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7" r:id="rId2"/>
    <p:sldId id="377" r:id="rId3"/>
    <p:sldId id="402" r:id="rId4"/>
    <p:sldId id="401" r:id="rId5"/>
    <p:sldId id="378" r:id="rId6"/>
    <p:sldId id="372" r:id="rId7"/>
    <p:sldId id="382" r:id="rId8"/>
    <p:sldId id="379" r:id="rId9"/>
    <p:sldId id="403" r:id="rId10"/>
    <p:sldId id="380" r:id="rId11"/>
    <p:sldId id="387" r:id="rId12"/>
    <p:sldId id="383" r:id="rId13"/>
    <p:sldId id="400" r:id="rId14"/>
    <p:sldId id="384" r:id="rId15"/>
    <p:sldId id="395" r:id="rId16"/>
    <p:sldId id="412" r:id="rId17"/>
    <p:sldId id="414" r:id="rId18"/>
    <p:sldId id="415" r:id="rId19"/>
    <p:sldId id="417" r:id="rId20"/>
    <p:sldId id="404" r:id="rId21"/>
    <p:sldId id="424" r:id="rId22"/>
    <p:sldId id="418" r:id="rId23"/>
    <p:sldId id="409" r:id="rId24"/>
    <p:sldId id="405" r:id="rId25"/>
    <p:sldId id="408" r:id="rId26"/>
    <p:sldId id="406" r:id="rId27"/>
    <p:sldId id="407" r:id="rId28"/>
    <p:sldId id="419" r:id="rId29"/>
    <p:sldId id="392" r:id="rId30"/>
    <p:sldId id="396" r:id="rId31"/>
    <p:sldId id="421" r:id="rId32"/>
    <p:sldId id="411" r:id="rId33"/>
    <p:sldId id="376"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BD88AC6-21FF-47DF-8673-E3945C030EEB}">
          <p14:sldIdLst>
            <p14:sldId id="257"/>
            <p14:sldId id="377"/>
            <p14:sldId id="402"/>
            <p14:sldId id="401"/>
            <p14:sldId id="378"/>
            <p14:sldId id="372"/>
            <p14:sldId id="382"/>
            <p14:sldId id="379"/>
            <p14:sldId id="403"/>
            <p14:sldId id="380"/>
            <p14:sldId id="387"/>
            <p14:sldId id="383"/>
            <p14:sldId id="400"/>
            <p14:sldId id="384"/>
            <p14:sldId id="395"/>
            <p14:sldId id="412"/>
            <p14:sldId id="414"/>
            <p14:sldId id="415"/>
            <p14:sldId id="417"/>
            <p14:sldId id="404"/>
            <p14:sldId id="424"/>
            <p14:sldId id="418"/>
            <p14:sldId id="409"/>
            <p14:sldId id="405"/>
            <p14:sldId id="408"/>
            <p14:sldId id="406"/>
            <p14:sldId id="407"/>
            <p14:sldId id="419"/>
            <p14:sldId id="392"/>
            <p14:sldId id="396"/>
            <p14:sldId id="421"/>
            <p14:sldId id="411"/>
          </p14:sldIdLst>
        </p14:section>
        <p14:section name="Untitled Section" id="{90DB3009-D58E-4EFD-A681-A4922F62C48E}">
          <p14:sldIdLst>
            <p14:sldId id="37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49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8151CB-A193-4984-82F6-A171EC8D0BDF}" type="datetimeFigureOut">
              <a:rPr lang="en-ZA" smtClean="0"/>
              <a:t>2020/03/14</a:t>
            </a:fld>
            <a:endParaRPr lang="en-Z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447C15-7336-4172-963D-3AA8D19FDA8B}" type="slidenum">
              <a:rPr lang="en-ZA" smtClean="0"/>
              <a:t>‹#›</a:t>
            </a:fld>
            <a:endParaRPr lang="en-ZA"/>
          </a:p>
        </p:txBody>
      </p:sp>
    </p:spTree>
    <p:extLst>
      <p:ext uri="{BB962C8B-B14F-4D97-AF65-F5344CB8AC3E}">
        <p14:creationId xmlns:p14="http://schemas.microsoft.com/office/powerpoint/2010/main" val="6765609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BD4EA3F3-7F60-4372-AD96-0BFBCD79137E}" type="slidenum">
              <a:rPr lang="en-ZA" smtClean="0"/>
              <a:pPr/>
              <a:t>2</a:t>
            </a:fld>
            <a:endParaRPr lang="en-ZA"/>
          </a:p>
        </p:txBody>
      </p:sp>
      <p:sp>
        <p:nvSpPr>
          <p:cNvPr id="5" name="Date Placeholder 4"/>
          <p:cNvSpPr>
            <a:spLocks noGrp="1"/>
          </p:cNvSpPr>
          <p:nvPr>
            <p:ph type="dt" idx="11"/>
          </p:nvPr>
        </p:nvSpPr>
        <p:spPr/>
        <p:txBody>
          <a:bodyPr/>
          <a:lstStyle/>
          <a:p>
            <a:fld id="{7503E255-4AEF-4C54-9967-59FBF84C76AC}" type="datetime1">
              <a:rPr lang="en-US" smtClean="0"/>
              <a:pPr/>
              <a:t>3/14/2020</a:t>
            </a:fld>
            <a:endParaRPr lang="en-ZA"/>
          </a:p>
        </p:txBody>
      </p:sp>
      <p:sp>
        <p:nvSpPr>
          <p:cNvPr id="6" name="Footer Placeholder 5"/>
          <p:cNvSpPr>
            <a:spLocks noGrp="1"/>
          </p:cNvSpPr>
          <p:nvPr>
            <p:ph type="ftr" sz="quarter" idx="12"/>
          </p:nvPr>
        </p:nvSpPr>
        <p:spPr/>
        <p:txBody>
          <a:bodyPr/>
          <a:lstStyle/>
          <a:p>
            <a:endParaRPr lang="en-ZA"/>
          </a:p>
        </p:txBody>
      </p:sp>
    </p:spTree>
    <p:extLst>
      <p:ext uri="{BB962C8B-B14F-4D97-AF65-F5344CB8AC3E}">
        <p14:creationId xmlns:p14="http://schemas.microsoft.com/office/powerpoint/2010/main" val="19315479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BD4EA3F3-7F60-4372-AD96-0BFBCD79137E}" type="slidenum">
              <a:rPr lang="en-ZA" smtClean="0">
                <a:solidFill>
                  <a:prstClr val="black"/>
                </a:solidFill>
              </a:rPr>
              <a:pPr/>
              <a:t>11</a:t>
            </a:fld>
            <a:endParaRPr lang="en-ZA">
              <a:solidFill>
                <a:prstClr val="black"/>
              </a:solidFill>
            </a:endParaRPr>
          </a:p>
        </p:txBody>
      </p:sp>
      <p:sp>
        <p:nvSpPr>
          <p:cNvPr id="5" name="Date Placeholder 4"/>
          <p:cNvSpPr>
            <a:spLocks noGrp="1"/>
          </p:cNvSpPr>
          <p:nvPr>
            <p:ph type="dt" idx="11"/>
          </p:nvPr>
        </p:nvSpPr>
        <p:spPr/>
        <p:txBody>
          <a:bodyPr/>
          <a:lstStyle/>
          <a:p>
            <a:fld id="{7503E255-4AEF-4C54-9967-59FBF84C76AC}" type="datetime1">
              <a:rPr lang="en-US" smtClean="0">
                <a:solidFill>
                  <a:prstClr val="black"/>
                </a:solidFill>
              </a:rPr>
              <a:pPr/>
              <a:t>3/14/2020</a:t>
            </a:fld>
            <a:endParaRPr lang="en-ZA">
              <a:solidFill>
                <a:prstClr val="black"/>
              </a:solidFill>
            </a:endParaRPr>
          </a:p>
        </p:txBody>
      </p:sp>
      <p:sp>
        <p:nvSpPr>
          <p:cNvPr id="6" name="Footer Placeholder 5"/>
          <p:cNvSpPr>
            <a:spLocks noGrp="1"/>
          </p:cNvSpPr>
          <p:nvPr>
            <p:ph type="ftr" sz="quarter" idx="12"/>
          </p:nvPr>
        </p:nvSpPr>
        <p:spPr/>
        <p:txBody>
          <a:bodyPr/>
          <a:lstStyle/>
          <a:p>
            <a:endParaRPr lang="en-ZA">
              <a:solidFill>
                <a:prstClr val="black"/>
              </a:solidFill>
            </a:endParaRPr>
          </a:p>
        </p:txBody>
      </p:sp>
    </p:spTree>
    <p:extLst>
      <p:ext uri="{BB962C8B-B14F-4D97-AF65-F5344CB8AC3E}">
        <p14:creationId xmlns:p14="http://schemas.microsoft.com/office/powerpoint/2010/main" val="27931662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BD4EA3F3-7F60-4372-AD96-0BFBCD79137E}" type="slidenum">
              <a:rPr lang="en-ZA" smtClean="0">
                <a:solidFill>
                  <a:prstClr val="black"/>
                </a:solidFill>
              </a:rPr>
              <a:pPr/>
              <a:t>12</a:t>
            </a:fld>
            <a:endParaRPr lang="en-ZA">
              <a:solidFill>
                <a:prstClr val="black"/>
              </a:solidFill>
            </a:endParaRPr>
          </a:p>
        </p:txBody>
      </p:sp>
      <p:sp>
        <p:nvSpPr>
          <p:cNvPr id="5" name="Date Placeholder 4"/>
          <p:cNvSpPr>
            <a:spLocks noGrp="1"/>
          </p:cNvSpPr>
          <p:nvPr>
            <p:ph type="dt" idx="11"/>
          </p:nvPr>
        </p:nvSpPr>
        <p:spPr/>
        <p:txBody>
          <a:bodyPr/>
          <a:lstStyle/>
          <a:p>
            <a:fld id="{7503E255-4AEF-4C54-9967-59FBF84C76AC}" type="datetime1">
              <a:rPr lang="en-US" smtClean="0">
                <a:solidFill>
                  <a:prstClr val="black"/>
                </a:solidFill>
              </a:rPr>
              <a:pPr/>
              <a:t>3/14/2020</a:t>
            </a:fld>
            <a:endParaRPr lang="en-ZA">
              <a:solidFill>
                <a:prstClr val="black"/>
              </a:solidFill>
            </a:endParaRPr>
          </a:p>
        </p:txBody>
      </p:sp>
      <p:sp>
        <p:nvSpPr>
          <p:cNvPr id="6" name="Footer Placeholder 5"/>
          <p:cNvSpPr>
            <a:spLocks noGrp="1"/>
          </p:cNvSpPr>
          <p:nvPr>
            <p:ph type="ftr" sz="quarter" idx="12"/>
          </p:nvPr>
        </p:nvSpPr>
        <p:spPr/>
        <p:txBody>
          <a:bodyPr/>
          <a:lstStyle/>
          <a:p>
            <a:endParaRPr lang="en-ZA">
              <a:solidFill>
                <a:prstClr val="black"/>
              </a:solidFill>
            </a:endParaRPr>
          </a:p>
        </p:txBody>
      </p:sp>
    </p:spTree>
    <p:extLst>
      <p:ext uri="{BB962C8B-B14F-4D97-AF65-F5344CB8AC3E}">
        <p14:creationId xmlns:p14="http://schemas.microsoft.com/office/powerpoint/2010/main" val="42058368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BD4EA3F3-7F60-4372-AD96-0BFBCD79137E}" type="slidenum">
              <a:rPr lang="en-ZA" smtClean="0">
                <a:solidFill>
                  <a:prstClr val="black"/>
                </a:solidFill>
              </a:rPr>
              <a:pPr/>
              <a:t>13</a:t>
            </a:fld>
            <a:endParaRPr lang="en-ZA">
              <a:solidFill>
                <a:prstClr val="black"/>
              </a:solidFill>
            </a:endParaRPr>
          </a:p>
        </p:txBody>
      </p:sp>
      <p:sp>
        <p:nvSpPr>
          <p:cNvPr id="5" name="Date Placeholder 4"/>
          <p:cNvSpPr>
            <a:spLocks noGrp="1"/>
          </p:cNvSpPr>
          <p:nvPr>
            <p:ph type="dt" idx="11"/>
          </p:nvPr>
        </p:nvSpPr>
        <p:spPr/>
        <p:txBody>
          <a:bodyPr/>
          <a:lstStyle/>
          <a:p>
            <a:fld id="{7503E255-4AEF-4C54-9967-59FBF84C76AC}" type="datetime1">
              <a:rPr lang="en-US" smtClean="0">
                <a:solidFill>
                  <a:prstClr val="black"/>
                </a:solidFill>
              </a:rPr>
              <a:pPr/>
              <a:t>3/14/2020</a:t>
            </a:fld>
            <a:endParaRPr lang="en-ZA">
              <a:solidFill>
                <a:prstClr val="black"/>
              </a:solidFill>
            </a:endParaRPr>
          </a:p>
        </p:txBody>
      </p:sp>
      <p:sp>
        <p:nvSpPr>
          <p:cNvPr id="6" name="Footer Placeholder 5"/>
          <p:cNvSpPr>
            <a:spLocks noGrp="1"/>
          </p:cNvSpPr>
          <p:nvPr>
            <p:ph type="ftr" sz="quarter" idx="12"/>
          </p:nvPr>
        </p:nvSpPr>
        <p:spPr/>
        <p:txBody>
          <a:bodyPr/>
          <a:lstStyle/>
          <a:p>
            <a:endParaRPr lang="en-ZA">
              <a:solidFill>
                <a:prstClr val="black"/>
              </a:solidFill>
            </a:endParaRPr>
          </a:p>
        </p:txBody>
      </p:sp>
    </p:spTree>
    <p:extLst>
      <p:ext uri="{BB962C8B-B14F-4D97-AF65-F5344CB8AC3E}">
        <p14:creationId xmlns:p14="http://schemas.microsoft.com/office/powerpoint/2010/main" val="1187323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BD4EA3F3-7F60-4372-AD96-0BFBCD79137E}" type="slidenum">
              <a:rPr lang="en-ZA" smtClean="0">
                <a:solidFill>
                  <a:prstClr val="black"/>
                </a:solidFill>
              </a:rPr>
              <a:pPr/>
              <a:t>14</a:t>
            </a:fld>
            <a:endParaRPr lang="en-ZA">
              <a:solidFill>
                <a:prstClr val="black"/>
              </a:solidFill>
            </a:endParaRPr>
          </a:p>
        </p:txBody>
      </p:sp>
      <p:sp>
        <p:nvSpPr>
          <p:cNvPr id="5" name="Date Placeholder 4"/>
          <p:cNvSpPr>
            <a:spLocks noGrp="1"/>
          </p:cNvSpPr>
          <p:nvPr>
            <p:ph type="dt" idx="11"/>
          </p:nvPr>
        </p:nvSpPr>
        <p:spPr/>
        <p:txBody>
          <a:bodyPr/>
          <a:lstStyle/>
          <a:p>
            <a:fld id="{7503E255-4AEF-4C54-9967-59FBF84C76AC}" type="datetime1">
              <a:rPr lang="en-US" smtClean="0">
                <a:solidFill>
                  <a:prstClr val="black"/>
                </a:solidFill>
              </a:rPr>
              <a:pPr/>
              <a:t>3/14/2020</a:t>
            </a:fld>
            <a:endParaRPr lang="en-ZA">
              <a:solidFill>
                <a:prstClr val="black"/>
              </a:solidFill>
            </a:endParaRPr>
          </a:p>
        </p:txBody>
      </p:sp>
      <p:sp>
        <p:nvSpPr>
          <p:cNvPr id="6" name="Footer Placeholder 5"/>
          <p:cNvSpPr>
            <a:spLocks noGrp="1"/>
          </p:cNvSpPr>
          <p:nvPr>
            <p:ph type="ftr" sz="quarter" idx="12"/>
          </p:nvPr>
        </p:nvSpPr>
        <p:spPr/>
        <p:txBody>
          <a:bodyPr/>
          <a:lstStyle/>
          <a:p>
            <a:endParaRPr lang="en-ZA">
              <a:solidFill>
                <a:prstClr val="black"/>
              </a:solidFill>
            </a:endParaRPr>
          </a:p>
        </p:txBody>
      </p:sp>
    </p:spTree>
    <p:extLst>
      <p:ext uri="{BB962C8B-B14F-4D97-AF65-F5344CB8AC3E}">
        <p14:creationId xmlns:p14="http://schemas.microsoft.com/office/powerpoint/2010/main" val="2463420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BD4EA3F3-7F60-4372-AD96-0BFBCD79137E}" type="slidenum">
              <a:rPr lang="en-ZA" smtClean="0">
                <a:solidFill>
                  <a:prstClr val="black"/>
                </a:solidFill>
              </a:rPr>
              <a:pPr/>
              <a:t>15</a:t>
            </a:fld>
            <a:endParaRPr lang="en-ZA">
              <a:solidFill>
                <a:prstClr val="black"/>
              </a:solidFill>
            </a:endParaRPr>
          </a:p>
        </p:txBody>
      </p:sp>
      <p:sp>
        <p:nvSpPr>
          <p:cNvPr id="5" name="Date Placeholder 4"/>
          <p:cNvSpPr>
            <a:spLocks noGrp="1"/>
          </p:cNvSpPr>
          <p:nvPr>
            <p:ph type="dt" idx="11"/>
          </p:nvPr>
        </p:nvSpPr>
        <p:spPr/>
        <p:txBody>
          <a:bodyPr/>
          <a:lstStyle/>
          <a:p>
            <a:fld id="{7503E255-4AEF-4C54-9967-59FBF84C76AC}" type="datetime1">
              <a:rPr lang="en-US" smtClean="0">
                <a:solidFill>
                  <a:prstClr val="black"/>
                </a:solidFill>
              </a:rPr>
              <a:pPr/>
              <a:t>3/14/2020</a:t>
            </a:fld>
            <a:endParaRPr lang="en-ZA">
              <a:solidFill>
                <a:prstClr val="black"/>
              </a:solidFill>
            </a:endParaRPr>
          </a:p>
        </p:txBody>
      </p:sp>
      <p:sp>
        <p:nvSpPr>
          <p:cNvPr id="6" name="Footer Placeholder 5"/>
          <p:cNvSpPr>
            <a:spLocks noGrp="1"/>
          </p:cNvSpPr>
          <p:nvPr>
            <p:ph type="ftr" sz="quarter" idx="12"/>
          </p:nvPr>
        </p:nvSpPr>
        <p:spPr/>
        <p:txBody>
          <a:bodyPr/>
          <a:lstStyle/>
          <a:p>
            <a:endParaRPr lang="en-ZA">
              <a:solidFill>
                <a:prstClr val="black"/>
              </a:solidFill>
            </a:endParaRPr>
          </a:p>
        </p:txBody>
      </p:sp>
    </p:spTree>
    <p:extLst>
      <p:ext uri="{BB962C8B-B14F-4D97-AF65-F5344CB8AC3E}">
        <p14:creationId xmlns:p14="http://schemas.microsoft.com/office/powerpoint/2010/main" val="7425375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BD4EA3F3-7F60-4372-AD96-0BFBCD79137E}" type="slidenum">
              <a:rPr lang="en-ZA" smtClean="0">
                <a:solidFill>
                  <a:prstClr val="black"/>
                </a:solidFill>
              </a:rPr>
              <a:pPr/>
              <a:t>16</a:t>
            </a:fld>
            <a:endParaRPr lang="en-ZA">
              <a:solidFill>
                <a:prstClr val="black"/>
              </a:solidFill>
            </a:endParaRPr>
          </a:p>
        </p:txBody>
      </p:sp>
      <p:sp>
        <p:nvSpPr>
          <p:cNvPr id="5" name="Date Placeholder 4"/>
          <p:cNvSpPr>
            <a:spLocks noGrp="1"/>
          </p:cNvSpPr>
          <p:nvPr>
            <p:ph type="dt" idx="11"/>
          </p:nvPr>
        </p:nvSpPr>
        <p:spPr/>
        <p:txBody>
          <a:bodyPr/>
          <a:lstStyle/>
          <a:p>
            <a:fld id="{7503E255-4AEF-4C54-9967-59FBF84C76AC}" type="datetime1">
              <a:rPr lang="en-US" smtClean="0">
                <a:solidFill>
                  <a:prstClr val="black"/>
                </a:solidFill>
              </a:rPr>
              <a:pPr/>
              <a:t>3/14/2020</a:t>
            </a:fld>
            <a:endParaRPr lang="en-ZA">
              <a:solidFill>
                <a:prstClr val="black"/>
              </a:solidFill>
            </a:endParaRPr>
          </a:p>
        </p:txBody>
      </p:sp>
      <p:sp>
        <p:nvSpPr>
          <p:cNvPr id="6" name="Footer Placeholder 5"/>
          <p:cNvSpPr>
            <a:spLocks noGrp="1"/>
          </p:cNvSpPr>
          <p:nvPr>
            <p:ph type="ftr" sz="quarter" idx="12"/>
          </p:nvPr>
        </p:nvSpPr>
        <p:spPr/>
        <p:txBody>
          <a:bodyPr/>
          <a:lstStyle/>
          <a:p>
            <a:endParaRPr lang="en-ZA">
              <a:solidFill>
                <a:prstClr val="black"/>
              </a:solidFill>
            </a:endParaRPr>
          </a:p>
        </p:txBody>
      </p:sp>
    </p:spTree>
    <p:extLst>
      <p:ext uri="{BB962C8B-B14F-4D97-AF65-F5344CB8AC3E}">
        <p14:creationId xmlns:p14="http://schemas.microsoft.com/office/powerpoint/2010/main" val="29220376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3DCF312-5BA2-4B22-9160-096A033D9F9E}" type="slidenum">
              <a:rPr lang="en-ZA" smtClean="0"/>
              <a:t>17</a:t>
            </a:fld>
            <a:endParaRPr lang="en-ZA" dirty="0"/>
          </a:p>
        </p:txBody>
      </p:sp>
    </p:spTree>
    <p:extLst>
      <p:ext uri="{BB962C8B-B14F-4D97-AF65-F5344CB8AC3E}">
        <p14:creationId xmlns:p14="http://schemas.microsoft.com/office/powerpoint/2010/main" val="19007530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3DCF312-5BA2-4B22-9160-096A033D9F9E}" type="slidenum">
              <a:rPr lang="en-ZA" smtClean="0"/>
              <a:t>18</a:t>
            </a:fld>
            <a:endParaRPr lang="en-ZA" dirty="0"/>
          </a:p>
        </p:txBody>
      </p:sp>
    </p:spTree>
    <p:extLst>
      <p:ext uri="{BB962C8B-B14F-4D97-AF65-F5344CB8AC3E}">
        <p14:creationId xmlns:p14="http://schemas.microsoft.com/office/powerpoint/2010/main" val="19910376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3DCF312-5BA2-4B22-9160-096A033D9F9E}" type="slidenum">
              <a:rPr lang="en-ZA" smtClean="0"/>
              <a:t>19</a:t>
            </a:fld>
            <a:endParaRPr lang="en-ZA" dirty="0"/>
          </a:p>
        </p:txBody>
      </p:sp>
    </p:spTree>
    <p:extLst>
      <p:ext uri="{BB962C8B-B14F-4D97-AF65-F5344CB8AC3E}">
        <p14:creationId xmlns:p14="http://schemas.microsoft.com/office/powerpoint/2010/main" val="12747383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BD4EA3F3-7F60-4372-AD96-0BFBCD79137E}" type="slidenum">
              <a:rPr lang="en-ZA" smtClean="0">
                <a:solidFill>
                  <a:prstClr val="black"/>
                </a:solidFill>
              </a:rPr>
              <a:pPr/>
              <a:t>20</a:t>
            </a:fld>
            <a:endParaRPr lang="en-ZA">
              <a:solidFill>
                <a:prstClr val="black"/>
              </a:solidFill>
            </a:endParaRPr>
          </a:p>
        </p:txBody>
      </p:sp>
      <p:sp>
        <p:nvSpPr>
          <p:cNvPr id="5" name="Date Placeholder 4"/>
          <p:cNvSpPr>
            <a:spLocks noGrp="1"/>
          </p:cNvSpPr>
          <p:nvPr>
            <p:ph type="dt" idx="11"/>
          </p:nvPr>
        </p:nvSpPr>
        <p:spPr/>
        <p:txBody>
          <a:bodyPr/>
          <a:lstStyle/>
          <a:p>
            <a:fld id="{7503E255-4AEF-4C54-9967-59FBF84C76AC}" type="datetime1">
              <a:rPr lang="en-US" smtClean="0">
                <a:solidFill>
                  <a:prstClr val="black"/>
                </a:solidFill>
              </a:rPr>
              <a:pPr/>
              <a:t>3/14/2020</a:t>
            </a:fld>
            <a:endParaRPr lang="en-ZA">
              <a:solidFill>
                <a:prstClr val="black"/>
              </a:solidFill>
            </a:endParaRPr>
          </a:p>
        </p:txBody>
      </p:sp>
      <p:sp>
        <p:nvSpPr>
          <p:cNvPr id="6" name="Footer Placeholder 5"/>
          <p:cNvSpPr>
            <a:spLocks noGrp="1"/>
          </p:cNvSpPr>
          <p:nvPr>
            <p:ph type="ftr" sz="quarter" idx="12"/>
          </p:nvPr>
        </p:nvSpPr>
        <p:spPr/>
        <p:txBody>
          <a:bodyPr/>
          <a:lstStyle/>
          <a:p>
            <a:endParaRPr lang="en-ZA">
              <a:solidFill>
                <a:prstClr val="black"/>
              </a:solidFill>
            </a:endParaRPr>
          </a:p>
        </p:txBody>
      </p:sp>
    </p:spTree>
    <p:extLst>
      <p:ext uri="{BB962C8B-B14F-4D97-AF65-F5344CB8AC3E}">
        <p14:creationId xmlns:p14="http://schemas.microsoft.com/office/powerpoint/2010/main" val="1348560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BD4EA3F3-7F60-4372-AD96-0BFBCD79137E}" type="slidenum">
              <a:rPr lang="en-ZA" smtClean="0"/>
              <a:pPr/>
              <a:t>3</a:t>
            </a:fld>
            <a:endParaRPr lang="en-ZA"/>
          </a:p>
        </p:txBody>
      </p:sp>
      <p:sp>
        <p:nvSpPr>
          <p:cNvPr id="5" name="Date Placeholder 4"/>
          <p:cNvSpPr>
            <a:spLocks noGrp="1"/>
          </p:cNvSpPr>
          <p:nvPr>
            <p:ph type="dt" idx="11"/>
          </p:nvPr>
        </p:nvSpPr>
        <p:spPr/>
        <p:txBody>
          <a:bodyPr/>
          <a:lstStyle/>
          <a:p>
            <a:fld id="{7503E255-4AEF-4C54-9967-59FBF84C76AC}" type="datetime1">
              <a:rPr lang="en-US" smtClean="0"/>
              <a:pPr/>
              <a:t>3/14/2020</a:t>
            </a:fld>
            <a:endParaRPr lang="en-ZA"/>
          </a:p>
        </p:txBody>
      </p:sp>
      <p:sp>
        <p:nvSpPr>
          <p:cNvPr id="6" name="Footer Placeholder 5"/>
          <p:cNvSpPr>
            <a:spLocks noGrp="1"/>
          </p:cNvSpPr>
          <p:nvPr>
            <p:ph type="ftr" sz="quarter" idx="12"/>
          </p:nvPr>
        </p:nvSpPr>
        <p:spPr/>
        <p:txBody>
          <a:bodyPr/>
          <a:lstStyle/>
          <a:p>
            <a:endParaRPr lang="en-ZA"/>
          </a:p>
        </p:txBody>
      </p:sp>
    </p:spTree>
    <p:extLst>
      <p:ext uri="{BB962C8B-B14F-4D97-AF65-F5344CB8AC3E}">
        <p14:creationId xmlns:p14="http://schemas.microsoft.com/office/powerpoint/2010/main" val="40270406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BD4EA3F3-7F60-4372-AD96-0BFBCD79137E}" type="slidenum">
              <a:rPr lang="en-ZA" smtClean="0">
                <a:solidFill>
                  <a:prstClr val="black"/>
                </a:solidFill>
              </a:rPr>
              <a:pPr/>
              <a:t>22</a:t>
            </a:fld>
            <a:endParaRPr lang="en-ZA">
              <a:solidFill>
                <a:prstClr val="black"/>
              </a:solidFill>
            </a:endParaRPr>
          </a:p>
        </p:txBody>
      </p:sp>
      <p:sp>
        <p:nvSpPr>
          <p:cNvPr id="5" name="Date Placeholder 4"/>
          <p:cNvSpPr>
            <a:spLocks noGrp="1"/>
          </p:cNvSpPr>
          <p:nvPr>
            <p:ph type="dt" idx="11"/>
          </p:nvPr>
        </p:nvSpPr>
        <p:spPr/>
        <p:txBody>
          <a:bodyPr/>
          <a:lstStyle/>
          <a:p>
            <a:fld id="{7503E255-4AEF-4C54-9967-59FBF84C76AC}" type="datetime1">
              <a:rPr lang="en-US" smtClean="0">
                <a:solidFill>
                  <a:prstClr val="black"/>
                </a:solidFill>
              </a:rPr>
              <a:pPr/>
              <a:t>3/14/2020</a:t>
            </a:fld>
            <a:endParaRPr lang="en-ZA">
              <a:solidFill>
                <a:prstClr val="black"/>
              </a:solidFill>
            </a:endParaRPr>
          </a:p>
        </p:txBody>
      </p:sp>
      <p:sp>
        <p:nvSpPr>
          <p:cNvPr id="6" name="Footer Placeholder 5"/>
          <p:cNvSpPr>
            <a:spLocks noGrp="1"/>
          </p:cNvSpPr>
          <p:nvPr>
            <p:ph type="ftr" sz="quarter" idx="12"/>
          </p:nvPr>
        </p:nvSpPr>
        <p:spPr/>
        <p:txBody>
          <a:bodyPr/>
          <a:lstStyle/>
          <a:p>
            <a:endParaRPr lang="en-ZA">
              <a:solidFill>
                <a:prstClr val="black"/>
              </a:solidFill>
            </a:endParaRPr>
          </a:p>
        </p:txBody>
      </p:sp>
    </p:spTree>
    <p:extLst>
      <p:ext uri="{BB962C8B-B14F-4D97-AF65-F5344CB8AC3E}">
        <p14:creationId xmlns:p14="http://schemas.microsoft.com/office/powerpoint/2010/main" val="2735441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BD4EA3F3-7F60-4372-AD96-0BFBCD79137E}" type="slidenum">
              <a:rPr lang="en-ZA" smtClean="0">
                <a:solidFill>
                  <a:prstClr val="black"/>
                </a:solidFill>
              </a:rPr>
              <a:pPr/>
              <a:t>23</a:t>
            </a:fld>
            <a:endParaRPr lang="en-ZA">
              <a:solidFill>
                <a:prstClr val="black"/>
              </a:solidFill>
            </a:endParaRPr>
          </a:p>
        </p:txBody>
      </p:sp>
      <p:sp>
        <p:nvSpPr>
          <p:cNvPr id="5" name="Date Placeholder 4"/>
          <p:cNvSpPr>
            <a:spLocks noGrp="1"/>
          </p:cNvSpPr>
          <p:nvPr>
            <p:ph type="dt" idx="11"/>
          </p:nvPr>
        </p:nvSpPr>
        <p:spPr/>
        <p:txBody>
          <a:bodyPr/>
          <a:lstStyle/>
          <a:p>
            <a:fld id="{7503E255-4AEF-4C54-9967-59FBF84C76AC}" type="datetime1">
              <a:rPr lang="en-US" smtClean="0">
                <a:solidFill>
                  <a:prstClr val="black"/>
                </a:solidFill>
              </a:rPr>
              <a:pPr/>
              <a:t>3/14/2020</a:t>
            </a:fld>
            <a:endParaRPr lang="en-ZA">
              <a:solidFill>
                <a:prstClr val="black"/>
              </a:solidFill>
            </a:endParaRPr>
          </a:p>
        </p:txBody>
      </p:sp>
      <p:sp>
        <p:nvSpPr>
          <p:cNvPr id="6" name="Footer Placeholder 5"/>
          <p:cNvSpPr>
            <a:spLocks noGrp="1"/>
          </p:cNvSpPr>
          <p:nvPr>
            <p:ph type="ftr" sz="quarter" idx="12"/>
          </p:nvPr>
        </p:nvSpPr>
        <p:spPr/>
        <p:txBody>
          <a:bodyPr/>
          <a:lstStyle/>
          <a:p>
            <a:endParaRPr lang="en-ZA">
              <a:solidFill>
                <a:prstClr val="black"/>
              </a:solidFill>
            </a:endParaRPr>
          </a:p>
        </p:txBody>
      </p:sp>
    </p:spTree>
    <p:extLst>
      <p:ext uri="{BB962C8B-B14F-4D97-AF65-F5344CB8AC3E}">
        <p14:creationId xmlns:p14="http://schemas.microsoft.com/office/powerpoint/2010/main" val="16361915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BD4EA3F3-7F60-4372-AD96-0BFBCD79137E}" type="slidenum">
              <a:rPr lang="en-ZA" smtClean="0">
                <a:solidFill>
                  <a:prstClr val="black"/>
                </a:solidFill>
              </a:rPr>
              <a:pPr/>
              <a:t>24</a:t>
            </a:fld>
            <a:endParaRPr lang="en-ZA">
              <a:solidFill>
                <a:prstClr val="black"/>
              </a:solidFill>
            </a:endParaRPr>
          </a:p>
        </p:txBody>
      </p:sp>
      <p:sp>
        <p:nvSpPr>
          <p:cNvPr id="5" name="Date Placeholder 4"/>
          <p:cNvSpPr>
            <a:spLocks noGrp="1"/>
          </p:cNvSpPr>
          <p:nvPr>
            <p:ph type="dt" idx="11"/>
          </p:nvPr>
        </p:nvSpPr>
        <p:spPr/>
        <p:txBody>
          <a:bodyPr/>
          <a:lstStyle/>
          <a:p>
            <a:fld id="{7503E255-4AEF-4C54-9967-59FBF84C76AC}" type="datetime1">
              <a:rPr lang="en-US" smtClean="0">
                <a:solidFill>
                  <a:prstClr val="black"/>
                </a:solidFill>
              </a:rPr>
              <a:pPr/>
              <a:t>3/14/2020</a:t>
            </a:fld>
            <a:endParaRPr lang="en-ZA">
              <a:solidFill>
                <a:prstClr val="black"/>
              </a:solidFill>
            </a:endParaRPr>
          </a:p>
        </p:txBody>
      </p:sp>
      <p:sp>
        <p:nvSpPr>
          <p:cNvPr id="6" name="Footer Placeholder 5"/>
          <p:cNvSpPr>
            <a:spLocks noGrp="1"/>
          </p:cNvSpPr>
          <p:nvPr>
            <p:ph type="ftr" sz="quarter" idx="12"/>
          </p:nvPr>
        </p:nvSpPr>
        <p:spPr/>
        <p:txBody>
          <a:bodyPr/>
          <a:lstStyle/>
          <a:p>
            <a:endParaRPr lang="en-ZA">
              <a:solidFill>
                <a:prstClr val="black"/>
              </a:solidFill>
            </a:endParaRPr>
          </a:p>
        </p:txBody>
      </p:sp>
    </p:spTree>
    <p:extLst>
      <p:ext uri="{BB962C8B-B14F-4D97-AF65-F5344CB8AC3E}">
        <p14:creationId xmlns:p14="http://schemas.microsoft.com/office/powerpoint/2010/main" val="27124161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BD4EA3F3-7F60-4372-AD96-0BFBCD79137E}" type="slidenum">
              <a:rPr lang="en-ZA" smtClean="0">
                <a:solidFill>
                  <a:prstClr val="black"/>
                </a:solidFill>
              </a:rPr>
              <a:pPr/>
              <a:t>25</a:t>
            </a:fld>
            <a:endParaRPr lang="en-ZA">
              <a:solidFill>
                <a:prstClr val="black"/>
              </a:solidFill>
            </a:endParaRPr>
          </a:p>
        </p:txBody>
      </p:sp>
      <p:sp>
        <p:nvSpPr>
          <p:cNvPr id="5" name="Date Placeholder 4"/>
          <p:cNvSpPr>
            <a:spLocks noGrp="1"/>
          </p:cNvSpPr>
          <p:nvPr>
            <p:ph type="dt" idx="11"/>
          </p:nvPr>
        </p:nvSpPr>
        <p:spPr/>
        <p:txBody>
          <a:bodyPr/>
          <a:lstStyle/>
          <a:p>
            <a:fld id="{7503E255-4AEF-4C54-9967-59FBF84C76AC}" type="datetime1">
              <a:rPr lang="en-US" smtClean="0">
                <a:solidFill>
                  <a:prstClr val="black"/>
                </a:solidFill>
              </a:rPr>
              <a:pPr/>
              <a:t>3/14/2020</a:t>
            </a:fld>
            <a:endParaRPr lang="en-ZA">
              <a:solidFill>
                <a:prstClr val="black"/>
              </a:solidFill>
            </a:endParaRPr>
          </a:p>
        </p:txBody>
      </p:sp>
      <p:sp>
        <p:nvSpPr>
          <p:cNvPr id="6" name="Footer Placeholder 5"/>
          <p:cNvSpPr>
            <a:spLocks noGrp="1"/>
          </p:cNvSpPr>
          <p:nvPr>
            <p:ph type="ftr" sz="quarter" idx="12"/>
          </p:nvPr>
        </p:nvSpPr>
        <p:spPr/>
        <p:txBody>
          <a:bodyPr/>
          <a:lstStyle/>
          <a:p>
            <a:endParaRPr lang="en-ZA">
              <a:solidFill>
                <a:prstClr val="black"/>
              </a:solidFill>
            </a:endParaRPr>
          </a:p>
        </p:txBody>
      </p:sp>
    </p:spTree>
    <p:extLst>
      <p:ext uri="{BB962C8B-B14F-4D97-AF65-F5344CB8AC3E}">
        <p14:creationId xmlns:p14="http://schemas.microsoft.com/office/powerpoint/2010/main" val="19956041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BD4EA3F3-7F60-4372-AD96-0BFBCD79137E}" type="slidenum">
              <a:rPr lang="en-ZA" smtClean="0">
                <a:solidFill>
                  <a:prstClr val="black"/>
                </a:solidFill>
              </a:rPr>
              <a:pPr/>
              <a:t>26</a:t>
            </a:fld>
            <a:endParaRPr lang="en-ZA">
              <a:solidFill>
                <a:prstClr val="black"/>
              </a:solidFill>
            </a:endParaRPr>
          </a:p>
        </p:txBody>
      </p:sp>
      <p:sp>
        <p:nvSpPr>
          <p:cNvPr id="5" name="Date Placeholder 4"/>
          <p:cNvSpPr>
            <a:spLocks noGrp="1"/>
          </p:cNvSpPr>
          <p:nvPr>
            <p:ph type="dt" idx="11"/>
          </p:nvPr>
        </p:nvSpPr>
        <p:spPr/>
        <p:txBody>
          <a:bodyPr/>
          <a:lstStyle/>
          <a:p>
            <a:fld id="{7503E255-4AEF-4C54-9967-59FBF84C76AC}" type="datetime1">
              <a:rPr lang="en-US" smtClean="0">
                <a:solidFill>
                  <a:prstClr val="black"/>
                </a:solidFill>
              </a:rPr>
              <a:pPr/>
              <a:t>3/14/2020</a:t>
            </a:fld>
            <a:endParaRPr lang="en-ZA">
              <a:solidFill>
                <a:prstClr val="black"/>
              </a:solidFill>
            </a:endParaRPr>
          </a:p>
        </p:txBody>
      </p:sp>
      <p:sp>
        <p:nvSpPr>
          <p:cNvPr id="6" name="Footer Placeholder 5"/>
          <p:cNvSpPr>
            <a:spLocks noGrp="1"/>
          </p:cNvSpPr>
          <p:nvPr>
            <p:ph type="ftr" sz="quarter" idx="12"/>
          </p:nvPr>
        </p:nvSpPr>
        <p:spPr/>
        <p:txBody>
          <a:bodyPr/>
          <a:lstStyle/>
          <a:p>
            <a:endParaRPr lang="en-ZA">
              <a:solidFill>
                <a:prstClr val="black"/>
              </a:solidFill>
            </a:endParaRPr>
          </a:p>
        </p:txBody>
      </p:sp>
    </p:spTree>
    <p:extLst>
      <p:ext uri="{BB962C8B-B14F-4D97-AF65-F5344CB8AC3E}">
        <p14:creationId xmlns:p14="http://schemas.microsoft.com/office/powerpoint/2010/main" val="14675172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BD4EA3F3-7F60-4372-AD96-0BFBCD79137E}" type="slidenum">
              <a:rPr lang="en-ZA" smtClean="0">
                <a:solidFill>
                  <a:prstClr val="black"/>
                </a:solidFill>
              </a:rPr>
              <a:pPr/>
              <a:t>27</a:t>
            </a:fld>
            <a:endParaRPr lang="en-ZA">
              <a:solidFill>
                <a:prstClr val="black"/>
              </a:solidFill>
            </a:endParaRPr>
          </a:p>
        </p:txBody>
      </p:sp>
      <p:sp>
        <p:nvSpPr>
          <p:cNvPr id="5" name="Date Placeholder 4"/>
          <p:cNvSpPr>
            <a:spLocks noGrp="1"/>
          </p:cNvSpPr>
          <p:nvPr>
            <p:ph type="dt" idx="11"/>
          </p:nvPr>
        </p:nvSpPr>
        <p:spPr/>
        <p:txBody>
          <a:bodyPr/>
          <a:lstStyle/>
          <a:p>
            <a:fld id="{7503E255-4AEF-4C54-9967-59FBF84C76AC}" type="datetime1">
              <a:rPr lang="en-US" smtClean="0">
                <a:solidFill>
                  <a:prstClr val="black"/>
                </a:solidFill>
              </a:rPr>
              <a:pPr/>
              <a:t>3/14/2020</a:t>
            </a:fld>
            <a:endParaRPr lang="en-ZA">
              <a:solidFill>
                <a:prstClr val="black"/>
              </a:solidFill>
            </a:endParaRPr>
          </a:p>
        </p:txBody>
      </p:sp>
      <p:sp>
        <p:nvSpPr>
          <p:cNvPr id="6" name="Footer Placeholder 5"/>
          <p:cNvSpPr>
            <a:spLocks noGrp="1"/>
          </p:cNvSpPr>
          <p:nvPr>
            <p:ph type="ftr" sz="quarter" idx="12"/>
          </p:nvPr>
        </p:nvSpPr>
        <p:spPr/>
        <p:txBody>
          <a:bodyPr/>
          <a:lstStyle/>
          <a:p>
            <a:endParaRPr lang="en-ZA">
              <a:solidFill>
                <a:prstClr val="black"/>
              </a:solidFill>
            </a:endParaRPr>
          </a:p>
        </p:txBody>
      </p:sp>
    </p:spTree>
    <p:extLst>
      <p:ext uri="{BB962C8B-B14F-4D97-AF65-F5344CB8AC3E}">
        <p14:creationId xmlns:p14="http://schemas.microsoft.com/office/powerpoint/2010/main" val="28639909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BD4EA3F3-7F60-4372-AD96-0BFBCD79137E}" type="slidenum">
              <a:rPr lang="en-ZA" smtClean="0">
                <a:solidFill>
                  <a:prstClr val="black"/>
                </a:solidFill>
              </a:rPr>
              <a:pPr/>
              <a:t>29</a:t>
            </a:fld>
            <a:endParaRPr lang="en-ZA">
              <a:solidFill>
                <a:prstClr val="black"/>
              </a:solidFill>
            </a:endParaRPr>
          </a:p>
        </p:txBody>
      </p:sp>
      <p:sp>
        <p:nvSpPr>
          <p:cNvPr id="5" name="Date Placeholder 4"/>
          <p:cNvSpPr>
            <a:spLocks noGrp="1"/>
          </p:cNvSpPr>
          <p:nvPr>
            <p:ph type="dt" idx="11"/>
          </p:nvPr>
        </p:nvSpPr>
        <p:spPr/>
        <p:txBody>
          <a:bodyPr/>
          <a:lstStyle/>
          <a:p>
            <a:fld id="{7503E255-4AEF-4C54-9967-59FBF84C76AC}" type="datetime1">
              <a:rPr lang="en-US" smtClean="0">
                <a:solidFill>
                  <a:prstClr val="black"/>
                </a:solidFill>
              </a:rPr>
              <a:pPr/>
              <a:t>3/14/2020</a:t>
            </a:fld>
            <a:endParaRPr lang="en-ZA">
              <a:solidFill>
                <a:prstClr val="black"/>
              </a:solidFill>
            </a:endParaRPr>
          </a:p>
        </p:txBody>
      </p:sp>
      <p:sp>
        <p:nvSpPr>
          <p:cNvPr id="6" name="Footer Placeholder 5"/>
          <p:cNvSpPr>
            <a:spLocks noGrp="1"/>
          </p:cNvSpPr>
          <p:nvPr>
            <p:ph type="ftr" sz="quarter" idx="12"/>
          </p:nvPr>
        </p:nvSpPr>
        <p:spPr/>
        <p:txBody>
          <a:bodyPr/>
          <a:lstStyle/>
          <a:p>
            <a:endParaRPr lang="en-ZA">
              <a:solidFill>
                <a:prstClr val="black"/>
              </a:solidFill>
            </a:endParaRPr>
          </a:p>
        </p:txBody>
      </p:sp>
    </p:spTree>
    <p:extLst>
      <p:ext uri="{BB962C8B-B14F-4D97-AF65-F5344CB8AC3E}">
        <p14:creationId xmlns:p14="http://schemas.microsoft.com/office/powerpoint/2010/main" val="14371512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BD4EA3F3-7F60-4372-AD96-0BFBCD79137E}" type="slidenum">
              <a:rPr lang="en-ZA" smtClean="0">
                <a:solidFill>
                  <a:prstClr val="black"/>
                </a:solidFill>
              </a:rPr>
              <a:pPr/>
              <a:t>30</a:t>
            </a:fld>
            <a:endParaRPr lang="en-ZA">
              <a:solidFill>
                <a:prstClr val="black"/>
              </a:solidFill>
            </a:endParaRPr>
          </a:p>
        </p:txBody>
      </p:sp>
      <p:sp>
        <p:nvSpPr>
          <p:cNvPr id="5" name="Date Placeholder 4"/>
          <p:cNvSpPr>
            <a:spLocks noGrp="1"/>
          </p:cNvSpPr>
          <p:nvPr>
            <p:ph type="dt" idx="11"/>
          </p:nvPr>
        </p:nvSpPr>
        <p:spPr/>
        <p:txBody>
          <a:bodyPr/>
          <a:lstStyle/>
          <a:p>
            <a:fld id="{7503E255-4AEF-4C54-9967-59FBF84C76AC}" type="datetime1">
              <a:rPr lang="en-US" smtClean="0">
                <a:solidFill>
                  <a:prstClr val="black"/>
                </a:solidFill>
              </a:rPr>
              <a:pPr/>
              <a:t>3/14/2020</a:t>
            </a:fld>
            <a:endParaRPr lang="en-ZA">
              <a:solidFill>
                <a:prstClr val="black"/>
              </a:solidFill>
            </a:endParaRPr>
          </a:p>
        </p:txBody>
      </p:sp>
      <p:sp>
        <p:nvSpPr>
          <p:cNvPr id="6" name="Footer Placeholder 5"/>
          <p:cNvSpPr>
            <a:spLocks noGrp="1"/>
          </p:cNvSpPr>
          <p:nvPr>
            <p:ph type="ftr" sz="quarter" idx="12"/>
          </p:nvPr>
        </p:nvSpPr>
        <p:spPr/>
        <p:txBody>
          <a:bodyPr/>
          <a:lstStyle/>
          <a:p>
            <a:endParaRPr lang="en-ZA">
              <a:solidFill>
                <a:prstClr val="black"/>
              </a:solidFill>
            </a:endParaRPr>
          </a:p>
        </p:txBody>
      </p:sp>
    </p:spTree>
    <p:extLst>
      <p:ext uri="{BB962C8B-B14F-4D97-AF65-F5344CB8AC3E}">
        <p14:creationId xmlns:p14="http://schemas.microsoft.com/office/powerpoint/2010/main" val="26339018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BD4EA3F3-7F60-4372-AD96-0BFBCD79137E}" type="slidenum">
              <a:rPr lang="en-ZA" smtClean="0"/>
              <a:pPr/>
              <a:t>4</a:t>
            </a:fld>
            <a:endParaRPr lang="en-ZA"/>
          </a:p>
        </p:txBody>
      </p:sp>
      <p:sp>
        <p:nvSpPr>
          <p:cNvPr id="5" name="Date Placeholder 4"/>
          <p:cNvSpPr>
            <a:spLocks noGrp="1"/>
          </p:cNvSpPr>
          <p:nvPr>
            <p:ph type="dt" idx="11"/>
          </p:nvPr>
        </p:nvSpPr>
        <p:spPr/>
        <p:txBody>
          <a:bodyPr/>
          <a:lstStyle/>
          <a:p>
            <a:fld id="{7503E255-4AEF-4C54-9967-59FBF84C76AC}" type="datetime1">
              <a:rPr lang="en-US" smtClean="0"/>
              <a:pPr/>
              <a:t>3/14/2020</a:t>
            </a:fld>
            <a:endParaRPr lang="en-ZA"/>
          </a:p>
        </p:txBody>
      </p:sp>
      <p:sp>
        <p:nvSpPr>
          <p:cNvPr id="6" name="Footer Placeholder 5"/>
          <p:cNvSpPr>
            <a:spLocks noGrp="1"/>
          </p:cNvSpPr>
          <p:nvPr>
            <p:ph type="ftr" sz="quarter" idx="12"/>
          </p:nvPr>
        </p:nvSpPr>
        <p:spPr/>
        <p:txBody>
          <a:bodyPr/>
          <a:lstStyle/>
          <a:p>
            <a:endParaRPr lang="en-ZA"/>
          </a:p>
        </p:txBody>
      </p:sp>
    </p:spTree>
    <p:extLst>
      <p:ext uri="{BB962C8B-B14F-4D97-AF65-F5344CB8AC3E}">
        <p14:creationId xmlns:p14="http://schemas.microsoft.com/office/powerpoint/2010/main" val="40445405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BD4EA3F3-7F60-4372-AD96-0BFBCD79137E}" type="slidenum">
              <a:rPr lang="en-ZA" smtClean="0"/>
              <a:pPr/>
              <a:t>5</a:t>
            </a:fld>
            <a:endParaRPr lang="en-ZA"/>
          </a:p>
        </p:txBody>
      </p:sp>
      <p:sp>
        <p:nvSpPr>
          <p:cNvPr id="5" name="Date Placeholder 4"/>
          <p:cNvSpPr>
            <a:spLocks noGrp="1"/>
          </p:cNvSpPr>
          <p:nvPr>
            <p:ph type="dt" idx="11"/>
          </p:nvPr>
        </p:nvSpPr>
        <p:spPr/>
        <p:txBody>
          <a:bodyPr/>
          <a:lstStyle/>
          <a:p>
            <a:fld id="{7503E255-4AEF-4C54-9967-59FBF84C76AC}" type="datetime1">
              <a:rPr lang="en-US" smtClean="0"/>
              <a:pPr/>
              <a:t>3/14/2020</a:t>
            </a:fld>
            <a:endParaRPr lang="en-ZA"/>
          </a:p>
        </p:txBody>
      </p:sp>
      <p:sp>
        <p:nvSpPr>
          <p:cNvPr id="6" name="Footer Placeholder 5"/>
          <p:cNvSpPr>
            <a:spLocks noGrp="1"/>
          </p:cNvSpPr>
          <p:nvPr>
            <p:ph type="ftr" sz="quarter" idx="12"/>
          </p:nvPr>
        </p:nvSpPr>
        <p:spPr/>
        <p:txBody>
          <a:bodyPr/>
          <a:lstStyle/>
          <a:p>
            <a:endParaRPr lang="en-ZA"/>
          </a:p>
        </p:txBody>
      </p:sp>
    </p:spTree>
    <p:extLst>
      <p:ext uri="{BB962C8B-B14F-4D97-AF65-F5344CB8AC3E}">
        <p14:creationId xmlns:p14="http://schemas.microsoft.com/office/powerpoint/2010/main" val="2901449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BD4EA3F3-7F60-4372-AD96-0BFBCD79137E}" type="slidenum">
              <a:rPr lang="en-ZA" smtClean="0">
                <a:solidFill>
                  <a:prstClr val="black"/>
                </a:solidFill>
              </a:rPr>
              <a:pPr/>
              <a:t>6</a:t>
            </a:fld>
            <a:endParaRPr lang="en-ZA">
              <a:solidFill>
                <a:prstClr val="black"/>
              </a:solidFill>
            </a:endParaRPr>
          </a:p>
        </p:txBody>
      </p:sp>
      <p:sp>
        <p:nvSpPr>
          <p:cNvPr id="5" name="Date Placeholder 4"/>
          <p:cNvSpPr>
            <a:spLocks noGrp="1"/>
          </p:cNvSpPr>
          <p:nvPr>
            <p:ph type="dt" idx="11"/>
          </p:nvPr>
        </p:nvSpPr>
        <p:spPr/>
        <p:txBody>
          <a:bodyPr/>
          <a:lstStyle/>
          <a:p>
            <a:fld id="{7503E255-4AEF-4C54-9967-59FBF84C76AC}" type="datetime1">
              <a:rPr lang="en-US" smtClean="0">
                <a:solidFill>
                  <a:prstClr val="black"/>
                </a:solidFill>
              </a:rPr>
              <a:pPr/>
              <a:t>3/14/2020</a:t>
            </a:fld>
            <a:endParaRPr lang="en-ZA">
              <a:solidFill>
                <a:prstClr val="black"/>
              </a:solidFill>
            </a:endParaRPr>
          </a:p>
        </p:txBody>
      </p:sp>
      <p:sp>
        <p:nvSpPr>
          <p:cNvPr id="6" name="Footer Placeholder 5"/>
          <p:cNvSpPr>
            <a:spLocks noGrp="1"/>
          </p:cNvSpPr>
          <p:nvPr>
            <p:ph type="ftr" sz="quarter" idx="12"/>
          </p:nvPr>
        </p:nvSpPr>
        <p:spPr/>
        <p:txBody>
          <a:bodyPr/>
          <a:lstStyle/>
          <a:p>
            <a:endParaRPr lang="en-ZA">
              <a:solidFill>
                <a:prstClr val="black"/>
              </a:solidFill>
            </a:endParaRPr>
          </a:p>
        </p:txBody>
      </p:sp>
    </p:spTree>
    <p:extLst>
      <p:ext uri="{BB962C8B-B14F-4D97-AF65-F5344CB8AC3E}">
        <p14:creationId xmlns:p14="http://schemas.microsoft.com/office/powerpoint/2010/main" val="15421383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BD4EA3F3-7F60-4372-AD96-0BFBCD79137E}" type="slidenum">
              <a:rPr lang="en-ZA" smtClean="0">
                <a:solidFill>
                  <a:prstClr val="black"/>
                </a:solidFill>
              </a:rPr>
              <a:pPr/>
              <a:t>7</a:t>
            </a:fld>
            <a:endParaRPr lang="en-ZA">
              <a:solidFill>
                <a:prstClr val="black"/>
              </a:solidFill>
            </a:endParaRPr>
          </a:p>
        </p:txBody>
      </p:sp>
      <p:sp>
        <p:nvSpPr>
          <p:cNvPr id="5" name="Date Placeholder 4"/>
          <p:cNvSpPr>
            <a:spLocks noGrp="1"/>
          </p:cNvSpPr>
          <p:nvPr>
            <p:ph type="dt" idx="11"/>
          </p:nvPr>
        </p:nvSpPr>
        <p:spPr/>
        <p:txBody>
          <a:bodyPr/>
          <a:lstStyle/>
          <a:p>
            <a:fld id="{7503E255-4AEF-4C54-9967-59FBF84C76AC}" type="datetime1">
              <a:rPr lang="en-US" smtClean="0">
                <a:solidFill>
                  <a:prstClr val="black"/>
                </a:solidFill>
              </a:rPr>
              <a:pPr/>
              <a:t>3/14/2020</a:t>
            </a:fld>
            <a:endParaRPr lang="en-ZA">
              <a:solidFill>
                <a:prstClr val="black"/>
              </a:solidFill>
            </a:endParaRPr>
          </a:p>
        </p:txBody>
      </p:sp>
      <p:sp>
        <p:nvSpPr>
          <p:cNvPr id="6" name="Footer Placeholder 5"/>
          <p:cNvSpPr>
            <a:spLocks noGrp="1"/>
          </p:cNvSpPr>
          <p:nvPr>
            <p:ph type="ftr" sz="quarter" idx="12"/>
          </p:nvPr>
        </p:nvSpPr>
        <p:spPr/>
        <p:txBody>
          <a:bodyPr/>
          <a:lstStyle/>
          <a:p>
            <a:endParaRPr lang="en-ZA">
              <a:solidFill>
                <a:prstClr val="black"/>
              </a:solidFill>
            </a:endParaRPr>
          </a:p>
        </p:txBody>
      </p:sp>
    </p:spTree>
    <p:extLst>
      <p:ext uri="{BB962C8B-B14F-4D97-AF65-F5344CB8AC3E}">
        <p14:creationId xmlns:p14="http://schemas.microsoft.com/office/powerpoint/2010/main" val="2025058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BD4EA3F3-7F60-4372-AD96-0BFBCD79137E}" type="slidenum">
              <a:rPr lang="en-ZA" smtClean="0">
                <a:solidFill>
                  <a:prstClr val="black"/>
                </a:solidFill>
              </a:rPr>
              <a:pPr/>
              <a:t>8</a:t>
            </a:fld>
            <a:endParaRPr lang="en-ZA">
              <a:solidFill>
                <a:prstClr val="black"/>
              </a:solidFill>
            </a:endParaRPr>
          </a:p>
        </p:txBody>
      </p:sp>
      <p:sp>
        <p:nvSpPr>
          <p:cNvPr id="5" name="Date Placeholder 4"/>
          <p:cNvSpPr>
            <a:spLocks noGrp="1"/>
          </p:cNvSpPr>
          <p:nvPr>
            <p:ph type="dt" idx="11"/>
          </p:nvPr>
        </p:nvSpPr>
        <p:spPr/>
        <p:txBody>
          <a:bodyPr/>
          <a:lstStyle/>
          <a:p>
            <a:fld id="{7503E255-4AEF-4C54-9967-59FBF84C76AC}" type="datetime1">
              <a:rPr lang="en-US" smtClean="0">
                <a:solidFill>
                  <a:prstClr val="black"/>
                </a:solidFill>
              </a:rPr>
              <a:pPr/>
              <a:t>3/14/2020</a:t>
            </a:fld>
            <a:endParaRPr lang="en-ZA">
              <a:solidFill>
                <a:prstClr val="black"/>
              </a:solidFill>
            </a:endParaRPr>
          </a:p>
        </p:txBody>
      </p:sp>
      <p:sp>
        <p:nvSpPr>
          <p:cNvPr id="6" name="Footer Placeholder 5"/>
          <p:cNvSpPr>
            <a:spLocks noGrp="1"/>
          </p:cNvSpPr>
          <p:nvPr>
            <p:ph type="ftr" sz="quarter" idx="12"/>
          </p:nvPr>
        </p:nvSpPr>
        <p:spPr/>
        <p:txBody>
          <a:bodyPr/>
          <a:lstStyle/>
          <a:p>
            <a:endParaRPr lang="en-ZA">
              <a:solidFill>
                <a:prstClr val="black"/>
              </a:solidFill>
            </a:endParaRPr>
          </a:p>
        </p:txBody>
      </p:sp>
    </p:spTree>
    <p:extLst>
      <p:ext uri="{BB962C8B-B14F-4D97-AF65-F5344CB8AC3E}">
        <p14:creationId xmlns:p14="http://schemas.microsoft.com/office/powerpoint/2010/main" val="24237931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BD4EA3F3-7F60-4372-AD96-0BFBCD79137E}" type="slidenum">
              <a:rPr lang="en-ZA" smtClean="0">
                <a:solidFill>
                  <a:prstClr val="black"/>
                </a:solidFill>
              </a:rPr>
              <a:pPr/>
              <a:t>9</a:t>
            </a:fld>
            <a:endParaRPr lang="en-ZA">
              <a:solidFill>
                <a:prstClr val="black"/>
              </a:solidFill>
            </a:endParaRPr>
          </a:p>
        </p:txBody>
      </p:sp>
      <p:sp>
        <p:nvSpPr>
          <p:cNvPr id="5" name="Date Placeholder 4"/>
          <p:cNvSpPr>
            <a:spLocks noGrp="1"/>
          </p:cNvSpPr>
          <p:nvPr>
            <p:ph type="dt" idx="11"/>
          </p:nvPr>
        </p:nvSpPr>
        <p:spPr/>
        <p:txBody>
          <a:bodyPr/>
          <a:lstStyle/>
          <a:p>
            <a:fld id="{7503E255-4AEF-4C54-9967-59FBF84C76AC}" type="datetime1">
              <a:rPr lang="en-US" smtClean="0">
                <a:solidFill>
                  <a:prstClr val="black"/>
                </a:solidFill>
              </a:rPr>
              <a:pPr/>
              <a:t>3/14/2020</a:t>
            </a:fld>
            <a:endParaRPr lang="en-ZA">
              <a:solidFill>
                <a:prstClr val="black"/>
              </a:solidFill>
            </a:endParaRPr>
          </a:p>
        </p:txBody>
      </p:sp>
      <p:sp>
        <p:nvSpPr>
          <p:cNvPr id="6" name="Footer Placeholder 5"/>
          <p:cNvSpPr>
            <a:spLocks noGrp="1"/>
          </p:cNvSpPr>
          <p:nvPr>
            <p:ph type="ftr" sz="quarter" idx="12"/>
          </p:nvPr>
        </p:nvSpPr>
        <p:spPr/>
        <p:txBody>
          <a:bodyPr/>
          <a:lstStyle/>
          <a:p>
            <a:endParaRPr lang="en-ZA">
              <a:solidFill>
                <a:prstClr val="black"/>
              </a:solidFill>
            </a:endParaRPr>
          </a:p>
        </p:txBody>
      </p:sp>
    </p:spTree>
    <p:extLst>
      <p:ext uri="{BB962C8B-B14F-4D97-AF65-F5344CB8AC3E}">
        <p14:creationId xmlns:p14="http://schemas.microsoft.com/office/powerpoint/2010/main" val="36462697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BD4EA3F3-7F60-4372-AD96-0BFBCD79137E}" type="slidenum">
              <a:rPr lang="en-ZA" smtClean="0">
                <a:solidFill>
                  <a:prstClr val="black"/>
                </a:solidFill>
              </a:rPr>
              <a:pPr/>
              <a:t>10</a:t>
            </a:fld>
            <a:endParaRPr lang="en-ZA">
              <a:solidFill>
                <a:prstClr val="black"/>
              </a:solidFill>
            </a:endParaRPr>
          </a:p>
        </p:txBody>
      </p:sp>
      <p:sp>
        <p:nvSpPr>
          <p:cNvPr id="5" name="Date Placeholder 4"/>
          <p:cNvSpPr>
            <a:spLocks noGrp="1"/>
          </p:cNvSpPr>
          <p:nvPr>
            <p:ph type="dt" idx="11"/>
          </p:nvPr>
        </p:nvSpPr>
        <p:spPr/>
        <p:txBody>
          <a:bodyPr/>
          <a:lstStyle/>
          <a:p>
            <a:fld id="{7503E255-4AEF-4C54-9967-59FBF84C76AC}" type="datetime1">
              <a:rPr lang="en-US" smtClean="0">
                <a:solidFill>
                  <a:prstClr val="black"/>
                </a:solidFill>
              </a:rPr>
              <a:pPr/>
              <a:t>3/14/2020</a:t>
            </a:fld>
            <a:endParaRPr lang="en-ZA">
              <a:solidFill>
                <a:prstClr val="black"/>
              </a:solidFill>
            </a:endParaRPr>
          </a:p>
        </p:txBody>
      </p:sp>
      <p:sp>
        <p:nvSpPr>
          <p:cNvPr id="6" name="Footer Placeholder 5"/>
          <p:cNvSpPr>
            <a:spLocks noGrp="1"/>
          </p:cNvSpPr>
          <p:nvPr>
            <p:ph type="ftr" sz="quarter" idx="12"/>
          </p:nvPr>
        </p:nvSpPr>
        <p:spPr/>
        <p:txBody>
          <a:bodyPr/>
          <a:lstStyle/>
          <a:p>
            <a:endParaRPr lang="en-ZA">
              <a:solidFill>
                <a:prstClr val="black"/>
              </a:solidFill>
            </a:endParaRPr>
          </a:p>
        </p:txBody>
      </p:sp>
    </p:spTree>
    <p:extLst>
      <p:ext uri="{BB962C8B-B14F-4D97-AF65-F5344CB8AC3E}">
        <p14:creationId xmlns:p14="http://schemas.microsoft.com/office/powerpoint/2010/main" val="34621560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a:p>
        </p:txBody>
      </p:sp>
      <p:sp>
        <p:nvSpPr>
          <p:cNvPr id="4" name="Date Placeholder 3"/>
          <p:cNvSpPr>
            <a:spLocks noGrp="1"/>
          </p:cNvSpPr>
          <p:nvPr>
            <p:ph type="dt" sz="half" idx="10"/>
          </p:nvPr>
        </p:nvSpPr>
        <p:spPr/>
        <p:txBody>
          <a:bodyPr/>
          <a:lstStyle/>
          <a:p>
            <a:fld id="{E640ED7E-04AE-4C52-A25E-50BC89218185}" type="datetimeFigureOut">
              <a:rPr lang="en-ZA" smtClean="0"/>
              <a:t>2020/03/14</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F6A62D17-C300-4055-8A2E-5FB287578ABA}" type="slidenum">
              <a:rPr lang="en-ZA" smtClean="0"/>
              <a:t>‹#›</a:t>
            </a:fld>
            <a:endParaRPr lang="en-ZA"/>
          </a:p>
        </p:txBody>
      </p:sp>
    </p:spTree>
    <p:extLst>
      <p:ext uri="{BB962C8B-B14F-4D97-AF65-F5344CB8AC3E}">
        <p14:creationId xmlns:p14="http://schemas.microsoft.com/office/powerpoint/2010/main" val="13161202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E640ED7E-04AE-4C52-A25E-50BC89218185}" type="datetimeFigureOut">
              <a:rPr lang="en-ZA" smtClean="0"/>
              <a:t>2020/03/14</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F6A62D17-C300-4055-8A2E-5FB287578ABA}" type="slidenum">
              <a:rPr lang="en-ZA" smtClean="0"/>
              <a:t>‹#›</a:t>
            </a:fld>
            <a:endParaRPr lang="en-ZA"/>
          </a:p>
        </p:txBody>
      </p:sp>
    </p:spTree>
    <p:extLst>
      <p:ext uri="{BB962C8B-B14F-4D97-AF65-F5344CB8AC3E}">
        <p14:creationId xmlns:p14="http://schemas.microsoft.com/office/powerpoint/2010/main" val="25657354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E640ED7E-04AE-4C52-A25E-50BC89218185}" type="datetimeFigureOut">
              <a:rPr lang="en-ZA" smtClean="0"/>
              <a:t>2020/03/14</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F6A62D17-C300-4055-8A2E-5FB287578ABA}" type="slidenum">
              <a:rPr lang="en-ZA" smtClean="0"/>
              <a:t>‹#›</a:t>
            </a:fld>
            <a:endParaRPr lang="en-ZA"/>
          </a:p>
        </p:txBody>
      </p:sp>
    </p:spTree>
    <p:extLst>
      <p:ext uri="{BB962C8B-B14F-4D97-AF65-F5344CB8AC3E}">
        <p14:creationId xmlns:p14="http://schemas.microsoft.com/office/powerpoint/2010/main" val="15869493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7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57718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cxnSp>
        <p:nvCxnSpPr>
          <p:cNvPr id="7" name="Straight Connector 6"/>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86785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cxnSp>
        <p:nvCxnSpPr>
          <p:cNvPr id="7" name="Straight Connector 6"/>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9050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E640ED7E-04AE-4C52-A25E-50BC89218185}" type="datetimeFigureOut">
              <a:rPr lang="en-ZA" smtClean="0"/>
              <a:t>2020/03/14</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F6A62D17-C300-4055-8A2E-5FB287578ABA}" type="slidenum">
              <a:rPr lang="en-ZA" smtClean="0"/>
              <a:t>‹#›</a:t>
            </a:fld>
            <a:endParaRPr lang="en-ZA"/>
          </a:p>
        </p:txBody>
      </p:sp>
    </p:spTree>
    <p:extLst>
      <p:ext uri="{BB962C8B-B14F-4D97-AF65-F5344CB8AC3E}">
        <p14:creationId xmlns:p14="http://schemas.microsoft.com/office/powerpoint/2010/main" val="3535601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640ED7E-04AE-4C52-A25E-50BC89218185}" type="datetimeFigureOut">
              <a:rPr lang="en-ZA" smtClean="0"/>
              <a:t>2020/03/14</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F6A62D17-C300-4055-8A2E-5FB287578ABA}" type="slidenum">
              <a:rPr lang="en-ZA" smtClean="0"/>
              <a:t>‹#›</a:t>
            </a:fld>
            <a:endParaRPr lang="en-ZA"/>
          </a:p>
        </p:txBody>
      </p:sp>
    </p:spTree>
    <p:extLst>
      <p:ext uri="{BB962C8B-B14F-4D97-AF65-F5344CB8AC3E}">
        <p14:creationId xmlns:p14="http://schemas.microsoft.com/office/powerpoint/2010/main" val="1492208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p>
            <a:fld id="{E640ED7E-04AE-4C52-A25E-50BC89218185}" type="datetimeFigureOut">
              <a:rPr lang="en-ZA" smtClean="0"/>
              <a:t>2020/03/14</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F6A62D17-C300-4055-8A2E-5FB287578ABA}" type="slidenum">
              <a:rPr lang="en-ZA" smtClean="0"/>
              <a:t>‹#›</a:t>
            </a:fld>
            <a:endParaRPr lang="en-ZA"/>
          </a:p>
        </p:txBody>
      </p:sp>
    </p:spTree>
    <p:extLst>
      <p:ext uri="{BB962C8B-B14F-4D97-AF65-F5344CB8AC3E}">
        <p14:creationId xmlns:p14="http://schemas.microsoft.com/office/powerpoint/2010/main" val="2678979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p>
            <a:fld id="{E640ED7E-04AE-4C52-A25E-50BC89218185}" type="datetimeFigureOut">
              <a:rPr lang="en-ZA" smtClean="0"/>
              <a:t>2020/03/14</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F6A62D17-C300-4055-8A2E-5FB287578ABA}" type="slidenum">
              <a:rPr lang="en-ZA" smtClean="0"/>
              <a:t>‹#›</a:t>
            </a:fld>
            <a:endParaRPr lang="en-ZA"/>
          </a:p>
        </p:txBody>
      </p:sp>
    </p:spTree>
    <p:extLst>
      <p:ext uri="{BB962C8B-B14F-4D97-AF65-F5344CB8AC3E}">
        <p14:creationId xmlns:p14="http://schemas.microsoft.com/office/powerpoint/2010/main" val="27604861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fld id="{E640ED7E-04AE-4C52-A25E-50BC89218185}" type="datetimeFigureOut">
              <a:rPr lang="en-ZA" smtClean="0"/>
              <a:t>2020/03/14</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F6A62D17-C300-4055-8A2E-5FB287578ABA}" type="slidenum">
              <a:rPr lang="en-ZA" smtClean="0"/>
              <a:t>‹#›</a:t>
            </a:fld>
            <a:endParaRPr lang="en-ZA"/>
          </a:p>
        </p:txBody>
      </p:sp>
    </p:spTree>
    <p:extLst>
      <p:ext uri="{BB962C8B-B14F-4D97-AF65-F5344CB8AC3E}">
        <p14:creationId xmlns:p14="http://schemas.microsoft.com/office/powerpoint/2010/main" val="8454807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40ED7E-04AE-4C52-A25E-50BC89218185}" type="datetimeFigureOut">
              <a:rPr lang="en-ZA" smtClean="0"/>
              <a:t>2020/03/14</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F6A62D17-C300-4055-8A2E-5FB287578ABA}" type="slidenum">
              <a:rPr lang="en-ZA" smtClean="0"/>
              <a:t>‹#›</a:t>
            </a:fld>
            <a:endParaRPr lang="en-ZA"/>
          </a:p>
        </p:txBody>
      </p:sp>
    </p:spTree>
    <p:extLst>
      <p:ext uri="{BB962C8B-B14F-4D97-AF65-F5344CB8AC3E}">
        <p14:creationId xmlns:p14="http://schemas.microsoft.com/office/powerpoint/2010/main" val="41922301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640ED7E-04AE-4C52-A25E-50BC89218185}" type="datetimeFigureOut">
              <a:rPr lang="en-ZA" smtClean="0"/>
              <a:t>2020/03/14</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F6A62D17-C300-4055-8A2E-5FB287578ABA}" type="slidenum">
              <a:rPr lang="en-ZA" smtClean="0"/>
              <a:t>‹#›</a:t>
            </a:fld>
            <a:endParaRPr lang="en-ZA"/>
          </a:p>
        </p:txBody>
      </p:sp>
    </p:spTree>
    <p:extLst>
      <p:ext uri="{BB962C8B-B14F-4D97-AF65-F5344CB8AC3E}">
        <p14:creationId xmlns:p14="http://schemas.microsoft.com/office/powerpoint/2010/main" val="266852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640ED7E-04AE-4C52-A25E-50BC89218185}" type="datetimeFigureOut">
              <a:rPr lang="en-ZA" smtClean="0"/>
              <a:t>2020/03/14</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F6A62D17-C300-4055-8A2E-5FB287578ABA}" type="slidenum">
              <a:rPr lang="en-ZA" smtClean="0"/>
              <a:t>‹#›</a:t>
            </a:fld>
            <a:endParaRPr lang="en-ZA"/>
          </a:p>
        </p:txBody>
      </p:sp>
    </p:spTree>
    <p:extLst>
      <p:ext uri="{BB962C8B-B14F-4D97-AF65-F5344CB8AC3E}">
        <p14:creationId xmlns:p14="http://schemas.microsoft.com/office/powerpoint/2010/main" val="3236499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40ED7E-04AE-4C52-A25E-50BC89218185}" type="datetimeFigureOut">
              <a:rPr lang="en-ZA" smtClean="0"/>
              <a:t>2020/03/14</a:t>
            </a:fld>
            <a:endParaRPr lang="en-Z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A62D17-C300-4055-8A2E-5FB287578ABA}" type="slidenum">
              <a:rPr lang="en-ZA" smtClean="0"/>
              <a:t>‹#›</a:t>
            </a:fld>
            <a:endParaRPr lang="en-ZA"/>
          </a:p>
        </p:txBody>
      </p:sp>
    </p:spTree>
    <p:extLst>
      <p:ext uri="{BB962C8B-B14F-4D97-AF65-F5344CB8AC3E}">
        <p14:creationId xmlns:p14="http://schemas.microsoft.com/office/powerpoint/2010/main" val="6084807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hyperlink" Target="https://youtu.be/-ywP8wjfOx4" TargetMode="External"/><Relationship Id="rId2" Type="http://schemas.openxmlformats.org/officeDocument/2006/relationships/notesSlide" Target="../notesSlides/notesSlide25.xml"/><Relationship Id="rId1" Type="http://schemas.openxmlformats.org/officeDocument/2006/relationships/slideLayout" Target="../slideLayouts/slideLayout13.xml"/><Relationship Id="rId5" Type="http://schemas.openxmlformats.org/officeDocument/2006/relationships/hyperlink" Target="http://worldpopulationreview.com/countries/countries-with-universal-healthcare/" TargetMode="External"/><Relationship Id="rId4" Type="http://schemas.openxmlformats.org/officeDocument/2006/relationships/hyperlink" Target="https://www.tandfonline.com/doi/full/10.4161/23288604.2014.991211"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14.xml"/><Relationship Id="rId4" Type="http://schemas.openxmlformats.org/officeDocument/2006/relationships/image" Target="../media/image15.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hyperlink" Target="https://data.worldbank.org/indicator"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hyperlink" Target="https://knoema.com/atlas"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Powerpoint template (gpg).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520" y="276775"/>
            <a:ext cx="9252520" cy="658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611560" y="3429000"/>
            <a:ext cx="7914005" cy="1200329"/>
          </a:xfrm>
          <a:prstGeom prst="rect">
            <a:avLst/>
          </a:prstGeom>
        </p:spPr>
        <p:txBody>
          <a:bodyPr vert="horz" wrap="square" lIns="91440" tIns="45720" rIns="91440" bIns="45720" anchor="t">
            <a:spAutoFit/>
          </a:bodyPr>
          <a:lstStyle/>
          <a:p>
            <a:pPr marL="0" indent="0" algn="ctr" defTabSz="914400" eaLnBrk="0" fontAlgn="auto" latinLnBrk="0">
              <a:lnSpc>
                <a:spcPct val="100000"/>
              </a:lnSpc>
              <a:spcBef>
                <a:spcPts val="0"/>
              </a:spcBef>
              <a:spcAft>
                <a:spcPts val="0"/>
              </a:spcAft>
              <a:buFontTx/>
              <a:buNone/>
            </a:pPr>
            <a:r>
              <a:rPr lang="en-ZA" altLang="ko-KR" sz="2000" b="1" dirty="0" smtClean="0">
                <a:solidFill>
                  <a:schemeClr val="bg1"/>
                </a:solidFill>
                <a:latin typeface="Georgia" charset="0"/>
                <a:ea typeface="Georgia" charset="0"/>
              </a:rPr>
              <a:t>Dr </a:t>
            </a:r>
            <a:r>
              <a:rPr lang="en-ZA" altLang="ko-KR" sz="2000" b="1" dirty="0">
                <a:solidFill>
                  <a:schemeClr val="bg1"/>
                </a:solidFill>
                <a:latin typeface="Georgia" charset="0"/>
                <a:ea typeface="Georgia" charset="0"/>
              </a:rPr>
              <a:t>Adiel </a:t>
            </a:r>
            <a:r>
              <a:rPr lang="en-ZA" altLang="ko-KR" sz="2000" b="1" dirty="0" smtClean="0">
                <a:solidFill>
                  <a:schemeClr val="bg1"/>
                </a:solidFill>
                <a:latin typeface="Georgia" charset="0"/>
                <a:ea typeface="Georgia" charset="0"/>
              </a:rPr>
              <a:t>Chikobvu</a:t>
            </a:r>
          </a:p>
          <a:p>
            <a:pPr marL="0" indent="0" algn="ctr" defTabSz="914400" eaLnBrk="0" fontAlgn="auto" latinLnBrk="0">
              <a:lnSpc>
                <a:spcPct val="100000"/>
              </a:lnSpc>
              <a:spcBef>
                <a:spcPts val="0"/>
              </a:spcBef>
              <a:spcAft>
                <a:spcPts val="0"/>
              </a:spcAft>
              <a:buFontTx/>
              <a:buNone/>
            </a:pPr>
            <a:r>
              <a:rPr lang="en-ZA" altLang="ko-KR" sz="1200" b="1" dirty="0" smtClean="0">
                <a:solidFill>
                  <a:schemeClr val="bg1"/>
                </a:solidFill>
                <a:latin typeface="Georgia" charset="0"/>
                <a:ea typeface="Georgia" charset="0"/>
              </a:rPr>
              <a:t>15</a:t>
            </a:r>
            <a:r>
              <a:rPr lang="en-ZA" altLang="ko-KR" sz="1200" b="1" baseline="30000" dirty="0" smtClean="0">
                <a:solidFill>
                  <a:schemeClr val="bg1"/>
                </a:solidFill>
                <a:latin typeface="Georgia" charset="0"/>
                <a:ea typeface="Georgia" charset="0"/>
              </a:rPr>
              <a:t>th</a:t>
            </a:r>
            <a:r>
              <a:rPr lang="en-ZA" altLang="ko-KR" sz="1200" b="1" dirty="0" smtClean="0">
                <a:solidFill>
                  <a:schemeClr val="bg1"/>
                </a:solidFill>
                <a:latin typeface="Georgia" charset="0"/>
                <a:ea typeface="Georgia" charset="0"/>
              </a:rPr>
              <a:t> </a:t>
            </a:r>
            <a:r>
              <a:rPr lang="en-ZA" altLang="ko-KR" sz="1200" b="1" dirty="0" smtClean="0">
                <a:solidFill>
                  <a:schemeClr val="bg1"/>
                </a:solidFill>
                <a:latin typeface="Georgia" charset="0"/>
                <a:ea typeface="Georgia" charset="0"/>
              </a:rPr>
              <a:t>March 2020</a:t>
            </a:r>
            <a:endParaRPr lang="en-ZA" altLang="ko-KR" sz="1200" b="1" dirty="0">
              <a:solidFill>
                <a:schemeClr val="bg1"/>
              </a:solidFill>
              <a:latin typeface="Georgia" charset="0"/>
              <a:ea typeface="Georgia" charset="0"/>
            </a:endParaRPr>
          </a:p>
          <a:p>
            <a:pPr algn="ctr" eaLnBrk="0"/>
            <a:endParaRPr lang="en-ZA" altLang="ko-KR" sz="2000" b="1" dirty="0">
              <a:solidFill>
                <a:schemeClr val="bg1"/>
              </a:solidFill>
              <a:latin typeface="Georgia" charset="0"/>
              <a:ea typeface="Georgia" charset="0"/>
            </a:endParaRPr>
          </a:p>
          <a:p>
            <a:pPr algn="ctr" eaLnBrk="0"/>
            <a:endParaRPr lang="en-ZA" altLang="ko-KR" sz="2000" b="1" dirty="0">
              <a:solidFill>
                <a:schemeClr val="bg1"/>
              </a:solidFill>
              <a:latin typeface="Georgia" charset="0"/>
              <a:ea typeface="Georgia" charset="0"/>
            </a:endParaRPr>
          </a:p>
        </p:txBody>
      </p:sp>
      <p:cxnSp>
        <p:nvCxnSpPr>
          <p:cNvPr id="10" name="Straight Connector 9"/>
          <p:cNvCxnSpPr/>
          <p:nvPr/>
        </p:nvCxnSpPr>
        <p:spPr>
          <a:xfrm>
            <a:off x="451741" y="3212976"/>
            <a:ext cx="8440737" cy="0"/>
          </a:xfrm>
          <a:prstGeom prst="line">
            <a:avLst/>
          </a:prstGeom>
          <a:ln>
            <a:solidFill>
              <a:srgbClr val="FFC000"/>
            </a:solidFill>
          </a:ln>
        </p:spPr>
        <p:style>
          <a:lnRef idx="2">
            <a:schemeClr val="accent1"/>
          </a:lnRef>
          <a:fillRef idx="0">
            <a:schemeClr val="accent1"/>
          </a:fillRef>
          <a:effectRef idx="1">
            <a:schemeClr val="accent1"/>
          </a:effectRef>
          <a:fontRef idx="minor">
            <a:schemeClr val="tx1"/>
          </a:fontRef>
        </p:style>
      </p:cxnSp>
      <p:sp>
        <p:nvSpPr>
          <p:cNvPr id="2" name="Rectangle 1"/>
          <p:cNvSpPr/>
          <p:nvPr/>
        </p:nvSpPr>
        <p:spPr>
          <a:xfrm>
            <a:off x="-180528" y="1268760"/>
            <a:ext cx="8904849" cy="1938992"/>
          </a:xfrm>
          <a:prstGeom prst="rect">
            <a:avLst/>
          </a:prstGeom>
        </p:spPr>
        <p:txBody>
          <a:bodyPr wrap="square">
            <a:spAutoFit/>
          </a:bodyPr>
          <a:lstStyle/>
          <a:p>
            <a:pPr algn="ctr"/>
            <a:r>
              <a:rPr lang="en-ZA" sz="4000" b="1" dirty="0">
                <a:solidFill>
                  <a:schemeClr val="bg1"/>
                </a:solidFill>
              </a:rPr>
              <a:t>NHI - The Evidence and </a:t>
            </a:r>
            <a:r>
              <a:rPr lang="en-ZA" sz="4000" b="1" dirty="0" smtClean="0">
                <a:solidFill>
                  <a:schemeClr val="bg1"/>
                </a:solidFill>
              </a:rPr>
              <a:t>Benchmarking</a:t>
            </a:r>
            <a:endParaRPr lang="en-US" sz="4000" b="1" dirty="0" smtClean="0">
              <a:solidFill>
                <a:schemeClr val="bg1"/>
              </a:solidFill>
            </a:endParaRPr>
          </a:p>
          <a:p>
            <a:pPr algn="ctr"/>
            <a:r>
              <a:rPr lang="en-US" sz="4000" b="1" dirty="0" smtClean="0">
                <a:solidFill>
                  <a:schemeClr val="bg1"/>
                </a:solidFill>
              </a:rPr>
              <a:t>(vs Thailand)</a:t>
            </a:r>
          </a:p>
          <a:p>
            <a:pPr algn="ctr"/>
            <a:endParaRPr lang="en-US" sz="2000" b="1" dirty="0" smtClean="0">
              <a:solidFill>
                <a:srgbClr val="FFC000"/>
              </a:solidFill>
            </a:endParaRPr>
          </a:p>
          <a:p>
            <a:pPr algn="ctr"/>
            <a:endParaRPr lang="en-ZA" sz="2000" b="1" dirty="0" smtClean="0">
              <a:solidFill>
                <a:srgbClr val="FFCC00"/>
              </a:solidFill>
              <a:latin typeface="Georgia" panose="02040502050405020303" pitchFamily="18" charset="0"/>
            </a:endParaRPr>
          </a:p>
        </p:txBody>
      </p:sp>
    </p:spTree>
    <p:extLst>
      <p:ext uri="{BB962C8B-B14F-4D97-AF65-F5344CB8AC3E}">
        <p14:creationId xmlns:p14="http://schemas.microsoft.com/office/powerpoint/2010/main" val="31404848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9"/>
          <p:cNvSpPr txBox="1">
            <a:spLocks/>
          </p:cNvSpPr>
          <p:nvPr/>
        </p:nvSpPr>
        <p:spPr>
          <a:xfrm>
            <a:off x="6553200" y="6356350"/>
            <a:ext cx="2133600" cy="365125"/>
          </a:xfrm>
          <a:prstGeom prst="rect">
            <a:avLst/>
          </a:prstGeom>
        </p:spPr>
        <p:txBody>
          <a:bodyPr/>
          <a:lstStyle/>
          <a:p>
            <a:pPr algn="r">
              <a:defRPr/>
            </a:pPr>
            <a:endParaRPr lang="en-US" dirty="0">
              <a:solidFill>
                <a:prstClr val="black"/>
              </a:solidFill>
              <a:latin typeface="Arial" pitchFamily="34" charset="0"/>
              <a:cs typeface="Arial" pitchFamily="34" charset="0"/>
            </a:endParaRPr>
          </a:p>
        </p:txBody>
      </p:sp>
      <p:sp>
        <p:nvSpPr>
          <p:cNvPr id="6" name="Rectangle 2"/>
          <p:cNvSpPr txBox="1">
            <a:spLocks noChangeArrowheads="1"/>
          </p:cNvSpPr>
          <p:nvPr/>
        </p:nvSpPr>
        <p:spPr>
          <a:xfrm>
            <a:off x="-44067" y="260648"/>
            <a:ext cx="5562600" cy="990600"/>
          </a:xfrm>
          <a:prstGeom prst="rect">
            <a:avLst/>
          </a:prstGeom>
        </p:spPr>
        <p:txBody>
          <a:bodyPr tIns="45720" rIns="91440" bIns="45720" anchor="ctr">
            <a:normAutofit/>
          </a:bodyPr>
          <a:lstStyle/>
          <a:p>
            <a:endParaRPr lang="en-US" sz="3600" b="1" u="sng" dirty="0">
              <a:solidFill>
                <a:prstClr val="white"/>
              </a:solidFill>
            </a:endParaRPr>
          </a:p>
        </p:txBody>
      </p:sp>
      <p:sp>
        <p:nvSpPr>
          <p:cNvPr id="7" name="Rectangle 6"/>
          <p:cNvSpPr/>
          <p:nvPr/>
        </p:nvSpPr>
        <p:spPr>
          <a:xfrm>
            <a:off x="3000364" y="5786454"/>
            <a:ext cx="1571636" cy="1071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sp>
        <p:nvSpPr>
          <p:cNvPr id="8" name="Rectangle 2"/>
          <p:cNvSpPr>
            <a:spLocks noChangeArrowheads="1"/>
          </p:cNvSpPr>
          <p:nvPr/>
        </p:nvSpPr>
        <p:spPr bwMode="auto">
          <a:xfrm>
            <a:off x="0" y="-171400"/>
            <a:ext cx="9144000" cy="836712"/>
          </a:xfrm>
          <a:prstGeom prst="rect">
            <a:avLst/>
          </a:prstGeom>
          <a:solidFill>
            <a:schemeClr val="accent1"/>
          </a:solidFill>
          <a:ln>
            <a:noFill/>
          </a:ln>
          <a:effectLst>
            <a:innerShdw blurRad="63500" dist="50800" dir="5400000">
              <a:prstClr val="black">
                <a:alpha val="50000"/>
              </a:prstClr>
            </a:innerShdw>
          </a:effectLst>
          <a:extLst/>
        </p:spPr>
        <p:txBody>
          <a:bodyPr anchor="ctr"/>
          <a:lstStyle/>
          <a:p>
            <a:pPr fontAlgn="base">
              <a:spcBef>
                <a:spcPct val="0"/>
              </a:spcBef>
              <a:spcAft>
                <a:spcPct val="0"/>
              </a:spcAft>
              <a:defRPr/>
            </a:pPr>
            <a:r>
              <a:rPr lang="en-ZA" sz="3200" b="1" dirty="0" smtClean="0">
                <a:solidFill>
                  <a:srgbClr val="FFFFFF"/>
                </a:solidFill>
              </a:rPr>
              <a:t>Benchmarking: </a:t>
            </a:r>
            <a:r>
              <a:rPr lang="en-ZA" sz="2400" b="1" dirty="0" smtClean="0">
                <a:solidFill>
                  <a:srgbClr val="FFFFFF"/>
                </a:solidFill>
              </a:rPr>
              <a:t>Thailand’s “</a:t>
            </a:r>
            <a:r>
              <a:rPr lang="en-ZA" sz="2400" b="1" dirty="0">
                <a:solidFill>
                  <a:srgbClr val="FFFFFF"/>
                </a:solidFill>
              </a:rPr>
              <a:t>triangle that moves the </a:t>
            </a:r>
            <a:r>
              <a:rPr lang="en-ZA" sz="2400" b="1" dirty="0" smtClean="0">
                <a:solidFill>
                  <a:srgbClr val="FFFFFF"/>
                </a:solidFill>
              </a:rPr>
              <a:t>mountain”</a:t>
            </a:r>
            <a:r>
              <a:rPr lang="en-US" sz="2400" b="1" dirty="0" smtClean="0">
                <a:solidFill>
                  <a:srgbClr val="FFFFFF"/>
                </a:solidFill>
              </a:rPr>
              <a:t> </a:t>
            </a:r>
            <a:endParaRPr lang="en-US" sz="2400" dirty="0">
              <a:solidFill>
                <a:prstClr val="white"/>
              </a:solidFill>
            </a:endParaRPr>
          </a:p>
        </p:txBody>
      </p:sp>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t="8353" r="4356" b="13735"/>
          <a:stretch/>
        </p:blipFill>
        <p:spPr>
          <a:xfrm>
            <a:off x="0" y="620688"/>
            <a:ext cx="9144000" cy="5976664"/>
          </a:xfrm>
          <a:prstGeom prst="rect">
            <a:avLst/>
          </a:prstGeom>
        </p:spPr>
      </p:pic>
    </p:spTree>
    <p:extLst>
      <p:ext uri="{BB962C8B-B14F-4D97-AF65-F5344CB8AC3E}">
        <p14:creationId xmlns:p14="http://schemas.microsoft.com/office/powerpoint/2010/main" val="21569794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9"/>
          <p:cNvSpPr txBox="1">
            <a:spLocks/>
          </p:cNvSpPr>
          <p:nvPr/>
        </p:nvSpPr>
        <p:spPr>
          <a:xfrm>
            <a:off x="6553200" y="6356350"/>
            <a:ext cx="2133600" cy="365125"/>
          </a:xfrm>
          <a:prstGeom prst="rect">
            <a:avLst/>
          </a:prstGeom>
        </p:spPr>
        <p:txBody>
          <a:bodyPr/>
          <a:lstStyle/>
          <a:p>
            <a:pPr algn="r">
              <a:defRPr/>
            </a:pPr>
            <a:endParaRPr lang="en-US" dirty="0">
              <a:solidFill>
                <a:prstClr val="black"/>
              </a:solidFill>
              <a:latin typeface="Arial" pitchFamily="34" charset="0"/>
              <a:cs typeface="Arial" pitchFamily="34" charset="0"/>
            </a:endParaRPr>
          </a:p>
        </p:txBody>
      </p:sp>
      <p:sp>
        <p:nvSpPr>
          <p:cNvPr id="6" name="Rectangle 2"/>
          <p:cNvSpPr txBox="1">
            <a:spLocks noChangeArrowheads="1"/>
          </p:cNvSpPr>
          <p:nvPr/>
        </p:nvSpPr>
        <p:spPr>
          <a:xfrm>
            <a:off x="-44067" y="260648"/>
            <a:ext cx="5562600" cy="990600"/>
          </a:xfrm>
          <a:prstGeom prst="rect">
            <a:avLst/>
          </a:prstGeom>
        </p:spPr>
        <p:txBody>
          <a:bodyPr tIns="45720" rIns="91440" bIns="45720" anchor="ctr">
            <a:normAutofit/>
          </a:bodyPr>
          <a:lstStyle/>
          <a:p>
            <a:endParaRPr lang="en-US" sz="3600" b="1" u="sng" dirty="0">
              <a:solidFill>
                <a:prstClr val="white"/>
              </a:solidFill>
            </a:endParaRPr>
          </a:p>
        </p:txBody>
      </p:sp>
      <p:sp>
        <p:nvSpPr>
          <p:cNvPr id="7" name="Rectangle 6"/>
          <p:cNvSpPr/>
          <p:nvPr/>
        </p:nvSpPr>
        <p:spPr>
          <a:xfrm>
            <a:off x="3000364" y="5786454"/>
            <a:ext cx="1571636" cy="1071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sp>
        <p:nvSpPr>
          <p:cNvPr id="8" name="Rectangle 2"/>
          <p:cNvSpPr>
            <a:spLocks noChangeArrowheads="1"/>
          </p:cNvSpPr>
          <p:nvPr/>
        </p:nvSpPr>
        <p:spPr bwMode="auto">
          <a:xfrm>
            <a:off x="0" y="0"/>
            <a:ext cx="9144000" cy="836712"/>
          </a:xfrm>
          <a:prstGeom prst="rect">
            <a:avLst/>
          </a:prstGeom>
          <a:solidFill>
            <a:schemeClr val="accent1"/>
          </a:solidFill>
          <a:ln>
            <a:noFill/>
          </a:ln>
          <a:effectLst>
            <a:innerShdw blurRad="63500" dist="50800" dir="5400000">
              <a:prstClr val="black">
                <a:alpha val="50000"/>
              </a:prstClr>
            </a:innerShdw>
          </a:effectLst>
          <a:extLst/>
        </p:spPr>
        <p:txBody>
          <a:bodyPr anchor="ctr"/>
          <a:lstStyle/>
          <a:p>
            <a:pPr fontAlgn="base">
              <a:spcBef>
                <a:spcPct val="0"/>
              </a:spcBef>
              <a:spcAft>
                <a:spcPct val="0"/>
              </a:spcAft>
              <a:defRPr/>
            </a:pPr>
            <a:r>
              <a:rPr lang="en-US" sz="2800" b="1" dirty="0" smtClean="0">
                <a:solidFill>
                  <a:srgbClr val="FFFFFF"/>
                </a:solidFill>
              </a:rPr>
              <a:t>Benchmarking: National Health Security Office (NHSO)  </a:t>
            </a:r>
            <a:endParaRPr lang="en-US" sz="2800" dirty="0">
              <a:solidFill>
                <a:prstClr val="white"/>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36712"/>
            <a:ext cx="5104285" cy="5832648"/>
          </a:xfrm>
          <a:prstGeom prst="rect">
            <a:avLst/>
          </a:prstGeom>
        </p:spPr>
      </p:pic>
      <p:sp>
        <p:nvSpPr>
          <p:cNvPr id="10" name="Rectangle 9"/>
          <p:cNvSpPr/>
          <p:nvPr/>
        </p:nvSpPr>
        <p:spPr>
          <a:xfrm>
            <a:off x="5148064" y="4005064"/>
            <a:ext cx="3816424" cy="1769715"/>
          </a:xfrm>
          <a:prstGeom prst="rect">
            <a:avLst/>
          </a:prstGeom>
          <a:ln>
            <a:solidFill>
              <a:schemeClr val="accent1"/>
            </a:solidFill>
          </a:ln>
        </p:spPr>
        <p:txBody>
          <a:bodyPr wrap="square">
            <a:spAutoFit/>
          </a:bodyPr>
          <a:lstStyle/>
          <a:p>
            <a:pPr marL="342900" indent="-342900" fontAlgn="t">
              <a:buFont typeface="Wingdings" panose="05000000000000000000" pitchFamily="2" charset="2"/>
              <a:buChar char="Ø"/>
            </a:pPr>
            <a:endParaRPr lang="en-ZA" dirty="0" smtClean="0">
              <a:latin typeface="Arial"/>
            </a:endParaRPr>
          </a:p>
          <a:p>
            <a:pPr marL="342900" indent="-342900" fontAlgn="t">
              <a:buFont typeface="Wingdings" panose="05000000000000000000" pitchFamily="2" charset="2"/>
              <a:buChar char="Ø"/>
            </a:pPr>
            <a:r>
              <a:rPr lang="en-ZA" dirty="0" smtClean="0">
                <a:latin typeface="Arial"/>
              </a:rPr>
              <a:t>Why “</a:t>
            </a:r>
            <a:r>
              <a:rPr lang="en-ZA" b="1" dirty="0" smtClean="0">
                <a:latin typeface="Arial"/>
              </a:rPr>
              <a:t>KEEP THE PROMISE</a:t>
            </a:r>
            <a:r>
              <a:rPr lang="en-ZA" dirty="0" smtClean="0">
                <a:latin typeface="Arial"/>
              </a:rPr>
              <a:t>”?</a:t>
            </a:r>
          </a:p>
          <a:p>
            <a:pPr marL="342900" indent="-342900" fontAlgn="t">
              <a:buFont typeface="Wingdings" panose="05000000000000000000" pitchFamily="2" charset="2"/>
              <a:buChar char="Ø"/>
            </a:pPr>
            <a:endParaRPr lang="en-ZA" sz="800" dirty="0" smtClean="0">
              <a:latin typeface="Arial"/>
            </a:endParaRPr>
          </a:p>
          <a:p>
            <a:pPr marL="342900" indent="-342900" fontAlgn="t">
              <a:buFont typeface="Wingdings" panose="05000000000000000000" pitchFamily="2" charset="2"/>
              <a:buChar char="q"/>
            </a:pPr>
            <a:r>
              <a:rPr lang="en-ZA" dirty="0" smtClean="0">
                <a:latin typeface="Arial"/>
              </a:rPr>
              <a:t>When Thailand began the reforms, IMF &amp; World Bank said “</a:t>
            </a:r>
            <a:r>
              <a:rPr lang="en-ZA" b="1" dirty="0" smtClean="0">
                <a:latin typeface="Arial"/>
              </a:rPr>
              <a:t>don’t</a:t>
            </a:r>
            <a:r>
              <a:rPr lang="en-ZA" dirty="0" smtClean="0">
                <a:latin typeface="Arial"/>
              </a:rPr>
              <a:t>” UHC</a:t>
            </a:r>
          </a:p>
          <a:p>
            <a:pPr marL="342900" indent="-342900" fontAlgn="t">
              <a:buFont typeface="Wingdings" panose="05000000000000000000" pitchFamily="2" charset="2"/>
              <a:buChar char="Ø"/>
            </a:pPr>
            <a:endParaRPr lang="en-ZA" sz="1100" dirty="0" smtClean="0">
              <a:latin typeface="Arial"/>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48064" y="980728"/>
            <a:ext cx="3816424" cy="3024336"/>
          </a:xfrm>
          <a:prstGeom prst="rect">
            <a:avLst/>
          </a:prstGeom>
          <a:ln>
            <a:solidFill>
              <a:schemeClr val="accent1"/>
            </a:solidFill>
          </a:ln>
        </p:spPr>
      </p:pic>
    </p:spTree>
    <p:extLst>
      <p:ext uri="{BB962C8B-B14F-4D97-AF65-F5344CB8AC3E}">
        <p14:creationId xmlns:p14="http://schemas.microsoft.com/office/powerpoint/2010/main" val="15551236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9"/>
          <p:cNvSpPr txBox="1">
            <a:spLocks/>
          </p:cNvSpPr>
          <p:nvPr/>
        </p:nvSpPr>
        <p:spPr>
          <a:xfrm>
            <a:off x="6553200" y="6356350"/>
            <a:ext cx="2133600" cy="365125"/>
          </a:xfrm>
          <a:prstGeom prst="rect">
            <a:avLst/>
          </a:prstGeom>
        </p:spPr>
        <p:txBody>
          <a:bodyPr/>
          <a:lstStyle/>
          <a:p>
            <a:pPr algn="r">
              <a:defRPr/>
            </a:pPr>
            <a:endParaRPr lang="en-US" dirty="0">
              <a:solidFill>
                <a:prstClr val="black"/>
              </a:solidFill>
              <a:latin typeface="Arial" pitchFamily="34" charset="0"/>
              <a:cs typeface="Arial" pitchFamily="34" charset="0"/>
            </a:endParaRPr>
          </a:p>
        </p:txBody>
      </p:sp>
      <p:sp>
        <p:nvSpPr>
          <p:cNvPr id="6" name="Rectangle 2"/>
          <p:cNvSpPr txBox="1">
            <a:spLocks noChangeArrowheads="1"/>
          </p:cNvSpPr>
          <p:nvPr/>
        </p:nvSpPr>
        <p:spPr>
          <a:xfrm>
            <a:off x="-44067" y="260648"/>
            <a:ext cx="5562600" cy="990600"/>
          </a:xfrm>
          <a:prstGeom prst="rect">
            <a:avLst/>
          </a:prstGeom>
        </p:spPr>
        <p:txBody>
          <a:bodyPr tIns="45720" rIns="91440" bIns="45720" anchor="ctr">
            <a:normAutofit/>
          </a:bodyPr>
          <a:lstStyle/>
          <a:p>
            <a:endParaRPr lang="en-US" sz="3600" b="1" u="sng" dirty="0">
              <a:solidFill>
                <a:prstClr val="white"/>
              </a:solidFill>
            </a:endParaRPr>
          </a:p>
        </p:txBody>
      </p:sp>
      <p:sp>
        <p:nvSpPr>
          <p:cNvPr id="7" name="Rectangle 6"/>
          <p:cNvSpPr/>
          <p:nvPr/>
        </p:nvSpPr>
        <p:spPr>
          <a:xfrm>
            <a:off x="3000364" y="5786454"/>
            <a:ext cx="1571636" cy="1071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sp>
        <p:nvSpPr>
          <p:cNvPr id="8" name="Rectangle 2"/>
          <p:cNvSpPr>
            <a:spLocks noChangeArrowheads="1"/>
          </p:cNvSpPr>
          <p:nvPr/>
        </p:nvSpPr>
        <p:spPr bwMode="auto">
          <a:xfrm>
            <a:off x="0" y="-171400"/>
            <a:ext cx="9144000" cy="836712"/>
          </a:xfrm>
          <a:prstGeom prst="rect">
            <a:avLst/>
          </a:prstGeom>
          <a:solidFill>
            <a:schemeClr val="accent1"/>
          </a:solidFill>
          <a:ln>
            <a:noFill/>
          </a:ln>
          <a:effectLst>
            <a:innerShdw blurRad="63500" dist="50800" dir="5400000">
              <a:prstClr val="black">
                <a:alpha val="50000"/>
              </a:prstClr>
            </a:innerShdw>
          </a:effectLst>
          <a:extLst/>
        </p:spPr>
        <p:txBody>
          <a:bodyPr anchor="ctr"/>
          <a:lstStyle/>
          <a:p>
            <a:pPr fontAlgn="base">
              <a:spcBef>
                <a:spcPct val="0"/>
              </a:spcBef>
              <a:spcAft>
                <a:spcPct val="0"/>
              </a:spcAft>
              <a:defRPr/>
            </a:pPr>
            <a:r>
              <a:rPr lang="en-ZA" sz="3200" b="1" dirty="0" smtClean="0">
                <a:solidFill>
                  <a:srgbClr val="FFFFFF"/>
                </a:solidFill>
              </a:rPr>
              <a:t>PHC Model: </a:t>
            </a:r>
            <a:r>
              <a:rPr lang="en-ZA" sz="900" b="1" dirty="0" smtClean="0">
                <a:solidFill>
                  <a:srgbClr val="FFFFFF"/>
                </a:solidFill>
              </a:rPr>
              <a:t>Lowest </a:t>
            </a:r>
            <a:r>
              <a:rPr lang="en-ZA" sz="900" b="1" dirty="0">
                <a:solidFill>
                  <a:srgbClr val="FFFFFF"/>
                </a:solidFill>
              </a:rPr>
              <a:t>service unit or point of care  = PCU (Primary Care Unit) and these units are within clusters = PCC (Primary Care Clusters) </a:t>
            </a:r>
            <a:r>
              <a:rPr lang="en-US" sz="900" b="1" dirty="0" smtClean="0">
                <a:solidFill>
                  <a:srgbClr val="FFFFFF"/>
                </a:solidFill>
              </a:rPr>
              <a:t> </a:t>
            </a:r>
            <a:endParaRPr lang="en-US" sz="900" dirty="0">
              <a:solidFill>
                <a:prstClr val="white"/>
              </a:solidFill>
            </a:endParaRPr>
          </a:p>
        </p:txBody>
      </p:sp>
      <p:sp>
        <p:nvSpPr>
          <p:cNvPr id="2" name="Rectangle 1"/>
          <p:cNvSpPr/>
          <p:nvPr/>
        </p:nvSpPr>
        <p:spPr>
          <a:xfrm>
            <a:off x="0" y="3933056"/>
            <a:ext cx="9036496" cy="2726900"/>
          </a:xfrm>
          <a:prstGeom prst="rect">
            <a:avLst/>
          </a:prstGeom>
        </p:spPr>
        <p:txBody>
          <a:bodyPr wrap="square">
            <a:spAutoFit/>
          </a:bodyPr>
          <a:lstStyle/>
          <a:p>
            <a:pPr marL="342900" lvl="0" indent="-342900" algn="just">
              <a:lnSpc>
                <a:spcPct val="107000"/>
              </a:lnSpc>
              <a:spcAft>
                <a:spcPts val="0"/>
              </a:spcAft>
              <a:buFont typeface="Wingdings" panose="05000000000000000000" pitchFamily="2" charset="2"/>
              <a:buChar char=""/>
            </a:pPr>
            <a:r>
              <a:rPr lang="en-ZA" sz="2000" dirty="0">
                <a:latin typeface="Calibri" panose="020F0502020204030204" pitchFamily="34" charset="0"/>
                <a:ea typeface="Calibri" panose="020F0502020204030204" pitchFamily="34" charset="0"/>
                <a:cs typeface="Times New Roman" panose="02020603050405020304" pitchFamily="18" charset="0"/>
              </a:rPr>
              <a:t>The PCCs </a:t>
            </a:r>
            <a:r>
              <a:rPr lang="en-ZA" sz="2000" dirty="0" smtClean="0">
                <a:latin typeface="Calibri" panose="020F0502020204030204" pitchFamily="34" charset="0"/>
                <a:ea typeface="Calibri" panose="020F0502020204030204" pitchFamily="34" charset="0"/>
                <a:cs typeface="Times New Roman" panose="02020603050405020304" pitchFamily="18" charset="0"/>
              </a:rPr>
              <a:t>range from 30 </a:t>
            </a:r>
            <a:r>
              <a:rPr lang="en-ZA" sz="2000" dirty="0">
                <a:latin typeface="Calibri" panose="020F0502020204030204" pitchFamily="34" charset="0"/>
                <a:ea typeface="Calibri" panose="020F0502020204030204" pitchFamily="34" charset="0"/>
                <a:cs typeface="Times New Roman" panose="02020603050405020304" pitchFamily="18" charset="0"/>
              </a:rPr>
              <a:t>000 </a:t>
            </a:r>
            <a:r>
              <a:rPr lang="en-ZA" sz="2000" dirty="0" smtClean="0">
                <a:latin typeface="Calibri" panose="020F0502020204030204" pitchFamily="34" charset="0"/>
                <a:ea typeface="Calibri" panose="020F0502020204030204" pitchFamily="34" charset="0"/>
                <a:cs typeface="Times New Roman" panose="02020603050405020304" pitchFamily="18" charset="0"/>
              </a:rPr>
              <a:t>to 100 000 with </a:t>
            </a:r>
            <a:r>
              <a:rPr lang="en-ZA" sz="2000" dirty="0">
                <a:latin typeface="Calibri" panose="020F0502020204030204" pitchFamily="34" charset="0"/>
                <a:ea typeface="Calibri" panose="020F0502020204030204" pitchFamily="34" charset="0"/>
                <a:cs typeface="Times New Roman" panose="02020603050405020304" pitchFamily="18" charset="0"/>
              </a:rPr>
              <a:t>F</a:t>
            </a:r>
            <a:r>
              <a:rPr lang="en-ZA" sz="2000" dirty="0" smtClean="0">
                <a:latin typeface="Calibri" panose="020F0502020204030204" pitchFamily="34" charset="0"/>
                <a:ea typeface="Calibri" panose="020F0502020204030204" pitchFamily="34" charset="0"/>
                <a:cs typeface="Times New Roman" panose="02020603050405020304" pitchFamily="18" charset="0"/>
              </a:rPr>
              <a:t>amily </a:t>
            </a:r>
            <a:r>
              <a:rPr lang="en-ZA" sz="2000" dirty="0">
                <a:latin typeface="Calibri" panose="020F0502020204030204" pitchFamily="34" charset="0"/>
                <a:ea typeface="Calibri" panose="020F0502020204030204" pitchFamily="34" charset="0"/>
                <a:cs typeface="Times New Roman" panose="02020603050405020304" pitchFamily="18" charset="0"/>
              </a:rPr>
              <a:t>Medical Care teams at PCU level. </a:t>
            </a:r>
            <a:r>
              <a:rPr lang="en-ZA" sz="2000" dirty="0" smtClean="0">
                <a:latin typeface="Calibri" panose="020F0502020204030204" pitchFamily="34" charset="0"/>
                <a:ea typeface="Calibri" panose="020F0502020204030204" pitchFamily="34" charset="0"/>
                <a:cs typeface="Times New Roman" panose="02020603050405020304" pitchFamily="18" charset="0"/>
              </a:rPr>
              <a:t>The PCCs </a:t>
            </a:r>
            <a:r>
              <a:rPr lang="en-ZA" sz="2000" dirty="0">
                <a:latin typeface="Calibri" panose="020F0502020204030204" pitchFamily="34" charset="0"/>
                <a:ea typeface="Calibri" panose="020F0502020204030204" pitchFamily="34" charset="0"/>
                <a:cs typeface="Times New Roman" panose="02020603050405020304" pitchFamily="18" charset="0"/>
              </a:rPr>
              <a:t>must be self-sustaining operationally, efficient, equitable and effective UHC agents. </a:t>
            </a:r>
            <a:r>
              <a:rPr lang="en-ZA" sz="2000" u="sng" dirty="0">
                <a:latin typeface="Calibri" panose="020F0502020204030204" pitchFamily="34" charset="0"/>
                <a:ea typeface="Calibri" panose="020F0502020204030204" pitchFamily="34" charset="0"/>
                <a:cs typeface="Times New Roman" panose="02020603050405020304" pitchFamily="18" charset="0"/>
              </a:rPr>
              <a:t>However budgets for PCU and PCC are administered at Hospital </a:t>
            </a:r>
            <a:r>
              <a:rPr lang="en-ZA" sz="2000" u="sng" dirty="0" smtClean="0">
                <a:latin typeface="Calibri" panose="020F0502020204030204" pitchFamily="34" charset="0"/>
                <a:ea typeface="Calibri" panose="020F0502020204030204" pitchFamily="34" charset="0"/>
                <a:cs typeface="Times New Roman" panose="02020603050405020304" pitchFamily="18" charset="0"/>
              </a:rPr>
              <a:t>level</a:t>
            </a:r>
            <a:r>
              <a:rPr lang="en-ZA" sz="2000" dirty="0" smtClean="0">
                <a:latin typeface="Calibri" panose="020F0502020204030204" pitchFamily="34" charset="0"/>
                <a:ea typeface="Calibri" panose="020F0502020204030204" pitchFamily="34" charset="0"/>
                <a:cs typeface="Times New Roman" panose="02020603050405020304" pitchFamily="18" charset="0"/>
              </a:rPr>
              <a:t>. </a:t>
            </a:r>
          </a:p>
          <a:p>
            <a:pPr marL="342900" lvl="0" indent="-342900" algn="just">
              <a:lnSpc>
                <a:spcPct val="107000"/>
              </a:lnSpc>
              <a:spcAft>
                <a:spcPts val="0"/>
              </a:spcAft>
              <a:buFont typeface="Wingdings" panose="05000000000000000000" pitchFamily="2" charset="2"/>
              <a:buChar char=""/>
            </a:pPr>
            <a:r>
              <a:rPr lang="en-ZA" sz="2000" dirty="0" smtClean="0">
                <a:latin typeface="Calibri" panose="020F0502020204030204" pitchFamily="34" charset="0"/>
                <a:ea typeface="Calibri" panose="020F0502020204030204" pitchFamily="34" charset="0"/>
                <a:cs typeface="Times New Roman" panose="02020603050405020304" pitchFamily="18" charset="0"/>
              </a:rPr>
              <a:t>PCU </a:t>
            </a:r>
            <a:r>
              <a:rPr lang="en-ZA" sz="2000" dirty="0">
                <a:latin typeface="Calibri" panose="020F0502020204030204" pitchFamily="34" charset="0"/>
                <a:ea typeface="Calibri" panose="020F0502020204030204" pitchFamily="34" charset="0"/>
                <a:cs typeface="Times New Roman" panose="02020603050405020304" pitchFamily="18" charset="0"/>
              </a:rPr>
              <a:t>plays a gatekeeper role and inhibits bypassing registration to higher levels of health facilities in the UCS. The main contractor subsequently assembles a network of primary care units (PCUs) to provide better access to health services to the registered population at the sub-district level.</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1928" r="13011" b="26265"/>
          <a:stretch/>
        </p:blipFill>
        <p:spPr>
          <a:xfrm>
            <a:off x="395536" y="692696"/>
            <a:ext cx="7924122" cy="3168352"/>
          </a:xfrm>
          <a:prstGeom prst="rect">
            <a:avLst/>
          </a:prstGeom>
        </p:spPr>
      </p:pic>
    </p:spTree>
    <p:extLst>
      <p:ext uri="{BB962C8B-B14F-4D97-AF65-F5344CB8AC3E}">
        <p14:creationId xmlns:p14="http://schemas.microsoft.com/office/powerpoint/2010/main" val="13858151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9"/>
          <p:cNvSpPr txBox="1">
            <a:spLocks/>
          </p:cNvSpPr>
          <p:nvPr/>
        </p:nvSpPr>
        <p:spPr>
          <a:xfrm>
            <a:off x="6553200" y="6356350"/>
            <a:ext cx="2133600" cy="365125"/>
          </a:xfrm>
          <a:prstGeom prst="rect">
            <a:avLst/>
          </a:prstGeom>
        </p:spPr>
        <p:txBody>
          <a:bodyPr/>
          <a:lstStyle/>
          <a:p>
            <a:pPr algn="r">
              <a:defRPr/>
            </a:pPr>
            <a:endParaRPr lang="en-US" dirty="0">
              <a:solidFill>
                <a:prstClr val="black"/>
              </a:solidFill>
              <a:latin typeface="Arial" pitchFamily="34" charset="0"/>
              <a:cs typeface="Arial" pitchFamily="34" charset="0"/>
            </a:endParaRPr>
          </a:p>
        </p:txBody>
      </p:sp>
      <p:sp>
        <p:nvSpPr>
          <p:cNvPr id="6" name="Rectangle 2"/>
          <p:cNvSpPr txBox="1">
            <a:spLocks noChangeArrowheads="1"/>
          </p:cNvSpPr>
          <p:nvPr/>
        </p:nvSpPr>
        <p:spPr>
          <a:xfrm>
            <a:off x="-44067" y="260648"/>
            <a:ext cx="5562600" cy="990600"/>
          </a:xfrm>
          <a:prstGeom prst="rect">
            <a:avLst/>
          </a:prstGeom>
        </p:spPr>
        <p:txBody>
          <a:bodyPr tIns="45720" rIns="91440" bIns="45720" anchor="ctr">
            <a:normAutofit/>
          </a:bodyPr>
          <a:lstStyle/>
          <a:p>
            <a:endParaRPr lang="en-US" sz="3600" b="1" u="sng" dirty="0">
              <a:solidFill>
                <a:prstClr val="white"/>
              </a:solidFill>
            </a:endParaRPr>
          </a:p>
        </p:txBody>
      </p:sp>
      <p:sp>
        <p:nvSpPr>
          <p:cNvPr id="7" name="Rectangle 6"/>
          <p:cNvSpPr/>
          <p:nvPr/>
        </p:nvSpPr>
        <p:spPr>
          <a:xfrm>
            <a:off x="3000364" y="5786454"/>
            <a:ext cx="1571636" cy="1071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sp>
        <p:nvSpPr>
          <p:cNvPr id="8" name="Rectangle 2"/>
          <p:cNvSpPr>
            <a:spLocks noChangeArrowheads="1"/>
          </p:cNvSpPr>
          <p:nvPr/>
        </p:nvSpPr>
        <p:spPr bwMode="auto">
          <a:xfrm>
            <a:off x="7226" y="0"/>
            <a:ext cx="9144000" cy="836712"/>
          </a:xfrm>
          <a:prstGeom prst="rect">
            <a:avLst/>
          </a:prstGeom>
          <a:solidFill>
            <a:schemeClr val="accent1"/>
          </a:solidFill>
          <a:ln>
            <a:noFill/>
          </a:ln>
          <a:effectLst>
            <a:innerShdw blurRad="63500" dist="50800" dir="5400000">
              <a:prstClr val="black">
                <a:alpha val="50000"/>
              </a:prstClr>
            </a:innerShdw>
          </a:effectLst>
          <a:extLst/>
        </p:spPr>
        <p:txBody>
          <a:bodyPr anchor="ctr"/>
          <a:lstStyle/>
          <a:p>
            <a:pPr fontAlgn="base">
              <a:spcBef>
                <a:spcPct val="0"/>
              </a:spcBef>
              <a:spcAft>
                <a:spcPct val="0"/>
              </a:spcAft>
              <a:defRPr/>
            </a:pPr>
            <a:r>
              <a:rPr lang="en-ZA" sz="2800" b="1" dirty="0">
                <a:solidFill>
                  <a:srgbClr val="FFFFFF"/>
                </a:solidFill>
              </a:rPr>
              <a:t>PHC  Model</a:t>
            </a:r>
            <a:r>
              <a:rPr lang="en-ZA" sz="2800" b="1" dirty="0" smtClean="0">
                <a:solidFill>
                  <a:srgbClr val="FFFFFF"/>
                </a:solidFill>
              </a:rPr>
              <a:t>: Thailand </a:t>
            </a:r>
            <a:r>
              <a:rPr lang="en-ZA" sz="2800" b="1" dirty="0">
                <a:solidFill>
                  <a:srgbClr val="FFFFFF"/>
                </a:solidFill>
              </a:rPr>
              <a:t>Health System:  </a:t>
            </a:r>
            <a:endParaRPr lang="en-US" sz="2800" dirty="0">
              <a:solidFill>
                <a:prstClr val="white"/>
              </a:solidFill>
            </a:endParaRPr>
          </a:p>
        </p:txBody>
      </p:sp>
      <p:sp>
        <p:nvSpPr>
          <p:cNvPr id="3" name="Rectangle 2"/>
          <p:cNvSpPr/>
          <p:nvPr/>
        </p:nvSpPr>
        <p:spPr>
          <a:xfrm>
            <a:off x="107504" y="1052736"/>
            <a:ext cx="8856984" cy="5539978"/>
          </a:xfrm>
          <a:prstGeom prst="rect">
            <a:avLst/>
          </a:prstGeom>
        </p:spPr>
        <p:txBody>
          <a:bodyPr wrap="square">
            <a:spAutoFit/>
          </a:bodyPr>
          <a:lstStyle/>
          <a:p>
            <a:pPr algn="just"/>
            <a:r>
              <a:rPr lang="en-ZA" sz="2200" dirty="0"/>
              <a:t>The </a:t>
            </a:r>
            <a:r>
              <a:rPr lang="en-ZA" sz="2200" b="1" dirty="0"/>
              <a:t>District Hospital contracts directly with the various funds and manages the budget administration and support services for the </a:t>
            </a:r>
            <a:r>
              <a:rPr lang="en-ZA" sz="2200" b="1" dirty="0" smtClean="0"/>
              <a:t>PCUs </a:t>
            </a:r>
            <a:r>
              <a:rPr lang="en-ZA" sz="2200" b="1" dirty="0"/>
              <a:t>in the </a:t>
            </a:r>
            <a:r>
              <a:rPr lang="en-ZA" sz="2200" b="1" dirty="0" smtClean="0"/>
              <a:t>PCCs, </a:t>
            </a:r>
            <a:r>
              <a:rPr lang="en-ZA" sz="2200" b="1" dirty="0"/>
              <a:t>as well as the various hospital units</a:t>
            </a:r>
            <a:r>
              <a:rPr lang="en-ZA" sz="2200" dirty="0"/>
              <a:t>. The CHW programme forms a very strong basis for the PHC system. The Primary Health Care Performance Initiative (PHCPI) has 38 core indicators organised in 5 </a:t>
            </a:r>
            <a:r>
              <a:rPr lang="en-ZA" sz="2200" dirty="0" smtClean="0"/>
              <a:t>components:</a:t>
            </a:r>
          </a:p>
          <a:p>
            <a:pPr algn="just"/>
            <a:endParaRPr lang="en-ZA" sz="2000" dirty="0"/>
          </a:p>
          <a:p>
            <a:pPr marL="971550" lvl="1" indent="-514350">
              <a:buAutoNum type="romanLcParenBoth"/>
            </a:pPr>
            <a:r>
              <a:rPr lang="en-ZA" sz="2000" dirty="0" smtClean="0"/>
              <a:t>System </a:t>
            </a:r>
            <a:r>
              <a:rPr lang="en-ZA" sz="2000" dirty="0"/>
              <a:t>- Is PHC prioritized in the country’s health system</a:t>
            </a:r>
            <a:r>
              <a:rPr lang="en-ZA" sz="2000" dirty="0" smtClean="0"/>
              <a:t>?</a:t>
            </a:r>
          </a:p>
          <a:p>
            <a:pPr marL="971550" lvl="1" indent="-514350">
              <a:buAutoNum type="romanLcParenBoth"/>
            </a:pPr>
            <a:endParaRPr lang="en-ZA" sz="800" dirty="0"/>
          </a:p>
          <a:p>
            <a:pPr marL="971550" lvl="1" indent="-514350">
              <a:buAutoNum type="romanLcParenBoth" startAt="2"/>
            </a:pPr>
            <a:r>
              <a:rPr lang="en-ZA" sz="2000" dirty="0" smtClean="0"/>
              <a:t>Inputs </a:t>
            </a:r>
            <a:r>
              <a:rPr lang="en-ZA" sz="2000" dirty="0"/>
              <a:t>- Does the PHC system offer sufficient facilities, health care professionals, and supplies</a:t>
            </a:r>
            <a:r>
              <a:rPr lang="en-ZA" sz="2000" dirty="0" smtClean="0"/>
              <a:t>?</a:t>
            </a:r>
          </a:p>
          <a:p>
            <a:pPr marL="971550" lvl="1" indent="-514350">
              <a:buAutoNum type="romanLcParenBoth" startAt="2"/>
            </a:pPr>
            <a:endParaRPr lang="en-ZA" sz="800" dirty="0"/>
          </a:p>
          <a:p>
            <a:pPr marL="971550" lvl="1" indent="-514350">
              <a:buAutoNum type="romanLcParenBoth" startAt="3"/>
            </a:pPr>
            <a:r>
              <a:rPr lang="en-ZA" sz="2000" dirty="0" smtClean="0"/>
              <a:t>Service </a:t>
            </a:r>
            <a:r>
              <a:rPr lang="en-ZA" sz="2000" dirty="0"/>
              <a:t>Delivery - Are services accessible, effectively organized and managed to deliver high quality care</a:t>
            </a:r>
            <a:r>
              <a:rPr lang="en-ZA" sz="2000" dirty="0" smtClean="0"/>
              <a:t>?</a:t>
            </a:r>
          </a:p>
          <a:p>
            <a:pPr marL="971550" lvl="1" indent="-514350">
              <a:buAutoNum type="romanLcParenBoth" startAt="3"/>
            </a:pPr>
            <a:endParaRPr lang="en-ZA" sz="800" dirty="0"/>
          </a:p>
          <a:p>
            <a:pPr marL="971550" lvl="1" indent="-514350">
              <a:buAutoNum type="romanLcParenBoth" startAt="4"/>
            </a:pPr>
            <a:r>
              <a:rPr lang="en-ZA" sz="2000" dirty="0" smtClean="0"/>
              <a:t>Outputs </a:t>
            </a:r>
            <a:r>
              <a:rPr lang="en-ZA" sz="2000" dirty="0"/>
              <a:t>- Does the PHC system provide the essential services a person needs throughout each phase of life</a:t>
            </a:r>
            <a:r>
              <a:rPr lang="en-ZA" sz="2000" dirty="0" smtClean="0"/>
              <a:t>?</a:t>
            </a:r>
          </a:p>
          <a:p>
            <a:pPr marL="971550" lvl="1" indent="-514350">
              <a:buAutoNum type="romanLcParenBoth" startAt="4"/>
            </a:pPr>
            <a:endParaRPr lang="en-ZA" sz="800" dirty="0"/>
          </a:p>
          <a:p>
            <a:pPr lvl="1"/>
            <a:r>
              <a:rPr lang="en-ZA" sz="2000" dirty="0"/>
              <a:t>(v)	Outcomes - Does the PHC system deliver better outcomes and greater equity?</a:t>
            </a:r>
          </a:p>
        </p:txBody>
      </p:sp>
    </p:spTree>
    <p:extLst>
      <p:ext uri="{BB962C8B-B14F-4D97-AF65-F5344CB8AC3E}">
        <p14:creationId xmlns:p14="http://schemas.microsoft.com/office/powerpoint/2010/main" val="34154782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9"/>
          <p:cNvSpPr txBox="1">
            <a:spLocks/>
          </p:cNvSpPr>
          <p:nvPr/>
        </p:nvSpPr>
        <p:spPr>
          <a:xfrm>
            <a:off x="6553200" y="6356350"/>
            <a:ext cx="2133600" cy="365125"/>
          </a:xfrm>
          <a:prstGeom prst="rect">
            <a:avLst/>
          </a:prstGeom>
        </p:spPr>
        <p:txBody>
          <a:bodyPr/>
          <a:lstStyle/>
          <a:p>
            <a:pPr algn="r">
              <a:defRPr/>
            </a:pPr>
            <a:endParaRPr lang="en-US" dirty="0">
              <a:solidFill>
                <a:prstClr val="black"/>
              </a:solidFill>
              <a:latin typeface="Arial" pitchFamily="34" charset="0"/>
              <a:cs typeface="Arial" pitchFamily="34" charset="0"/>
            </a:endParaRPr>
          </a:p>
        </p:txBody>
      </p:sp>
      <p:sp>
        <p:nvSpPr>
          <p:cNvPr id="7" name="Rectangle 6"/>
          <p:cNvSpPr/>
          <p:nvPr/>
        </p:nvSpPr>
        <p:spPr>
          <a:xfrm>
            <a:off x="3000364" y="5786454"/>
            <a:ext cx="1571636" cy="1071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sp>
        <p:nvSpPr>
          <p:cNvPr id="8" name="Rectangle 2"/>
          <p:cNvSpPr>
            <a:spLocks noChangeArrowheads="1"/>
          </p:cNvSpPr>
          <p:nvPr/>
        </p:nvSpPr>
        <p:spPr bwMode="auto">
          <a:xfrm>
            <a:off x="0" y="-171400"/>
            <a:ext cx="9144000" cy="836712"/>
          </a:xfrm>
          <a:prstGeom prst="rect">
            <a:avLst/>
          </a:prstGeom>
          <a:solidFill>
            <a:schemeClr val="accent1"/>
          </a:solidFill>
          <a:ln>
            <a:noFill/>
          </a:ln>
          <a:effectLst>
            <a:innerShdw blurRad="63500" dist="50800" dir="5400000">
              <a:prstClr val="black">
                <a:alpha val="50000"/>
              </a:prstClr>
            </a:innerShdw>
          </a:effectLst>
          <a:extLst/>
        </p:spPr>
        <p:txBody>
          <a:bodyPr anchor="ctr"/>
          <a:lstStyle/>
          <a:p>
            <a:pPr fontAlgn="base">
              <a:spcBef>
                <a:spcPct val="0"/>
              </a:spcBef>
              <a:spcAft>
                <a:spcPct val="0"/>
              </a:spcAft>
              <a:defRPr/>
            </a:pPr>
            <a:r>
              <a:rPr lang="en-ZA" sz="3200" b="1" dirty="0">
                <a:solidFill>
                  <a:srgbClr val="FFFFFF"/>
                </a:solidFill>
              </a:rPr>
              <a:t>PHC  Model: </a:t>
            </a:r>
            <a:r>
              <a:rPr lang="en-ZA" sz="3200" b="1" dirty="0" smtClean="0">
                <a:solidFill>
                  <a:srgbClr val="FFFFFF"/>
                </a:solidFill>
              </a:rPr>
              <a:t>Thailand </a:t>
            </a:r>
            <a:r>
              <a:rPr lang="en-ZA" sz="3200" b="1" dirty="0">
                <a:solidFill>
                  <a:srgbClr val="FFFFFF"/>
                </a:solidFill>
              </a:rPr>
              <a:t>Health </a:t>
            </a:r>
            <a:r>
              <a:rPr lang="en-ZA" sz="3200" b="1" dirty="0" smtClean="0">
                <a:solidFill>
                  <a:srgbClr val="FFFFFF"/>
                </a:solidFill>
              </a:rPr>
              <a:t>System </a:t>
            </a:r>
            <a:r>
              <a:rPr lang="en-US" sz="2800" b="1" dirty="0" smtClean="0">
                <a:solidFill>
                  <a:srgbClr val="FFFFFF"/>
                </a:solidFill>
              </a:rPr>
              <a:t> </a:t>
            </a:r>
            <a:endParaRPr lang="en-US" sz="2800" dirty="0">
              <a:solidFill>
                <a:prstClr val="white"/>
              </a:solidFill>
            </a:endParaRPr>
          </a:p>
        </p:txBody>
      </p:sp>
      <p:pic>
        <p:nvPicPr>
          <p:cNvPr id="2" name="Picture 1"/>
          <p:cNvPicPr>
            <a:picLocks noChangeAspect="1"/>
          </p:cNvPicPr>
          <p:nvPr/>
        </p:nvPicPr>
        <p:blipFill>
          <a:blip r:embed="rId3"/>
          <a:stretch>
            <a:fillRect/>
          </a:stretch>
        </p:blipFill>
        <p:spPr>
          <a:xfrm>
            <a:off x="107504" y="692696"/>
            <a:ext cx="4968552" cy="6048672"/>
          </a:xfrm>
          <a:prstGeom prst="rect">
            <a:avLst/>
          </a:prstGeom>
        </p:spPr>
      </p:pic>
      <p:sp>
        <p:nvSpPr>
          <p:cNvPr id="3" name="Rectangle 2"/>
          <p:cNvSpPr/>
          <p:nvPr/>
        </p:nvSpPr>
        <p:spPr>
          <a:xfrm>
            <a:off x="4788024" y="692696"/>
            <a:ext cx="4248472" cy="6152069"/>
          </a:xfrm>
          <a:prstGeom prst="rect">
            <a:avLst/>
          </a:prstGeom>
        </p:spPr>
        <p:txBody>
          <a:bodyPr wrap="square">
            <a:spAutoFit/>
          </a:bodyPr>
          <a:lstStyle/>
          <a:p>
            <a:pPr marL="342900" lvl="0" indent="-342900" algn="just">
              <a:lnSpc>
                <a:spcPct val="107000"/>
              </a:lnSpc>
              <a:spcAft>
                <a:spcPts val="0"/>
              </a:spcAft>
              <a:buFont typeface="Wingdings" panose="05000000000000000000" pitchFamily="2" charset="2"/>
              <a:buChar char=""/>
            </a:pPr>
            <a:r>
              <a:rPr lang="en-ZA" sz="1600" dirty="0">
                <a:latin typeface="Calibri" panose="020F0502020204030204" pitchFamily="34" charset="0"/>
                <a:ea typeface="Calibri" panose="020F0502020204030204" pitchFamily="34" charset="0"/>
                <a:cs typeface="Times New Roman" panose="02020603050405020304" pitchFamily="18" charset="0"/>
              </a:rPr>
              <a:t>The National Health Security Office (NHSO) </a:t>
            </a:r>
            <a:r>
              <a:rPr lang="en-ZA" sz="1600" b="1" dirty="0">
                <a:latin typeface="Calibri" panose="020F0502020204030204" pitchFamily="34" charset="0"/>
                <a:ea typeface="Calibri" panose="020F0502020204030204" pitchFamily="34" charset="0"/>
                <a:cs typeface="Times New Roman" panose="02020603050405020304" pitchFamily="18" charset="0"/>
              </a:rPr>
              <a:t>allocates the capitation budget</a:t>
            </a:r>
            <a:r>
              <a:rPr lang="en-ZA" sz="1600" dirty="0">
                <a:latin typeface="Calibri" panose="020F0502020204030204" pitchFamily="34" charset="0"/>
                <a:ea typeface="Calibri" panose="020F0502020204030204" pitchFamily="34" charset="0"/>
                <a:cs typeface="Times New Roman" panose="02020603050405020304" pitchFamily="18" charset="0"/>
              </a:rPr>
              <a:t> to CUPs to cover outpatient service according to registration size with age </a:t>
            </a:r>
            <a:r>
              <a:rPr lang="en-ZA" sz="1600" dirty="0" smtClean="0">
                <a:latin typeface="Calibri" panose="020F0502020204030204" pitchFamily="34" charset="0"/>
                <a:ea typeface="Calibri" panose="020F0502020204030204" pitchFamily="34" charset="0"/>
                <a:cs typeface="Times New Roman" panose="02020603050405020304" pitchFamily="18" charset="0"/>
              </a:rPr>
              <a:t>adjustment.</a:t>
            </a:r>
          </a:p>
          <a:p>
            <a:pPr marL="342900" lvl="0" indent="-342900" algn="just">
              <a:lnSpc>
                <a:spcPct val="107000"/>
              </a:lnSpc>
              <a:spcAft>
                <a:spcPts val="0"/>
              </a:spcAft>
              <a:buFont typeface="Wingdings" panose="05000000000000000000" pitchFamily="2" charset="2"/>
              <a:buChar char=""/>
            </a:pPr>
            <a:endParaRPr lang="en-ZA" sz="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Wingdings" panose="05000000000000000000" pitchFamily="2" charset="2"/>
              <a:buChar char=""/>
            </a:pPr>
            <a:r>
              <a:rPr lang="en-ZA" sz="1600" dirty="0" smtClean="0">
                <a:latin typeface="Calibri" panose="020F0502020204030204" pitchFamily="34" charset="0"/>
                <a:ea typeface="Calibri" panose="020F0502020204030204" pitchFamily="34" charset="0"/>
                <a:cs typeface="Times New Roman" panose="02020603050405020304" pitchFamily="18" charset="0"/>
              </a:rPr>
              <a:t>Once </a:t>
            </a:r>
            <a:r>
              <a:rPr lang="en-ZA" sz="1600" dirty="0">
                <a:latin typeface="Calibri" panose="020F0502020204030204" pitchFamily="34" charset="0"/>
                <a:ea typeface="Calibri" panose="020F0502020204030204" pitchFamily="34" charset="0"/>
                <a:cs typeface="Times New Roman" panose="02020603050405020304" pitchFamily="18" charset="0"/>
              </a:rPr>
              <a:t>the CUP and PCU receive their capitation budget from the NHSO, they have </a:t>
            </a:r>
            <a:r>
              <a:rPr lang="en-ZA" sz="1600" b="1" dirty="0">
                <a:latin typeface="Calibri" panose="020F0502020204030204" pitchFamily="34" charset="0"/>
                <a:ea typeface="Calibri" panose="020F0502020204030204" pitchFamily="34" charset="0"/>
                <a:cs typeface="Times New Roman" panose="02020603050405020304" pitchFamily="18" charset="0"/>
              </a:rPr>
              <a:t>autonomy to spend the </a:t>
            </a:r>
            <a:r>
              <a:rPr lang="en-ZA" sz="1600" b="1" dirty="0" smtClean="0">
                <a:latin typeface="Calibri" panose="020F0502020204030204" pitchFamily="34" charset="0"/>
                <a:ea typeface="Calibri" panose="020F0502020204030204" pitchFamily="34" charset="0"/>
                <a:cs typeface="Times New Roman" panose="02020603050405020304" pitchFamily="18" charset="0"/>
              </a:rPr>
              <a:t>budget</a:t>
            </a:r>
            <a:r>
              <a:rPr lang="en-ZA" sz="1600" dirty="0" smtClean="0">
                <a:latin typeface="Calibri" panose="020F0502020204030204" pitchFamily="34" charset="0"/>
                <a:ea typeface="Calibri" panose="020F0502020204030204" pitchFamily="34" charset="0"/>
                <a:cs typeface="Times New Roman" panose="02020603050405020304" pitchFamily="18" charset="0"/>
              </a:rPr>
              <a:t>, but the hospitals still monitor them as the CUPs are aligned to hospitals in order to align the money to health outputs and outcomes </a:t>
            </a:r>
          </a:p>
          <a:p>
            <a:pPr lvl="0" algn="just">
              <a:lnSpc>
                <a:spcPct val="107000"/>
              </a:lnSpc>
              <a:spcAft>
                <a:spcPts val="0"/>
              </a:spcAft>
            </a:pPr>
            <a:endParaRPr lang="en-ZA" sz="800" dirty="0" smtClean="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Wingdings" panose="05000000000000000000" pitchFamily="2" charset="2"/>
              <a:buChar char=""/>
            </a:pPr>
            <a:r>
              <a:rPr lang="en-ZA" sz="1600" dirty="0" smtClean="0">
                <a:latin typeface="Calibri" panose="020F0502020204030204" pitchFamily="34" charset="0"/>
                <a:ea typeface="Calibri" panose="020F0502020204030204" pitchFamily="34" charset="0"/>
                <a:cs typeface="Times New Roman" panose="02020603050405020304" pitchFamily="18" charset="0"/>
              </a:rPr>
              <a:t>NHSO </a:t>
            </a:r>
            <a:r>
              <a:rPr lang="en-ZA" sz="1600" dirty="0">
                <a:latin typeface="Calibri" panose="020F0502020204030204" pitchFamily="34" charset="0"/>
                <a:ea typeface="Calibri" panose="020F0502020204030204" pitchFamily="34" charset="0"/>
                <a:cs typeface="Times New Roman" panose="02020603050405020304" pitchFamily="18" charset="0"/>
              </a:rPr>
              <a:t>allocates a separate inpatient budget to </a:t>
            </a:r>
            <a:r>
              <a:rPr lang="en-ZA" sz="1600" b="1" dirty="0">
                <a:latin typeface="Calibri" panose="020F0502020204030204" pitchFamily="34" charset="0"/>
                <a:ea typeface="Calibri" panose="020F0502020204030204" pitchFamily="34" charset="0"/>
                <a:cs typeface="Times New Roman" panose="02020603050405020304" pitchFamily="18" charset="0"/>
              </a:rPr>
              <a:t>hospitals according to diagnosis- related group (DRG) of hospitalized patients with the global budget (GB) </a:t>
            </a:r>
            <a:r>
              <a:rPr lang="en-ZA" sz="1600" dirty="0">
                <a:latin typeface="Calibri" panose="020F0502020204030204" pitchFamily="34" charset="0"/>
                <a:ea typeface="Calibri" panose="020F0502020204030204" pitchFamily="34" charset="0"/>
                <a:cs typeface="Times New Roman" panose="02020603050405020304" pitchFamily="18" charset="0"/>
              </a:rPr>
              <a:t>or the available budget ceiling for inpatient expenditure to contain the total cost of the </a:t>
            </a:r>
            <a:r>
              <a:rPr lang="en-ZA" sz="1600" dirty="0" smtClean="0">
                <a:latin typeface="Calibri" panose="020F0502020204030204" pitchFamily="34" charset="0"/>
                <a:ea typeface="Calibri" panose="020F0502020204030204" pitchFamily="34" charset="0"/>
                <a:cs typeface="Times New Roman" panose="02020603050405020304" pitchFamily="18" charset="0"/>
              </a:rPr>
              <a:t>UCS</a:t>
            </a:r>
          </a:p>
          <a:p>
            <a:pPr marL="342900" lvl="0" indent="-342900" algn="just">
              <a:lnSpc>
                <a:spcPct val="107000"/>
              </a:lnSpc>
              <a:spcAft>
                <a:spcPts val="0"/>
              </a:spcAft>
              <a:buFont typeface="Wingdings" panose="05000000000000000000" pitchFamily="2" charset="2"/>
              <a:buChar char=""/>
            </a:pPr>
            <a:endParaRPr lang="en-ZA" sz="800" dirty="0" smtClean="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Wingdings" panose="05000000000000000000" pitchFamily="2" charset="2"/>
              <a:buChar char=""/>
            </a:pPr>
            <a:r>
              <a:rPr lang="en-ZA" sz="1600" dirty="0" smtClean="0">
                <a:latin typeface="Calibri" panose="020F0502020204030204" pitchFamily="34" charset="0"/>
                <a:ea typeface="Calibri" panose="020F0502020204030204" pitchFamily="34" charset="0"/>
                <a:cs typeface="Times New Roman" panose="02020603050405020304" pitchFamily="18" charset="0"/>
              </a:rPr>
              <a:t>The </a:t>
            </a:r>
            <a:r>
              <a:rPr lang="en-ZA" sz="1600" dirty="0">
                <a:latin typeface="Calibri" panose="020F0502020204030204" pitchFamily="34" charset="0"/>
                <a:ea typeface="Calibri" panose="020F0502020204030204" pitchFamily="34" charset="0"/>
                <a:cs typeface="Times New Roman" panose="02020603050405020304" pitchFamily="18" charset="0"/>
              </a:rPr>
              <a:t>Ministry of Public Health (MOPH) </a:t>
            </a:r>
            <a:r>
              <a:rPr lang="en-ZA" sz="1600" b="1" dirty="0">
                <a:latin typeface="Calibri" panose="020F0502020204030204" pitchFamily="34" charset="0"/>
                <a:ea typeface="Calibri" panose="020F0502020204030204" pitchFamily="34" charset="0"/>
                <a:cs typeface="Times New Roman" panose="02020603050405020304" pitchFamily="18" charset="0"/>
              </a:rPr>
              <a:t>remains responsible for delivering public health services</a:t>
            </a:r>
            <a:r>
              <a:rPr lang="en-ZA" sz="1600" dirty="0">
                <a:latin typeface="Calibri" panose="020F0502020204030204" pitchFamily="34" charset="0"/>
                <a:ea typeface="Calibri" panose="020F0502020204030204" pitchFamily="34" charset="0"/>
                <a:cs typeface="Times New Roman" panose="02020603050405020304" pitchFamily="18" charset="0"/>
              </a:rPr>
              <a:t> on disease prevention and control, and therefore, continues to manage the overall public health budget</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309665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9"/>
          <p:cNvSpPr txBox="1">
            <a:spLocks/>
          </p:cNvSpPr>
          <p:nvPr/>
        </p:nvSpPr>
        <p:spPr>
          <a:xfrm>
            <a:off x="6553200" y="6356350"/>
            <a:ext cx="2133600" cy="365125"/>
          </a:xfrm>
          <a:prstGeom prst="rect">
            <a:avLst/>
          </a:prstGeom>
        </p:spPr>
        <p:txBody>
          <a:bodyPr/>
          <a:lstStyle/>
          <a:p>
            <a:pPr algn="r">
              <a:defRPr/>
            </a:pPr>
            <a:endParaRPr lang="en-US" dirty="0">
              <a:solidFill>
                <a:prstClr val="black"/>
              </a:solidFill>
              <a:latin typeface="Arial" pitchFamily="34" charset="0"/>
              <a:cs typeface="Arial" pitchFamily="34" charset="0"/>
            </a:endParaRPr>
          </a:p>
        </p:txBody>
      </p:sp>
      <p:sp>
        <p:nvSpPr>
          <p:cNvPr id="8" name="Rectangle 2"/>
          <p:cNvSpPr>
            <a:spLocks noChangeArrowheads="1"/>
          </p:cNvSpPr>
          <p:nvPr/>
        </p:nvSpPr>
        <p:spPr bwMode="auto">
          <a:xfrm>
            <a:off x="-6978" y="11017"/>
            <a:ext cx="9144000" cy="836712"/>
          </a:xfrm>
          <a:prstGeom prst="rect">
            <a:avLst/>
          </a:prstGeom>
          <a:solidFill>
            <a:schemeClr val="accent1"/>
          </a:solidFill>
          <a:ln>
            <a:noFill/>
          </a:ln>
          <a:effectLst>
            <a:innerShdw blurRad="63500" dist="50800" dir="5400000">
              <a:prstClr val="black">
                <a:alpha val="50000"/>
              </a:prstClr>
            </a:innerShdw>
          </a:effectLst>
          <a:extLst/>
        </p:spPr>
        <p:txBody>
          <a:bodyPr anchor="ctr"/>
          <a:lstStyle/>
          <a:p>
            <a:pPr fontAlgn="base">
              <a:spcBef>
                <a:spcPct val="0"/>
              </a:spcBef>
              <a:spcAft>
                <a:spcPct val="0"/>
              </a:spcAft>
              <a:defRPr/>
            </a:pPr>
            <a:r>
              <a:rPr lang="en-ZA" sz="3200" b="1" dirty="0" smtClean="0">
                <a:solidFill>
                  <a:srgbClr val="FFFFFF"/>
                </a:solidFill>
              </a:rPr>
              <a:t>Key Lessons: Thailand</a:t>
            </a:r>
            <a:r>
              <a:rPr lang="en-US" sz="2800" b="1" dirty="0" smtClean="0">
                <a:solidFill>
                  <a:srgbClr val="FFFFFF"/>
                </a:solidFill>
              </a:rPr>
              <a:t> </a:t>
            </a:r>
            <a:endParaRPr lang="en-US" sz="2800" dirty="0">
              <a:solidFill>
                <a:prstClr val="white"/>
              </a:solidFill>
            </a:endParaRPr>
          </a:p>
        </p:txBody>
      </p:sp>
      <p:sp>
        <p:nvSpPr>
          <p:cNvPr id="5" name="Rectangle 4"/>
          <p:cNvSpPr/>
          <p:nvPr/>
        </p:nvSpPr>
        <p:spPr>
          <a:xfrm>
            <a:off x="25276" y="980728"/>
            <a:ext cx="8784976" cy="6247864"/>
          </a:xfrm>
          <a:prstGeom prst="rect">
            <a:avLst/>
          </a:prstGeom>
        </p:spPr>
        <p:txBody>
          <a:bodyPr wrap="square">
            <a:spAutoFit/>
          </a:bodyPr>
          <a:lstStyle/>
          <a:p>
            <a:pPr marL="342900" indent="-342900" algn="just">
              <a:buFont typeface="Wingdings" panose="05000000000000000000" pitchFamily="2" charset="2"/>
              <a:buChar char="v"/>
            </a:pPr>
            <a:r>
              <a:rPr lang="en-ZA" sz="2000" dirty="0"/>
              <a:t>Invest in social participation and citizen ownership, as the cornerstone of the health system transformation </a:t>
            </a:r>
            <a:r>
              <a:rPr lang="en-ZA" sz="2000" dirty="0" smtClean="0"/>
              <a:t>process</a:t>
            </a:r>
          </a:p>
          <a:p>
            <a:pPr marL="342900" indent="-342900" algn="just">
              <a:buFont typeface="Wingdings" panose="05000000000000000000" pitchFamily="2" charset="2"/>
              <a:buChar char="v"/>
            </a:pPr>
            <a:endParaRPr lang="en-ZA" sz="2000" dirty="0" smtClean="0"/>
          </a:p>
          <a:p>
            <a:pPr marL="342900" indent="-342900" algn="just">
              <a:buFont typeface="Wingdings" panose="05000000000000000000" pitchFamily="2" charset="2"/>
              <a:buChar char="v"/>
            </a:pPr>
            <a:r>
              <a:rPr lang="en-ZA" sz="2000" dirty="0" smtClean="0"/>
              <a:t>Build </a:t>
            </a:r>
            <a:r>
              <a:rPr lang="en-ZA" sz="2000" dirty="0"/>
              <a:t>a strong PHC system, with a strong health promotion and prevention focus, as the fundamental building block of the healthcare </a:t>
            </a:r>
            <a:r>
              <a:rPr lang="en-ZA" sz="2000" dirty="0" smtClean="0"/>
              <a:t>system</a:t>
            </a:r>
          </a:p>
          <a:p>
            <a:pPr marL="342900" indent="-342900" algn="just">
              <a:buFont typeface="Wingdings" panose="05000000000000000000" pitchFamily="2" charset="2"/>
              <a:buChar char="v"/>
            </a:pPr>
            <a:endParaRPr lang="en-ZA" sz="2000" dirty="0" smtClean="0"/>
          </a:p>
          <a:p>
            <a:pPr marL="342900" indent="-342900" algn="just">
              <a:buFont typeface="Wingdings" panose="05000000000000000000" pitchFamily="2" charset="2"/>
              <a:buChar char="v"/>
            </a:pPr>
            <a:r>
              <a:rPr lang="en-ZA" sz="2000" dirty="0" smtClean="0"/>
              <a:t>Implement </a:t>
            </a:r>
            <a:r>
              <a:rPr lang="en-ZA" sz="2000" dirty="0"/>
              <a:t>strong governance for strategic purchasing of appropriate interventions for population health </a:t>
            </a:r>
            <a:r>
              <a:rPr lang="en-ZA" sz="2000" dirty="0" smtClean="0"/>
              <a:t>outcomes</a:t>
            </a:r>
          </a:p>
          <a:p>
            <a:pPr marL="342900" indent="-342900" algn="just">
              <a:buFont typeface="Wingdings" panose="05000000000000000000" pitchFamily="2" charset="2"/>
              <a:buChar char="v"/>
            </a:pPr>
            <a:endParaRPr lang="en-ZA" sz="2000" dirty="0" smtClean="0"/>
          </a:p>
          <a:p>
            <a:pPr marL="342900" indent="-342900" algn="just">
              <a:buFont typeface="Wingdings" panose="05000000000000000000" pitchFamily="2" charset="2"/>
              <a:buChar char="v"/>
            </a:pPr>
            <a:r>
              <a:rPr lang="en-ZA" sz="2000" dirty="0" smtClean="0"/>
              <a:t>Invest </a:t>
            </a:r>
            <a:r>
              <a:rPr lang="en-ZA" sz="2000" dirty="0"/>
              <a:t>in and build strong health intelligence and policy evidence generation </a:t>
            </a:r>
            <a:r>
              <a:rPr lang="en-ZA" sz="2000" dirty="0" smtClean="0"/>
              <a:t>capabilities</a:t>
            </a:r>
          </a:p>
          <a:p>
            <a:pPr marL="342900" indent="-342900" algn="just">
              <a:buFont typeface="Wingdings" panose="05000000000000000000" pitchFamily="2" charset="2"/>
              <a:buChar char="v"/>
            </a:pPr>
            <a:endParaRPr lang="en-ZA" sz="2000" dirty="0" smtClean="0"/>
          </a:p>
          <a:p>
            <a:pPr marL="342900" indent="-342900" algn="just">
              <a:buFont typeface="Wingdings" panose="05000000000000000000" pitchFamily="2" charset="2"/>
              <a:buChar char="v"/>
            </a:pPr>
            <a:r>
              <a:rPr lang="en-ZA" sz="2000" dirty="0" smtClean="0"/>
              <a:t>Leverage </a:t>
            </a:r>
            <a:r>
              <a:rPr lang="en-ZA" sz="2000" dirty="0"/>
              <a:t>the potential of technology to strengthen the health care system, with a special focus on the PHC system. Excellent integrated IT / electronic infrastructure as evidenced by 100% Completeness of birth registration. </a:t>
            </a:r>
            <a:endParaRPr lang="en-ZA" sz="2000" dirty="0" smtClean="0"/>
          </a:p>
          <a:p>
            <a:pPr marL="342900" indent="-342900" algn="just">
              <a:buFont typeface="Wingdings" panose="05000000000000000000" pitchFamily="2" charset="2"/>
              <a:buChar char="v"/>
            </a:pPr>
            <a:endParaRPr lang="en-ZA" sz="2000" dirty="0" smtClean="0"/>
          </a:p>
          <a:p>
            <a:pPr marL="342900" indent="-342900" algn="just">
              <a:buFont typeface="Wingdings" panose="05000000000000000000" pitchFamily="2" charset="2"/>
              <a:buChar char="v"/>
            </a:pPr>
            <a:r>
              <a:rPr lang="en-ZA" sz="2000" dirty="0" smtClean="0"/>
              <a:t>Allocation </a:t>
            </a:r>
            <a:r>
              <a:rPr lang="en-ZA" sz="2000" dirty="0"/>
              <a:t>towards Health depict an investment in “public goods” should be the first priority for the financing system, followed by “equity considerations to reach the most vulnerable” and then “reform strategies towards PHC services”</a:t>
            </a:r>
          </a:p>
          <a:p>
            <a:pPr algn="just"/>
            <a:endParaRPr lang="en-ZA" sz="2000" dirty="0"/>
          </a:p>
        </p:txBody>
      </p:sp>
    </p:spTree>
    <p:extLst>
      <p:ext uri="{BB962C8B-B14F-4D97-AF65-F5344CB8AC3E}">
        <p14:creationId xmlns:p14="http://schemas.microsoft.com/office/powerpoint/2010/main" val="16729701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9"/>
          <p:cNvSpPr txBox="1">
            <a:spLocks/>
          </p:cNvSpPr>
          <p:nvPr/>
        </p:nvSpPr>
        <p:spPr>
          <a:xfrm>
            <a:off x="6553200" y="6356350"/>
            <a:ext cx="2133600" cy="365125"/>
          </a:xfrm>
          <a:prstGeom prst="rect">
            <a:avLst/>
          </a:prstGeom>
        </p:spPr>
        <p:txBody>
          <a:bodyPr/>
          <a:lstStyle/>
          <a:p>
            <a:pPr algn="r">
              <a:defRPr/>
            </a:pPr>
            <a:endParaRPr lang="en-US" dirty="0">
              <a:solidFill>
                <a:prstClr val="black"/>
              </a:solidFill>
              <a:latin typeface="Arial" pitchFamily="34" charset="0"/>
              <a:cs typeface="Arial" pitchFamily="34" charset="0"/>
            </a:endParaRPr>
          </a:p>
        </p:txBody>
      </p:sp>
      <p:sp>
        <p:nvSpPr>
          <p:cNvPr id="8" name="Rectangle 2"/>
          <p:cNvSpPr>
            <a:spLocks noChangeArrowheads="1"/>
          </p:cNvSpPr>
          <p:nvPr/>
        </p:nvSpPr>
        <p:spPr bwMode="auto">
          <a:xfrm>
            <a:off x="-6978" y="11017"/>
            <a:ext cx="9144000" cy="836712"/>
          </a:xfrm>
          <a:prstGeom prst="rect">
            <a:avLst/>
          </a:prstGeom>
          <a:solidFill>
            <a:schemeClr val="accent1"/>
          </a:solidFill>
          <a:ln>
            <a:noFill/>
          </a:ln>
          <a:effectLst>
            <a:innerShdw blurRad="63500" dist="50800" dir="5400000">
              <a:prstClr val="black">
                <a:alpha val="50000"/>
              </a:prstClr>
            </a:innerShdw>
          </a:effectLst>
          <a:extLst/>
        </p:spPr>
        <p:txBody>
          <a:bodyPr anchor="ctr"/>
          <a:lstStyle/>
          <a:p>
            <a:pPr fontAlgn="base">
              <a:spcBef>
                <a:spcPct val="0"/>
              </a:spcBef>
              <a:spcAft>
                <a:spcPct val="0"/>
              </a:spcAft>
              <a:defRPr/>
            </a:pPr>
            <a:r>
              <a:rPr lang="en-ZA" sz="3200" b="1" dirty="0" smtClean="0">
                <a:solidFill>
                  <a:srgbClr val="FFFFFF"/>
                </a:solidFill>
              </a:rPr>
              <a:t>State </a:t>
            </a:r>
            <a:r>
              <a:rPr lang="en-ZA" sz="3200" b="1" dirty="0">
                <a:solidFill>
                  <a:srgbClr val="FFFFFF"/>
                </a:solidFill>
              </a:rPr>
              <a:t>of </a:t>
            </a:r>
            <a:r>
              <a:rPr lang="en-ZA" sz="3200" b="1" dirty="0" smtClean="0">
                <a:solidFill>
                  <a:srgbClr val="FFFFFF"/>
                </a:solidFill>
              </a:rPr>
              <a:t>readiness: NHA </a:t>
            </a:r>
            <a:endParaRPr lang="en-ZA" sz="3200" b="1" dirty="0">
              <a:solidFill>
                <a:srgbClr val="FFFFFF"/>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3597899990"/>
              </p:ext>
            </p:extLst>
          </p:nvPr>
        </p:nvGraphicFramePr>
        <p:xfrm>
          <a:off x="107504" y="1844826"/>
          <a:ext cx="8784976" cy="4431113"/>
        </p:xfrm>
        <a:graphic>
          <a:graphicData uri="http://schemas.openxmlformats.org/drawingml/2006/table">
            <a:tbl>
              <a:tblPr/>
              <a:tblGrid>
                <a:gridCol w="7199951">
                  <a:extLst>
                    <a:ext uri="{9D8B030D-6E8A-4147-A177-3AD203B41FA5}">
                      <a16:colId xmlns="" xmlns:a16="http://schemas.microsoft.com/office/drawing/2014/main" val="20000"/>
                    </a:ext>
                  </a:extLst>
                </a:gridCol>
                <a:gridCol w="1585025">
                  <a:extLst>
                    <a:ext uri="{9D8B030D-6E8A-4147-A177-3AD203B41FA5}">
                      <a16:colId xmlns="" xmlns:a16="http://schemas.microsoft.com/office/drawing/2014/main" val="2281873510"/>
                    </a:ext>
                  </a:extLst>
                </a:gridCol>
              </a:tblGrid>
              <a:tr h="880761">
                <a:tc>
                  <a:txBody>
                    <a:bodyPr/>
                    <a:lstStyle/>
                    <a:p>
                      <a:pPr algn="l" fontAlgn="b"/>
                      <a:r>
                        <a:rPr lang="en-ZA" sz="2400" b="1" i="0" u="none" strike="noStrike" dirty="0">
                          <a:solidFill>
                            <a:srgbClr val="002060"/>
                          </a:solidFill>
                          <a:latin typeface="Arial"/>
                        </a:rPr>
                        <a:t>Institutional units providing revenues to financing schemes</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2400" b="0" i="0" u="none" strike="noStrike" dirty="0">
                          <a:solidFill>
                            <a:srgbClr val="002060"/>
                          </a:solidFill>
                          <a:latin typeface="Arial"/>
                        </a:rPr>
                        <a:t>Percentage</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443794">
                <a:tc>
                  <a:txBody>
                    <a:bodyPr/>
                    <a:lstStyle/>
                    <a:p>
                      <a:pPr algn="l" fontAlgn="b"/>
                      <a:r>
                        <a:rPr lang="en-ZA" sz="2400" b="1" i="0" u="none" strike="noStrike" dirty="0">
                          <a:latin typeface="Arial"/>
                        </a:rPr>
                        <a:t>Government</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2400" b="1" i="0" u="none" strike="noStrike" dirty="0">
                          <a:latin typeface="Arial"/>
                        </a:rPr>
                        <a:t>56,5%</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443794">
                <a:tc>
                  <a:txBody>
                    <a:bodyPr/>
                    <a:lstStyle/>
                    <a:p>
                      <a:pPr algn="l" fontAlgn="b"/>
                      <a:r>
                        <a:rPr lang="en-ZA" sz="2400" b="1" i="0" u="none" strike="noStrike" dirty="0">
                          <a:latin typeface="Arial"/>
                        </a:rPr>
                        <a:t>Corporations</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2400" b="1" i="0" u="none" strike="noStrike" dirty="0">
                          <a:latin typeface="Arial"/>
                        </a:rPr>
                        <a:t>9,4 %</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443794">
                <a:tc>
                  <a:txBody>
                    <a:bodyPr/>
                    <a:lstStyle/>
                    <a:p>
                      <a:pPr algn="l" fontAlgn="b"/>
                      <a:r>
                        <a:rPr lang="en-ZA" sz="2400" b="1" i="0" u="none" strike="noStrike" dirty="0">
                          <a:latin typeface="Arial"/>
                        </a:rPr>
                        <a:t>Households</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2400" b="1" i="0" u="none" strike="noStrike" dirty="0">
                          <a:latin typeface="Arial"/>
                        </a:rPr>
                        <a:t>31,2 %</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443794">
                <a:tc>
                  <a:txBody>
                    <a:bodyPr/>
                    <a:lstStyle/>
                    <a:p>
                      <a:pPr algn="l" fontAlgn="b"/>
                      <a:r>
                        <a:rPr lang="en-ZA" sz="2400" b="1" i="0" u="none" strike="noStrike" dirty="0">
                          <a:latin typeface="Arial"/>
                        </a:rPr>
                        <a:t>Rest of the world</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2400" b="1" i="0" u="none" strike="noStrike" dirty="0">
                          <a:latin typeface="Arial"/>
                        </a:rPr>
                        <a:t>2,4 %</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443794">
                <a:tc>
                  <a:txBody>
                    <a:bodyPr/>
                    <a:lstStyle/>
                    <a:p>
                      <a:pPr algn="l" fontAlgn="b"/>
                      <a:r>
                        <a:rPr lang="en-ZA" sz="2400" b="0" i="0" u="none" strike="noStrike" dirty="0">
                          <a:latin typeface="Arial"/>
                        </a:rPr>
                        <a:t>Bilateral donors</a:t>
                      </a:r>
                    </a:p>
                  </a:txBody>
                  <a:tcPr marL="8572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2400" b="0" i="0" u="none" strike="noStrike" dirty="0">
                          <a:latin typeface="Arial"/>
                        </a:rPr>
                        <a:t>2,4 %</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r h="443794">
                <a:tc>
                  <a:txBody>
                    <a:bodyPr/>
                    <a:lstStyle/>
                    <a:p>
                      <a:pPr algn="l" fontAlgn="b"/>
                      <a:r>
                        <a:rPr lang="en-ZA" sz="2400" b="0" i="0" u="none" strike="noStrike" dirty="0">
                          <a:latin typeface="Arial"/>
                        </a:rPr>
                        <a:t>Multilateral donors</a:t>
                      </a:r>
                    </a:p>
                  </a:txBody>
                  <a:tcPr marL="8572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2400" b="0" i="0" u="none" strike="noStrike" dirty="0">
                          <a:latin typeface="Arial"/>
                        </a:rPr>
                        <a:t>0.01 %</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6"/>
                  </a:ext>
                </a:extLst>
              </a:tr>
              <a:tr h="443794">
                <a:tc>
                  <a:txBody>
                    <a:bodyPr/>
                    <a:lstStyle/>
                    <a:p>
                      <a:pPr algn="l" fontAlgn="b"/>
                      <a:r>
                        <a:rPr lang="en-ZA" sz="2400" b="0" i="0" u="none" strike="noStrike" dirty="0">
                          <a:latin typeface="Arial"/>
                        </a:rPr>
                        <a:t>Global Fund</a:t>
                      </a:r>
                    </a:p>
                  </a:txBody>
                  <a:tcPr marL="171450"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2400" b="0" i="0" u="none" strike="noStrike" dirty="0">
                          <a:latin typeface="Arial"/>
                        </a:rPr>
                        <a:t>0.01 %</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7"/>
                  </a:ext>
                </a:extLst>
              </a:tr>
              <a:tr h="443794">
                <a:tc>
                  <a:txBody>
                    <a:bodyPr/>
                    <a:lstStyle/>
                    <a:p>
                      <a:pPr algn="l" fontAlgn="b"/>
                      <a:r>
                        <a:rPr lang="en-ZA" sz="2400" b="0" i="0" u="none" strike="noStrike" dirty="0">
                          <a:latin typeface="Arial"/>
                        </a:rPr>
                        <a:t>Other and Unspecified multilateral donors (</a:t>
                      </a:r>
                      <a:r>
                        <a:rPr lang="en-ZA" sz="2400" b="0" i="0" u="none" strike="noStrike" dirty="0" err="1">
                          <a:latin typeface="Arial"/>
                        </a:rPr>
                        <a:t>n.e.c</a:t>
                      </a:r>
                      <a:r>
                        <a:rPr lang="en-ZA" sz="2400" b="0" i="0" u="none" strike="noStrike" dirty="0">
                          <a:latin typeface="Arial"/>
                        </a:rPr>
                        <a:t>.)</a:t>
                      </a:r>
                    </a:p>
                  </a:txBody>
                  <a:tcPr marL="171450"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2400" b="0" i="0" u="none" strike="noStrike" dirty="0">
                          <a:latin typeface="Arial"/>
                        </a:rPr>
                        <a:t>0 %</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8"/>
                  </a:ext>
                </a:extLst>
              </a:tr>
            </a:tbl>
          </a:graphicData>
        </a:graphic>
      </p:graphicFrame>
      <p:sp>
        <p:nvSpPr>
          <p:cNvPr id="2" name="Rectangle 1"/>
          <p:cNvSpPr/>
          <p:nvPr/>
        </p:nvSpPr>
        <p:spPr>
          <a:xfrm>
            <a:off x="107504" y="908720"/>
            <a:ext cx="8712968" cy="830997"/>
          </a:xfrm>
          <a:prstGeom prst="rect">
            <a:avLst/>
          </a:prstGeom>
        </p:spPr>
        <p:txBody>
          <a:bodyPr wrap="square">
            <a:spAutoFit/>
          </a:bodyPr>
          <a:lstStyle/>
          <a:p>
            <a:pPr marL="342900" indent="-342900">
              <a:buFont typeface="Wingdings" panose="05000000000000000000" pitchFamily="2" charset="2"/>
              <a:buChar char="q"/>
            </a:pPr>
            <a:r>
              <a:rPr lang="en-ZA" sz="2400" dirty="0"/>
              <a:t>System of Health Accounts (Institutional units providing revenue to financing schemes) </a:t>
            </a:r>
          </a:p>
        </p:txBody>
      </p:sp>
    </p:spTree>
    <p:extLst>
      <p:ext uri="{BB962C8B-B14F-4D97-AF65-F5344CB8AC3E}">
        <p14:creationId xmlns:p14="http://schemas.microsoft.com/office/powerpoint/2010/main" val="34060135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3"/>
          <p:cNvGraphicFramePr>
            <a:graphicFrameLocks noGrp="1"/>
          </p:cNvGraphicFramePr>
          <p:nvPr>
            <p:ph idx="1"/>
            <p:extLst>
              <p:ext uri="{D42A27DB-BD31-4B8C-83A1-F6EECF244321}">
                <p14:modId xmlns:p14="http://schemas.microsoft.com/office/powerpoint/2010/main" val="1179132129"/>
              </p:ext>
            </p:extLst>
          </p:nvPr>
        </p:nvGraphicFramePr>
        <p:xfrm>
          <a:off x="539552" y="1124744"/>
          <a:ext cx="7992887" cy="4645350"/>
        </p:xfrm>
        <a:graphic>
          <a:graphicData uri="http://schemas.openxmlformats.org/drawingml/2006/table">
            <a:tbl>
              <a:tblPr firstRow="1" firstCol="1" bandRow="1">
                <a:tableStyleId>{5C22544A-7EE6-4342-B048-85BDC9FD1C3A}</a:tableStyleId>
              </a:tblPr>
              <a:tblGrid>
                <a:gridCol w="1281884">
                  <a:extLst>
                    <a:ext uri="{9D8B030D-6E8A-4147-A177-3AD203B41FA5}">
                      <a16:colId xmlns="" xmlns:a16="http://schemas.microsoft.com/office/drawing/2014/main" val="20000"/>
                    </a:ext>
                  </a:extLst>
                </a:gridCol>
                <a:gridCol w="1342201">
                  <a:extLst>
                    <a:ext uri="{9D8B030D-6E8A-4147-A177-3AD203B41FA5}">
                      <a16:colId xmlns="" xmlns:a16="http://schemas.microsoft.com/office/drawing/2014/main" val="20001"/>
                    </a:ext>
                  </a:extLst>
                </a:gridCol>
                <a:gridCol w="1448862">
                  <a:extLst>
                    <a:ext uri="{9D8B030D-6E8A-4147-A177-3AD203B41FA5}">
                      <a16:colId xmlns="" xmlns:a16="http://schemas.microsoft.com/office/drawing/2014/main" val="20002"/>
                    </a:ext>
                  </a:extLst>
                </a:gridCol>
                <a:gridCol w="1235538">
                  <a:extLst>
                    <a:ext uri="{9D8B030D-6E8A-4147-A177-3AD203B41FA5}">
                      <a16:colId xmlns="" xmlns:a16="http://schemas.microsoft.com/office/drawing/2014/main" val="20003"/>
                    </a:ext>
                  </a:extLst>
                </a:gridCol>
                <a:gridCol w="1342201">
                  <a:extLst>
                    <a:ext uri="{9D8B030D-6E8A-4147-A177-3AD203B41FA5}">
                      <a16:colId xmlns="" xmlns:a16="http://schemas.microsoft.com/office/drawing/2014/main" val="20004"/>
                    </a:ext>
                  </a:extLst>
                </a:gridCol>
                <a:gridCol w="1342201">
                  <a:extLst>
                    <a:ext uri="{9D8B030D-6E8A-4147-A177-3AD203B41FA5}">
                      <a16:colId xmlns="" xmlns:a16="http://schemas.microsoft.com/office/drawing/2014/main" val="20005"/>
                    </a:ext>
                  </a:extLst>
                </a:gridCol>
              </a:tblGrid>
              <a:tr h="536591">
                <a:tc>
                  <a:txBody>
                    <a:bodyPr/>
                    <a:lstStyle/>
                    <a:p>
                      <a:pPr algn="ctr">
                        <a:lnSpc>
                          <a:spcPct val="100000"/>
                        </a:lnSpc>
                        <a:spcAft>
                          <a:spcPts val="0"/>
                        </a:spcAft>
                      </a:pPr>
                      <a:endParaRPr lang="en-ZA" sz="1600" dirty="0">
                        <a:solidFill>
                          <a:schemeClr val="bg1"/>
                        </a:solidFill>
                        <a:effectLst/>
                        <a:latin typeface="+mn-lt"/>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lnSpc>
                          <a:spcPct val="100000"/>
                        </a:lnSpc>
                        <a:spcAft>
                          <a:spcPts val="0"/>
                        </a:spcAft>
                      </a:pPr>
                      <a:r>
                        <a:rPr lang="en-ZA" sz="1600" dirty="0">
                          <a:solidFill>
                            <a:schemeClr val="bg1"/>
                          </a:solidFill>
                          <a:effectLst/>
                          <a:latin typeface="+mn-lt"/>
                        </a:rPr>
                        <a:t>Physicians* per</a:t>
                      </a:r>
                      <a:r>
                        <a:rPr lang="en-ZA" sz="1600" baseline="0" dirty="0">
                          <a:solidFill>
                            <a:schemeClr val="bg1"/>
                          </a:solidFill>
                          <a:effectLst/>
                          <a:latin typeface="+mn-lt"/>
                        </a:rPr>
                        <a:t> 1 000 pop</a:t>
                      </a:r>
                      <a:endParaRPr lang="en-ZA" sz="1600" dirty="0">
                        <a:solidFill>
                          <a:schemeClr val="bg1"/>
                        </a:solidFill>
                        <a:effectLst/>
                        <a:latin typeface="+mn-lt"/>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lnSpc>
                          <a:spcPct val="100000"/>
                        </a:lnSpc>
                        <a:spcAft>
                          <a:spcPts val="0"/>
                        </a:spcAft>
                      </a:pPr>
                      <a:r>
                        <a:rPr lang="en-ZA" sz="1600" dirty="0">
                          <a:solidFill>
                            <a:schemeClr val="bg1"/>
                          </a:solidFill>
                          <a:effectLst/>
                          <a:latin typeface="+mn-lt"/>
                        </a:rPr>
                        <a:t>Nurses &amp; midwives</a:t>
                      </a:r>
                      <a:r>
                        <a:rPr lang="en-GB" sz="1600" b="1" kern="1200" dirty="0">
                          <a:solidFill>
                            <a:schemeClr val="lt1"/>
                          </a:solidFill>
                          <a:effectLst/>
                          <a:latin typeface="+mn-lt"/>
                          <a:ea typeface="+mn-ea"/>
                          <a:cs typeface="+mn-cs"/>
                        </a:rPr>
                        <a:t>† per </a:t>
                      </a:r>
                      <a:br>
                        <a:rPr lang="en-GB" sz="1600" b="1" kern="1200" dirty="0">
                          <a:solidFill>
                            <a:schemeClr val="lt1"/>
                          </a:solidFill>
                          <a:effectLst/>
                          <a:latin typeface="+mn-lt"/>
                          <a:ea typeface="+mn-ea"/>
                          <a:cs typeface="+mn-cs"/>
                        </a:rPr>
                      </a:br>
                      <a:r>
                        <a:rPr lang="en-GB" sz="1600" b="1" kern="1200" dirty="0">
                          <a:solidFill>
                            <a:schemeClr val="lt1"/>
                          </a:solidFill>
                          <a:effectLst/>
                          <a:latin typeface="+mn-lt"/>
                          <a:ea typeface="+mn-ea"/>
                          <a:cs typeface="+mn-cs"/>
                        </a:rPr>
                        <a:t>1 000 pop</a:t>
                      </a:r>
                      <a:endParaRPr lang="en-ZA" sz="1600" dirty="0">
                        <a:solidFill>
                          <a:schemeClr val="bg1"/>
                        </a:solidFill>
                        <a:effectLst/>
                        <a:latin typeface="+mn-lt"/>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lnSpc>
                          <a:spcPct val="100000"/>
                        </a:lnSpc>
                        <a:spcAft>
                          <a:spcPts val="0"/>
                        </a:spcAft>
                      </a:pPr>
                      <a:r>
                        <a:rPr lang="en-ZA" sz="1600" dirty="0">
                          <a:solidFill>
                            <a:schemeClr val="bg1"/>
                          </a:solidFill>
                          <a:effectLst/>
                          <a:latin typeface="+mn-lt"/>
                        </a:rPr>
                        <a:t>Per capita spending on health (US$)</a:t>
                      </a:r>
                      <a:endParaRPr lang="en-ZA" sz="1600" dirty="0">
                        <a:solidFill>
                          <a:schemeClr val="bg1"/>
                        </a:solidFill>
                        <a:effectLst/>
                        <a:latin typeface="+mn-lt"/>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lnSpc>
                          <a:spcPct val="100000"/>
                        </a:lnSpc>
                        <a:spcAft>
                          <a:spcPts val="0"/>
                        </a:spcAft>
                      </a:pPr>
                      <a:r>
                        <a:rPr lang="en-ZA" sz="1600" dirty="0">
                          <a:solidFill>
                            <a:schemeClr val="bg1"/>
                          </a:solidFill>
                          <a:effectLst/>
                          <a:latin typeface="+mn-lt"/>
                        </a:rPr>
                        <a:t>% of GDP spend on health</a:t>
                      </a:r>
                      <a:endParaRPr lang="en-ZA" sz="1600" dirty="0">
                        <a:solidFill>
                          <a:schemeClr val="bg1"/>
                        </a:solidFill>
                        <a:effectLst/>
                        <a:latin typeface="+mn-lt"/>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lnSpc>
                          <a:spcPct val="100000"/>
                        </a:lnSpc>
                        <a:spcAft>
                          <a:spcPts val="0"/>
                        </a:spcAft>
                      </a:pPr>
                      <a:r>
                        <a:rPr lang="en-ZA" sz="1600" dirty="0">
                          <a:solidFill>
                            <a:schemeClr val="bg1"/>
                          </a:solidFill>
                          <a:effectLst/>
                          <a:latin typeface="+mn-lt"/>
                          <a:ea typeface="Calibri" panose="020F0502020204030204" pitchFamily="34" charset="0"/>
                          <a:cs typeface="Times New Roman" panose="02020603050405020304" pitchFamily="18" charset="0"/>
                        </a:rPr>
                        <a:t>Gini coefficient</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 xmlns:a16="http://schemas.microsoft.com/office/drawing/2014/main" val="10000"/>
                  </a:ext>
                </a:extLst>
              </a:tr>
              <a:tr h="218614">
                <a:tc gridSpan="6">
                  <a:txBody>
                    <a:bodyPr/>
                    <a:lstStyle/>
                    <a:p>
                      <a:pPr algn="ctr">
                        <a:lnSpc>
                          <a:spcPct val="107000"/>
                        </a:lnSpc>
                        <a:spcAft>
                          <a:spcPts val="0"/>
                        </a:spcAft>
                      </a:pPr>
                      <a:r>
                        <a:rPr lang="en-ZA" sz="1600" b="1" i="1" dirty="0">
                          <a:solidFill>
                            <a:schemeClr val="bg1"/>
                          </a:solidFill>
                          <a:latin typeface="+mn-lt"/>
                        </a:rPr>
                        <a:t>High income</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hMerge="1">
                  <a:txBody>
                    <a:bodyPr/>
                    <a:lstStyle/>
                    <a:p>
                      <a:endParaRPr lang="en-GB"/>
                    </a:p>
                  </a:txBody>
                  <a:tcPr/>
                </a:tc>
                <a:tc hMerge="1">
                  <a:txBody>
                    <a:bodyPr/>
                    <a:lstStyle/>
                    <a:p>
                      <a:pPr algn="ctr">
                        <a:lnSpc>
                          <a:spcPct val="107000"/>
                        </a:lnSpc>
                        <a:spcAft>
                          <a:spcPts val="0"/>
                        </a:spcAft>
                      </a:pPr>
                      <a:endParaRPr lang="en-ZA" sz="1400" b="1" i="1" dirty="0">
                        <a:solidFill>
                          <a:schemeClr val="tx1"/>
                        </a:solidFil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hMerge="1">
                  <a:txBody>
                    <a:bodyPr/>
                    <a:lstStyle/>
                    <a:p>
                      <a:pPr algn="ctr">
                        <a:lnSpc>
                          <a:spcPct val="107000"/>
                        </a:lnSpc>
                        <a:spcAft>
                          <a:spcPts val="0"/>
                        </a:spcAft>
                      </a:pPr>
                      <a:endParaRPr lang="en-ZA" sz="1400" b="1" i="1" dirty="0">
                        <a:solidFill>
                          <a:schemeClr val="tx1"/>
                        </a:solidFil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lnSpc>
                          <a:spcPct val="107000"/>
                        </a:lnSpc>
                        <a:spcAft>
                          <a:spcPts val="0"/>
                        </a:spcAft>
                      </a:pPr>
                      <a:endParaRPr lang="en-ZA" sz="1400" b="1" dirty="0">
                        <a:solidFill>
                          <a:schemeClr val="tx1"/>
                        </a:solidFil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1"/>
                  </a:ext>
                </a:extLst>
              </a:tr>
              <a:tr h="218614">
                <a:tc>
                  <a:txBody>
                    <a:bodyPr/>
                    <a:lstStyle/>
                    <a:p>
                      <a:pPr algn="l">
                        <a:lnSpc>
                          <a:spcPct val="107000"/>
                        </a:lnSpc>
                        <a:spcAft>
                          <a:spcPts val="0"/>
                        </a:spcAft>
                      </a:pPr>
                      <a:r>
                        <a:rPr lang="en-ZA" sz="1600" b="0" dirty="0">
                          <a:solidFill>
                            <a:schemeClr val="tx1"/>
                          </a:solidFill>
                          <a:latin typeface="+mn-lt"/>
                        </a:rPr>
                        <a:t>Sweden</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ZA" sz="1600" dirty="0">
                          <a:solidFill>
                            <a:schemeClr val="tx1"/>
                          </a:solidFill>
                          <a:latin typeface="+mn-lt"/>
                        </a:rPr>
                        <a:t>3.9</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ZA" sz="1600" dirty="0">
                          <a:solidFill>
                            <a:schemeClr val="tx1"/>
                          </a:solidFill>
                          <a:latin typeface="+mn-lt"/>
                        </a:rPr>
                        <a:t>11.9</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ZA" sz="1600" dirty="0">
                          <a:solidFill>
                            <a:schemeClr val="tx1"/>
                          </a:solidFill>
                          <a:latin typeface="+mn-lt"/>
                        </a:rPr>
                        <a:t>6 808</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ZA" sz="1600" dirty="0">
                          <a:solidFill>
                            <a:schemeClr val="tx1"/>
                          </a:solidFill>
                          <a:latin typeface="+mn-lt"/>
                        </a:rPr>
                        <a:t>11.9</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ZA" sz="1600" dirty="0">
                          <a:solidFill>
                            <a:schemeClr val="tx1"/>
                          </a:solidFill>
                          <a:latin typeface="+mn-lt"/>
                        </a:rPr>
                        <a:t>27.3</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2"/>
                  </a:ext>
                </a:extLst>
              </a:tr>
              <a:tr h="218614">
                <a:tc>
                  <a:txBody>
                    <a:bodyPr/>
                    <a:lstStyle/>
                    <a:p>
                      <a:pPr algn="l">
                        <a:lnSpc>
                          <a:spcPct val="107000"/>
                        </a:lnSpc>
                        <a:spcAft>
                          <a:spcPts val="0"/>
                        </a:spcAft>
                      </a:pPr>
                      <a:r>
                        <a:rPr lang="en-ZA" sz="1600" b="0" dirty="0">
                          <a:solidFill>
                            <a:schemeClr val="tx1"/>
                          </a:solidFill>
                          <a:latin typeface="+mn-lt"/>
                        </a:rPr>
                        <a:t>Germany </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ZA" sz="1600" dirty="0">
                          <a:solidFill>
                            <a:schemeClr val="tx1"/>
                          </a:solidFill>
                          <a:latin typeface="+mn-lt"/>
                        </a:rPr>
                        <a:t>3.9</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ZA" sz="1600" dirty="0">
                          <a:solidFill>
                            <a:schemeClr val="tx1"/>
                          </a:solidFill>
                          <a:latin typeface="+mn-lt"/>
                        </a:rPr>
                        <a:t>11.5</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ZA" sz="1600" dirty="0">
                          <a:solidFill>
                            <a:schemeClr val="tx1"/>
                          </a:solidFill>
                          <a:latin typeface="+mn-lt"/>
                        </a:rPr>
                        <a:t>5 411</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ZA" sz="1600" dirty="0">
                          <a:solidFill>
                            <a:schemeClr val="tx1"/>
                          </a:solidFill>
                          <a:latin typeface="+mn-lt"/>
                        </a:rPr>
                        <a:t>11.3</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ZA" sz="1600" dirty="0">
                          <a:solidFill>
                            <a:schemeClr val="tx1"/>
                          </a:solidFill>
                          <a:latin typeface="+mn-lt"/>
                        </a:rPr>
                        <a:t>30.1</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3"/>
                  </a:ext>
                </a:extLst>
              </a:tr>
              <a:tr h="218614">
                <a:tc>
                  <a:txBody>
                    <a:bodyPr/>
                    <a:lstStyle/>
                    <a:p>
                      <a:pPr algn="l">
                        <a:lnSpc>
                          <a:spcPct val="107000"/>
                        </a:lnSpc>
                        <a:spcAft>
                          <a:spcPts val="0"/>
                        </a:spcAft>
                      </a:pPr>
                      <a:r>
                        <a:rPr lang="en-ZA" sz="1600" b="0" dirty="0">
                          <a:solidFill>
                            <a:schemeClr val="tx1"/>
                          </a:solidFill>
                          <a:latin typeface="+mn-lt"/>
                        </a:rPr>
                        <a:t>Canada</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ZA" sz="1600" dirty="0">
                          <a:solidFill>
                            <a:schemeClr val="tx1"/>
                          </a:solidFill>
                          <a:latin typeface="+mn-lt"/>
                        </a:rPr>
                        <a:t>2.7</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ZA" sz="1600" dirty="0">
                          <a:solidFill>
                            <a:schemeClr val="tx1"/>
                          </a:solidFill>
                          <a:latin typeface="+mn-lt"/>
                        </a:rPr>
                        <a:t>9.3</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ZA" sz="1600" dirty="0">
                          <a:solidFill>
                            <a:schemeClr val="tx1"/>
                          </a:solidFill>
                          <a:latin typeface="+mn-lt"/>
                        </a:rPr>
                        <a:t>5 292</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ZA" sz="1600" dirty="0">
                          <a:solidFill>
                            <a:schemeClr val="tx1"/>
                          </a:solidFill>
                          <a:latin typeface="+mn-lt"/>
                        </a:rPr>
                        <a:t>10.5</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ZA" sz="1600" dirty="0">
                          <a:solidFill>
                            <a:schemeClr val="tx1"/>
                          </a:solidFill>
                          <a:latin typeface="+mn-lt"/>
                        </a:rPr>
                        <a:t>33.7</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4"/>
                  </a:ext>
                </a:extLst>
              </a:tr>
              <a:tr h="218614">
                <a:tc>
                  <a:txBody>
                    <a:bodyPr/>
                    <a:lstStyle/>
                    <a:p>
                      <a:pPr algn="l">
                        <a:lnSpc>
                          <a:spcPct val="107000"/>
                        </a:lnSpc>
                        <a:spcAft>
                          <a:spcPts val="0"/>
                        </a:spcAft>
                      </a:pPr>
                      <a:r>
                        <a:rPr lang="en-ZA" sz="1600" b="0" dirty="0">
                          <a:solidFill>
                            <a:schemeClr val="tx1"/>
                          </a:solidFill>
                          <a:latin typeface="+mn-lt"/>
                        </a:rPr>
                        <a:t>USA</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ZA" sz="1600" dirty="0">
                          <a:solidFill>
                            <a:schemeClr val="tx1"/>
                          </a:solidFill>
                          <a:latin typeface="+mn-lt"/>
                        </a:rPr>
                        <a:t>2.5</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ZA" sz="1600" dirty="0">
                          <a:solidFill>
                            <a:schemeClr val="tx1"/>
                          </a:solidFill>
                          <a:latin typeface="+mn-lt"/>
                        </a:rPr>
                        <a:t>9.8</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ZA" sz="1600" dirty="0">
                          <a:solidFill>
                            <a:schemeClr val="tx1"/>
                          </a:solidFill>
                          <a:latin typeface="+mn-lt"/>
                        </a:rPr>
                        <a:t>9 403</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ZA" sz="1600" dirty="0">
                          <a:solidFill>
                            <a:schemeClr val="tx1"/>
                          </a:solidFill>
                          <a:latin typeface="+mn-lt"/>
                        </a:rPr>
                        <a:t>17.1</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ZA" sz="1600" dirty="0">
                          <a:solidFill>
                            <a:schemeClr val="tx1"/>
                          </a:solidFill>
                          <a:latin typeface="+mn-lt"/>
                        </a:rPr>
                        <a:t>41.1</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5"/>
                  </a:ext>
                </a:extLst>
              </a:tr>
              <a:tr h="218614">
                <a:tc gridSpan="6">
                  <a:txBody>
                    <a:bodyPr/>
                    <a:lstStyle/>
                    <a:p>
                      <a:pPr algn="ctr">
                        <a:lnSpc>
                          <a:spcPct val="107000"/>
                        </a:lnSpc>
                        <a:spcAft>
                          <a:spcPts val="0"/>
                        </a:spcAft>
                      </a:pPr>
                      <a:r>
                        <a:rPr lang="en-ZA" sz="1600" b="1" i="1" dirty="0">
                          <a:solidFill>
                            <a:schemeClr val="bg1"/>
                          </a:solidFill>
                          <a:latin typeface="+mn-lt"/>
                        </a:rPr>
                        <a:t>Middle income</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hMerge="1">
                  <a:txBody>
                    <a:bodyPr/>
                    <a:lstStyle/>
                    <a:p>
                      <a:endParaRPr lang="en-GB"/>
                    </a:p>
                  </a:txBody>
                  <a:tcPr/>
                </a:tc>
                <a:tc hMerge="1">
                  <a:txBody>
                    <a:bodyPr/>
                    <a:lstStyle/>
                    <a:p>
                      <a:pPr algn="ctr">
                        <a:lnSpc>
                          <a:spcPct val="107000"/>
                        </a:lnSpc>
                        <a:spcAft>
                          <a:spcPts val="0"/>
                        </a:spcAft>
                      </a:pPr>
                      <a:endParaRPr lang="en-ZA" sz="1400" b="1" i="1" dirty="0">
                        <a:solidFill>
                          <a:schemeClr val="tx1"/>
                        </a:solidFil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hMerge="1">
                  <a:txBody>
                    <a:bodyPr/>
                    <a:lstStyle/>
                    <a:p>
                      <a:pPr algn="ctr">
                        <a:lnSpc>
                          <a:spcPct val="107000"/>
                        </a:lnSpc>
                        <a:spcAft>
                          <a:spcPts val="0"/>
                        </a:spcAft>
                      </a:pPr>
                      <a:endParaRPr lang="en-ZA" sz="1400" b="1" i="1" dirty="0">
                        <a:solidFill>
                          <a:schemeClr val="tx1"/>
                        </a:solidFil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lnSpc>
                          <a:spcPct val="107000"/>
                        </a:lnSpc>
                        <a:spcAft>
                          <a:spcPts val="0"/>
                        </a:spcAft>
                      </a:pPr>
                      <a:endParaRPr lang="en-ZA" sz="1400" b="1" i="1" dirty="0">
                        <a:solidFill>
                          <a:schemeClr val="tx1"/>
                        </a:solidFil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6"/>
                  </a:ext>
                </a:extLst>
              </a:tr>
              <a:tr h="218614">
                <a:tc>
                  <a:txBody>
                    <a:bodyPr/>
                    <a:lstStyle/>
                    <a:p>
                      <a:pPr algn="l" fontAlgn="ctr">
                        <a:lnSpc>
                          <a:spcPct val="107000"/>
                        </a:lnSpc>
                        <a:spcAft>
                          <a:spcPts val="0"/>
                        </a:spcAft>
                      </a:pPr>
                      <a:r>
                        <a:rPr lang="en-ZA" sz="1600" b="0" dirty="0">
                          <a:solidFill>
                            <a:schemeClr val="tx1"/>
                          </a:solidFill>
                          <a:latin typeface="+mn-lt"/>
                        </a:rPr>
                        <a:t>Argentina </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ZA" sz="1600" dirty="0">
                          <a:solidFill>
                            <a:schemeClr val="tx1"/>
                          </a:solidFill>
                          <a:latin typeface="+mn-lt"/>
                        </a:rPr>
                        <a:t>3.9</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ZA" sz="1600" dirty="0">
                          <a:solidFill>
                            <a:schemeClr val="tx1"/>
                          </a:solidFill>
                          <a:latin typeface="+mn-lt"/>
                        </a:rPr>
                        <a:t>0.5</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ZA" sz="1600" dirty="0">
                          <a:solidFill>
                            <a:schemeClr val="tx1"/>
                          </a:solidFill>
                          <a:latin typeface="+mn-lt"/>
                        </a:rPr>
                        <a:t>605</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ZA" sz="1600" dirty="0">
                          <a:solidFill>
                            <a:schemeClr val="tx1"/>
                          </a:solidFill>
                          <a:latin typeface="+mn-lt"/>
                        </a:rPr>
                        <a:t>4.8</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ZA" sz="1600" dirty="0">
                          <a:solidFill>
                            <a:schemeClr val="tx1"/>
                          </a:solidFill>
                          <a:latin typeface="+mn-lt"/>
                        </a:rPr>
                        <a:t>42.7</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7"/>
                  </a:ext>
                </a:extLst>
              </a:tr>
              <a:tr h="218614">
                <a:tc>
                  <a:txBody>
                    <a:bodyPr/>
                    <a:lstStyle/>
                    <a:p>
                      <a:pPr algn="l">
                        <a:lnSpc>
                          <a:spcPct val="107000"/>
                        </a:lnSpc>
                        <a:spcAft>
                          <a:spcPts val="0"/>
                        </a:spcAft>
                      </a:pPr>
                      <a:r>
                        <a:rPr lang="en-ZA" sz="1600" b="0" dirty="0">
                          <a:solidFill>
                            <a:schemeClr val="tx1"/>
                          </a:solidFill>
                          <a:latin typeface="+mn-lt"/>
                        </a:rPr>
                        <a:t>India</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ZA" sz="1600" dirty="0">
                          <a:solidFill>
                            <a:schemeClr val="tx1"/>
                          </a:solidFill>
                          <a:latin typeface="+mn-lt"/>
                        </a:rPr>
                        <a:t>0.7</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ZA" sz="1600" dirty="0">
                          <a:solidFill>
                            <a:schemeClr val="tx1"/>
                          </a:solidFill>
                          <a:latin typeface="+mn-lt"/>
                        </a:rPr>
                        <a:t>1.7</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ZA" sz="1600" dirty="0">
                          <a:solidFill>
                            <a:schemeClr val="tx1"/>
                          </a:solidFill>
                          <a:latin typeface="+mn-lt"/>
                        </a:rPr>
                        <a:t>75</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ZA" sz="1600" dirty="0">
                          <a:solidFill>
                            <a:schemeClr val="tx1"/>
                          </a:solidFill>
                          <a:latin typeface="+mn-lt"/>
                        </a:rPr>
                        <a:t>4.7</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ZA" sz="1600" dirty="0">
                          <a:solidFill>
                            <a:schemeClr val="tx1"/>
                          </a:solidFill>
                          <a:latin typeface="+mn-lt"/>
                        </a:rPr>
                        <a:t>35.2</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8"/>
                  </a:ext>
                </a:extLst>
              </a:tr>
              <a:tr h="218614">
                <a:tc>
                  <a:txBody>
                    <a:bodyPr/>
                    <a:lstStyle/>
                    <a:p>
                      <a:pPr algn="l">
                        <a:lnSpc>
                          <a:spcPct val="107000"/>
                        </a:lnSpc>
                        <a:spcAft>
                          <a:spcPts val="0"/>
                        </a:spcAft>
                      </a:pPr>
                      <a:r>
                        <a:rPr lang="en-ZA" sz="1600" b="1" dirty="0">
                          <a:solidFill>
                            <a:srgbClr val="FF0000"/>
                          </a:solidFill>
                          <a:latin typeface="+mn-lt"/>
                        </a:rPr>
                        <a:t>South Africa </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ZA" sz="1600" b="1" dirty="0">
                          <a:solidFill>
                            <a:srgbClr val="FF0000"/>
                          </a:solidFill>
                          <a:latin typeface="+mn-lt"/>
                        </a:rPr>
                        <a:t>0.8</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ZA" sz="1600" b="1" dirty="0">
                          <a:solidFill>
                            <a:srgbClr val="00B050"/>
                          </a:solidFill>
                          <a:latin typeface="+mn-lt"/>
                        </a:rPr>
                        <a:t>5.1</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ZA" sz="1600" b="1" dirty="0">
                          <a:solidFill>
                            <a:srgbClr val="FF0000"/>
                          </a:solidFill>
                          <a:latin typeface="+mn-lt"/>
                        </a:rPr>
                        <a:t>570</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ZA" sz="1600" b="1" dirty="0">
                          <a:solidFill>
                            <a:srgbClr val="FF0000"/>
                          </a:solidFill>
                          <a:latin typeface="+mn-lt"/>
                        </a:rPr>
                        <a:t>8.8</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ZA" sz="1600" b="1" dirty="0">
                          <a:solidFill>
                            <a:srgbClr val="FF0000"/>
                          </a:solidFill>
                          <a:latin typeface="+mn-lt"/>
                        </a:rPr>
                        <a:t>63.4</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9"/>
                  </a:ext>
                </a:extLst>
              </a:tr>
              <a:tr h="177356">
                <a:tc gridSpan="6">
                  <a:txBody>
                    <a:bodyPr/>
                    <a:lstStyle/>
                    <a:p>
                      <a:pPr algn="ctr">
                        <a:lnSpc>
                          <a:spcPct val="107000"/>
                        </a:lnSpc>
                        <a:spcAft>
                          <a:spcPts val="0"/>
                        </a:spcAft>
                      </a:pPr>
                      <a:r>
                        <a:rPr lang="en-ZA" sz="1600" b="1" i="1" dirty="0">
                          <a:solidFill>
                            <a:schemeClr val="bg1"/>
                          </a:solidFill>
                          <a:latin typeface="+mn-lt"/>
                        </a:rPr>
                        <a:t>Low income</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hMerge="1">
                  <a:txBody>
                    <a:bodyPr/>
                    <a:lstStyle/>
                    <a:p>
                      <a:endParaRPr lang="en-GB"/>
                    </a:p>
                  </a:txBody>
                  <a:tcPr/>
                </a:tc>
                <a:tc hMerge="1">
                  <a:txBody>
                    <a:bodyPr/>
                    <a:lstStyle/>
                    <a:p>
                      <a:pPr algn="ctr">
                        <a:lnSpc>
                          <a:spcPct val="107000"/>
                        </a:lnSpc>
                        <a:spcAft>
                          <a:spcPts val="0"/>
                        </a:spcAft>
                      </a:pPr>
                      <a:endParaRPr lang="en-ZA" sz="1400" b="1" i="0" dirty="0">
                        <a:solidFill>
                          <a:schemeClr val="tx1"/>
                        </a:solidFil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hMerge="1">
                  <a:txBody>
                    <a:bodyPr/>
                    <a:lstStyle/>
                    <a:p>
                      <a:pPr algn="ctr">
                        <a:lnSpc>
                          <a:spcPct val="107000"/>
                        </a:lnSpc>
                        <a:spcAft>
                          <a:spcPts val="0"/>
                        </a:spcAft>
                      </a:pPr>
                      <a:endParaRPr lang="en-ZA" sz="1400" b="1" i="1" dirty="0">
                        <a:solidFill>
                          <a:schemeClr val="tx1"/>
                        </a:solidFil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lnSpc>
                          <a:spcPct val="107000"/>
                        </a:lnSpc>
                        <a:spcAft>
                          <a:spcPts val="0"/>
                        </a:spcAft>
                      </a:pPr>
                      <a:endParaRPr lang="en-ZA" sz="1400" b="1" i="1" dirty="0">
                        <a:solidFill>
                          <a:schemeClr val="tx1"/>
                        </a:solidFil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10"/>
                  </a:ext>
                </a:extLst>
              </a:tr>
              <a:tr h="218614">
                <a:tc>
                  <a:txBody>
                    <a:bodyPr/>
                    <a:lstStyle/>
                    <a:p>
                      <a:pPr algn="l" fontAlgn="ctr">
                        <a:lnSpc>
                          <a:spcPct val="107000"/>
                        </a:lnSpc>
                        <a:spcAft>
                          <a:spcPts val="0"/>
                        </a:spcAft>
                      </a:pPr>
                      <a:r>
                        <a:rPr lang="en-ZA" sz="1600" b="0" dirty="0">
                          <a:solidFill>
                            <a:schemeClr val="tx1"/>
                          </a:solidFill>
                          <a:latin typeface="+mn-lt"/>
                        </a:rPr>
                        <a:t>Burkina Faso</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ZA" sz="1600" dirty="0">
                          <a:solidFill>
                            <a:schemeClr val="tx1"/>
                          </a:solidFill>
                          <a:latin typeface="+mn-lt"/>
                        </a:rPr>
                        <a:t>0.0</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ZA" sz="1600" dirty="0">
                          <a:solidFill>
                            <a:schemeClr val="tx1"/>
                          </a:solidFill>
                          <a:latin typeface="+mn-lt"/>
                        </a:rPr>
                        <a:t>0.6</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ZA" sz="1600" dirty="0">
                          <a:solidFill>
                            <a:schemeClr val="tx1"/>
                          </a:solidFill>
                          <a:latin typeface="+mn-lt"/>
                        </a:rPr>
                        <a:t>35</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ZA" sz="1600" dirty="0">
                          <a:solidFill>
                            <a:schemeClr val="tx1"/>
                          </a:solidFill>
                          <a:latin typeface="+mn-lt"/>
                        </a:rPr>
                        <a:t>5.0</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ZA" sz="1600" dirty="0">
                          <a:solidFill>
                            <a:schemeClr val="tx1"/>
                          </a:solidFill>
                          <a:latin typeface="+mn-lt"/>
                        </a:rPr>
                        <a:t>35.3</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11"/>
                  </a:ext>
                </a:extLst>
              </a:tr>
              <a:tr h="218614">
                <a:tc>
                  <a:txBody>
                    <a:bodyPr/>
                    <a:lstStyle/>
                    <a:p>
                      <a:pPr algn="l">
                        <a:lnSpc>
                          <a:spcPct val="107000"/>
                        </a:lnSpc>
                        <a:spcAft>
                          <a:spcPts val="0"/>
                        </a:spcAft>
                      </a:pPr>
                      <a:r>
                        <a:rPr lang="en-ZA" sz="1600" b="0" dirty="0">
                          <a:solidFill>
                            <a:schemeClr val="tx1"/>
                          </a:solidFill>
                          <a:latin typeface="+mn-lt"/>
                        </a:rPr>
                        <a:t>Afghanistan </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ZA" sz="1600" dirty="0">
                          <a:solidFill>
                            <a:schemeClr val="tx1"/>
                          </a:solidFill>
                          <a:latin typeface="+mn-lt"/>
                        </a:rPr>
                        <a:t>0.2</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ZA" sz="1600" dirty="0">
                          <a:solidFill>
                            <a:schemeClr val="tx1"/>
                          </a:solidFill>
                          <a:latin typeface="+mn-lt"/>
                        </a:rPr>
                        <a:t>0.1</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ZA" sz="1600" dirty="0">
                          <a:solidFill>
                            <a:schemeClr val="tx1"/>
                          </a:solidFill>
                          <a:latin typeface="+mn-lt"/>
                        </a:rPr>
                        <a:t>57</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ZA" sz="1600" dirty="0">
                          <a:solidFill>
                            <a:schemeClr val="tx1"/>
                          </a:solidFill>
                          <a:latin typeface="+mn-lt"/>
                        </a:rPr>
                        <a:t>8.2</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ZA" sz="1600" b="0" i="0" dirty="0">
                          <a:solidFill>
                            <a:schemeClr val="tx1"/>
                          </a:solidFill>
                          <a:latin typeface="+mn-lt"/>
                        </a:rPr>
                        <a:t>nd</a:t>
                      </a:r>
                      <a:r>
                        <a:rPr lang="en-ZA" sz="1600" b="0" i="0" kern="1200" dirty="0">
                          <a:solidFill>
                            <a:schemeClr val="dk1"/>
                          </a:solidFill>
                          <a:effectLst/>
                          <a:latin typeface="+mn-lt"/>
                          <a:ea typeface="+mn-ea"/>
                          <a:cs typeface="+mn-cs"/>
                        </a:rPr>
                        <a:t>‡</a:t>
                      </a:r>
                      <a:endParaRPr lang="en-ZA" sz="1600" b="0" i="0" dirty="0">
                        <a:solidFill>
                          <a:schemeClr val="tx1"/>
                        </a:solidFill>
                        <a:latin typeface="+mn-lt"/>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12"/>
                  </a:ext>
                </a:extLst>
              </a:tr>
              <a:tr h="218614">
                <a:tc>
                  <a:txBody>
                    <a:bodyPr/>
                    <a:lstStyle/>
                    <a:p>
                      <a:pPr algn="l">
                        <a:lnSpc>
                          <a:spcPct val="107000"/>
                        </a:lnSpc>
                        <a:spcAft>
                          <a:spcPts val="0"/>
                        </a:spcAft>
                      </a:pPr>
                      <a:r>
                        <a:rPr lang="en-ZA" sz="1600" b="0" dirty="0">
                          <a:solidFill>
                            <a:schemeClr val="tx1"/>
                          </a:solidFill>
                          <a:latin typeface="+mn-lt"/>
                        </a:rPr>
                        <a:t>Tanzania</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ZA" sz="1600" dirty="0">
                          <a:solidFill>
                            <a:schemeClr val="tx1"/>
                          </a:solidFill>
                          <a:latin typeface="+mn-lt"/>
                        </a:rPr>
                        <a:t>0.0</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ZA" sz="1600" dirty="0">
                          <a:solidFill>
                            <a:schemeClr val="tx1"/>
                          </a:solidFill>
                          <a:latin typeface="+mn-lt"/>
                        </a:rPr>
                        <a:t>0.4</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ZA" sz="1600" dirty="0">
                          <a:solidFill>
                            <a:schemeClr val="tx1"/>
                          </a:solidFill>
                          <a:latin typeface="+mn-lt"/>
                        </a:rPr>
                        <a:t>52</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ZA" sz="1600" dirty="0">
                          <a:solidFill>
                            <a:schemeClr val="tx1"/>
                          </a:solidFill>
                          <a:latin typeface="+mn-lt"/>
                        </a:rPr>
                        <a:t>5.6</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ZA" sz="1600" dirty="0">
                          <a:solidFill>
                            <a:schemeClr val="tx1"/>
                          </a:solidFill>
                          <a:latin typeface="+mn-lt"/>
                        </a:rPr>
                        <a:t>37.8</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13"/>
                  </a:ext>
                </a:extLst>
              </a:tr>
              <a:tr h="250149">
                <a:tc gridSpan="6">
                  <a:txBody>
                    <a:bodyPr/>
                    <a:lstStyle/>
                    <a:p>
                      <a:pPr algn="ctr">
                        <a:lnSpc>
                          <a:spcPct val="107000"/>
                        </a:lnSpc>
                        <a:spcAft>
                          <a:spcPts val="0"/>
                        </a:spcAft>
                      </a:pPr>
                      <a:r>
                        <a:rPr lang="en-ZA" sz="1600" b="1" i="1" dirty="0">
                          <a:solidFill>
                            <a:schemeClr val="bg1"/>
                          </a:solidFill>
                          <a:latin typeface="+mn-lt"/>
                        </a:rPr>
                        <a:t>World</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hMerge="1">
                  <a:txBody>
                    <a:bodyPr/>
                    <a:lstStyle/>
                    <a:p>
                      <a:endParaRPr lang="en-GB"/>
                    </a:p>
                  </a:txBody>
                  <a:tcPr/>
                </a:tc>
                <a:tc hMerge="1">
                  <a:txBody>
                    <a:bodyPr/>
                    <a:lstStyle/>
                    <a:p>
                      <a:pPr algn="ctr">
                        <a:lnSpc>
                          <a:spcPct val="107000"/>
                        </a:lnSpc>
                        <a:spcAft>
                          <a:spcPts val="0"/>
                        </a:spcAft>
                      </a:pPr>
                      <a:endParaRPr lang="en-ZA" sz="1100" b="1" i="1" dirty="0">
                        <a:solidFill>
                          <a:schemeClr val="tx1"/>
                        </a:solidFil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hMerge="1">
                  <a:txBody>
                    <a:bodyPr/>
                    <a:lstStyle/>
                    <a:p>
                      <a:pPr algn="ctr">
                        <a:lnSpc>
                          <a:spcPct val="107000"/>
                        </a:lnSpc>
                        <a:spcAft>
                          <a:spcPts val="0"/>
                        </a:spcAft>
                      </a:pPr>
                      <a:endParaRPr lang="en-ZA" sz="1100" b="1" i="1" dirty="0">
                        <a:solidFill>
                          <a:schemeClr val="tx1"/>
                        </a:solidFil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lnSpc>
                          <a:spcPct val="107000"/>
                        </a:lnSpc>
                        <a:spcAft>
                          <a:spcPts val="0"/>
                        </a:spcAft>
                      </a:pPr>
                      <a:endParaRPr lang="en-ZA" sz="1100" b="0" i="1" dirty="0">
                        <a:solidFill>
                          <a:schemeClr val="tx1"/>
                        </a:solidFil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14"/>
                  </a:ext>
                </a:extLst>
              </a:tr>
              <a:tr h="250149">
                <a:tc>
                  <a:txBody>
                    <a:bodyPr/>
                    <a:lstStyle/>
                    <a:p>
                      <a:pPr algn="l">
                        <a:lnSpc>
                          <a:spcPct val="107000"/>
                        </a:lnSpc>
                        <a:spcAft>
                          <a:spcPts val="0"/>
                        </a:spcAft>
                      </a:pPr>
                      <a:r>
                        <a:rPr lang="en-ZA" sz="1600" b="1" i="0" dirty="0">
                          <a:solidFill>
                            <a:schemeClr val="tx1"/>
                          </a:solidFill>
                          <a:latin typeface="+mn-lt"/>
                        </a:rPr>
                        <a:t>All</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ZA" sz="1600" b="1" i="0" dirty="0">
                          <a:solidFill>
                            <a:srgbClr val="00B050"/>
                          </a:solidFill>
                          <a:latin typeface="+mn-lt"/>
                        </a:rPr>
                        <a:t>1.5</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ZA" sz="1600" b="1" i="0" dirty="0">
                          <a:solidFill>
                            <a:srgbClr val="FF0000"/>
                          </a:solidFill>
                          <a:latin typeface="+mn-lt"/>
                        </a:rPr>
                        <a:t>3.3</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ZA" sz="1600" b="1" i="0" dirty="0">
                          <a:solidFill>
                            <a:srgbClr val="00B050"/>
                          </a:solidFill>
                          <a:latin typeface="+mn-lt"/>
                        </a:rPr>
                        <a:t>1 059</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ZA" sz="1600" b="1" i="0" dirty="0">
                          <a:solidFill>
                            <a:srgbClr val="00B050"/>
                          </a:solidFill>
                          <a:latin typeface="+mn-lt"/>
                        </a:rPr>
                        <a:t>9.9</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ZA" sz="1600" b="0" i="0" dirty="0">
                          <a:solidFill>
                            <a:schemeClr val="tx1"/>
                          </a:solidFill>
                          <a:latin typeface="+mn-lt"/>
                        </a:rPr>
                        <a:t>nd</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15"/>
                  </a:ext>
                </a:extLst>
              </a:tr>
            </a:tbl>
          </a:graphicData>
        </a:graphic>
      </p:graphicFrame>
      <p:sp>
        <p:nvSpPr>
          <p:cNvPr id="3" name="TextBox 2"/>
          <p:cNvSpPr txBox="1"/>
          <p:nvPr/>
        </p:nvSpPr>
        <p:spPr>
          <a:xfrm>
            <a:off x="467544" y="5661248"/>
            <a:ext cx="8568952" cy="830997"/>
          </a:xfrm>
          <a:prstGeom prst="rect">
            <a:avLst/>
          </a:prstGeom>
          <a:noFill/>
        </p:spPr>
        <p:txBody>
          <a:bodyPr wrap="square" rtlCol="0">
            <a:spAutoFit/>
          </a:bodyPr>
          <a:lstStyle/>
          <a:p>
            <a:pPr algn="just"/>
            <a:r>
              <a:rPr lang="en-ZA" sz="1600" i="1" dirty="0"/>
              <a:t>*Includes generalist &amp; specialist medical practitioners. </a:t>
            </a:r>
            <a:r>
              <a:rPr lang="en-GB" sz="1600" i="1" dirty="0"/>
              <a:t>†</a:t>
            </a:r>
            <a:r>
              <a:rPr lang="en-ZA" sz="1600" i="1" dirty="0"/>
              <a:t>Includes professional nurses, professional midwives, auxiliary nurses, auxiliary midwives, enrolled nurses, enrolled midwives &amp; other associated personnel, such as dental nurses &amp; primary care nurses. ‡</a:t>
            </a:r>
            <a:r>
              <a:rPr lang="en-US" sz="1600" i="1" dirty="0"/>
              <a:t> nd = no data.</a:t>
            </a:r>
            <a:endParaRPr lang="en-GB" sz="1600" i="1" dirty="0"/>
          </a:p>
        </p:txBody>
      </p:sp>
      <p:sp>
        <p:nvSpPr>
          <p:cNvPr id="6" name="TextBox 5"/>
          <p:cNvSpPr txBox="1"/>
          <p:nvPr/>
        </p:nvSpPr>
        <p:spPr>
          <a:xfrm>
            <a:off x="85470" y="836712"/>
            <a:ext cx="9036496" cy="338554"/>
          </a:xfrm>
          <a:prstGeom prst="rect">
            <a:avLst/>
          </a:prstGeom>
          <a:noFill/>
        </p:spPr>
        <p:txBody>
          <a:bodyPr wrap="square" rtlCol="0">
            <a:spAutoFit/>
          </a:bodyPr>
          <a:lstStyle/>
          <a:p>
            <a:r>
              <a:rPr lang="en-GB" sz="1600" dirty="0"/>
              <a:t>Christo Heunis, Dingie van Rensburg, Gladys </a:t>
            </a:r>
            <a:r>
              <a:rPr lang="en-GB" sz="1600" dirty="0" err="1"/>
              <a:t>Kigozi</a:t>
            </a:r>
            <a:r>
              <a:rPr lang="en-GB" sz="1600" dirty="0"/>
              <a:t> &amp; Edwin </a:t>
            </a:r>
            <a:r>
              <a:rPr lang="en-GB" sz="1600" dirty="0" err="1"/>
              <a:t>Wouters</a:t>
            </a:r>
            <a:r>
              <a:rPr lang="en-GB" sz="1600" dirty="0"/>
              <a:t>, 2018 </a:t>
            </a:r>
            <a:r>
              <a:rPr lang="en-GB" sz="1600" baseline="30000" dirty="0"/>
              <a:t> </a:t>
            </a:r>
            <a:endParaRPr lang="en-ZA" sz="1600" dirty="0"/>
          </a:p>
        </p:txBody>
      </p:sp>
      <p:sp>
        <p:nvSpPr>
          <p:cNvPr id="7" name="Rectangle 2"/>
          <p:cNvSpPr>
            <a:spLocks noChangeArrowheads="1"/>
          </p:cNvSpPr>
          <p:nvPr/>
        </p:nvSpPr>
        <p:spPr bwMode="auto">
          <a:xfrm>
            <a:off x="0" y="0"/>
            <a:ext cx="9144000" cy="836712"/>
          </a:xfrm>
          <a:prstGeom prst="rect">
            <a:avLst/>
          </a:prstGeom>
          <a:solidFill>
            <a:schemeClr val="accent1"/>
          </a:solidFill>
          <a:ln>
            <a:noFill/>
          </a:ln>
          <a:effectLst>
            <a:innerShdw blurRad="63500" dist="50800" dir="5400000">
              <a:prstClr val="black">
                <a:alpha val="50000"/>
              </a:prstClr>
            </a:innerShdw>
          </a:effectLst>
          <a:extLst/>
        </p:spPr>
        <p:txBody>
          <a:bodyPr anchor="ctr"/>
          <a:lstStyle/>
          <a:p>
            <a:pPr fontAlgn="base">
              <a:spcBef>
                <a:spcPct val="0"/>
              </a:spcBef>
              <a:spcAft>
                <a:spcPct val="0"/>
              </a:spcAft>
              <a:defRPr/>
            </a:pPr>
            <a:r>
              <a:rPr lang="en-US" sz="3600" b="1" dirty="0" smtClean="0">
                <a:solidFill>
                  <a:srgbClr val="FFFFFF"/>
                </a:solidFill>
                <a:latin typeface="Calibri" charset="0"/>
                <a:ea typeface="+mj-ea"/>
                <a:cs typeface="+mj-cs"/>
              </a:rPr>
              <a:t>State </a:t>
            </a:r>
            <a:r>
              <a:rPr lang="en-US" sz="3600" b="1" dirty="0">
                <a:solidFill>
                  <a:srgbClr val="FFFFFF"/>
                </a:solidFill>
                <a:latin typeface="Calibri" charset="0"/>
                <a:ea typeface="+mj-ea"/>
                <a:cs typeface="+mj-cs"/>
              </a:rPr>
              <a:t>of </a:t>
            </a:r>
            <a:r>
              <a:rPr lang="en-US" sz="3600" b="1" dirty="0" smtClean="0">
                <a:solidFill>
                  <a:srgbClr val="FFFFFF"/>
                </a:solidFill>
                <a:latin typeface="Calibri" charset="0"/>
                <a:ea typeface="+mj-ea"/>
                <a:cs typeface="+mj-cs"/>
              </a:rPr>
              <a:t>readiness: HRH </a:t>
            </a:r>
            <a:endParaRPr lang="en-US" sz="3600" b="1" dirty="0">
              <a:solidFill>
                <a:srgbClr val="FFFFFF"/>
              </a:solidFill>
              <a:latin typeface="Calibri" charset="0"/>
              <a:ea typeface="+mj-ea"/>
              <a:cs typeface="+mj-cs"/>
            </a:endParaRPr>
          </a:p>
        </p:txBody>
      </p:sp>
    </p:spTree>
    <p:extLst>
      <p:ext uri="{BB962C8B-B14F-4D97-AF65-F5344CB8AC3E}">
        <p14:creationId xmlns:p14="http://schemas.microsoft.com/office/powerpoint/2010/main" val="3878294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1439651" y="1535709"/>
          <a:ext cx="7172722" cy="3679796"/>
        </p:xfrm>
        <a:graphic>
          <a:graphicData uri="http://schemas.openxmlformats.org/drawingml/2006/table">
            <a:tbl>
              <a:tblPr firstRow="1" firstCol="1" bandRow="1">
                <a:tableStyleId>{5C22544A-7EE6-4342-B048-85BDC9FD1C3A}</a:tableStyleId>
              </a:tblPr>
              <a:tblGrid>
                <a:gridCol w="1391268">
                  <a:extLst>
                    <a:ext uri="{9D8B030D-6E8A-4147-A177-3AD203B41FA5}">
                      <a16:colId xmlns="" xmlns:a16="http://schemas.microsoft.com/office/drawing/2014/main" val="20000"/>
                    </a:ext>
                  </a:extLst>
                </a:gridCol>
                <a:gridCol w="1172240">
                  <a:extLst>
                    <a:ext uri="{9D8B030D-6E8A-4147-A177-3AD203B41FA5}">
                      <a16:colId xmlns="" xmlns:a16="http://schemas.microsoft.com/office/drawing/2014/main" val="20001"/>
                    </a:ext>
                  </a:extLst>
                </a:gridCol>
                <a:gridCol w="1078094">
                  <a:extLst>
                    <a:ext uri="{9D8B030D-6E8A-4147-A177-3AD203B41FA5}">
                      <a16:colId xmlns="" xmlns:a16="http://schemas.microsoft.com/office/drawing/2014/main" val="20002"/>
                    </a:ext>
                  </a:extLst>
                </a:gridCol>
                <a:gridCol w="1176562">
                  <a:extLst>
                    <a:ext uri="{9D8B030D-6E8A-4147-A177-3AD203B41FA5}">
                      <a16:colId xmlns="" xmlns:a16="http://schemas.microsoft.com/office/drawing/2014/main" val="20003"/>
                    </a:ext>
                  </a:extLst>
                </a:gridCol>
                <a:gridCol w="1176562">
                  <a:extLst>
                    <a:ext uri="{9D8B030D-6E8A-4147-A177-3AD203B41FA5}">
                      <a16:colId xmlns="" xmlns:a16="http://schemas.microsoft.com/office/drawing/2014/main" val="20004"/>
                    </a:ext>
                  </a:extLst>
                </a:gridCol>
                <a:gridCol w="1177996">
                  <a:extLst>
                    <a:ext uri="{9D8B030D-6E8A-4147-A177-3AD203B41FA5}">
                      <a16:colId xmlns="" xmlns:a16="http://schemas.microsoft.com/office/drawing/2014/main" val="20005"/>
                    </a:ext>
                  </a:extLst>
                </a:gridCol>
              </a:tblGrid>
              <a:tr h="313373">
                <a:tc>
                  <a:txBody>
                    <a:bodyPr/>
                    <a:lstStyle/>
                    <a:p>
                      <a:pPr>
                        <a:lnSpc>
                          <a:spcPct val="107000"/>
                        </a:lnSpc>
                        <a:spcAft>
                          <a:spcPts val="600"/>
                        </a:spcAft>
                      </a:pPr>
                      <a:r>
                        <a:rPr lang="en-GB" sz="1100" dirty="0">
                          <a:effectLst/>
                        </a:rPr>
                        <a:t> </a:t>
                      </a:r>
                      <a:endParaRPr lang="en-GB" sz="1100" dirty="0">
                        <a:effectLst/>
                        <a:latin typeface="Calibri" panose="020F0502020204030204" pitchFamily="34" charset="0"/>
                      </a:endParaRPr>
                    </a:p>
                  </a:txBody>
                  <a:tcPr marL="51435" marR="51435" marT="714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lnSpc>
                          <a:spcPct val="100000"/>
                        </a:lnSpc>
                        <a:spcAft>
                          <a:spcPts val="600"/>
                        </a:spcAft>
                      </a:pPr>
                      <a:r>
                        <a:rPr lang="en-GB" sz="1100" dirty="0" smtClean="0">
                          <a:effectLst/>
                        </a:rPr>
                        <a:t>African/Black</a:t>
                      </a:r>
                      <a:endParaRPr lang="en-GB" sz="1100" dirty="0">
                        <a:effectLs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lnSpc>
                          <a:spcPct val="100000"/>
                        </a:lnSpc>
                        <a:spcAft>
                          <a:spcPts val="600"/>
                        </a:spcAft>
                      </a:pPr>
                      <a:r>
                        <a:rPr lang="en-GB" sz="1100" dirty="0">
                          <a:effectLst/>
                        </a:rPr>
                        <a:t>Coloured</a:t>
                      </a:r>
                      <a:endParaRPr lang="en-GB" sz="1100" dirty="0">
                        <a:effectLst/>
                        <a:latin typeface="Calibri" panose="020F0502020204030204" pitchFamily="34" charset="0"/>
                      </a:endParaRPr>
                    </a:p>
                  </a:txBody>
                  <a:tcPr marL="51435" marR="51435" marT="714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lnSpc>
                          <a:spcPct val="100000"/>
                        </a:lnSpc>
                        <a:spcAft>
                          <a:spcPts val="600"/>
                        </a:spcAft>
                      </a:pPr>
                      <a:r>
                        <a:rPr lang="en-GB" sz="1100" dirty="0" smtClean="0">
                          <a:effectLst/>
                        </a:rPr>
                        <a:t>White</a:t>
                      </a:r>
                      <a:endParaRPr lang="en-GB" sz="1100" dirty="0">
                        <a:effectLs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lnSpc>
                          <a:spcPct val="100000"/>
                        </a:lnSpc>
                        <a:spcAft>
                          <a:spcPts val="600"/>
                        </a:spcAft>
                      </a:pPr>
                      <a:r>
                        <a:rPr lang="en-GB" sz="1100" dirty="0">
                          <a:effectLst/>
                        </a:rPr>
                        <a:t>Indian/Asian</a:t>
                      </a:r>
                      <a:endParaRPr lang="en-GB" sz="1100" dirty="0">
                        <a:effectLst/>
                        <a:latin typeface="Calibri" panose="020F0502020204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lnSpc>
                          <a:spcPct val="100000"/>
                        </a:lnSpc>
                        <a:spcAft>
                          <a:spcPts val="600"/>
                        </a:spcAft>
                      </a:pPr>
                      <a:r>
                        <a:rPr lang="en-GB" sz="1100" dirty="0">
                          <a:effectLst/>
                        </a:rPr>
                        <a:t>Other/Unspeci-fied</a:t>
                      </a:r>
                      <a:endParaRPr lang="en-GB" sz="1100" dirty="0">
                        <a:effectLst/>
                        <a:latin typeface="Calibri" panose="020F0502020204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 xmlns:a16="http://schemas.microsoft.com/office/drawing/2014/main" val="10000"/>
                  </a:ext>
                </a:extLst>
              </a:tr>
              <a:tr h="374047">
                <a:tc>
                  <a:txBody>
                    <a:bodyPr/>
                    <a:lstStyle/>
                    <a:p>
                      <a:pPr>
                        <a:lnSpc>
                          <a:spcPct val="107000"/>
                        </a:lnSpc>
                        <a:spcAft>
                          <a:spcPts val="600"/>
                        </a:spcAft>
                      </a:pPr>
                      <a:r>
                        <a:rPr lang="en-US" sz="1100" i="1" dirty="0">
                          <a:effectLst/>
                          <a:latin typeface="Calibri" panose="020F0502020204030204" pitchFamily="34" charset="0"/>
                        </a:rPr>
                        <a:t>Population share</a:t>
                      </a:r>
                      <a:endParaRPr lang="en-GB" sz="1100" i="1" dirty="0">
                        <a:effectLst/>
                        <a:latin typeface="Calibri" panose="020F0502020204030204" pitchFamily="34" charset="0"/>
                      </a:endParaRPr>
                    </a:p>
                  </a:txBody>
                  <a:tcPr marL="51435" marR="51435"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lnSpc>
                          <a:spcPct val="107000"/>
                        </a:lnSpc>
                        <a:spcAft>
                          <a:spcPts val="0"/>
                        </a:spcAft>
                      </a:pPr>
                      <a:r>
                        <a:rPr lang="en-US" sz="11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80.7</a:t>
                      </a:r>
                      <a:endParaRPr lang="en-GB" sz="11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11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8.8</a:t>
                      </a:r>
                      <a:endParaRPr lang="en-GB" sz="11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11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8.1</a:t>
                      </a:r>
                      <a:endParaRPr lang="en-GB" sz="11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11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2.5</a:t>
                      </a:r>
                      <a:endParaRPr lang="en-GB" sz="11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110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nd</a:t>
                      </a:r>
                      <a:endParaRPr lang="en-GB" sz="110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1"/>
                  </a:ext>
                </a:extLst>
              </a:tr>
              <a:tr h="374047">
                <a:tc>
                  <a:txBody>
                    <a:bodyPr/>
                    <a:lstStyle/>
                    <a:p>
                      <a:pPr>
                        <a:lnSpc>
                          <a:spcPct val="107000"/>
                        </a:lnSpc>
                        <a:spcAft>
                          <a:spcPts val="600"/>
                        </a:spcAft>
                      </a:pPr>
                      <a:r>
                        <a:rPr lang="en-GB" sz="1100" dirty="0">
                          <a:effectLst/>
                        </a:rPr>
                        <a:t>Physicians*</a:t>
                      </a:r>
                      <a:endParaRPr lang="en-GB" sz="1100" dirty="0">
                        <a:effectLst/>
                        <a:latin typeface="Calibri" panose="020F0502020204030204" pitchFamily="34" charset="0"/>
                      </a:endParaRPr>
                    </a:p>
                  </a:txBody>
                  <a:tcPr marL="51435" marR="51435"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lnSpc>
                          <a:spcPct val="107000"/>
                        </a:lnSpc>
                        <a:spcAft>
                          <a:spcPts val="0"/>
                        </a:spcAft>
                      </a:pPr>
                      <a:r>
                        <a:rPr lang="en-GB" sz="1100" dirty="0">
                          <a:solidFill>
                            <a:srgbClr val="FF0000"/>
                          </a:solidFill>
                          <a:effectLst/>
                        </a:rPr>
                        <a:t>53.2</a:t>
                      </a:r>
                      <a:endParaRPr lang="en-GB"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1100" dirty="0">
                          <a:solidFill>
                            <a:srgbClr val="FF0000"/>
                          </a:solidFill>
                          <a:effectLst/>
                        </a:rPr>
                        <a:t>5.7</a:t>
                      </a:r>
                      <a:endParaRPr lang="en-GB"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1100" dirty="0">
                          <a:solidFill>
                            <a:srgbClr val="00B050"/>
                          </a:solidFill>
                          <a:effectLst/>
                        </a:rPr>
                        <a:t>26.3</a:t>
                      </a:r>
                      <a:endParaRPr lang="en-GB" sz="11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1100" dirty="0">
                          <a:solidFill>
                            <a:srgbClr val="00B050"/>
                          </a:solidFill>
                          <a:effectLst/>
                        </a:rPr>
                        <a:t>14.1</a:t>
                      </a:r>
                      <a:endParaRPr lang="en-GB" sz="11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1100" dirty="0">
                          <a:solidFill>
                            <a:schemeClr val="tx1"/>
                          </a:solidFill>
                          <a:effectLst/>
                        </a:rPr>
                        <a:t>0.7</a:t>
                      </a:r>
                      <a:endPar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2"/>
                  </a:ext>
                </a:extLst>
              </a:tr>
              <a:tr h="374047">
                <a:tc>
                  <a:txBody>
                    <a:bodyPr/>
                    <a:lstStyle/>
                    <a:p>
                      <a:pPr>
                        <a:lnSpc>
                          <a:spcPct val="107000"/>
                        </a:lnSpc>
                        <a:spcAft>
                          <a:spcPts val="600"/>
                        </a:spcAft>
                      </a:pPr>
                      <a:r>
                        <a:rPr lang="en-GB" sz="1100" dirty="0">
                          <a:effectLst/>
                        </a:rPr>
                        <a:t>Nurses &amp; midwives†</a:t>
                      </a:r>
                      <a:endParaRPr lang="en-GB" sz="1100" dirty="0">
                        <a:effectLst/>
                        <a:latin typeface="Calibri" panose="020F0502020204030204" pitchFamily="34" charset="0"/>
                      </a:endParaRPr>
                    </a:p>
                  </a:txBody>
                  <a:tcPr marL="51435" marR="51435"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lnSpc>
                          <a:spcPct val="107000"/>
                        </a:lnSpc>
                        <a:spcAft>
                          <a:spcPts val="0"/>
                        </a:spcAft>
                      </a:pPr>
                      <a:r>
                        <a:rPr lang="en-GB" sz="1100" dirty="0">
                          <a:solidFill>
                            <a:srgbClr val="00B050"/>
                          </a:solidFill>
                          <a:effectLst/>
                        </a:rPr>
                        <a:t>88.3</a:t>
                      </a:r>
                      <a:endParaRPr lang="en-GB" sz="11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1100" dirty="0">
                          <a:solidFill>
                            <a:srgbClr val="FF0000"/>
                          </a:solidFill>
                          <a:effectLst/>
                        </a:rPr>
                        <a:t>7.7</a:t>
                      </a:r>
                      <a:endParaRPr lang="en-GB"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1100" dirty="0">
                          <a:solidFill>
                            <a:srgbClr val="FF0000"/>
                          </a:solidFill>
                          <a:effectLst/>
                        </a:rPr>
                        <a:t>2.2</a:t>
                      </a:r>
                      <a:endParaRPr lang="en-GB"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1100" dirty="0">
                          <a:solidFill>
                            <a:srgbClr val="00B050"/>
                          </a:solidFill>
                          <a:effectLst/>
                        </a:rPr>
                        <a:t>1.5</a:t>
                      </a:r>
                      <a:endParaRPr lang="en-GB" sz="11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1100">
                          <a:solidFill>
                            <a:schemeClr val="tx1"/>
                          </a:solidFill>
                          <a:effectLst/>
                        </a:rPr>
                        <a:t>0.3</a:t>
                      </a:r>
                      <a:endParaRPr lang="en-GB"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3"/>
                  </a:ext>
                </a:extLst>
              </a:tr>
              <a:tr h="374047">
                <a:tc>
                  <a:txBody>
                    <a:bodyPr/>
                    <a:lstStyle/>
                    <a:p>
                      <a:pPr>
                        <a:lnSpc>
                          <a:spcPct val="107000"/>
                        </a:lnSpc>
                        <a:spcAft>
                          <a:spcPts val="0"/>
                        </a:spcAft>
                      </a:pPr>
                      <a:r>
                        <a:rPr lang="en-GB" sz="1100" dirty="0">
                          <a:effectLst/>
                        </a:rPr>
                        <a:t>Pharmacists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lnSpc>
                          <a:spcPct val="107000"/>
                        </a:lnSpc>
                        <a:spcAft>
                          <a:spcPts val="0"/>
                        </a:spcAft>
                      </a:pPr>
                      <a:r>
                        <a:rPr lang="en-GB" sz="1100" dirty="0">
                          <a:solidFill>
                            <a:srgbClr val="FF0000"/>
                          </a:solidFill>
                          <a:effectLst/>
                        </a:rPr>
                        <a:t>57.5</a:t>
                      </a:r>
                      <a:endParaRPr lang="en-GB"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1100" dirty="0">
                          <a:solidFill>
                            <a:srgbClr val="00B050"/>
                          </a:solidFill>
                          <a:effectLst/>
                        </a:rPr>
                        <a:t>11.9</a:t>
                      </a:r>
                      <a:endParaRPr lang="en-GB" sz="11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1100" dirty="0">
                          <a:solidFill>
                            <a:srgbClr val="00B050"/>
                          </a:solidFill>
                          <a:effectLst/>
                        </a:rPr>
                        <a:t>16.9</a:t>
                      </a:r>
                      <a:endParaRPr lang="en-GB" sz="11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1100" dirty="0">
                          <a:solidFill>
                            <a:srgbClr val="00B050"/>
                          </a:solidFill>
                          <a:effectLst/>
                        </a:rPr>
                        <a:t>13.1</a:t>
                      </a:r>
                      <a:endParaRPr lang="en-GB" sz="11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1100">
                          <a:solidFill>
                            <a:schemeClr val="tx1"/>
                          </a:solidFill>
                          <a:effectLst/>
                        </a:rPr>
                        <a:t>0.5</a:t>
                      </a:r>
                      <a:endParaRPr lang="en-GB"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4"/>
                  </a:ext>
                </a:extLst>
              </a:tr>
              <a:tr h="374047">
                <a:tc>
                  <a:txBody>
                    <a:bodyPr/>
                    <a:lstStyle/>
                    <a:p>
                      <a:pPr>
                        <a:lnSpc>
                          <a:spcPct val="107000"/>
                        </a:lnSpc>
                        <a:spcAft>
                          <a:spcPts val="0"/>
                        </a:spcAft>
                      </a:pPr>
                      <a:r>
                        <a:rPr lang="en-GB" sz="1100" dirty="0">
                          <a:effectLst/>
                        </a:rPr>
                        <a:t>Dental practitioners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lnSpc>
                          <a:spcPct val="107000"/>
                        </a:lnSpc>
                        <a:spcAft>
                          <a:spcPts val="0"/>
                        </a:spcAft>
                      </a:pPr>
                      <a:r>
                        <a:rPr lang="en-GB" sz="1100" dirty="0">
                          <a:solidFill>
                            <a:srgbClr val="FF0000"/>
                          </a:solidFill>
                          <a:effectLst/>
                        </a:rPr>
                        <a:t>50.1</a:t>
                      </a:r>
                      <a:endParaRPr lang="en-GB"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1100" dirty="0">
                          <a:solidFill>
                            <a:srgbClr val="00B050"/>
                          </a:solidFill>
                          <a:effectLst/>
                        </a:rPr>
                        <a:t>10.0</a:t>
                      </a:r>
                      <a:endParaRPr lang="en-GB" sz="11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1100" dirty="0">
                          <a:solidFill>
                            <a:srgbClr val="00B050"/>
                          </a:solidFill>
                          <a:effectLst/>
                        </a:rPr>
                        <a:t>20.4</a:t>
                      </a:r>
                      <a:endParaRPr lang="en-GB" sz="11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1100" dirty="0">
                          <a:solidFill>
                            <a:srgbClr val="00B050"/>
                          </a:solidFill>
                          <a:effectLst/>
                        </a:rPr>
                        <a:t>19.1</a:t>
                      </a:r>
                      <a:endParaRPr lang="en-GB" sz="11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1100">
                          <a:solidFill>
                            <a:schemeClr val="tx1"/>
                          </a:solidFill>
                          <a:effectLst/>
                        </a:rPr>
                        <a:t>0.4</a:t>
                      </a:r>
                      <a:endParaRPr lang="en-GB"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5"/>
                  </a:ext>
                </a:extLst>
              </a:tr>
              <a:tr h="374047">
                <a:tc>
                  <a:txBody>
                    <a:bodyPr/>
                    <a:lstStyle/>
                    <a:p>
                      <a:pPr>
                        <a:lnSpc>
                          <a:spcPct val="107000"/>
                        </a:lnSpc>
                        <a:spcAft>
                          <a:spcPts val="0"/>
                        </a:spcAft>
                      </a:pPr>
                      <a:r>
                        <a:rPr lang="en-GB" sz="1100" dirty="0">
                          <a:effectLst/>
                        </a:rPr>
                        <a:t>Environmental health practitioners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lnSpc>
                          <a:spcPct val="107000"/>
                        </a:lnSpc>
                        <a:spcAft>
                          <a:spcPts val="0"/>
                        </a:spcAft>
                      </a:pPr>
                      <a:r>
                        <a:rPr lang="en-GB" sz="1100" dirty="0">
                          <a:solidFill>
                            <a:srgbClr val="00B050"/>
                          </a:solidFill>
                          <a:effectLst/>
                        </a:rPr>
                        <a:t>92.0</a:t>
                      </a:r>
                      <a:endParaRPr lang="en-GB" sz="11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1100" dirty="0">
                          <a:solidFill>
                            <a:srgbClr val="FF0000"/>
                          </a:solidFill>
                          <a:effectLst/>
                        </a:rPr>
                        <a:t>2.3</a:t>
                      </a:r>
                      <a:endParaRPr lang="en-GB"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1100" dirty="0">
                          <a:solidFill>
                            <a:srgbClr val="FF0000"/>
                          </a:solidFill>
                          <a:effectLst/>
                        </a:rPr>
                        <a:t>2.5</a:t>
                      </a:r>
                      <a:endParaRPr lang="en-GB"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1100" dirty="0">
                          <a:solidFill>
                            <a:srgbClr val="FF0000"/>
                          </a:solidFill>
                          <a:effectLst/>
                        </a:rPr>
                        <a:t>2.3</a:t>
                      </a:r>
                      <a:endParaRPr lang="en-GB"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1100">
                          <a:solidFill>
                            <a:schemeClr val="tx1"/>
                          </a:solidFill>
                          <a:effectLst/>
                        </a:rPr>
                        <a:t>1.0</a:t>
                      </a:r>
                      <a:endParaRPr lang="en-GB"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6"/>
                  </a:ext>
                </a:extLst>
              </a:tr>
              <a:tr h="374047">
                <a:tc>
                  <a:txBody>
                    <a:bodyPr/>
                    <a:lstStyle/>
                    <a:p>
                      <a:pPr>
                        <a:lnSpc>
                          <a:spcPct val="107000"/>
                        </a:lnSpc>
                        <a:spcAft>
                          <a:spcPts val="0"/>
                        </a:spcAft>
                      </a:pPr>
                      <a:r>
                        <a:rPr lang="en-GB" sz="1100" dirty="0">
                          <a:effectLst/>
                        </a:rPr>
                        <a:t>Occupational therapists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lnSpc>
                          <a:spcPct val="107000"/>
                        </a:lnSpc>
                        <a:spcAft>
                          <a:spcPts val="0"/>
                        </a:spcAft>
                      </a:pPr>
                      <a:r>
                        <a:rPr lang="en-GB" sz="1100" dirty="0">
                          <a:solidFill>
                            <a:srgbClr val="FF0000"/>
                          </a:solidFill>
                          <a:effectLst/>
                        </a:rPr>
                        <a:t>44.7</a:t>
                      </a:r>
                      <a:endParaRPr lang="en-GB"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1100" dirty="0">
                          <a:solidFill>
                            <a:srgbClr val="00B050"/>
                          </a:solidFill>
                          <a:effectLst/>
                        </a:rPr>
                        <a:t>10.9</a:t>
                      </a:r>
                      <a:endParaRPr lang="en-GB" sz="11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1100" dirty="0">
                          <a:solidFill>
                            <a:srgbClr val="00B050"/>
                          </a:solidFill>
                          <a:effectLst/>
                        </a:rPr>
                        <a:t>35.4</a:t>
                      </a:r>
                      <a:endParaRPr lang="en-GB" sz="11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1100" dirty="0">
                          <a:solidFill>
                            <a:srgbClr val="00B050"/>
                          </a:solidFill>
                          <a:effectLst/>
                        </a:rPr>
                        <a:t>8.6</a:t>
                      </a:r>
                      <a:endParaRPr lang="en-GB" sz="11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1100" dirty="0">
                          <a:solidFill>
                            <a:schemeClr val="tx1"/>
                          </a:solidFill>
                          <a:effectLst/>
                        </a:rPr>
                        <a:t>0.4</a:t>
                      </a:r>
                      <a:endPar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7"/>
                  </a:ext>
                </a:extLst>
              </a:tr>
              <a:tr h="374047">
                <a:tc>
                  <a:txBody>
                    <a:bodyPr/>
                    <a:lstStyle/>
                    <a:p>
                      <a:pPr>
                        <a:lnSpc>
                          <a:spcPct val="107000"/>
                        </a:lnSpc>
                        <a:spcAft>
                          <a:spcPts val="0"/>
                        </a:spcAft>
                      </a:pPr>
                      <a:r>
                        <a:rPr lang="en-GB" sz="1100" dirty="0">
                          <a:effectLst/>
                        </a:rPr>
                        <a:t>Physiotherapists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lnSpc>
                          <a:spcPct val="107000"/>
                        </a:lnSpc>
                        <a:spcAft>
                          <a:spcPts val="0"/>
                        </a:spcAft>
                      </a:pPr>
                      <a:r>
                        <a:rPr lang="en-GB" sz="1100" dirty="0">
                          <a:solidFill>
                            <a:srgbClr val="FF0000"/>
                          </a:solidFill>
                          <a:effectLst/>
                        </a:rPr>
                        <a:t>45.9</a:t>
                      </a:r>
                      <a:endParaRPr lang="en-GB"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1100" dirty="0">
                          <a:solidFill>
                            <a:srgbClr val="00B050"/>
                          </a:solidFill>
                          <a:effectLst/>
                        </a:rPr>
                        <a:t>14.3</a:t>
                      </a:r>
                      <a:endParaRPr lang="en-GB" sz="11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1100" dirty="0">
                          <a:solidFill>
                            <a:srgbClr val="00B050"/>
                          </a:solidFill>
                          <a:effectLst/>
                        </a:rPr>
                        <a:t>24.8</a:t>
                      </a:r>
                      <a:endParaRPr lang="en-GB" sz="11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1100" dirty="0">
                          <a:solidFill>
                            <a:srgbClr val="00B050"/>
                          </a:solidFill>
                          <a:effectLst/>
                        </a:rPr>
                        <a:t>14.4</a:t>
                      </a:r>
                      <a:endParaRPr lang="en-GB" sz="11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1100" dirty="0">
                          <a:solidFill>
                            <a:schemeClr val="tx1"/>
                          </a:solidFill>
                          <a:effectLst/>
                        </a:rPr>
                        <a:t>0.6</a:t>
                      </a:r>
                      <a:endPar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8"/>
                  </a:ext>
                </a:extLst>
              </a:tr>
              <a:tr h="374047">
                <a:tc>
                  <a:txBody>
                    <a:bodyPr/>
                    <a:lstStyle/>
                    <a:p>
                      <a:pPr>
                        <a:lnSpc>
                          <a:spcPct val="107000"/>
                        </a:lnSpc>
                        <a:spcAft>
                          <a:spcPts val="0"/>
                        </a:spcAft>
                      </a:pPr>
                      <a:r>
                        <a:rPr lang="en-GB" sz="1100" dirty="0">
                          <a:effectLst/>
                        </a:rPr>
                        <a:t>Radiographers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lnSpc>
                          <a:spcPct val="107000"/>
                        </a:lnSpc>
                        <a:spcAft>
                          <a:spcPts val="0"/>
                        </a:spcAft>
                      </a:pPr>
                      <a:r>
                        <a:rPr lang="en-GB" sz="1100" dirty="0">
                          <a:solidFill>
                            <a:srgbClr val="FF0000"/>
                          </a:solidFill>
                          <a:effectLst/>
                        </a:rPr>
                        <a:t>57.8</a:t>
                      </a:r>
                      <a:endParaRPr lang="en-GB"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1100" dirty="0">
                          <a:solidFill>
                            <a:srgbClr val="00B050"/>
                          </a:solidFill>
                          <a:effectLst/>
                        </a:rPr>
                        <a:t>17.3</a:t>
                      </a:r>
                      <a:endParaRPr lang="en-GB" sz="11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1100" dirty="0">
                          <a:solidFill>
                            <a:srgbClr val="00B050"/>
                          </a:solidFill>
                          <a:effectLst/>
                        </a:rPr>
                        <a:t>10.7</a:t>
                      </a:r>
                      <a:endParaRPr lang="en-GB" sz="11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1100" dirty="0">
                          <a:solidFill>
                            <a:srgbClr val="00B050"/>
                          </a:solidFill>
                          <a:effectLst/>
                        </a:rPr>
                        <a:t>13.8</a:t>
                      </a:r>
                      <a:endParaRPr lang="en-GB" sz="11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1100" dirty="0">
                          <a:solidFill>
                            <a:schemeClr val="tx1"/>
                          </a:solidFill>
                          <a:effectLst/>
                        </a:rPr>
                        <a:t>0.4</a:t>
                      </a:r>
                      <a:endPar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9"/>
                  </a:ext>
                </a:extLst>
              </a:tr>
            </a:tbl>
          </a:graphicData>
        </a:graphic>
      </p:graphicFrame>
      <p:sp>
        <p:nvSpPr>
          <p:cNvPr id="5" name="TextBox 4"/>
          <p:cNvSpPr txBox="1"/>
          <p:nvPr/>
        </p:nvSpPr>
        <p:spPr>
          <a:xfrm>
            <a:off x="107504" y="5445224"/>
            <a:ext cx="8856984" cy="986873"/>
          </a:xfrm>
          <a:prstGeom prst="rect">
            <a:avLst/>
          </a:prstGeom>
          <a:noFill/>
        </p:spPr>
        <p:txBody>
          <a:bodyPr wrap="square" rtlCol="0">
            <a:spAutoFit/>
          </a:bodyPr>
          <a:lstStyle/>
          <a:p>
            <a:r>
              <a:rPr lang="en-ZA" sz="1013" dirty="0"/>
              <a:t>*Including Medical Practitioners &amp; Specialists. †Including Enrolled, Assistant, Pupil Auxiliary, Professional &amp; Student Nurses.</a:t>
            </a:r>
          </a:p>
          <a:p>
            <a:r>
              <a:rPr lang="en-ZA" sz="2400" dirty="0"/>
              <a:t>The HRH are concentrated not around the need but around the </a:t>
            </a:r>
            <a:r>
              <a:rPr lang="en-ZA" sz="2400" dirty="0" smtClean="0"/>
              <a:t>mone</a:t>
            </a:r>
            <a:r>
              <a:rPr lang="en-ZA" sz="2400" dirty="0"/>
              <a:t>y</a:t>
            </a:r>
            <a:r>
              <a:rPr lang="en-ZA" sz="2400" dirty="0" smtClean="0"/>
              <a:t>= </a:t>
            </a:r>
            <a:r>
              <a:rPr lang="en-ZA" sz="2400" b="1" dirty="0" smtClean="0"/>
              <a:t>we need Social Solidarity!!!</a:t>
            </a:r>
            <a:endParaRPr lang="en-ZA" sz="2400" b="1" dirty="0"/>
          </a:p>
        </p:txBody>
      </p:sp>
      <p:sp>
        <p:nvSpPr>
          <p:cNvPr id="7" name="Oval 6"/>
          <p:cNvSpPr/>
          <p:nvPr/>
        </p:nvSpPr>
        <p:spPr>
          <a:xfrm>
            <a:off x="3154995" y="2269037"/>
            <a:ext cx="594066" cy="27003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350"/>
          </a:p>
        </p:txBody>
      </p:sp>
      <p:sp>
        <p:nvSpPr>
          <p:cNvPr id="13" name="Oval 12"/>
          <p:cNvSpPr/>
          <p:nvPr/>
        </p:nvSpPr>
        <p:spPr>
          <a:xfrm>
            <a:off x="4152071" y="2278101"/>
            <a:ext cx="594066" cy="27003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350"/>
          </a:p>
        </p:txBody>
      </p:sp>
      <p:sp>
        <p:nvSpPr>
          <p:cNvPr id="14" name="Oval 13"/>
          <p:cNvSpPr/>
          <p:nvPr/>
        </p:nvSpPr>
        <p:spPr>
          <a:xfrm>
            <a:off x="5382090" y="2313409"/>
            <a:ext cx="594066" cy="27003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350"/>
          </a:p>
        </p:txBody>
      </p:sp>
      <p:sp>
        <p:nvSpPr>
          <p:cNvPr id="15" name="Oval 14"/>
          <p:cNvSpPr/>
          <p:nvPr/>
        </p:nvSpPr>
        <p:spPr>
          <a:xfrm>
            <a:off x="6461481" y="2278101"/>
            <a:ext cx="594066" cy="27003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350"/>
          </a:p>
        </p:txBody>
      </p:sp>
      <p:sp>
        <p:nvSpPr>
          <p:cNvPr id="16" name="Oval 15"/>
          <p:cNvSpPr/>
          <p:nvPr/>
        </p:nvSpPr>
        <p:spPr>
          <a:xfrm>
            <a:off x="3154995" y="3798167"/>
            <a:ext cx="594066" cy="27003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350"/>
          </a:p>
        </p:txBody>
      </p:sp>
      <p:sp>
        <p:nvSpPr>
          <p:cNvPr id="17" name="Oval 16"/>
          <p:cNvSpPr/>
          <p:nvPr/>
        </p:nvSpPr>
        <p:spPr>
          <a:xfrm>
            <a:off x="3170381" y="2677100"/>
            <a:ext cx="594066" cy="27003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350"/>
          </a:p>
        </p:txBody>
      </p:sp>
      <p:sp>
        <p:nvSpPr>
          <p:cNvPr id="18" name="Oval 17"/>
          <p:cNvSpPr/>
          <p:nvPr/>
        </p:nvSpPr>
        <p:spPr>
          <a:xfrm flipH="1">
            <a:off x="4218468" y="2677100"/>
            <a:ext cx="569557" cy="27003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350"/>
          </a:p>
        </p:txBody>
      </p:sp>
      <p:sp>
        <p:nvSpPr>
          <p:cNvPr id="19" name="Oval 18"/>
          <p:cNvSpPr/>
          <p:nvPr/>
        </p:nvSpPr>
        <p:spPr>
          <a:xfrm>
            <a:off x="5395365" y="2677100"/>
            <a:ext cx="594066" cy="27003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350"/>
          </a:p>
        </p:txBody>
      </p:sp>
      <p:sp>
        <p:nvSpPr>
          <p:cNvPr id="20" name="TextBox 19"/>
          <p:cNvSpPr txBox="1"/>
          <p:nvPr/>
        </p:nvSpPr>
        <p:spPr>
          <a:xfrm>
            <a:off x="0" y="911802"/>
            <a:ext cx="9036496" cy="369332"/>
          </a:xfrm>
          <a:prstGeom prst="rect">
            <a:avLst/>
          </a:prstGeom>
          <a:noFill/>
        </p:spPr>
        <p:txBody>
          <a:bodyPr wrap="square" rtlCol="0">
            <a:spAutoFit/>
          </a:bodyPr>
          <a:lstStyle/>
          <a:p>
            <a:r>
              <a:rPr lang="en-GB" dirty="0"/>
              <a:t>Christo Heunis, Dingie van Rensburg, Gladys </a:t>
            </a:r>
            <a:r>
              <a:rPr lang="en-GB" dirty="0" err="1"/>
              <a:t>Kigozi</a:t>
            </a:r>
            <a:r>
              <a:rPr lang="en-GB" dirty="0"/>
              <a:t> &amp; Edwin </a:t>
            </a:r>
            <a:r>
              <a:rPr lang="en-GB" dirty="0" err="1"/>
              <a:t>Wouters</a:t>
            </a:r>
            <a:r>
              <a:rPr lang="en-GB" dirty="0"/>
              <a:t>, 2018 </a:t>
            </a:r>
            <a:r>
              <a:rPr lang="en-GB" baseline="30000" dirty="0"/>
              <a:t> </a:t>
            </a:r>
            <a:endParaRPr lang="en-ZA" dirty="0"/>
          </a:p>
        </p:txBody>
      </p:sp>
      <p:sp>
        <p:nvSpPr>
          <p:cNvPr id="21" name="Rectangle 2"/>
          <p:cNvSpPr>
            <a:spLocks noChangeArrowheads="1"/>
          </p:cNvSpPr>
          <p:nvPr/>
        </p:nvSpPr>
        <p:spPr bwMode="auto">
          <a:xfrm>
            <a:off x="0" y="0"/>
            <a:ext cx="9144000" cy="836712"/>
          </a:xfrm>
          <a:prstGeom prst="rect">
            <a:avLst/>
          </a:prstGeom>
          <a:solidFill>
            <a:schemeClr val="accent1"/>
          </a:solidFill>
          <a:ln>
            <a:noFill/>
          </a:ln>
          <a:effectLst>
            <a:innerShdw blurRad="63500" dist="50800" dir="5400000">
              <a:prstClr val="black">
                <a:alpha val="50000"/>
              </a:prstClr>
            </a:innerShdw>
          </a:effectLst>
          <a:extLst/>
        </p:spPr>
        <p:txBody>
          <a:bodyPr anchor="ctr"/>
          <a:lstStyle/>
          <a:p>
            <a:pPr fontAlgn="base">
              <a:spcBef>
                <a:spcPct val="0"/>
              </a:spcBef>
              <a:spcAft>
                <a:spcPct val="0"/>
              </a:spcAft>
              <a:defRPr/>
            </a:pPr>
            <a:r>
              <a:rPr lang="en-US" sz="3600" b="1" dirty="0" smtClean="0">
                <a:solidFill>
                  <a:srgbClr val="FFFFFF"/>
                </a:solidFill>
                <a:latin typeface="Calibri" charset="0"/>
                <a:ea typeface="+mj-ea"/>
                <a:cs typeface="+mj-cs"/>
              </a:rPr>
              <a:t>State </a:t>
            </a:r>
            <a:r>
              <a:rPr lang="en-US" sz="3600" b="1" dirty="0">
                <a:solidFill>
                  <a:srgbClr val="FFFFFF"/>
                </a:solidFill>
                <a:latin typeface="Calibri" charset="0"/>
                <a:ea typeface="+mj-ea"/>
                <a:cs typeface="+mj-cs"/>
              </a:rPr>
              <a:t>of </a:t>
            </a:r>
            <a:r>
              <a:rPr lang="en-US" sz="3600" b="1" dirty="0" smtClean="0">
                <a:solidFill>
                  <a:srgbClr val="FFFFFF"/>
                </a:solidFill>
                <a:latin typeface="Calibri" charset="0"/>
                <a:ea typeface="+mj-ea"/>
                <a:cs typeface="+mj-cs"/>
              </a:rPr>
              <a:t>readiness: Inequalities &amp; Inequities </a:t>
            </a:r>
            <a:endParaRPr lang="en-US" sz="3600" b="1" dirty="0">
              <a:solidFill>
                <a:srgbClr val="FFFFFF"/>
              </a:solidFill>
              <a:latin typeface="Calibri" charset="0"/>
              <a:ea typeface="+mj-ea"/>
              <a:cs typeface="+mj-cs"/>
            </a:endParaRPr>
          </a:p>
        </p:txBody>
      </p:sp>
    </p:spTree>
    <p:extLst>
      <p:ext uri="{BB962C8B-B14F-4D97-AF65-F5344CB8AC3E}">
        <p14:creationId xmlns:p14="http://schemas.microsoft.com/office/powerpoint/2010/main" val="670965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642" y="1148007"/>
            <a:ext cx="8389088" cy="352077"/>
          </a:xfrm>
        </p:spPr>
        <p:txBody>
          <a:bodyPr>
            <a:noAutofit/>
          </a:bodyPr>
          <a:lstStyle/>
          <a:p>
            <a:r>
              <a:rPr lang="en-ZA" sz="1575" b="1" dirty="0">
                <a:solidFill>
                  <a:srgbClr val="002060"/>
                </a:solidFill>
                <a:cs typeface="Arial" panose="020B0604020202020204" pitchFamily="34" charset="0"/>
              </a:rPr>
              <a:t>The Seemingly Innocent Numbers: </a:t>
            </a:r>
            <a:r>
              <a:rPr lang="en-ZA" sz="1575" dirty="0">
                <a:solidFill>
                  <a:srgbClr val="002060"/>
                </a:solidFill>
                <a:cs typeface="Arial" panose="020B0604020202020204" pitchFamily="34" charset="0"/>
              </a:rPr>
              <a:t>Healthcare Services inequalities &amp; inequities (%) (2018)</a:t>
            </a:r>
          </a:p>
        </p:txBody>
      </p:sp>
      <p:sp>
        <p:nvSpPr>
          <p:cNvPr id="9" name="TextBox 8"/>
          <p:cNvSpPr txBox="1"/>
          <p:nvPr/>
        </p:nvSpPr>
        <p:spPr>
          <a:xfrm>
            <a:off x="3300994" y="916162"/>
            <a:ext cx="2621156" cy="219291"/>
          </a:xfrm>
          <a:prstGeom prst="rect">
            <a:avLst/>
          </a:prstGeom>
          <a:noFill/>
        </p:spPr>
        <p:txBody>
          <a:bodyPr wrap="square" rtlCol="0">
            <a:spAutoFit/>
          </a:bodyPr>
          <a:lstStyle/>
          <a:p>
            <a:r>
              <a:rPr lang="en-GB" sz="825" b="1" i="1" dirty="0">
                <a:solidFill>
                  <a:schemeClr val="bg1">
                    <a:lumMod val="50000"/>
                  </a:schemeClr>
                </a:solidFill>
                <a:latin typeface="+mj-lt"/>
                <a:cs typeface="Arial" panose="020B0604020202020204" pitchFamily="34" charset="0"/>
              </a:rPr>
              <a:t>Inequality &amp; inequity in supply of HCWs in SA, </a:t>
            </a:r>
            <a:r>
              <a:rPr lang="en-GB" sz="825" b="1" i="1" u="sng" dirty="0">
                <a:solidFill>
                  <a:schemeClr val="bg1">
                    <a:lumMod val="50000"/>
                  </a:schemeClr>
                </a:solidFill>
                <a:latin typeface="+mj-lt"/>
                <a:cs typeface="Arial" panose="020B0604020202020204" pitchFamily="34" charset="0"/>
              </a:rPr>
              <a:t>p.9</a:t>
            </a:r>
            <a:endParaRPr lang="en-ZA" sz="825" b="1" i="1" u="sng" dirty="0">
              <a:solidFill>
                <a:schemeClr val="bg1">
                  <a:lumMod val="50000"/>
                </a:schemeClr>
              </a:solidFill>
              <a:latin typeface="+mj-lt"/>
              <a:cs typeface="Arial" panose="020B0604020202020204" pitchFamily="34" charset="0"/>
            </a:endParaRPr>
          </a:p>
        </p:txBody>
      </p:sp>
      <p:sp>
        <p:nvSpPr>
          <p:cNvPr id="5" name="TextBox 4"/>
          <p:cNvSpPr txBox="1"/>
          <p:nvPr/>
        </p:nvSpPr>
        <p:spPr>
          <a:xfrm>
            <a:off x="111641" y="5319211"/>
            <a:ext cx="8652245" cy="677108"/>
          </a:xfrm>
          <a:prstGeom prst="rect">
            <a:avLst/>
          </a:prstGeom>
          <a:noFill/>
        </p:spPr>
        <p:txBody>
          <a:bodyPr wrap="square" rtlCol="0">
            <a:spAutoFit/>
          </a:bodyPr>
          <a:lstStyle/>
          <a:p>
            <a:r>
              <a:rPr lang="en-ZA" sz="2000" dirty="0"/>
              <a:t>*Stats SA – Statistical Release P0318 – General Household Survey 2017.</a:t>
            </a:r>
          </a:p>
          <a:p>
            <a:endParaRPr lang="en-ZA" dirty="0">
              <a:solidFill>
                <a:srgbClr val="002060"/>
              </a:solidFill>
            </a:endParaRPr>
          </a:p>
        </p:txBody>
      </p:sp>
      <p:pic>
        <p:nvPicPr>
          <p:cNvPr id="3" name="Picture 2"/>
          <p:cNvPicPr>
            <a:picLocks noChangeAspect="1"/>
          </p:cNvPicPr>
          <p:nvPr/>
        </p:nvPicPr>
        <p:blipFill>
          <a:blip r:embed="rId3"/>
          <a:stretch>
            <a:fillRect/>
          </a:stretch>
        </p:blipFill>
        <p:spPr>
          <a:xfrm>
            <a:off x="0" y="1559160"/>
            <a:ext cx="9251012" cy="3739681"/>
          </a:xfrm>
          <a:prstGeom prst="rect">
            <a:avLst/>
          </a:prstGeom>
          <a:solidFill>
            <a:schemeClr val="bg1">
              <a:alpha val="0"/>
            </a:schemeClr>
          </a:solidFill>
        </p:spPr>
      </p:pic>
      <p:sp>
        <p:nvSpPr>
          <p:cNvPr id="6" name="Rectangle 2"/>
          <p:cNvSpPr>
            <a:spLocks noChangeArrowheads="1"/>
          </p:cNvSpPr>
          <p:nvPr/>
        </p:nvSpPr>
        <p:spPr bwMode="auto">
          <a:xfrm>
            <a:off x="0" y="0"/>
            <a:ext cx="9144000" cy="836712"/>
          </a:xfrm>
          <a:prstGeom prst="rect">
            <a:avLst/>
          </a:prstGeom>
          <a:solidFill>
            <a:schemeClr val="accent1"/>
          </a:solidFill>
          <a:ln>
            <a:noFill/>
          </a:ln>
          <a:effectLst>
            <a:innerShdw blurRad="63500" dist="50800" dir="5400000">
              <a:prstClr val="black">
                <a:alpha val="50000"/>
              </a:prstClr>
            </a:innerShdw>
          </a:effectLst>
          <a:extLst/>
        </p:spPr>
        <p:txBody>
          <a:bodyPr anchor="ctr"/>
          <a:lstStyle/>
          <a:p>
            <a:pPr fontAlgn="base">
              <a:spcBef>
                <a:spcPct val="0"/>
              </a:spcBef>
              <a:spcAft>
                <a:spcPct val="0"/>
              </a:spcAft>
              <a:defRPr/>
            </a:pPr>
            <a:r>
              <a:rPr lang="en-US" sz="3600" b="1" dirty="0" smtClean="0">
                <a:solidFill>
                  <a:srgbClr val="FFFFFF"/>
                </a:solidFill>
                <a:latin typeface="Calibri" charset="0"/>
                <a:ea typeface="+mj-ea"/>
                <a:cs typeface="+mj-cs"/>
              </a:rPr>
              <a:t>State </a:t>
            </a:r>
            <a:r>
              <a:rPr lang="en-US" sz="3600" b="1" dirty="0">
                <a:solidFill>
                  <a:srgbClr val="FFFFFF"/>
                </a:solidFill>
                <a:latin typeface="Calibri" charset="0"/>
                <a:ea typeface="+mj-ea"/>
                <a:cs typeface="+mj-cs"/>
              </a:rPr>
              <a:t>of </a:t>
            </a:r>
            <a:r>
              <a:rPr lang="en-US" sz="3600" b="1" dirty="0" smtClean="0">
                <a:solidFill>
                  <a:srgbClr val="FFFFFF"/>
                </a:solidFill>
                <a:latin typeface="Calibri" charset="0"/>
                <a:ea typeface="+mj-ea"/>
                <a:cs typeface="+mj-cs"/>
              </a:rPr>
              <a:t>readiness: Inequalities &amp; Inequities </a:t>
            </a:r>
            <a:endParaRPr lang="en-US" sz="3600" b="1" dirty="0">
              <a:solidFill>
                <a:srgbClr val="FFFFFF"/>
              </a:solidFill>
              <a:latin typeface="Calibri" charset="0"/>
              <a:ea typeface="+mj-ea"/>
              <a:cs typeface="+mj-cs"/>
            </a:endParaRPr>
          </a:p>
          <a:p>
            <a:pPr fontAlgn="base">
              <a:spcBef>
                <a:spcPct val="0"/>
              </a:spcBef>
              <a:spcAft>
                <a:spcPct val="0"/>
              </a:spcAft>
              <a:defRPr/>
            </a:pPr>
            <a:endParaRPr lang="en-US" sz="1400" dirty="0">
              <a:solidFill>
                <a:schemeClr val="bg1"/>
              </a:solidFill>
            </a:endParaRPr>
          </a:p>
        </p:txBody>
      </p:sp>
    </p:spTree>
    <p:extLst>
      <p:ext uri="{BB962C8B-B14F-4D97-AF65-F5344CB8AC3E}">
        <p14:creationId xmlns:p14="http://schemas.microsoft.com/office/powerpoint/2010/main" val="939181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9"/>
          <p:cNvSpPr txBox="1">
            <a:spLocks/>
          </p:cNvSpPr>
          <p:nvPr/>
        </p:nvSpPr>
        <p:spPr>
          <a:xfrm>
            <a:off x="6553200" y="6356350"/>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6" name="Rectangle 2"/>
          <p:cNvSpPr txBox="1">
            <a:spLocks noChangeArrowheads="1"/>
          </p:cNvSpPr>
          <p:nvPr/>
        </p:nvSpPr>
        <p:spPr>
          <a:xfrm>
            <a:off x="-35715" y="0"/>
            <a:ext cx="5562600" cy="990600"/>
          </a:xfrm>
          <a:prstGeom prst="rect">
            <a:avLst/>
          </a:prstGeom>
        </p:spPr>
        <p:txBody>
          <a:bodyPr tIns="45720" rIns="91440" bIns="45720" anchor="ctr">
            <a:normAutofit/>
          </a:bodyPr>
          <a:lstStyle/>
          <a:p>
            <a:endParaRPr lang="en-US" sz="3600" b="1" u="sng" dirty="0">
              <a:solidFill>
                <a:schemeClr val="bg1"/>
              </a:solidFill>
            </a:endParaRPr>
          </a:p>
        </p:txBody>
      </p:sp>
      <p:sp>
        <p:nvSpPr>
          <p:cNvPr id="7" name="Rectangle 6"/>
          <p:cNvSpPr/>
          <p:nvPr/>
        </p:nvSpPr>
        <p:spPr>
          <a:xfrm>
            <a:off x="3000364" y="5786454"/>
            <a:ext cx="1571636" cy="1071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Rectangle 2"/>
          <p:cNvSpPr>
            <a:spLocks noChangeArrowheads="1"/>
          </p:cNvSpPr>
          <p:nvPr/>
        </p:nvSpPr>
        <p:spPr bwMode="auto">
          <a:xfrm>
            <a:off x="0" y="0"/>
            <a:ext cx="9144000" cy="548680"/>
          </a:xfrm>
          <a:prstGeom prst="rect">
            <a:avLst/>
          </a:prstGeom>
          <a:solidFill>
            <a:schemeClr val="accent1"/>
          </a:solidFill>
          <a:ln>
            <a:noFill/>
          </a:ln>
          <a:effectLst>
            <a:innerShdw blurRad="63500" dist="50800" dir="5400000">
              <a:prstClr val="black">
                <a:alpha val="50000"/>
              </a:prstClr>
            </a:innerShdw>
          </a:effectLst>
          <a:extLst/>
        </p:spPr>
        <p:txBody>
          <a:bodyPr anchor="ctr"/>
          <a:lstStyle/>
          <a:p>
            <a:pPr fontAlgn="base">
              <a:spcBef>
                <a:spcPct val="0"/>
              </a:spcBef>
              <a:spcAft>
                <a:spcPct val="0"/>
              </a:spcAft>
              <a:defRPr/>
            </a:pPr>
            <a:r>
              <a:rPr lang="en-US" sz="3600" b="1" dirty="0" smtClean="0">
                <a:solidFill>
                  <a:srgbClr val="FFFFFF"/>
                </a:solidFill>
                <a:latin typeface="Calibri" charset="0"/>
                <a:ea typeface="+mj-ea"/>
                <a:cs typeface="+mj-cs"/>
              </a:rPr>
              <a:t>Outline  </a:t>
            </a:r>
            <a:endParaRPr lang="en-US" sz="1400" dirty="0">
              <a:solidFill>
                <a:schemeClr val="bg1"/>
              </a:solidFill>
            </a:endParaRPr>
          </a:p>
        </p:txBody>
      </p:sp>
      <p:sp>
        <p:nvSpPr>
          <p:cNvPr id="2" name="Rectangle 1"/>
          <p:cNvSpPr/>
          <p:nvPr/>
        </p:nvSpPr>
        <p:spPr>
          <a:xfrm>
            <a:off x="395536" y="764704"/>
            <a:ext cx="8496944" cy="4524315"/>
          </a:xfrm>
          <a:prstGeom prst="rect">
            <a:avLst/>
          </a:prstGeom>
        </p:spPr>
        <p:txBody>
          <a:bodyPr wrap="square">
            <a:spAutoFit/>
          </a:bodyPr>
          <a:lstStyle/>
          <a:p>
            <a:pPr marL="285750" indent="-285750">
              <a:buFont typeface="Wingdings" panose="05000000000000000000" pitchFamily="2" charset="2"/>
              <a:buChar char="§"/>
            </a:pPr>
            <a:r>
              <a:rPr lang="en-ZA" sz="3200" dirty="0"/>
              <a:t>Where are we?  </a:t>
            </a:r>
          </a:p>
          <a:p>
            <a:pPr marL="285750" indent="-285750">
              <a:buFont typeface="Wingdings" panose="05000000000000000000" pitchFamily="2" charset="2"/>
              <a:buChar char="§"/>
            </a:pPr>
            <a:r>
              <a:rPr lang="en-ZA" sz="3200" dirty="0"/>
              <a:t>Where do we want to be? : Thailand  </a:t>
            </a:r>
          </a:p>
          <a:p>
            <a:pPr marL="285750" indent="-285750">
              <a:buFont typeface="Wingdings" panose="05000000000000000000" pitchFamily="2" charset="2"/>
              <a:buChar char="§"/>
            </a:pPr>
            <a:r>
              <a:rPr lang="en-ZA" sz="3200" dirty="0"/>
              <a:t>Benchmarking</a:t>
            </a:r>
          </a:p>
          <a:p>
            <a:pPr marL="285750" indent="-285750">
              <a:buFont typeface="Wingdings" panose="05000000000000000000" pitchFamily="2" charset="2"/>
              <a:buChar char="§"/>
            </a:pPr>
            <a:r>
              <a:rPr lang="en-ZA" sz="3200" dirty="0"/>
              <a:t>PHC  Model</a:t>
            </a:r>
          </a:p>
          <a:p>
            <a:pPr marL="285750" indent="-285750">
              <a:buFont typeface="Wingdings" panose="05000000000000000000" pitchFamily="2" charset="2"/>
              <a:buChar char="§"/>
            </a:pPr>
            <a:r>
              <a:rPr lang="en-ZA" sz="3200" dirty="0"/>
              <a:t>Key Lessons</a:t>
            </a:r>
          </a:p>
          <a:p>
            <a:pPr marL="285750" indent="-285750">
              <a:buFont typeface="Wingdings" panose="05000000000000000000" pitchFamily="2" charset="2"/>
              <a:buChar char="§"/>
            </a:pPr>
            <a:r>
              <a:rPr lang="en-ZA" sz="3200" dirty="0"/>
              <a:t>State of readiness</a:t>
            </a:r>
          </a:p>
          <a:p>
            <a:pPr marL="285750" indent="-285750">
              <a:buFont typeface="Wingdings" panose="05000000000000000000" pitchFamily="2" charset="2"/>
              <a:buChar char="§"/>
            </a:pPr>
            <a:r>
              <a:rPr lang="en-ZA" sz="3200" dirty="0"/>
              <a:t>Key Issues</a:t>
            </a:r>
          </a:p>
          <a:p>
            <a:pPr marL="285750" indent="-285750">
              <a:buFont typeface="Wingdings" panose="05000000000000000000" pitchFamily="2" charset="2"/>
              <a:buChar char="§"/>
            </a:pPr>
            <a:r>
              <a:rPr lang="en-ZA" sz="3200" dirty="0"/>
              <a:t>Conclusion</a:t>
            </a:r>
          </a:p>
          <a:p>
            <a:pPr marL="285750" indent="-285750">
              <a:buFont typeface="Wingdings" panose="05000000000000000000" pitchFamily="2" charset="2"/>
              <a:buChar char="§"/>
            </a:pPr>
            <a:r>
              <a:rPr lang="en-ZA" sz="3200" dirty="0"/>
              <a:t>Quote: PMAC 2020</a:t>
            </a:r>
          </a:p>
        </p:txBody>
      </p:sp>
    </p:spTree>
    <p:extLst>
      <p:ext uri="{BB962C8B-B14F-4D97-AF65-F5344CB8AC3E}">
        <p14:creationId xmlns:p14="http://schemas.microsoft.com/office/powerpoint/2010/main" val="24998262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9"/>
          <p:cNvSpPr txBox="1">
            <a:spLocks/>
          </p:cNvSpPr>
          <p:nvPr/>
        </p:nvSpPr>
        <p:spPr>
          <a:xfrm>
            <a:off x="6553200" y="6356350"/>
            <a:ext cx="2133600" cy="365125"/>
          </a:xfrm>
          <a:prstGeom prst="rect">
            <a:avLst/>
          </a:prstGeom>
        </p:spPr>
        <p:txBody>
          <a:bodyPr/>
          <a:lstStyle/>
          <a:p>
            <a:pPr algn="r">
              <a:defRPr/>
            </a:pPr>
            <a:endParaRPr lang="en-US" dirty="0">
              <a:solidFill>
                <a:prstClr val="black"/>
              </a:solidFill>
              <a:latin typeface="Arial" pitchFamily="34" charset="0"/>
              <a:cs typeface="Arial" pitchFamily="34" charset="0"/>
            </a:endParaRPr>
          </a:p>
        </p:txBody>
      </p:sp>
      <p:sp>
        <p:nvSpPr>
          <p:cNvPr id="8" name="Rectangle 2"/>
          <p:cNvSpPr>
            <a:spLocks noChangeArrowheads="1"/>
          </p:cNvSpPr>
          <p:nvPr/>
        </p:nvSpPr>
        <p:spPr bwMode="auto">
          <a:xfrm>
            <a:off x="-6978" y="11017"/>
            <a:ext cx="9144000" cy="836712"/>
          </a:xfrm>
          <a:prstGeom prst="rect">
            <a:avLst/>
          </a:prstGeom>
          <a:solidFill>
            <a:schemeClr val="accent1"/>
          </a:solidFill>
          <a:ln>
            <a:noFill/>
          </a:ln>
          <a:effectLst>
            <a:innerShdw blurRad="63500" dist="50800" dir="5400000">
              <a:prstClr val="black">
                <a:alpha val="50000"/>
              </a:prstClr>
            </a:innerShdw>
          </a:effectLst>
          <a:extLst/>
        </p:spPr>
        <p:txBody>
          <a:bodyPr anchor="ctr"/>
          <a:lstStyle/>
          <a:p>
            <a:pPr fontAlgn="base">
              <a:spcBef>
                <a:spcPct val="0"/>
              </a:spcBef>
              <a:spcAft>
                <a:spcPct val="0"/>
              </a:spcAft>
              <a:defRPr/>
            </a:pPr>
            <a:r>
              <a:rPr lang="en-ZA" sz="3200" b="1" dirty="0" smtClean="0">
                <a:solidFill>
                  <a:srgbClr val="FFFFFF"/>
                </a:solidFill>
              </a:rPr>
              <a:t>State of readiness: </a:t>
            </a:r>
            <a:r>
              <a:rPr lang="en-ZA" sz="2000" b="1" dirty="0" smtClean="0">
                <a:solidFill>
                  <a:srgbClr val="FFFFFF"/>
                </a:solidFill>
              </a:rPr>
              <a:t>(First Fix the Public Healthcare Delivery Platform)</a:t>
            </a:r>
            <a:r>
              <a:rPr lang="en-US" sz="2000" b="1" dirty="0" smtClean="0">
                <a:solidFill>
                  <a:srgbClr val="FFFFFF"/>
                </a:solidFill>
              </a:rPr>
              <a:t> </a:t>
            </a:r>
            <a:endParaRPr lang="en-US" sz="2000" dirty="0">
              <a:solidFill>
                <a:prstClr val="white"/>
              </a:solidFill>
            </a:endParaRPr>
          </a:p>
        </p:txBody>
      </p:sp>
      <p:sp>
        <p:nvSpPr>
          <p:cNvPr id="5" name="TextBox 4"/>
          <p:cNvSpPr txBox="1"/>
          <p:nvPr/>
        </p:nvSpPr>
        <p:spPr>
          <a:xfrm>
            <a:off x="0" y="908720"/>
            <a:ext cx="8964488" cy="1200329"/>
          </a:xfrm>
          <a:prstGeom prst="rect">
            <a:avLst/>
          </a:prstGeom>
          <a:noFill/>
        </p:spPr>
        <p:txBody>
          <a:bodyPr wrap="square" rtlCol="0">
            <a:spAutoFit/>
          </a:bodyPr>
          <a:lstStyle/>
          <a:p>
            <a:pPr marL="342900" indent="-342900">
              <a:buFont typeface="Wingdings" panose="05000000000000000000" pitchFamily="2" charset="2"/>
              <a:buChar char="Ø"/>
            </a:pPr>
            <a:r>
              <a:rPr lang="en-ZA" sz="2400" b="1" dirty="0" smtClean="0"/>
              <a:t>But what broke it in the first place if indeed its broken?</a:t>
            </a:r>
          </a:p>
          <a:p>
            <a:pPr marL="342900" indent="-342900">
              <a:buFont typeface="Wingdings" panose="05000000000000000000" pitchFamily="2" charset="2"/>
              <a:buChar char="Ø"/>
            </a:pPr>
            <a:r>
              <a:rPr lang="en-ZA" sz="2400" dirty="0" smtClean="0"/>
              <a:t>Is </a:t>
            </a:r>
            <a:r>
              <a:rPr lang="en-ZA" sz="2400" b="1" dirty="0" smtClean="0"/>
              <a:t>THE Redistribution</a:t>
            </a:r>
            <a:r>
              <a:rPr lang="en-ZA" sz="2400" dirty="0" smtClean="0"/>
              <a:t> </a:t>
            </a:r>
            <a:r>
              <a:rPr lang="en-ZA" sz="2400" dirty="0"/>
              <a:t>(</a:t>
            </a:r>
            <a:r>
              <a:rPr lang="en-ZA" sz="2400" b="1" dirty="0"/>
              <a:t>R</a:t>
            </a:r>
            <a:r>
              <a:rPr lang="en-ZA" sz="2400" dirty="0"/>
              <a:t>20K vs </a:t>
            </a:r>
            <a:r>
              <a:rPr lang="en-ZA" sz="2400" b="1" dirty="0"/>
              <a:t>R</a:t>
            </a:r>
            <a:r>
              <a:rPr lang="en-ZA" sz="2400" dirty="0"/>
              <a:t>4K) </a:t>
            </a:r>
            <a:r>
              <a:rPr lang="en-ZA" sz="2400" dirty="0" smtClean="0"/>
              <a:t>under </a:t>
            </a:r>
            <a:r>
              <a:rPr lang="en-ZA" sz="2400" b="1" dirty="0" smtClean="0"/>
              <a:t>NHI</a:t>
            </a:r>
            <a:r>
              <a:rPr lang="en-ZA" sz="2400" dirty="0" smtClean="0"/>
              <a:t> a part of releasing the strain? </a:t>
            </a:r>
            <a:r>
              <a:rPr lang="en-ZA" sz="2400" b="1" dirty="0" smtClean="0"/>
              <a:t>Social Solidarity / Social Participation = Thailand</a:t>
            </a:r>
            <a:r>
              <a:rPr lang="en-ZA" sz="2400" dirty="0" smtClean="0"/>
              <a:t>.</a:t>
            </a:r>
            <a:endParaRPr lang="en-ZA" sz="2400" dirty="0">
              <a:solidFill>
                <a:srgbClr val="002060"/>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3728" y="2060848"/>
            <a:ext cx="4824655" cy="4464496"/>
          </a:xfrm>
          <a:prstGeom prst="rect">
            <a:avLst/>
          </a:prstGeom>
          <a:ln>
            <a:solidFill>
              <a:srgbClr val="002060"/>
            </a:solidFill>
          </a:ln>
        </p:spPr>
      </p:pic>
    </p:spTree>
    <p:extLst>
      <p:ext uri="{BB962C8B-B14F-4D97-AF65-F5344CB8AC3E}">
        <p14:creationId xmlns:p14="http://schemas.microsoft.com/office/powerpoint/2010/main" val="41641330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0" y="0"/>
            <a:ext cx="9144000" cy="836712"/>
          </a:xfrm>
          <a:prstGeom prst="rect">
            <a:avLst/>
          </a:prstGeom>
          <a:solidFill>
            <a:schemeClr val="accent1"/>
          </a:solidFill>
          <a:ln>
            <a:noFill/>
          </a:ln>
          <a:effectLst>
            <a:innerShdw blurRad="63500" dist="50800" dir="5400000">
              <a:prstClr val="black">
                <a:alpha val="50000"/>
              </a:prstClr>
            </a:innerShdw>
          </a:effectLst>
          <a:extLst/>
        </p:spPr>
        <p:txBody>
          <a:bodyPr anchor="ctr"/>
          <a:lstStyle/>
          <a:p>
            <a:pPr fontAlgn="base">
              <a:spcBef>
                <a:spcPct val="0"/>
              </a:spcBef>
              <a:spcAft>
                <a:spcPct val="0"/>
              </a:spcAft>
              <a:defRPr/>
            </a:pPr>
            <a:r>
              <a:rPr lang="en-ZA" sz="2800" b="1" dirty="0" smtClean="0">
                <a:solidFill>
                  <a:srgbClr val="FFFFFF"/>
                </a:solidFill>
              </a:rPr>
              <a:t>State of readiness:</a:t>
            </a:r>
            <a:r>
              <a:rPr lang="en-ZA" sz="3600" b="1" dirty="0" smtClean="0">
                <a:solidFill>
                  <a:srgbClr val="FFFFFF"/>
                </a:solidFill>
              </a:rPr>
              <a:t> </a:t>
            </a:r>
            <a:r>
              <a:rPr lang="en-ZA" sz="2400" b="1" dirty="0">
                <a:solidFill>
                  <a:srgbClr val="FFFFFF"/>
                </a:solidFill>
              </a:rPr>
              <a:t>President &amp; Actions from the Social Compact</a:t>
            </a:r>
          </a:p>
          <a:p>
            <a:pPr fontAlgn="base">
              <a:spcBef>
                <a:spcPct val="0"/>
              </a:spcBef>
              <a:spcAft>
                <a:spcPct val="0"/>
              </a:spcAft>
              <a:defRPr/>
            </a:pPr>
            <a:endParaRPr lang="en-US" sz="1600" i="1" dirty="0">
              <a:solidFill>
                <a:prstClr val="white"/>
              </a:solidFill>
            </a:endParaRPr>
          </a:p>
        </p:txBody>
      </p:sp>
      <p:sp>
        <p:nvSpPr>
          <p:cNvPr id="5" name="Rectangle 4"/>
          <p:cNvSpPr/>
          <p:nvPr/>
        </p:nvSpPr>
        <p:spPr>
          <a:xfrm>
            <a:off x="138960" y="908720"/>
            <a:ext cx="8949956" cy="5293757"/>
          </a:xfrm>
          <a:prstGeom prst="rect">
            <a:avLst/>
          </a:prstGeom>
        </p:spPr>
        <p:txBody>
          <a:bodyPr wrap="square">
            <a:spAutoFit/>
          </a:bodyPr>
          <a:lstStyle/>
          <a:p>
            <a:r>
              <a:rPr lang="en-ZA" sz="2400" b="1" dirty="0" smtClean="0">
                <a:solidFill>
                  <a:prstClr val="black"/>
                </a:solidFill>
              </a:rPr>
              <a:t>The </a:t>
            </a:r>
            <a:r>
              <a:rPr lang="en-ZA" sz="2400" b="1" dirty="0">
                <a:solidFill>
                  <a:prstClr val="black"/>
                </a:solidFill>
              </a:rPr>
              <a:t>Commission adopted the 9 pillars as the context and background for our discussion on the implementation of the NHI</a:t>
            </a:r>
          </a:p>
          <a:p>
            <a:endParaRPr lang="en-ZA" sz="2000" b="1" dirty="0">
              <a:solidFill>
                <a:prstClr val="black"/>
              </a:solidFill>
            </a:endParaRPr>
          </a:p>
          <a:p>
            <a:pPr marL="557213" lvl="1" indent="-214313">
              <a:lnSpc>
                <a:spcPct val="150000"/>
              </a:lnSpc>
              <a:buFont typeface="Wingdings" panose="05000000000000000000" pitchFamily="2" charset="2"/>
              <a:buChar char="q"/>
            </a:pPr>
            <a:r>
              <a:rPr lang="en-ZA" sz="2000" dirty="0">
                <a:solidFill>
                  <a:prstClr val="black"/>
                </a:solidFill>
              </a:rPr>
              <a:t>Pillar 1: Human Resource Operational Plan</a:t>
            </a:r>
          </a:p>
          <a:p>
            <a:pPr marL="557213" lvl="1" indent="-214313">
              <a:lnSpc>
                <a:spcPct val="150000"/>
              </a:lnSpc>
              <a:buFont typeface="Wingdings" panose="05000000000000000000" pitchFamily="2" charset="2"/>
              <a:buChar char="q"/>
            </a:pPr>
            <a:r>
              <a:rPr lang="en-ZA" sz="2000" dirty="0">
                <a:solidFill>
                  <a:prstClr val="black"/>
                </a:solidFill>
              </a:rPr>
              <a:t>Pillar 2: Supply Chain of Medicines, Medical Products and Equipment</a:t>
            </a:r>
          </a:p>
          <a:p>
            <a:pPr marL="557213" lvl="1" indent="-214313">
              <a:lnSpc>
                <a:spcPct val="150000"/>
              </a:lnSpc>
              <a:buFont typeface="Wingdings" panose="05000000000000000000" pitchFamily="2" charset="2"/>
              <a:buChar char="q"/>
            </a:pPr>
            <a:r>
              <a:rPr lang="en-ZA" sz="2000" dirty="0">
                <a:solidFill>
                  <a:prstClr val="black"/>
                </a:solidFill>
              </a:rPr>
              <a:t>Pillar 3: Health Infrastructure</a:t>
            </a:r>
          </a:p>
          <a:p>
            <a:pPr marL="557213" lvl="1" indent="-214313">
              <a:lnSpc>
                <a:spcPct val="150000"/>
              </a:lnSpc>
              <a:buFont typeface="Wingdings" panose="05000000000000000000" pitchFamily="2" charset="2"/>
              <a:buChar char="q"/>
            </a:pPr>
            <a:r>
              <a:rPr lang="en-ZA" sz="2000" dirty="0">
                <a:solidFill>
                  <a:prstClr val="black"/>
                </a:solidFill>
              </a:rPr>
              <a:t>Pillar 4: Private Sector Engagement</a:t>
            </a:r>
          </a:p>
          <a:p>
            <a:pPr marL="557213" lvl="1" indent="-214313">
              <a:lnSpc>
                <a:spcPct val="150000"/>
              </a:lnSpc>
              <a:buFont typeface="Wingdings" panose="05000000000000000000" pitchFamily="2" charset="2"/>
              <a:buChar char="q"/>
            </a:pPr>
            <a:r>
              <a:rPr lang="en-ZA" sz="2000" dirty="0">
                <a:solidFill>
                  <a:prstClr val="black"/>
                </a:solidFill>
              </a:rPr>
              <a:t>Pillar 5: Improve access + quality and quantity of health services provided </a:t>
            </a:r>
          </a:p>
          <a:p>
            <a:pPr marL="557213" lvl="1" indent="-214313">
              <a:lnSpc>
                <a:spcPct val="150000"/>
              </a:lnSpc>
              <a:buFont typeface="Wingdings" panose="05000000000000000000" pitchFamily="2" charset="2"/>
              <a:buChar char="q"/>
            </a:pPr>
            <a:r>
              <a:rPr lang="en-ZA" sz="2000" dirty="0">
                <a:solidFill>
                  <a:prstClr val="black"/>
                </a:solidFill>
              </a:rPr>
              <a:t>Pillar 6: Public Sector Financial Management</a:t>
            </a:r>
          </a:p>
          <a:p>
            <a:pPr marL="557213" lvl="1" indent="-214313">
              <a:lnSpc>
                <a:spcPct val="150000"/>
              </a:lnSpc>
              <a:buFont typeface="Wingdings" panose="05000000000000000000" pitchFamily="2" charset="2"/>
              <a:buChar char="q"/>
            </a:pPr>
            <a:r>
              <a:rPr lang="en-ZA" sz="2000" dirty="0">
                <a:solidFill>
                  <a:prstClr val="black"/>
                </a:solidFill>
              </a:rPr>
              <a:t>Pillar 7: Governance and Leadership</a:t>
            </a:r>
          </a:p>
          <a:p>
            <a:pPr marL="557213" lvl="1" indent="-214313">
              <a:lnSpc>
                <a:spcPct val="150000"/>
              </a:lnSpc>
              <a:buFont typeface="Wingdings" panose="05000000000000000000" pitchFamily="2" charset="2"/>
              <a:buChar char="q"/>
            </a:pPr>
            <a:r>
              <a:rPr lang="en-ZA" sz="2000" dirty="0">
                <a:solidFill>
                  <a:prstClr val="black"/>
                </a:solidFill>
              </a:rPr>
              <a:t>Pillar 8: Community Engagement</a:t>
            </a:r>
          </a:p>
          <a:p>
            <a:pPr marL="557213" lvl="1" indent="-214313">
              <a:lnSpc>
                <a:spcPct val="150000"/>
              </a:lnSpc>
              <a:buFont typeface="Wingdings" panose="05000000000000000000" pitchFamily="2" charset="2"/>
              <a:buChar char="q"/>
            </a:pPr>
            <a:r>
              <a:rPr lang="en-ZA" sz="2000" dirty="0">
                <a:solidFill>
                  <a:prstClr val="black"/>
                </a:solidFill>
              </a:rPr>
              <a:t>Pillar 9: Robust Health Information Systems</a:t>
            </a:r>
          </a:p>
        </p:txBody>
      </p:sp>
    </p:spTree>
    <p:extLst>
      <p:ext uri="{BB962C8B-B14F-4D97-AF65-F5344CB8AC3E}">
        <p14:creationId xmlns:p14="http://schemas.microsoft.com/office/powerpoint/2010/main" val="20842521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9"/>
          <p:cNvSpPr txBox="1">
            <a:spLocks/>
          </p:cNvSpPr>
          <p:nvPr/>
        </p:nvSpPr>
        <p:spPr>
          <a:xfrm>
            <a:off x="6553200" y="6356350"/>
            <a:ext cx="2133600" cy="365125"/>
          </a:xfrm>
          <a:prstGeom prst="rect">
            <a:avLst/>
          </a:prstGeom>
        </p:spPr>
        <p:txBody>
          <a:bodyPr/>
          <a:lstStyle/>
          <a:p>
            <a:pPr algn="r">
              <a:defRPr/>
            </a:pPr>
            <a:endParaRPr lang="en-US" dirty="0">
              <a:solidFill>
                <a:prstClr val="black"/>
              </a:solidFill>
              <a:latin typeface="Arial" pitchFamily="34" charset="0"/>
              <a:cs typeface="Arial" pitchFamily="34" charset="0"/>
            </a:endParaRPr>
          </a:p>
        </p:txBody>
      </p:sp>
      <p:sp>
        <p:nvSpPr>
          <p:cNvPr id="8" name="Rectangle 2"/>
          <p:cNvSpPr>
            <a:spLocks noChangeArrowheads="1"/>
          </p:cNvSpPr>
          <p:nvPr/>
        </p:nvSpPr>
        <p:spPr bwMode="auto">
          <a:xfrm>
            <a:off x="-6978" y="11017"/>
            <a:ext cx="9144000" cy="836712"/>
          </a:xfrm>
          <a:prstGeom prst="rect">
            <a:avLst/>
          </a:prstGeom>
          <a:solidFill>
            <a:schemeClr val="accent1"/>
          </a:solidFill>
          <a:ln>
            <a:noFill/>
          </a:ln>
          <a:effectLst>
            <a:innerShdw blurRad="63500" dist="50800" dir="5400000">
              <a:prstClr val="black">
                <a:alpha val="50000"/>
              </a:prstClr>
            </a:innerShdw>
          </a:effectLst>
          <a:extLst/>
        </p:spPr>
        <p:txBody>
          <a:bodyPr anchor="ctr"/>
          <a:lstStyle/>
          <a:p>
            <a:pPr fontAlgn="base">
              <a:spcBef>
                <a:spcPct val="0"/>
              </a:spcBef>
              <a:spcAft>
                <a:spcPct val="0"/>
              </a:spcAft>
              <a:defRPr/>
            </a:pPr>
            <a:r>
              <a:rPr lang="en-ZA" sz="3200" b="1" dirty="0" smtClean="0">
                <a:solidFill>
                  <a:srgbClr val="FFFFFF"/>
                </a:solidFill>
              </a:rPr>
              <a:t>Key Issues: Services</a:t>
            </a:r>
            <a:r>
              <a:rPr lang="en-US" sz="2800" b="1" dirty="0" smtClean="0">
                <a:solidFill>
                  <a:srgbClr val="FFFFFF"/>
                </a:solidFill>
              </a:rPr>
              <a:t> </a:t>
            </a:r>
            <a:endParaRPr lang="en-US" sz="2800" dirty="0">
              <a:solidFill>
                <a:prstClr val="white"/>
              </a:solidFill>
            </a:endParaRPr>
          </a:p>
        </p:txBody>
      </p:sp>
      <p:sp>
        <p:nvSpPr>
          <p:cNvPr id="9" name="Content Placeholder 2"/>
          <p:cNvSpPr txBox="1">
            <a:spLocks/>
          </p:cNvSpPr>
          <p:nvPr/>
        </p:nvSpPr>
        <p:spPr bwMode="auto">
          <a:xfrm>
            <a:off x="-35715" y="764704"/>
            <a:ext cx="8928992" cy="50405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287338" indent="-287338"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marL="457200" indent="-457200" algn="just" eaLnBrk="1" hangingPunct="1">
              <a:spcBef>
                <a:spcPct val="20000"/>
              </a:spcBef>
              <a:buFont typeface="Wingdings" panose="05000000000000000000" pitchFamily="2" charset="2"/>
              <a:buChar char="Ø"/>
            </a:pPr>
            <a:r>
              <a:rPr lang="en-ZA" altLang="x-none" sz="2800" b="1" dirty="0"/>
              <a:t>Public sector </a:t>
            </a:r>
            <a:r>
              <a:rPr lang="en-ZA" altLang="x-none" sz="2800" dirty="0"/>
              <a:t>will continue to be backbone of health service </a:t>
            </a:r>
            <a:r>
              <a:rPr lang="en-ZA" altLang="x-none" sz="2800" dirty="0" smtClean="0"/>
              <a:t>delivery with </a:t>
            </a:r>
            <a:r>
              <a:rPr lang="en-ZA" altLang="x-none" sz="2800" dirty="0"/>
              <a:t>community accountability </a:t>
            </a:r>
            <a:r>
              <a:rPr lang="en-ZA" altLang="x-none" sz="2800" dirty="0" smtClean="0"/>
              <a:t>mechanisms as part of strategic drive</a:t>
            </a:r>
            <a:endParaRPr lang="en-ZA" altLang="x-none" sz="2800" dirty="0"/>
          </a:p>
          <a:p>
            <a:pPr marL="457200" indent="-457200" algn="just" eaLnBrk="1" hangingPunct="1">
              <a:spcBef>
                <a:spcPct val="20000"/>
              </a:spcBef>
              <a:buFont typeface="Wingdings" panose="05000000000000000000" pitchFamily="2" charset="2"/>
              <a:buChar char="Ø"/>
            </a:pPr>
            <a:r>
              <a:rPr lang="en-ZA" altLang="x-none" sz="2800" dirty="0" smtClean="0"/>
              <a:t>Delegate </a:t>
            </a:r>
            <a:r>
              <a:rPr lang="en-ZA" altLang="x-none" sz="2800" dirty="0"/>
              <a:t>management authority to </a:t>
            </a:r>
            <a:r>
              <a:rPr lang="en-ZA" altLang="x-none" sz="2800" dirty="0" smtClean="0"/>
              <a:t>individual Structures:         public </a:t>
            </a:r>
            <a:r>
              <a:rPr lang="en-ZA" altLang="x-none" sz="2800" dirty="0"/>
              <a:t>hospitals </a:t>
            </a:r>
            <a:r>
              <a:rPr lang="en-ZA" altLang="x-none" sz="2800" dirty="0" smtClean="0"/>
              <a:t>/ DHMOs / CUPs </a:t>
            </a:r>
          </a:p>
          <a:p>
            <a:pPr marL="457200" indent="-457200" algn="just" eaLnBrk="1" hangingPunct="1">
              <a:spcBef>
                <a:spcPct val="20000"/>
              </a:spcBef>
              <a:buFont typeface="Wingdings" panose="05000000000000000000" pitchFamily="2" charset="2"/>
              <a:buChar char="Ø"/>
            </a:pPr>
            <a:r>
              <a:rPr lang="en-ZA" altLang="x-none" sz="2800" dirty="0" smtClean="0"/>
              <a:t>Provincial </a:t>
            </a:r>
            <a:r>
              <a:rPr lang="en-ZA" altLang="x-none" sz="2800" dirty="0"/>
              <a:t>Departments of </a:t>
            </a:r>
            <a:r>
              <a:rPr lang="en-ZA" altLang="x-none" sz="2800" dirty="0" smtClean="0"/>
              <a:t>Health delegated management agencies </a:t>
            </a:r>
            <a:endParaRPr lang="en-ZA" altLang="x-none" sz="2800" dirty="0"/>
          </a:p>
          <a:p>
            <a:pPr marL="457200" indent="-457200" algn="just" eaLnBrk="1" hangingPunct="1">
              <a:spcBef>
                <a:spcPct val="20000"/>
              </a:spcBef>
              <a:buFont typeface="Wingdings" panose="05000000000000000000" pitchFamily="2" charset="2"/>
              <a:buChar char="Ø"/>
            </a:pPr>
            <a:r>
              <a:rPr lang="en-US" altLang="x-none" sz="2800" dirty="0"/>
              <a:t>Focus must be on PHC services: must be first point of contact and follow the referral route, except in emergencies (PHC gatekeeping</a:t>
            </a:r>
            <a:r>
              <a:rPr lang="en-US" altLang="x-none" sz="2800" dirty="0" smtClean="0"/>
              <a:t>). </a:t>
            </a:r>
            <a:r>
              <a:rPr lang="en-US" altLang="x-none" sz="2800" b="1" dirty="0" smtClean="0"/>
              <a:t>What happens otherwise?</a:t>
            </a:r>
          </a:p>
          <a:p>
            <a:pPr marL="457200" indent="-457200" algn="just" eaLnBrk="1" hangingPunct="1">
              <a:spcBef>
                <a:spcPct val="20000"/>
              </a:spcBef>
              <a:buFont typeface="Wingdings" panose="05000000000000000000" pitchFamily="2" charset="2"/>
              <a:buChar char="Ø"/>
            </a:pPr>
            <a:r>
              <a:rPr lang="en-US" altLang="x-none" sz="2800" dirty="0" smtClean="0"/>
              <a:t>International Experience shows OOPs increase under UHC meaning …..</a:t>
            </a:r>
            <a:endParaRPr lang="en-US" altLang="x-none" sz="2800" dirty="0"/>
          </a:p>
        </p:txBody>
      </p:sp>
    </p:spTree>
    <p:extLst>
      <p:ext uri="{BB962C8B-B14F-4D97-AF65-F5344CB8AC3E}">
        <p14:creationId xmlns:p14="http://schemas.microsoft.com/office/powerpoint/2010/main" val="8856756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9"/>
          <p:cNvSpPr txBox="1">
            <a:spLocks/>
          </p:cNvSpPr>
          <p:nvPr/>
        </p:nvSpPr>
        <p:spPr>
          <a:xfrm>
            <a:off x="6553200" y="6356350"/>
            <a:ext cx="2133600" cy="365125"/>
          </a:xfrm>
          <a:prstGeom prst="rect">
            <a:avLst/>
          </a:prstGeom>
        </p:spPr>
        <p:txBody>
          <a:bodyPr/>
          <a:lstStyle/>
          <a:p>
            <a:pPr algn="r">
              <a:defRPr/>
            </a:pPr>
            <a:endParaRPr lang="en-US" dirty="0">
              <a:solidFill>
                <a:prstClr val="black"/>
              </a:solidFill>
              <a:latin typeface="Arial" pitchFamily="34" charset="0"/>
              <a:cs typeface="Arial" pitchFamily="34" charset="0"/>
            </a:endParaRPr>
          </a:p>
        </p:txBody>
      </p:sp>
      <p:sp>
        <p:nvSpPr>
          <p:cNvPr id="8" name="Rectangle 2"/>
          <p:cNvSpPr>
            <a:spLocks noChangeArrowheads="1"/>
          </p:cNvSpPr>
          <p:nvPr/>
        </p:nvSpPr>
        <p:spPr bwMode="auto">
          <a:xfrm>
            <a:off x="-6978" y="11017"/>
            <a:ext cx="9144000" cy="836712"/>
          </a:xfrm>
          <a:prstGeom prst="rect">
            <a:avLst/>
          </a:prstGeom>
          <a:solidFill>
            <a:schemeClr val="accent1"/>
          </a:solidFill>
          <a:ln>
            <a:noFill/>
          </a:ln>
          <a:effectLst>
            <a:innerShdw blurRad="63500" dist="50800" dir="5400000">
              <a:prstClr val="black">
                <a:alpha val="50000"/>
              </a:prstClr>
            </a:innerShdw>
          </a:effectLst>
          <a:extLst/>
        </p:spPr>
        <p:txBody>
          <a:bodyPr anchor="ctr"/>
          <a:lstStyle/>
          <a:p>
            <a:pPr fontAlgn="base">
              <a:spcBef>
                <a:spcPct val="0"/>
              </a:spcBef>
              <a:spcAft>
                <a:spcPct val="0"/>
              </a:spcAft>
              <a:defRPr/>
            </a:pPr>
            <a:r>
              <a:rPr lang="en-ZA" sz="3200" b="1" dirty="0" smtClean="0">
                <a:solidFill>
                  <a:srgbClr val="FFFFFF"/>
                </a:solidFill>
              </a:rPr>
              <a:t>Key Issues: Funding</a:t>
            </a:r>
            <a:r>
              <a:rPr lang="en-US" sz="2800" b="1" dirty="0" smtClean="0">
                <a:solidFill>
                  <a:srgbClr val="FFFFFF"/>
                </a:solidFill>
              </a:rPr>
              <a:t> </a:t>
            </a:r>
            <a:endParaRPr lang="en-US" sz="2800" dirty="0">
              <a:solidFill>
                <a:prstClr val="white"/>
              </a:solidFill>
            </a:endParaRPr>
          </a:p>
        </p:txBody>
      </p:sp>
      <p:sp>
        <p:nvSpPr>
          <p:cNvPr id="7" name="Content Placeholder 2"/>
          <p:cNvSpPr txBox="1">
            <a:spLocks/>
          </p:cNvSpPr>
          <p:nvPr/>
        </p:nvSpPr>
        <p:spPr>
          <a:xfrm>
            <a:off x="107504" y="908720"/>
            <a:ext cx="8928992" cy="504056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Wingdings" panose="05000000000000000000" pitchFamily="2" charset="2"/>
              <a:buChar char="Ø"/>
            </a:pPr>
            <a:r>
              <a:rPr lang="en-ZA" altLang="x-none" sz="2400" dirty="0" smtClean="0">
                <a:ea typeface="ＭＳ Ｐゴシック" charset="-128"/>
              </a:rPr>
              <a:t>Current allocation on Health. 3 additional options as listed in the Bill (Treasury to release actual financing mechanism)</a:t>
            </a:r>
          </a:p>
          <a:p>
            <a:pPr marL="0" indent="0">
              <a:buNone/>
            </a:pPr>
            <a:endParaRPr lang="en-ZA" altLang="x-none" sz="1000" dirty="0">
              <a:ea typeface="ＭＳ Ｐゴシック" charset="-128"/>
            </a:endParaRPr>
          </a:p>
          <a:p>
            <a:pPr>
              <a:buFont typeface="Wingdings" panose="05000000000000000000" pitchFamily="2" charset="2"/>
              <a:buChar char="Ø"/>
            </a:pPr>
            <a:r>
              <a:rPr lang="en-ZA" sz="2400" dirty="0">
                <a:latin typeface="Arial"/>
              </a:rPr>
              <a:t>So the issue especially </a:t>
            </a:r>
            <a:r>
              <a:rPr lang="en-ZA" sz="2400" dirty="0" err="1">
                <a:latin typeface="Arial"/>
              </a:rPr>
              <a:t>wrt</a:t>
            </a:r>
            <a:r>
              <a:rPr lang="en-ZA" sz="2400" dirty="0">
                <a:latin typeface="Arial"/>
              </a:rPr>
              <a:t> UHC is not so much about more </a:t>
            </a:r>
            <a:r>
              <a:rPr lang="en-ZA" sz="2400" dirty="0" smtClean="0">
                <a:latin typeface="Arial"/>
              </a:rPr>
              <a:t>money but the </a:t>
            </a:r>
            <a:r>
              <a:rPr lang="en-ZA" sz="2400" dirty="0" err="1" smtClean="0">
                <a:latin typeface="Arial"/>
              </a:rPr>
              <a:t>distributivity</a:t>
            </a:r>
            <a:r>
              <a:rPr lang="en-ZA" sz="2400" dirty="0" smtClean="0">
                <a:latin typeface="Arial"/>
              </a:rPr>
              <a:t> of that which is available based on need!!! </a:t>
            </a:r>
          </a:p>
          <a:p>
            <a:pPr>
              <a:buFont typeface="Wingdings" panose="05000000000000000000" pitchFamily="2" charset="2"/>
              <a:buChar char="Ø"/>
            </a:pPr>
            <a:endParaRPr lang="en-ZA" sz="1000" dirty="0" smtClean="0">
              <a:latin typeface="Arial"/>
            </a:endParaRPr>
          </a:p>
          <a:p>
            <a:pPr>
              <a:buFont typeface="Wingdings" panose="05000000000000000000" pitchFamily="2" charset="2"/>
              <a:buChar char="Ø"/>
            </a:pPr>
            <a:r>
              <a:rPr lang="en-ZA" sz="2400" dirty="0" smtClean="0">
                <a:latin typeface="Arial"/>
              </a:rPr>
              <a:t>No country has an infinite pool of resources so a sequenced / phased in approach is followed based on available resources. </a:t>
            </a:r>
            <a:r>
              <a:rPr lang="en-ZA" sz="2400" b="1" dirty="0" smtClean="0">
                <a:latin typeface="Arial"/>
              </a:rPr>
              <a:t>Thailand took 27 years in their roll-out</a:t>
            </a:r>
            <a:r>
              <a:rPr lang="en-ZA" sz="2400" dirty="0" smtClean="0">
                <a:latin typeface="Arial"/>
              </a:rPr>
              <a:t>.</a:t>
            </a:r>
          </a:p>
          <a:p>
            <a:pPr>
              <a:buFont typeface="Wingdings" panose="05000000000000000000" pitchFamily="2" charset="2"/>
              <a:buChar char="Ø"/>
            </a:pPr>
            <a:endParaRPr lang="en-ZA" sz="1400" dirty="0" smtClean="0">
              <a:latin typeface="Arial"/>
            </a:endParaRPr>
          </a:p>
          <a:p>
            <a:pPr>
              <a:buFont typeface="Wingdings" panose="05000000000000000000" pitchFamily="2" charset="2"/>
              <a:buChar char="Ø"/>
            </a:pPr>
            <a:r>
              <a:rPr lang="en-ZA" altLang="x-none" sz="2400" dirty="0" smtClean="0">
                <a:latin typeface="Arial"/>
                <a:ea typeface="ＭＳ Ｐゴシック" charset="-128"/>
              </a:rPr>
              <a:t>“</a:t>
            </a:r>
            <a:r>
              <a:rPr lang="en-ZA" altLang="x-none" sz="2400" b="1" dirty="0" smtClean="0">
                <a:latin typeface="Arial"/>
                <a:ea typeface="ＭＳ Ｐゴシック" charset="-128"/>
              </a:rPr>
              <a:t>NHI will cost as much as the country can afford</a:t>
            </a:r>
            <a:r>
              <a:rPr lang="en-ZA" altLang="x-none" sz="2400" dirty="0" smtClean="0">
                <a:latin typeface="Arial"/>
                <a:ea typeface="ＭＳ Ｐゴシック" charset="-128"/>
              </a:rPr>
              <a:t>” – Depending on your pocket, you choose what items you put in your (shopping) basket – </a:t>
            </a:r>
            <a:r>
              <a:rPr lang="en-ZA" altLang="x-none" sz="2400" b="1" dirty="0" smtClean="0">
                <a:latin typeface="Arial"/>
                <a:ea typeface="ＭＳ Ｐゴシック" charset="-128"/>
              </a:rPr>
              <a:t>Dr A. Pillay (Acting DG)</a:t>
            </a:r>
            <a:endParaRPr lang="en-ZA" altLang="x-none" sz="2400" b="1" dirty="0" smtClean="0">
              <a:ea typeface="ＭＳ Ｐゴシック" charset="-128"/>
            </a:endParaRPr>
          </a:p>
        </p:txBody>
      </p:sp>
    </p:spTree>
    <p:extLst>
      <p:ext uri="{BB962C8B-B14F-4D97-AF65-F5344CB8AC3E}">
        <p14:creationId xmlns:p14="http://schemas.microsoft.com/office/powerpoint/2010/main" val="38489595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9"/>
          <p:cNvSpPr txBox="1">
            <a:spLocks/>
          </p:cNvSpPr>
          <p:nvPr/>
        </p:nvSpPr>
        <p:spPr>
          <a:xfrm>
            <a:off x="6553200" y="6356350"/>
            <a:ext cx="2133600" cy="365125"/>
          </a:xfrm>
          <a:prstGeom prst="rect">
            <a:avLst/>
          </a:prstGeom>
        </p:spPr>
        <p:txBody>
          <a:bodyPr/>
          <a:lstStyle/>
          <a:p>
            <a:pPr algn="r">
              <a:defRPr/>
            </a:pPr>
            <a:endParaRPr lang="en-US" dirty="0">
              <a:solidFill>
                <a:prstClr val="black"/>
              </a:solidFill>
              <a:latin typeface="Arial" pitchFamily="34" charset="0"/>
              <a:cs typeface="Arial" pitchFamily="34" charset="0"/>
            </a:endParaRPr>
          </a:p>
        </p:txBody>
      </p:sp>
      <p:sp>
        <p:nvSpPr>
          <p:cNvPr id="8" name="Rectangle 2"/>
          <p:cNvSpPr>
            <a:spLocks noChangeArrowheads="1"/>
          </p:cNvSpPr>
          <p:nvPr/>
        </p:nvSpPr>
        <p:spPr bwMode="auto">
          <a:xfrm>
            <a:off x="-6978" y="11017"/>
            <a:ext cx="9144000" cy="836712"/>
          </a:xfrm>
          <a:prstGeom prst="rect">
            <a:avLst/>
          </a:prstGeom>
          <a:solidFill>
            <a:schemeClr val="accent1"/>
          </a:solidFill>
          <a:ln>
            <a:noFill/>
          </a:ln>
          <a:effectLst>
            <a:innerShdw blurRad="63500" dist="50800" dir="5400000">
              <a:prstClr val="black">
                <a:alpha val="50000"/>
              </a:prstClr>
            </a:innerShdw>
          </a:effectLst>
          <a:extLst/>
        </p:spPr>
        <p:txBody>
          <a:bodyPr anchor="ctr"/>
          <a:lstStyle/>
          <a:p>
            <a:pPr fontAlgn="base">
              <a:spcBef>
                <a:spcPct val="0"/>
              </a:spcBef>
              <a:spcAft>
                <a:spcPct val="0"/>
              </a:spcAft>
              <a:defRPr/>
            </a:pPr>
            <a:r>
              <a:rPr lang="en-ZA" sz="3200" b="1" dirty="0" smtClean="0">
                <a:solidFill>
                  <a:srgbClr val="FFFFFF"/>
                </a:solidFill>
              </a:rPr>
              <a:t>Key Issues: Private Providers</a:t>
            </a:r>
            <a:r>
              <a:rPr lang="en-US" sz="2800" b="1" dirty="0" smtClean="0">
                <a:solidFill>
                  <a:srgbClr val="FFFFFF"/>
                </a:solidFill>
              </a:rPr>
              <a:t> </a:t>
            </a:r>
            <a:endParaRPr lang="en-US" sz="2800" dirty="0">
              <a:solidFill>
                <a:prstClr val="white"/>
              </a:solidFill>
            </a:endParaRPr>
          </a:p>
        </p:txBody>
      </p:sp>
      <p:sp>
        <p:nvSpPr>
          <p:cNvPr id="6" name="Content Placeholder 2"/>
          <p:cNvSpPr txBox="1">
            <a:spLocks/>
          </p:cNvSpPr>
          <p:nvPr/>
        </p:nvSpPr>
        <p:spPr bwMode="auto">
          <a:xfrm>
            <a:off x="107504" y="836712"/>
            <a:ext cx="8856984" cy="49684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287338" indent="-287338"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marL="457200" indent="-457200" eaLnBrk="1" hangingPunct="1">
              <a:spcBef>
                <a:spcPct val="20000"/>
              </a:spcBef>
              <a:buFont typeface="Wingdings" panose="05000000000000000000" pitchFamily="2" charset="2"/>
              <a:buChar char="Ø"/>
            </a:pPr>
            <a:r>
              <a:rPr lang="en-US" altLang="x-none" sz="3200" dirty="0"/>
              <a:t>Bill says only from 2022</a:t>
            </a:r>
          </a:p>
          <a:p>
            <a:pPr marL="457200" indent="-457200" eaLnBrk="1" hangingPunct="1">
              <a:spcBef>
                <a:spcPct val="20000"/>
              </a:spcBef>
              <a:buFont typeface="Wingdings" panose="05000000000000000000" pitchFamily="2" charset="2"/>
              <a:buChar char="Ø"/>
            </a:pPr>
            <a:r>
              <a:rPr lang="en-US" altLang="x-none" sz="3200" dirty="0"/>
              <a:t>Focus initially on PHC level:</a:t>
            </a:r>
          </a:p>
          <a:p>
            <a:pPr marL="914400" lvl="1" indent="-457200" eaLnBrk="1" hangingPunct="1">
              <a:spcBef>
                <a:spcPct val="20000"/>
              </a:spcBef>
              <a:buFont typeface="Courier New" charset="0"/>
              <a:buChar char="o"/>
            </a:pPr>
            <a:r>
              <a:rPr lang="en-US" altLang="x-none" sz="2800" dirty="0"/>
              <a:t>GPs where doctor services needed</a:t>
            </a:r>
          </a:p>
          <a:p>
            <a:pPr marL="914400" lvl="1" indent="-457200" eaLnBrk="1" hangingPunct="1">
              <a:spcBef>
                <a:spcPct val="20000"/>
              </a:spcBef>
              <a:buFont typeface="Courier New" charset="0"/>
              <a:buChar char="o"/>
            </a:pPr>
            <a:r>
              <a:rPr lang="en-US" altLang="x-none" sz="2800" dirty="0"/>
              <a:t>Wide range of other PHC providers </a:t>
            </a:r>
            <a:r>
              <a:rPr lang="mr-IN" altLang="x-none" sz="2800" dirty="0"/>
              <a:t>–</a:t>
            </a:r>
            <a:r>
              <a:rPr lang="en-US" altLang="x-none" sz="2800" dirty="0"/>
              <a:t> optometry, dental, rehabilitation, mental health</a:t>
            </a:r>
          </a:p>
          <a:p>
            <a:pPr marL="457200" indent="-457200" eaLnBrk="1" hangingPunct="1">
              <a:spcBef>
                <a:spcPct val="20000"/>
              </a:spcBef>
              <a:buFont typeface="Wingdings" panose="05000000000000000000" pitchFamily="2" charset="2"/>
              <a:buChar char="Ø"/>
            </a:pPr>
            <a:r>
              <a:rPr lang="en-US" altLang="x-none" sz="3200" dirty="0"/>
              <a:t>Key issue is distribution of private providers, concentrated in urban areas</a:t>
            </a:r>
          </a:p>
          <a:p>
            <a:pPr marL="914400" lvl="1" indent="-457200" eaLnBrk="1" hangingPunct="1">
              <a:spcBef>
                <a:spcPct val="20000"/>
              </a:spcBef>
              <a:buFont typeface="Courier New" charset="0"/>
              <a:buChar char="o"/>
            </a:pPr>
            <a:r>
              <a:rPr lang="en-US" altLang="x-none" sz="2800" dirty="0"/>
              <a:t>‘Selective contracting’</a:t>
            </a:r>
          </a:p>
          <a:p>
            <a:pPr marL="914400" lvl="1" indent="-457200" eaLnBrk="1" hangingPunct="1">
              <a:spcBef>
                <a:spcPct val="20000"/>
              </a:spcBef>
              <a:buFont typeface="Courier New" charset="0"/>
              <a:buChar char="o"/>
            </a:pPr>
            <a:r>
              <a:rPr lang="en-US" altLang="x-none" sz="2800" dirty="0"/>
              <a:t>Equitable allocation of financial resources</a:t>
            </a:r>
          </a:p>
        </p:txBody>
      </p:sp>
    </p:spTree>
    <p:extLst>
      <p:ext uri="{BB962C8B-B14F-4D97-AF65-F5344CB8AC3E}">
        <p14:creationId xmlns:p14="http://schemas.microsoft.com/office/powerpoint/2010/main" val="2781833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9"/>
          <p:cNvSpPr txBox="1">
            <a:spLocks/>
          </p:cNvSpPr>
          <p:nvPr/>
        </p:nvSpPr>
        <p:spPr>
          <a:xfrm>
            <a:off x="6553200" y="6356350"/>
            <a:ext cx="2133600" cy="365125"/>
          </a:xfrm>
          <a:prstGeom prst="rect">
            <a:avLst/>
          </a:prstGeom>
        </p:spPr>
        <p:txBody>
          <a:bodyPr/>
          <a:lstStyle/>
          <a:p>
            <a:pPr algn="r">
              <a:defRPr/>
            </a:pPr>
            <a:endParaRPr lang="en-US" dirty="0">
              <a:solidFill>
                <a:prstClr val="black"/>
              </a:solidFill>
              <a:latin typeface="Arial" pitchFamily="34" charset="0"/>
              <a:cs typeface="Arial" pitchFamily="34" charset="0"/>
            </a:endParaRPr>
          </a:p>
        </p:txBody>
      </p:sp>
      <p:sp>
        <p:nvSpPr>
          <p:cNvPr id="8" name="Rectangle 2"/>
          <p:cNvSpPr>
            <a:spLocks noChangeArrowheads="1"/>
          </p:cNvSpPr>
          <p:nvPr/>
        </p:nvSpPr>
        <p:spPr bwMode="auto">
          <a:xfrm>
            <a:off x="-6978" y="11017"/>
            <a:ext cx="9144000" cy="836712"/>
          </a:xfrm>
          <a:prstGeom prst="rect">
            <a:avLst/>
          </a:prstGeom>
          <a:solidFill>
            <a:schemeClr val="accent1"/>
          </a:solidFill>
          <a:ln>
            <a:noFill/>
          </a:ln>
          <a:effectLst>
            <a:innerShdw blurRad="63500" dist="50800" dir="5400000">
              <a:prstClr val="black">
                <a:alpha val="50000"/>
              </a:prstClr>
            </a:innerShdw>
          </a:effectLst>
          <a:extLst/>
        </p:spPr>
        <p:txBody>
          <a:bodyPr anchor="ctr"/>
          <a:lstStyle/>
          <a:p>
            <a:pPr fontAlgn="base">
              <a:spcBef>
                <a:spcPct val="0"/>
              </a:spcBef>
              <a:spcAft>
                <a:spcPct val="0"/>
              </a:spcAft>
              <a:defRPr/>
            </a:pPr>
            <a:r>
              <a:rPr lang="en-ZA" sz="3200" b="1" dirty="0" smtClean="0">
                <a:solidFill>
                  <a:srgbClr val="FFFFFF"/>
                </a:solidFill>
              </a:rPr>
              <a:t>Key Issues</a:t>
            </a:r>
            <a:r>
              <a:rPr lang="en-ZA" sz="3200" b="1" dirty="0">
                <a:solidFill>
                  <a:srgbClr val="FFFFFF"/>
                </a:solidFill>
              </a:rPr>
              <a:t>: A</a:t>
            </a:r>
            <a:r>
              <a:rPr lang="en-ZA" sz="3200" b="1" dirty="0" smtClean="0">
                <a:solidFill>
                  <a:srgbClr val="FFFFFF"/>
                </a:solidFill>
              </a:rPr>
              <a:t>ccreditation</a:t>
            </a:r>
            <a:r>
              <a:rPr lang="en-US" sz="2800" b="1" dirty="0" smtClean="0">
                <a:solidFill>
                  <a:srgbClr val="FFFFFF"/>
                </a:solidFill>
              </a:rPr>
              <a:t> </a:t>
            </a:r>
            <a:endParaRPr lang="en-US" sz="2800" dirty="0">
              <a:solidFill>
                <a:prstClr val="white"/>
              </a:solidFill>
            </a:endParaRPr>
          </a:p>
        </p:txBody>
      </p:sp>
      <p:sp>
        <p:nvSpPr>
          <p:cNvPr id="7" name="Content Placeholder 2"/>
          <p:cNvSpPr txBox="1">
            <a:spLocks/>
          </p:cNvSpPr>
          <p:nvPr/>
        </p:nvSpPr>
        <p:spPr bwMode="auto">
          <a:xfrm>
            <a:off x="107504" y="980728"/>
            <a:ext cx="8856984" cy="48965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287338" indent="-287338"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marL="457200" indent="-457200" eaLnBrk="1" hangingPunct="1">
              <a:spcBef>
                <a:spcPct val="20000"/>
              </a:spcBef>
              <a:buFont typeface="Wingdings" panose="05000000000000000000" pitchFamily="2" charset="2"/>
              <a:buChar char="Ø"/>
            </a:pPr>
            <a:r>
              <a:rPr lang="en-US" altLang="x-none" sz="2800" b="1" dirty="0" smtClean="0"/>
              <a:t>Service Providers must be accredited and registered</a:t>
            </a:r>
          </a:p>
          <a:p>
            <a:pPr lvl="2" eaLnBrk="1" hangingPunct="1">
              <a:spcBef>
                <a:spcPct val="20000"/>
              </a:spcBef>
              <a:buFont typeface="Arial" charset="0"/>
              <a:buChar char="•"/>
            </a:pPr>
            <a:r>
              <a:rPr lang="en-US" altLang="x-none" sz="2800" dirty="0" smtClean="0"/>
              <a:t>Accredited for quality </a:t>
            </a:r>
            <a:r>
              <a:rPr lang="mr-IN" altLang="x-none" sz="2800" dirty="0"/>
              <a:t>–</a:t>
            </a:r>
            <a:r>
              <a:rPr lang="en-US" altLang="x-none" sz="2800" dirty="0"/>
              <a:t> certified by </a:t>
            </a:r>
            <a:r>
              <a:rPr lang="en-US" altLang="x-none" sz="2800" dirty="0" smtClean="0"/>
              <a:t>OHSC</a:t>
            </a:r>
          </a:p>
          <a:p>
            <a:pPr lvl="2" eaLnBrk="1" hangingPunct="1">
              <a:spcBef>
                <a:spcPct val="20000"/>
              </a:spcBef>
              <a:buFont typeface="Arial" charset="0"/>
              <a:buChar char="•"/>
            </a:pPr>
            <a:r>
              <a:rPr lang="en-US" altLang="x-none" sz="2800" dirty="0" smtClean="0"/>
              <a:t>Registration – with NHIF (the sole purchaser)</a:t>
            </a:r>
            <a:endParaRPr lang="en-US" altLang="x-none" sz="2800" dirty="0"/>
          </a:p>
          <a:p>
            <a:pPr marL="457200" indent="-457200" eaLnBrk="1" hangingPunct="1">
              <a:spcBef>
                <a:spcPct val="20000"/>
              </a:spcBef>
              <a:buFont typeface="Wingdings" panose="05000000000000000000" pitchFamily="2" charset="2"/>
              <a:buChar char="Ø"/>
            </a:pPr>
            <a:r>
              <a:rPr lang="en-US" altLang="x-none" sz="2800" dirty="0"/>
              <a:t>‘Selective’ contracting according to population needs</a:t>
            </a:r>
          </a:p>
          <a:p>
            <a:pPr marL="457200" indent="-457200" eaLnBrk="1" hangingPunct="1">
              <a:spcBef>
                <a:spcPct val="20000"/>
              </a:spcBef>
              <a:buFont typeface="Wingdings" panose="05000000000000000000" pitchFamily="2" charset="2"/>
              <a:buChar char="Ø"/>
            </a:pPr>
            <a:r>
              <a:rPr lang="en-US" altLang="x-none" sz="2800" dirty="0" smtClean="0"/>
              <a:t>Provide </a:t>
            </a:r>
            <a:r>
              <a:rPr lang="en-US" altLang="x-none" sz="2800" dirty="0"/>
              <a:t>specified range of services and appropriate staffing</a:t>
            </a:r>
          </a:p>
          <a:p>
            <a:pPr marL="457200" indent="-457200" eaLnBrk="1" hangingPunct="1">
              <a:spcBef>
                <a:spcPct val="20000"/>
              </a:spcBef>
              <a:buFont typeface="Wingdings" panose="05000000000000000000" pitchFamily="2" charset="2"/>
              <a:buChar char="Ø"/>
            </a:pPr>
            <a:r>
              <a:rPr lang="en-US" altLang="x-none" sz="2800" dirty="0"/>
              <a:t>Adhere to treatment guidelines and referral pathway</a:t>
            </a:r>
          </a:p>
          <a:p>
            <a:pPr marL="457200" indent="-457200" eaLnBrk="1" hangingPunct="1">
              <a:spcBef>
                <a:spcPct val="20000"/>
              </a:spcBef>
              <a:buFont typeface="Wingdings" panose="05000000000000000000" pitchFamily="2" charset="2"/>
              <a:buChar char="Ø"/>
            </a:pPr>
            <a:r>
              <a:rPr lang="en-US" altLang="x-none" sz="2800" dirty="0"/>
              <a:t>Adhere to </a:t>
            </a:r>
            <a:r>
              <a:rPr lang="en-US" altLang="x-none" sz="2800" dirty="0" smtClean="0"/>
              <a:t>prescribed payment </a:t>
            </a:r>
            <a:r>
              <a:rPr lang="en-US" altLang="x-none" sz="2800" dirty="0"/>
              <a:t>rates </a:t>
            </a:r>
            <a:r>
              <a:rPr lang="en-US" altLang="x-none" sz="2800" dirty="0" smtClean="0"/>
              <a:t>(NHI Basket)</a:t>
            </a:r>
          </a:p>
          <a:p>
            <a:pPr marL="457200" indent="-457200" eaLnBrk="1" hangingPunct="1">
              <a:spcBef>
                <a:spcPct val="20000"/>
              </a:spcBef>
              <a:buFont typeface="Wingdings" panose="05000000000000000000" pitchFamily="2" charset="2"/>
              <a:buChar char="Ø"/>
            </a:pPr>
            <a:r>
              <a:rPr lang="en-US" altLang="x-none" sz="2800" dirty="0" smtClean="0"/>
              <a:t>Submission </a:t>
            </a:r>
            <a:r>
              <a:rPr lang="en-US" altLang="x-none" sz="2800" dirty="0"/>
              <a:t>of information </a:t>
            </a:r>
            <a:r>
              <a:rPr lang="mr-IN" altLang="x-none" sz="2800" dirty="0"/>
              <a:t>–</a:t>
            </a:r>
            <a:r>
              <a:rPr lang="en-US" altLang="x-none" sz="2800" dirty="0"/>
              <a:t> patient ID, diagnosis, treatment, referral, etc.</a:t>
            </a:r>
          </a:p>
          <a:p>
            <a:pPr marL="457200" indent="-457200" eaLnBrk="1" hangingPunct="1">
              <a:spcBef>
                <a:spcPct val="20000"/>
              </a:spcBef>
              <a:buFont typeface="Wingdings" panose="05000000000000000000" pitchFamily="2" charset="2"/>
              <a:buChar char="Ø"/>
            </a:pPr>
            <a:r>
              <a:rPr lang="en-US" altLang="x-none" sz="2800" dirty="0"/>
              <a:t>Contract reviewed every 5 </a:t>
            </a:r>
            <a:r>
              <a:rPr lang="en-US" altLang="x-none" sz="2800" dirty="0" smtClean="0"/>
              <a:t>years (Thailand </a:t>
            </a:r>
            <a:r>
              <a:rPr lang="en-US" altLang="x-none" sz="2800" b="1" dirty="0" smtClean="0"/>
              <a:t>= 3 years</a:t>
            </a:r>
            <a:r>
              <a:rPr lang="en-US" altLang="x-none" sz="2800" dirty="0" smtClean="0"/>
              <a:t>)</a:t>
            </a:r>
            <a:endParaRPr lang="en-US" altLang="x-none" sz="2800" dirty="0"/>
          </a:p>
        </p:txBody>
      </p:sp>
    </p:spTree>
    <p:extLst>
      <p:ext uri="{BB962C8B-B14F-4D97-AF65-F5344CB8AC3E}">
        <p14:creationId xmlns:p14="http://schemas.microsoft.com/office/powerpoint/2010/main" val="41214951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9"/>
          <p:cNvSpPr txBox="1">
            <a:spLocks/>
          </p:cNvSpPr>
          <p:nvPr/>
        </p:nvSpPr>
        <p:spPr>
          <a:xfrm>
            <a:off x="6553200" y="6356350"/>
            <a:ext cx="2133600" cy="365125"/>
          </a:xfrm>
          <a:prstGeom prst="rect">
            <a:avLst/>
          </a:prstGeom>
        </p:spPr>
        <p:txBody>
          <a:bodyPr/>
          <a:lstStyle/>
          <a:p>
            <a:pPr algn="r">
              <a:defRPr/>
            </a:pPr>
            <a:endParaRPr lang="en-US" dirty="0">
              <a:solidFill>
                <a:prstClr val="black"/>
              </a:solidFill>
              <a:latin typeface="Arial" pitchFamily="34" charset="0"/>
              <a:cs typeface="Arial" pitchFamily="34" charset="0"/>
            </a:endParaRPr>
          </a:p>
        </p:txBody>
      </p:sp>
      <p:sp>
        <p:nvSpPr>
          <p:cNvPr id="8" name="Rectangle 2"/>
          <p:cNvSpPr>
            <a:spLocks noChangeArrowheads="1"/>
          </p:cNvSpPr>
          <p:nvPr/>
        </p:nvSpPr>
        <p:spPr bwMode="auto">
          <a:xfrm>
            <a:off x="-6978" y="11017"/>
            <a:ext cx="9144000" cy="836712"/>
          </a:xfrm>
          <a:prstGeom prst="rect">
            <a:avLst/>
          </a:prstGeom>
          <a:solidFill>
            <a:schemeClr val="accent1"/>
          </a:solidFill>
          <a:ln>
            <a:noFill/>
          </a:ln>
          <a:effectLst>
            <a:innerShdw blurRad="63500" dist="50800" dir="5400000">
              <a:prstClr val="black">
                <a:alpha val="50000"/>
              </a:prstClr>
            </a:innerShdw>
          </a:effectLst>
          <a:extLst/>
        </p:spPr>
        <p:txBody>
          <a:bodyPr anchor="ctr"/>
          <a:lstStyle/>
          <a:p>
            <a:pPr fontAlgn="base">
              <a:spcBef>
                <a:spcPct val="0"/>
              </a:spcBef>
              <a:spcAft>
                <a:spcPct val="0"/>
              </a:spcAft>
              <a:defRPr/>
            </a:pPr>
            <a:r>
              <a:rPr lang="en-ZA" sz="3200" b="1" dirty="0" smtClean="0">
                <a:solidFill>
                  <a:srgbClr val="FFFFFF"/>
                </a:solidFill>
              </a:rPr>
              <a:t>Key Issues</a:t>
            </a:r>
            <a:r>
              <a:rPr lang="en-ZA" sz="3200" b="1" dirty="0">
                <a:solidFill>
                  <a:srgbClr val="FFFFFF"/>
                </a:solidFill>
              </a:rPr>
              <a:t>: </a:t>
            </a:r>
            <a:r>
              <a:rPr lang="en-ZA" sz="3200" b="1" dirty="0" smtClean="0">
                <a:solidFill>
                  <a:srgbClr val="FFFFFF"/>
                </a:solidFill>
              </a:rPr>
              <a:t>Poor Governance &amp; Accountability / SOEs </a:t>
            </a:r>
            <a:r>
              <a:rPr lang="en-US" sz="2800" b="1" dirty="0" smtClean="0">
                <a:solidFill>
                  <a:srgbClr val="FFFFFF"/>
                </a:solidFill>
              </a:rPr>
              <a:t> </a:t>
            </a:r>
            <a:endParaRPr lang="en-US" sz="2800" dirty="0">
              <a:solidFill>
                <a:prstClr val="white"/>
              </a:solidFill>
            </a:endParaRPr>
          </a:p>
        </p:txBody>
      </p:sp>
      <p:sp>
        <p:nvSpPr>
          <p:cNvPr id="6" name="Content Placeholder 2"/>
          <p:cNvSpPr txBox="1">
            <a:spLocks/>
          </p:cNvSpPr>
          <p:nvPr/>
        </p:nvSpPr>
        <p:spPr bwMode="auto">
          <a:xfrm>
            <a:off x="0" y="908720"/>
            <a:ext cx="8928992" cy="49684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287338" indent="-287338"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marL="457200" indent="-457200" eaLnBrk="1" hangingPunct="1">
              <a:spcBef>
                <a:spcPct val="20000"/>
              </a:spcBef>
              <a:buFont typeface="Wingdings" panose="05000000000000000000" pitchFamily="2" charset="2"/>
              <a:buChar char="Ø"/>
            </a:pPr>
            <a:r>
              <a:rPr lang="en-US" altLang="x-none" b="1" dirty="0" smtClean="0"/>
              <a:t>NHIF</a:t>
            </a:r>
            <a:r>
              <a:rPr lang="en-US" altLang="x-none" dirty="0" smtClean="0"/>
              <a:t> will be a </a:t>
            </a:r>
            <a:r>
              <a:rPr lang="en-ZA" altLang="x-none" b="1" dirty="0"/>
              <a:t>Section 3(A) </a:t>
            </a:r>
            <a:r>
              <a:rPr lang="en-ZA" altLang="x-none" b="1" dirty="0" smtClean="0"/>
              <a:t>Public Entity</a:t>
            </a:r>
            <a:r>
              <a:rPr lang="en-US" altLang="x-none" dirty="0" smtClean="0"/>
              <a:t>. These entities have on the average actually done well </a:t>
            </a:r>
            <a:r>
              <a:rPr lang="en-US" altLang="x-none" b="1" dirty="0" smtClean="0"/>
              <a:t>but …..</a:t>
            </a:r>
            <a:endParaRPr lang="en-US" altLang="x-none" b="1" dirty="0"/>
          </a:p>
          <a:p>
            <a:pPr marL="914400" lvl="1" indent="-457200" eaLnBrk="1" hangingPunct="1">
              <a:spcBef>
                <a:spcPct val="20000"/>
              </a:spcBef>
              <a:buFont typeface="Courier New" charset="0"/>
              <a:buChar char="o"/>
            </a:pPr>
            <a:r>
              <a:rPr lang="en-US" altLang="x-none" dirty="0" smtClean="0"/>
              <a:t>Lessons ought to be learnt from what is in the public domain </a:t>
            </a:r>
          </a:p>
          <a:p>
            <a:pPr marL="914400" lvl="1" indent="-457200" eaLnBrk="1" hangingPunct="1">
              <a:spcBef>
                <a:spcPct val="20000"/>
              </a:spcBef>
              <a:buFont typeface="Courier New" charset="0"/>
              <a:buChar char="o"/>
            </a:pPr>
            <a:r>
              <a:rPr lang="en-US" altLang="x-none" dirty="0" smtClean="0"/>
              <a:t>Governance issues and the power of the Minister …….</a:t>
            </a:r>
          </a:p>
          <a:p>
            <a:pPr marL="914400" lvl="1" indent="-457200" eaLnBrk="1" hangingPunct="1">
              <a:spcBef>
                <a:spcPct val="20000"/>
              </a:spcBef>
              <a:buFont typeface="Courier New" charset="0"/>
              <a:buChar char="o"/>
            </a:pPr>
            <a:r>
              <a:rPr lang="en-US" altLang="x-none" dirty="0" smtClean="0"/>
              <a:t>The state footprint ought to be more visible ……</a:t>
            </a:r>
          </a:p>
          <a:p>
            <a:pPr marL="457200" lvl="1" indent="0" eaLnBrk="1" hangingPunct="1">
              <a:spcBef>
                <a:spcPct val="20000"/>
              </a:spcBef>
            </a:pPr>
            <a:endParaRPr lang="en-US" altLang="x-none" sz="900" dirty="0"/>
          </a:p>
          <a:p>
            <a:pPr marL="457200" indent="-457200" eaLnBrk="1" hangingPunct="1">
              <a:spcBef>
                <a:spcPct val="20000"/>
              </a:spcBef>
              <a:buFont typeface="Wingdings" panose="05000000000000000000" pitchFamily="2" charset="2"/>
              <a:buChar char="Ø"/>
            </a:pPr>
            <a:r>
              <a:rPr lang="en-US" altLang="x-none" b="1" dirty="0" smtClean="0"/>
              <a:t>Avoid a complete monopoly:</a:t>
            </a:r>
            <a:endParaRPr lang="en-US" altLang="x-none" b="1" dirty="0"/>
          </a:p>
          <a:p>
            <a:pPr marL="914400" lvl="1" indent="-457200" eaLnBrk="1" hangingPunct="1">
              <a:spcBef>
                <a:spcPct val="20000"/>
              </a:spcBef>
              <a:buFont typeface="Courier New" charset="0"/>
              <a:buChar char="o"/>
            </a:pPr>
            <a:r>
              <a:rPr lang="en-US" altLang="x-none" dirty="0" smtClean="0"/>
              <a:t>Promote Internal and External competition</a:t>
            </a:r>
            <a:endParaRPr lang="en-US" altLang="x-none" dirty="0"/>
          </a:p>
          <a:p>
            <a:pPr marL="914400" lvl="1" indent="-457200" eaLnBrk="1" hangingPunct="1">
              <a:spcBef>
                <a:spcPct val="20000"/>
              </a:spcBef>
              <a:buFont typeface="Courier New" charset="0"/>
              <a:buChar char="o"/>
            </a:pPr>
            <a:r>
              <a:rPr lang="en-US" altLang="x-none" dirty="0" smtClean="0"/>
              <a:t>Composition and role of CUPs </a:t>
            </a:r>
            <a:r>
              <a:rPr lang="en-US" altLang="x-none" dirty="0"/>
              <a:t>/ </a:t>
            </a:r>
            <a:r>
              <a:rPr lang="en-US" altLang="x-none" dirty="0" smtClean="0"/>
              <a:t>DHMOs vs Provinces (SCM)</a:t>
            </a:r>
            <a:endParaRPr lang="en-US" altLang="x-none" dirty="0"/>
          </a:p>
          <a:p>
            <a:pPr marL="914400" lvl="1" indent="-457200" eaLnBrk="1" hangingPunct="1">
              <a:spcBef>
                <a:spcPct val="20000"/>
              </a:spcBef>
              <a:buFont typeface="Courier New" charset="0"/>
              <a:buChar char="o"/>
            </a:pPr>
            <a:r>
              <a:rPr lang="en-ZA" altLang="x-none" dirty="0" smtClean="0"/>
              <a:t>The </a:t>
            </a:r>
            <a:r>
              <a:rPr lang="en-ZA" altLang="x-none" dirty="0"/>
              <a:t>Future role of Medical </a:t>
            </a:r>
            <a:r>
              <a:rPr lang="en-ZA" altLang="x-none" dirty="0" smtClean="0"/>
              <a:t>Schemes</a:t>
            </a:r>
          </a:p>
          <a:p>
            <a:pPr marL="914400" lvl="1" indent="-457200" eaLnBrk="1" hangingPunct="1">
              <a:spcBef>
                <a:spcPct val="20000"/>
              </a:spcBef>
              <a:buFont typeface="Courier New" charset="0"/>
              <a:buChar char="o"/>
            </a:pPr>
            <a:r>
              <a:rPr lang="en-ZA" altLang="x-none" dirty="0" smtClean="0"/>
              <a:t>Purchasing </a:t>
            </a:r>
            <a:r>
              <a:rPr lang="en-ZA" altLang="x-none" dirty="0"/>
              <a:t>of Services and Provider Payment Mechanisms</a:t>
            </a:r>
          </a:p>
          <a:p>
            <a:pPr marL="914400" lvl="1" indent="-457200" eaLnBrk="1" hangingPunct="1">
              <a:spcBef>
                <a:spcPct val="20000"/>
              </a:spcBef>
              <a:buFont typeface="Courier New" charset="0"/>
              <a:buChar char="o"/>
            </a:pPr>
            <a:r>
              <a:rPr lang="en-ZA" altLang="x-none" dirty="0" smtClean="0"/>
              <a:t>Envisaged </a:t>
            </a:r>
            <a:r>
              <a:rPr lang="en-ZA" altLang="x-none" dirty="0"/>
              <a:t>mix of public and private service providers  = Hybrid </a:t>
            </a:r>
            <a:r>
              <a:rPr lang="en-ZA" altLang="x-none" dirty="0" smtClean="0"/>
              <a:t>models</a:t>
            </a:r>
            <a:endParaRPr lang="en-ZA" altLang="x-none" dirty="0"/>
          </a:p>
          <a:p>
            <a:pPr marL="914400" lvl="1" indent="-457200" eaLnBrk="1" hangingPunct="1">
              <a:spcBef>
                <a:spcPct val="20000"/>
              </a:spcBef>
              <a:buFont typeface="Courier New" charset="0"/>
              <a:buChar char="o"/>
            </a:pPr>
            <a:endParaRPr lang="en-ZA" altLang="x-none" dirty="0" smtClean="0"/>
          </a:p>
        </p:txBody>
      </p:sp>
    </p:spTree>
    <p:extLst>
      <p:ext uri="{BB962C8B-B14F-4D97-AF65-F5344CB8AC3E}">
        <p14:creationId xmlns:p14="http://schemas.microsoft.com/office/powerpoint/2010/main" val="22595328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9"/>
          <p:cNvSpPr txBox="1">
            <a:spLocks/>
          </p:cNvSpPr>
          <p:nvPr/>
        </p:nvSpPr>
        <p:spPr>
          <a:xfrm>
            <a:off x="6553200" y="6356350"/>
            <a:ext cx="2133600" cy="365125"/>
          </a:xfrm>
          <a:prstGeom prst="rect">
            <a:avLst/>
          </a:prstGeom>
        </p:spPr>
        <p:txBody>
          <a:bodyPr/>
          <a:lstStyle/>
          <a:p>
            <a:pPr algn="r">
              <a:defRPr/>
            </a:pPr>
            <a:endParaRPr lang="en-US" dirty="0">
              <a:solidFill>
                <a:prstClr val="black"/>
              </a:solidFill>
              <a:latin typeface="Arial" pitchFamily="34" charset="0"/>
              <a:cs typeface="Arial" pitchFamily="34" charset="0"/>
            </a:endParaRPr>
          </a:p>
        </p:txBody>
      </p:sp>
      <p:sp>
        <p:nvSpPr>
          <p:cNvPr id="8" name="Rectangle 2"/>
          <p:cNvSpPr>
            <a:spLocks noChangeArrowheads="1"/>
          </p:cNvSpPr>
          <p:nvPr/>
        </p:nvSpPr>
        <p:spPr bwMode="auto">
          <a:xfrm>
            <a:off x="-6978" y="11017"/>
            <a:ext cx="9144000" cy="836712"/>
          </a:xfrm>
          <a:prstGeom prst="rect">
            <a:avLst/>
          </a:prstGeom>
          <a:solidFill>
            <a:schemeClr val="accent1"/>
          </a:solidFill>
          <a:ln>
            <a:noFill/>
          </a:ln>
          <a:effectLst>
            <a:innerShdw blurRad="63500" dist="50800" dir="5400000">
              <a:prstClr val="black">
                <a:alpha val="50000"/>
              </a:prstClr>
            </a:innerShdw>
          </a:effectLst>
          <a:extLst/>
        </p:spPr>
        <p:txBody>
          <a:bodyPr anchor="ctr"/>
          <a:lstStyle/>
          <a:p>
            <a:pPr fontAlgn="base">
              <a:spcBef>
                <a:spcPct val="0"/>
              </a:spcBef>
              <a:spcAft>
                <a:spcPct val="0"/>
              </a:spcAft>
              <a:defRPr/>
            </a:pPr>
            <a:r>
              <a:rPr lang="en-ZA" sz="3200" b="1" dirty="0" smtClean="0">
                <a:solidFill>
                  <a:srgbClr val="FFFFFF"/>
                </a:solidFill>
              </a:rPr>
              <a:t>Key Issues: Skills Flight </a:t>
            </a:r>
            <a:r>
              <a:rPr lang="en-US" sz="2800" b="1" dirty="0" smtClean="0">
                <a:solidFill>
                  <a:srgbClr val="FFFFFF"/>
                </a:solidFill>
              </a:rPr>
              <a:t> </a:t>
            </a:r>
            <a:endParaRPr lang="en-US" sz="2800" dirty="0">
              <a:solidFill>
                <a:prstClr val="white"/>
              </a:solidFill>
            </a:endParaRPr>
          </a:p>
        </p:txBody>
      </p:sp>
      <p:sp>
        <p:nvSpPr>
          <p:cNvPr id="6" name="Content Placeholder 2"/>
          <p:cNvSpPr txBox="1">
            <a:spLocks/>
          </p:cNvSpPr>
          <p:nvPr/>
        </p:nvSpPr>
        <p:spPr bwMode="auto">
          <a:xfrm>
            <a:off x="107504" y="836712"/>
            <a:ext cx="8856984" cy="49684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287338" indent="-287338"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marL="457200" indent="-457200" eaLnBrk="1" hangingPunct="1">
              <a:spcBef>
                <a:spcPct val="20000"/>
              </a:spcBef>
              <a:buFont typeface="Wingdings" panose="05000000000000000000" pitchFamily="2" charset="2"/>
              <a:buChar char="Ø"/>
            </a:pPr>
            <a:r>
              <a:rPr lang="en-US" altLang="x-none" dirty="0">
                <a:hlinkClick r:id="rId3"/>
              </a:rPr>
              <a:t>https://youtu.be/-</a:t>
            </a:r>
            <a:r>
              <a:rPr lang="en-US" altLang="x-none" dirty="0" smtClean="0">
                <a:hlinkClick r:id="rId3"/>
              </a:rPr>
              <a:t>ywP8wjfOx4</a:t>
            </a:r>
            <a:r>
              <a:rPr lang="en-US" altLang="x-none" dirty="0" smtClean="0"/>
              <a:t> - </a:t>
            </a:r>
            <a:r>
              <a:rPr lang="en-ZA" altLang="x-none" dirty="0"/>
              <a:t>“</a:t>
            </a:r>
            <a:r>
              <a:rPr lang="en-ZA" altLang="x-none" b="1" dirty="0"/>
              <a:t>The NHS: A Difficult Beginning</a:t>
            </a:r>
            <a:r>
              <a:rPr lang="en-ZA" altLang="x-none" dirty="0"/>
              <a:t>”. </a:t>
            </a:r>
            <a:r>
              <a:rPr lang="en-ZA" altLang="x-none" b="1" dirty="0" smtClean="0"/>
              <a:t>NHS’s</a:t>
            </a:r>
            <a:r>
              <a:rPr lang="en-ZA" altLang="x-none" dirty="0" smtClean="0"/>
              <a:t> </a:t>
            </a:r>
            <a:r>
              <a:rPr lang="en-ZA" altLang="x-none" dirty="0"/>
              <a:t>most vicious and vocal opponents were the very people its existence depended on - surgeons, nurses, dentists and Britain's </a:t>
            </a:r>
            <a:r>
              <a:rPr lang="en-ZA" altLang="x-none" dirty="0" smtClean="0"/>
              <a:t>doctors. About 70% only signed up 6 </a:t>
            </a:r>
            <a:r>
              <a:rPr lang="en-ZA" altLang="x-none" dirty="0"/>
              <a:t>weeks before its 5th July 1948 </a:t>
            </a:r>
            <a:r>
              <a:rPr lang="en-ZA" altLang="x-none" dirty="0" smtClean="0"/>
              <a:t>roll-out</a:t>
            </a:r>
          </a:p>
          <a:p>
            <a:pPr marL="0" indent="0" eaLnBrk="1" hangingPunct="1">
              <a:spcBef>
                <a:spcPct val="20000"/>
              </a:spcBef>
            </a:pPr>
            <a:endParaRPr lang="en-US" altLang="x-none" sz="900" dirty="0"/>
          </a:p>
          <a:p>
            <a:pPr marL="457200" indent="-457200" eaLnBrk="1" hangingPunct="1">
              <a:spcBef>
                <a:spcPct val="20000"/>
              </a:spcBef>
              <a:buFont typeface="Wingdings" panose="05000000000000000000" pitchFamily="2" charset="2"/>
              <a:buChar char="Ø"/>
            </a:pPr>
            <a:r>
              <a:rPr lang="en-ZA" altLang="x-none" dirty="0">
                <a:hlinkClick r:id="rId4"/>
              </a:rPr>
              <a:t>https://</a:t>
            </a:r>
            <a:r>
              <a:rPr lang="en-ZA" altLang="x-none" dirty="0" smtClean="0">
                <a:hlinkClick r:id="rId4"/>
              </a:rPr>
              <a:t>www.tandfonline.com/doi/full/10.4161/23288604.2014.991211</a:t>
            </a:r>
            <a:r>
              <a:rPr lang="en-ZA" altLang="x-none" dirty="0" smtClean="0"/>
              <a:t> - Countries </a:t>
            </a:r>
            <a:r>
              <a:rPr lang="en-ZA" altLang="x-none" dirty="0"/>
              <a:t>that embarked </a:t>
            </a:r>
            <a:r>
              <a:rPr lang="en-ZA" altLang="x-none" dirty="0" smtClean="0"/>
              <a:t>UHC, </a:t>
            </a:r>
            <a:r>
              <a:rPr lang="en-ZA" altLang="x-none" dirty="0"/>
              <a:t>did so at a point when their economies where at a low </a:t>
            </a:r>
            <a:r>
              <a:rPr lang="en-ZA" altLang="x-none" dirty="0" smtClean="0"/>
              <a:t>ebb. Trials, tears and tribulations are an integral part of the journey  </a:t>
            </a:r>
          </a:p>
          <a:p>
            <a:pPr marL="0" indent="0" eaLnBrk="1" hangingPunct="1">
              <a:spcBef>
                <a:spcPct val="20000"/>
              </a:spcBef>
            </a:pPr>
            <a:endParaRPr lang="en-US" altLang="x-none" sz="800" dirty="0"/>
          </a:p>
          <a:p>
            <a:pPr marL="457200" indent="-457200" eaLnBrk="1" hangingPunct="1">
              <a:spcBef>
                <a:spcPct val="20000"/>
              </a:spcBef>
              <a:buFont typeface="Wingdings" panose="05000000000000000000" pitchFamily="2" charset="2"/>
              <a:buChar char="Ø"/>
            </a:pPr>
            <a:r>
              <a:rPr lang="en-US" altLang="x-none" dirty="0">
                <a:hlinkClick r:id="rId5"/>
              </a:rPr>
              <a:t>http://worldpopulationreview.com/countries/countries-with-universal-healthcare</a:t>
            </a:r>
            <a:r>
              <a:rPr lang="en-US" altLang="x-none" dirty="0" smtClean="0">
                <a:hlinkClick r:id="rId5"/>
              </a:rPr>
              <a:t>/</a:t>
            </a:r>
            <a:r>
              <a:rPr lang="en-US" altLang="x-none" dirty="0" smtClean="0"/>
              <a:t> - shows 112 Countries that have gone the UHC route</a:t>
            </a:r>
            <a:r>
              <a:rPr lang="en-US" altLang="x-none" b="1" dirty="0" smtClean="0"/>
              <a:t>???</a:t>
            </a:r>
          </a:p>
        </p:txBody>
      </p:sp>
    </p:spTree>
    <p:extLst>
      <p:ext uri="{BB962C8B-B14F-4D97-AF65-F5344CB8AC3E}">
        <p14:creationId xmlns:p14="http://schemas.microsoft.com/office/powerpoint/2010/main" val="17661355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0" y="0"/>
            <a:ext cx="9144000" cy="836712"/>
          </a:xfrm>
          <a:prstGeom prst="rect">
            <a:avLst/>
          </a:prstGeom>
          <a:solidFill>
            <a:schemeClr val="accent1"/>
          </a:solidFill>
          <a:ln>
            <a:noFill/>
          </a:ln>
          <a:effectLst>
            <a:innerShdw blurRad="63500" dist="50800" dir="5400000">
              <a:prstClr val="black">
                <a:alpha val="50000"/>
              </a:prstClr>
            </a:innerShdw>
          </a:effectLst>
          <a:extLst/>
        </p:spPr>
        <p:txBody>
          <a:bodyPr anchor="ctr"/>
          <a:lstStyle/>
          <a:p>
            <a:pPr fontAlgn="base">
              <a:spcBef>
                <a:spcPct val="0"/>
              </a:spcBef>
              <a:spcAft>
                <a:spcPct val="0"/>
              </a:spcAft>
              <a:defRPr/>
            </a:pPr>
            <a:r>
              <a:rPr lang="en-ZA" sz="3600" b="1" dirty="0" smtClean="0">
                <a:solidFill>
                  <a:srgbClr val="FFFFFF"/>
                </a:solidFill>
              </a:rPr>
              <a:t>Key </a:t>
            </a:r>
            <a:r>
              <a:rPr lang="en-ZA" sz="3600" b="1" dirty="0">
                <a:solidFill>
                  <a:srgbClr val="FFFFFF"/>
                </a:solidFill>
              </a:rPr>
              <a:t>Issues</a:t>
            </a:r>
          </a:p>
          <a:p>
            <a:pPr fontAlgn="base">
              <a:spcBef>
                <a:spcPct val="0"/>
              </a:spcBef>
              <a:spcAft>
                <a:spcPct val="0"/>
              </a:spcAft>
              <a:defRPr/>
            </a:pPr>
            <a:endParaRPr lang="en-US" sz="1600" i="1" dirty="0">
              <a:solidFill>
                <a:prstClr val="white"/>
              </a:solidFill>
            </a:endParaRPr>
          </a:p>
        </p:txBody>
      </p:sp>
      <p:sp>
        <p:nvSpPr>
          <p:cNvPr id="4" name="Content Placeholder 5"/>
          <p:cNvSpPr>
            <a:spLocks noGrp="1"/>
          </p:cNvSpPr>
          <p:nvPr>
            <p:ph sz="quarter" idx="4294967295"/>
          </p:nvPr>
        </p:nvSpPr>
        <p:spPr>
          <a:xfrm>
            <a:off x="0" y="836712"/>
            <a:ext cx="8889628" cy="6021288"/>
          </a:xfrm>
          <a:prstGeom prst="rect">
            <a:avLst/>
          </a:prstGeom>
        </p:spPr>
        <p:txBody>
          <a:bodyPr>
            <a:normAutofit/>
          </a:bodyPr>
          <a:lstStyle/>
          <a:p>
            <a:pPr lvl="0" algn="just"/>
            <a:r>
              <a:rPr lang="en-ZA" sz="2400" dirty="0">
                <a:latin typeface="Arial Nova Cond" panose="020B0506020202020204" pitchFamily="34" charset="0"/>
              </a:rPr>
              <a:t>What are key issues to ensure </a:t>
            </a:r>
            <a:r>
              <a:rPr lang="en-ZA" sz="2400" b="1" dirty="0">
                <a:solidFill>
                  <a:prstClr val="black"/>
                </a:solidFill>
                <a:latin typeface="Arial Nova Cond" panose="020B0506020202020204" pitchFamily="34" charset="0"/>
              </a:rPr>
              <a:t>certification and </a:t>
            </a:r>
            <a:r>
              <a:rPr lang="en-ZA" sz="2400" b="1" dirty="0">
                <a:latin typeface="Arial Nova Cond" panose="020B0506020202020204" pitchFamily="34" charset="0"/>
              </a:rPr>
              <a:t>accreditation</a:t>
            </a:r>
            <a:r>
              <a:rPr lang="en-ZA" sz="2400" dirty="0">
                <a:latin typeface="Arial Nova Cond" panose="020B0506020202020204" pitchFamily="34" charset="0"/>
              </a:rPr>
              <a:t> of health facilities </a:t>
            </a:r>
            <a:r>
              <a:rPr lang="en-ZA" sz="2400" i="1" dirty="0">
                <a:latin typeface="Arial Nova Cond" panose="020B0506020202020204" pitchFamily="34" charset="0"/>
              </a:rPr>
              <a:t>(i.e. Ideal Clinic Programme and Ideal Hospital Programme with OSHC requirements) </a:t>
            </a:r>
            <a:r>
              <a:rPr lang="en-ZA" sz="2400" dirty="0">
                <a:latin typeface="Arial Nova Cond" panose="020B0506020202020204" pitchFamily="34" charset="0"/>
              </a:rPr>
              <a:t>and </a:t>
            </a:r>
            <a:r>
              <a:rPr lang="en-ZA" sz="2400" dirty="0" smtClean="0">
                <a:latin typeface="Arial Nova Cond" panose="020B0506020202020204" pitchFamily="34" charset="0"/>
              </a:rPr>
              <a:t>those that are unable to meet the set criteria?</a:t>
            </a:r>
            <a:endParaRPr lang="en-ZA" sz="2400" dirty="0">
              <a:latin typeface="Arial Nova Cond" panose="020B0506020202020204" pitchFamily="34" charset="0"/>
            </a:endParaRPr>
          </a:p>
          <a:p>
            <a:pPr lvl="0" algn="just"/>
            <a:endParaRPr lang="en-ZA" sz="1400" dirty="0">
              <a:latin typeface="Arial Nova Cond" panose="020B0506020202020204" pitchFamily="34" charset="0"/>
            </a:endParaRPr>
          </a:p>
          <a:p>
            <a:pPr lvl="0" algn="just"/>
            <a:r>
              <a:rPr lang="en-ZA" sz="2400" dirty="0">
                <a:solidFill>
                  <a:prstClr val="black"/>
                </a:solidFill>
                <a:latin typeface="Arial Nova Cond" panose="020B0506020202020204" pitchFamily="34" charset="0"/>
              </a:rPr>
              <a:t>What is the </a:t>
            </a:r>
            <a:r>
              <a:rPr lang="en-ZA" sz="2400" b="1" dirty="0">
                <a:solidFill>
                  <a:prstClr val="black"/>
                </a:solidFill>
                <a:latin typeface="Arial Nova Cond" panose="020B0506020202020204" pitchFamily="34" charset="0"/>
              </a:rPr>
              <a:t>role of </a:t>
            </a:r>
            <a:r>
              <a:rPr lang="en-ZA" sz="2400" b="1" dirty="0" smtClean="0">
                <a:solidFill>
                  <a:prstClr val="black"/>
                </a:solidFill>
                <a:latin typeface="Arial Nova Cond" panose="020B0506020202020204" pitchFamily="34" charset="0"/>
              </a:rPr>
              <a:t>“everybody else” to </a:t>
            </a:r>
            <a:r>
              <a:rPr lang="en-ZA" sz="2400" b="1" dirty="0">
                <a:solidFill>
                  <a:prstClr val="black"/>
                </a:solidFill>
                <a:latin typeface="Arial Nova Cond" panose="020B0506020202020204" pitchFamily="34" charset="0"/>
              </a:rPr>
              <a:t>ensure that NHI happens from today towards 2025</a:t>
            </a:r>
            <a:r>
              <a:rPr lang="en-ZA" sz="2400" dirty="0">
                <a:solidFill>
                  <a:prstClr val="black"/>
                </a:solidFill>
                <a:latin typeface="Arial Nova Cond" panose="020B0506020202020204" pitchFamily="34" charset="0"/>
              </a:rPr>
              <a:t> and beyond especially for District office and sub-district offices? How should or how will this happen</a:t>
            </a:r>
            <a:r>
              <a:rPr lang="en-ZA" sz="2400" dirty="0" smtClean="0">
                <a:solidFill>
                  <a:prstClr val="black"/>
                </a:solidFill>
                <a:latin typeface="Arial Nova Cond" panose="020B0506020202020204" pitchFamily="34" charset="0"/>
              </a:rPr>
              <a:t>? “</a:t>
            </a:r>
            <a:r>
              <a:rPr lang="en-ZA" sz="2400" b="1" dirty="0" smtClean="0">
                <a:solidFill>
                  <a:prstClr val="black"/>
                </a:solidFill>
                <a:latin typeface="Arial Nova Cond" panose="020B0506020202020204" pitchFamily="34" charset="0"/>
              </a:rPr>
              <a:t>Integrated District Model</a:t>
            </a:r>
            <a:r>
              <a:rPr lang="en-ZA" sz="2400" dirty="0" smtClean="0">
                <a:solidFill>
                  <a:prstClr val="black"/>
                </a:solidFill>
                <a:latin typeface="Arial Nova Cond" panose="020B0506020202020204" pitchFamily="34" charset="0"/>
              </a:rPr>
              <a:t>”???</a:t>
            </a:r>
            <a:endParaRPr lang="en-ZA" sz="2400" dirty="0">
              <a:solidFill>
                <a:prstClr val="black"/>
              </a:solidFill>
              <a:latin typeface="Arial Nova Cond" panose="020B0506020202020204" pitchFamily="34" charset="0"/>
            </a:endParaRPr>
          </a:p>
          <a:p>
            <a:pPr lvl="0" algn="just"/>
            <a:endParaRPr lang="en-ZA" sz="1400" dirty="0">
              <a:solidFill>
                <a:prstClr val="black"/>
              </a:solidFill>
              <a:latin typeface="Arial Nova Cond" panose="020B0506020202020204" pitchFamily="34" charset="0"/>
            </a:endParaRPr>
          </a:p>
          <a:p>
            <a:pPr lvl="0" algn="just"/>
            <a:r>
              <a:rPr lang="en-ZA" sz="2400" dirty="0">
                <a:solidFill>
                  <a:prstClr val="black"/>
                </a:solidFill>
                <a:latin typeface="Arial Nova Cond" panose="020B0506020202020204" pitchFamily="34" charset="0"/>
              </a:rPr>
              <a:t>What other </a:t>
            </a:r>
            <a:r>
              <a:rPr lang="en-ZA" sz="2400" b="1" dirty="0">
                <a:solidFill>
                  <a:prstClr val="black"/>
                </a:solidFill>
                <a:latin typeface="Arial Nova Cond" panose="020B0506020202020204" pitchFamily="34" charset="0"/>
              </a:rPr>
              <a:t>stakeholders will enhance the implementation of NHI</a:t>
            </a:r>
            <a:r>
              <a:rPr lang="en-ZA" sz="2400" dirty="0">
                <a:solidFill>
                  <a:prstClr val="black"/>
                </a:solidFill>
                <a:latin typeface="Arial Nova Cond" panose="020B0506020202020204" pitchFamily="34" charset="0"/>
              </a:rPr>
              <a:t> in the next five years? If other stakeholders are mentioned, how and why should they be involved and which roles will they play in realising NHI</a:t>
            </a:r>
            <a:r>
              <a:rPr lang="en-ZA" sz="2400" dirty="0" smtClean="0">
                <a:solidFill>
                  <a:prstClr val="black"/>
                </a:solidFill>
                <a:latin typeface="Arial Nova Cond" panose="020B0506020202020204" pitchFamily="34" charset="0"/>
              </a:rPr>
              <a:t>? </a:t>
            </a:r>
            <a:endParaRPr lang="en-ZA" sz="1800" dirty="0">
              <a:solidFill>
                <a:prstClr val="black"/>
              </a:solidFill>
              <a:latin typeface="Arial Nova Cond" panose="020B0506020202020204" pitchFamily="34" charset="0"/>
            </a:endParaRPr>
          </a:p>
          <a:p>
            <a:pPr lvl="0"/>
            <a:endParaRPr lang="en-ZA" sz="1800" dirty="0">
              <a:solidFill>
                <a:prstClr val="black"/>
              </a:solidFill>
              <a:latin typeface="Arial Nova Cond" panose="020B0506020202020204" pitchFamily="34" charset="0"/>
            </a:endParaRPr>
          </a:p>
          <a:p>
            <a:pPr lvl="0"/>
            <a:endParaRPr lang="en-ZA" sz="1800" dirty="0">
              <a:solidFill>
                <a:prstClr val="black"/>
              </a:solidFill>
              <a:latin typeface="Arial Nova Cond" panose="020B0506020202020204" pitchFamily="34" charset="0"/>
            </a:endParaRPr>
          </a:p>
          <a:p>
            <a:pPr lvl="0"/>
            <a:endParaRPr lang="en-ZA" sz="1800" dirty="0">
              <a:latin typeface="Arial Nova Cond" panose="020B0506020202020204" pitchFamily="34" charset="0"/>
            </a:endParaRPr>
          </a:p>
          <a:p>
            <a:pPr lvl="0"/>
            <a:endParaRPr lang="en-ZA" sz="1800" dirty="0">
              <a:latin typeface="Arial Nova Cond" panose="020B0506020202020204" pitchFamily="34" charset="0"/>
            </a:endParaRPr>
          </a:p>
        </p:txBody>
      </p:sp>
    </p:spTree>
    <p:extLst>
      <p:ext uri="{BB962C8B-B14F-4D97-AF65-F5344CB8AC3E}">
        <p14:creationId xmlns:p14="http://schemas.microsoft.com/office/powerpoint/2010/main" val="11302572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9"/>
          <p:cNvSpPr txBox="1">
            <a:spLocks/>
          </p:cNvSpPr>
          <p:nvPr/>
        </p:nvSpPr>
        <p:spPr>
          <a:xfrm>
            <a:off x="6553200" y="6356350"/>
            <a:ext cx="2133600" cy="365125"/>
          </a:xfrm>
          <a:prstGeom prst="rect">
            <a:avLst/>
          </a:prstGeom>
        </p:spPr>
        <p:txBody>
          <a:bodyPr/>
          <a:lstStyle/>
          <a:p>
            <a:pPr algn="r">
              <a:defRPr/>
            </a:pPr>
            <a:endParaRPr lang="en-US" dirty="0">
              <a:solidFill>
                <a:prstClr val="black"/>
              </a:solidFill>
              <a:latin typeface="Arial" pitchFamily="34" charset="0"/>
              <a:cs typeface="Arial" pitchFamily="34" charset="0"/>
            </a:endParaRPr>
          </a:p>
        </p:txBody>
      </p:sp>
      <p:sp>
        <p:nvSpPr>
          <p:cNvPr id="6" name="Rectangle 2"/>
          <p:cNvSpPr txBox="1">
            <a:spLocks noChangeArrowheads="1"/>
          </p:cNvSpPr>
          <p:nvPr/>
        </p:nvSpPr>
        <p:spPr>
          <a:xfrm>
            <a:off x="-44067" y="260648"/>
            <a:ext cx="5562600" cy="990600"/>
          </a:xfrm>
          <a:prstGeom prst="rect">
            <a:avLst/>
          </a:prstGeom>
        </p:spPr>
        <p:txBody>
          <a:bodyPr tIns="45720" rIns="91440" bIns="45720" anchor="ctr">
            <a:normAutofit/>
          </a:bodyPr>
          <a:lstStyle/>
          <a:p>
            <a:endParaRPr lang="en-US" sz="3600" b="1" u="sng" dirty="0">
              <a:solidFill>
                <a:prstClr val="white"/>
              </a:solidFill>
            </a:endParaRPr>
          </a:p>
        </p:txBody>
      </p:sp>
      <p:sp>
        <p:nvSpPr>
          <p:cNvPr id="7" name="Rectangle 6"/>
          <p:cNvSpPr/>
          <p:nvPr/>
        </p:nvSpPr>
        <p:spPr>
          <a:xfrm>
            <a:off x="3000364" y="5786454"/>
            <a:ext cx="1571636" cy="1071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sp>
        <p:nvSpPr>
          <p:cNvPr id="8" name="Rectangle 2"/>
          <p:cNvSpPr>
            <a:spLocks noChangeArrowheads="1"/>
          </p:cNvSpPr>
          <p:nvPr/>
        </p:nvSpPr>
        <p:spPr bwMode="auto">
          <a:xfrm>
            <a:off x="7226" y="0"/>
            <a:ext cx="9144000" cy="836712"/>
          </a:xfrm>
          <a:prstGeom prst="rect">
            <a:avLst/>
          </a:prstGeom>
          <a:solidFill>
            <a:schemeClr val="accent1"/>
          </a:solidFill>
          <a:ln>
            <a:noFill/>
          </a:ln>
          <a:effectLst>
            <a:innerShdw blurRad="63500" dist="50800" dir="5400000">
              <a:prstClr val="black">
                <a:alpha val="50000"/>
              </a:prstClr>
            </a:innerShdw>
          </a:effectLst>
          <a:extLst/>
        </p:spPr>
        <p:txBody>
          <a:bodyPr anchor="ctr"/>
          <a:lstStyle/>
          <a:p>
            <a:pPr fontAlgn="base">
              <a:spcBef>
                <a:spcPct val="0"/>
              </a:spcBef>
              <a:spcAft>
                <a:spcPct val="0"/>
              </a:spcAft>
              <a:defRPr/>
            </a:pPr>
            <a:r>
              <a:rPr lang="en-ZA" sz="2800" b="1" dirty="0">
                <a:solidFill>
                  <a:srgbClr val="FFFFFF"/>
                </a:solidFill>
              </a:rPr>
              <a:t>Thailand Health System: </a:t>
            </a:r>
            <a:r>
              <a:rPr lang="en-ZA" sz="2800" b="1" dirty="0" smtClean="0">
                <a:solidFill>
                  <a:srgbClr val="FFFFFF"/>
                </a:solidFill>
              </a:rPr>
              <a:t>Strategic Purchasing </a:t>
            </a:r>
            <a:endParaRPr lang="en-US" sz="2800" dirty="0">
              <a:solidFill>
                <a:prstClr val="white"/>
              </a:solidFill>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3856" t="2892" r="3470" b="4418"/>
          <a:stretch/>
        </p:blipFill>
        <p:spPr>
          <a:xfrm>
            <a:off x="0" y="836712"/>
            <a:ext cx="9144000" cy="6021288"/>
          </a:xfrm>
          <a:prstGeom prst="rect">
            <a:avLst/>
          </a:prstGeom>
        </p:spPr>
      </p:pic>
      <p:sp>
        <p:nvSpPr>
          <p:cNvPr id="9" name="Rectangle 2"/>
          <p:cNvSpPr>
            <a:spLocks noChangeArrowheads="1"/>
          </p:cNvSpPr>
          <p:nvPr/>
        </p:nvSpPr>
        <p:spPr bwMode="auto">
          <a:xfrm>
            <a:off x="-6978" y="11017"/>
            <a:ext cx="9144000" cy="836712"/>
          </a:xfrm>
          <a:prstGeom prst="rect">
            <a:avLst/>
          </a:prstGeom>
          <a:solidFill>
            <a:schemeClr val="accent1"/>
          </a:solidFill>
          <a:ln>
            <a:noFill/>
          </a:ln>
          <a:effectLst>
            <a:innerShdw blurRad="63500" dist="50800" dir="5400000">
              <a:prstClr val="black">
                <a:alpha val="50000"/>
              </a:prstClr>
            </a:innerShdw>
          </a:effectLst>
          <a:extLst/>
        </p:spPr>
        <p:txBody>
          <a:bodyPr anchor="ctr"/>
          <a:lstStyle/>
          <a:p>
            <a:pPr fontAlgn="base">
              <a:spcBef>
                <a:spcPct val="0"/>
              </a:spcBef>
              <a:spcAft>
                <a:spcPct val="0"/>
              </a:spcAft>
              <a:defRPr/>
            </a:pPr>
            <a:r>
              <a:rPr lang="en-ZA" sz="3200" b="1" dirty="0" smtClean="0">
                <a:solidFill>
                  <a:srgbClr val="FFFFFF"/>
                </a:solidFill>
              </a:rPr>
              <a:t>Key Issues: Strategic Purchasing</a:t>
            </a:r>
            <a:r>
              <a:rPr lang="en-US" sz="2800" b="1" dirty="0" smtClean="0">
                <a:solidFill>
                  <a:srgbClr val="FFFFFF"/>
                </a:solidFill>
              </a:rPr>
              <a:t> </a:t>
            </a:r>
            <a:endParaRPr lang="en-US" sz="2800" dirty="0">
              <a:solidFill>
                <a:prstClr val="white"/>
              </a:solidFill>
            </a:endParaRPr>
          </a:p>
        </p:txBody>
      </p:sp>
    </p:spTree>
    <p:extLst>
      <p:ext uri="{BB962C8B-B14F-4D97-AF65-F5344CB8AC3E}">
        <p14:creationId xmlns:p14="http://schemas.microsoft.com/office/powerpoint/2010/main" val="11376045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9"/>
          <p:cNvSpPr txBox="1">
            <a:spLocks/>
          </p:cNvSpPr>
          <p:nvPr/>
        </p:nvSpPr>
        <p:spPr>
          <a:xfrm>
            <a:off x="6553200" y="6356350"/>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6" name="Rectangle 2"/>
          <p:cNvSpPr txBox="1">
            <a:spLocks noChangeArrowheads="1"/>
          </p:cNvSpPr>
          <p:nvPr/>
        </p:nvSpPr>
        <p:spPr>
          <a:xfrm>
            <a:off x="-35715" y="0"/>
            <a:ext cx="5562600" cy="990600"/>
          </a:xfrm>
          <a:prstGeom prst="rect">
            <a:avLst/>
          </a:prstGeom>
        </p:spPr>
        <p:txBody>
          <a:bodyPr tIns="45720" rIns="91440" bIns="45720" anchor="ctr">
            <a:normAutofit/>
          </a:bodyPr>
          <a:lstStyle/>
          <a:p>
            <a:endParaRPr lang="en-US" sz="3600" b="1" u="sng" dirty="0">
              <a:solidFill>
                <a:schemeClr val="bg1"/>
              </a:solidFill>
            </a:endParaRPr>
          </a:p>
        </p:txBody>
      </p:sp>
      <p:sp>
        <p:nvSpPr>
          <p:cNvPr id="8" name="Rectangle 2"/>
          <p:cNvSpPr>
            <a:spLocks noChangeArrowheads="1"/>
          </p:cNvSpPr>
          <p:nvPr/>
        </p:nvSpPr>
        <p:spPr bwMode="auto">
          <a:xfrm>
            <a:off x="0" y="0"/>
            <a:ext cx="9144000" cy="548680"/>
          </a:xfrm>
          <a:prstGeom prst="rect">
            <a:avLst/>
          </a:prstGeom>
          <a:solidFill>
            <a:schemeClr val="accent1"/>
          </a:solidFill>
          <a:ln>
            <a:noFill/>
          </a:ln>
          <a:effectLst>
            <a:innerShdw blurRad="63500" dist="50800" dir="5400000">
              <a:prstClr val="black">
                <a:alpha val="50000"/>
              </a:prstClr>
            </a:innerShdw>
          </a:effectLst>
          <a:extLst/>
        </p:spPr>
        <p:txBody>
          <a:bodyPr anchor="ctr"/>
          <a:lstStyle/>
          <a:p>
            <a:pPr fontAlgn="base">
              <a:spcBef>
                <a:spcPct val="0"/>
              </a:spcBef>
              <a:spcAft>
                <a:spcPct val="0"/>
              </a:spcAft>
              <a:defRPr/>
            </a:pPr>
            <a:r>
              <a:rPr lang="en-US" sz="3600" b="1" dirty="0" smtClean="0">
                <a:solidFill>
                  <a:srgbClr val="FFFFFF"/>
                </a:solidFill>
                <a:latin typeface="Calibri" charset="0"/>
                <a:ea typeface="+mj-ea"/>
                <a:cs typeface="+mj-cs"/>
              </a:rPr>
              <a:t>Where are we?  </a:t>
            </a:r>
            <a:endParaRPr lang="en-US" sz="1400" dirty="0">
              <a:solidFill>
                <a:schemeClr val="bg1"/>
              </a:solidFill>
            </a:endParaRPr>
          </a:p>
        </p:txBody>
      </p:sp>
      <p:sp>
        <p:nvSpPr>
          <p:cNvPr id="2" name="Rectangle 1"/>
          <p:cNvSpPr/>
          <p:nvPr/>
        </p:nvSpPr>
        <p:spPr>
          <a:xfrm>
            <a:off x="0" y="692696"/>
            <a:ext cx="9036496" cy="5170646"/>
          </a:xfrm>
          <a:prstGeom prst="rect">
            <a:avLst/>
          </a:prstGeom>
        </p:spPr>
        <p:txBody>
          <a:bodyPr wrap="square">
            <a:spAutoFit/>
          </a:bodyPr>
          <a:lstStyle/>
          <a:p>
            <a:pPr marL="342900" indent="-342900">
              <a:lnSpc>
                <a:spcPct val="150000"/>
              </a:lnSpc>
              <a:buFont typeface="Wingdings" panose="05000000000000000000" pitchFamily="2" charset="2"/>
              <a:buChar char="Ø"/>
            </a:pPr>
            <a:r>
              <a:rPr lang="en-ZA" sz="2000" dirty="0"/>
              <a:t>Parliament published the NHI Bill for public consultations on 8</a:t>
            </a:r>
            <a:r>
              <a:rPr lang="en-ZA" sz="2000" baseline="30000" dirty="0"/>
              <a:t>th</a:t>
            </a:r>
            <a:r>
              <a:rPr lang="en-ZA" sz="2000" dirty="0"/>
              <a:t> August </a:t>
            </a:r>
            <a:r>
              <a:rPr lang="en-ZA" sz="2000" dirty="0" smtClean="0"/>
              <a:t>2019</a:t>
            </a:r>
            <a:endParaRPr lang="en-ZA" sz="2000" dirty="0"/>
          </a:p>
          <a:p>
            <a:pPr marL="342900" indent="-342900">
              <a:lnSpc>
                <a:spcPct val="150000"/>
              </a:lnSpc>
              <a:buFont typeface="Wingdings" panose="05000000000000000000" pitchFamily="2" charset="2"/>
              <a:buChar char="Ø"/>
            </a:pPr>
            <a:r>
              <a:rPr lang="en-ZA" sz="2000" dirty="0"/>
              <a:t>The Bill is currently being consulted on in the National Assembly through the Portfolio Committee on Health</a:t>
            </a:r>
          </a:p>
          <a:p>
            <a:pPr marL="342900" indent="-342900">
              <a:lnSpc>
                <a:spcPct val="150000"/>
              </a:lnSpc>
              <a:buFont typeface="Wingdings" panose="05000000000000000000" pitchFamily="2" charset="2"/>
              <a:buChar char="Ø"/>
            </a:pPr>
            <a:r>
              <a:rPr lang="en-ZA" sz="2000" dirty="0" smtClean="0"/>
              <a:t>Thereafter, the Bill </a:t>
            </a:r>
            <a:r>
              <a:rPr lang="en-ZA" sz="2000" dirty="0"/>
              <a:t>will also be debated in the </a:t>
            </a:r>
            <a:r>
              <a:rPr lang="en-ZA" sz="2000" dirty="0" smtClean="0"/>
              <a:t>NCP </a:t>
            </a:r>
            <a:r>
              <a:rPr lang="en-ZA" sz="2000" dirty="0"/>
              <a:t>through the Select Committee on Health and Social Services</a:t>
            </a:r>
          </a:p>
          <a:p>
            <a:pPr marL="342900" indent="-342900">
              <a:lnSpc>
                <a:spcPct val="150000"/>
              </a:lnSpc>
              <a:buFont typeface="Wingdings" panose="05000000000000000000" pitchFamily="2" charset="2"/>
              <a:buChar char="Ø"/>
            </a:pPr>
            <a:r>
              <a:rPr lang="en-ZA" sz="2000" dirty="0"/>
              <a:t>The Bill may be amended as the Committee deems it fit or </a:t>
            </a:r>
            <a:r>
              <a:rPr lang="en-ZA" sz="2000" dirty="0" smtClean="0"/>
              <a:t>accepted, </a:t>
            </a:r>
            <a:r>
              <a:rPr lang="en-ZA" sz="2000" dirty="0"/>
              <a:t>thereafter approved for tabling to the National </a:t>
            </a:r>
            <a:r>
              <a:rPr lang="en-ZA" sz="2000" dirty="0" smtClean="0"/>
              <a:t>Assembly</a:t>
            </a:r>
            <a:endParaRPr lang="en-ZA" sz="2000" dirty="0"/>
          </a:p>
          <a:p>
            <a:pPr marL="342900" indent="-342900">
              <a:lnSpc>
                <a:spcPct val="150000"/>
              </a:lnSpc>
              <a:buFont typeface="Wingdings" panose="05000000000000000000" pitchFamily="2" charset="2"/>
              <a:buChar char="Ø"/>
            </a:pPr>
            <a:r>
              <a:rPr lang="en-ZA" sz="2000" dirty="0"/>
              <a:t>The National Assembly would then either pass, amend or reject the Bill</a:t>
            </a:r>
          </a:p>
          <a:p>
            <a:pPr marL="342900" indent="-342900">
              <a:lnSpc>
                <a:spcPct val="150000"/>
              </a:lnSpc>
              <a:buFont typeface="Wingdings" panose="05000000000000000000" pitchFamily="2" charset="2"/>
              <a:buChar char="Ø"/>
            </a:pPr>
            <a:r>
              <a:rPr lang="en-ZA" sz="2000" dirty="0" smtClean="0"/>
              <a:t>If </a:t>
            </a:r>
            <a:r>
              <a:rPr lang="en-ZA" sz="2000" dirty="0"/>
              <a:t>the NCOP passes the Bill, it goes to the President for his assent and signature.</a:t>
            </a:r>
          </a:p>
          <a:p>
            <a:pPr marL="342900" indent="-342900">
              <a:lnSpc>
                <a:spcPct val="150000"/>
              </a:lnSpc>
              <a:buFont typeface="Wingdings" panose="05000000000000000000" pitchFamily="2" charset="2"/>
              <a:buChar char="Ø"/>
            </a:pPr>
            <a:r>
              <a:rPr lang="en-ZA" sz="2000" dirty="0" smtClean="0"/>
              <a:t>If </a:t>
            </a:r>
            <a:r>
              <a:rPr lang="en-ZA" sz="2000" dirty="0"/>
              <a:t>the NCOP rejects or amends the Bill it goes back to the National Assembly for reconsideration</a:t>
            </a:r>
            <a:r>
              <a:rPr lang="en-ZA" sz="2000" dirty="0" smtClean="0"/>
              <a:t>.</a:t>
            </a:r>
            <a:endParaRPr lang="en-ZA" sz="2000" dirty="0"/>
          </a:p>
        </p:txBody>
      </p:sp>
    </p:spTree>
    <p:extLst>
      <p:ext uri="{BB962C8B-B14F-4D97-AF65-F5344CB8AC3E}">
        <p14:creationId xmlns:p14="http://schemas.microsoft.com/office/powerpoint/2010/main" val="40121897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9"/>
          <p:cNvSpPr txBox="1">
            <a:spLocks/>
          </p:cNvSpPr>
          <p:nvPr/>
        </p:nvSpPr>
        <p:spPr>
          <a:xfrm>
            <a:off x="6553200" y="6356350"/>
            <a:ext cx="2133600" cy="365125"/>
          </a:xfrm>
          <a:prstGeom prst="rect">
            <a:avLst/>
          </a:prstGeom>
        </p:spPr>
        <p:txBody>
          <a:bodyPr/>
          <a:lstStyle/>
          <a:p>
            <a:pPr algn="r">
              <a:defRPr/>
            </a:pPr>
            <a:endParaRPr lang="en-US" dirty="0">
              <a:solidFill>
                <a:prstClr val="black"/>
              </a:solidFill>
              <a:latin typeface="Arial" pitchFamily="34" charset="0"/>
              <a:cs typeface="Arial" pitchFamily="34" charset="0"/>
            </a:endParaRPr>
          </a:p>
        </p:txBody>
      </p:sp>
      <p:sp>
        <p:nvSpPr>
          <p:cNvPr id="6" name="Rectangle 2"/>
          <p:cNvSpPr txBox="1">
            <a:spLocks noChangeArrowheads="1"/>
          </p:cNvSpPr>
          <p:nvPr/>
        </p:nvSpPr>
        <p:spPr>
          <a:xfrm>
            <a:off x="-44067" y="260648"/>
            <a:ext cx="5562600" cy="990600"/>
          </a:xfrm>
          <a:prstGeom prst="rect">
            <a:avLst/>
          </a:prstGeom>
        </p:spPr>
        <p:txBody>
          <a:bodyPr tIns="45720" rIns="91440" bIns="45720" anchor="ctr">
            <a:normAutofit/>
          </a:bodyPr>
          <a:lstStyle/>
          <a:p>
            <a:endParaRPr lang="en-US" sz="3600" b="1" u="sng" dirty="0">
              <a:solidFill>
                <a:prstClr val="white"/>
              </a:solidFill>
            </a:endParaRPr>
          </a:p>
        </p:txBody>
      </p:sp>
      <p:sp>
        <p:nvSpPr>
          <p:cNvPr id="7" name="Rectangle 6"/>
          <p:cNvSpPr/>
          <p:nvPr/>
        </p:nvSpPr>
        <p:spPr>
          <a:xfrm>
            <a:off x="3000364" y="5786454"/>
            <a:ext cx="1571636" cy="1071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sp>
        <p:nvSpPr>
          <p:cNvPr id="8" name="Rectangle 2"/>
          <p:cNvSpPr>
            <a:spLocks noChangeArrowheads="1"/>
          </p:cNvSpPr>
          <p:nvPr/>
        </p:nvSpPr>
        <p:spPr bwMode="auto">
          <a:xfrm>
            <a:off x="7226" y="0"/>
            <a:ext cx="9144000" cy="836712"/>
          </a:xfrm>
          <a:prstGeom prst="rect">
            <a:avLst/>
          </a:prstGeom>
          <a:solidFill>
            <a:schemeClr val="accent1"/>
          </a:solidFill>
          <a:ln>
            <a:noFill/>
          </a:ln>
          <a:effectLst>
            <a:innerShdw blurRad="63500" dist="50800" dir="5400000">
              <a:prstClr val="black">
                <a:alpha val="50000"/>
              </a:prstClr>
            </a:innerShdw>
          </a:effectLst>
          <a:extLst/>
        </p:spPr>
        <p:txBody>
          <a:bodyPr anchor="ctr"/>
          <a:lstStyle/>
          <a:p>
            <a:pPr fontAlgn="base">
              <a:spcBef>
                <a:spcPct val="0"/>
              </a:spcBef>
              <a:spcAft>
                <a:spcPct val="0"/>
              </a:spcAft>
              <a:defRPr/>
            </a:pPr>
            <a:r>
              <a:rPr lang="en-ZA" sz="2800" b="1" dirty="0">
                <a:solidFill>
                  <a:srgbClr val="FFFFFF"/>
                </a:solidFill>
              </a:rPr>
              <a:t>Thailand </a:t>
            </a:r>
            <a:r>
              <a:rPr lang="en-ZA" sz="2800" b="1" dirty="0" smtClean="0">
                <a:solidFill>
                  <a:srgbClr val="FFFFFF"/>
                </a:solidFill>
              </a:rPr>
              <a:t>Health System</a:t>
            </a:r>
            <a:r>
              <a:rPr lang="en-ZA" sz="2800" b="1" dirty="0">
                <a:solidFill>
                  <a:srgbClr val="FFFFFF"/>
                </a:solidFill>
              </a:rPr>
              <a:t>: </a:t>
            </a:r>
            <a:r>
              <a:rPr lang="en-ZA" sz="2800" b="1" dirty="0" smtClean="0">
                <a:solidFill>
                  <a:srgbClr val="FFFFFF"/>
                </a:solidFill>
              </a:rPr>
              <a:t>Strategic Purchasing  </a:t>
            </a:r>
            <a:r>
              <a:rPr lang="en-US" sz="2800" b="1" dirty="0" smtClean="0">
                <a:solidFill>
                  <a:srgbClr val="FFFFFF"/>
                </a:solidFill>
              </a:rPr>
              <a:t> </a:t>
            </a:r>
            <a:endParaRPr lang="en-US" sz="2800" dirty="0">
              <a:solidFill>
                <a:prstClr val="white"/>
              </a:solidFill>
            </a:endParaRP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4217" t="1767" r="2651" b="5221"/>
          <a:stretch/>
        </p:blipFill>
        <p:spPr>
          <a:xfrm>
            <a:off x="0" y="764704"/>
            <a:ext cx="9144000" cy="3816424"/>
          </a:xfrm>
          <a:prstGeom prst="rect">
            <a:avLst/>
          </a:prstGeom>
        </p:spPr>
      </p:pic>
      <p:sp>
        <p:nvSpPr>
          <p:cNvPr id="5" name="Rectangle 4"/>
          <p:cNvSpPr/>
          <p:nvPr/>
        </p:nvSpPr>
        <p:spPr>
          <a:xfrm>
            <a:off x="96487" y="4653136"/>
            <a:ext cx="9036496" cy="2031325"/>
          </a:xfrm>
          <a:prstGeom prst="rect">
            <a:avLst/>
          </a:prstGeom>
        </p:spPr>
        <p:txBody>
          <a:bodyPr wrap="square">
            <a:spAutoFit/>
          </a:bodyPr>
          <a:lstStyle/>
          <a:p>
            <a:pPr marL="285750" indent="-285750" algn="just">
              <a:buFont typeface="Wingdings" panose="05000000000000000000" pitchFamily="2" charset="2"/>
              <a:buChar char="Ø"/>
            </a:pPr>
            <a:r>
              <a:rPr lang="en-ZA" dirty="0"/>
              <a:t>Change in the demand for health care services as well as changes in the supply of health care services must at all times be tracked / measured and inferences made on the performance of the system</a:t>
            </a:r>
            <a:r>
              <a:rPr lang="en-ZA" dirty="0" smtClean="0"/>
              <a:t>. In </a:t>
            </a:r>
            <a:r>
              <a:rPr lang="en-ZA" dirty="0"/>
              <a:t>order to use the data to evaluate the quality of the PHC system, detailed health profiles of individuals on the registration list, available to main contractors, became essential. </a:t>
            </a:r>
            <a:endParaRPr lang="en-ZA" dirty="0" smtClean="0"/>
          </a:p>
          <a:p>
            <a:pPr marL="285750" indent="-285750" algn="just">
              <a:buFont typeface="Wingdings" panose="05000000000000000000" pitchFamily="2" charset="2"/>
              <a:buChar char="Ø"/>
            </a:pPr>
            <a:r>
              <a:rPr lang="en-ZA" dirty="0" smtClean="0"/>
              <a:t>This </a:t>
            </a:r>
            <a:r>
              <a:rPr lang="en-ZA" dirty="0"/>
              <a:t>resonates with strategic profiling which is used for strategic </a:t>
            </a:r>
            <a:r>
              <a:rPr lang="en-ZA" dirty="0" smtClean="0"/>
              <a:t>purchasing.</a:t>
            </a:r>
            <a:r>
              <a:rPr lang="en-ZA" b="1" dirty="0"/>
              <a:t> </a:t>
            </a:r>
            <a:r>
              <a:rPr lang="en-ZA" b="1" u="sng" dirty="0"/>
              <a:t>Capitations are reconciled monthly in Thailand</a:t>
            </a:r>
            <a:r>
              <a:rPr lang="en-ZA" dirty="0"/>
              <a:t>. </a:t>
            </a:r>
          </a:p>
        </p:txBody>
      </p:sp>
      <p:sp>
        <p:nvSpPr>
          <p:cNvPr id="9" name="Rectangle 2"/>
          <p:cNvSpPr>
            <a:spLocks noChangeArrowheads="1"/>
          </p:cNvSpPr>
          <p:nvPr/>
        </p:nvSpPr>
        <p:spPr bwMode="auto">
          <a:xfrm>
            <a:off x="-6978" y="11017"/>
            <a:ext cx="9144000" cy="836712"/>
          </a:xfrm>
          <a:prstGeom prst="rect">
            <a:avLst/>
          </a:prstGeom>
          <a:solidFill>
            <a:schemeClr val="accent1"/>
          </a:solidFill>
          <a:ln>
            <a:noFill/>
          </a:ln>
          <a:effectLst>
            <a:innerShdw blurRad="63500" dist="50800" dir="5400000">
              <a:prstClr val="black">
                <a:alpha val="50000"/>
              </a:prstClr>
            </a:innerShdw>
          </a:effectLst>
          <a:extLst/>
        </p:spPr>
        <p:txBody>
          <a:bodyPr anchor="ctr"/>
          <a:lstStyle/>
          <a:p>
            <a:pPr fontAlgn="base">
              <a:spcBef>
                <a:spcPct val="0"/>
              </a:spcBef>
              <a:spcAft>
                <a:spcPct val="0"/>
              </a:spcAft>
              <a:defRPr/>
            </a:pPr>
            <a:r>
              <a:rPr lang="en-ZA" sz="3200" b="1" dirty="0" smtClean="0">
                <a:solidFill>
                  <a:srgbClr val="FFFFFF"/>
                </a:solidFill>
              </a:rPr>
              <a:t>Key Issues: Strategic Purchasing</a:t>
            </a:r>
            <a:r>
              <a:rPr lang="en-US" sz="2800" b="1" dirty="0" smtClean="0">
                <a:solidFill>
                  <a:srgbClr val="FFFFFF"/>
                </a:solidFill>
              </a:rPr>
              <a:t> </a:t>
            </a:r>
            <a:endParaRPr lang="en-US" sz="2800" dirty="0">
              <a:solidFill>
                <a:prstClr val="white"/>
              </a:solidFill>
            </a:endParaRPr>
          </a:p>
        </p:txBody>
      </p:sp>
    </p:spTree>
    <p:extLst>
      <p:ext uri="{BB962C8B-B14F-4D97-AF65-F5344CB8AC3E}">
        <p14:creationId xmlns:p14="http://schemas.microsoft.com/office/powerpoint/2010/main" val="417779857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0720" y="1052736"/>
            <a:ext cx="8964488" cy="5170646"/>
          </a:xfrm>
          <a:prstGeom prst="rect">
            <a:avLst/>
          </a:prstGeom>
        </p:spPr>
        <p:txBody>
          <a:bodyPr wrap="square">
            <a:spAutoFit/>
          </a:bodyPr>
          <a:lstStyle/>
          <a:p>
            <a:pPr marL="214313" indent="-214313">
              <a:lnSpc>
                <a:spcPct val="150000"/>
              </a:lnSpc>
              <a:buFont typeface="Arial" panose="020B0604020202020204" pitchFamily="34" charset="0"/>
              <a:buChar char="•"/>
            </a:pPr>
            <a:r>
              <a:rPr lang="en-ZA" sz="2000" dirty="0"/>
              <a:t>NHI is for everyone</a:t>
            </a:r>
          </a:p>
          <a:p>
            <a:pPr marL="214313" indent="-214313">
              <a:lnSpc>
                <a:spcPct val="150000"/>
              </a:lnSpc>
              <a:buFont typeface="Arial" panose="020B0604020202020204" pitchFamily="34" charset="0"/>
              <a:buChar char="•"/>
            </a:pPr>
            <a:r>
              <a:rPr lang="en-ZA" sz="2000" dirty="0"/>
              <a:t>Universal Health Coverage can be achieved if current resources are better utilised</a:t>
            </a:r>
          </a:p>
          <a:p>
            <a:pPr marL="214313" indent="-214313">
              <a:lnSpc>
                <a:spcPct val="150000"/>
              </a:lnSpc>
              <a:buFont typeface="Arial" panose="020B0604020202020204" pitchFamily="34" charset="0"/>
              <a:buChar char="•"/>
            </a:pPr>
            <a:r>
              <a:rPr lang="en-ZA" sz="2000" dirty="0"/>
              <a:t>New models for service delivery will be required</a:t>
            </a:r>
          </a:p>
          <a:p>
            <a:pPr marL="214313" indent="-214313">
              <a:lnSpc>
                <a:spcPct val="150000"/>
              </a:lnSpc>
              <a:buFont typeface="Arial" panose="020B0604020202020204" pitchFamily="34" charset="0"/>
              <a:buChar char="•"/>
            </a:pPr>
            <a:r>
              <a:rPr lang="en-ZA" sz="2000" dirty="0"/>
              <a:t>NHI will provide everyone with financial protection from the costs of health care</a:t>
            </a:r>
          </a:p>
          <a:p>
            <a:pPr marL="214313" indent="-214313">
              <a:lnSpc>
                <a:spcPct val="150000"/>
              </a:lnSpc>
              <a:buFont typeface="Arial" panose="020B0604020202020204" pitchFamily="34" charset="0"/>
              <a:buChar char="•"/>
            </a:pPr>
            <a:r>
              <a:rPr lang="en-ZA" sz="2000" dirty="0"/>
              <a:t>NHI will purchase health services from both public and private health care providers</a:t>
            </a:r>
          </a:p>
          <a:p>
            <a:pPr marL="214313" indent="-214313">
              <a:lnSpc>
                <a:spcPct val="150000"/>
              </a:lnSpc>
              <a:buFont typeface="Arial" panose="020B0604020202020204" pitchFamily="34" charset="0"/>
              <a:buChar char="•"/>
            </a:pPr>
            <a:r>
              <a:rPr lang="en-ZA" sz="2000" dirty="0"/>
              <a:t>New methods of paying for services need to be tested and implemented</a:t>
            </a:r>
          </a:p>
          <a:p>
            <a:pPr marL="214313" indent="-214313">
              <a:lnSpc>
                <a:spcPct val="150000"/>
              </a:lnSpc>
              <a:buFont typeface="Arial" panose="020B0604020202020204" pitchFamily="34" charset="0"/>
              <a:buChar char="•"/>
            </a:pPr>
            <a:r>
              <a:rPr lang="en-ZA" sz="2000" dirty="0"/>
              <a:t>People who wish to purchase care not provided by NHI will be able to do so</a:t>
            </a:r>
          </a:p>
          <a:p>
            <a:pPr marL="214313" indent="-214313">
              <a:lnSpc>
                <a:spcPct val="150000"/>
              </a:lnSpc>
              <a:buFont typeface="Arial" panose="020B0604020202020204" pitchFamily="34" charset="0"/>
              <a:buChar char="•"/>
            </a:pPr>
            <a:r>
              <a:rPr lang="en-ZA" sz="2000" dirty="0"/>
              <a:t>Institutional and administrative changes will evolve – not an event</a:t>
            </a:r>
          </a:p>
          <a:p>
            <a:pPr marL="214313" indent="-214313">
              <a:lnSpc>
                <a:spcPct val="150000"/>
              </a:lnSpc>
              <a:buFont typeface="Arial" panose="020B0604020202020204" pitchFamily="34" charset="0"/>
              <a:buChar char="•"/>
            </a:pPr>
            <a:r>
              <a:rPr lang="en-ZA" sz="2000" dirty="0"/>
              <a:t>All stakeholders may make inputs - changes will be influenced by learning</a:t>
            </a:r>
          </a:p>
          <a:p>
            <a:pPr marL="214313" indent="-214313">
              <a:lnSpc>
                <a:spcPct val="150000"/>
              </a:lnSpc>
              <a:buFont typeface="Arial" panose="020B0604020202020204" pitchFamily="34" charset="0"/>
              <a:buChar char="•"/>
            </a:pPr>
            <a:r>
              <a:rPr lang="en-ZA" sz="2000" dirty="0"/>
              <a:t>Full NHIF Office will be implemented systematically once the Bill is enacted</a:t>
            </a:r>
          </a:p>
        </p:txBody>
      </p:sp>
      <p:sp>
        <p:nvSpPr>
          <p:cNvPr id="4" name="Rectangle 2"/>
          <p:cNvSpPr>
            <a:spLocks noChangeArrowheads="1"/>
          </p:cNvSpPr>
          <p:nvPr/>
        </p:nvSpPr>
        <p:spPr bwMode="auto">
          <a:xfrm>
            <a:off x="-6978" y="11017"/>
            <a:ext cx="9144000" cy="836712"/>
          </a:xfrm>
          <a:prstGeom prst="rect">
            <a:avLst/>
          </a:prstGeom>
          <a:solidFill>
            <a:schemeClr val="accent1"/>
          </a:solidFill>
          <a:ln>
            <a:noFill/>
          </a:ln>
          <a:effectLst>
            <a:innerShdw blurRad="63500" dist="50800" dir="5400000">
              <a:prstClr val="black">
                <a:alpha val="50000"/>
              </a:prstClr>
            </a:innerShdw>
          </a:effectLst>
          <a:extLst/>
        </p:spPr>
        <p:txBody>
          <a:bodyPr anchor="ctr"/>
          <a:lstStyle/>
          <a:p>
            <a:pPr fontAlgn="base">
              <a:spcBef>
                <a:spcPct val="0"/>
              </a:spcBef>
              <a:spcAft>
                <a:spcPct val="0"/>
              </a:spcAft>
              <a:defRPr/>
            </a:pPr>
            <a:r>
              <a:rPr lang="en-ZA" sz="3200" b="1" dirty="0" smtClean="0">
                <a:solidFill>
                  <a:srgbClr val="FFFFFF"/>
                </a:solidFill>
              </a:rPr>
              <a:t>Conclusion</a:t>
            </a:r>
            <a:r>
              <a:rPr lang="en-US" sz="2800" b="1" dirty="0" smtClean="0">
                <a:solidFill>
                  <a:srgbClr val="FFFFFF"/>
                </a:solidFill>
              </a:rPr>
              <a:t> </a:t>
            </a:r>
            <a:endParaRPr lang="en-US" sz="2800" dirty="0">
              <a:solidFill>
                <a:prstClr val="white"/>
              </a:solidFill>
            </a:endParaRPr>
          </a:p>
        </p:txBody>
      </p:sp>
    </p:spTree>
    <p:extLst>
      <p:ext uri="{BB962C8B-B14F-4D97-AF65-F5344CB8AC3E}">
        <p14:creationId xmlns:p14="http://schemas.microsoft.com/office/powerpoint/2010/main" val="16980318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7010400" y="6356350"/>
            <a:ext cx="2133600" cy="365125"/>
          </a:xfrm>
          <a:prstGeom prst="rect">
            <a:avLst/>
          </a:prstGeom>
        </p:spPr>
        <p:txBody>
          <a:bodyPr/>
          <a:lstStyle/>
          <a:p>
            <a:fld id="{6EAB8107-1DC0-6F41-BB70-76BC97B081A0}" type="slidenum">
              <a:rPr lang="en-US" smtClean="0"/>
              <a:pPr/>
              <a:t>32</a:t>
            </a:fld>
            <a:endParaRPr lang="en-US"/>
          </a:p>
        </p:txBody>
      </p:sp>
      <p:sp>
        <p:nvSpPr>
          <p:cNvPr id="2" name="Rectangle 1"/>
          <p:cNvSpPr/>
          <p:nvPr/>
        </p:nvSpPr>
        <p:spPr>
          <a:xfrm>
            <a:off x="2286000" y="-10651777"/>
            <a:ext cx="4572000" cy="1938992"/>
          </a:xfrm>
          <a:prstGeom prst="rect">
            <a:avLst/>
          </a:prstGeom>
        </p:spPr>
        <p:txBody>
          <a:bodyPr>
            <a:spAutoFit/>
          </a:bodyPr>
          <a:lstStyle/>
          <a:p>
            <a:pPr algn="ctr"/>
            <a:r>
              <a:rPr lang="en-ZA" sz="2400" b="1" dirty="0">
                <a:solidFill>
                  <a:srgbClr val="002060"/>
                </a:solidFill>
              </a:rPr>
              <a:t>“If we wait for the moment when everything, absolutely</a:t>
            </a:r>
          </a:p>
          <a:p>
            <a:pPr algn="ctr"/>
            <a:r>
              <a:rPr lang="en-ZA" sz="2400" b="1" dirty="0">
                <a:solidFill>
                  <a:srgbClr val="002060"/>
                </a:solidFill>
              </a:rPr>
              <a:t> everything is ready, we shall never begin” </a:t>
            </a:r>
          </a:p>
          <a:p>
            <a:pPr algn="ctr"/>
            <a:r>
              <a:rPr lang="en-ZA" sz="2400" b="1" dirty="0">
                <a:solidFill>
                  <a:srgbClr val="002060"/>
                </a:solidFill>
              </a:rPr>
              <a:t>– Ivan Turgenev </a:t>
            </a:r>
          </a:p>
        </p:txBody>
      </p:sp>
      <p:sp>
        <p:nvSpPr>
          <p:cNvPr id="7" name="Rectangle 2"/>
          <p:cNvSpPr>
            <a:spLocks noChangeArrowheads="1"/>
          </p:cNvSpPr>
          <p:nvPr/>
        </p:nvSpPr>
        <p:spPr bwMode="auto">
          <a:xfrm>
            <a:off x="0" y="0"/>
            <a:ext cx="9144000" cy="836712"/>
          </a:xfrm>
          <a:prstGeom prst="rect">
            <a:avLst/>
          </a:prstGeom>
          <a:solidFill>
            <a:schemeClr val="accent1"/>
          </a:solidFill>
          <a:ln>
            <a:noFill/>
          </a:ln>
          <a:effectLst>
            <a:innerShdw blurRad="63500" dist="50800" dir="5400000">
              <a:prstClr val="black">
                <a:alpha val="50000"/>
              </a:prstClr>
            </a:innerShdw>
          </a:effectLst>
          <a:extLst/>
        </p:spPr>
        <p:txBody>
          <a:bodyPr anchor="ctr"/>
          <a:lstStyle/>
          <a:p>
            <a:pPr fontAlgn="base">
              <a:spcBef>
                <a:spcPct val="0"/>
              </a:spcBef>
              <a:spcAft>
                <a:spcPct val="0"/>
              </a:spcAft>
              <a:defRPr/>
            </a:pPr>
            <a:r>
              <a:rPr lang="en-ZA" sz="3600" b="1" dirty="0" smtClean="0">
                <a:solidFill>
                  <a:srgbClr val="FFFFFF"/>
                </a:solidFill>
                <a:latin typeface="Calibri" charset="0"/>
                <a:ea typeface="+mj-ea"/>
                <a:cs typeface="+mj-cs"/>
              </a:rPr>
              <a:t>Conclusion  … PMAC 2020 conference speakers</a:t>
            </a:r>
            <a:endParaRPr lang="en-ZA" sz="3600" b="1" dirty="0">
              <a:solidFill>
                <a:srgbClr val="FFFFFF"/>
              </a:solidFill>
              <a:latin typeface="Calibri" charset="0"/>
              <a:ea typeface="+mj-ea"/>
              <a:cs typeface="+mj-cs"/>
            </a:endParaRPr>
          </a:p>
          <a:p>
            <a:pPr fontAlgn="base">
              <a:spcBef>
                <a:spcPct val="0"/>
              </a:spcBef>
              <a:spcAft>
                <a:spcPct val="0"/>
              </a:spcAft>
              <a:defRPr/>
            </a:pPr>
            <a:endParaRPr lang="en-US" sz="1600" i="1" dirty="0">
              <a:solidFill>
                <a:schemeClr val="bg1"/>
              </a:solidFill>
            </a:endParaRPr>
          </a:p>
        </p:txBody>
      </p:sp>
      <p:pic>
        <p:nvPicPr>
          <p:cNvPr id="4" name="Picture 3"/>
          <p:cNvPicPr>
            <a:picLocks noChangeAspect="1"/>
          </p:cNvPicPr>
          <p:nvPr/>
        </p:nvPicPr>
        <p:blipFill>
          <a:blip r:embed="rId2"/>
          <a:stretch>
            <a:fillRect/>
          </a:stretch>
        </p:blipFill>
        <p:spPr>
          <a:xfrm>
            <a:off x="107504" y="1124744"/>
            <a:ext cx="8928992" cy="2448272"/>
          </a:xfrm>
          <a:prstGeom prst="rect">
            <a:avLst/>
          </a:prstGeom>
          <a:ln>
            <a:solidFill>
              <a:schemeClr val="accent1"/>
            </a:solidFill>
          </a:ln>
        </p:spPr>
      </p:pic>
      <p:pic>
        <p:nvPicPr>
          <p:cNvPr id="9" name="Picture 8"/>
          <p:cNvPicPr>
            <a:picLocks noChangeAspect="1"/>
          </p:cNvPicPr>
          <p:nvPr/>
        </p:nvPicPr>
        <p:blipFill>
          <a:blip r:embed="rId3"/>
          <a:stretch>
            <a:fillRect/>
          </a:stretch>
        </p:blipFill>
        <p:spPr>
          <a:xfrm>
            <a:off x="107504" y="3573016"/>
            <a:ext cx="4536504" cy="3096344"/>
          </a:xfrm>
          <a:prstGeom prst="rect">
            <a:avLst/>
          </a:prstGeom>
          <a:ln>
            <a:solidFill>
              <a:schemeClr val="accent1"/>
            </a:solidFill>
          </a:ln>
        </p:spPr>
      </p:pic>
      <p:pic>
        <p:nvPicPr>
          <p:cNvPr id="3" name="Picture 2"/>
          <p:cNvPicPr>
            <a:picLocks noChangeAspect="1"/>
          </p:cNvPicPr>
          <p:nvPr/>
        </p:nvPicPr>
        <p:blipFill>
          <a:blip r:embed="rId4"/>
          <a:stretch>
            <a:fillRect/>
          </a:stretch>
        </p:blipFill>
        <p:spPr>
          <a:xfrm>
            <a:off x="4644008" y="3573016"/>
            <a:ext cx="4392488" cy="3096344"/>
          </a:xfrm>
          <a:prstGeom prst="rect">
            <a:avLst/>
          </a:prstGeom>
          <a:ln>
            <a:solidFill>
              <a:schemeClr val="accent1"/>
            </a:solidFill>
          </a:ln>
        </p:spPr>
      </p:pic>
    </p:spTree>
    <p:extLst>
      <p:ext uri="{BB962C8B-B14F-4D97-AF65-F5344CB8AC3E}">
        <p14:creationId xmlns:p14="http://schemas.microsoft.com/office/powerpoint/2010/main" val="160209258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7010400" y="6356350"/>
            <a:ext cx="2133600" cy="365125"/>
          </a:xfrm>
          <a:prstGeom prst="rect">
            <a:avLst/>
          </a:prstGeom>
        </p:spPr>
        <p:txBody>
          <a:bodyPr/>
          <a:lstStyle/>
          <a:p>
            <a:fld id="{6EAB8107-1DC0-6F41-BB70-76BC97B081A0}" type="slidenum">
              <a:rPr lang="en-US" smtClean="0"/>
              <a:pPr/>
              <a:t>33</a:t>
            </a:fld>
            <a:endParaRPr lang="en-US"/>
          </a:p>
        </p:txBody>
      </p:sp>
      <p:sp>
        <p:nvSpPr>
          <p:cNvPr id="6" name="TextBox 5"/>
          <p:cNvSpPr txBox="1"/>
          <p:nvPr/>
        </p:nvSpPr>
        <p:spPr>
          <a:xfrm>
            <a:off x="0" y="764704"/>
            <a:ext cx="9144000" cy="3785652"/>
          </a:xfrm>
          <a:prstGeom prst="rect">
            <a:avLst/>
          </a:prstGeom>
          <a:noFill/>
        </p:spPr>
        <p:txBody>
          <a:bodyPr wrap="square" rtlCol="0">
            <a:spAutoFit/>
          </a:bodyPr>
          <a:lstStyle/>
          <a:p>
            <a:pPr algn="just"/>
            <a:r>
              <a:rPr lang="en-ZA" sz="4000" dirty="0" smtClean="0">
                <a:solidFill>
                  <a:srgbClr val="002060"/>
                </a:solidFill>
              </a:rPr>
              <a:t>“</a:t>
            </a:r>
            <a:r>
              <a:rPr lang="en-ZA" sz="4000" dirty="0">
                <a:solidFill>
                  <a:srgbClr val="002060"/>
                </a:solidFill>
              </a:rPr>
              <a:t>If we wait for the moment when everything, absolutely everything, is ready we shall never begin” </a:t>
            </a:r>
            <a:r>
              <a:rPr lang="en-ZA" sz="4000" dirty="0" smtClean="0">
                <a:solidFill>
                  <a:srgbClr val="002060"/>
                </a:solidFill>
              </a:rPr>
              <a:t>– </a:t>
            </a:r>
            <a:r>
              <a:rPr lang="en-ZA" sz="4000" dirty="0">
                <a:solidFill>
                  <a:srgbClr val="002060"/>
                </a:solidFill>
              </a:rPr>
              <a:t>Ivan Turgenev </a:t>
            </a:r>
          </a:p>
          <a:p>
            <a:endParaRPr lang="en-US" sz="4000" dirty="0" smtClean="0"/>
          </a:p>
          <a:p>
            <a:endParaRPr lang="en-US" sz="4000" dirty="0"/>
          </a:p>
          <a:p>
            <a:pPr algn="ctr"/>
            <a:r>
              <a:rPr lang="en-US" sz="4000" dirty="0" smtClean="0"/>
              <a:t>THANK YOU </a:t>
            </a:r>
            <a:endParaRPr lang="en-US" sz="4000" dirty="0"/>
          </a:p>
        </p:txBody>
      </p:sp>
      <p:sp>
        <p:nvSpPr>
          <p:cNvPr id="2" name="Rectangle 1"/>
          <p:cNvSpPr/>
          <p:nvPr/>
        </p:nvSpPr>
        <p:spPr>
          <a:xfrm>
            <a:off x="-612576" y="-4779912"/>
            <a:ext cx="10009112" cy="1384995"/>
          </a:xfrm>
          <a:prstGeom prst="rect">
            <a:avLst/>
          </a:prstGeom>
        </p:spPr>
        <p:txBody>
          <a:bodyPr wrap="square">
            <a:spAutoFit/>
          </a:bodyPr>
          <a:lstStyle/>
          <a:p>
            <a:pPr algn="ctr"/>
            <a:r>
              <a:rPr lang="en-ZA" sz="2800" b="1" dirty="0">
                <a:solidFill>
                  <a:srgbClr val="002060"/>
                </a:solidFill>
              </a:rPr>
              <a:t>“If we wait for the moment when everything, absolutely</a:t>
            </a:r>
          </a:p>
          <a:p>
            <a:pPr algn="ctr"/>
            <a:r>
              <a:rPr lang="en-ZA" sz="2800" b="1" dirty="0">
                <a:solidFill>
                  <a:srgbClr val="002060"/>
                </a:solidFill>
              </a:rPr>
              <a:t> everything is ready, we shall never begin” </a:t>
            </a:r>
          </a:p>
          <a:p>
            <a:pPr algn="ctr"/>
            <a:r>
              <a:rPr lang="en-ZA" sz="2800" b="1" dirty="0">
                <a:solidFill>
                  <a:srgbClr val="002060"/>
                </a:solidFill>
              </a:rPr>
              <a:t>– Ivan Turgenev </a:t>
            </a:r>
          </a:p>
        </p:txBody>
      </p:sp>
    </p:spTree>
    <p:extLst>
      <p:ext uri="{BB962C8B-B14F-4D97-AF65-F5344CB8AC3E}">
        <p14:creationId xmlns:p14="http://schemas.microsoft.com/office/powerpoint/2010/main" val="16426970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9"/>
          <p:cNvSpPr txBox="1">
            <a:spLocks/>
          </p:cNvSpPr>
          <p:nvPr/>
        </p:nvSpPr>
        <p:spPr>
          <a:xfrm>
            <a:off x="6553200" y="6356350"/>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6" name="Rectangle 2"/>
          <p:cNvSpPr txBox="1">
            <a:spLocks noChangeArrowheads="1"/>
          </p:cNvSpPr>
          <p:nvPr/>
        </p:nvSpPr>
        <p:spPr>
          <a:xfrm>
            <a:off x="-35715" y="0"/>
            <a:ext cx="5562600" cy="990600"/>
          </a:xfrm>
          <a:prstGeom prst="rect">
            <a:avLst/>
          </a:prstGeom>
        </p:spPr>
        <p:txBody>
          <a:bodyPr tIns="45720" rIns="91440" bIns="45720" anchor="ctr">
            <a:normAutofit/>
          </a:bodyPr>
          <a:lstStyle/>
          <a:p>
            <a:endParaRPr lang="en-US" sz="3600" b="1" u="sng" dirty="0">
              <a:solidFill>
                <a:schemeClr val="bg1"/>
              </a:solidFill>
            </a:endParaRPr>
          </a:p>
        </p:txBody>
      </p:sp>
      <p:sp>
        <p:nvSpPr>
          <p:cNvPr id="7" name="Rectangle 6"/>
          <p:cNvSpPr/>
          <p:nvPr/>
        </p:nvSpPr>
        <p:spPr>
          <a:xfrm>
            <a:off x="3000364" y="5786454"/>
            <a:ext cx="1571636" cy="1071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Rectangle 2"/>
          <p:cNvSpPr>
            <a:spLocks noChangeArrowheads="1"/>
          </p:cNvSpPr>
          <p:nvPr/>
        </p:nvSpPr>
        <p:spPr bwMode="auto">
          <a:xfrm>
            <a:off x="0" y="0"/>
            <a:ext cx="9144000" cy="548680"/>
          </a:xfrm>
          <a:prstGeom prst="rect">
            <a:avLst/>
          </a:prstGeom>
          <a:solidFill>
            <a:schemeClr val="accent1"/>
          </a:solidFill>
          <a:ln>
            <a:noFill/>
          </a:ln>
          <a:effectLst>
            <a:innerShdw blurRad="63500" dist="50800" dir="5400000">
              <a:prstClr val="black">
                <a:alpha val="50000"/>
              </a:prstClr>
            </a:innerShdw>
          </a:effectLst>
          <a:extLst/>
        </p:spPr>
        <p:txBody>
          <a:bodyPr anchor="ctr"/>
          <a:lstStyle/>
          <a:p>
            <a:pPr fontAlgn="base">
              <a:spcBef>
                <a:spcPct val="0"/>
              </a:spcBef>
              <a:spcAft>
                <a:spcPct val="0"/>
              </a:spcAft>
              <a:defRPr/>
            </a:pPr>
            <a:r>
              <a:rPr lang="en-US" sz="3600" b="1" dirty="0" smtClean="0">
                <a:solidFill>
                  <a:srgbClr val="FFFFFF"/>
                </a:solidFill>
                <a:latin typeface="Calibri" charset="0"/>
                <a:ea typeface="+mj-ea"/>
                <a:cs typeface="+mj-cs"/>
              </a:rPr>
              <a:t>Where do we want to be? : Thailand  </a:t>
            </a:r>
            <a:endParaRPr lang="en-US" sz="1400" dirty="0">
              <a:solidFill>
                <a:schemeClr val="bg1"/>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2382440484"/>
              </p:ext>
            </p:extLst>
          </p:nvPr>
        </p:nvGraphicFramePr>
        <p:xfrm>
          <a:off x="179512" y="548680"/>
          <a:ext cx="8856985" cy="5974134"/>
        </p:xfrm>
        <a:graphic>
          <a:graphicData uri="http://schemas.openxmlformats.org/drawingml/2006/table">
            <a:tbl>
              <a:tblPr firstRow="1" firstCol="1" bandRow="1"/>
              <a:tblGrid>
                <a:gridCol w="5112568"/>
                <a:gridCol w="1944216"/>
                <a:gridCol w="1800201"/>
              </a:tblGrid>
              <a:tr h="251469">
                <a:tc>
                  <a:txBody>
                    <a:bodyPr/>
                    <a:lstStyle/>
                    <a:p>
                      <a:pPr algn="ctr">
                        <a:lnSpc>
                          <a:spcPct val="107000"/>
                        </a:lnSpc>
                        <a:spcAft>
                          <a:spcPts val="0"/>
                        </a:spcAft>
                      </a:pPr>
                      <a:r>
                        <a:rPr lang="en-ZA"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48361" marR="483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1800" b="1" dirty="0">
                          <a:effectLst/>
                          <a:latin typeface="Calibri" panose="020F0502020204030204" pitchFamily="34" charset="0"/>
                          <a:ea typeface="Calibri" panose="020F0502020204030204" pitchFamily="34" charset="0"/>
                          <a:cs typeface="Times New Roman" panose="02020603050405020304" pitchFamily="18" charset="0"/>
                        </a:rPr>
                        <a:t>Thailand</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8361" marR="483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1800" b="1" dirty="0">
                          <a:effectLst/>
                          <a:latin typeface="Calibri" panose="020F0502020204030204" pitchFamily="34" charset="0"/>
                          <a:ea typeface="Calibri" panose="020F0502020204030204" pitchFamily="34" charset="0"/>
                          <a:cs typeface="Times New Roman" panose="02020603050405020304" pitchFamily="18" charset="0"/>
                        </a:rPr>
                        <a:t>South Africa</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8361" marR="483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6961">
                <a:tc>
                  <a:txBody>
                    <a:bodyPr/>
                    <a:lstStyle/>
                    <a:p>
                      <a:pPr>
                        <a:lnSpc>
                          <a:spcPct val="107000"/>
                        </a:lnSpc>
                        <a:spcAft>
                          <a:spcPts val="0"/>
                        </a:spcAft>
                      </a:pPr>
                      <a:r>
                        <a:rPr lang="en-ZA" sz="1100">
                          <a:effectLst/>
                          <a:latin typeface="Calibri" panose="020F0502020204030204" pitchFamily="34" charset="0"/>
                          <a:ea typeface="Calibri" panose="020F0502020204030204" pitchFamily="34" charset="0"/>
                          <a:cs typeface="Times New Roman" panose="02020603050405020304" pitchFamily="18" charset="0"/>
                        </a:rPr>
                        <a:t>Population (2018)</a:t>
                      </a:r>
                    </a:p>
                  </a:txBody>
                  <a:tcPr marL="48361" marR="483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1400">
                          <a:effectLst/>
                          <a:latin typeface="Calibri" panose="020F0502020204030204" pitchFamily="34" charset="0"/>
                          <a:ea typeface="Calibri" panose="020F0502020204030204" pitchFamily="34" charset="0"/>
                          <a:cs typeface="Times New Roman" panose="02020603050405020304" pitchFamily="18" charset="0"/>
                        </a:rPr>
                        <a:t>69,5 million</a:t>
                      </a:r>
                    </a:p>
                  </a:txBody>
                  <a:tcPr marL="48361" marR="483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1400">
                          <a:effectLst/>
                          <a:latin typeface="Calibri" panose="020F0502020204030204" pitchFamily="34" charset="0"/>
                          <a:ea typeface="Calibri" panose="020F0502020204030204" pitchFamily="34" charset="0"/>
                          <a:cs typeface="Times New Roman" panose="02020603050405020304" pitchFamily="18" charset="0"/>
                        </a:rPr>
                        <a:t>57,7 million</a:t>
                      </a:r>
                    </a:p>
                  </a:txBody>
                  <a:tcPr marL="48361" marR="483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1469">
                <a:tc>
                  <a:txBody>
                    <a:bodyPr/>
                    <a:lstStyle/>
                    <a:p>
                      <a:pPr>
                        <a:lnSpc>
                          <a:spcPct val="107000"/>
                        </a:lnSpc>
                        <a:spcAft>
                          <a:spcPts val="0"/>
                        </a:spcAft>
                      </a:pPr>
                      <a:r>
                        <a:rPr lang="en-ZA" sz="1100">
                          <a:effectLst/>
                          <a:latin typeface="Calibri" panose="020F0502020204030204" pitchFamily="34" charset="0"/>
                          <a:ea typeface="Calibri" panose="020F0502020204030204" pitchFamily="34" charset="0"/>
                          <a:cs typeface="Times New Roman" panose="02020603050405020304" pitchFamily="18" charset="0"/>
                        </a:rPr>
                        <a:t>Classification</a:t>
                      </a:r>
                    </a:p>
                  </a:txBody>
                  <a:tcPr marL="48361" marR="483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1400">
                          <a:effectLst/>
                          <a:latin typeface="Calibri" panose="020F0502020204030204" pitchFamily="34" charset="0"/>
                          <a:ea typeface="Calibri" panose="020F0502020204030204" pitchFamily="34" charset="0"/>
                          <a:cs typeface="Times New Roman" panose="02020603050405020304" pitchFamily="18" charset="0"/>
                        </a:rPr>
                        <a:t>Upper middle income</a:t>
                      </a:r>
                    </a:p>
                  </a:txBody>
                  <a:tcPr marL="48361" marR="483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1400">
                          <a:effectLst/>
                          <a:latin typeface="Calibri" panose="020F0502020204030204" pitchFamily="34" charset="0"/>
                          <a:ea typeface="Calibri" panose="020F0502020204030204" pitchFamily="34" charset="0"/>
                          <a:cs typeface="Times New Roman" panose="02020603050405020304" pitchFamily="18" charset="0"/>
                        </a:rPr>
                        <a:t>Upper middle income</a:t>
                      </a:r>
                    </a:p>
                  </a:txBody>
                  <a:tcPr marL="48361" marR="483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1469">
                <a:tc>
                  <a:txBody>
                    <a:bodyPr/>
                    <a:lstStyle/>
                    <a:p>
                      <a:pPr>
                        <a:lnSpc>
                          <a:spcPct val="107000"/>
                        </a:lnSpc>
                        <a:spcAft>
                          <a:spcPts val="0"/>
                        </a:spcAft>
                      </a:pPr>
                      <a:r>
                        <a:rPr lang="en-ZA" sz="1100">
                          <a:effectLst/>
                          <a:latin typeface="Calibri" panose="020F0502020204030204" pitchFamily="34" charset="0"/>
                          <a:ea typeface="Calibri" panose="020F0502020204030204" pitchFamily="34" charset="0"/>
                          <a:cs typeface="Times New Roman" panose="02020603050405020304" pitchFamily="18" charset="0"/>
                        </a:rPr>
                        <a:t>GINI index (World Bank estimate)</a:t>
                      </a:r>
                    </a:p>
                  </a:txBody>
                  <a:tcPr marL="48361" marR="483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1400">
                          <a:effectLst/>
                          <a:latin typeface="Calibri" panose="020F0502020204030204" pitchFamily="34" charset="0"/>
                          <a:ea typeface="Calibri" panose="020F0502020204030204" pitchFamily="34" charset="0"/>
                          <a:cs typeface="Times New Roman" panose="02020603050405020304" pitchFamily="18" charset="0"/>
                        </a:rPr>
                        <a:t>36.5</a:t>
                      </a:r>
                    </a:p>
                  </a:txBody>
                  <a:tcPr marL="48361" marR="483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1400">
                          <a:effectLst/>
                          <a:latin typeface="Calibri" panose="020F0502020204030204" pitchFamily="34" charset="0"/>
                          <a:ea typeface="Calibri" panose="020F0502020204030204" pitchFamily="34" charset="0"/>
                          <a:cs typeface="Times New Roman" panose="02020603050405020304" pitchFamily="18" charset="0"/>
                        </a:rPr>
                        <a:t>65.0</a:t>
                      </a:r>
                    </a:p>
                  </a:txBody>
                  <a:tcPr marL="48361" marR="483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6961">
                <a:tc>
                  <a:txBody>
                    <a:bodyPr/>
                    <a:lstStyle/>
                    <a:p>
                      <a:pPr>
                        <a:lnSpc>
                          <a:spcPct val="107000"/>
                        </a:lnSpc>
                        <a:spcAft>
                          <a:spcPts val="0"/>
                        </a:spcAft>
                      </a:pPr>
                      <a:r>
                        <a:rPr lang="en-ZA" sz="1100">
                          <a:effectLst/>
                          <a:latin typeface="Calibri" panose="020F0502020204030204" pitchFamily="34" charset="0"/>
                          <a:ea typeface="Calibri" panose="020F0502020204030204" pitchFamily="34" charset="0"/>
                          <a:cs typeface="Times New Roman" panose="02020603050405020304" pitchFamily="18" charset="0"/>
                        </a:rPr>
                        <a:t>GDP  / 2018</a:t>
                      </a:r>
                    </a:p>
                  </a:txBody>
                  <a:tcPr marL="48361" marR="483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1400">
                          <a:effectLst/>
                          <a:latin typeface="Calibri" panose="020F0502020204030204" pitchFamily="34" charset="0"/>
                          <a:ea typeface="Calibri" panose="020F0502020204030204" pitchFamily="34" charset="0"/>
                          <a:cs typeface="Times New Roman" panose="02020603050405020304" pitchFamily="18" charset="0"/>
                        </a:rPr>
                        <a:t>504, 993 Billion</a:t>
                      </a:r>
                    </a:p>
                  </a:txBody>
                  <a:tcPr marL="48361" marR="483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1400">
                          <a:effectLst/>
                          <a:latin typeface="Calibri" panose="020F0502020204030204" pitchFamily="34" charset="0"/>
                          <a:ea typeface="Calibri" panose="020F0502020204030204" pitchFamily="34" charset="0"/>
                          <a:cs typeface="Times New Roman" panose="02020603050405020304" pitchFamily="18" charset="0"/>
                        </a:rPr>
                        <a:t>368, 289 Billion</a:t>
                      </a:r>
                    </a:p>
                  </a:txBody>
                  <a:tcPr marL="48361" marR="483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6961">
                <a:tc>
                  <a:txBody>
                    <a:bodyPr/>
                    <a:lstStyle/>
                    <a:p>
                      <a:pPr>
                        <a:lnSpc>
                          <a:spcPct val="107000"/>
                        </a:lnSpc>
                        <a:spcAft>
                          <a:spcPts val="0"/>
                        </a:spcAft>
                      </a:pPr>
                      <a:r>
                        <a:rPr lang="en-ZA" sz="1100">
                          <a:effectLst/>
                          <a:latin typeface="Calibri" panose="020F0502020204030204" pitchFamily="34" charset="0"/>
                          <a:ea typeface="Calibri" panose="020F0502020204030204" pitchFamily="34" charset="0"/>
                          <a:cs typeface="Times New Roman" panose="02020603050405020304" pitchFamily="18" charset="0"/>
                        </a:rPr>
                        <a:t>GDP per capita (U$) / 2018</a:t>
                      </a:r>
                    </a:p>
                  </a:txBody>
                  <a:tcPr marL="48361" marR="483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1400">
                          <a:effectLst/>
                          <a:latin typeface="Calibri" panose="020F0502020204030204" pitchFamily="34" charset="0"/>
                          <a:ea typeface="Calibri" panose="020F0502020204030204" pitchFamily="34" charset="0"/>
                          <a:cs typeface="Times New Roman" panose="02020603050405020304" pitchFamily="18" charset="0"/>
                        </a:rPr>
                        <a:t>7 273</a:t>
                      </a:r>
                    </a:p>
                  </a:txBody>
                  <a:tcPr marL="48361" marR="483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1400">
                          <a:effectLst/>
                          <a:latin typeface="Calibri" panose="020F0502020204030204" pitchFamily="34" charset="0"/>
                          <a:ea typeface="Calibri" panose="020F0502020204030204" pitchFamily="34" charset="0"/>
                          <a:cs typeface="Times New Roman" panose="02020603050405020304" pitchFamily="18" charset="0"/>
                        </a:rPr>
                        <a:t>6 374</a:t>
                      </a:r>
                    </a:p>
                  </a:txBody>
                  <a:tcPr marL="48361" marR="483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6961">
                <a:tc>
                  <a:txBody>
                    <a:bodyPr/>
                    <a:lstStyle/>
                    <a:p>
                      <a:pPr>
                        <a:lnSpc>
                          <a:spcPct val="107000"/>
                        </a:lnSpc>
                        <a:spcAft>
                          <a:spcPts val="0"/>
                        </a:spcAft>
                      </a:pPr>
                      <a:r>
                        <a:rPr lang="en-ZA" sz="1100">
                          <a:effectLst/>
                          <a:latin typeface="Calibri" panose="020F0502020204030204" pitchFamily="34" charset="0"/>
                          <a:ea typeface="Calibri" panose="020F0502020204030204" pitchFamily="34" charset="0"/>
                          <a:cs typeface="Times New Roman" panose="02020603050405020304" pitchFamily="18" charset="0"/>
                        </a:rPr>
                        <a:t>GNI per capita / 2018</a:t>
                      </a:r>
                    </a:p>
                  </a:txBody>
                  <a:tcPr marL="48361" marR="483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1400">
                          <a:effectLst/>
                          <a:latin typeface="Calibri" panose="020F0502020204030204" pitchFamily="34" charset="0"/>
                          <a:ea typeface="Calibri" panose="020F0502020204030204" pitchFamily="34" charset="0"/>
                          <a:cs typeface="Times New Roman" panose="02020603050405020304" pitchFamily="18" charset="0"/>
                        </a:rPr>
                        <a:t>6 610</a:t>
                      </a:r>
                    </a:p>
                  </a:txBody>
                  <a:tcPr marL="48361" marR="483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1400">
                          <a:effectLst/>
                          <a:latin typeface="Calibri" panose="020F0502020204030204" pitchFamily="34" charset="0"/>
                          <a:ea typeface="Calibri" panose="020F0502020204030204" pitchFamily="34" charset="0"/>
                          <a:cs typeface="Times New Roman" panose="02020603050405020304" pitchFamily="18" charset="0"/>
                        </a:rPr>
                        <a:t>5 750</a:t>
                      </a:r>
                    </a:p>
                  </a:txBody>
                  <a:tcPr marL="48361" marR="483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1469">
                <a:tc>
                  <a:txBody>
                    <a:bodyPr/>
                    <a:lstStyle/>
                    <a:p>
                      <a:pPr>
                        <a:lnSpc>
                          <a:spcPct val="107000"/>
                        </a:lnSpc>
                        <a:spcAft>
                          <a:spcPts val="0"/>
                        </a:spcAft>
                      </a:pPr>
                      <a:r>
                        <a:rPr lang="en-ZA" sz="1100">
                          <a:effectLst/>
                          <a:latin typeface="Calibri" panose="020F0502020204030204" pitchFamily="34" charset="0"/>
                          <a:ea typeface="Calibri" panose="020F0502020204030204" pitchFamily="34" charset="0"/>
                          <a:cs typeface="Times New Roman" panose="02020603050405020304" pitchFamily="18" charset="0"/>
                        </a:rPr>
                        <a:t>Life expectancy (2017)</a:t>
                      </a:r>
                    </a:p>
                  </a:txBody>
                  <a:tcPr marL="48361" marR="483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1400" dirty="0">
                          <a:effectLst/>
                          <a:latin typeface="Calibri" panose="020F0502020204030204" pitchFamily="34" charset="0"/>
                          <a:ea typeface="Calibri" panose="020F0502020204030204" pitchFamily="34" charset="0"/>
                          <a:cs typeface="Times New Roman" panose="02020603050405020304" pitchFamily="18" charset="0"/>
                        </a:rPr>
                        <a:t>76.6</a:t>
                      </a:r>
                    </a:p>
                  </a:txBody>
                  <a:tcPr marL="48361" marR="483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1400" dirty="0">
                          <a:effectLst/>
                          <a:latin typeface="Calibri" panose="020F0502020204030204" pitchFamily="34" charset="0"/>
                          <a:ea typeface="Calibri" panose="020F0502020204030204" pitchFamily="34" charset="0"/>
                          <a:cs typeface="Times New Roman" panose="02020603050405020304" pitchFamily="18" charset="0"/>
                        </a:rPr>
                        <a:t>63,5</a:t>
                      </a:r>
                    </a:p>
                  </a:txBody>
                  <a:tcPr marL="48361" marR="483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2145">
                <a:tc>
                  <a:txBody>
                    <a:bodyPr/>
                    <a:lstStyle/>
                    <a:p>
                      <a:pPr>
                        <a:lnSpc>
                          <a:spcPct val="107000"/>
                        </a:lnSpc>
                        <a:spcAft>
                          <a:spcPts val="0"/>
                        </a:spcAft>
                      </a:pPr>
                      <a:r>
                        <a:rPr lang="en-ZA" sz="1100">
                          <a:effectLst/>
                          <a:latin typeface="Calibri" panose="020F0502020204030204" pitchFamily="34" charset="0"/>
                          <a:ea typeface="Calibri" panose="020F0502020204030204" pitchFamily="34" charset="0"/>
                          <a:cs typeface="Times New Roman" panose="02020603050405020304" pitchFamily="18" charset="0"/>
                        </a:rPr>
                        <a:t>Mortality rate, neonatal </a:t>
                      </a:r>
                    </a:p>
                    <a:p>
                      <a:pPr>
                        <a:lnSpc>
                          <a:spcPct val="107000"/>
                        </a:lnSpc>
                        <a:spcAft>
                          <a:spcPts val="0"/>
                        </a:spcAft>
                      </a:pPr>
                      <a:r>
                        <a:rPr lang="en-ZA" sz="1100">
                          <a:effectLst/>
                          <a:latin typeface="Calibri" panose="020F0502020204030204" pitchFamily="34" charset="0"/>
                          <a:ea typeface="Calibri" panose="020F0502020204030204" pitchFamily="34" charset="0"/>
                          <a:cs typeface="Times New Roman" panose="02020603050405020304" pitchFamily="18" charset="0"/>
                        </a:rPr>
                        <a:t>(per 1,000 live births) / 2018</a:t>
                      </a:r>
                    </a:p>
                  </a:txBody>
                  <a:tcPr marL="48361" marR="483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1400">
                          <a:effectLst/>
                          <a:latin typeface="Calibri" panose="020F0502020204030204" pitchFamily="34" charset="0"/>
                          <a:ea typeface="Calibri" panose="020F0502020204030204" pitchFamily="34" charset="0"/>
                          <a:cs typeface="Times New Roman" panose="02020603050405020304" pitchFamily="18" charset="0"/>
                        </a:rPr>
                        <a:t>5</a:t>
                      </a:r>
                    </a:p>
                  </a:txBody>
                  <a:tcPr marL="48361" marR="483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1400">
                          <a:effectLst/>
                          <a:latin typeface="Calibri" panose="020F0502020204030204" pitchFamily="34" charset="0"/>
                          <a:ea typeface="Calibri" panose="020F0502020204030204" pitchFamily="34" charset="0"/>
                          <a:cs typeface="Times New Roman" panose="02020603050405020304" pitchFamily="18" charset="0"/>
                        </a:rPr>
                        <a:t>11</a:t>
                      </a:r>
                    </a:p>
                  </a:txBody>
                  <a:tcPr marL="48361" marR="483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1539">
                <a:tc>
                  <a:txBody>
                    <a:bodyPr/>
                    <a:lstStyle/>
                    <a:p>
                      <a:pPr>
                        <a:lnSpc>
                          <a:spcPct val="107000"/>
                        </a:lnSpc>
                        <a:spcAft>
                          <a:spcPts val="0"/>
                        </a:spcAft>
                      </a:pPr>
                      <a:r>
                        <a:rPr lang="en-ZA" sz="1100">
                          <a:effectLst/>
                          <a:latin typeface="Calibri" panose="020F0502020204030204" pitchFamily="34" charset="0"/>
                          <a:ea typeface="Calibri" panose="020F0502020204030204" pitchFamily="34" charset="0"/>
                          <a:cs typeface="Times New Roman" panose="02020603050405020304" pitchFamily="18" charset="0"/>
                        </a:rPr>
                        <a:t>Maternal mortality ratio (modelled estimate, per 100,000 live births) - 2017</a:t>
                      </a:r>
                    </a:p>
                  </a:txBody>
                  <a:tcPr marL="48361" marR="483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1400">
                          <a:effectLst/>
                          <a:latin typeface="Calibri" panose="020F0502020204030204" pitchFamily="34" charset="0"/>
                          <a:ea typeface="Calibri" panose="020F0502020204030204" pitchFamily="34" charset="0"/>
                          <a:cs typeface="Times New Roman" panose="02020603050405020304" pitchFamily="18" charset="0"/>
                        </a:rPr>
                        <a:t>37</a:t>
                      </a:r>
                    </a:p>
                  </a:txBody>
                  <a:tcPr marL="48361" marR="483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1400">
                          <a:effectLst/>
                          <a:latin typeface="Calibri" panose="020F0502020204030204" pitchFamily="34" charset="0"/>
                          <a:ea typeface="Calibri" panose="020F0502020204030204" pitchFamily="34" charset="0"/>
                          <a:cs typeface="Times New Roman" panose="02020603050405020304" pitchFamily="18" charset="0"/>
                        </a:rPr>
                        <a:t>119</a:t>
                      </a:r>
                    </a:p>
                  </a:txBody>
                  <a:tcPr marL="48361" marR="483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1469">
                <a:tc>
                  <a:txBody>
                    <a:bodyPr/>
                    <a:lstStyle/>
                    <a:p>
                      <a:pPr>
                        <a:lnSpc>
                          <a:spcPct val="107000"/>
                        </a:lnSpc>
                        <a:spcAft>
                          <a:spcPts val="0"/>
                        </a:spcAft>
                      </a:pPr>
                      <a:r>
                        <a:rPr lang="en-ZA" sz="1100">
                          <a:effectLst/>
                          <a:latin typeface="Calibri" panose="020F0502020204030204" pitchFamily="34" charset="0"/>
                          <a:ea typeface="Calibri" panose="020F0502020204030204" pitchFamily="34" charset="0"/>
                          <a:cs typeface="Times New Roman" panose="02020603050405020304" pitchFamily="18" charset="0"/>
                        </a:rPr>
                        <a:t>THE as a % of GDP (2016)</a:t>
                      </a:r>
                    </a:p>
                  </a:txBody>
                  <a:tcPr marL="48361" marR="483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1400">
                          <a:effectLst/>
                          <a:latin typeface="Calibri" panose="020F0502020204030204" pitchFamily="34" charset="0"/>
                          <a:ea typeface="Calibri" panose="020F0502020204030204" pitchFamily="34" charset="0"/>
                          <a:cs typeface="Times New Roman" panose="02020603050405020304" pitchFamily="18" charset="0"/>
                        </a:rPr>
                        <a:t>3.7 % of GDP</a:t>
                      </a:r>
                    </a:p>
                  </a:txBody>
                  <a:tcPr marL="48361" marR="483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1400">
                          <a:effectLst/>
                          <a:latin typeface="Calibri" panose="020F0502020204030204" pitchFamily="34" charset="0"/>
                          <a:ea typeface="Calibri" panose="020F0502020204030204" pitchFamily="34" charset="0"/>
                          <a:cs typeface="Times New Roman" panose="02020603050405020304" pitchFamily="18" charset="0"/>
                        </a:rPr>
                        <a:t>8.4 % of GDP</a:t>
                      </a:r>
                    </a:p>
                  </a:txBody>
                  <a:tcPr marL="48361" marR="483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1469">
                <a:tc>
                  <a:txBody>
                    <a:bodyPr/>
                    <a:lstStyle/>
                    <a:p>
                      <a:pPr>
                        <a:lnSpc>
                          <a:spcPct val="107000"/>
                        </a:lnSpc>
                        <a:spcAft>
                          <a:spcPts val="0"/>
                        </a:spcAft>
                      </a:pPr>
                      <a:r>
                        <a:rPr lang="en-ZA" sz="1100">
                          <a:effectLst/>
                          <a:latin typeface="Calibri" panose="020F0502020204030204" pitchFamily="34" charset="0"/>
                          <a:ea typeface="Calibri" panose="020F0502020204030204" pitchFamily="34" charset="0"/>
                          <a:cs typeface="Times New Roman" panose="02020603050405020304" pitchFamily="18" charset="0"/>
                        </a:rPr>
                        <a:t>THE per capita (U$) – 2015 </a:t>
                      </a:r>
                      <a:r>
                        <a:rPr lang="en-ZA" sz="110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&amp;</a:t>
                      </a:r>
                      <a:r>
                        <a:rPr lang="en-ZA" sz="1100">
                          <a:effectLst/>
                          <a:latin typeface="Calibri" panose="020F0502020204030204" pitchFamily="34" charset="0"/>
                          <a:ea typeface="Calibri" panose="020F0502020204030204" pitchFamily="34" charset="0"/>
                          <a:cs typeface="Times New Roman" panose="02020603050405020304" pitchFamily="18" charset="0"/>
                        </a:rPr>
                        <a:t> 2016</a:t>
                      </a:r>
                    </a:p>
                  </a:txBody>
                  <a:tcPr marL="48361" marR="483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1400">
                          <a:effectLst/>
                          <a:latin typeface="Calibri" panose="020F0502020204030204" pitchFamily="34" charset="0"/>
                          <a:ea typeface="Calibri" panose="020F0502020204030204" pitchFamily="34" charset="0"/>
                          <a:cs typeface="Times New Roman" panose="02020603050405020304" pitchFamily="18" charset="0"/>
                        </a:rPr>
                        <a:t>214.4  </a:t>
                      </a:r>
                      <a:r>
                        <a:rPr lang="en-ZA" sz="140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&amp;</a:t>
                      </a:r>
                      <a:r>
                        <a:rPr lang="en-ZA" sz="1400">
                          <a:effectLst/>
                          <a:latin typeface="Calibri" panose="020F0502020204030204" pitchFamily="34" charset="0"/>
                          <a:ea typeface="Calibri" panose="020F0502020204030204" pitchFamily="34" charset="0"/>
                          <a:cs typeface="Times New Roman" panose="02020603050405020304" pitchFamily="18" charset="0"/>
                        </a:rPr>
                        <a:t>  221.9</a:t>
                      </a:r>
                    </a:p>
                  </a:txBody>
                  <a:tcPr marL="48361" marR="483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1400">
                          <a:effectLst/>
                          <a:latin typeface="Calibri" panose="020F0502020204030204" pitchFamily="34" charset="0"/>
                          <a:ea typeface="Calibri" panose="020F0502020204030204" pitchFamily="34" charset="0"/>
                          <a:cs typeface="Times New Roman" panose="02020603050405020304" pitchFamily="18" charset="0"/>
                        </a:rPr>
                        <a:t>470.8  </a:t>
                      </a:r>
                      <a:r>
                        <a:rPr lang="en-ZA" sz="140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&amp;</a:t>
                      </a:r>
                      <a:r>
                        <a:rPr lang="en-ZA" sz="1400">
                          <a:effectLst/>
                          <a:latin typeface="Calibri" panose="020F0502020204030204" pitchFamily="34" charset="0"/>
                          <a:ea typeface="Calibri" panose="020F0502020204030204" pitchFamily="34" charset="0"/>
                          <a:cs typeface="Times New Roman" panose="02020603050405020304" pitchFamily="18" charset="0"/>
                        </a:rPr>
                        <a:t> 428.2</a:t>
                      </a:r>
                    </a:p>
                  </a:txBody>
                  <a:tcPr marL="48361" marR="483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6961">
                <a:tc>
                  <a:txBody>
                    <a:bodyPr/>
                    <a:lstStyle/>
                    <a:p>
                      <a:pPr>
                        <a:lnSpc>
                          <a:spcPct val="107000"/>
                        </a:lnSpc>
                        <a:spcAft>
                          <a:spcPts val="0"/>
                        </a:spcAft>
                      </a:pPr>
                      <a:r>
                        <a:rPr lang="en-ZA" sz="1100">
                          <a:effectLst/>
                          <a:latin typeface="Calibri" panose="020F0502020204030204" pitchFamily="34" charset="0"/>
                          <a:ea typeface="Calibri" panose="020F0502020204030204" pitchFamily="34" charset="0"/>
                          <a:cs typeface="Times New Roman" panose="02020603050405020304" pitchFamily="18" charset="0"/>
                        </a:rPr>
                        <a:t>Public sources</a:t>
                      </a:r>
                    </a:p>
                  </a:txBody>
                  <a:tcPr marL="48361" marR="483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1400">
                          <a:effectLst/>
                          <a:latin typeface="Calibri" panose="020F0502020204030204" pitchFamily="34" charset="0"/>
                          <a:ea typeface="Calibri" panose="020F0502020204030204" pitchFamily="34" charset="0"/>
                          <a:cs typeface="Times New Roman" panose="02020603050405020304" pitchFamily="18" charset="0"/>
                        </a:rPr>
                        <a:t>78.1 % of THE</a:t>
                      </a:r>
                    </a:p>
                  </a:txBody>
                  <a:tcPr marL="48361" marR="483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1400">
                          <a:effectLst/>
                          <a:latin typeface="Calibri" panose="020F0502020204030204" pitchFamily="34" charset="0"/>
                          <a:ea typeface="Calibri" panose="020F0502020204030204" pitchFamily="34" charset="0"/>
                          <a:cs typeface="Times New Roman" panose="02020603050405020304" pitchFamily="18" charset="0"/>
                        </a:rPr>
                        <a:t>53.7 % of THE</a:t>
                      </a:r>
                    </a:p>
                  </a:txBody>
                  <a:tcPr marL="48361" marR="483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9097">
                <a:tc>
                  <a:txBody>
                    <a:bodyPr/>
                    <a:lstStyle/>
                    <a:p>
                      <a:pPr>
                        <a:lnSpc>
                          <a:spcPct val="107000"/>
                        </a:lnSpc>
                        <a:spcAft>
                          <a:spcPts val="0"/>
                        </a:spcAft>
                      </a:pPr>
                      <a:r>
                        <a:rPr lang="en-ZA" sz="1100" dirty="0">
                          <a:effectLst/>
                          <a:latin typeface="Calibri" panose="020F0502020204030204" pitchFamily="34" charset="0"/>
                          <a:ea typeface="Calibri" panose="020F0502020204030204" pitchFamily="34" charset="0"/>
                          <a:cs typeface="Times New Roman" panose="02020603050405020304" pitchFamily="18" charset="0"/>
                        </a:rPr>
                        <a:t>GGHE (Gen. </a:t>
                      </a:r>
                      <a:r>
                        <a:rPr lang="en-ZA" sz="1100" dirty="0" err="1">
                          <a:effectLst/>
                          <a:latin typeface="Calibri" panose="020F0502020204030204" pitchFamily="34" charset="0"/>
                          <a:ea typeface="Calibri" panose="020F0502020204030204" pitchFamily="34" charset="0"/>
                          <a:cs typeface="Times New Roman" panose="02020603050405020304" pitchFamily="18" charset="0"/>
                        </a:rPr>
                        <a:t>Gvt</a:t>
                      </a:r>
                      <a:r>
                        <a:rPr lang="en-ZA" sz="1100" dirty="0">
                          <a:effectLst/>
                          <a:latin typeface="Calibri" panose="020F0502020204030204" pitchFamily="34" charset="0"/>
                          <a:ea typeface="Calibri" panose="020F0502020204030204" pitchFamily="34" charset="0"/>
                          <a:cs typeface="Times New Roman" panose="02020603050405020304" pitchFamily="18" charset="0"/>
                        </a:rPr>
                        <a:t>. Health Expenditure) -2016</a:t>
                      </a:r>
                    </a:p>
                    <a:p>
                      <a:pPr>
                        <a:lnSpc>
                          <a:spcPct val="107000"/>
                        </a:lnSpc>
                        <a:spcAft>
                          <a:spcPts val="0"/>
                        </a:spcAft>
                      </a:pPr>
                      <a:r>
                        <a:rPr lang="en-ZA" sz="800" dirty="0">
                          <a:effectLst/>
                          <a:latin typeface="Calibri" panose="020F0502020204030204" pitchFamily="34" charset="0"/>
                          <a:ea typeface="Calibri" panose="020F0502020204030204" pitchFamily="34" charset="0"/>
                          <a:cs typeface="Times New Roman" panose="02020603050405020304" pitchFamily="18" charset="0"/>
                        </a:rPr>
                        <a:t>(measures the priority of the government to spend on health from own domestic public resources)</a:t>
                      </a:r>
                    </a:p>
                  </a:txBody>
                  <a:tcPr marL="48361" marR="483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1400">
                          <a:effectLst/>
                          <a:latin typeface="Calibri" panose="020F0502020204030204" pitchFamily="34" charset="0"/>
                          <a:ea typeface="Calibri" panose="020F0502020204030204" pitchFamily="34" charset="0"/>
                          <a:cs typeface="Times New Roman" panose="02020603050405020304" pitchFamily="18" charset="0"/>
                        </a:rPr>
                        <a:t>15.3 % of GGE</a:t>
                      </a:r>
                    </a:p>
                  </a:txBody>
                  <a:tcPr marL="48361" marR="483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1400">
                          <a:effectLst/>
                          <a:latin typeface="Calibri" panose="020F0502020204030204" pitchFamily="34" charset="0"/>
                          <a:ea typeface="Calibri" panose="020F0502020204030204" pitchFamily="34" charset="0"/>
                          <a:cs typeface="Times New Roman" panose="02020603050405020304" pitchFamily="18" charset="0"/>
                        </a:rPr>
                        <a:t>13.3 % of GGE</a:t>
                      </a:r>
                    </a:p>
                  </a:txBody>
                  <a:tcPr marL="48361" marR="483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6961">
                <a:tc rowSpan="2">
                  <a:txBody>
                    <a:bodyPr/>
                    <a:lstStyle/>
                    <a:p>
                      <a:pPr>
                        <a:lnSpc>
                          <a:spcPct val="107000"/>
                        </a:lnSpc>
                        <a:spcAft>
                          <a:spcPts val="0"/>
                        </a:spcAft>
                      </a:pPr>
                      <a:r>
                        <a:rPr lang="en-ZA" sz="1100" dirty="0">
                          <a:effectLst/>
                          <a:latin typeface="Calibri" panose="020F0502020204030204" pitchFamily="34" charset="0"/>
                          <a:ea typeface="Calibri" panose="020F0502020204030204" pitchFamily="34" charset="0"/>
                          <a:cs typeface="Times New Roman" panose="02020603050405020304" pitchFamily="18" charset="0"/>
                        </a:rPr>
                        <a:t>                                                              </a:t>
                      </a:r>
                      <a:r>
                        <a:rPr lang="en-ZA" sz="1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VHI (2017)</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ZA" sz="1100" dirty="0" smtClean="0">
                          <a:effectLst/>
                          <a:latin typeface="Calibri" panose="020F0502020204030204" pitchFamily="34" charset="0"/>
                          <a:ea typeface="Calibri" panose="020F0502020204030204" pitchFamily="34" charset="0"/>
                          <a:cs typeface="Times New Roman" panose="02020603050405020304" pitchFamily="18" charset="0"/>
                        </a:rPr>
                        <a:t>PRIVATE </a:t>
                      </a:r>
                    </a:p>
                    <a:p>
                      <a:pPr>
                        <a:lnSpc>
                          <a:spcPct val="107000"/>
                        </a:lnSpc>
                        <a:spcAft>
                          <a:spcPts val="0"/>
                        </a:spcAft>
                      </a:pPr>
                      <a:r>
                        <a:rPr lang="en-ZA" sz="11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ZA" sz="1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Out of Pocket</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8361" marR="483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1400">
                          <a:effectLst/>
                          <a:latin typeface="Calibri" panose="020F0502020204030204" pitchFamily="34" charset="0"/>
                          <a:ea typeface="Calibri" panose="020F0502020204030204" pitchFamily="34" charset="0"/>
                          <a:cs typeface="Times New Roman" panose="02020603050405020304" pitchFamily="18" charset="0"/>
                        </a:rPr>
                        <a:t>6.8 % of THE</a:t>
                      </a:r>
                    </a:p>
                  </a:txBody>
                  <a:tcPr marL="48361" marR="483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1400">
                          <a:effectLst/>
                          <a:latin typeface="Calibri" panose="020F0502020204030204" pitchFamily="34" charset="0"/>
                          <a:ea typeface="Calibri" panose="020F0502020204030204" pitchFamily="34" charset="0"/>
                          <a:cs typeface="Times New Roman" panose="02020603050405020304" pitchFamily="18" charset="0"/>
                        </a:rPr>
                        <a:t>36.1 % of THE</a:t>
                      </a:r>
                    </a:p>
                  </a:txBody>
                  <a:tcPr marL="48361" marR="483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0007">
                <a:tc vMerge="1">
                  <a:txBody>
                    <a:bodyPr/>
                    <a:lstStyle/>
                    <a:p>
                      <a:endParaRPr lang="en-ZA"/>
                    </a:p>
                  </a:txBody>
                  <a:tcPr/>
                </a:tc>
                <a:tc>
                  <a:txBody>
                    <a:bodyPr/>
                    <a:lstStyle/>
                    <a:p>
                      <a:pPr algn="ctr">
                        <a:lnSpc>
                          <a:spcPct val="107000"/>
                        </a:lnSpc>
                        <a:spcAft>
                          <a:spcPts val="0"/>
                        </a:spcAft>
                      </a:pPr>
                      <a:r>
                        <a:rPr lang="en-ZA" sz="1400" dirty="0">
                          <a:effectLst/>
                          <a:latin typeface="Calibri" panose="020F0502020204030204" pitchFamily="34" charset="0"/>
                          <a:ea typeface="Calibri" panose="020F0502020204030204" pitchFamily="34" charset="0"/>
                          <a:cs typeface="Times New Roman" panose="02020603050405020304" pitchFamily="18" charset="0"/>
                        </a:rPr>
                        <a:t>12.1 % of </a:t>
                      </a:r>
                      <a:r>
                        <a:rPr lang="en-ZA" sz="1400" dirty="0" smtClean="0">
                          <a:effectLst/>
                          <a:latin typeface="Calibri" panose="020F0502020204030204" pitchFamily="34" charset="0"/>
                          <a:ea typeface="Calibri" panose="020F0502020204030204" pitchFamily="34" charset="0"/>
                          <a:cs typeface="Times New Roman" panose="02020603050405020304" pitchFamily="18" charset="0"/>
                        </a:rPr>
                        <a:t>THE </a:t>
                      </a:r>
                      <a:r>
                        <a:rPr lang="en-ZA" sz="800" b="1" dirty="0" smtClean="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(4rm 65 %-70 %)</a:t>
                      </a:r>
                      <a:endParaRPr lang="en-ZA" sz="8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8361" marR="483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1400">
                          <a:effectLst/>
                          <a:latin typeface="Calibri" panose="020F0502020204030204" pitchFamily="34" charset="0"/>
                          <a:ea typeface="Calibri" panose="020F0502020204030204" pitchFamily="34" charset="0"/>
                          <a:cs typeface="Times New Roman" panose="02020603050405020304" pitchFamily="18" charset="0"/>
                        </a:rPr>
                        <a:t>7.8 % of THE</a:t>
                      </a:r>
                    </a:p>
                  </a:txBody>
                  <a:tcPr marL="48361" marR="483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6961">
                <a:tc>
                  <a:txBody>
                    <a:bodyPr/>
                    <a:lstStyle/>
                    <a:p>
                      <a:pPr>
                        <a:lnSpc>
                          <a:spcPct val="107000"/>
                        </a:lnSpc>
                        <a:spcAft>
                          <a:spcPts val="0"/>
                        </a:spcAft>
                      </a:pPr>
                      <a:r>
                        <a:rPr lang="en-ZA" sz="1100" dirty="0">
                          <a:effectLst/>
                          <a:latin typeface="Calibri" panose="020F0502020204030204" pitchFamily="34" charset="0"/>
                          <a:ea typeface="Calibri" panose="020F0502020204030204" pitchFamily="34" charset="0"/>
                          <a:cs typeface="Times New Roman" panose="02020603050405020304" pitchFamily="18" charset="0"/>
                        </a:rPr>
                        <a:t>Net migration / 2017</a:t>
                      </a:r>
                    </a:p>
                  </a:txBody>
                  <a:tcPr marL="48361" marR="483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1400">
                          <a:effectLst/>
                          <a:latin typeface="Calibri" panose="020F0502020204030204" pitchFamily="34" charset="0"/>
                          <a:ea typeface="Calibri" panose="020F0502020204030204" pitchFamily="34" charset="0"/>
                          <a:cs typeface="Times New Roman" panose="02020603050405020304" pitchFamily="18" charset="0"/>
                        </a:rPr>
                        <a:t>97,222</a:t>
                      </a:r>
                    </a:p>
                  </a:txBody>
                  <a:tcPr marL="48361" marR="483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1400">
                          <a:effectLst/>
                          <a:latin typeface="Calibri" panose="020F0502020204030204" pitchFamily="34" charset="0"/>
                          <a:ea typeface="Calibri" panose="020F0502020204030204" pitchFamily="34" charset="0"/>
                          <a:cs typeface="Times New Roman" panose="02020603050405020304" pitchFamily="18" charset="0"/>
                        </a:rPr>
                        <a:t>727,026</a:t>
                      </a:r>
                    </a:p>
                  </a:txBody>
                  <a:tcPr marL="48361" marR="483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1116">
                <a:tc>
                  <a:txBody>
                    <a:bodyPr/>
                    <a:lstStyle/>
                    <a:p>
                      <a:pPr>
                        <a:lnSpc>
                          <a:spcPct val="107000"/>
                        </a:lnSpc>
                        <a:spcAft>
                          <a:spcPts val="0"/>
                        </a:spcAft>
                      </a:pPr>
                      <a:r>
                        <a:rPr lang="en-ZA" sz="1100">
                          <a:effectLst/>
                          <a:latin typeface="Calibri" panose="020F0502020204030204" pitchFamily="34" charset="0"/>
                          <a:ea typeface="Calibri" panose="020F0502020204030204" pitchFamily="34" charset="0"/>
                          <a:cs typeface="Times New Roman" panose="02020603050405020304" pitchFamily="18" charset="0"/>
                        </a:rPr>
                        <a:t>Hospital beds (per 1,000 people)</a:t>
                      </a:r>
                    </a:p>
                  </a:txBody>
                  <a:tcPr marL="48361" marR="483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1400">
                          <a:effectLst/>
                          <a:latin typeface="Calibri" panose="020F0502020204030204" pitchFamily="34" charset="0"/>
                          <a:ea typeface="Calibri" panose="020F0502020204030204" pitchFamily="34" charset="0"/>
                          <a:cs typeface="Times New Roman" panose="02020603050405020304" pitchFamily="18" charset="0"/>
                        </a:rPr>
                        <a:t>2.1 (2010)</a:t>
                      </a:r>
                    </a:p>
                  </a:txBody>
                  <a:tcPr marL="48361" marR="483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1400">
                          <a:effectLst/>
                          <a:latin typeface="Calibri" panose="020F0502020204030204" pitchFamily="34" charset="0"/>
                          <a:ea typeface="Calibri" panose="020F0502020204030204" pitchFamily="34" charset="0"/>
                          <a:cs typeface="Times New Roman" panose="02020603050405020304" pitchFamily="18" charset="0"/>
                        </a:rPr>
                        <a:t>2.8 (2005)</a:t>
                      </a:r>
                    </a:p>
                  </a:txBody>
                  <a:tcPr marL="48361" marR="483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6481">
                <a:tc>
                  <a:txBody>
                    <a:bodyPr/>
                    <a:lstStyle/>
                    <a:p>
                      <a:pPr>
                        <a:lnSpc>
                          <a:spcPct val="107000"/>
                        </a:lnSpc>
                        <a:spcAft>
                          <a:spcPts val="0"/>
                        </a:spcAft>
                      </a:pPr>
                      <a:r>
                        <a:rPr lang="en-ZA" sz="1100" dirty="0">
                          <a:effectLst/>
                          <a:latin typeface="Calibri" panose="020F0502020204030204" pitchFamily="34" charset="0"/>
                          <a:ea typeface="Calibri" panose="020F0502020204030204" pitchFamily="34" charset="0"/>
                          <a:cs typeface="Times New Roman" panose="02020603050405020304" pitchFamily="18" charset="0"/>
                        </a:rPr>
                        <a:t>Completeness of birth registration (%) - 2017</a:t>
                      </a:r>
                    </a:p>
                  </a:txBody>
                  <a:tcPr marL="48361" marR="483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1400">
                          <a:effectLst/>
                          <a:latin typeface="Calibri" panose="020F0502020204030204" pitchFamily="34" charset="0"/>
                          <a:ea typeface="Calibri" panose="020F0502020204030204" pitchFamily="34" charset="0"/>
                          <a:cs typeface="Times New Roman" panose="02020603050405020304" pitchFamily="18" charset="0"/>
                        </a:rPr>
                        <a:t>100</a:t>
                      </a:r>
                    </a:p>
                  </a:txBody>
                  <a:tcPr marL="48361" marR="483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1400">
                          <a:effectLst/>
                          <a:latin typeface="Calibri" panose="020F0502020204030204" pitchFamily="34" charset="0"/>
                          <a:ea typeface="Calibri" panose="020F0502020204030204" pitchFamily="34" charset="0"/>
                          <a:cs typeface="Times New Roman" panose="02020603050405020304" pitchFamily="18" charset="0"/>
                        </a:rPr>
                        <a:t>89</a:t>
                      </a:r>
                    </a:p>
                  </a:txBody>
                  <a:tcPr marL="48361" marR="483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2145">
                <a:tc>
                  <a:txBody>
                    <a:bodyPr/>
                    <a:lstStyle/>
                    <a:p>
                      <a:pPr>
                        <a:lnSpc>
                          <a:spcPct val="107000"/>
                        </a:lnSpc>
                        <a:spcAft>
                          <a:spcPts val="0"/>
                        </a:spcAft>
                      </a:pPr>
                      <a:r>
                        <a:rPr lang="en-ZA" sz="1100">
                          <a:effectLst/>
                          <a:latin typeface="Calibri" panose="020F0502020204030204" pitchFamily="34" charset="0"/>
                          <a:ea typeface="Calibri" panose="020F0502020204030204" pitchFamily="34" charset="0"/>
                          <a:cs typeface="Times New Roman" panose="02020603050405020304" pitchFamily="18" charset="0"/>
                        </a:rPr>
                        <a:t>Urban population </a:t>
                      </a:r>
                    </a:p>
                    <a:p>
                      <a:pPr>
                        <a:lnSpc>
                          <a:spcPct val="107000"/>
                        </a:lnSpc>
                        <a:spcAft>
                          <a:spcPts val="0"/>
                        </a:spcAft>
                      </a:pPr>
                      <a:r>
                        <a:rPr lang="en-ZA" sz="1100">
                          <a:effectLst/>
                          <a:latin typeface="Calibri" panose="020F0502020204030204" pitchFamily="34" charset="0"/>
                          <a:ea typeface="Calibri" panose="020F0502020204030204" pitchFamily="34" charset="0"/>
                          <a:cs typeface="Times New Roman" panose="02020603050405020304" pitchFamily="18" charset="0"/>
                        </a:rPr>
                        <a:t>(% of total population) - 2018</a:t>
                      </a:r>
                    </a:p>
                  </a:txBody>
                  <a:tcPr marL="48361" marR="483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1400">
                          <a:effectLst/>
                          <a:latin typeface="Calibri" panose="020F0502020204030204" pitchFamily="34" charset="0"/>
                          <a:ea typeface="Calibri" panose="020F0502020204030204" pitchFamily="34" charset="0"/>
                          <a:cs typeface="Times New Roman" panose="02020603050405020304" pitchFamily="18" charset="0"/>
                        </a:rPr>
                        <a:t>50</a:t>
                      </a:r>
                    </a:p>
                  </a:txBody>
                  <a:tcPr marL="48361" marR="483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1400">
                          <a:effectLst/>
                          <a:latin typeface="Calibri" panose="020F0502020204030204" pitchFamily="34" charset="0"/>
                          <a:ea typeface="Calibri" panose="020F0502020204030204" pitchFamily="34" charset="0"/>
                          <a:cs typeface="Times New Roman" panose="02020603050405020304" pitchFamily="18" charset="0"/>
                        </a:rPr>
                        <a:t>66</a:t>
                      </a:r>
                    </a:p>
                  </a:txBody>
                  <a:tcPr marL="48361" marR="483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2145">
                <a:tc>
                  <a:txBody>
                    <a:bodyPr/>
                    <a:lstStyle/>
                    <a:p>
                      <a:pPr>
                        <a:lnSpc>
                          <a:spcPct val="107000"/>
                        </a:lnSpc>
                        <a:spcAft>
                          <a:spcPts val="0"/>
                        </a:spcAft>
                      </a:pPr>
                      <a:r>
                        <a:rPr lang="en-ZA" sz="1100" dirty="0">
                          <a:effectLst/>
                          <a:latin typeface="Calibri" panose="020F0502020204030204" pitchFamily="34" charset="0"/>
                          <a:ea typeface="Calibri" panose="020F0502020204030204" pitchFamily="34" charset="0"/>
                          <a:cs typeface="Times New Roman" panose="02020603050405020304" pitchFamily="18" charset="0"/>
                        </a:rPr>
                        <a:t>Unemployment </a:t>
                      </a:r>
                    </a:p>
                    <a:p>
                      <a:pPr>
                        <a:lnSpc>
                          <a:spcPct val="107000"/>
                        </a:lnSpc>
                        <a:spcAft>
                          <a:spcPts val="0"/>
                        </a:spcAft>
                      </a:pPr>
                      <a:r>
                        <a:rPr lang="en-ZA" sz="1100" dirty="0">
                          <a:effectLst/>
                          <a:latin typeface="Calibri" panose="020F0502020204030204" pitchFamily="34" charset="0"/>
                          <a:ea typeface="Calibri" panose="020F0502020204030204" pitchFamily="34" charset="0"/>
                          <a:cs typeface="Times New Roman" panose="02020603050405020304" pitchFamily="18" charset="0"/>
                        </a:rPr>
                        <a:t>total (% of total </a:t>
                      </a:r>
                      <a:r>
                        <a:rPr lang="en-ZA" sz="1100" dirty="0" err="1">
                          <a:effectLst/>
                          <a:latin typeface="Calibri" panose="020F0502020204030204" pitchFamily="34" charset="0"/>
                          <a:ea typeface="Calibri" panose="020F0502020204030204" pitchFamily="34" charset="0"/>
                          <a:cs typeface="Times New Roman" panose="02020603050405020304" pitchFamily="18" charset="0"/>
                        </a:rPr>
                        <a:t>labor</a:t>
                      </a:r>
                      <a:r>
                        <a:rPr lang="en-ZA" sz="1100" dirty="0">
                          <a:effectLst/>
                          <a:latin typeface="Calibri" panose="020F0502020204030204" pitchFamily="34" charset="0"/>
                          <a:ea typeface="Calibri" panose="020F0502020204030204" pitchFamily="34" charset="0"/>
                          <a:cs typeface="Times New Roman" panose="02020603050405020304" pitchFamily="18" charset="0"/>
                        </a:rPr>
                        <a:t> force) - 2019</a:t>
                      </a:r>
                    </a:p>
                  </a:txBody>
                  <a:tcPr marL="48361" marR="483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1400">
                          <a:effectLst/>
                          <a:latin typeface="Calibri" panose="020F0502020204030204" pitchFamily="34" charset="0"/>
                          <a:ea typeface="Calibri" panose="020F0502020204030204" pitchFamily="34" charset="0"/>
                          <a:cs typeface="Times New Roman" panose="02020603050405020304" pitchFamily="18" charset="0"/>
                        </a:rPr>
                        <a:t>0.7</a:t>
                      </a:r>
                    </a:p>
                  </a:txBody>
                  <a:tcPr marL="48361" marR="483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1400" dirty="0">
                          <a:effectLst/>
                          <a:latin typeface="Calibri" panose="020F0502020204030204" pitchFamily="34" charset="0"/>
                          <a:ea typeface="Calibri" panose="020F0502020204030204" pitchFamily="34" charset="0"/>
                          <a:cs typeface="Times New Roman" panose="02020603050405020304" pitchFamily="18" charset="0"/>
                        </a:rPr>
                        <a:t>27.3</a:t>
                      </a:r>
                    </a:p>
                  </a:txBody>
                  <a:tcPr marL="48361" marR="483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ectangle 4"/>
          <p:cNvSpPr/>
          <p:nvPr/>
        </p:nvSpPr>
        <p:spPr>
          <a:xfrm>
            <a:off x="0" y="6581374"/>
            <a:ext cx="2313454" cy="273473"/>
          </a:xfrm>
          <a:prstGeom prst="rect">
            <a:avLst/>
          </a:prstGeom>
        </p:spPr>
        <p:txBody>
          <a:bodyPr wrap="none">
            <a:spAutoFit/>
          </a:bodyPr>
          <a:lstStyle/>
          <a:p>
            <a:pPr>
              <a:lnSpc>
                <a:spcPct val="107000"/>
              </a:lnSpc>
              <a:spcAft>
                <a:spcPts val="800"/>
              </a:spcAft>
            </a:pPr>
            <a:r>
              <a:rPr lang="en-ZA" sz="11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https://data.worldbank.org/indicator</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p:cNvSpPr/>
          <p:nvPr/>
        </p:nvSpPr>
        <p:spPr>
          <a:xfrm>
            <a:off x="2843808" y="6581374"/>
            <a:ext cx="1691489" cy="273473"/>
          </a:xfrm>
          <a:prstGeom prst="rect">
            <a:avLst/>
          </a:prstGeom>
        </p:spPr>
        <p:txBody>
          <a:bodyPr wrap="none">
            <a:spAutoFit/>
          </a:bodyPr>
          <a:lstStyle/>
          <a:p>
            <a:pPr>
              <a:lnSpc>
                <a:spcPct val="107000"/>
              </a:lnSpc>
              <a:spcAft>
                <a:spcPts val="800"/>
              </a:spcAft>
            </a:pPr>
            <a:r>
              <a:rPr lang="en-ZA" sz="11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https://knoema.com/atlas</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558045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9"/>
          <p:cNvSpPr txBox="1">
            <a:spLocks/>
          </p:cNvSpPr>
          <p:nvPr/>
        </p:nvSpPr>
        <p:spPr>
          <a:xfrm>
            <a:off x="6553200" y="6356350"/>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6" name="Rectangle 2"/>
          <p:cNvSpPr txBox="1">
            <a:spLocks noChangeArrowheads="1"/>
          </p:cNvSpPr>
          <p:nvPr/>
        </p:nvSpPr>
        <p:spPr>
          <a:xfrm>
            <a:off x="-44067" y="31684"/>
            <a:ext cx="5562600" cy="990600"/>
          </a:xfrm>
          <a:prstGeom prst="rect">
            <a:avLst/>
          </a:prstGeom>
        </p:spPr>
        <p:txBody>
          <a:bodyPr tIns="45720" rIns="91440" bIns="45720" anchor="ctr">
            <a:normAutofit/>
          </a:bodyPr>
          <a:lstStyle/>
          <a:p>
            <a:endParaRPr lang="en-US" sz="3600" b="1" u="sng" dirty="0">
              <a:solidFill>
                <a:schemeClr val="bg1"/>
              </a:solidFill>
            </a:endParaRPr>
          </a:p>
        </p:txBody>
      </p:sp>
      <p:sp>
        <p:nvSpPr>
          <p:cNvPr id="7" name="Rectangle 6"/>
          <p:cNvSpPr/>
          <p:nvPr/>
        </p:nvSpPr>
        <p:spPr>
          <a:xfrm>
            <a:off x="3000364" y="5786454"/>
            <a:ext cx="1571636" cy="1071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Rectangle 2"/>
          <p:cNvSpPr>
            <a:spLocks noChangeArrowheads="1"/>
          </p:cNvSpPr>
          <p:nvPr/>
        </p:nvSpPr>
        <p:spPr bwMode="auto">
          <a:xfrm>
            <a:off x="0" y="0"/>
            <a:ext cx="9144000" cy="548680"/>
          </a:xfrm>
          <a:prstGeom prst="rect">
            <a:avLst/>
          </a:prstGeom>
          <a:solidFill>
            <a:schemeClr val="accent1"/>
          </a:solidFill>
          <a:ln>
            <a:noFill/>
          </a:ln>
          <a:effectLst>
            <a:innerShdw blurRad="63500" dist="50800" dir="5400000">
              <a:prstClr val="black">
                <a:alpha val="50000"/>
              </a:prstClr>
            </a:innerShdw>
          </a:effectLst>
          <a:extLst/>
        </p:spPr>
        <p:txBody>
          <a:bodyPr anchor="ctr"/>
          <a:lstStyle/>
          <a:p>
            <a:pPr fontAlgn="base">
              <a:spcBef>
                <a:spcPct val="0"/>
              </a:spcBef>
              <a:spcAft>
                <a:spcPct val="0"/>
              </a:spcAft>
              <a:defRPr/>
            </a:pPr>
            <a:r>
              <a:rPr lang="en-ZA" sz="3600" b="1" dirty="0">
                <a:solidFill>
                  <a:srgbClr val="FFFFFF"/>
                </a:solidFill>
                <a:latin typeface="Calibri" charset="0"/>
                <a:ea typeface="+mj-ea"/>
                <a:cs typeface="+mj-cs"/>
              </a:rPr>
              <a:t>Where do we want to be? : Thailand </a:t>
            </a:r>
            <a:endParaRPr lang="en-US" sz="1400" dirty="0">
              <a:solidFill>
                <a:schemeClr val="bg1"/>
              </a:solidFill>
            </a:endParaRPr>
          </a:p>
        </p:txBody>
      </p:sp>
      <p:sp>
        <p:nvSpPr>
          <p:cNvPr id="2" name="Rectangle 1"/>
          <p:cNvSpPr/>
          <p:nvPr/>
        </p:nvSpPr>
        <p:spPr>
          <a:xfrm>
            <a:off x="179512" y="692696"/>
            <a:ext cx="8784976" cy="4370427"/>
          </a:xfrm>
          <a:prstGeom prst="rect">
            <a:avLst/>
          </a:prstGeom>
        </p:spPr>
        <p:txBody>
          <a:bodyPr wrap="square">
            <a:spAutoFit/>
          </a:bodyPr>
          <a:lstStyle/>
          <a:p>
            <a:pPr marL="342900" indent="-342900" algn="just" fontAlgn="t">
              <a:buFont typeface="Wingdings" panose="05000000000000000000" pitchFamily="2" charset="2"/>
              <a:buChar char="Ø"/>
            </a:pPr>
            <a:r>
              <a:rPr lang="en-ZA" sz="2200" dirty="0" smtClean="0">
                <a:latin typeface="Arial"/>
              </a:rPr>
              <a:t>Thailand is more efficient, economical and more effective both in the spent and outcomes per $. </a:t>
            </a:r>
            <a:r>
              <a:rPr lang="en-ZA" sz="2200" b="1" u="sng" dirty="0" smtClean="0">
                <a:latin typeface="Arial"/>
              </a:rPr>
              <a:t>With 11,8m more people than SA</a:t>
            </a:r>
            <a:r>
              <a:rPr lang="en-ZA" sz="2200" dirty="0" smtClean="0">
                <a:latin typeface="Arial"/>
              </a:rPr>
              <a:t>, the THE per capita is </a:t>
            </a:r>
            <a:r>
              <a:rPr lang="en-ZA" sz="2200" b="1" u="sng" dirty="0" smtClean="0">
                <a:latin typeface="Arial"/>
              </a:rPr>
              <a:t>close to a half </a:t>
            </a:r>
            <a:r>
              <a:rPr lang="en-ZA" sz="2200" dirty="0" smtClean="0">
                <a:latin typeface="Arial"/>
              </a:rPr>
              <a:t>that of SA but with better outcomes (LE of 76,6 vs 63,5; neonatal </a:t>
            </a:r>
            <a:r>
              <a:rPr lang="en-ZA" sz="2200" dirty="0" err="1" smtClean="0">
                <a:latin typeface="Arial"/>
              </a:rPr>
              <a:t>mr</a:t>
            </a:r>
            <a:r>
              <a:rPr lang="en-ZA" sz="2200" dirty="0" smtClean="0">
                <a:latin typeface="Arial"/>
              </a:rPr>
              <a:t> 5 v11; maternal </a:t>
            </a:r>
            <a:r>
              <a:rPr lang="en-ZA" sz="2200" dirty="0" err="1" smtClean="0">
                <a:latin typeface="Arial"/>
              </a:rPr>
              <a:t>mr</a:t>
            </a:r>
            <a:r>
              <a:rPr lang="en-ZA" sz="2200" dirty="0" smtClean="0">
                <a:latin typeface="Arial"/>
              </a:rPr>
              <a:t> 37 vs 119).</a:t>
            </a:r>
          </a:p>
          <a:p>
            <a:pPr algn="just" fontAlgn="b"/>
            <a:endParaRPr lang="en-ZA" sz="2200" dirty="0">
              <a:latin typeface="Arial"/>
            </a:endParaRPr>
          </a:p>
          <a:p>
            <a:pPr marL="285750" indent="-285750" algn="just" fontAlgn="b">
              <a:buFont typeface="Wingdings" panose="05000000000000000000" pitchFamily="2" charset="2"/>
              <a:buChar char="Ø"/>
            </a:pPr>
            <a:r>
              <a:rPr lang="en-ZA" sz="2200" dirty="0">
                <a:latin typeface="Arial"/>
              </a:rPr>
              <a:t>Net </a:t>
            </a:r>
            <a:r>
              <a:rPr lang="en-ZA" sz="2200" dirty="0" smtClean="0">
                <a:latin typeface="Arial"/>
              </a:rPr>
              <a:t>Migration: Thailand advises that barring </a:t>
            </a:r>
            <a:r>
              <a:rPr lang="en-ZA" sz="2200" dirty="0">
                <a:latin typeface="Arial"/>
              </a:rPr>
              <a:t>undocumented foreigners once inside is less effective in that once they complicate and come for EMS, </a:t>
            </a:r>
            <a:r>
              <a:rPr lang="en-ZA" sz="2200" dirty="0" smtClean="0">
                <a:latin typeface="Arial"/>
              </a:rPr>
              <a:t>they </a:t>
            </a:r>
            <a:r>
              <a:rPr lang="en-ZA" sz="2200" dirty="0">
                <a:latin typeface="Arial"/>
              </a:rPr>
              <a:t>cost more (</a:t>
            </a:r>
            <a:r>
              <a:rPr lang="en-ZA" sz="2200" b="1" dirty="0">
                <a:latin typeface="Arial"/>
              </a:rPr>
              <a:t>increased acuity, ALOS etc. and less probability for a favourable outcome</a:t>
            </a:r>
            <a:r>
              <a:rPr lang="en-ZA" sz="2200" dirty="0" smtClean="0">
                <a:latin typeface="Arial"/>
              </a:rPr>
              <a:t>).</a:t>
            </a:r>
            <a:r>
              <a:rPr lang="en-ZA" sz="2200" dirty="0">
                <a:latin typeface="Arial"/>
              </a:rPr>
              <a:t> </a:t>
            </a:r>
            <a:r>
              <a:rPr lang="en-ZA" sz="2200" dirty="0" smtClean="0">
                <a:latin typeface="Arial"/>
              </a:rPr>
              <a:t>Rather, tighten boarder controls and enforce regulation </a:t>
            </a:r>
            <a:r>
              <a:rPr lang="en-ZA" sz="2200" dirty="0" err="1" smtClean="0">
                <a:latin typeface="Arial"/>
              </a:rPr>
              <a:t>wrt</a:t>
            </a:r>
            <a:r>
              <a:rPr lang="en-ZA" sz="2200" dirty="0" smtClean="0">
                <a:latin typeface="Arial"/>
              </a:rPr>
              <a:t> purchasing of Travel Insurance.</a:t>
            </a:r>
          </a:p>
          <a:p>
            <a:pPr marL="285750" indent="-285750" algn="just" fontAlgn="b">
              <a:buFont typeface="Wingdings" panose="05000000000000000000" pitchFamily="2" charset="2"/>
              <a:buChar char="Ø"/>
            </a:pPr>
            <a:endParaRPr lang="en-ZA" sz="1400" dirty="0">
              <a:latin typeface="Arial"/>
            </a:endParaRPr>
          </a:p>
        </p:txBody>
      </p:sp>
    </p:spTree>
    <p:extLst>
      <p:ext uri="{BB962C8B-B14F-4D97-AF65-F5344CB8AC3E}">
        <p14:creationId xmlns:p14="http://schemas.microsoft.com/office/powerpoint/2010/main" val="35048344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9"/>
          <p:cNvSpPr txBox="1">
            <a:spLocks/>
          </p:cNvSpPr>
          <p:nvPr/>
        </p:nvSpPr>
        <p:spPr>
          <a:xfrm>
            <a:off x="6553200" y="6356350"/>
            <a:ext cx="2133600" cy="365125"/>
          </a:xfrm>
          <a:prstGeom prst="rect">
            <a:avLst/>
          </a:prstGeom>
        </p:spPr>
        <p:txBody>
          <a:bodyPr/>
          <a:lstStyle/>
          <a:p>
            <a:pPr algn="r">
              <a:defRPr/>
            </a:pPr>
            <a:endParaRPr lang="en-US" dirty="0">
              <a:solidFill>
                <a:prstClr val="black"/>
              </a:solidFill>
              <a:latin typeface="Arial" pitchFamily="34" charset="0"/>
              <a:cs typeface="Arial" pitchFamily="34" charset="0"/>
            </a:endParaRPr>
          </a:p>
        </p:txBody>
      </p:sp>
      <p:sp>
        <p:nvSpPr>
          <p:cNvPr id="6" name="Rectangle 2"/>
          <p:cNvSpPr txBox="1">
            <a:spLocks noChangeArrowheads="1"/>
          </p:cNvSpPr>
          <p:nvPr/>
        </p:nvSpPr>
        <p:spPr>
          <a:xfrm>
            <a:off x="-35715" y="0"/>
            <a:ext cx="5562600" cy="990600"/>
          </a:xfrm>
          <a:prstGeom prst="rect">
            <a:avLst/>
          </a:prstGeom>
        </p:spPr>
        <p:txBody>
          <a:bodyPr tIns="45720" rIns="91440" bIns="45720" anchor="ctr">
            <a:normAutofit/>
          </a:bodyPr>
          <a:lstStyle/>
          <a:p>
            <a:endParaRPr lang="en-US" sz="3600" b="1" u="sng" dirty="0">
              <a:solidFill>
                <a:prstClr val="white"/>
              </a:solidFill>
            </a:endParaRPr>
          </a:p>
        </p:txBody>
      </p:sp>
      <p:sp>
        <p:nvSpPr>
          <p:cNvPr id="7" name="Rectangle 6"/>
          <p:cNvSpPr/>
          <p:nvPr/>
        </p:nvSpPr>
        <p:spPr>
          <a:xfrm>
            <a:off x="3000364" y="5786454"/>
            <a:ext cx="1571636" cy="1071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sp>
        <p:nvSpPr>
          <p:cNvPr id="8" name="Rectangle 2"/>
          <p:cNvSpPr>
            <a:spLocks noChangeArrowheads="1"/>
          </p:cNvSpPr>
          <p:nvPr/>
        </p:nvSpPr>
        <p:spPr bwMode="auto">
          <a:xfrm>
            <a:off x="0" y="0"/>
            <a:ext cx="9144000" cy="836712"/>
          </a:xfrm>
          <a:prstGeom prst="rect">
            <a:avLst/>
          </a:prstGeom>
          <a:solidFill>
            <a:schemeClr val="accent1"/>
          </a:solidFill>
          <a:ln>
            <a:noFill/>
          </a:ln>
          <a:effectLst>
            <a:innerShdw blurRad="63500" dist="50800" dir="5400000">
              <a:prstClr val="black">
                <a:alpha val="50000"/>
              </a:prstClr>
            </a:innerShdw>
          </a:effectLst>
          <a:extLst/>
        </p:spPr>
        <p:txBody>
          <a:bodyPr anchor="ctr"/>
          <a:lstStyle/>
          <a:p>
            <a:pPr fontAlgn="base">
              <a:spcBef>
                <a:spcPct val="0"/>
              </a:spcBef>
              <a:spcAft>
                <a:spcPct val="0"/>
              </a:spcAft>
              <a:defRPr/>
            </a:pPr>
            <a:r>
              <a:rPr lang="en-US" sz="3200" b="1" dirty="0">
                <a:solidFill>
                  <a:srgbClr val="FFFFFF"/>
                </a:solidFill>
              </a:rPr>
              <a:t>Benchmarking: International   </a:t>
            </a:r>
            <a:r>
              <a:rPr lang="en-US" sz="2800" b="1" dirty="0" smtClean="0">
                <a:solidFill>
                  <a:srgbClr val="FFFFFF"/>
                </a:solidFill>
              </a:rPr>
              <a:t> </a:t>
            </a:r>
            <a:endParaRPr lang="en-US" sz="2800" dirty="0">
              <a:solidFill>
                <a:prstClr val="white"/>
              </a:solidFill>
            </a:endParaRPr>
          </a:p>
        </p:txBody>
      </p:sp>
      <p:pic>
        <p:nvPicPr>
          <p:cNvPr id="3" name="Picture 2"/>
          <p:cNvPicPr>
            <a:picLocks noChangeAspect="1"/>
          </p:cNvPicPr>
          <p:nvPr/>
        </p:nvPicPr>
        <p:blipFill>
          <a:blip r:embed="rId3"/>
          <a:stretch>
            <a:fillRect/>
          </a:stretch>
        </p:blipFill>
        <p:spPr>
          <a:xfrm>
            <a:off x="0" y="764704"/>
            <a:ext cx="9144000" cy="5800655"/>
          </a:xfrm>
          <a:prstGeom prst="rect">
            <a:avLst/>
          </a:prstGeom>
        </p:spPr>
      </p:pic>
    </p:spTree>
    <p:extLst>
      <p:ext uri="{BB962C8B-B14F-4D97-AF65-F5344CB8AC3E}">
        <p14:creationId xmlns:p14="http://schemas.microsoft.com/office/powerpoint/2010/main" val="42368831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9"/>
          <p:cNvSpPr txBox="1">
            <a:spLocks/>
          </p:cNvSpPr>
          <p:nvPr/>
        </p:nvSpPr>
        <p:spPr>
          <a:xfrm>
            <a:off x="6553200" y="6356350"/>
            <a:ext cx="2133600" cy="365125"/>
          </a:xfrm>
          <a:prstGeom prst="rect">
            <a:avLst/>
          </a:prstGeom>
        </p:spPr>
        <p:txBody>
          <a:bodyPr/>
          <a:lstStyle/>
          <a:p>
            <a:pPr algn="r">
              <a:defRPr/>
            </a:pPr>
            <a:endParaRPr lang="en-US" dirty="0">
              <a:solidFill>
                <a:prstClr val="black"/>
              </a:solidFill>
              <a:latin typeface="Arial" pitchFamily="34" charset="0"/>
              <a:cs typeface="Arial" pitchFamily="34" charset="0"/>
            </a:endParaRPr>
          </a:p>
        </p:txBody>
      </p:sp>
      <p:sp>
        <p:nvSpPr>
          <p:cNvPr id="6" name="Rectangle 2"/>
          <p:cNvSpPr txBox="1">
            <a:spLocks noChangeArrowheads="1"/>
          </p:cNvSpPr>
          <p:nvPr/>
        </p:nvSpPr>
        <p:spPr>
          <a:xfrm>
            <a:off x="-35715" y="0"/>
            <a:ext cx="5562600" cy="990600"/>
          </a:xfrm>
          <a:prstGeom prst="rect">
            <a:avLst/>
          </a:prstGeom>
        </p:spPr>
        <p:txBody>
          <a:bodyPr tIns="45720" rIns="91440" bIns="45720" anchor="ctr">
            <a:normAutofit/>
          </a:bodyPr>
          <a:lstStyle/>
          <a:p>
            <a:endParaRPr lang="en-US" sz="3600" b="1" u="sng" dirty="0">
              <a:solidFill>
                <a:prstClr val="white"/>
              </a:solidFill>
            </a:endParaRPr>
          </a:p>
        </p:txBody>
      </p:sp>
      <p:sp>
        <p:nvSpPr>
          <p:cNvPr id="7" name="Rectangle 6"/>
          <p:cNvSpPr/>
          <p:nvPr/>
        </p:nvSpPr>
        <p:spPr>
          <a:xfrm>
            <a:off x="3000364" y="5786454"/>
            <a:ext cx="1571636" cy="1071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sp>
        <p:nvSpPr>
          <p:cNvPr id="8" name="Rectangle 2"/>
          <p:cNvSpPr>
            <a:spLocks noChangeArrowheads="1"/>
          </p:cNvSpPr>
          <p:nvPr/>
        </p:nvSpPr>
        <p:spPr bwMode="auto">
          <a:xfrm>
            <a:off x="0" y="0"/>
            <a:ext cx="9144000" cy="692696"/>
          </a:xfrm>
          <a:prstGeom prst="rect">
            <a:avLst/>
          </a:prstGeom>
          <a:solidFill>
            <a:schemeClr val="accent1"/>
          </a:solidFill>
          <a:ln>
            <a:noFill/>
          </a:ln>
          <a:effectLst>
            <a:innerShdw blurRad="63500" dist="50800" dir="5400000">
              <a:prstClr val="black">
                <a:alpha val="50000"/>
              </a:prstClr>
            </a:innerShdw>
          </a:effectLst>
          <a:extLst/>
        </p:spPr>
        <p:txBody>
          <a:bodyPr anchor="ctr"/>
          <a:lstStyle/>
          <a:p>
            <a:pPr fontAlgn="base">
              <a:spcBef>
                <a:spcPct val="0"/>
              </a:spcBef>
              <a:spcAft>
                <a:spcPct val="0"/>
              </a:spcAft>
              <a:defRPr/>
            </a:pPr>
            <a:r>
              <a:rPr lang="en-US" sz="3200" b="1" dirty="0">
                <a:solidFill>
                  <a:srgbClr val="FFFFFF"/>
                </a:solidFill>
              </a:rPr>
              <a:t>Benchmarking: International  </a:t>
            </a:r>
            <a:r>
              <a:rPr lang="en-US" sz="2800" b="1" dirty="0" smtClean="0">
                <a:solidFill>
                  <a:srgbClr val="FFFFFF"/>
                </a:solidFill>
              </a:rPr>
              <a:t> </a:t>
            </a:r>
            <a:endParaRPr lang="en-US" sz="2800" dirty="0">
              <a:solidFill>
                <a:prstClr val="white"/>
              </a:solidFill>
            </a:endParaRPr>
          </a:p>
        </p:txBody>
      </p:sp>
      <p:pic>
        <p:nvPicPr>
          <p:cNvPr id="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84" y="692696"/>
            <a:ext cx="8950284" cy="4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Up Arrow 4"/>
          <p:cNvSpPr/>
          <p:nvPr/>
        </p:nvSpPr>
        <p:spPr>
          <a:xfrm flipH="1">
            <a:off x="8172400" y="3861048"/>
            <a:ext cx="144016" cy="1008112"/>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 name="Up Arrow 9"/>
          <p:cNvSpPr/>
          <p:nvPr/>
        </p:nvSpPr>
        <p:spPr>
          <a:xfrm>
            <a:off x="7524328" y="3861048"/>
            <a:ext cx="144016" cy="1008112"/>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Up Arrow 10"/>
          <p:cNvSpPr/>
          <p:nvPr/>
        </p:nvSpPr>
        <p:spPr>
          <a:xfrm flipH="1">
            <a:off x="8460432" y="3861048"/>
            <a:ext cx="144016" cy="1008112"/>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 name="Rectangle 2"/>
          <p:cNvSpPr/>
          <p:nvPr/>
        </p:nvSpPr>
        <p:spPr>
          <a:xfrm>
            <a:off x="179512" y="5301208"/>
            <a:ext cx="8640960" cy="1200329"/>
          </a:xfrm>
          <a:prstGeom prst="rect">
            <a:avLst/>
          </a:prstGeom>
        </p:spPr>
        <p:txBody>
          <a:bodyPr wrap="square">
            <a:spAutoFit/>
          </a:bodyPr>
          <a:lstStyle/>
          <a:p>
            <a:pPr algn="just"/>
            <a:r>
              <a:rPr lang="en-ZA" sz="2400" dirty="0"/>
              <a:t>The GGHE in South Africa, already </a:t>
            </a:r>
            <a:r>
              <a:rPr lang="en-ZA" sz="2400" dirty="0" smtClean="0"/>
              <a:t>exceed </a:t>
            </a:r>
            <a:r>
              <a:rPr lang="en-ZA" sz="2400" dirty="0"/>
              <a:t>the international benchmark of $112 per capita, in 2017. </a:t>
            </a:r>
            <a:r>
              <a:rPr lang="en-ZA" sz="2400" b="1" dirty="0"/>
              <a:t>So the issue especially </a:t>
            </a:r>
            <a:r>
              <a:rPr lang="en-ZA" sz="2400" b="1" dirty="0" err="1"/>
              <a:t>wrt</a:t>
            </a:r>
            <a:r>
              <a:rPr lang="en-ZA" sz="2400" b="1" dirty="0"/>
              <a:t> </a:t>
            </a:r>
            <a:r>
              <a:rPr lang="en-ZA" sz="2400" b="1" dirty="0" smtClean="0"/>
              <a:t>NHI </a:t>
            </a:r>
            <a:r>
              <a:rPr lang="en-ZA" sz="2400" b="1" dirty="0"/>
              <a:t>is not so much about more money!!!</a:t>
            </a:r>
          </a:p>
        </p:txBody>
      </p:sp>
    </p:spTree>
    <p:extLst>
      <p:ext uri="{BB962C8B-B14F-4D97-AF65-F5344CB8AC3E}">
        <p14:creationId xmlns:p14="http://schemas.microsoft.com/office/powerpoint/2010/main" val="1283163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9"/>
          <p:cNvSpPr txBox="1">
            <a:spLocks/>
          </p:cNvSpPr>
          <p:nvPr/>
        </p:nvSpPr>
        <p:spPr>
          <a:xfrm>
            <a:off x="6553200" y="6356350"/>
            <a:ext cx="2133600" cy="365125"/>
          </a:xfrm>
          <a:prstGeom prst="rect">
            <a:avLst/>
          </a:prstGeom>
        </p:spPr>
        <p:txBody>
          <a:bodyPr/>
          <a:lstStyle/>
          <a:p>
            <a:pPr algn="r">
              <a:defRPr/>
            </a:pPr>
            <a:endParaRPr lang="en-US" dirty="0">
              <a:solidFill>
                <a:prstClr val="black"/>
              </a:solidFill>
              <a:latin typeface="Arial" pitchFamily="34" charset="0"/>
              <a:cs typeface="Arial" pitchFamily="34" charset="0"/>
            </a:endParaRPr>
          </a:p>
        </p:txBody>
      </p:sp>
      <p:sp>
        <p:nvSpPr>
          <p:cNvPr id="6" name="Rectangle 2"/>
          <p:cNvSpPr txBox="1">
            <a:spLocks noChangeArrowheads="1"/>
          </p:cNvSpPr>
          <p:nvPr/>
        </p:nvSpPr>
        <p:spPr>
          <a:xfrm>
            <a:off x="-44067" y="260648"/>
            <a:ext cx="5562600" cy="990600"/>
          </a:xfrm>
          <a:prstGeom prst="rect">
            <a:avLst/>
          </a:prstGeom>
        </p:spPr>
        <p:txBody>
          <a:bodyPr tIns="45720" rIns="91440" bIns="45720" anchor="ctr">
            <a:normAutofit/>
          </a:bodyPr>
          <a:lstStyle/>
          <a:p>
            <a:endParaRPr lang="en-US" sz="3600" b="1" u="sng" dirty="0">
              <a:solidFill>
                <a:prstClr val="white"/>
              </a:solidFill>
            </a:endParaRPr>
          </a:p>
        </p:txBody>
      </p:sp>
      <p:sp>
        <p:nvSpPr>
          <p:cNvPr id="7" name="Rectangle 6"/>
          <p:cNvSpPr/>
          <p:nvPr/>
        </p:nvSpPr>
        <p:spPr>
          <a:xfrm>
            <a:off x="3000364" y="5786454"/>
            <a:ext cx="1571636" cy="1071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sp>
        <p:nvSpPr>
          <p:cNvPr id="8" name="Rectangle 2"/>
          <p:cNvSpPr>
            <a:spLocks noChangeArrowheads="1"/>
          </p:cNvSpPr>
          <p:nvPr/>
        </p:nvSpPr>
        <p:spPr bwMode="auto">
          <a:xfrm>
            <a:off x="0" y="-171400"/>
            <a:ext cx="9144000" cy="836712"/>
          </a:xfrm>
          <a:prstGeom prst="rect">
            <a:avLst/>
          </a:prstGeom>
          <a:solidFill>
            <a:schemeClr val="accent1"/>
          </a:solidFill>
          <a:ln>
            <a:noFill/>
          </a:ln>
          <a:effectLst>
            <a:innerShdw blurRad="63500" dist="50800" dir="5400000">
              <a:prstClr val="black">
                <a:alpha val="50000"/>
              </a:prstClr>
            </a:innerShdw>
          </a:effectLst>
          <a:extLst/>
        </p:spPr>
        <p:txBody>
          <a:bodyPr anchor="ctr"/>
          <a:lstStyle/>
          <a:p>
            <a:pPr fontAlgn="base">
              <a:spcBef>
                <a:spcPct val="0"/>
              </a:spcBef>
              <a:spcAft>
                <a:spcPct val="0"/>
              </a:spcAft>
              <a:defRPr/>
            </a:pPr>
            <a:r>
              <a:rPr lang="en-US" sz="3200" b="1" dirty="0">
                <a:solidFill>
                  <a:srgbClr val="FFFFFF"/>
                </a:solidFill>
              </a:rPr>
              <a:t>Benchmarking: International </a:t>
            </a:r>
            <a:endParaRPr lang="en-US" sz="2800" dirty="0">
              <a:solidFill>
                <a:prstClr val="white"/>
              </a:solidFill>
            </a:endParaRPr>
          </a:p>
        </p:txBody>
      </p:sp>
      <p:sp>
        <p:nvSpPr>
          <p:cNvPr id="9" name="Rectangle 8"/>
          <p:cNvSpPr/>
          <p:nvPr/>
        </p:nvSpPr>
        <p:spPr>
          <a:xfrm>
            <a:off x="0" y="548680"/>
            <a:ext cx="8964488" cy="6555641"/>
          </a:xfrm>
          <a:prstGeom prst="rect">
            <a:avLst/>
          </a:prstGeom>
        </p:spPr>
        <p:txBody>
          <a:bodyPr wrap="square">
            <a:spAutoFit/>
          </a:bodyPr>
          <a:lstStyle/>
          <a:p>
            <a:pPr marL="342900" indent="-342900" algn="just" fontAlgn="t">
              <a:buFont typeface="Wingdings" panose="05000000000000000000" pitchFamily="2" charset="2"/>
              <a:buChar char="Ø"/>
            </a:pPr>
            <a:endParaRPr lang="en-ZA" sz="2000" dirty="0">
              <a:latin typeface="Arial"/>
            </a:endParaRPr>
          </a:p>
          <a:p>
            <a:pPr marL="342900" indent="-342900" algn="just" fontAlgn="t">
              <a:buFont typeface="Wingdings" panose="05000000000000000000" pitchFamily="2" charset="2"/>
              <a:buChar char="Ø"/>
            </a:pPr>
            <a:r>
              <a:rPr lang="en-ZA" sz="2000" dirty="0">
                <a:latin typeface="Arial"/>
              </a:rPr>
              <a:t>WHO, 2010 “</a:t>
            </a:r>
            <a:r>
              <a:rPr lang="en-ZA" sz="2000" b="1" i="1" dirty="0">
                <a:latin typeface="Arial"/>
              </a:rPr>
              <a:t>It is impossible to achieve universal coverage through insurance schemes when enrolment is voluntary</a:t>
            </a:r>
            <a:r>
              <a:rPr lang="en-ZA" sz="2000" dirty="0">
                <a:latin typeface="Arial"/>
              </a:rPr>
              <a:t>”. </a:t>
            </a:r>
          </a:p>
          <a:p>
            <a:pPr marL="342900" indent="-342900" algn="just" fontAlgn="t">
              <a:buFont typeface="Wingdings" panose="05000000000000000000" pitchFamily="2" charset="2"/>
              <a:buChar char="Ø"/>
            </a:pPr>
            <a:endParaRPr lang="en-ZA" sz="2000" dirty="0">
              <a:latin typeface="Arial"/>
            </a:endParaRPr>
          </a:p>
          <a:p>
            <a:pPr marL="342900" indent="-342900" algn="just" fontAlgn="t">
              <a:buFont typeface="Wingdings" panose="05000000000000000000" pitchFamily="2" charset="2"/>
              <a:buChar char="Ø"/>
            </a:pPr>
            <a:r>
              <a:rPr lang="en-ZA" sz="2000" b="1" dirty="0">
                <a:latin typeface="Arial"/>
              </a:rPr>
              <a:t>VHI only exceeds 30% in USA and SA </a:t>
            </a:r>
            <a:r>
              <a:rPr lang="en-ZA" sz="2000" dirty="0">
                <a:latin typeface="Arial"/>
              </a:rPr>
              <a:t>(but 64% vs 16% on population coverage). </a:t>
            </a:r>
          </a:p>
          <a:p>
            <a:pPr marL="342900" indent="-342900" algn="just" fontAlgn="t">
              <a:buFont typeface="Wingdings" panose="05000000000000000000" pitchFamily="2" charset="2"/>
              <a:buChar char="Ø"/>
            </a:pPr>
            <a:endParaRPr lang="en-ZA" sz="2000" dirty="0">
              <a:latin typeface="Arial"/>
            </a:endParaRPr>
          </a:p>
          <a:p>
            <a:pPr marL="342900" indent="-342900" algn="just" fontAlgn="t">
              <a:buFont typeface="Wingdings" panose="05000000000000000000" pitchFamily="2" charset="2"/>
              <a:buChar char="Ø"/>
            </a:pPr>
            <a:r>
              <a:rPr lang="en-ZA" sz="2000" dirty="0">
                <a:latin typeface="Arial"/>
              </a:rPr>
              <a:t>SA’s immediate challenge “</a:t>
            </a:r>
            <a:r>
              <a:rPr lang="en-ZA" sz="2000" b="1" dirty="0" smtClean="0">
                <a:latin typeface="Arial"/>
              </a:rPr>
              <a:t>shifting</a:t>
            </a:r>
            <a:r>
              <a:rPr lang="en-ZA" sz="2000" dirty="0" smtClean="0">
                <a:latin typeface="Arial"/>
              </a:rPr>
              <a:t>” </a:t>
            </a:r>
            <a:r>
              <a:rPr lang="en-ZA" sz="2000" dirty="0">
                <a:latin typeface="Arial"/>
              </a:rPr>
              <a:t>funds from Voluntary to Mandatory Pre - payment</a:t>
            </a:r>
            <a:endParaRPr lang="en-ZA" sz="2000" dirty="0" smtClean="0">
              <a:latin typeface="Arial"/>
            </a:endParaRPr>
          </a:p>
          <a:p>
            <a:pPr marL="342900" indent="-342900" algn="just" fontAlgn="t">
              <a:buFont typeface="Wingdings" panose="05000000000000000000" pitchFamily="2" charset="2"/>
              <a:buChar char="Ø"/>
            </a:pPr>
            <a:endParaRPr lang="en-ZA" sz="2000" dirty="0">
              <a:latin typeface="Arial"/>
            </a:endParaRPr>
          </a:p>
          <a:p>
            <a:pPr marL="342900" indent="-342900" algn="just" fontAlgn="t">
              <a:buFont typeface="Wingdings" panose="05000000000000000000" pitchFamily="2" charset="2"/>
              <a:buChar char="Ø"/>
            </a:pPr>
            <a:r>
              <a:rPr lang="en-ZA" sz="2000" dirty="0" smtClean="0">
                <a:latin typeface="Arial"/>
              </a:rPr>
              <a:t>The </a:t>
            </a:r>
            <a:r>
              <a:rPr lang="en-ZA" sz="2000" b="1" dirty="0">
                <a:solidFill>
                  <a:prstClr val="black"/>
                </a:solidFill>
                <a:latin typeface="Arial"/>
              </a:rPr>
              <a:t>“triangle that moves the mountain</a:t>
            </a:r>
            <a:r>
              <a:rPr lang="en-ZA" sz="2000" b="1" dirty="0" smtClean="0">
                <a:solidFill>
                  <a:prstClr val="black"/>
                </a:solidFill>
                <a:latin typeface="Arial"/>
              </a:rPr>
              <a:t>” (= signature phrase for NHS) </a:t>
            </a:r>
            <a:r>
              <a:rPr lang="en-ZA" sz="2000" dirty="0" smtClean="0">
                <a:solidFill>
                  <a:prstClr val="black"/>
                </a:solidFill>
                <a:latin typeface="Arial"/>
              </a:rPr>
              <a:t>was key to to overcoming obstacles in order to achieve </a:t>
            </a:r>
            <a:r>
              <a:rPr lang="en-ZA" sz="2000" dirty="0">
                <a:solidFill>
                  <a:prstClr val="black"/>
                </a:solidFill>
                <a:latin typeface="Arial"/>
              </a:rPr>
              <a:t>meaningful reforms. The triangle is formed by 3 elements all working together to create a powerful wedge to move society. </a:t>
            </a:r>
            <a:endParaRPr lang="en-ZA" sz="2000" dirty="0" smtClean="0">
              <a:solidFill>
                <a:prstClr val="black"/>
              </a:solidFill>
              <a:latin typeface="Arial"/>
            </a:endParaRPr>
          </a:p>
          <a:p>
            <a:pPr marL="342900" indent="-342900" algn="just" fontAlgn="t">
              <a:buFont typeface="Wingdings" panose="05000000000000000000" pitchFamily="2" charset="2"/>
              <a:buChar char="Ø"/>
            </a:pPr>
            <a:endParaRPr lang="en-ZA" sz="2000" dirty="0">
              <a:latin typeface="Arial"/>
            </a:endParaRPr>
          </a:p>
          <a:p>
            <a:pPr marL="342900" indent="-342900" algn="just" fontAlgn="t">
              <a:buFont typeface="Wingdings" panose="05000000000000000000" pitchFamily="2" charset="2"/>
              <a:buChar char="Ø"/>
            </a:pPr>
            <a:r>
              <a:rPr lang="en-ZA" sz="2000" dirty="0">
                <a:latin typeface="Arial"/>
              </a:rPr>
              <a:t>B</a:t>
            </a:r>
            <a:r>
              <a:rPr lang="en-ZA" sz="2000" dirty="0" smtClean="0">
                <a:latin typeface="Arial"/>
              </a:rPr>
              <a:t>iggest </a:t>
            </a:r>
            <a:r>
              <a:rPr lang="en-ZA" sz="2000" dirty="0">
                <a:latin typeface="Arial"/>
              </a:rPr>
              <a:t>lesson from Thailand’s UHC journey </a:t>
            </a:r>
            <a:r>
              <a:rPr lang="en-ZA" sz="2000" dirty="0" smtClean="0">
                <a:latin typeface="Arial"/>
              </a:rPr>
              <a:t>= </a:t>
            </a:r>
            <a:r>
              <a:rPr lang="en-ZA" sz="2000" b="1" dirty="0" smtClean="0">
                <a:latin typeface="Arial"/>
              </a:rPr>
              <a:t>social </a:t>
            </a:r>
            <a:r>
              <a:rPr lang="en-ZA" sz="2000" b="1" dirty="0">
                <a:latin typeface="Arial"/>
              </a:rPr>
              <a:t>participation and broad-based ownership by the citizens. </a:t>
            </a:r>
            <a:r>
              <a:rPr lang="en-ZA" sz="2000" dirty="0">
                <a:latin typeface="Arial"/>
              </a:rPr>
              <a:t>Mobilize domestic finance for UHC as the most progressive and sustainable source. Expand population coverage and financial protection through a rights-based approach and social </a:t>
            </a:r>
            <a:r>
              <a:rPr lang="en-ZA" sz="2000" dirty="0" smtClean="0">
                <a:latin typeface="Arial"/>
              </a:rPr>
              <a:t>solidarity.</a:t>
            </a:r>
            <a:endParaRPr lang="en-ZA" sz="2000" dirty="0">
              <a:latin typeface="Arial"/>
            </a:endParaRPr>
          </a:p>
          <a:p>
            <a:pPr marL="342900" indent="-342900" algn="just" fontAlgn="t">
              <a:buFont typeface="Wingdings" panose="05000000000000000000" pitchFamily="2" charset="2"/>
              <a:buChar char="Ø"/>
            </a:pPr>
            <a:endParaRPr lang="en-ZA" sz="2000" dirty="0">
              <a:latin typeface="Arial"/>
            </a:endParaRPr>
          </a:p>
        </p:txBody>
      </p:sp>
    </p:spTree>
    <p:extLst>
      <p:ext uri="{BB962C8B-B14F-4D97-AF65-F5344CB8AC3E}">
        <p14:creationId xmlns:p14="http://schemas.microsoft.com/office/powerpoint/2010/main" val="30499489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9"/>
          <p:cNvSpPr txBox="1">
            <a:spLocks/>
          </p:cNvSpPr>
          <p:nvPr/>
        </p:nvSpPr>
        <p:spPr>
          <a:xfrm>
            <a:off x="6553200" y="6356350"/>
            <a:ext cx="2133600" cy="365125"/>
          </a:xfrm>
          <a:prstGeom prst="rect">
            <a:avLst/>
          </a:prstGeom>
        </p:spPr>
        <p:txBody>
          <a:bodyPr/>
          <a:lstStyle/>
          <a:p>
            <a:pPr algn="r">
              <a:defRPr/>
            </a:pPr>
            <a:endParaRPr lang="en-US" dirty="0">
              <a:solidFill>
                <a:prstClr val="black"/>
              </a:solidFill>
              <a:latin typeface="Arial" pitchFamily="34" charset="0"/>
              <a:cs typeface="Arial" pitchFamily="34" charset="0"/>
            </a:endParaRPr>
          </a:p>
        </p:txBody>
      </p:sp>
      <p:sp>
        <p:nvSpPr>
          <p:cNvPr id="6" name="Rectangle 2"/>
          <p:cNvSpPr txBox="1">
            <a:spLocks noChangeArrowheads="1"/>
          </p:cNvSpPr>
          <p:nvPr/>
        </p:nvSpPr>
        <p:spPr>
          <a:xfrm>
            <a:off x="-44067" y="260648"/>
            <a:ext cx="5562600" cy="990600"/>
          </a:xfrm>
          <a:prstGeom prst="rect">
            <a:avLst/>
          </a:prstGeom>
        </p:spPr>
        <p:txBody>
          <a:bodyPr tIns="45720" rIns="91440" bIns="45720" anchor="ctr">
            <a:normAutofit/>
          </a:bodyPr>
          <a:lstStyle/>
          <a:p>
            <a:endParaRPr lang="en-US" sz="3600" b="1" u="sng" dirty="0">
              <a:solidFill>
                <a:prstClr val="white"/>
              </a:solidFill>
            </a:endParaRPr>
          </a:p>
        </p:txBody>
      </p:sp>
      <p:sp>
        <p:nvSpPr>
          <p:cNvPr id="7" name="Rectangle 6"/>
          <p:cNvSpPr/>
          <p:nvPr/>
        </p:nvSpPr>
        <p:spPr>
          <a:xfrm>
            <a:off x="3000364" y="5786454"/>
            <a:ext cx="1571636" cy="1071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sp>
        <p:nvSpPr>
          <p:cNvPr id="8" name="Rectangle 2"/>
          <p:cNvSpPr>
            <a:spLocks noChangeArrowheads="1"/>
          </p:cNvSpPr>
          <p:nvPr/>
        </p:nvSpPr>
        <p:spPr bwMode="auto">
          <a:xfrm>
            <a:off x="0" y="-171400"/>
            <a:ext cx="9144000" cy="836712"/>
          </a:xfrm>
          <a:prstGeom prst="rect">
            <a:avLst/>
          </a:prstGeom>
          <a:solidFill>
            <a:schemeClr val="accent1"/>
          </a:solidFill>
          <a:ln>
            <a:noFill/>
          </a:ln>
          <a:effectLst>
            <a:innerShdw blurRad="63500" dist="50800" dir="5400000">
              <a:prstClr val="black">
                <a:alpha val="50000"/>
              </a:prstClr>
            </a:innerShdw>
          </a:effectLst>
          <a:extLst/>
        </p:spPr>
        <p:txBody>
          <a:bodyPr anchor="ctr"/>
          <a:lstStyle/>
          <a:p>
            <a:pPr fontAlgn="base">
              <a:spcBef>
                <a:spcPct val="0"/>
              </a:spcBef>
              <a:spcAft>
                <a:spcPct val="0"/>
              </a:spcAft>
              <a:defRPr/>
            </a:pPr>
            <a:r>
              <a:rPr lang="en-ZA" sz="3200" b="1" dirty="0" smtClean="0">
                <a:solidFill>
                  <a:srgbClr val="FFFFFF"/>
                </a:solidFill>
              </a:rPr>
              <a:t>Benchmarking: </a:t>
            </a:r>
            <a:r>
              <a:rPr lang="en-ZA" sz="2400" b="1" dirty="0" smtClean="0">
                <a:solidFill>
                  <a:srgbClr val="FFFFFF"/>
                </a:solidFill>
              </a:rPr>
              <a:t>Thailand’s “triangle </a:t>
            </a:r>
            <a:r>
              <a:rPr lang="en-ZA" sz="2400" b="1" dirty="0">
                <a:solidFill>
                  <a:srgbClr val="FFFFFF"/>
                </a:solidFill>
              </a:rPr>
              <a:t>that moves the </a:t>
            </a:r>
            <a:r>
              <a:rPr lang="en-ZA" sz="2400" b="1" dirty="0" smtClean="0">
                <a:solidFill>
                  <a:srgbClr val="FFFFFF"/>
                </a:solidFill>
              </a:rPr>
              <a:t>mountain”</a:t>
            </a:r>
            <a:r>
              <a:rPr lang="en-US" sz="2400" b="1" dirty="0" smtClean="0">
                <a:solidFill>
                  <a:srgbClr val="FFFFFF"/>
                </a:solidFill>
              </a:rPr>
              <a:t> </a:t>
            </a:r>
            <a:endParaRPr lang="en-US" sz="2400" dirty="0">
              <a:solidFill>
                <a:prstClr val="white"/>
              </a:solidFill>
            </a:endParaRPr>
          </a:p>
        </p:txBody>
      </p:sp>
      <p:sp>
        <p:nvSpPr>
          <p:cNvPr id="9" name="Rectangle 8"/>
          <p:cNvSpPr/>
          <p:nvPr/>
        </p:nvSpPr>
        <p:spPr>
          <a:xfrm>
            <a:off x="179512" y="692696"/>
            <a:ext cx="8784976" cy="5047536"/>
          </a:xfrm>
          <a:prstGeom prst="rect">
            <a:avLst/>
          </a:prstGeom>
        </p:spPr>
        <p:txBody>
          <a:bodyPr wrap="square">
            <a:spAutoFit/>
          </a:bodyPr>
          <a:lstStyle/>
          <a:p>
            <a:pPr algn="just" fontAlgn="t"/>
            <a:r>
              <a:rPr lang="en-ZA" sz="2000" b="1" dirty="0" smtClean="0">
                <a:latin typeface="Arial"/>
              </a:rPr>
              <a:t>The </a:t>
            </a:r>
            <a:r>
              <a:rPr lang="en-ZA" sz="2000" b="1" dirty="0">
                <a:latin typeface="Arial"/>
              </a:rPr>
              <a:t>Mountain means a big and very difficult problem, usually unmovable. The most difficult one was to rewrite the Constitution for political reform. The Triangle consists of the creation and interaction of  (1) Relevant knowledge through research (2) Social movement or social learning and (3) Political involvement.</a:t>
            </a:r>
            <a:endParaRPr lang="en-ZA" sz="2000" b="1" dirty="0" smtClean="0">
              <a:latin typeface="Arial"/>
            </a:endParaRPr>
          </a:p>
          <a:p>
            <a:pPr algn="just" fontAlgn="t">
              <a:lnSpc>
                <a:spcPct val="150000"/>
              </a:lnSpc>
            </a:pPr>
            <a:endParaRPr lang="en-ZA" sz="800" dirty="0" smtClean="0">
              <a:latin typeface="Arial"/>
            </a:endParaRPr>
          </a:p>
          <a:p>
            <a:pPr marL="342900" indent="-342900" algn="just" fontAlgn="t">
              <a:lnSpc>
                <a:spcPct val="150000"/>
              </a:lnSpc>
              <a:buFont typeface="Wingdings" panose="05000000000000000000" pitchFamily="2" charset="2"/>
              <a:buChar char="Ø"/>
            </a:pPr>
            <a:r>
              <a:rPr lang="en-ZA" sz="2000" dirty="0" smtClean="0">
                <a:latin typeface="Arial"/>
              </a:rPr>
              <a:t>Brought to fore, knowledge of problems to be solved</a:t>
            </a:r>
          </a:p>
          <a:p>
            <a:pPr marL="342900" indent="-342900" algn="just" fontAlgn="t">
              <a:lnSpc>
                <a:spcPct val="150000"/>
              </a:lnSpc>
              <a:buFont typeface="Wingdings" panose="05000000000000000000" pitchFamily="2" charset="2"/>
              <a:buChar char="Ø"/>
            </a:pPr>
            <a:r>
              <a:rPr lang="en-ZA" sz="2000" dirty="0">
                <a:latin typeface="Arial"/>
              </a:rPr>
              <a:t>M</a:t>
            </a:r>
            <a:r>
              <a:rPr lang="en-ZA" sz="2000" dirty="0" smtClean="0">
                <a:latin typeface="Arial"/>
              </a:rPr>
              <a:t>obilizing civil society – the public mobilization element was achieved by involving groups across many sectors, and culminating with the gathering of 50 000 signatures required by the constitution to compel Parliament to act on the proposed law</a:t>
            </a:r>
          </a:p>
          <a:p>
            <a:pPr marL="342900" indent="-342900" algn="just" fontAlgn="t">
              <a:lnSpc>
                <a:spcPct val="150000"/>
              </a:lnSpc>
              <a:buFont typeface="Wingdings" panose="05000000000000000000" pitchFamily="2" charset="2"/>
              <a:buChar char="Ø"/>
            </a:pPr>
            <a:r>
              <a:rPr lang="en-ZA" sz="2000" dirty="0" smtClean="0">
                <a:latin typeface="Arial"/>
              </a:rPr>
              <a:t>Catalyse new approaches to public health management</a:t>
            </a:r>
          </a:p>
          <a:p>
            <a:pPr marL="342900" indent="-342900" algn="just" fontAlgn="t">
              <a:lnSpc>
                <a:spcPct val="150000"/>
              </a:lnSpc>
              <a:buFont typeface="Wingdings" panose="05000000000000000000" pitchFamily="2" charset="2"/>
              <a:buChar char="Ø"/>
            </a:pPr>
            <a:r>
              <a:rPr lang="en-ZA" sz="2000" dirty="0" smtClean="0">
                <a:latin typeface="Arial"/>
              </a:rPr>
              <a:t>Ensure political support within the legislative arena to solve problems</a:t>
            </a:r>
          </a:p>
        </p:txBody>
      </p:sp>
    </p:spTree>
    <p:extLst>
      <p:ext uri="{BB962C8B-B14F-4D97-AF65-F5344CB8AC3E}">
        <p14:creationId xmlns:p14="http://schemas.microsoft.com/office/powerpoint/2010/main" val="232202552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2368</TotalTime>
  <Words>3071</Words>
  <Application>Microsoft Office PowerPoint</Application>
  <PresentationFormat>On-screen Show (4:3)</PresentationFormat>
  <Paragraphs>479</Paragraphs>
  <Slides>33</Slides>
  <Notes>27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33</vt:i4>
      </vt:variant>
    </vt:vector>
  </HeadingPairs>
  <TitlesOfParts>
    <vt:vector size="43" baseType="lpstr">
      <vt:lpstr>ＭＳ Ｐゴシック</vt:lpstr>
      <vt:lpstr>Arial</vt:lpstr>
      <vt:lpstr>Arial Nova Cond</vt:lpstr>
      <vt:lpstr>Calibri</vt:lpstr>
      <vt:lpstr>Courier New</vt:lpstr>
      <vt:lpstr>Georgia</vt:lpstr>
      <vt:lpstr>Mangal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Seemingly Innocent Numbers: Healthcare Services inequalities &amp; inequities (%) (2018)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Tsholofelo Adelekan</dc:creator>
  <cp:lastModifiedBy>Chikobvu, Adiel (GPHEALTH)</cp:lastModifiedBy>
  <cp:revision>311</cp:revision>
  <cp:lastPrinted>2018-03-28T05:52:05Z</cp:lastPrinted>
  <dcterms:created xsi:type="dcterms:W3CDTF">2018-03-23T06:29:50Z</dcterms:created>
  <dcterms:modified xsi:type="dcterms:W3CDTF">2020-03-14T21:06:33Z</dcterms:modified>
</cp:coreProperties>
</file>