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1"/>
  </p:notesMasterIdLst>
  <p:sldIdLst>
    <p:sldId id="257" r:id="rId2"/>
    <p:sldId id="281" r:id="rId3"/>
    <p:sldId id="258" r:id="rId4"/>
    <p:sldId id="259" r:id="rId5"/>
    <p:sldId id="283" r:id="rId6"/>
    <p:sldId id="286" r:id="rId7"/>
    <p:sldId id="287" r:id="rId8"/>
    <p:sldId id="288" r:id="rId9"/>
    <p:sldId id="282" r:id="rId10"/>
    <p:sldId id="284" r:id="rId11"/>
    <p:sldId id="285" r:id="rId12"/>
    <p:sldId id="293" r:id="rId13"/>
    <p:sldId id="294" r:id="rId14"/>
    <p:sldId id="292" r:id="rId15"/>
    <p:sldId id="296" r:id="rId16"/>
    <p:sldId id="297" r:id="rId17"/>
    <p:sldId id="298" r:id="rId18"/>
    <p:sldId id="295" r:id="rId19"/>
    <p:sldId id="302" r:id="rId20"/>
    <p:sldId id="299" r:id="rId21"/>
    <p:sldId id="301" r:id="rId22"/>
    <p:sldId id="300" r:id="rId23"/>
    <p:sldId id="289" r:id="rId24"/>
    <p:sldId id="290" r:id="rId25"/>
    <p:sldId id="291" r:id="rId26"/>
    <p:sldId id="303" r:id="rId27"/>
    <p:sldId id="304" r:id="rId28"/>
    <p:sldId id="305" r:id="rId29"/>
    <p:sldId id="277" r:id="rId30"/>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66FF66"/>
    <a:srgbClr val="00AD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7158" autoAdjust="0"/>
  </p:normalViewPr>
  <p:slideViewPr>
    <p:cSldViewPr>
      <p:cViewPr varScale="1">
        <p:scale>
          <a:sx n="60" d="100"/>
          <a:sy n="60" d="100"/>
        </p:scale>
        <p:origin x="916" y="52"/>
      </p:cViewPr>
      <p:guideLst>
        <p:guide orient="horz" pos="2160"/>
        <p:guide pos="2880"/>
      </p:guideLst>
    </p:cSldViewPr>
  </p:slideViewPr>
  <p:outlineViewPr>
    <p:cViewPr>
      <p:scale>
        <a:sx n="33" d="100"/>
        <a:sy n="33" d="100"/>
      </p:scale>
      <p:origin x="0" y="7788"/>
    </p:cViewPr>
  </p:outlineViewPr>
  <p:notesTextViewPr>
    <p:cViewPr>
      <p:scale>
        <a:sx n="100" d="100"/>
        <a:sy n="100" d="100"/>
      </p:scale>
      <p:origin x="0" y="0"/>
    </p:cViewPr>
  </p:notesTextViewPr>
  <p:sorterViewPr>
    <p:cViewPr>
      <p:scale>
        <a:sx n="100" d="100"/>
        <a:sy n="100" d="100"/>
      </p:scale>
      <p:origin x="0" y="-18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E40D392-AAF3-492A-B77D-2084A0FA1DDC}" type="datetimeFigureOut">
              <a:rPr lang="en-ZA" smtClean="0"/>
              <a:t>2019/03/01</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D49F9FF-23A1-49F2-BC82-973B43CBB9BC}" type="slidenum">
              <a:rPr lang="en-ZA" smtClean="0"/>
              <a:t>‹#›</a:t>
            </a:fld>
            <a:endParaRPr lang="en-ZA"/>
          </a:p>
        </p:txBody>
      </p:sp>
    </p:spTree>
    <p:extLst>
      <p:ext uri="{BB962C8B-B14F-4D97-AF65-F5344CB8AC3E}">
        <p14:creationId xmlns:p14="http://schemas.microsoft.com/office/powerpoint/2010/main" val="2871902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15988">
              <a:spcBef>
                <a:spcPct val="30000"/>
              </a:spcBef>
              <a:buChar char="•"/>
              <a:defRPr sz="1200">
                <a:solidFill>
                  <a:schemeClr val="tx1"/>
                </a:solidFill>
                <a:latin typeface="Arial" panose="020B0604020202020204" pitchFamily="34" charset="0"/>
              </a:defRPr>
            </a:lvl1pPr>
            <a:lvl2pPr marL="742950" indent="-285750" defTabSz="915988">
              <a:spcBef>
                <a:spcPct val="30000"/>
              </a:spcBef>
              <a:buChar char="•"/>
              <a:defRPr sz="1200">
                <a:solidFill>
                  <a:schemeClr val="tx1"/>
                </a:solidFill>
                <a:latin typeface="Arial" panose="020B0604020202020204" pitchFamily="34" charset="0"/>
              </a:defRPr>
            </a:lvl2pPr>
            <a:lvl3pPr marL="1143000" indent="-228600" defTabSz="915988">
              <a:spcBef>
                <a:spcPct val="30000"/>
              </a:spcBef>
              <a:buChar char="•"/>
              <a:defRPr sz="1200">
                <a:solidFill>
                  <a:schemeClr val="tx1"/>
                </a:solidFill>
                <a:latin typeface="Arial" panose="020B0604020202020204" pitchFamily="34" charset="0"/>
              </a:defRPr>
            </a:lvl3pPr>
            <a:lvl4pPr marL="1600200" indent="-228600" defTabSz="915988">
              <a:spcBef>
                <a:spcPct val="30000"/>
              </a:spcBef>
              <a:buChar char="•"/>
              <a:defRPr sz="1200">
                <a:solidFill>
                  <a:schemeClr val="tx1"/>
                </a:solidFill>
                <a:latin typeface="Arial" panose="020B0604020202020204" pitchFamily="34" charset="0"/>
              </a:defRPr>
            </a:lvl4pPr>
            <a:lvl5pPr marL="2057400" indent="-228600" defTabSz="915988">
              <a:spcBef>
                <a:spcPct val="30000"/>
              </a:spcBef>
              <a:buChar char="•"/>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buChar char="•"/>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buChar char="•"/>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buChar char="•"/>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buChar char="•"/>
              <a:defRPr sz="1200">
                <a:solidFill>
                  <a:schemeClr val="tx1"/>
                </a:solidFill>
                <a:latin typeface="Arial" panose="020B0604020202020204" pitchFamily="34" charset="0"/>
              </a:defRPr>
            </a:lvl9pPr>
          </a:lstStyle>
          <a:p>
            <a:pPr>
              <a:spcBef>
                <a:spcPct val="0"/>
              </a:spcBef>
              <a:buFontTx/>
              <a:buNone/>
            </a:pPr>
            <a:fld id="{D9F13ECA-6583-4F19-A4F2-3A44C50FFE51}" type="slidenum">
              <a:rPr lang="en-US" altLang="en-US" sz="900">
                <a:solidFill>
                  <a:srgbClr val="000000"/>
                </a:solidFill>
              </a:rPr>
              <a:pPr>
                <a:spcBef>
                  <a:spcPct val="0"/>
                </a:spcBef>
                <a:buFontTx/>
                <a:buNone/>
              </a:pPr>
              <a:t>2</a:t>
            </a:fld>
            <a:endParaRPr lang="en-US" altLang="en-US" sz="900">
              <a:solidFill>
                <a:srgbClr val="000000"/>
              </a:solidFill>
            </a:endParaRPr>
          </a:p>
        </p:txBody>
      </p:sp>
      <p:sp>
        <p:nvSpPr>
          <p:cNvPr id="18435" name="Rectangle 2"/>
          <p:cNvSpPr>
            <a:spLocks noGrp="1" noRot="1" noChangeAspect="1" noChangeArrowheads="1" noTextEdit="1"/>
          </p:cNvSpPr>
          <p:nvPr>
            <p:ph type="sldImg"/>
          </p:nvPr>
        </p:nvSpPr>
        <p:spPr>
          <a:xfrm>
            <a:off x="915988" y="744538"/>
            <a:ext cx="4965700" cy="3724275"/>
          </a:xfrm>
          <a:ln/>
        </p:spPr>
      </p:sp>
      <p:sp>
        <p:nvSpPr>
          <p:cNvPr id="18436" name="Rectangle 3"/>
          <p:cNvSpPr>
            <a:spLocks noGrp="1" noChangeArrowheads="1"/>
          </p:cNvSpPr>
          <p:nvPr>
            <p:ph type="body" idx="1"/>
          </p:nvPr>
        </p:nvSpPr>
        <p:spPr>
          <a:noFill/>
        </p:spPr>
        <p:txBody>
          <a:bodyPr/>
          <a:lstStyle/>
          <a:p>
            <a:pPr marL="0" indent="0" eaLnBrk="1" hangingPunct="1">
              <a:buNone/>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97135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Bioavailabilty</a:t>
            </a:r>
            <a:r>
              <a:rPr lang="en-US" dirty="0" smtClean="0"/>
              <a:t> varies with the source of iron used. Many cereal foods are,</a:t>
            </a:r>
            <a:r>
              <a:rPr lang="en-US" baseline="0" dirty="0" smtClean="0"/>
              <a:t> however, fortified with low cost elemental iron powders which are not recommended by WHO.  SO keep an eye out for what is used!</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22</a:t>
            </a:fld>
            <a:endParaRPr lang="en-ZA"/>
          </a:p>
        </p:txBody>
      </p:sp>
    </p:spTree>
    <p:extLst>
      <p:ext uri="{BB962C8B-B14F-4D97-AF65-F5344CB8AC3E}">
        <p14:creationId xmlns:p14="http://schemas.microsoft.com/office/powerpoint/2010/main" val="1952985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test</a:t>
            </a:r>
            <a:r>
              <a:rPr lang="en-US" baseline="0" dirty="0" smtClean="0"/>
              <a:t> </a:t>
            </a:r>
            <a:r>
              <a:rPr lang="en-US" baseline="0" dirty="0" err="1" smtClean="0"/>
              <a:t>sthat</a:t>
            </a:r>
            <a:r>
              <a:rPr lang="en-US" baseline="0" dirty="0" smtClean="0"/>
              <a:t> may be ordered but focus on the bloods and the hemoglobin and hematocrit levels that must be considered.  Go to next slide for further information.</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24</a:t>
            </a:fld>
            <a:endParaRPr lang="en-ZA"/>
          </a:p>
        </p:txBody>
      </p:sp>
    </p:spTree>
    <p:extLst>
      <p:ext uri="{BB962C8B-B14F-4D97-AF65-F5344CB8AC3E}">
        <p14:creationId xmlns:p14="http://schemas.microsoft.com/office/powerpoint/2010/main" val="11265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should continue until the end of the first year. However, if infants drink sufficient quantities of appropriate formula, this may not be necessary. Excess iron is associated with risk of bacterial infection and </a:t>
            </a:r>
            <a:r>
              <a:rPr lang="en-US" dirty="0" err="1" smtClean="0"/>
              <a:t>haemolysis</a:t>
            </a:r>
            <a:r>
              <a:rPr lang="en-US" dirty="0" smtClean="0"/>
              <a:t> if vitamin E is inadequate.</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26</a:t>
            </a:fld>
            <a:endParaRPr lang="en-ZA"/>
          </a:p>
        </p:txBody>
      </p:sp>
    </p:spTree>
    <p:extLst>
      <p:ext uri="{BB962C8B-B14F-4D97-AF65-F5344CB8AC3E}">
        <p14:creationId xmlns:p14="http://schemas.microsoft.com/office/powerpoint/2010/main" val="1553988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True malabsorption is rare, but rapid transit times and failure to absorb enteric-coated tablets may </a:t>
            </a:r>
            <a:r>
              <a:rPr lang="en-US" dirty="0" err="1" smtClean="0"/>
              <a:t>occur.Various</a:t>
            </a:r>
            <a:r>
              <a:rPr lang="en-US" dirty="0" smtClean="0"/>
              <a:t> intravenous preparations are available. The more expensive preparations enable total dose infusions within an hour.</a:t>
            </a:r>
          </a:p>
          <a:p>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27</a:t>
            </a:fld>
            <a:endParaRPr lang="en-ZA"/>
          </a:p>
        </p:txBody>
      </p:sp>
    </p:spTree>
    <p:extLst>
      <p:ext uri="{BB962C8B-B14F-4D97-AF65-F5344CB8AC3E}">
        <p14:creationId xmlns:p14="http://schemas.microsoft.com/office/powerpoint/2010/main" val="2916501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Thank you!  Let us ensure our children start</a:t>
            </a:r>
            <a:r>
              <a:rPr lang="en-ZA" baseline="0" dirty="0" smtClean="0"/>
              <a:t> strong so that they can stay strong by ensuring the correct nutrition in the first 100o days!</a:t>
            </a:r>
            <a:endParaRPr lang="en-ZA" dirty="0"/>
          </a:p>
        </p:txBody>
      </p:sp>
      <p:sp>
        <p:nvSpPr>
          <p:cNvPr id="4" name="Slide Number Placeholder 3"/>
          <p:cNvSpPr>
            <a:spLocks noGrp="1"/>
          </p:cNvSpPr>
          <p:nvPr>
            <p:ph type="sldNum" sz="quarter" idx="10"/>
          </p:nvPr>
        </p:nvSpPr>
        <p:spPr/>
        <p:txBody>
          <a:bodyPr/>
          <a:lstStyle/>
          <a:p>
            <a:fld id="{D469C725-559B-4384-B85A-1DDFA372EC5F}" type="slidenum">
              <a:rPr lang="en-ZA" smtClean="0"/>
              <a:pPr/>
              <a:t>29</a:t>
            </a:fld>
            <a:endParaRPr lang="en-ZA"/>
          </a:p>
        </p:txBody>
      </p:sp>
    </p:spTree>
    <p:extLst>
      <p:ext uri="{BB962C8B-B14F-4D97-AF65-F5344CB8AC3E}">
        <p14:creationId xmlns:p14="http://schemas.microsoft.com/office/powerpoint/2010/main" val="1186152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Iron deficiency anemia</a:t>
            </a:r>
            <a:r>
              <a:rPr lang="en-US" sz="1200" b="0" i="0" kern="1200" baseline="0" dirty="0" smtClean="0">
                <a:solidFill>
                  <a:schemeClr val="tx1"/>
                </a:solidFill>
                <a:effectLst/>
                <a:latin typeface="+mn-lt"/>
                <a:ea typeface="+mn-ea"/>
                <a:cs typeface="+mn-cs"/>
              </a:rPr>
              <a:t> (IDA)</a:t>
            </a:r>
            <a:r>
              <a:rPr lang="en-US" sz="1200" b="0" i="0" kern="1200" dirty="0" smtClean="0">
                <a:solidFill>
                  <a:schemeClr val="tx1"/>
                </a:solidFill>
                <a:effectLst/>
                <a:latin typeface="+mn-lt"/>
                <a:ea typeface="+mn-ea"/>
                <a:cs typeface="+mn-cs"/>
              </a:rPr>
              <a:t> affects one-third of the world's population, and $50 billion in GDP is lost annually due to iron deficiency anemia, according to the World Bank.  About 47%</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of children under 5 years of age</a:t>
            </a:r>
            <a:r>
              <a:rPr lang="en-US" sz="1200" b="0" i="0" kern="1200" baseline="0" dirty="0" smtClean="0">
                <a:solidFill>
                  <a:schemeClr val="tx1"/>
                </a:solidFill>
                <a:effectLst/>
                <a:latin typeface="+mn-lt"/>
                <a:ea typeface="+mn-ea"/>
                <a:cs typeface="+mn-cs"/>
              </a:rPr>
              <a:t> (293 million) have </a:t>
            </a:r>
            <a:r>
              <a:rPr lang="en-US" sz="1200" b="0" i="0" kern="1200" baseline="0" dirty="0" err="1" smtClean="0">
                <a:solidFill>
                  <a:schemeClr val="tx1"/>
                </a:solidFill>
                <a:effectLst/>
                <a:latin typeface="+mn-lt"/>
                <a:ea typeface="+mn-ea"/>
                <a:cs typeface="+mn-cs"/>
              </a:rPr>
              <a:t>anaemia</a:t>
            </a:r>
            <a:r>
              <a:rPr lang="en-US" sz="1200" b="0" i="0" kern="1200" baseline="0" dirty="0" smtClean="0">
                <a:solidFill>
                  <a:schemeClr val="tx1"/>
                </a:solidFill>
                <a:effectLst/>
                <a:latin typeface="+mn-lt"/>
                <a:ea typeface="+mn-ea"/>
                <a:cs typeface="+mn-cs"/>
              </a:rPr>
              <a:t>. At least half of the </a:t>
            </a:r>
            <a:r>
              <a:rPr lang="en-US" sz="1200" b="0" i="0" kern="1200" baseline="0" dirty="0" err="1" smtClean="0">
                <a:solidFill>
                  <a:schemeClr val="tx1"/>
                </a:solidFill>
                <a:effectLst/>
                <a:latin typeface="+mn-lt"/>
                <a:ea typeface="+mn-ea"/>
                <a:cs typeface="+mn-cs"/>
              </a:rPr>
              <a:t>anaemia</a:t>
            </a:r>
            <a:r>
              <a:rPr lang="en-US" sz="1200" b="0" i="0" kern="1200" baseline="0" dirty="0" smtClean="0">
                <a:solidFill>
                  <a:schemeClr val="tx1"/>
                </a:solidFill>
                <a:effectLst/>
                <a:latin typeface="+mn-lt"/>
                <a:ea typeface="+mn-ea"/>
                <a:cs typeface="+mn-cs"/>
              </a:rPr>
              <a:t> worldwide is directly due to dietary iron-deficiency.</a:t>
            </a:r>
            <a:endParaRPr lang="en-ZA" dirty="0"/>
          </a:p>
        </p:txBody>
      </p:sp>
      <p:sp>
        <p:nvSpPr>
          <p:cNvPr id="4" name="Slide Number Placeholder 3"/>
          <p:cNvSpPr>
            <a:spLocks noGrp="1"/>
          </p:cNvSpPr>
          <p:nvPr>
            <p:ph type="sldNum" sz="quarter" idx="10"/>
          </p:nvPr>
        </p:nvSpPr>
        <p:spPr/>
        <p:txBody>
          <a:bodyPr/>
          <a:lstStyle/>
          <a:p>
            <a:fld id="{A04209B5-1B94-4F8C-B85C-19695CAB676E}" type="slidenum">
              <a:rPr lang="en-ZA" smtClean="0"/>
              <a:pPr/>
              <a:t>3</a:t>
            </a:fld>
            <a:endParaRPr lang="en-ZA" dirty="0"/>
          </a:p>
        </p:txBody>
      </p:sp>
    </p:spTree>
    <p:extLst>
      <p:ext uri="{BB962C8B-B14F-4D97-AF65-F5344CB8AC3E}">
        <p14:creationId xmlns:p14="http://schemas.microsoft.com/office/powerpoint/2010/main" val="1375529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Nutrition is so important what are the issue in South</a:t>
            </a:r>
            <a:r>
              <a:rPr lang="en-US" baseline="0" dirty="0" smtClean="0"/>
              <a:t> Africa? </a:t>
            </a:r>
            <a:r>
              <a:rPr lang="en-US" dirty="0" smtClean="0"/>
              <a:t>In South Africa we still face the triple-burden of malnutrition</a:t>
            </a:r>
            <a:r>
              <a:rPr lang="en-US" baseline="0" dirty="0" smtClean="0"/>
              <a:t> with about 11% of infants suffering from iron deficiency.</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4</a:t>
            </a:fld>
            <a:endParaRPr lang="en-ZA"/>
          </a:p>
        </p:txBody>
      </p:sp>
    </p:spTree>
    <p:extLst>
      <p:ext uri="{BB962C8B-B14F-4D97-AF65-F5344CB8AC3E}">
        <p14:creationId xmlns:p14="http://schemas.microsoft.com/office/powerpoint/2010/main" val="2074179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5</a:t>
            </a:fld>
            <a:endParaRPr lang="en-ZA"/>
          </a:p>
        </p:txBody>
      </p:sp>
    </p:spTree>
    <p:extLst>
      <p:ext uri="{BB962C8B-B14F-4D97-AF65-F5344CB8AC3E}">
        <p14:creationId xmlns:p14="http://schemas.microsoft.com/office/powerpoint/2010/main" val="50169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Preterm or low-birth-weight infants. The amount of stored iron an infant is born with depends on its size. On average, the iron store in a full-term infant meets the infant’s iron requirement until 4 - 6 months. Low-birth-weight infants are at risk of early ID because their iron store is lower. </a:t>
            </a:r>
          </a:p>
          <a:p>
            <a:pPr marL="171450" indent="-171450">
              <a:buFont typeface="Arial" panose="020B0604020202020204" pitchFamily="34" charset="0"/>
              <a:buChar char="•"/>
            </a:pPr>
            <a:r>
              <a:rPr lang="en-US" dirty="0" smtClean="0"/>
              <a:t>• Children who are strict vegetarians. All dietary iron in a vegetarian diet is from non-</a:t>
            </a:r>
            <a:r>
              <a:rPr lang="en-US" dirty="0" err="1" smtClean="0"/>
              <a:t>haem</a:t>
            </a:r>
            <a:r>
              <a:rPr lang="en-US" dirty="0" smtClean="0"/>
              <a:t> sources and the intake of phosphates, oxalates and </a:t>
            </a:r>
            <a:r>
              <a:rPr lang="en-US" dirty="0" err="1" smtClean="0"/>
              <a:t>phytates</a:t>
            </a:r>
            <a:r>
              <a:rPr lang="en-US" dirty="0" smtClean="0"/>
              <a:t>, known to reduce iron absorption, is high. </a:t>
            </a:r>
          </a:p>
          <a:p>
            <a:pPr marL="171450" indent="-171450">
              <a:buFont typeface="Arial" panose="020B0604020202020204" pitchFamily="34" charset="0"/>
              <a:buChar char="•"/>
            </a:pPr>
            <a:r>
              <a:rPr lang="en-US" dirty="0" smtClean="0"/>
              <a:t> Children suffering from a chronic disease. </a:t>
            </a:r>
          </a:p>
          <a:p>
            <a:pPr marL="171450" indent="-171450">
              <a:buFont typeface="Arial" panose="020B0604020202020204" pitchFamily="34" charset="0"/>
              <a:buChar char="•"/>
            </a:pPr>
            <a:r>
              <a:rPr lang="en-US" dirty="0" smtClean="0"/>
              <a:t>Infants of iron-deficient mothers. ID during pregnancy is related to maternal and fetal mortality and premature delivery. It has been found that infants of mothers with moderate to severe </a:t>
            </a:r>
            <a:r>
              <a:rPr lang="en-US" dirty="0" err="1" smtClean="0"/>
              <a:t>anaemia</a:t>
            </a:r>
            <a:r>
              <a:rPr lang="en-US" dirty="0" smtClean="0"/>
              <a:t> at 37 - 41 weeks of pregnancy had significantly lower cord serum ferritin levels and hence poor iron stores at birth. </a:t>
            </a:r>
          </a:p>
          <a:p>
            <a:pPr marL="171450" indent="-171450">
              <a:buFont typeface="Arial" panose="020B0604020202020204" pitchFamily="34" charset="0"/>
              <a:buChar char="•"/>
            </a:pPr>
            <a:r>
              <a:rPr lang="en-US" dirty="0" smtClean="0"/>
              <a:t>Infants who are weaned inappropriately. </a:t>
            </a:r>
          </a:p>
          <a:p>
            <a:pPr marL="171450" indent="-171450">
              <a:buFont typeface="Arial" panose="020B0604020202020204" pitchFamily="34" charset="0"/>
              <a:buChar char="•"/>
            </a:pPr>
            <a:r>
              <a:rPr lang="en-US" dirty="0" smtClean="0"/>
              <a:t> Infants who are weaned late. </a:t>
            </a:r>
          </a:p>
          <a:p>
            <a:pPr marL="171450" indent="-171450">
              <a:buFont typeface="Arial" panose="020B0604020202020204" pitchFamily="34" charset="0"/>
              <a:buChar char="•"/>
            </a:pPr>
            <a:r>
              <a:rPr lang="en-US" dirty="0" smtClean="0"/>
              <a:t> Infants and children who are failing to thrive</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9</a:t>
            </a:fld>
            <a:endParaRPr lang="en-ZA"/>
          </a:p>
        </p:txBody>
      </p:sp>
    </p:spTree>
    <p:extLst>
      <p:ext uri="{BB962C8B-B14F-4D97-AF65-F5344CB8AC3E}">
        <p14:creationId xmlns:p14="http://schemas.microsoft.com/office/powerpoint/2010/main" val="3655709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10</a:t>
            </a:fld>
            <a:endParaRPr lang="en-ZA"/>
          </a:p>
        </p:txBody>
      </p:sp>
    </p:spTree>
    <p:extLst>
      <p:ext uri="{BB962C8B-B14F-4D97-AF65-F5344CB8AC3E}">
        <p14:creationId xmlns:p14="http://schemas.microsoft.com/office/powerpoint/2010/main" val="400242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it is the nutrient intake that is a large determinant of why we see the prevalence of IDA in infants</a:t>
            </a:r>
            <a:r>
              <a:rPr lang="en-US" baseline="0" dirty="0" smtClean="0"/>
              <a:t> and children in SA&gt; and thus by only dealing with this cause could we possibly deal with how to manage the possible consequences from IDA.</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11</a:t>
            </a:fld>
            <a:endParaRPr lang="en-ZA"/>
          </a:p>
        </p:txBody>
      </p:sp>
    </p:spTree>
    <p:extLst>
      <p:ext uri="{BB962C8B-B14F-4D97-AF65-F5344CB8AC3E}">
        <p14:creationId xmlns:p14="http://schemas.microsoft.com/office/powerpoint/2010/main" val="3933909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Foods containing low bio-availability iron (non-</a:t>
            </a:r>
            <a:r>
              <a:rPr lang="en-US" dirty="0" err="1" smtClean="0"/>
              <a:t>haem</a:t>
            </a:r>
            <a:r>
              <a:rPr lang="en-US" dirty="0" smtClean="0"/>
              <a:t>) include plant protein sources (e.g. maize-meal and bread) and vegetables. The bio-availability of iron from these foods is further diminished when consumed with tea or coffee at meal times. Vitamin C (ascorbic acid) is a potent enhancer of </a:t>
            </a:r>
            <a:r>
              <a:rPr lang="en-US" dirty="0" err="1" smtClean="0"/>
              <a:t>nonhaem</a:t>
            </a:r>
            <a:r>
              <a:rPr lang="en-US" dirty="0" smtClean="0"/>
              <a:t> iron. When eating foods containing non-</a:t>
            </a:r>
            <a:r>
              <a:rPr lang="en-US" dirty="0" err="1" smtClean="0"/>
              <a:t>haem</a:t>
            </a:r>
            <a:r>
              <a:rPr lang="en-US" dirty="0" smtClean="0"/>
              <a:t> iron, a vitamin C-containing food should be included in the meal.</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12</a:t>
            </a:fld>
            <a:endParaRPr lang="en-ZA"/>
          </a:p>
        </p:txBody>
      </p:sp>
    </p:spTree>
    <p:extLst>
      <p:ext uri="{BB962C8B-B14F-4D97-AF65-F5344CB8AC3E}">
        <p14:creationId xmlns:p14="http://schemas.microsoft.com/office/powerpoint/2010/main" val="354931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how vitamin C is necessary to convert Ferric Iron to Ferrous iron so that it can be absorbed,</a:t>
            </a:r>
            <a:r>
              <a:rPr lang="en-US" baseline="0" dirty="0" smtClean="0"/>
              <a:t> stored and </a:t>
            </a:r>
            <a:r>
              <a:rPr lang="en-US" baseline="0" dirty="0" err="1" smtClean="0"/>
              <a:t>utilised</a:t>
            </a:r>
            <a:r>
              <a:rPr lang="en-US" baseline="0" dirty="0" smtClean="0"/>
              <a:t> in the body.</a:t>
            </a:r>
            <a:endParaRPr lang="en-US" dirty="0"/>
          </a:p>
        </p:txBody>
      </p:sp>
      <p:sp>
        <p:nvSpPr>
          <p:cNvPr id="4" name="Slide Number Placeholder 3"/>
          <p:cNvSpPr>
            <a:spLocks noGrp="1"/>
          </p:cNvSpPr>
          <p:nvPr>
            <p:ph type="sldNum" sz="quarter" idx="10"/>
          </p:nvPr>
        </p:nvSpPr>
        <p:spPr/>
        <p:txBody>
          <a:bodyPr/>
          <a:lstStyle/>
          <a:p>
            <a:fld id="{1D49F9FF-23A1-49F2-BC82-973B43CBB9BC}" type="slidenum">
              <a:rPr lang="en-ZA" smtClean="0"/>
              <a:t>19</a:t>
            </a:fld>
            <a:endParaRPr lang="en-ZA"/>
          </a:p>
        </p:txBody>
      </p:sp>
    </p:spTree>
    <p:extLst>
      <p:ext uri="{BB962C8B-B14F-4D97-AF65-F5344CB8AC3E}">
        <p14:creationId xmlns:p14="http://schemas.microsoft.com/office/powerpoint/2010/main" val="119058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r>
              <a:rPr lang="en-ZA" smtClean="0"/>
              <a:t>For Healthcare Professionals Only</a:t>
            </a:r>
            <a:endParaRPr lang="en-ZA"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6" name="TextBox 25"/>
          <p:cNvSpPr txBox="1"/>
          <p:nvPr userDrawn="1"/>
        </p:nvSpPr>
        <p:spPr>
          <a:xfrm>
            <a:off x="2411760" y="0"/>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spTree>
    <p:extLst>
      <p:ext uri="{BB962C8B-B14F-4D97-AF65-F5344CB8AC3E}">
        <p14:creationId xmlns:p14="http://schemas.microsoft.com/office/powerpoint/2010/main" val="177177261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pic>
        <p:nvPicPr>
          <p:cNvPr id="7" name="Picture 6"/>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413624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317885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pic>
        <p:nvPicPr>
          <p:cNvPr id="7" name="Picture 6"/>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106704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1506111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pic>
        <p:nvPicPr>
          <p:cNvPr id="8" name="Picture 7"/>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1073630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r>
              <a:rPr lang="en-ZA" smtClean="0"/>
              <a:t>For Healthcare Professionals Only</a:t>
            </a:r>
          </a:p>
          <a:p>
            <a:endParaRPr lang="en-ZA" dirty="0"/>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sp>
        <p:nvSpPr>
          <p:cNvPr id="7" name="TextBox 6"/>
          <p:cNvSpPr txBox="1"/>
          <p:nvPr userDrawn="1"/>
        </p:nvSpPr>
        <p:spPr>
          <a:xfrm>
            <a:off x="2664147"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8" name="Picture 7"/>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2598283639"/>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r>
              <a:rPr lang="en-ZA" smtClean="0"/>
              <a:t>For Healthcare Professionals Only</a:t>
            </a:r>
          </a:p>
          <a:p>
            <a:endParaRPr lang="en-ZA" dirty="0"/>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sp>
        <p:nvSpPr>
          <p:cNvPr id="7" name="TextBox 6"/>
          <p:cNvSpPr txBox="1"/>
          <p:nvPr userDrawn="1"/>
        </p:nvSpPr>
        <p:spPr>
          <a:xfrm>
            <a:off x="2592139"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8" name="Picture 7"/>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216681116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7772400" cy="47625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76200" y="1295400"/>
            <a:ext cx="38100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038600" y="1295400"/>
            <a:ext cx="3811588"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6"/>
          <p:cNvSpPr>
            <a:spLocks noGrp="1" noChangeArrowheads="1"/>
          </p:cNvSpPr>
          <p:nvPr>
            <p:ph type="ftr" sz="quarter" idx="10"/>
          </p:nvPr>
        </p:nvSpPr>
        <p:spPr>
          <a:xfrm>
            <a:off x="2771800" y="6400800"/>
            <a:ext cx="2895600" cy="457200"/>
          </a:xfrm>
          <a:prstGeom prst="rect">
            <a:avLst/>
          </a:prstGeom>
          <a:ln/>
        </p:spPr>
        <p:txBody>
          <a:bodyPr/>
          <a:lstStyle>
            <a:lvl1pPr>
              <a:defRPr/>
            </a:lvl1pPr>
          </a:lstStyle>
          <a:p>
            <a:pPr>
              <a:defRPr/>
            </a:pPr>
            <a:r>
              <a:rPr lang="en-ZA" dirty="0" smtClean="0"/>
              <a:t>For Healthcare Professionals Only</a:t>
            </a:r>
          </a:p>
          <a:p>
            <a:pPr>
              <a:defRPr/>
            </a:pPr>
            <a:endParaRPr lang="fr-FR" dirty="0"/>
          </a:p>
        </p:txBody>
      </p:sp>
      <p:sp>
        <p:nvSpPr>
          <p:cNvPr id="6" name="Rectangle 7"/>
          <p:cNvSpPr>
            <a:spLocks noGrp="1" noChangeArrowheads="1"/>
          </p:cNvSpPr>
          <p:nvPr>
            <p:ph type="sldNum" sz="quarter" idx="11"/>
          </p:nvPr>
        </p:nvSpPr>
        <p:spPr>
          <a:xfrm>
            <a:off x="7010400" y="6675438"/>
            <a:ext cx="1905000" cy="457200"/>
          </a:xfrm>
          <a:prstGeom prst="rect">
            <a:avLst/>
          </a:prstGeom>
          <a:ln/>
        </p:spPr>
        <p:txBody>
          <a:bodyPr/>
          <a:lstStyle>
            <a:lvl1pPr>
              <a:defRPr/>
            </a:lvl1pPr>
          </a:lstStyle>
          <a:p>
            <a:pPr>
              <a:defRPr/>
            </a:pPr>
            <a:fld id="{179EC9C0-EA96-4E53-9CD8-5E5D7E0A516D}" type="slidenum">
              <a:rPr lang="fr-FR"/>
              <a:pPr>
                <a:defRPr/>
              </a:pPr>
              <a:t>‹#›</a:t>
            </a:fld>
            <a:endParaRPr lang="fr-FR"/>
          </a:p>
        </p:txBody>
      </p:sp>
      <p:sp>
        <p:nvSpPr>
          <p:cNvPr id="7" name="TextBox 6"/>
          <p:cNvSpPr txBox="1"/>
          <p:nvPr userDrawn="1"/>
        </p:nvSpPr>
        <p:spPr>
          <a:xfrm>
            <a:off x="2664147"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8" name="Picture 7"/>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2767234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r>
              <a:rPr lang="en-ZA" smtClean="0"/>
              <a:t>For Healthcare Professionals Only</a:t>
            </a:r>
            <a:endParaRPr lang="en-ZA" dirty="0"/>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sp>
        <p:nvSpPr>
          <p:cNvPr id="7" name="TextBox 6"/>
          <p:cNvSpPr txBox="1"/>
          <p:nvPr userDrawn="1"/>
        </p:nvSpPr>
        <p:spPr>
          <a:xfrm>
            <a:off x="2987824" y="-74414"/>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8" name="Picture 7"/>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418160357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0F0306-7962-47A9-A59B-53AE96B8FF10}" type="datetimeFigureOut">
              <a:rPr lang="en-ZA" smtClean="0"/>
              <a:t>2019/03/01</a:t>
            </a:fld>
            <a:endParaRPr lang="en-ZA"/>
          </a:p>
        </p:txBody>
      </p:sp>
      <p:sp>
        <p:nvSpPr>
          <p:cNvPr id="5" name="Footer Placeholder 4"/>
          <p:cNvSpPr>
            <a:spLocks noGrp="1"/>
          </p:cNvSpPr>
          <p:nvPr>
            <p:ph type="ftr" sz="quarter" idx="11"/>
          </p:nvPr>
        </p:nvSpPr>
        <p:spPr/>
        <p:txBody>
          <a:bodyPr/>
          <a:lstStyle/>
          <a:p>
            <a:r>
              <a:rPr lang="en-ZA" smtClean="0"/>
              <a:t>For Healthcare Professionals Only</a:t>
            </a:r>
          </a:p>
          <a:p>
            <a:endParaRPr lang="en-ZA" dirty="0"/>
          </a:p>
        </p:txBody>
      </p:sp>
      <p:sp>
        <p:nvSpPr>
          <p:cNvPr id="6" name="Slide Number Placeholder 5"/>
          <p:cNvSpPr>
            <a:spLocks noGrp="1"/>
          </p:cNvSpPr>
          <p:nvPr>
            <p:ph type="sldNum" sz="quarter" idx="12"/>
          </p:nvPr>
        </p:nvSpPr>
        <p:spPr/>
        <p:txBody>
          <a:bodyPr/>
          <a:lstStyle/>
          <a:p>
            <a:fld id="{6716F5F6-90C8-4496-B7B0-503CE1883355}" type="slidenum">
              <a:rPr lang="en-ZA" smtClean="0"/>
              <a:t>‹#›</a:t>
            </a:fld>
            <a:endParaRPr lang="en-ZA"/>
          </a:p>
        </p:txBody>
      </p:sp>
      <p:sp>
        <p:nvSpPr>
          <p:cNvPr id="7" name="TextBox 6"/>
          <p:cNvSpPr txBox="1"/>
          <p:nvPr userDrawn="1"/>
        </p:nvSpPr>
        <p:spPr>
          <a:xfrm>
            <a:off x="2843808"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8" name="Picture 7"/>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324138446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0F0306-7962-47A9-A59B-53AE96B8FF10}" type="datetimeFigureOut">
              <a:rPr lang="en-ZA" smtClean="0"/>
              <a:t>2019/03/01</a:t>
            </a:fld>
            <a:endParaRPr lang="en-ZA"/>
          </a:p>
        </p:txBody>
      </p:sp>
      <p:sp>
        <p:nvSpPr>
          <p:cNvPr id="6" name="Footer Placeholder 5"/>
          <p:cNvSpPr>
            <a:spLocks noGrp="1"/>
          </p:cNvSpPr>
          <p:nvPr>
            <p:ph type="ftr" sz="quarter" idx="11"/>
          </p:nvPr>
        </p:nvSpPr>
        <p:spPr/>
        <p:txBody>
          <a:bodyPr/>
          <a:lstStyle/>
          <a:p>
            <a:r>
              <a:rPr lang="en-ZA" smtClean="0"/>
              <a:t>For Healthcare Professionals Only</a:t>
            </a:r>
          </a:p>
          <a:p>
            <a:endParaRPr lang="en-ZA" dirty="0"/>
          </a:p>
        </p:txBody>
      </p:sp>
      <p:sp>
        <p:nvSpPr>
          <p:cNvPr id="7" name="Slide Number Placeholder 6"/>
          <p:cNvSpPr>
            <a:spLocks noGrp="1"/>
          </p:cNvSpPr>
          <p:nvPr>
            <p:ph type="sldNum" sz="quarter" idx="12"/>
          </p:nvPr>
        </p:nvSpPr>
        <p:spPr/>
        <p:txBody>
          <a:bodyPr/>
          <a:lstStyle/>
          <a:p>
            <a:fld id="{6716F5F6-90C8-4496-B7B0-503CE1883355}" type="slidenum">
              <a:rPr lang="en-ZA" smtClean="0"/>
              <a:t>‹#›</a:t>
            </a:fld>
            <a:endParaRPr lang="en-ZA"/>
          </a:p>
        </p:txBody>
      </p:sp>
      <p:sp>
        <p:nvSpPr>
          <p:cNvPr id="8" name="TextBox 7"/>
          <p:cNvSpPr txBox="1"/>
          <p:nvPr userDrawn="1"/>
        </p:nvSpPr>
        <p:spPr>
          <a:xfrm>
            <a:off x="2664147" y="-47129"/>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9" name="Picture 8"/>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127747707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0F0306-7962-47A9-A59B-53AE96B8FF10}" type="datetimeFigureOut">
              <a:rPr lang="en-ZA" smtClean="0"/>
              <a:t>2019/03/01</a:t>
            </a:fld>
            <a:endParaRPr lang="en-ZA"/>
          </a:p>
        </p:txBody>
      </p:sp>
      <p:sp>
        <p:nvSpPr>
          <p:cNvPr id="8" name="Footer Placeholder 7"/>
          <p:cNvSpPr>
            <a:spLocks noGrp="1"/>
          </p:cNvSpPr>
          <p:nvPr>
            <p:ph type="ftr" sz="quarter" idx="11"/>
          </p:nvPr>
        </p:nvSpPr>
        <p:spPr/>
        <p:txBody>
          <a:bodyPr/>
          <a:lstStyle/>
          <a:p>
            <a:r>
              <a:rPr lang="en-ZA" smtClean="0"/>
              <a:t>For Healthcare Professionals Only</a:t>
            </a:r>
          </a:p>
          <a:p>
            <a:endParaRPr lang="en-ZA" dirty="0"/>
          </a:p>
        </p:txBody>
      </p:sp>
      <p:sp>
        <p:nvSpPr>
          <p:cNvPr id="9" name="Slide Number Placeholder 8"/>
          <p:cNvSpPr>
            <a:spLocks noGrp="1"/>
          </p:cNvSpPr>
          <p:nvPr>
            <p:ph type="sldNum" sz="quarter" idx="12"/>
          </p:nvPr>
        </p:nvSpPr>
        <p:spPr/>
        <p:txBody>
          <a:bodyPr/>
          <a:lstStyle/>
          <a:p>
            <a:fld id="{6716F5F6-90C8-4496-B7B0-503CE1883355}" type="slidenum">
              <a:rPr lang="en-ZA" smtClean="0"/>
              <a:t>‹#›</a:t>
            </a:fld>
            <a:endParaRPr lang="en-ZA"/>
          </a:p>
        </p:txBody>
      </p:sp>
      <p:sp>
        <p:nvSpPr>
          <p:cNvPr id="10" name="TextBox 9"/>
          <p:cNvSpPr txBox="1"/>
          <p:nvPr userDrawn="1"/>
        </p:nvSpPr>
        <p:spPr>
          <a:xfrm>
            <a:off x="2520131" y="-47129"/>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11" name="Picture 10"/>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376690874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0F0306-7962-47A9-A59B-53AE96B8FF10}" type="datetimeFigureOut">
              <a:rPr lang="en-ZA" smtClean="0"/>
              <a:t>2019/03/01</a:t>
            </a:fld>
            <a:endParaRPr lang="en-ZA"/>
          </a:p>
        </p:txBody>
      </p:sp>
      <p:sp>
        <p:nvSpPr>
          <p:cNvPr id="4" name="Footer Placeholder 3"/>
          <p:cNvSpPr>
            <a:spLocks noGrp="1"/>
          </p:cNvSpPr>
          <p:nvPr>
            <p:ph type="ftr" sz="quarter" idx="11"/>
          </p:nvPr>
        </p:nvSpPr>
        <p:spPr/>
        <p:txBody>
          <a:bodyPr/>
          <a:lstStyle/>
          <a:p>
            <a:r>
              <a:rPr lang="en-ZA" smtClean="0"/>
              <a:t>For Healthcare Professionals Only</a:t>
            </a:r>
          </a:p>
          <a:p>
            <a:endParaRPr lang="en-ZA" dirty="0"/>
          </a:p>
        </p:txBody>
      </p:sp>
      <p:sp>
        <p:nvSpPr>
          <p:cNvPr id="5" name="Slide Number Placeholder 4"/>
          <p:cNvSpPr>
            <a:spLocks noGrp="1"/>
          </p:cNvSpPr>
          <p:nvPr>
            <p:ph type="sldNum" sz="quarter" idx="12"/>
          </p:nvPr>
        </p:nvSpPr>
        <p:spPr/>
        <p:txBody>
          <a:bodyPr/>
          <a:lstStyle/>
          <a:p>
            <a:fld id="{6716F5F6-90C8-4496-B7B0-503CE1883355}" type="slidenum">
              <a:rPr lang="en-ZA" smtClean="0"/>
              <a:t>‹#›</a:t>
            </a:fld>
            <a:endParaRPr lang="en-ZA"/>
          </a:p>
        </p:txBody>
      </p:sp>
      <p:sp>
        <p:nvSpPr>
          <p:cNvPr id="6" name="TextBox 5"/>
          <p:cNvSpPr txBox="1"/>
          <p:nvPr userDrawn="1"/>
        </p:nvSpPr>
        <p:spPr>
          <a:xfrm>
            <a:off x="2520131"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7" name="Picture 6"/>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754093975"/>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F0306-7962-47A9-A59B-53AE96B8FF10}" type="datetimeFigureOut">
              <a:rPr lang="en-ZA" smtClean="0"/>
              <a:t>2019/03/01</a:t>
            </a:fld>
            <a:endParaRPr lang="en-ZA"/>
          </a:p>
        </p:txBody>
      </p:sp>
      <p:sp>
        <p:nvSpPr>
          <p:cNvPr id="3" name="Footer Placeholder 2"/>
          <p:cNvSpPr>
            <a:spLocks noGrp="1"/>
          </p:cNvSpPr>
          <p:nvPr>
            <p:ph type="ftr" sz="quarter" idx="11"/>
          </p:nvPr>
        </p:nvSpPr>
        <p:spPr/>
        <p:txBody>
          <a:bodyPr/>
          <a:lstStyle/>
          <a:p>
            <a:r>
              <a:rPr lang="en-ZA" smtClean="0"/>
              <a:t>For Healthcare Professionals Only</a:t>
            </a:r>
          </a:p>
          <a:p>
            <a:endParaRPr lang="en-ZA" dirty="0"/>
          </a:p>
        </p:txBody>
      </p:sp>
      <p:sp>
        <p:nvSpPr>
          <p:cNvPr id="4" name="Slide Number Placeholder 3"/>
          <p:cNvSpPr>
            <a:spLocks noGrp="1"/>
          </p:cNvSpPr>
          <p:nvPr>
            <p:ph type="sldNum" sz="quarter" idx="12"/>
          </p:nvPr>
        </p:nvSpPr>
        <p:spPr/>
        <p:txBody>
          <a:bodyPr/>
          <a:lstStyle/>
          <a:p>
            <a:fld id="{6716F5F6-90C8-4496-B7B0-503CE1883355}" type="slidenum">
              <a:rPr lang="en-ZA" smtClean="0"/>
              <a:t>‹#›</a:t>
            </a:fld>
            <a:endParaRPr lang="en-ZA"/>
          </a:p>
        </p:txBody>
      </p:sp>
      <p:sp>
        <p:nvSpPr>
          <p:cNvPr id="5" name="TextBox 4"/>
          <p:cNvSpPr txBox="1"/>
          <p:nvPr userDrawn="1"/>
        </p:nvSpPr>
        <p:spPr>
          <a:xfrm>
            <a:off x="2736155"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6" name="Picture 5"/>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160036090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F0F0306-7962-47A9-A59B-53AE96B8FF10}" type="datetimeFigureOut">
              <a:rPr lang="en-ZA" smtClean="0"/>
              <a:t>2019/03/01</a:t>
            </a:fld>
            <a:endParaRPr lang="en-ZA"/>
          </a:p>
        </p:txBody>
      </p:sp>
      <p:sp>
        <p:nvSpPr>
          <p:cNvPr id="6" name="Footer Placeholder 5"/>
          <p:cNvSpPr>
            <a:spLocks noGrp="1"/>
          </p:cNvSpPr>
          <p:nvPr>
            <p:ph type="ftr" sz="quarter" idx="11"/>
          </p:nvPr>
        </p:nvSpPr>
        <p:spPr/>
        <p:txBody>
          <a:bodyPr/>
          <a:lstStyle/>
          <a:p>
            <a:r>
              <a:rPr lang="en-ZA" smtClean="0"/>
              <a:t>For Healthcare Professionals Only</a:t>
            </a:r>
          </a:p>
          <a:p>
            <a:endParaRPr lang="en-ZA" dirty="0"/>
          </a:p>
        </p:txBody>
      </p:sp>
      <p:sp>
        <p:nvSpPr>
          <p:cNvPr id="7" name="Slide Number Placeholder 6"/>
          <p:cNvSpPr>
            <a:spLocks noGrp="1"/>
          </p:cNvSpPr>
          <p:nvPr>
            <p:ph type="sldNum" sz="quarter" idx="12"/>
          </p:nvPr>
        </p:nvSpPr>
        <p:spPr/>
        <p:txBody>
          <a:bodyPr/>
          <a:lstStyle/>
          <a:p>
            <a:fld id="{6716F5F6-90C8-4496-B7B0-503CE1883355}" type="slidenum">
              <a:rPr lang="en-ZA" smtClean="0"/>
              <a:t>‹#›</a:t>
            </a:fld>
            <a:endParaRPr lang="en-ZA"/>
          </a:p>
        </p:txBody>
      </p:sp>
      <p:sp>
        <p:nvSpPr>
          <p:cNvPr id="8" name="TextBox 7"/>
          <p:cNvSpPr txBox="1"/>
          <p:nvPr userDrawn="1"/>
        </p:nvSpPr>
        <p:spPr>
          <a:xfrm>
            <a:off x="2448123"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9" name="Picture 8"/>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395263222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F0F0306-7962-47A9-A59B-53AE96B8FF10}" type="datetimeFigureOut">
              <a:rPr lang="en-ZA" smtClean="0"/>
              <a:t>2019/03/01</a:t>
            </a:fld>
            <a:endParaRPr lang="en-ZA"/>
          </a:p>
        </p:txBody>
      </p:sp>
      <p:sp>
        <p:nvSpPr>
          <p:cNvPr id="6" name="Footer Placeholder 5"/>
          <p:cNvSpPr>
            <a:spLocks noGrp="1"/>
          </p:cNvSpPr>
          <p:nvPr>
            <p:ph type="ftr" sz="quarter" idx="11"/>
          </p:nvPr>
        </p:nvSpPr>
        <p:spPr/>
        <p:txBody>
          <a:bodyPr/>
          <a:lstStyle/>
          <a:p>
            <a:r>
              <a:rPr lang="en-ZA" smtClean="0"/>
              <a:t>For Healthcare Professionals Only</a:t>
            </a:r>
          </a:p>
          <a:p>
            <a:endParaRPr lang="en-ZA" dirty="0"/>
          </a:p>
        </p:txBody>
      </p:sp>
      <p:sp>
        <p:nvSpPr>
          <p:cNvPr id="7" name="Slide Number Placeholder 6"/>
          <p:cNvSpPr>
            <a:spLocks noGrp="1"/>
          </p:cNvSpPr>
          <p:nvPr>
            <p:ph type="sldNum" sz="quarter" idx="12"/>
          </p:nvPr>
        </p:nvSpPr>
        <p:spPr/>
        <p:txBody>
          <a:bodyPr/>
          <a:lstStyle/>
          <a:p>
            <a:fld id="{6716F5F6-90C8-4496-B7B0-503CE1883355}" type="slidenum">
              <a:rPr lang="en-ZA" smtClean="0"/>
              <a:t>‹#›</a:t>
            </a:fld>
            <a:endParaRPr lang="en-ZA"/>
          </a:p>
        </p:txBody>
      </p:sp>
      <p:sp>
        <p:nvSpPr>
          <p:cNvPr id="8" name="TextBox 7"/>
          <p:cNvSpPr txBox="1"/>
          <p:nvPr userDrawn="1"/>
        </p:nvSpPr>
        <p:spPr>
          <a:xfrm>
            <a:off x="2592139" y="-99392"/>
            <a:ext cx="3708053" cy="307777"/>
          </a:xfrm>
          <a:prstGeom prst="rect">
            <a:avLst/>
          </a:prstGeom>
          <a:noFill/>
        </p:spPr>
        <p:txBody>
          <a:bodyPr wrap="square" rtlCol="0">
            <a:spAutoFit/>
          </a:bodyPr>
          <a:lstStyle/>
          <a:p>
            <a:pPr algn="ctr"/>
            <a:r>
              <a:rPr lang="en-ZA" sz="1400" dirty="0" smtClean="0">
                <a:solidFill>
                  <a:schemeClr val="accent2"/>
                </a:solidFill>
              </a:rPr>
              <a:t>Breastmilk</a:t>
            </a:r>
            <a:r>
              <a:rPr lang="en-ZA" sz="1400" baseline="0" dirty="0" smtClean="0">
                <a:solidFill>
                  <a:schemeClr val="accent2"/>
                </a:solidFill>
              </a:rPr>
              <a:t> is Best For Babies</a:t>
            </a:r>
            <a:endParaRPr lang="en-ZA" sz="1400" dirty="0">
              <a:solidFill>
                <a:schemeClr val="accent2"/>
              </a:solidFill>
            </a:endParaRPr>
          </a:p>
        </p:txBody>
      </p:sp>
      <p:pic>
        <p:nvPicPr>
          <p:cNvPr id="9" name="Picture 8"/>
          <p:cNvPicPr/>
          <p:nvPr userDrawn="1"/>
        </p:nvPicPr>
        <p:blipFill>
          <a:blip r:embed="rId2"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415392845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0F0306-7962-47A9-A59B-53AE96B8FF10}" type="datetimeFigureOut">
              <a:rPr lang="en-ZA" smtClean="0"/>
              <a:t>2019/03/01</a:t>
            </a:fld>
            <a:endParaRPr lang="en-ZA"/>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6716F5F6-90C8-4496-B7B0-503CE1883355}" type="slidenum">
              <a:rPr lang="en-ZA" smtClean="0"/>
              <a:t>‹#›</a:t>
            </a:fld>
            <a:endParaRPr lang="en-ZA"/>
          </a:p>
        </p:txBody>
      </p:sp>
    </p:spTree>
    <p:extLst>
      <p:ext uri="{BB962C8B-B14F-4D97-AF65-F5344CB8AC3E}">
        <p14:creationId xmlns:p14="http://schemas.microsoft.com/office/powerpoint/2010/main" val="428621680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ransition>
    <p:fade/>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hyperlink" Target="https://www.k4health.org/sites/default/files/anemia-map_updated.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768059"/>
            <a:ext cx="6624736" cy="3312368"/>
          </a:xfrm>
        </p:spPr>
        <p:txBody>
          <a:bodyPr>
            <a:normAutofit/>
          </a:bodyPr>
          <a:lstStyle/>
          <a:p>
            <a:pPr algn="ctr"/>
            <a:r>
              <a:rPr lang="en-ZA" sz="4000" dirty="0" smtClean="0"/>
              <a:t>Iron Deficiency Anaemia in South African Infants and Children: The hidden costs</a:t>
            </a:r>
            <a:br>
              <a:rPr lang="en-ZA" sz="4000" dirty="0" smtClean="0"/>
            </a:br>
            <a:r>
              <a:rPr lang="en-ZA" sz="4000" dirty="0" smtClean="0"/>
              <a:t/>
            </a:r>
            <a:br>
              <a:rPr lang="en-ZA" sz="4000" dirty="0" smtClean="0"/>
            </a:br>
            <a:r>
              <a:rPr lang="en-ZA" sz="2800" dirty="0" smtClean="0"/>
              <a:t>What can we do?</a:t>
            </a:r>
            <a:endParaRPr lang="en-ZA" sz="4000" dirty="0"/>
          </a:p>
        </p:txBody>
      </p:sp>
      <p:pic>
        <p:nvPicPr>
          <p:cNvPr id="3" name="Picture 2" descr="im-1"/>
          <p:cNvPicPr>
            <a:picLocks noChangeAspect="1" noChangeArrowheads="1"/>
          </p:cNvPicPr>
          <p:nvPr/>
        </p:nvPicPr>
        <p:blipFill>
          <a:blip r:embed="rId2" cstate="print"/>
          <a:srcRect/>
          <a:stretch>
            <a:fillRect/>
          </a:stretch>
        </p:blipFill>
        <p:spPr bwMode="auto">
          <a:xfrm>
            <a:off x="1115616" y="4725143"/>
            <a:ext cx="1676400" cy="1662112"/>
          </a:xfrm>
          <a:prstGeom prst="rect">
            <a:avLst/>
          </a:prstGeom>
          <a:noFill/>
          <a:ln w="9525">
            <a:noFill/>
            <a:miter lim="800000"/>
            <a:headEnd/>
            <a:tailEnd/>
          </a:ln>
        </p:spPr>
      </p:pic>
      <p:pic>
        <p:nvPicPr>
          <p:cNvPr id="4" name="Picture 3" descr="im-4"/>
          <p:cNvPicPr>
            <a:picLocks noChangeAspect="1" noChangeArrowheads="1"/>
          </p:cNvPicPr>
          <p:nvPr/>
        </p:nvPicPr>
        <p:blipFill>
          <a:blip r:embed="rId3" cstate="print"/>
          <a:srcRect/>
          <a:stretch>
            <a:fillRect/>
          </a:stretch>
        </p:blipFill>
        <p:spPr bwMode="auto">
          <a:xfrm>
            <a:off x="3437764" y="4715534"/>
            <a:ext cx="1744663" cy="1754187"/>
          </a:xfrm>
          <a:prstGeom prst="rect">
            <a:avLst/>
          </a:prstGeom>
          <a:noFill/>
          <a:ln w="9525">
            <a:noFill/>
            <a:miter lim="800000"/>
            <a:headEnd/>
            <a:tailEnd/>
          </a:ln>
        </p:spPr>
      </p:pic>
      <p:pic>
        <p:nvPicPr>
          <p:cNvPr id="5" name="Picture 4" descr="78255593_BIG_crop_round_borders.jpg"/>
          <p:cNvPicPr>
            <a:picLocks noChangeAspect="1"/>
          </p:cNvPicPr>
          <p:nvPr/>
        </p:nvPicPr>
        <p:blipFill>
          <a:blip r:embed="rId4" cstate="print"/>
          <a:srcRect/>
          <a:stretch>
            <a:fillRect/>
          </a:stretch>
        </p:blipFill>
        <p:spPr bwMode="auto">
          <a:xfrm>
            <a:off x="5796136" y="4695774"/>
            <a:ext cx="1627187" cy="1628775"/>
          </a:xfrm>
          <a:prstGeom prst="rect">
            <a:avLst/>
          </a:prstGeom>
          <a:noFill/>
          <a:ln w="9525">
            <a:noFill/>
            <a:miter lim="800000"/>
            <a:headEnd/>
            <a:tailEnd/>
          </a:ln>
        </p:spPr>
      </p:pic>
      <p:sp>
        <p:nvSpPr>
          <p:cNvPr id="6" name="Rectangle 5"/>
          <p:cNvSpPr/>
          <p:nvPr/>
        </p:nvSpPr>
        <p:spPr>
          <a:xfrm>
            <a:off x="2911281" y="6387255"/>
            <a:ext cx="3698448" cy="369332"/>
          </a:xfrm>
          <a:prstGeom prst="rect">
            <a:avLst/>
          </a:prstGeom>
        </p:spPr>
        <p:txBody>
          <a:bodyPr wrap="none">
            <a:spAutoFit/>
          </a:bodyPr>
          <a:lstStyle/>
          <a:p>
            <a:r>
              <a:rPr lang="en-ZA" dirty="0"/>
              <a:t>For Healthcare Professionals Only</a:t>
            </a:r>
          </a:p>
        </p:txBody>
      </p:sp>
      <p:sp>
        <p:nvSpPr>
          <p:cNvPr id="7" name="TextBox 6"/>
          <p:cNvSpPr txBox="1"/>
          <p:nvPr/>
        </p:nvSpPr>
        <p:spPr>
          <a:xfrm>
            <a:off x="683568" y="4005064"/>
            <a:ext cx="7632848" cy="738664"/>
          </a:xfrm>
          <a:prstGeom prst="rect">
            <a:avLst/>
          </a:prstGeom>
          <a:noFill/>
        </p:spPr>
        <p:txBody>
          <a:bodyPr wrap="square" rtlCol="0">
            <a:spAutoFit/>
          </a:bodyPr>
          <a:lstStyle/>
          <a:p>
            <a:pPr algn="ctr"/>
            <a:r>
              <a:rPr lang="en-US" sz="1400" b="1" dirty="0" smtClean="0"/>
              <a:t>Claire Tolmay</a:t>
            </a:r>
          </a:p>
          <a:p>
            <a:pPr algn="ctr"/>
            <a:r>
              <a:rPr lang="en-US" sz="1400" dirty="0" smtClean="0"/>
              <a:t>BSc (Physiology &amp; Microbiology), BSc(Hons) Physiology, MSc Physiology, PGPN, MSc (Psychology)</a:t>
            </a:r>
            <a:endParaRPr lang="en-US" sz="1400" dirty="0"/>
          </a:p>
        </p:txBody>
      </p:sp>
      <p:pic>
        <p:nvPicPr>
          <p:cNvPr id="8" name="Picture 7"/>
          <p:cNvPicPr/>
          <p:nvPr/>
        </p:nvPicPr>
        <p:blipFill>
          <a:blip r:embed="rId5" cstate="email">
            <a:extLst>
              <a:ext uri="{28A0092B-C50C-407E-A947-70E740481C1C}">
                <a14:useLocalDpi xmlns:a14="http://schemas.microsoft.com/office/drawing/2010/main"/>
              </a:ext>
            </a:extLst>
          </a:blip>
          <a:stretch>
            <a:fillRect/>
          </a:stretch>
        </p:blipFill>
        <p:spPr>
          <a:xfrm>
            <a:off x="3427131" y="260649"/>
            <a:ext cx="1944222" cy="923838"/>
          </a:xfrm>
          <a:prstGeom prst="rect">
            <a:avLst/>
          </a:prstGeom>
        </p:spPr>
      </p:pic>
    </p:spTree>
    <p:extLst>
      <p:ext uri="{BB962C8B-B14F-4D97-AF65-F5344CB8AC3E}">
        <p14:creationId xmlns:p14="http://schemas.microsoft.com/office/powerpoint/2010/main" val="61399462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67" y="116632"/>
            <a:ext cx="7067793" cy="1320800"/>
          </a:xfrm>
        </p:spPr>
        <p:txBody>
          <a:bodyPr>
            <a:normAutofit/>
          </a:bodyPr>
          <a:lstStyle/>
          <a:p>
            <a:r>
              <a:rPr lang="en-US" dirty="0"/>
              <a:t>Common causes of </a:t>
            </a:r>
            <a:r>
              <a:rPr lang="en-US" dirty="0" smtClean="0"/>
              <a:t>iron deficiency </a:t>
            </a:r>
            <a:r>
              <a:rPr lang="en-US" dirty="0" err="1"/>
              <a:t>anaemia</a:t>
            </a:r>
            <a:r>
              <a:rPr lang="en-US" dirty="0"/>
              <a:t> </a:t>
            </a:r>
            <a:r>
              <a:rPr lang="en-US" dirty="0" smtClean="0"/>
              <a:t>in children </a:t>
            </a:r>
            <a:endParaRPr lang="en-US" dirty="0"/>
          </a:p>
        </p:txBody>
      </p:sp>
      <p:sp>
        <p:nvSpPr>
          <p:cNvPr id="3" name="Content Placeholder 2"/>
          <p:cNvSpPr>
            <a:spLocks noGrp="1"/>
          </p:cNvSpPr>
          <p:nvPr>
            <p:ph idx="1"/>
          </p:nvPr>
        </p:nvSpPr>
        <p:spPr>
          <a:xfrm>
            <a:off x="358775" y="1303206"/>
            <a:ext cx="8328025" cy="4537075"/>
          </a:xfrm>
        </p:spPr>
        <p:txBody>
          <a:bodyPr>
            <a:normAutofit fontScale="92500" lnSpcReduction="10000"/>
          </a:bodyPr>
          <a:lstStyle/>
          <a:p>
            <a:pPr marL="342900" indent="-342900">
              <a:buFont typeface="Arial" panose="020B0604020202020204" pitchFamily="34" charset="0"/>
              <a:buChar char="•"/>
            </a:pPr>
            <a:r>
              <a:rPr lang="en-US" b="1" dirty="0"/>
              <a:t>Early introduction and excessive use </a:t>
            </a:r>
            <a:r>
              <a:rPr lang="en-US" b="1" dirty="0" smtClean="0"/>
              <a:t>of cow’s </a:t>
            </a:r>
            <a:r>
              <a:rPr lang="en-US" b="1" dirty="0"/>
              <a:t>milk. </a:t>
            </a:r>
            <a:r>
              <a:rPr lang="en-US" dirty="0"/>
              <a:t>Cow’s milk should only </a:t>
            </a:r>
            <a:r>
              <a:rPr lang="en-US" dirty="0" smtClean="0"/>
              <a:t>be introduced </a:t>
            </a:r>
            <a:r>
              <a:rPr lang="en-US" dirty="0"/>
              <a:t>at 1 year and </a:t>
            </a:r>
            <a:r>
              <a:rPr lang="en-US" dirty="0" smtClean="0"/>
              <a:t>approximately 500 </a:t>
            </a:r>
            <a:r>
              <a:rPr lang="en-US" dirty="0"/>
              <a:t>ml per </a:t>
            </a:r>
            <a:r>
              <a:rPr lang="en-US" dirty="0" smtClean="0"/>
              <a:t>day.</a:t>
            </a:r>
            <a:r>
              <a:rPr lang="en-US" baseline="30000" dirty="0" smtClean="0"/>
              <a:t>1</a:t>
            </a:r>
            <a:endParaRPr lang="en-US" dirty="0" smtClean="0"/>
          </a:p>
          <a:p>
            <a:pPr marL="342900" indent="-342900">
              <a:buFont typeface="Arial" panose="020B0604020202020204" pitchFamily="34" charset="0"/>
              <a:buChar char="•"/>
            </a:pPr>
            <a:r>
              <a:rPr lang="en-US" b="1" dirty="0" smtClean="0"/>
              <a:t>Excessive </a:t>
            </a:r>
            <a:r>
              <a:rPr lang="en-US" b="1" dirty="0"/>
              <a:t>intake of juice </a:t>
            </a:r>
            <a:r>
              <a:rPr lang="en-US" dirty="0"/>
              <a:t>– leaving </a:t>
            </a:r>
            <a:r>
              <a:rPr lang="en-US" dirty="0" smtClean="0"/>
              <a:t>no space </a:t>
            </a:r>
            <a:r>
              <a:rPr lang="en-US" dirty="0"/>
              <a:t>for adequate food </a:t>
            </a:r>
            <a:r>
              <a:rPr lang="en-US" dirty="0" smtClean="0"/>
              <a:t>intake.</a:t>
            </a:r>
            <a:r>
              <a:rPr lang="en-US" baseline="30000" dirty="0" smtClean="0"/>
              <a:t>1</a:t>
            </a:r>
            <a:endParaRPr lang="en-US" dirty="0" smtClean="0"/>
          </a:p>
          <a:p>
            <a:pPr marL="342900" indent="-342900">
              <a:buFont typeface="Arial" panose="020B0604020202020204" pitchFamily="34" charset="0"/>
              <a:buChar char="•"/>
            </a:pPr>
            <a:r>
              <a:rPr lang="en-US" b="1" dirty="0" smtClean="0"/>
              <a:t>Predominant bottle or breastfeeding beyond 6 months of age– </a:t>
            </a:r>
            <a:r>
              <a:rPr lang="en-US" dirty="0" smtClean="0"/>
              <a:t>leaving no space for adequate food intake</a:t>
            </a:r>
            <a:r>
              <a:rPr lang="en-US" baseline="30000" dirty="0" smtClean="0"/>
              <a:t>1</a:t>
            </a:r>
            <a:endParaRPr lang="en-US" dirty="0" smtClean="0"/>
          </a:p>
          <a:p>
            <a:pPr marL="342900" indent="-342900">
              <a:buFont typeface="Arial" panose="020B0604020202020204" pitchFamily="34" charset="0"/>
              <a:buChar char="•"/>
            </a:pPr>
            <a:r>
              <a:rPr lang="en-US" b="1" dirty="0" smtClean="0"/>
              <a:t>Late introduction of solid foods </a:t>
            </a:r>
            <a:r>
              <a:rPr lang="en-US" dirty="0"/>
              <a:t>with low </a:t>
            </a:r>
            <a:r>
              <a:rPr lang="en-US" dirty="0" smtClean="0"/>
              <a:t>iron content.</a:t>
            </a:r>
            <a:r>
              <a:rPr lang="en-US" baseline="30000" dirty="0" smtClean="0"/>
              <a:t>1</a:t>
            </a:r>
            <a:endParaRPr lang="en-US" dirty="0" smtClean="0"/>
          </a:p>
          <a:p>
            <a:pPr marL="342900" indent="-342900">
              <a:buFont typeface="Arial" panose="020B0604020202020204" pitchFamily="34" charset="0"/>
              <a:buChar char="•"/>
            </a:pPr>
            <a:r>
              <a:rPr lang="en-US" b="1" dirty="0" smtClean="0"/>
              <a:t>Sensitivity </a:t>
            </a:r>
            <a:r>
              <a:rPr lang="en-US" b="1" dirty="0"/>
              <a:t>to cow’s milk protein </a:t>
            </a:r>
            <a:r>
              <a:rPr lang="en-US" dirty="0"/>
              <a:t>can </a:t>
            </a:r>
            <a:r>
              <a:rPr lang="en-US" dirty="0" smtClean="0"/>
              <a:t>result in </a:t>
            </a:r>
            <a:r>
              <a:rPr lang="en-US" dirty="0"/>
              <a:t>gastrointestinal occult blood </a:t>
            </a:r>
            <a:r>
              <a:rPr lang="en-US" dirty="0" smtClean="0"/>
              <a:t>loss.</a:t>
            </a:r>
            <a:r>
              <a:rPr lang="en-US" baseline="30000" dirty="0" smtClean="0"/>
              <a:t>1</a:t>
            </a:r>
            <a:endParaRPr lang="en-US" dirty="0" smtClean="0"/>
          </a:p>
          <a:p>
            <a:pPr marL="342900" indent="-342900">
              <a:buFont typeface="Arial" panose="020B0604020202020204" pitchFamily="34" charset="0"/>
              <a:buChar char="•"/>
            </a:pPr>
            <a:r>
              <a:rPr lang="en-US" b="1" dirty="0" smtClean="0"/>
              <a:t>Parasitic </a:t>
            </a:r>
            <a:r>
              <a:rPr lang="en-US" b="1" dirty="0"/>
              <a:t>infection</a:t>
            </a:r>
            <a:r>
              <a:rPr lang="en-US" dirty="0"/>
              <a:t> can cause gastrointestinal blood loss</a:t>
            </a:r>
            <a:r>
              <a:rPr lang="en-US" dirty="0" smtClean="0"/>
              <a:t>. (mainly hookworm infection)</a:t>
            </a:r>
            <a:r>
              <a:rPr lang="en-US" baseline="30000" dirty="0" smtClean="0"/>
              <a:t>1.2</a:t>
            </a:r>
            <a:endParaRPr lang="en-US" dirty="0" smtClean="0"/>
          </a:p>
          <a:p>
            <a:pPr marL="342900" indent="-342900">
              <a:buFont typeface="Arial" panose="020B0604020202020204" pitchFamily="34" charset="0"/>
              <a:buChar char="•"/>
            </a:pPr>
            <a:r>
              <a:rPr lang="en-US" b="1" dirty="0" smtClean="0"/>
              <a:t>Gastrointestinal </a:t>
            </a:r>
            <a:r>
              <a:rPr lang="en-US" b="1" dirty="0"/>
              <a:t>disorders</a:t>
            </a:r>
            <a:r>
              <a:rPr lang="en-US" dirty="0"/>
              <a:t> such as </a:t>
            </a:r>
            <a:r>
              <a:rPr lang="en-US" dirty="0" smtClean="0"/>
              <a:t>peptic ulcer </a:t>
            </a:r>
            <a:r>
              <a:rPr lang="en-US" dirty="0"/>
              <a:t>and inflammatory bowel </a:t>
            </a:r>
            <a:r>
              <a:rPr lang="en-US" dirty="0" smtClean="0"/>
              <a:t>disease.</a:t>
            </a:r>
            <a:r>
              <a:rPr lang="en-US" baseline="30000" dirty="0" smtClean="0"/>
              <a:t>1</a:t>
            </a:r>
            <a:endParaRPr lang="en-US" dirty="0" smtClean="0"/>
          </a:p>
          <a:p>
            <a:pPr marL="342900" indent="-342900">
              <a:buFont typeface="Arial" panose="020B0604020202020204" pitchFamily="34" charset="0"/>
              <a:buChar char="•"/>
            </a:pPr>
            <a:r>
              <a:rPr lang="en-US" dirty="0" smtClean="0"/>
              <a:t>Often </a:t>
            </a:r>
            <a:r>
              <a:rPr lang="en-US" dirty="0"/>
              <a:t>related to </a:t>
            </a:r>
            <a:r>
              <a:rPr lang="en-US" b="1" dirty="0"/>
              <a:t>poor </a:t>
            </a:r>
            <a:r>
              <a:rPr lang="en-US" b="1" dirty="0" smtClean="0"/>
              <a:t>appetites- </a:t>
            </a:r>
            <a:r>
              <a:rPr lang="en-US" dirty="0" smtClean="0"/>
              <a:t>so called “picky eaters” </a:t>
            </a:r>
            <a:r>
              <a:rPr lang="en-US" baseline="30000" dirty="0" smtClean="0"/>
              <a:t>1</a:t>
            </a:r>
            <a:endParaRPr lang="en-US" dirty="0" smtClean="0"/>
          </a:p>
          <a:p>
            <a:pPr marL="342900" indent="-342900">
              <a:buFont typeface="Arial" panose="020B0604020202020204" pitchFamily="34" charset="0"/>
              <a:buChar char="•"/>
            </a:pPr>
            <a:r>
              <a:rPr lang="en-US" dirty="0" smtClean="0"/>
              <a:t>Consuming </a:t>
            </a:r>
            <a:r>
              <a:rPr lang="en-US" b="1" dirty="0" smtClean="0"/>
              <a:t>cow’s milk in the first year of life</a:t>
            </a:r>
            <a:r>
              <a:rPr lang="en-US" b="1" baseline="30000" dirty="0" smtClean="0"/>
              <a:t>3</a:t>
            </a:r>
            <a:endParaRPr lang="en-US" b="1" dirty="0"/>
          </a:p>
        </p:txBody>
      </p:sp>
      <p:sp>
        <p:nvSpPr>
          <p:cNvPr id="5" name="TextBox 4"/>
          <p:cNvSpPr txBox="1"/>
          <p:nvPr/>
        </p:nvSpPr>
        <p:spPr>
          <a:xfrm>
            <a:off x="251520" y="6167626"/>
            <a:ext cx="6840760" cy="861774"/>
          </a:xfrm>
          <a:prstGeom prst="rect">
            <a:avLst/>
          </a:prstGeom>
          <a:noFill/>
        </p:spPr>
        <p:txBody>
          <a:bodyPr wrap="square" rtlCol="0">
            <a:spAutoFit/>
          </a:bodyPr>
          <a:lstStyle/>
          <a:p>
            <a:r>
              <a:rPr lang="en-US" sz="1000" dirty="0" smtClean="0"/>
              <a:t>1. </a:t>
            </a:r>
            <a:r>
              <a:rPr lang="en-US" sz="1000" dirty="0"/>
              <a:t>Jacobson. Prevention and treatment of iron deficiency in children. CME. May 2008. 26(5); </a:t>
            </a:r>
            <a:r>
              <a:rPr lang="en-US" sz="1000" dirty="0" smtClean="0"/>
              <a:t>242-244</a:t>
            </a:r>
          </a:p>
          <a:p>
            <a:r>
              <a:rPr lang="en-US" sz="1000" dirty="0" smtClean="0"/>
              <a:t>2. </a:t>
            </a:r>
            <a:r>
              <a:rPr lang="en-US" sz="1000" dirty="0" err="1" smtClean="0"/>
              <a:t>Thejpal</a:t>
            </a:r>
            <a:r>
              <a:rPr lang="en-US" sz="1000" dirty="0" smtClean="0"/>
              <a:t>. Iron deficiency in children. SAMJ. July 2015. 105 (7). </a:t>
            </a:r>
          </a:p>
          <a:p>
            <a:r>
              <a:rPr lang="en-US" sz="1000" dirty="0" smtClean="0"/>
              <a:t>3. </a:t>
            </a:r>
            <a:r>
              <a:rPr lang="en-US" sz="1000" dirty="0" err="1"/>
              <a:t>Elalfy</a:t>
            </a:r>
            <a:r>
              <a:rPr lang="en-US" sz="1000" dirty="0"/>
              <a:t> et al. Pattern of milk feeding and family size as risk factors  for iron-deficiency anemia among poor Egyptian infants 6 to 24 months old. Nutrition Research. 2012. 32: 93-99.</a:t>
            </a:r>
          </a:p>
          <a:p>
            <a:endParaRPr lang="en-US" sz="1000" dirty="0"/>
          </a:p>
        </p:txBody>
      </p:sp>
    </p:spTree>
    <p:extLst>
      <p:ext uri="{BB962C8B-B14F-4D97-AF65-F5344CB8AC3E}">
        <p14:creationId xmlns:p14="http://schemas.microsoft.com/office/powerpoint/2010/main" val="3683114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63688" y="188640"/>
            <a:ext cx="5404445" cy="6145932"/>
          </a:xfrm>
          <a:prstGeom prst="rect">
            <a:avLst/>
          </a:prstGeom>
        </p:spPr>
      </p:pic>
      <p:sp>
        <p:nvSpPr>
          <p:cNvPr id="5" name="Oval 4"/>
          <p:cNvSpPr/>
          <p:nvPr/>
        </p:nvSpPr>
        <p:spPr>
          <a:xfrm>
            <a:off x="1619672" y="2433514"/>
            <a:ext cx="4608512" cy="16561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339752" y="3933056"/>
            <a:ext cx="2029715" cy="9487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51520" y="6479706"/>
            <a:ext cx="7056784" cy="250909"/>
          </a:xfrm>
          <a:prstGeom prst="rect">
            <a:avLst/>
          </a:prstGeom>
        </p:spPr>
        <p:txBody>
          <a:bodyPr wrap="square">
            <a:spAutoFit/>
          </a:bodyPr>
          <a:lstStyle/>
          <a:p>
            <a:pPr marL="228600" indent="-228600">
              <a:buAutoNum type="arabicPeriod"/>
            </a:pPr>
            <a:r>
              <a:rPr lang="en-US" sz="1000" dirty="0" err="1"/>
              <a:t>Balarajan</a:t>
            </a:r>
            <a:r>
              <a:rPr lang="en-US" sz="1000" dirty="0"/>
              <a:t> et al. </a:t>
            </a:r>
            <a:r>
              <a:rPr lang="en-US" sz="1000" dirty="0" err="1"/>
              <a:t>Anaemia</a:t>
            </a:r>
            <a:r>
              <a:rPr lang="en-US" sz="1000" dirty="0"/>
              <a:t> in low and middle-income countries. Lancet. 2011. 378: 2123- 2135.</a:t>
            </a:r>
          </a:p>
        </p:txBody>
      </p:sp>
    </p:spTree>
    <p:extLst>
      <p:ext uri="{BB962C8B-B14F-4D97-AF65-F5344CB8AC3E}">
        <p14:creationId xmlns:p14="http://schemas.microsoft.com/office/powerpoint/2010/main" val="2185480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6347713" cy="1320800"/>
          </a:xfrm>
        </p:spPr>
        <p:txBody>
          <a:bodyPr/>
          <a:lstStyle/>
          <a:p>
            <a:r>
              <a:rPr lang="en-US" dirty="0" smtClean="0"/>
              <a:t>Iron Absorption </a:t>
            </a:r>
            <a:endParaRPr lang="en-US" dirty="0"/>
          </a:p>
        </p:txBody>
      </p:sp>
      <p:sp>
        <p:nvSpPr>
          <p:cNvPr id="3" name="Content Placeholder 2"/>
          <p:cNvSpPr>
            <a:spLocks noGrp="1"/>
          </p:cNvSpPr>
          <p:nvPr>
            <p:ph idx="1"/>
          </p:nvPr>
        </p:nvSpPr>
        <p:spPr>
          <a:xfrm>
            <a:off x="323528" y="1417638"/>
            <a:ext cx="8328025" cy="4537075"/>
          </a:xfrm>
        </p:spPr>
        <p:txBody>
          <a:bodyPr/>
          <a:lstStyle/>
          <a:p>
            <a:r>
              <a:rPr lang="en-US" dirty="0" smtClean="0"/>
              <a:t>Three </a:t>
            </a:r>
            <a:r>
              <a:rPr lang="en-US" dirty="0"/>
              <a:t>f</a:t>
            </a:r>
            <a:r>
              <a:rPr lang="en-US" dirty="0" smtClean="0"/>
              <a:t>actors determine the amount of iron absorbed from the diet:</a:t>
            </a:r>
            <a:r>
              <a:rPr lang="en-US" baseline="30000" dirty="0" smtClean="0"/>
              <a:t>1</a:t>
            </a:r>
            <a:endParaRPr lang="en-US" dirty="0" smtClean="0"/>
          </a:p>
          <a:p>
            <a:pPr marL="457200" indent="-457200">
              <a:buAutoNum type="arabicPeriod"/>
            </a:pPr>
            <a:r>
              <a:rPr lang="en-US" dirty="0" smtClean="0"/>
              <a:t>The </a:t>
            </a:r>
            <a:r>
              <a:rPr lang="en-US" dirty="0"/>
              <a:t>amount of dietary iron ingested – the most common reason for ID </a:t>
            </a:r>
            <a:endParaRPr lang="en-US" dirty="0" smtClean="0"/>
          </a:p>
          <a:p>
            <a:pPr marL="457200" indent="-457200">
              <a:buAutoNum type="arabicPeriod"/>
            </a:pPr>
            <a:r>
              <a:rPr lang="en-US" dirty="0" smtClean="0"/>
              <a:t>The </a:t>
            </a:r>
            <a:r>
              <a:rPr lang="en-US" dirty="0"/>
              <a:t>iron status of the child </a:t>
            </a:r>
            <a:endParaRPr lang="en-US" dirty="0" smtClean="0"/>
          </a:p>
          <a:p>
            <a:pPr marL="457200" indent="-457200">
              <a:buAutoNum type="arabicPeriod"/>
            </a:pPr>
            <a:r>
              <a:rPr lang="en-US" dirty="0" smtClean="0"/>
              <a:t>The </a:t>
            </a:r>
            <a:r>
              <a:rPr lang="en-US" dirty="0"/>
              <a:t>bio-</a:t>
            </a:r>
            <a:r>
              <a:rPr lang="en-US" dirty="0" err="1"/>
              <a:t>availablity</a:t>
            </a:r>
            <a:r>
              <a:rPr lang="en-US" dirty="0"/>
              <a:t> of iron </a:t>
            </a:r>
            <a:r>
              <a:rPr lang="en-US" dirty="0" smtClean="0"/>
              <a:t>consumed</a:t>
            </a:r>
            <a:endParaRPr lang="en-US" dirty="0"/>
          </a:p>
        </p:txBody>
      </p:sp>
      <p:pic>
        <p:nvPicPr>
          <p:cNvPr id="4" name="Picture 3"/>
          <p:cNvPicPr>
            <a:picLocks noChangeAspect="1"/>
          </p:cNvPicPr>
          <p:nvPr/>
        </p:nvPicPr>
        <p:blipFill>
          <a:blip r:embed="rId3"/>
          <a:stretch>
            <a:fillRect/>
          </a:stretch>
        </p:blipFill>
        <p:spPr>
          <a:xfrm>
            <a:off x="1163315" y="2996952"/>
            <a:ext cx="6648450" cy="2819400"/>
          </a:xfrm>
          <a:prstGeom prst="rect">
            <a:avLst/>
          </a:prstGeom>
        </p:spPr>
      </p:pic>
      <p:sp>
        <p:nvSpPr>
          <p:cNvPr id="5" name="Rectangle 4"/>
          <p:cNvSpPr/>
          <p:nvPr/>
        </p:nvSpPr>
        <p:spPr>
          <a:xfrm>
            <a:off x="395536" y="6093296"/>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spTree>
    <p:extLst>
      <p:ext uri="{BB962C8B-B14F-4D97-AF65-F5344CB8AC3E}">
        <p14:creationId xmlns:p14="http://schemas.microsoft.com/office/powerpoint/2010/main" val="776385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8202"/>
            <a:ext cx="6347713" cy="1320800"/>
          </a:xfrm>
        </p:spPr>
        <p:txBody>
          <a:bodyPr>
            <a:normAutofit fontScale="90000"/>
          </a:bodyPr>
          <a:lstStyle/>
          <a:p>
            <a:r>
              <a:rPr lang="en-US" dirty="0" smtClean="0"/>
              <a:t>Dietary iron requirements and sources of iron in the diet </a:t>
            </a:r>
            <a:endParaRPr lang="en-US" dirty="0"/>
          </a:p>
        </p:txBody>
      </p:sp>
      <p:pic>
        <p:nvPicPr>
          <p:cNvPr id="5" name="Picture 4"/>
          <p:cNvPicPr>
            <a:picLocks noChangeAspect="1"/>
          </p:cNvPicPr>
          <p:nvPr/>
        </p:nvPicPr>
        <p:blipFill>
          <a:blip r:embed="rId2"/>
          <a:stretch>
            <a:fillRect/>
          </a:stretch>
        </p:blipFill>
        <p:spPr>
          <a:xfrm>
            <a:off x="1163241" y="4237941"/>
            <a:ext cx="6610350" cy="1428750"/>
          </a:xfrm>
          <a:prstGeom prst="rect">
            <a:avLst/>
          </a:prstGeom>
        </p:spPr>
      </p:pic>
      <p:sp>
        <p:nvSpPr>
          <p:cNvPr id="6" name="Rectangle 5"/>
          <p:cNvSpPr/>
          <p:nvPr/>
        </p:nvSpPr>
        <p:spPr>
          <a:xfrm>
            <a:off x="1863751" y="3255472"/>
            <a:ext cx="5405646" cy="400110"/>
          </a:xfrm>
          <a:prstGeom prst="rect">
            <a:avLst/>
          </a:prstGeom>
          <a:no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1mg/kg of iron per day to a maximum of 15mg</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2870866" y="3776276"/>
            <a:ext cx="3195106"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Dietary Iron Sources</a:t>
            </a:r>
            <a:endParaRPr lang="en-US" sz="2400" b="1" cap="none" spc="0" dirty="0">
              <a:ln/>
              <a:solidFill>
                <a:schemeClr val="accent4"/>
              </a:solidFill>
              <a:effectLst/>
            </a:endParaRPr>
          </a:p>
        </p:txBody>
      </p:sp>
      <p:sp>
        <p:nvSpPr>
          <p:cNvPr id="8" name="Rectangle 7"/>
          <p:cNvSpPr/>
          <p:nvPr/>
        </p:nvSpPr>
        <p:spPr>
          <a:xfrm>
            <a:off x="2427867" y="1178796"/>
            <a:ext cx="4033476"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Dietary Iron Requirements</a:t>
            </a:r>
            <a:endParaRPr lang="en-US" sz="2400" b="1" cap="none" spc="0" dirty="0">
              <a:ln/>
              <a:solidFill>
                <a:schemeClr val="accent4"/>
              </a:solidFill>
              <a:effectLst/>
            </a:endParaRPr>
          </a:p>
        </p:txBody>
      </p:sp>
      <p:sp>
        <p:nvSpPr>
          <p:cNvPr id="11" name="Rectangle 10"/>
          <p:cNvSpPr/>
          <p:nvPr/>
        </p:nvSpPr>
        <p:spPr>
          <a:xfrm>
            <a:off x="395536" y="6128356"/>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grpSp>
        <p:nvGrpSpPr>
          <p:cNvPr id="9" name="Group 8"/>
          <p:cNvGrpSpPr/>
          <p:nvPr/>
        </p:nvGrpSpPr>
        <p:grpSpPr>
          <a:xfrm>
            <a:off x="1115616" y="1700808"/>
            <a:ext cx="6657975" cy="1419225"/>
            <a:chOff x="1115616" y="1700808"/>
            <a:chExt cx="6657975" cy="1419225"/>
          </a:xfrm>
        </p:grpSpPr>
        <p:pic>
          <p:nvPicPr>
            <p:cNvPr id="4" name="Picture 3"/>
            <p:cNvPicPr>
              <a:picLocks noChangeAspect="1"/>
            </p:cNvPicPr>
            <p:nvPr/>
          </p:nvPicPr>
          <p:blipFill>
            <a:blip r:embed="rId3"/>
            <a:stretch>
              <a:fillRect/>
            </a:stretch>
          </p:blipFill>
          <p:spPr>
            <a:xfrm>
              <a:off x="1115616" y="1700808"/>
              <a:ext cx="6657975" cy="1419225"/>
            </a:xfrm>
            <a:prstGeom prst="rect">
              <a:avLst/>
            </a:prstGeom>
          </p:spPr>
        </p:pic>
        <p:sp>
          <p:nvSpPr>
            <p:cNvPr id="3" name="Rectangle 2"/>
            <p:cNvSpPr/>
            <p:nvPr/>
          </p:nvSpPr>
          <p:spPr>
            <a:xfrm>
              <a:off x="5436096" y="2564904"/>
              <a:ext cx="360040" cy="360040"/>
            </a:xfrm>
            <a:prstGeom prst="rect">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18</a:t>
              </a:r>
              <a:endParaRPr lang="en-US" sz="1050" dirty="0">
                <a:solidFill>
                  <a:schemeClr val="tx1"/>
                </a:solidFill>
              </a:endParaRPr>
            </a:p>
          </p:txBody>
        </p:sp>
      </p:grpSp>
    </p:spTree>
    <p:extLst>
      <p:ext uri="{BB962C8B-B14F-4D97-AF65-F5344CB8AC3E}">
        <p14:creationId xmlns:p14="http://schemas.microsoft.com/office/powerpoint/2010/main" val="31445817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08000"/>
            <a:ext cx="7704856" cy="1320800"/>
          </a:xfrm>
        </p:spPr>
        <p:txBody>
          <a:bodyPr/>
          <a:lstStyle/>
          <a:p>
            <a:r>
              <a:rPr lang="en-US" dirty="0" smtClean="0"/>
              <a:t>Prevention is better than cure</a:t>
            </a:r>
            <a:endParaRPr lang="en-US" dirty="0"/>
          </a:p>
        </p:txBody>
      </p:sp>
      <p:sp>
        <p:nvSpPr>
          <p:cNvPr id="3" name="Content Placeholder 2"/>
          <p:cNvSpPr>
            <a:spLocks noGrp="1"/>
          </p:cNvSpPr>
          <p:nvPr>
            <p:ph idx="1"/>
          </p:nvPr>
        </p:nvSpPr>
        <p:spPr>
          <a:xfrm>
            <a:off x="358775" y="1196752"/>
            <a:ext cx="8328025" cy="4537075"/>
          </a:xfrm>
        </p:spPr>
        <p:txBody>
          <a:bodyPr/>
          <a:lstStyle/>
          <a:p>
            <a:pPr marL="342900" indent="-342900">
              <a:buFont typeface="Arial" panose="020B0604020202020204" pitchFamily="34" charset="0"/>
              <a:buChar char="•"/>
            </a:pPr>
            <a:r>
              <a:rPr lang="en-US" dirty="0"/>
              <a:t>Infants should be given </a:t>
            </a:r>
            <a:r>
              <a:rPr lang="en-US" b="1" dirty="0"/>
              <a:t>breastmilk </a:t>
            </a:r>
            <a:r>
              <a:rPr lang="en-US" b="1" dirty="0" smtClean="0"/>
              <a:t>or iron-fortified </a:t>
            </a:r>
            <a:r>
              <a:rPr lang="en-US" b="1" dirty="0"/>
              <a:t>infant formula</a:t>
            </a:r>
            <a:r>
              <a:rPr lang="en-US" dirty="0"/>
              <a:t>. </a:t>
            </a:r>
            <a:r>
              <a:rPr lang="en-US" b="1" dirty="0" smtClean="0"/>
              <a:t>About 50</a:t>
            </a:r>
            <a:r>
              <a:rPr lang="en-US" b="1" dirty="0"/>
              <a:t>% of iron in breastmilk is </a:t>
            </a:r>
            <a:r>
              <a:rPr lang="en-US" b="1" dirty="0" smtClean="0"/>
              <a:t>absorbed </a:t>
            </a:r>
            <a:r>
              <a:rPr lang="en-US" dirty="0" smtClean="0"/>
              <a:t>compared </a:t>
            </a:r>
            <a:r>
              <a:rPr lang="en-US" dirty="0"/>
              <a:t>with about 10% of iron </a:t>
            </a:r>
            <a:r>
              <a:rPr lang="en-US" dirty="0" smtClean="0"/>
              <a:t>in ordinary </a:t>
            </a:r>
            <a:r>
              <a:rPr lang="en-US" dirty="0"/>
              <a:t>cow’s </a:t>
            </a:r>
            <a:r>
              <a:rPr lang="en-US" dirty="0" smtClean="0"/>
              <a:t>milk.</a:t>
            </a:r>
            <a:r>
              <a:rPr lang="en-US" baseline="30000" dirty="0" smtClean="0"/>
              <a:t>1</a:t>
            </a:r>
            <a:r>
              <a:rPr lang="en-US" dirty="0" smtClean="0"/>
              <a:t> </a:t>
            </a:r>
          </a:p>
          <a:p>
            <a:pPr marL="342900" indent="-342900">
              <a:buFont typeface="Arial" panose="020B0604020202020204" pitchFamily="34" charset="0"/>
              <a:buChar char="•"/>
            </a:pPr>
            <a:r>
              <a:rPr lang="en-US" dirty="0"/>
              <a:t>Low-iron formula, iron-free </a:t>
            </a:r>
            <a:r>
              <a:rPr lang="en-US" dirty="0" smtClean="0"/>
              <a:t>formula or </a:t>
            </a:r>
            <a:r>
              <a:rPr lang="en-US" dirty="0"/>
              <a:t>unfortified goat’s milk </a:t>
            </a:r>
            <a:r>
              <a:rPr lang="en-US" b="1" dirty="0"/>
              <a:t>should </a:t>
            </a:r>
            <a:r>
              <a:rPr lang="en-US" b="1" dirty="0" smtClean="0"/>
              <a:t>NOT be used.</a:t>
            </a:r>
            <a:r>
              <a:rPr lang="en-US" b="1" baseline="30000" dirty="0" smtClean="0"/>
              <a:t>1</a:t>
            </a:r>
            <a:endParaRPr lang="en-US" b="1" dirty="0"/>
          </a:p>
        </p:txBody>
      </p:sp>
      <p:sp>
        <p:nvSpPr>
          <p:cNvPr id="4" name="Rectangle 3"/>
          <p:cNvSpPr/>
          <p:nvPr/>
        </p:nvSpPr>
        <p:spPr>
          <a:xfrm>
            <a:off x="358775" y="6381328"/>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492" y="3068960"/>
            <a:ext cx="6040991"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85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609" y="213631"/>
            <a:ext cx="6970727" cy="1320800"/>
          </a:xfrm>
        </p:spPr>
        <p:txBody>
          <a:bodyPr/>
          <a:lstStyle/>
          <a:p>
            <a:r>
              <a:rPr lang="en-US" dirty="0" smtClean="0"/>
              <a:t>Prevention is better than cure</a:t>
            </a:r>
            <a:endParaRPr lang="en-US" dirty="0"/>
          </a:p>
        </p:txBody>
      </p:sp>
      <p:sp>
        <p:nvSpPr>
          <p:cNvPr id="3" name="Content Placeholder 2"/>
          <p:cNvSpPr>
            <a:spLocks noGrp="1"/>
          </p:cNvSpPr>
          <p:nvPr>
            <p:ph idx="1"/>
          </p:nvPr>
        </p:nvSpPr>
        <p:spPr>
          <a:xfrm>
            <a:off x="358775" y="908720"/>
            <a:ext cx="8328025" cy="4537075"/>
          </a:xfrm>
        </p:spPr>
        <p:txBody>
          <a:bodyPr/>
          <a:lstStyle/>
          <a:p>
            <a:pPr marL="342900" indent="-342900">
              <a:buFont typeface="Arial" panose="020B0604020202020204" pitchFamily="34" charset="0"/>
              <a:buChar char="•"/>
            </a:pPr>
            <a:r>
              <a:rPr lang="en-US" b="1" dirty="0" smtClean="0"/>
              <a:t>Infants </a:t>
            </a:r>
            <a:r>
              <a:rPr lang="en-US" b="1" dirty="0"/>
              <a:t>need an additional source </a:t>
            </a:r>
            <a:r>
              <a:rPr lang="en-US" b="1" dirty="0" smtClean="0"/>
              <a:t>of iron </a:t>
            </a:r>
            <a:r>
              <a:rPr lang="en-US" dirty="0"/>
              <a:t>(apart from breastmilk or </a:t>
            </a:r>
            <a:r>
              <a:rPr lang="en-US" dirty="0" smtClean="0"/>
              <a:t>fortified formula</a:t>
            </a:r>
            <a:r>
              <a:rPr lang="en-US" dirty="0"/>
              <a:t>) </a:t>
            </a:r>
            <a:r>
              <a:rPr lang="en-US" b="1" dirty="0"/>
              <a:t>by </a:t>
            </a:r>
            <a:r>
              <a:rPr lang="en-US" b="1" dirty="0" smtClean="0"/>
              <a:t>6 </a:t>
            </a:r>
            <a:r>
              <a:rPr lang="en-US" b="1" dirty="0"/>
              <a:t>months </a:t>
            </a:r>
            <a:r>
              <a:rPr lang="en-US" dirty="0"/>
              <a:t>(</a:t>
            </a:r>
            <a:r>
              <a:rPr lang="en-US" dirty="0" smtClean="0"/>
              <a:t>approximately 1 </a:t>
            </a:r>
            <a:r>
              <a:rPr lang="en-US" dirty="0"/>
              <a:t>mg/kg/day). </a:t>
            </a:r>
            <a:endParaRPr lang="en-US" dirty="0" smtClean="0"/>
          </a:p>
          <a:p>
            <a:pPr marL="342900" indent="-342900">
              <a:buFont typeface="Arial" panose="020B0604020202020204" pitchFamily="34" charset="0"/>
              <a:buChar char="•"/>
            </a:pPr>
            <a:r>
              <a:rPr lang="en-US" b="1" dirty="0" smtClean="0"/>
              <a:t>Iron-fortified </a:t>
            </a:r>
            <a:r>
              <a:rPr lang="en-US" b="1" dirty="0"/>
              <a:t>cereals </a:t>
            </a:r>
            <a:r>
              <a:rPr lang="en-US" dirty="0"/>
              <a:t>are </a:t>
            </a:r>
            <a:r>
              <a:rPr lang="en-US" dirty="0" smtClean="0"/>
              <a:t>a good </a:t>
            </a:r>
            <a:r>
              <a:rPr lang="en-US" dirty="0"/>
              <a:t>source of iron for initial </a:t>
            </a:r>
            <a:r>
              <a:rPr lang="en-US" dirty="0" smtClean="0"/>
              <a:t>introduction of </a:t>
            </a:r>
            <a:r>
              <a:rPr lang="en-US" dirty="0"/>
              <a:t>iron-containing food. An average of </a:t>
            </a:r>
            <a:r>
              <a:rPr lang="en-US" b="1" dirty="0" smtClean="0"/>
              <a:t>2 servings </a:t>
            </a:r>
            <a:r>
              <a:rPr lang="en-US" b="1" dirty="0"/>
              <a:t>(15 g per serving) of dry cereal </a:t>
            </a:r>
            <a:r>
              <a:rPr lang="en-US" b="1" dirty="0" smtClean="0"/>
              <a:t>is needed </a:t>
            </a:r>
            <a:r>
              <a:rPr lang="en-US" b="1" dirty="0"/>
              <a:t>to meet their daily </a:t>
            </a:r>
            <a:r>
              <a:rPr lang="en-US" b="1" dirty="0" smtClean="0"/>
              <a:t>requirement.</a:t>
            </a:r>
            <a:r>
              <a:rPr lang="en-US" b="1" baseline="30000" dirty="0" smtClean="0"/>
              <a:t>1</a:t>
            </a:r>
            <a:endParaRPr lang="en-US" b="1" dirty="0"/>
          </a:p>
        </p:txBody>
      </p:sp>
      <p:sp>
        <p:nvSpPr>
          <p:cNvPr id="4" name="Rectangle 3"/>
          <p:cNvSpPr/>
          <p:nvPr/>
        </p:nvSpPr>
        <p:spPr>
          <a:xfrm>
            <a:off x="760246" y="6449163"/>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grpSp>
        <p:nvGrpSpPr>
          <p:cNvPr id="8" name="Group 7"/>
          <p:cNvGrpSpPr/>
          <p:nvPr/>
        </p:nvGrpSpPr>
        <p:grpSpPr>
          <a:xfrm>
            <a:off x="606325" y="2717477"/>
            <a:ext cx="4104456" cy="3672408"/>
            <a:chOff x="2267744" y="2492896"/>
            <a:chExt cx="4104456" cy="3672408"/>
          </a:xfrm>
        </p:grpSpPr>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8943" t="14287" r="36585" b="2197"/>
            <a:stretch/>
          </p:blipFill>
          <p:spPr bwMode="auto">
            <a:xfrm>
              <a:off x="2267744" y="2492896"/>
              <a:ext cx="410445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11760" y="3501008"/>
              <a:ext cx="792088" cy="1015663"/>
            </a:xfrm>
            <a:prstGeom prst="rect">
              <a:avLst/>
            </a:prstGeom>
            <a:solidFill>
              <a:srgbClr val="C00000"/>
            </a:solidFill>
          </p:spPr>
          <p:txBody>
            <a:bodyPr wrap="square" rtlCol="0">
              <a:spAutoFit/>
            </a:bodyPr>
            <a:lstStyle/>
            <a:p>
              <a:pPr algn="ctr"/>
              <a:r>
                <a:rPr lang="en-US" sz="1200" b="1" dirty="0" smtClean="0">
                  <a:solidFill>
                    <a:schemeClr val="bg1"/>
                  </a:solidFill>
                </a:rPr>
                <a:t>1 Bowl</a:t>
              </a:r>
            </a:p>
            <a:p>
              <a:pPr algn="ctr"/>
              <a:r>
                <a:rPr lang="en-US" sz="1200" b="1" dirty="0" smtClean="0">
                  <a:solidFill>
                    <a:schemeClr val="bg1"/>
                  </a:solidFill>
                </a:rPr>
                <a:t>Infant Cereal</a:t>
              </a:r>
            </a:p>
            <a:p>
              <a:pPr algn="ctr"/>
              <a:endParaRPr lang="en-US" sz="1200" b="1" dirty="0">
                <a:solidFill>
                  <a:schemeClr val="bg1"/>
                </a:solidFill>
              </a:endParaRPr>
            </a:p>
            <a:p>
              <a:pPr algn="ctr"/>
              <a:endParaRPr lang="en-US" sz="1200" b="1" dirty="0">
                <a:solidFill>
                  <a:schemeClr val="bg1"/>
                </a:solidFill>
              </a:endParaRPr>
            </a:p>
          </p:txBody>
        </p:sp>
        <p:sp>
          <p:nvSpPr>
            <p:cNvPr id="7" name="Oval 6"/>
            <p:cNvSpPr/>
            <p:nvPr/>
          </p:nvSpPr>
          <p:spPr>
            <a:xfrm>
              <a:off x="2411760" y="5085184"/>
              <a:ext cx="792088" cy="360611"/>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bg1"/>
                  </a:solidFill>
                </a:rPr>
                <a:t>Infant Cereal</a:t>
              </a:r>
              <a:endParaRPr lang="en-US" sz="800" dirty="0">
                <a:solidFill>
                  <a:schemeClr val="bg1"/>
                </a:solidFill>
              </a:endParaRPr>
            </a:p>
          </p:txBody>
        </p:sp>
      </p:grpSp>
      <p:pic>
        <p:nvPicPr>
          <p:cNvPr id="9" name="Picture 8"/>
          <p:cNvPicPr>
            <a:picLocks noChangeAspect="1"/>
          </p:cNvPicPr>
          <p:nvPr/>
        </p:nvPicPr>
        <p:blipFill>
          <a:blip r:embed="rId3"/>
          <a:stretch>
            <a:fillRect/>
          </a:stretch>
        </p:blipFill>
        <p:spPr>
          <a:xfrm>
            <a:off x="4710781" y="3454462"/>
            <a:ext cx="4142036" cy="1557916"/>
          </a:xfrm>
          <a:prstGeom prst="rect">
            <a:avLst/>
          </a:prstGeom>
        </p:spPr>
      </p:pic>
    </p:spTree>
    <p:extLst>
      <p:ext uri="{BB962C8B-B14F-4D97-AF65-F5344CB8AC3E}">
        <p14:creationId xmlns:p14="http://schemas.microsoft.com/office/powerpoint/2010/main" val="24683239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12407"/>
            <a:ext cx="6768752" cy="1320800"/>
          </a:xfrm>
        </p:spPr>
        <p:txBody>
          <a:bodyPr/>
          <a:lstStyle/>
          <a:p>
            <a:r>
              <a:rPr lang="en-US" dirty="0" smtClean="0"/>
              <a:t>Prevention is better than cure</a:t>
            </a:r>
            <a:endParaRPr lang="en-US" dirty="0"/>
          </a:p>
        </p:txBody>
      </p:sp>
      <p:sp>
        <p:nvSpPr>
          <p:cNvPr id="3" name="Content Placeholder 2"/>
          <p:cNvSpPr>
            <a:spLocks noGrp="1"/>
          </p:cNvSpPr>
          <p:nvPr>
            <p:ph idx="1"/>
          </p:nvPr>
        </p:nvSpPr>
        <p:spPr>
          <a:xfrm>
            <a:off x="358775" y="1358530"/>
            <a:ext cx="8328025" cy="4537075"/>
          </a:xfrm>
        </p:spPr>
        <p:txBody>
          <a:bodyPr/>
          <a:lstStyle/>
          <a:p>
            <a:pPr marL="342900" indent="-342900">
              <a:buFont typeface="Arial" panose="020B0604020202020204" pitchFamily="34" charset="0"/>
              <a:buChar char="•"/>
            </a:pPr>
            <a:r>
              <a:rPr lang="en-US" dirty="0" smtClean="0"/>
              <a:t>If </a:t>
            </a:r>
            <a:r>
              <a:rPr lang="en-US" dirty="0"/>
              <a:t>an infant is </a:t>
            </a:r>
            <a:r>
              <a:rPr lang="en-US" b="1" dirty="0"/>
              <a:t>unable to consume </a:t>
            </a:r>
            <a:r>
              <a:rPr lang="en-US" b="1" dirty="0" smtClean="0"/>
              <a:t>sufficient iron </a:t>
            </a:r>
            <a:r>
              <a:rPr lang="en-US" b="1" dirty="0"/>
              <a:t>from dietary sources</a:t>
            </a:r>
            <a:r>
              <a:rPr lang="en-US" dirty="0"/>
              <a:t> after 6 </a:t>
            </a:r>
            <a:r>
              <a:rPr lang="en-US" dirty="0" smtClean="0"/>
              <a:t>months, </a:t>
            </a:r>
            <a:r>
              <a:rPr lang="en-US" b="1" dirty="0" smtClean="0"/>
              <a:t>elemental </a:t>
            </a:r>
            <a:r>
              <a:rPr lang="en-US" b="1" dirty="0"/>
              <a:t>iron (1 mg/kg/day)</a:t>
            </a:r>
            <a:r>
              <a:rPr lang="en-US" dirty="0"/>
              <a:t> can </a:t>
            </a:r>
            <a:r>
              <a:rPr lang="en-US" dirty="0" smtClean="0"/>
              <a:t>be used.</a:t>
            </a:r>
            <a:r>
              <a:rPr lang="en-US" baseline="30000" dirty="0" smtClean="0"/>
              <a:t>1</a:t>
            </a:r>
            <a:endParaRPr lang="en-US" dirty="0"/>
          </a:p>
          <a:p>
            <a:pPr marL="342900" indent="-342900">
              <a:buFont typeface="Arial" panose="020B0604020202020204" pitchFamily="34" charset="0"/>
              <a:buChar char="•"/>
            </a:pPr>
            <a:r>
              <a:rPr lang="en-US" b="1" dirty="0" smtClean="0"/>
              <a:t>Low-birth-weight </a:t>
            </a:r>
            <a:r>
              <a:rPr lang="en-US" b="1" dirty="0"/>
              <a:t>infants </a:t>
            </a:r>
            <a:r>
              <a:rPr lang="en-US" dirty="0"/>
              <a:t>should </a:t>
            </a:r>
            <a:r>
              <a:rPr lang="en-US" dirty="0" smtClean="0"/>
              <a:t>receive </a:t>
            </a:r>
            <a:r>
              <a:rPr lang="en-US" b="1" dirty="0" smtClean="0"/>
              <a:t>2 </a:t>
            </a:r>
            <a:r>
              <a:rPr lang="en-US" b="1" dirty="0"/>
              <a:t>- 4 mg/kg/day</a:t>
            </a:r>
            <a:r>
              <a:rPr lang="en-US" dirty="0"/>
              <a:t>. The amount of supplementation depends on the weight of </a:t>
            </a:r>
            <a:r>
              <a:rPr lang="en-US" dirty="0" smtClean="0"/>
              <a:t>the infant </a:t>
            </a:r>
            <a:r>
              <a:rPr lang="en-US" dirty="0"/>
              <a:t>at birth and the type of feed that </a:t>
            </a:r>
            <a:r>
              <a:rPr lang="en-US" dirty="0" smtClean="0"/>
              <a:t>is being used.</a:t>
            </a:r>
            <a:r>
              <a:rPr lang="en-US" baseline="30000" dirty="0" smtClean="0"/>
              <a:t>1</a:t>
            </a:r>
            <a:endParaRPr lang="en-US" dirty="0"/>
          </a:p>
        </p:txBody>
      </p:sp>
      <p:sp>
        <p:nvSpPr>
          <p:cNvPr id="4" name="Rectangle 3"/>
          <p:cNvSpPr/>
          <p:nvPr/>
        </p:nvSpPr>
        <p:spPr>
          <a:xfrm>
            <a:off x="358775" y="6381328"/>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sp>
        <p:nvSpPr>
          <p:cNvPr id="6" name="Rectangle 5"/>
          <p:cNvSpPr/>
          <p:nvPr/>
        </p:nvSpPr>
        <p:spPr>
          <a:xfrm>
            <a:off x="2571883" y="3627068"/>
            <a:ext cx="4033476"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Dietary Iron Requirements</a:t>
            </a:r>
            <a:endParaRPr lang="en-US" sz="2400" b="1" cap="none" spc="0" dirty="0">
              <a:ln/>
              <a:solidFill>
                <a:schemeClr val="accent4"/>
              </a:solidFill>
              <a:effectLst/>
            </a:endParaRPr>
          </a:p>
        </p:txBody>
      </p:sp>
      <p:grpSp>
        <p:nvGrpSpPr>
          <p:cNvPr id="8" name="Group 7"/>
          <p:cNvGrpSpPr/>
          <p:nvPr/>
        </p:nvGrpSpPr>
        <p:grpSpPr>
          <a:xfrm>
            <a:off x="1259632" y="4149080"/>
            <a:ext cx="6657975" cy="1419225"/>
            <a:chOff x="1259632" y="4149080"/>
            <a:chExt cx="6657975" cy="1419225"/>
          </a:xfrm>
        </p:grpSpPr>
        <p:pic>
          <p:nvPicPr>
            <p:cNvPr id="5" name="Picture 4"/>
            <p:cNvPicPr>
              <a:picLocks noChangeAspect="1"/>
            </p:cNvPicPr>
            <p:nvPr/>
          </p:nvPicPr>
          <p:blipFill>
            <a:blip r:embed="rId2"/>
            <a:stretch>
              <a:fillRect/>
            </a:stretch>
          </p:blipFill>
          <p:spPr>
            <a:xfrm>
              <a:off x="1259632" y="4149080"/>
              <a:ext cx="6657975" cy="1419225"/>
            </a:xfrm>
            <a:prstGeom prst="rect">
              <a:avLst/>
            </a:prstGeom>
          </p:spPr>
        </p:pic>
        <p:sp>
          <p:nvSpPr>
            <p:cNvPr id="7" name="Rectangle 6"/>
            <p:cNvSpPr/>
            <p:nvPr/>
          </p:nvSpPr>
          <p:spPr>
            <a:xfrm>
              <a:off x="5580112" y="5054836"/>
              <a:ext cx="360040" cy="360040"/>
            </a:xfrm>
            <a:prstGeom prst="rect">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18</a:t>
              </a:r>
              <a:endParaRPr lang="en-US" sz="1050" dirty="0">
                <a:solidFill>
                  <a:schemeClr val="tx1"/>
                </a:solidFill>
              </a:endParaRPr>
            </a:p>
          </p:txBody>
        </p:sp>
      </p:grpSp>
    </p:spTree>
    <p:extLst>
      <p:ext uri="{BB962C8B-B14F-4D97-AF65-F5344CB8AC3E}">
        <p14:creationId xmlns:p14="http://schemas.microsoft.com/office/powerpoint/2010/main" val="18457529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6666"/>
            <a:ext cx="6840760" cy="1320800"/>
          </a:xfrm>
        </p:spPr>
        <p:txBody>
          <a:bodyPr/>
          <a:lstStyle/>
          <a:p>
            <a:r>
              <a:rPr lang="en-US" dirty="0" smtClean="0"/>
              <a:t>Prevention is better than cure</a:t>
            </a:r>
            <a:endParaRPr lang="en-US" dirty="0"/>
          </a:p>
        </p:txBody>
      </p:sp>
      <p:sp>
        <p:nvSpPr>
          <p:cNvPr id="3" name="Content Placeholder 2"/>
          <p:cNvSpPr>
            <a:spLocks noGrp="1"/>
          </p:cNvSpPr>
          <p:nvPr>
            <p:ph idx="1"/>
          </p:nvPr>
        </p:nvSpPr>
        <p:spPr>
          <a:xfrm>
            <a:off x="358775" y="908720"/>
            <a:ext cx="8328025" cy="4537075"/>
          </a:xfrm>
        </p:spPr>
        <p:txBody>
          <a:bodyPr/>
          <a:lstStyle/>
          <a:p>
            <a:pPr marL="342900" indent="-342900">
              <a:buFont typeface="Arial" panose="020B0604020202020204" pitchFamily="34" charset="0"/>
              <a:buChar char="•"/>
            </a:pPr>
            <a:r>
              <a:rPr lang="en-US" b="1" dirty="0" smtClean="0"/>
              <a:t>Do </a:t>
            </a:r>
            <a:r>
              <a:rPr lang="en-US" b="1" dirty="0"/>
              <a:t>not introduce juice – encourage </a:t>
            </a:r>
            <a:r>
              <a:rPr lang="en-US" b="1" dirty="0" smtClean="0"/>
              <a:t>water</a:t>
            </a:r>
            <a:r>
              <a:rPr lang="en-US" dirty="0" smtClean="0"/>
              <a:t>. If </a:t>
            </a:r>
            <a:r>
              <a:rPr lang="en-US" dirty="0"/>
              <a:t>juice is necessary, allow only 1 </a:t>
            </a:r>
            <a:r>
              <a:rPr lang="en-US" dirty="0" smtClean="0"/>
              <a:t>cup (250 </a:t>
            </a:r>
            <a:r>
              <a:rPr lang="en-US" dirty="0"/>
              <a:t>ml) per day of diluted </a:t>
            </a:r>
            <a:r>
              <a:rPr lang="en-US" dirty="0" smtClean="0"/>
              <a:t>juice.</a:t>
            </a:r>
            <a:r>
              <a:rPr lang="en-US" baseline="30000" dirty="0" smtClean="0"/>
              <a:t>1</a:t>
            </a:r>
          </a:p>
          <a:p>
            <a:pPr marL="342900" indent="-342900">
              <a:buFont typeface="Arial" panose="020B0604020202020204" pitchFamily="34" charset="0"/>
              <a:buChar char="•"/>
            </a:pPr>
            <a:r>
              <a:rPr lang="en-US" dirty="0"/>
              <a:t>Give appropriate amounts of </a:t>
            </a:r>
            <a:r>
              <a:rPr lang="en-US" b="1" dirty="0"/>
              <a:t>milk (500 - 700 ml per day) after 1 year</a:t>
            </a:r>
            <a:r>
              <a:rPr lang="en-US" dirty="0"/>
              <a:t>. </a:t>
            </a:r>
            <a:r>
              <a:rPr lang="en-US" b="1" dirty="0"/>
              <a:t>Excessive intake</a:t>
            </a:r>
            <a:r>
              <a:rPr lang="en-US" dirty="0"/>
              <a:t> of milk should be </a:t>
            </a:r>
            <a:r>
              <a:rPr lang="en-US" b="1" dirty="0"/>
              <a:t>discouraged.</a:t>
            </a:r>
            <a:r>
              <a:rPr lang="en-US" baseline="30000" dirty="0"/>
              <a:t>1</a:t>
            </a:r>
            <a:endParaRPr lang="en-US" dirty="0"/>
          </a:p>
          <a:p>
            <a:pPr marL="342900" indent="-342900">
              <a:buFont typeface="Arial" panose="020B0604020202020204" pitchFamily="34" charset="0"/>
              <a:buChar char="•"/>
            </a:pPr>
            <a:endParaRPr lang="en-US" dirty="0"/>
          </a:p>
        </p:txBody>
      </p:sp>
      <p:sp>
        <p:nvSpPr>
          <p:cNvPr id="4" name="Rectangle 3"/>
          <p:cNvSpPr/>
          <p:nvPr/>
        </p:nvSpPr>
        <p:spPr>
          <a:xfrm>
            <a:off x="358775" y="6381328"/>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pic>
        <p:nvPicPr>
          <p:cNvPr id="3076" name="Picture 4" descr="Image result for no ju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628" y="2780928"/>
            <a:ext cx="2828925" cy="2857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860032" y="2492896"/>
            <a:ext cx="3571745" cy="2949050"/>
            <a:chOff x="4860032" y="2492896"/>
            <a:chExt cx="3571745" cy="2949050"/>
          </a:xfrm>
        </p:grpSpPr>
        <p:pic>
          <p:nvPicPr>
            <p:cNvPr id="3078" name="Picture 6" descr="Image result for milk y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065111"/>
              <a:ext cx="3571745" cy="237683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280452" y="2492896"/>
              <a:ext cx="2610010" cy="707886"/>
            </a:xfrm>
            <a:prstGeom prst="rect">
              <a:avLst/>
            </a:prstGeom>
            <a:noFill/>
          </p:spPr>
          <p:txBody>
            <a:bodyPr wrap="none" lIns="91440" tIns="45720" rIns="91440" bIns="45720">
              <a:spAutoFit/>
            </a:bodyPr>
            <a:lstStyle/>
            <a:p>
              <a:pPr algn="ctr"/>
              <a:r>
                <a:rPr lang="en-US" sz="4000" b="0" cap="none" spc="0" dirty="0" smtClean="0">
                  <a:ln w="0"/>
                  <a:solidFill>
                    <a:schemeClr val="tx1"/>
                  </a:solidFill>
                  <a:effectLst>
                    <a:outerShdw blurRad="38100" dist="19050" dir="2700000" algn="tl" rotWithShape="0">
                      <a:schemeClr val="dk1">
                        <a:alpha val="40000"/>
                      </a:schemeClr>
                    </a:outerShdw>
                  </a:effectLst>
                </a:rPr>
                <a:t>500-700ml</a:t>
              </a:r>
              <a:endParaRPr lang="en-US" sz="4000" b="0" cap="none" spc="0" dirty="0">
                <a:ln w="0"/>
                <a:solidFill>
                  <a:schemeClr val="tx1"/>
                </a:solidFill>
                <a:effectLst>
                  <a:outerShdw blurRad="38100" dist="19050" dir="2700000" algn="tl" rotWithShape="0">
                    <a:schemeClr val="dk1">
                      <a:alpha val="40000"/>
                    </a:schemeClr>
                  </a:outerShdw>
                </a:effectLst>
              </a:endParaRPr>
            </a:p>
          </p:txBody>
        </p:sp>
      </p:grpSp>
    </p:spTree>
    <p:extLst>
      <p:ext uri="{BB962C8B-B14F-4D97-AF65-F5344CB8AC3E}">
        <p14:creationId xmlns:p14="http://schemas.microsoft.com/office/powerpoint/2010/main" val="238937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3825"/>
            <a:ext cx="6840760" cy="1320800"/>
          </a:xfrm>
        </p:spPr>
        <p:txBody>
          <a:bodyPr/>
          <a:lstStyle/>
          <a:p>
            <a:r>
              <a:rPr lang="en-US" dirty="0" smtClean="0"/>
              <a:t>Prevention is better than cure</a:t>
            </a:r>
            <a:endParaRPr lang="en-US" dirty="0"/>
          </a:p>
        </p:txBody>
      </p:sp>
      <p:sp>
        <p:nvSpPr>
          <p:cNvPr id="3" name="Content Placeholder 2"/>
          <p:cNvSpPr>
            <a:spLocks noGrp="1"/>
          </p:cNvSpPr>
          <p:nvPr>
            <p:ph idx="1"/>
          </p:nvPr>
        </p:nvSpPr>
        <p:spPr>
          <a:xfrm>
            <a:off x="358775" y="784225"/>
            <a:ext cx="8328025" cy="4537075"/>
          </a:xfrm>
        </p:spPr>
        <p:txBody>
          <a:bodyPr/>
          <a:lstStyle/>
          <a:p>
            <a:pPr marL="342900" indent="-342900">
              <a:buFont typeface="Arial" panose="020B0604020202020204" pitchFamily="34" charset="0"/>
              <a:buChar char="•"/>
            </a:pPr>
            <a:r>
              <a:rPr lang="en-US" dirty="0" smtClean="0"/>
              <a:t>Introduce </a:t>
            </a:r>
            <a:r>
              <a:rPr lang="en-US" b="1" dirty="0" err="1"/>
              <a:t>haem</a:t>
            </a:r>
            <a:r>
              <a:rPr lang="en-US" b="1" dirty="0"/>
              <a:t> sources of iron at </a:t>
            </a:r>
            <a:r>
              <a:rPr lang="en-US" b="1" dirty="0" smtClean="0"/>
              <a:t>6 months </a:t>
            </a:r>
            <a:r>
              <a:rPr lang="en-US" b="1" dirty="0"/>
              <a:t>(strained meat). </a:t>
            </a:r>
            <a:r>
              <a:rPr lang="en-US" dirty="0"/>
              <a:t>The iron in </a:t>
            </a:r>
            <a:r>
              <a:rPr lang="en-US" dirty="0" err="1" smtClean="0"/>
              <a:t>haem</a:t>
            </a:r>
            <a:r>
              <a:rPr lang="en-US" dirty="0" smtClean="0"/>
              <a:t> iron </a:t>
            </a:r>
            <a:r>
              <a:rPr lang="en-US" dirty="0"/>
              <a:t>sources of foods is </a:t>
            </a:r>
            <a:r>
              <a:rPr lang="en-US" b="1" dirty="0"/>
              <a:t>absorbed </a:t>
            </a:r>
            <a:r>
              <a:rPr lang="en-US" b="1" dirty="0" smtClean="0"/>
              <a:t>about 2 </a:t>
            </a:r>
            <a:r>
              <a:rPr lang="en-US" b="1" dirty="0"/>
              <a:t>- 3 times more efficiently than </a:t>
            </a:r>
            <a:r>
              <a:rPr lang="en-US" b="1" dirty="0" err="1"/>
              <a:t>nonhaem</a:t>
            </a:r>
            <a:r>
              <a:rPr lang="en-US" b="1" dirty="0"/>
              <a:t> iron</a:t>
            </a:r>
            <a:r>
              <a:rPr lang="en-US" dirty="0"/>
              <a:t> food </a:t>
            </a:r>
            <a:r>
              <a:rPr lang="en-US" dirty="0" smtClean="0"/>
              <a:t>sources.</a:t>
            </a:r>
            <a:r>
              <a:rPr lang="en-US" baseline="30000" dirty="0" smtClean="0"/>
              <a:t>1</a:t>
            </a:r>
            <a:endParaRPr lang="en-US" dirty="0" smtClean="0"/>
          </a:p>
          <a:p>
            <a:pPr marL="342900" indent="-342900">
              <a:buFont typeface="Arial" panose="020B0604020202020204" pitchFamily="34" charset="0"/>
              <a:buChar char="•"/>
            </a:pPr>
            <a:r>
              <a:rPr lang="en-US" b="1" dirty="0" smtClean="0"/>
              <a:t>Combine </a:t>
            </a:r>
            <a:r>
              <a:rPr lang="en-US" b="1" dirty="0"/>
              <a:t>non-</a:t>
            </a:r>
            <a:r>
              <a:rPr lang="en-US" b="1" dirty="0" err="1"/>
              <a:t>haem</a:t>
            </a:r>
            <a:r>
              <a:rPr lang="en-US" b="1" dirty="0"/>
              <a:t> sources of iron </a:t>
            </a:r>
            <a:r>
              <a:rPr lang="en-US" b="1" dirty="0" smtClean="0"/>
              <a:t>with vitamin </a:t>
            </a:r>
            <a:r>
              <a:rPr lang="en-US" b="1" dirty="0"/>
              <a:t>C-rich foods </a:t>
            </a:r>
            <a:r>
              <a:rPr lang="en-US" dirty="0" smtClean="0"/>
              <a:t>at meal times.</a:t>
            </a:r>
            <a:r>
              <a:rPr lang="en-US" baseline="30000" dirty="0" smtClean="0"/>
              <a:t>1</a:t>
            </a:r>
            <a:endParaRPr lang="en-US" dirty="0" smtClean="0"/>
          </a:p>
        </p:txBody>
      </p:sp>
      <p:sp>
        <p:nvSpPr>
          <p:cNvPr id="5" name="Rectangle 4"/>
          <p:cNvSpPr/>
          <p:nvPr/>
        </p:nvSpPr>
        <p:spPr>
          <a:xfrm>
            <a:off x="323528" y="6279123"/>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pic>
        <p:nvPicPr>
          <p:cNvPr id="6" name="Picture 5"/>
          <p:cNvPicPr>
            <a:picLocks noChangeAspect="1"/>
          </p:cNvPicPr>
          <p:nvPr/>
        </p:nvPicPr>
        <p:blipFill>
          <a:blip r:embed="rId2"/>
          <a:stretch>
            <a:fillRect/>
          </a:stretch>
        </p:blipFill>
        <p:spPr>
          <a:xfrm>
            <a:off x="1691680" y="2380778"/>
            <a:ext cx="2736304" cy="3712518"/>
          </a:xfrm>
          <a:prstGeom prst="rect">
            <a:avLst/>
          </a:prstGeom>
        </p:spPr>
      </p:pic>
      <p:pic>
        <p:nvPicPr>
          <p:cNvPr id="7" name="Picture 6"/>
          <p:cNvPicPr>
            <a:picLocks noChangeAspect="1"/>
          </p:cNvPicPr>
          <p:nvPr/>
        </p:nvPicPr>
        <p:blipFill>
          <a:blip r:embed="rId3"/>
          <a:stretch>
            <a:fillRect/>
          </a:stretch>
        </p:blipFill>
        <p:spPr>
          <a:xfrm>
            <a:off x="4427984" y="3145659"/>
            <a:ext cx="4426045" cy="2299565"/>
          </a:xfrm>
          <a:prstGeom prst="rect">
            <a:avLst/>
          </a:prstGeom>
        </p:spPr>
      </p:pic>
    </p:spTree>
    <p:extLst>
      <p:ext uri="{BB962C8B-B14F-4D97-AF65-F5344CB8AC3E}">
        <p14:creationId xmlns:p14="http://schemas.microsoft.com/office/powerpoint/2010/main" val="1415282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6984776" cy="1320800"/>
          </a:xfrm>
        </p:spPr>
        <p:txBody>
          <a:bodyPr/>
          <a:lstStyle/>
          <a:p>
            <a:r>
              <a:rPr lang="en-US" dirty="0" smtClean="0"/>
              <a:t>Prevention is better than cure!</a:t>
            </a:r>
            <a:endParaRPr lang="en-US" dirty="0"/>
          </a:p>
        </p:txBody>
      </p:sp>
      <p:pic>
        <p:nvPicPr>
          <p:cNvPr id="5" name="Picture 4"/>
          <p:cNvPicPr>
            <a:picLocks noChangeAspect="1"/>
          </p:cNvPicPr>
          <p:nvPr/>
        </p:nvPicPr>
        <p:blipFill>
          <a:blip r:embed="rId3"/>
          <a:stretch>
            <a:fillRect/>
          </a:stretch>
        </p:blipFill>
        <p:spPr>
          <a:xfrm>
            <a:off x="654277" y="1124744"/>
            <a:ext cx="6463642" cy="4680520"/>
          </a:xfrm>
          <a:prstGeom prst="rect">
            <a:avLst/>
          </a:prstGeom>
        </p:spPr>
      </p:pic>
      <p:pic>
        <p:nvPicPr>
          <p:cNvPr id="4" name="Picture 3"/>
          <p:cNvPicPr>
            <a:picLocks noChangeAspect="1"/>
          </p:cNvPicPr>
          <p:nvPr/>
        </p:nvPicPr>
        <p:blipFill rotWithShape="1">
          <a:blip r:embed="rId4"/>
          <a:srcRect l="4730" t="6799" r="54931" b="7077"/>
          <a:stretch/>
        </p:blipFill>
        <p:spPr>
          <a:xfrm>
            <a:off x="5580112" y="2852936"/>
            <a:ext cx="3384377" cy="2736304"/>
          </a:xfrm>
          <a:prstGeom prst="rect">
            <a:avLst/>
          </a:prstGeom>
        </p:spPr>
      </p:pic>
      <p:pic>
        <p:nvPicPr>
          <p:cNvPr id="3" name="Picture 2"/>
          <p:cNvPicPr>
            <a:picLocks noChangeAspect="1"/>
          </p:cNvPicPr>
          <p:nvPr/>
        </p:nvPicPr>
        <p:blipFill>
          <a:blip r:embed="rId5"/>
          <a:stretch>
            <a:fillRect/>
          </a:stretch>
        </p:blipFill>
        <p:spPr>
          <a:xfrm>
            <a:off x="611560" y="5874669"/>
            <a:ext cx="6336704" cy="437253"/>
          </a:xfrm>
          <a:prstGeom prst="rect">
            <a:avLst/>
          </a:prstGeom>
        </p:spPr>
      </p:pic>
      <p:pic>
        <p:nvPicPr>
          <p:cNvPr id="6" name="Picture 5"/>
          <p:cNvPicPr>
            <a:picLocks noChangeAspect="1"/>
          </p:cNvPicPr>
          <p:nvPr/>
        </p:nvPicPr>
        <p:blipFill>
          <a:blip r:embed="rId6"/>
          <a:stretch>
            <a:fillRect/>
          </a:stretch>
        </p:blipFill>
        <p:spPr>
          <a:xfrm>
            <a:off x="611561" y="6311922"/>
            <a:ext cx="6336704" cy="447297"/>
          </a:xfrm>
          <a:prstGeom prst="rect">
            <a:avLst/>
          </a:prstGeom>
        </p:spPr>
      </p:pic>
    </p:spTree>
    <p:extLst>
      <p:ext uri="{BB962C8B-B14F-4D97-AF65-F5344CB8AC3E}">
        <p14:creationId xmlns:p14="http://schemas.microsoft.com/office/powerpoint/2010/main" val="3885740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ZA" altLang="en-US" dirty="0" smtClean="0"/>
              <a:t>INTRODUCTION</a:t>
            </a:r>
            <a:endParaRPr lang="en-US" altLang="en-US" dirty="0" smtClean="0"/>
          </a:p>
        </p:txBody>
      </p:sp>
      <p:sp>
        <p:nvSpPr>
          <p:cNvPr id="17411" name="Rectangle 3"/>
          <p:cNvSpPr>
            <a:spLocks noGrp="1" noChangeArrowheads="1"/>
          </p:cNvSpPr>
          <p:nvPr>
            <p:ph idx="1"/>
          </p:nvPr>
        </p:nvSpPr>
        <p:spPr>
          <a:xfrm>
            <a:off x="323850" y="1095375"/>
            <a:ext cx="8401050" cy="5429250"/>
          </a:xfrm>
        </p:spPr>
        <p:txBody>
          <a:bodyPr/>
          <a:lstStyle/>
          <a:p>
            <a:pPr eaLnBrk="1" hangingPunct="1">
              <a:spcBef>
                <a:spcPct val="0"/>
              </a:spcBef>
              <a:spcAft>
                <a:spcPts val="400"/>
              </a:spcAft>
            </a:pPr>
            <a:endParaRPr lang="en-ZA" altLang="en-US" sz="2400" dirty="0" smtClean="0"/>
          </a:p>
          <a:p>
            <a:pPr marL="495300" lvl="1" indent="-285750" eaLnBrk="1" hangingPunct="1">
              <a:spcBef>
                <a:spcPct val="0"/>
              </a:spcBef>
              <a:spcAft>
                <a:spcPts val="400"/>
              </a:spcAft>
              <a:buFont typeface="Arial" panose="020B0604020202020204" pitchFamily="34" charset="0"/>
              <a:buChar char="•"/>
            </a:pPr>
            <a:endParaRPr lang="en-ZA" altLang="en-US" sz="2400" dirty="0" smtClean="0"/>
          </a:p>
          <a:p>
            <a:pPr marL="495300" lvl="1" indent="-285750" eaLnBrk="1" hangingPunct="1">
              <a:spcBef>
                <a:spcPct val="0"/>
              </a:spcBef>
              <a:spcAft>
                <a:spcPts val="400"/>
              </a:spcAft>
              <a:buFont typeface="Arial" panose="020B0604020202020204" pitchFamily="34" charset="0"/>
              <a:buChar char="•"/>
            </a:pPr>
            <a:endParaRPr lang="en-ZA" altLang="en-US" sz="2000" dirty="0" smtClean="0"/>
          </a:p>
          <a:p>
            <a:pPr eaLnBrk="1" hangingPunct="1">
              <a:lnSpc>
                <a:spcPct val="80000"/>
              </a:lnSpc>
              <a:spcBef>
                <a:spcPct val="0"/>
              </a:spcBef>
              <a:spcAft>
                <a:spcPts val="600"/>
              </a:spcAft>
            </a:pPr>
            <a:endParaRPr lang="en-ZA" altLang="en-US" sz="1800" dirty="0" smtClean="0"/>
          </a:p>
        </p:txBody>
      </p:sp>
      <p:sp>
        <p:nvSpPr>
          <p:cNvPr id="17414" name="Footer Placeholder 4"/>
          <p:cNvSpPr>
            <a:spLocks noGrp="1"/>
          </p:cNvSpPr>
          <p:nvPr>
            <p:ph type="ftr" sz="quarter" idx="11"/>
          </p:nvPr>
        </p:nvSpPr>
        <p:spPr>
          <a:xfrm>
            <a:off x="2187575" y="6409530"/>
            <a:ext cx="3968750"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ZA" altLang="en-US" sz="1000" dirty="0" smtClean="0">
                <a:solidFill>
                  <a:srgbClr val="000000"/>
                </a:solidFill>
              </a:rPr>
              <a:t>INFORMATION FOR HEALTHCARE PROFESSIONALS ONLY.  </a:t>
            </a:r>
            <a:endParaRPr lang="de-DE" altLang="en-US" sz="1000" dirty="0">
              <a:solidFill>
                <a:srgbClr val="000000"/>
              </a:solidFill>
            </a:endParaRPr>
          </a:p>
        </p:txBody>
      </p:sp>
      <p:sp>
        <p:nvSpPr>
          <p:cNvPr id="17412" name="TextBox 1"/>
          <p:cNvSpPr txBox="1">
            <a:spLocks noChangeArrowheads="1"/>
          </p:cNvSpPr>
          <p:nvPr/>
        </p:nvSpPr>
        <p:spPr bwMode="auto">
          <a:xfrm>
            <a:off x="228600" y="1252538"/>
            <a:ext cx="859155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ZA" altLang="en-US" sz="1400" dirty="0" smtClean="0"/>
          </a:p>
          <a:p>
            <a:r>
              <a:rPr lang="en-US" altLang="en-US" sz="2400" b="1" dirty="0"/>
              <a:t>IMPORTANT NOTICE. </a:t>
            </a:r>
            <a:endParaRPr lang="en-US" altLang="en-US" sz="2400" b="1" dirty="0" smtClean="0"/>
          </a:p>
          <a:p>
            <a:r>
              <a:rPr lang="en-US" altLang="en-US" sz="2400" dirty="0" smtClean="0"/>
              <a:t>A </a:t>
            </a:r>
            <a:r>
              <a:rPr lang="en-US" altLang="en-US" sz="2400" dirty="0"/>
              <a:t>well-balanced diet, both during pregnancy and after delivery, helps sustain an adequate supply of breastmilk. Exclusive breastfeeding is recommended during the first 6 months of life followed by the introduction of adequate nutritious complementary foods, along with sustained breastfeeding up to two years of age and beyond. </a:t>
            </a:r>
            <a:endParaRPr lang="en-ZA" altLang="en-US" sz="2400" dirty="0"/>
          </a:p>
          <a:p>
            <a:pPr eaLnBrk="1" hangingPunct="1"/>
            <a:r>
              <a:rPr lang="en-ZA" altLang="en-US" sz="2400" dirty="0" smtClean="0"/>
              <a:t>* </a:t>
            </a:r>
            <a:r>
              <a:rPr lang="en-ZA" altLang="en-US" sz="2400" dirty="0"/>
              <a:t>See: International Code of Marketing of </a:t>
            </a:r>
            <a:r>
              <a:rPr lang="en-ZA" altLang="en-US" sz="2400" dirty="0" smtClean="0"/>
              <a:t>Breastmilk </a:t>
            </a:r>
            <a:r>
              <a:rPr lang="en-ZA" altLang="en-US" sz="2400" dirty="0"/>
              <a:t>Substitutes, adopted by the World Health Assembly in Resolution WHA 34.22, May 1981.</a:t>
            </a:r>
          </a:p>
          <a:p>
            <a:pPr eaLnBrk="1" hangingPunct="1"/>
            <a:endParaRPr lang="en-ZA" altLang="en-US" sz="1400" dirty="0"/>
          </a:p>
        </p:txBody>
      </p:sp>
      <p:sp>
        <p:nvSpPr>
          <p:cNvPr id="17413" name="TextBox 2"/>
          <p:cNvSpPr txBox="1">
            <a:spLocks noChangeArrowheads="1"/>
          </p:cNvSpPr>
          <p:nvPr/>
        </p:nvSpPr>
        <p:spPr bwMode="auto">
          <a:xfrm>
            <a:off x="228600" y="5380038"/>
            <a:ext cx="849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r>
              <a:rPr lang="en-ZA" altLang="en-US">
                <a:solidFill>
                  <a:schemeClr val="tx2"/>
                </a:solidFill>
              </a:rPr>
              <a:t>Breastfeeding is best for babies.</a:t>
            </a:r>
          </a:p>
          <a:p>
            <a:pPr eaLnBrk="1" hangingPunct="1"/>
            <a:endParaRPr lang="en-ZA" altLang="en-US"/>
          </a:p>
        </p:txBody>
      </p:sp>
    </p:spTree>
    <p:extLst>
      <p:ext uri="{BB962C8B-B14F-4D97-AF65-F5344CB8AC3E}">
        <p14:creationId xmlns:p14="http://schemas.microsoft.com/office/powerpoint/2010/main" val="8081473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571"/>
            <a:ext cx="6949529" cy="1320800"/>
          </a:xfrm>
        </p:spPr>
        <p:txBody>
          <a:bodyPr/>
          <a:lstStyle/>
          <a:p>
            <a:r>
              <a:rPr lang="en-US" dirty="0" smtClean="0"/>
              <a:t>Prevention is better than cure</a:t>
            </a:r>
            <a:endParaRPr lang="en-US" dirty="0"/>
          </a:p>
        </p:txBody>
      </p:sp>
      <p:sp>
        <p:nvSpPr>
          <p:cNvPr id="3" name="Content Placeholder 2"/>
          <p:cNvSpPr>
            <a:spLocks noGrp="1"/>
          </p:cNvSpPr>
          <p:nvPr>
            <p:ph idx="1"/>
          </p:nvPr>
        </p:nvSpPr>
        <p:spPr>
          <a:xfrm>
            <a:off x="323528" y="1044340"/>
            <a:ext cx="8328025" cy="4537075"/>
          </a:xfrm>
        </p:spPr>
        <p:txBody>
          <a:bodyPr/>
          <a:lstStyle/>
          <a:p>
            <a:pPr marL="342900" indent="-342900">
              <a:buFont typeface="Arial" panose="020B0604020202020204" pitchFamily="34" charset="0"/>
              <a:buChar char="•"/>
            </a:pPr>
            <a:r>
              <a:rPr lang="en-US" dirty="0" smtClean="0"/>
              <a:t>Tea </a:t>
            </a:r>
            <a:r>
              <a:rPr lang="en-US" dirty="0"/>
              <a:t>and coffee: </a:t>
            </a:r>
            <a:r>
              <a:rPr lang="en-US" b="1" dirty="0"/>
              <a:t>only rooibos tea </a:t>
            </a:r>
            <a:r>
              <a:rPr lang="en-US" dirty="0"/>
              <a:t>should </a:t>
            </a:r>
            <a:r>
              <a:rPr lang="en-US" dirty="0" smtClean="0"/>
              <a:t>be given </a:t>
            </a:r>
            <a:r>
              <a:rPr lang="en-US" dirty="0"/>
              <a:t>(no regular tea or coffee) – about </a:t>
            </a:r>
            <a:r>
              <a:rPr lang="en-US" b="1" dirty="0" smtClean="0"/>
              <a:t>1 cup </a:t>
            </a:r>
            <a:r>
              <a:rPr lang="en-US" b="1" dirty="0"/>
              <a:t>(250 ml) per </a:t>
            </a:r>
            <a:r>
              <a:rPr lang="en-US" b="1" dirty="0" smtClean="0"/>
              <a:t>day after 2 years of age.</a:t>
            </a:r>
            <a:r>
              <a:rPr lang="en-US" b="1" baseline="30000" dirty="0" smtClean="0"/>
              <a:t>1</a:t>
            </a:r>
            <a:endParaRPr lang="en-US" b="1" dirty="0" smtClean="0"/>
          </a:p>
        </p:txBody>
      </p:sp>
      <p:sp>
        <p:nvSpPr>
          <p:cNvPr id="5" name="Rectangle 4"/>
          <p:cNvSpPr/>
          <p:nvPr/>
        </p:nvSpPr>
        <p:spPr>
          <a:xfrm>
            <a:off x="323528" y="5831602"/>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pic>
        <p:nvPicPr>
          <p:cNvPr id="9" name="Picture 8"/>
          <p:cNvPicPr>
            <a:picLocks noChangeAspect="1"/>
          </p:cNvPicPr>
          <p:nvPr/>
        </p:nvPicPr>
        <p:blipFill>
          <a:blip r:embed="rId2"/>
          <a:stretch>
            <a:fillRect/>
          </a:stretch>
        </p:blipFill>
        <p:spPr>
          <a:xfrm>
            <a:off x="383338" y="2204864"/>
            <a:ext cx="4749155" cy="2868579"/>
          </a:xfrm>
          <a:prstGeom prst="rect">
            <a:avLst/>
          </a:prstGeom>
        </p:spPr>
      </p:pic>
      <p:pic>
        <p:nvPicPr>
          <p:cNvPr id="4098" name="Picture 2" descr="Image result for rooibos t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151503"/>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773316" y="5031981"/>
            <a:ext cx="2736304" cy="862558"/>
          </a:xfrm>
          <a:prstGeom prst="rect">
            <a:avLst/>
          </a:prstGeom>
          <a:noFill/>
        </p:spPr>
        <p:txBody>
          <a:bodyPr wrap="square" lIns="91440" tIns="45720" rIns="91440" bIns="45720">
            <a:spAutoFit/>
          </a:bodyPr>
          <a:lstStyle/>
          <a:p>
            <a:pPr algn="ctr"/>
            <a:r>
              <a:rPr lang="en-US" sz="2400" b="0" cap="none" spc="0" dirty="0" smtClean="0">
                <a:ln w="0"/>
                <a:solidFill>
                  <a:schemeClr val="bg2">
                    <a:lumMod val="25000"/>
                  </a:schemeClr>
                </a:solidFill>
                <a:effectLst>
                  <a:outerShdw blurRad="38100" dist="25400" dir="5400000" algn="ctr" rotWithShape="0">
                    <a:srgbClr val="6E747A">
                      <a:alpha val="43000"/>
                    </a:srgbClr>
                  </a:outerShdw>
                </a:effectLst>
              </a:rPr>
              <a:t>1 cup (250ml per day) after 2 years</a:t>
            </a:r>
            <a:endParaRPr lang="en-US" sz="2400" b="0" cap="none" spc="0" dirty="0">
              <a:ln w="0"/>
              <a:solidFill>
                <a:schemeClr val="bg2">
                  <a:lumMod val="25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194475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3247"/>
            <a:ext cx="6877521" cy="1320800"/>
          </a:xfrm>
        </p:spPr>
        <p:txBody>
          <a:bodyPr/>
          <a:lstStyle/>
          <a:p>
            <a:r>
              <a:rPr lang="en-US" dirty="0" smtClean="0"/>
              <a:t>Prevention is better than cure</a:t>
            </a:r>
            <a:endParaRPr lang="en-US" dirty="0"/>
          </a:p>
        </p:txBody>
      </p:sp>
      <p:sp>
        <p:nvSpPr>
          <p:cNvPr id="3" name="Content Placeholder 2"/>
          <p:cNvSpPr>
            <a:spLocks noGrp="1"/>
          </p:cNvSpPr>
          <p:nvPr>
            <p:ph idx="1"/>
          </p:nvPr>
        </p:nvSpPr>
        <p:spPr>
          <a:xfrm>
            <a:off x="323528" y="1044340"/>
            <a:ext cx="8328025" cy="4537075"/>
          </a:xfrm>
        </p:spPr>
        <p:txBody>
          <a:bodyPr/>
          <a:lstStyle/>
          <a:p>
            <a:pPr marL="342900" indent="-342900">
              <a:buFont typeface="Arial" panose="020B0604020202020204" pitchFamily="34" charset="0"/>
              <a:buChar char="•"/>
            </a:pPr>
            <a:r>
              <a:rPr lang="en-US" dirty="0" smtClean="0"/>
              <a:t>When </a:t>
            </a:r>
            <a:r>
              <a:rPr lang="en-US" dirty="0"/>
              <a:t>a child is able to chew and </a:t>
            </a:r>
            <a:r>
              <a:rPr lang="en-US" dirty="0" smtClean="0"/>
              <a:t>swallow well</a:t>
            </a:r>
            <a:r>
              <a:rPr lang="en-US" dirty="0"/>
              <a:t>, </a:t>
            </a:r>
            <a:r>
              <a:rPr lang="en-US" b="1" dirty="0"/>
              <a:t>animal protein (red meat, poultry </a:t>
            </a:r>
            <a:r>
              <a:rPr lang="en-US" b="1" dirty="0" smtClean="0"/>
              <a:t>or fish</a:t>
            </a:r>
            <a:r>
              <a:rPr lang="en-US" b="1" dirty="0"/>
              <a:t>) should be eaten daily.</a:t>
            </a:r>
            <a:r>
              <a:rPr lang="en-US" dirty="0"/>
              <a:t> </a:t>
            </a:r>
            <a:endParaRPr lang="en-US" dirty="0" smtClean="0"/>
          </a:p>
          <a:p>
            <a:pPr marL="342900" indent="-342900">
              <a:buFont typeface="Arial" panose="020B0604020202020204" pitchFamily="34" charset="0"/>
              <a:buChar char="•"/>
            </a:pPr>
            <a:r>
              <a:rPr lang="en-US" dirty="0" smtClean="0"/>
              <a:t>If </a:t>
            </a:r>
            <a:r>
              <a:rPr lang="en-US" dirty="0"/>
              <a:t>they are </a:t>
            </a:r>
            <a:r>
              <a:rPr lang="en-US" dirty="0" smtClean="0"/>
              <a:t>not able </a:t>
            </a:r>
            <a:r>
              <a:rPr lang="en-US" dirty="0"/>
              <a:t>to include this in their diet and </a:t>
            </a:r>
            <a:r>
              <a:rPr lang="en-US" dirty="0" smtClean="0"/>
              <a:t>they </a:t>
            </a:r>
            <a:r>
              <a:rPr lang="en-US" b="1" dirty="0" smtClean="0"/>
              <a:t>do </a:t>
            </a:r>
            <a:r>
              <a:rPr lang="en-US" b="1" dirty="0"/>
              <a:t>not eat iron-fortified cereals</a:t>
            </a:r>
            <a:r>
              <a:rPr lang="en-US" dirty="0"/>
              <a:t>, </a:t>
            </a:r>
            <a:r>
              <a:rPr lang="en-US" b="1" dirty="0"/>
              <a:t>a </a:t>
            </a:r>
            <a:r>
              <a:rPr lang="en-US" b="1" dirty="0" smtClean="0"/>
              <a:t>daily iron </a:t>
            </a:r>
            <a:r>
              <a:rPr lang="en-US" b="1" dirty="0"/>
              <a:t>supplement should be </a:t>
            </a:r>
            <a:r>
              <a:rPr lang="en-US" b="1" dirty="0" smtClean="0"/>
              <a:t>considered </a:t>
            </a:r>
            <a:r>
              <a:rPr lang="en-US" dirty="0" smtClean="0"/>
              <a:t>(based </a:t>
            </a:r>
            <a:r>
              <a:rPr lang="en-US" dirty="0"/>
              <a:t>on the </a:t>
            </a:r>
            <a:r>
              <a:rPr lang="en-US" dirty="0" smtClean="0"/>
              <a:t>NRV).</a:t>
            </a:r>
            <a:r>
              <a:rPr lang="en-US" baseline="30000" dirty="0" smtClean="0"/>
              <a:t>1</a:t>
            </a:r>
            <a:endParaRPr lang="en-US" dirty="0"/>
          </a:p>
        </p:txBody>
      </p:sp>
      <p:sp>
        <p:nvSpPr>
          <p:cNvPr id="4" name="TextBox 3"/>
          <p:cNvSpPr txBox="1"/>
          <p:nvPr/>
        </p:nvSpPr>
        <p:spPr>
          <a:xfrm>
            <a:off x="5193655" y="5373216"/>
            <a:ext cx="3493145" cy="276999"/>
          </a:xfrm>
          <a:prstGeom prst="rect">
            <a:avLst/>
          </a:prstGeom>
          <a:noFill/>
        </p:spPr>
        <p:txBody>
          <a:bodyPr wrap="square" rtlCol="0">
            <a:spAutoFit/>
          </a:bodyPr>
          <a:lstStyle/>
          <a:p>
            <a:pPr algn="r"/>
            <a:r>
              <a:rPr lang="en-US" sz="1200" dirty="0" smtClean="0"/>
              <a:t>NRV= Nutrient Reference Value</a:t>
            </a:r>
            <a:endParaRPr lang="en-US" sz="1200" dirty="0"/>
          </a:p>
        </p:txBody>
      </p:sp>
      <p:sp>
        <p:nvSpPr>
          <p:cNvPr id="5" name="Rectangle 4"/>
          <p:cNvSpPr/>
          <p:nvPr/>
        </p:nvSpPr>
        <p:spPr>
          <a:xfrm>
            <a:off x="323528" y="5831602"/>
            <a:ext cx="7237561" cy="246221"/>
          </a:xfrm>
          <a:prstGeom prst="rect">
            <a:avLst/>
          </a:prstGeom>
        </p:spPr>
        <p:txBody>
          <a:bodyPr wrap="square">
            <a:spAutoFit/>
          </a:bodyPr>
          <a:lstStyle/>
          <a:p>
            <a:r>
              <a:rPr lang="en-US" sz="1000" dirty="0" smtClean="0"/>
              <a:t>1. Jacobson</a:t>
            </a:r>
            <a:r>
              <a:rPr lang="en-US" sz="1000" dirty="0"/>
              <a:t>. Prevention and treatment of iron deficiency in children. CME. May 2008. 26(5); 242-244</a:t>
            </a:r>
          </a:p>
        </p:txBody>
      </p:sp>
      <p:sp>
        <p:nvSpPr>
          <p:cNvPr id="7" name="Rectangle 6"/>
          <p:cNvSpPr/>
          <p:nvPr/>
        </p:nvSpPr>
        <p:spPr>
          <a:xfrm>
            <a:off x="2470802" y="2844515"/>
            <a:ext cx="4033476"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smtClean="0">
                <a:ln/>
                <a:solidFill>
                  <a:schemeClr val="accent4"/>
                </a:solidFill>
                <a:effectLst/>
              </a:rPr>
              <a:t>Dietary Iron Requirements</a:t>
            </a:r>
            <a:endParaRPr lang="en-US" sz="2400" b="1" cap="none" spc="0" dirty="0">
              <a:ln/>
              <a:solidFill>
                <a:schemeClr val="accent4"/>
              </a:solidFill>
              <a:effectLst/>
            </a:endParaRPr>
          </a:p>
        </p:txBody>
      </p:sp>
      <p:grpSp>
        <p:nvGrpSpPr>
          <p:cNvPr id="8" name="Group 7"/>
          <p:cNvGrpSpPr/>
          <p:nvPr/>
        </p:nvGrpSpPr>
        <p:grpSpPr>
          <a:xfrm>
            <a:off x="1259632" y="3584893"/>
            <a:ext cx="6657975" cy="1419225"/>
            <a:chOff x="1259632" y="4149080"/>
            <a:chExt cx="6657975" cy="1419225"/>
          </a:xfrm>
        </p:grpSpPr>
        <p:pic>
          <p:nvPicPr>
            <p:cNvPr id="9" name="Picture 8"/>
            <p:cNvPicPr>
              <a:picLocks noChangeAspect="1"/>
            </p:cNvPicPr>
            <p:nvPr/>
          </p:nvPicPr>
          <p:blipFill>
            <a:blip r:embed="rId2"/>
            <a:stretch>
              <a:fillRect/>
            </a:stretch>
          </p:blipFill>
          <p:spPr>
            <a:xfrm>
              <a:off x="1259632" y="4149080"/>
              <a:ext cx="6657975" cy="1419225"/>
            </a:xfrm>
            <a:prstGeom prst="rect">
              <a:avLst/>
            </a:prstGeom>
          </p:spPr>
        </p:pic>
        <p:sp>
          <p:nvSpPr>
            <p:cNvPr id="10" name="Rectangle 9"/>
            <p:cNvSpPr/>
            <p:nvPr/>
          </p:nvSpPr>
          <p:spPr>
            <a:xfrm>
              <a:off x="5580112" y="5054836"/>
              <a:ext cx="360040" cy="360040"/>
            </a:xfrm>
            <a:prstGeom prst="rect">
              <a:avLst/>
            </a:prstGeom>
            <a:solidFill>
              <a:srgbClr val="66FFFF"/>
            </a:solidFill>
            <a:ln>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chemeClr val="tx1"/>
                  </a:solidFill>
                </a:rPr>
                <a:t>18</a:t>
              </a:r>
              <a:endParaRPr lang="en-US" sz="1050" dirty="0">
                <a:solidFill>
                  <a:schemeClr val="tx1"/>
                </a:solidFill>
              </a:endParaRPr>
            </a:p>
          </p:txBody>
        </p:sp>
      </p:grpSp>
    </p:spTree>
    <p:extLst>
      <p:ext uri="{BB962C8B-B14F-4D97-AF65-F5344CB8AC3E}">
        <p14:creationId xmlns:p14="http://schemas.microsoft.com/office/powerpoint/2010/main" val="3254706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347713" cy="1320800"/>
          </a:xfrm>
        </p:spPr>
        <p:txBody>
          <a:bodyPr/>
          <a:lstStyle/>
          <a:p>
            <a:r>
              <a:rPr lang="en-US" dirty="0" smtClean="0"/>
              <a:t>Food Fortification with Iron: What source is best?</a:t>
            </a:r>
            <a:endParaRPr lang="en-US" dirty="0"/>
          </a:p>
        </p:txBody>
      </p:sp>
      <p:sp>
        <p:nvSpPr>
          <p:cNvPr id="3" name="Content Placeholder 2"/>
          <p:cNvSpPr>
            <a:spLocks noGrp="1"/>
          </p:cNvSpPr>
          <p:nvPr>
            <p:ph idx="1"/>
          </p:nvPr>
        </p:nvSpPr>
        <p:spPr>
          <a:xfrm>
            <a:off x="358775" y="1426337"/>
            <a:ext cx="8328025" cy="4537075"/>
          </a:xfrm>
        </p:spPr>
        <p:txBody>
          <a:bodyPr/>
          <a:lstStyle/>
          <a:p>
            <a:pPr marL="342900" indent="-342900">
              <a:buFont typeface="Arial" panose="020B0604020202020204" pitchFamily="34" charset="0"/>
              <a:buChar char="•"/>
            </a:pPr>
            <a:r>
              <a:rPr lang="en-US" dirty="0" smtClean="0"/>
              <a:t>It is </a:t>
            </a:r>
            <a:r>
              <a:rPr lang="en-US" b="1" dirty="0" smtClean="0"/>
              <a:t>not just the amount that determines bioavailability </a:t>
            </a:r>
            <a:r>
              <a:rPr lang="en-US" dirty="0" smtClean="0"/>
              <a:t>but also the </a:t>
            </a:r>
            <a:r>
              <a:rPr lang="en-US" b="1" dirty="0" smtClean="0"/>
              <a:t>quality of the source of iron </a:t>
            </a:r>
            <a:r>
              <a:rPr lang="en-US" dirty="0" smtClean="0"/>
              <a:t>used!</a:t>
            </a:r>
            <a:r>
              <a:rPr lang="en-US" baseline="30000" dirty="0" smtClean="0"/>
              <a:t>1</a:t>
            </a:r>
            <a:endParaRPr lang="en-US" dirty="0" smtClean="0"/>
          </a:p>
          <a:p>
            <a:pPr marL="342900" indent="-342900">
              <a:buFont typeface="Arial" panose="020B0604020202020204" pitchFamily="34" charset="0"/>
              <a:buChar char="•"/>
            </a:pPr>
            <a:r>
              <a:rPr lang="en-US" dirty="0" smtClean="0"/>
              <a:t>World Health Organisation (WHO) recommends fortifying foods with the following iron compounds:</a:t>
            </a:r>
            <a:r>
              <a:rPr lang="en-US" baseline="30000" dirty="0" smtClean="0"/>
              <a:t>1</a:t>
            </a:r>
            <a:endParaRPr lang="en-US" dirty="0" smtClean="0"/>
          </a:p>
          <a:p>
            <a:pPr marL="552450" lvl="1" indent="-342900">
              <a:buFont typeface="Arial" panose="020B0604020202020204" pitchFamily="34" charset="0"/>
              <a:buChar char="•"/>
            </a:pPr>
            <a:r>
              <a:rPr lang="en-US" b="1" dirty="0" smtClean="0"/>
              <a:t>Ferrous </a:t>
            </a:r>
            <a:r>
              <a:rPr lang="en-US" b="1" dirty="0" err="1" smtClean="0"/>
              <a:t>Sulphate</a:t>
            </a:r>
            <a:r>
              <a:rPr lang="en-US" b="1" dirty="0" smtClean="0"/>
              <a:t>, Ferrous Fumarate, Ferric </a:t>
            </a:r>
            <a:r>
              <a:rPr lang="en-US" b="1" dirty="0" smtClean="0"/>
              <a:t>Pyrophosphate</a:t>
            </a:r>
          </a:p>
          <a:p>
            <a:pPr marL="552450" lvl="1" indent="-342900">
              <a:buFont typeface="Arial" panose="020B0604020202020204" pitchFamily="34" charset="0"/>
              <a:buChar char="•"/>
            </a:pPr>
            <a:r>
              <a:rPr lang="en-US" dirty="0" smtClean="0"/>
              <a:t>Many </a:t>
            </a:r>
            <a:r>
              <a:rPr lang="en-US" dirty="0"/>
              <a:t>cereal foods are, however, fortified with low cost elemental iron powders </a:t>
            </a:r>
            <a:r>
              <a:rPr lang="en-US" dirty="0" smtClean="0"/>
              <a:t>which </a:t>
            </a:r>
            <a:r>
              <a:rPr lang="en-US" dirty="0"/>
              <a:t>are not recommended by WHO. </a:t>
            </a:r>
            <a:endParaRPr lang="en-US" dirty="0" smtClean="0"/>
          </a:p>
          <a:p>
            <a:pPr marL="342900" indent="-342900">
              <a:buFont typeface="Arial" panose="020B0604020202020204" pitchFamily="34" charset="0"/>
              <a:buChar char="•"/>
            </a:pPr>
            <a:r>
              <a:rPr lang="en-US" b="1" dirty="0" smtClean="0"/>
              <a:t>Multi-micronutrient fortified milk and cereal products</a:t>
            </a:r>
            <a:r>
              <a:rPr lang="en-US" dirty="0" smtClean="0"/>
              <a:t> have been shown to be an </a:t>
            </a:r>
            <a:r>
              <a:rPr lang="en-US" b="1" dirty="0" smtClean="0"/>
              <a:t>effective option to reduce </a:t>
            </a:r>
            <a:r>
              <a:rPr lang="en-US" b="1" dirty="0" err="1" smtClean="0"/>
              <a:t>anaemia</a:t>
            </a:r>
            <a:r>
              <a:rPr lang="en-US" b="1" dirty="0" smtClean="0"/>
              <a:t> </a:t>
            </a:r>
            <a:r>
              <a:rPr lang="en-US" dirty="0" smtClean="0"/>
              <a:t>of children up to 3 years of age in developing countries</a:t>
            </a:r>
            <a:r>
              <a:rPr lang="en-US" baseline="30000" dirty="0" smtClean="0"/>
              <a:t>2</a:t>
            </a:r>
            <a:endParaRPr lang="en-US" b="1" dirty="0" smtClean="0"/>
          </a:p>
        </p:txBody>
      </p:sp>
      <p:sp>
        <p:nvSpPr>
          <p:cNvPr id="4" name="TextBox 3"/>
          <p:cNvSpPr txBox="1"/>
          <p:nvPr/>
        </p:nvSpPr>
        <p:spPr>
          <a:xfrm>
            <a:off x="899592" y="5666502"/>
            <a:ext cx="6984776" cy="553998"/>
          </a:xfrm>
          <a:prstGeom prst="rect">
            <a:avLst/>
          </a:prstGeom>
          <a:noFill/>
        </p:spPr>
        <p:txBody>
          <a:bodyPr wrap="square" rtlCol="0">
            <a:spAutoFit/>
          </a:bodyPr>
          <a:lstStyle/>
          <a:p>
            <a:pPr marL="228600" indent="-228600">
              <a:buAutoNum type="arabicPeriod"/>
            </a:pPr>
            <a:r>
              <a:rPr lang="en-US" sz="1000" dirty="0" err="1" smtClean="0"/>
              <a:t>Hurrel</a:t>
            </a:r>
            <a:r>
              <a:rPr lang="en-US" sz="1000" dirty="0" smtClean="0"/>
              <a:t> et al. Iron bioavailability and dietary reference values. Am J </a:t>
            </a:r>
            <a:r>
              <a:rPr lang="en-US" sz="1000" dirty="0" err="1" smtClean="0"/>
              <a:t>Clin</a:t>
            </a:r>
            <a:r>
              <a:rPr lang="en-US" sz="1000" dirty="0" smtClean="0"/>
              <a:t> </a:t>
            </a:r>
            <a:r>
              <a:rPr lang="en-US" sz="1000" dirty="0" err="1" smtClean="0"/>
              <a:t>Nutr</a:t>
            </a:r>
            <a:r>
              <a:rPr lang="en-US" sz="1000" dirty="0" smtClean="0"/>
              <a:t>. 2010. 91(</a:t>
            </a:r>
            <a:r>
              <a:rPr lang="en-US" sz="1000" dirty="0" err="1" smtClean="0"/>
              <a:t>suppl</a:t>
            </a:r>
            <a:r>
              <a:rPr lang="en-US" sz="1000" dirty="0" smtClean="0"/>
              <a:t>): 1461S- 1467S.</a:t>
            </a:r>
          </a:p>
          <a:p>
            <a:pPr marL="228600" indent="-228600">
              <a:buAutoNum type="arabicPeriod"/>
            </a:pPr>
            <a:r>
              <a:rPr lang="en-US" sz="1000" dirty="0" err="1" smtClean="0"/>
              <a:t>Eichler</a:t>
            </a:r>
            <a:r>
              <a:rPr lang="en-US" sz="1000" dirty="0" smtClean="0"/>
              <a:t> et al. Effects of micronutrient fortified milk and cereal food for infants and children: a systematic review. BMC Public Health. 2012. 12: 506.</a:t>
            </a:r>
            <a:endParaRPr lang="en-US" sz="1000" dirty="0"/>
          </a:p>
        </p:txBody>
      </p:sp>
    </p:spTree>
    <p:extLst>
      <p:ext uri="{BB962C8B-B14F-4D97-AF65-F5344CB8AC3E}">
        <p14:creationId xmlns:p14="http://schemas.microsoft.com/office/powerpoint/2010/main" val="3532947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55" y="188640"/>
            <a:ext cx="6630241" cy="1320800"/>
          </a:xfrm>
        </p:spPr>
        <p:txBody>
          <a:bodyPr>
            <a:normAutofit/>
          </a:bodyPr>
          <a:lstStyle/>
          <a:p>
            <a:r>
              <a:rPr lang="en-US" dirty="0" smtClean="0"/>
              <a:t>Clinical findings associated with IDA in infants and children</a:t>
            </a:r>
            <a:endParaRPr lang="en-US" dirty="0"/>
          </a:p>
        </p:txBody>
      </p:sp>
      <p:pic>
        <p:nvPicPr>
          <p:cNvPr id="4" name="Picture 3"/>
          <p:cNvPicPr>
            <a:picLocks noChangeAspect="1"/>
          </p:cNvPicPr>
          <p:nvPr/>
        </p:nvPicPr>
        <p:blipFill>
          <a:blip r:embed="rId2"/>
          <a:stretch>
            <a:fillRect/>
          </a:stretch>
        </p:blipFill>
        <p:spPr>
          <a:xfrm>
            <a:off x="2555776" y="1314266"/>
            <a:ext cx="3305133" cy="5230600"/>
          </a:xfrm>
          <a:prstGeom prst="rect">
            <a:avLst/>
          </a:prstGeom>
        </p:spPr>
      </p:pic>
      <p:sp>
        <p:nvSpPr>
          <p:cNvPr id="5" name="TextBox 4"/>
          <p:cNvSpPr txBox="1"/>
          <p:nvPr/>
        </p:nvSpPr>
        <p:spPr>
          <a:xfrm>
            <a:off x="179512" y="6544866"/>
            <a:ext cx="7200800" cy="246221"/>
          </a:xfrm>
          <a:prstGeom prst="rect">
            <a:avLst/>
          </a:prstGeom>
          <a:noFill/>
        </p:spPr>
        <p:txBody>
          <a:bodyPr wrap="square" rtlCol="0">
            <a:spAutoFit/>
          </a:bodyPr>
          <a:lstStyle/>
          <a:p>
            <a:r>
              <a:rPr lang="en-US" sz="1000" dirty="0" err="1" smtClean="0"/>
              <a:t>Ozdeimer</a:t>
            </a:r>
            <a:r>
              <a:rPr lang="en-US" sz="1000" dirty="0" smtClean="0"/>
              <a:t>. Iron deficiency anemia from diagnosis to treatment in children. Turkish Archives of Pediatrics. 2015. 50: 11-19.</a:t>
            </a:r>
            <a:endParaRPr lang="en-US" sz="1000" dirty="0"/>
          </a:p>
        </p:txBody>
      </p:sp>
    </p:spTree>
    <p:extLst>
      <p:ext uri="{BB962C8B-B14F-4D97-AF65-F5344CB8AC3E}">
        <p14:creationId xmlns:p14="http://schemas.microsoft.com/office/powerpoint/2010/main" val="28281890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237565"/>
            <a:ext cx="6733505" cy="936625"/>
          </a:xfrm>
        </p:spPr>
        <p:txBody>
          <a:bodyPr>
            <a:normAutofit fontScale="90000"/>
          </a:bodyPr>
          <a:lstStyle/>
          <a:p>
            <a:r>
              <a:rPr lang="en-US" dirty="0" smtClean="0"/>
              <a:t>Investigations that can be ordered when IDA is considered</a:t>
            </a:r>
            <a:endParaRPr lang="en-US" dirty="0"/>
          </a:p>
        </p:txBody>
      </p:sp>
      <p:pic>
        <p:nvPicPr>
          <p:cNvPr id="4" name="Picture 3"/>
          <p:cNvPicPr>
            <a:picLocks noChangeAspect="1"/>
          </p:cNvPicPr>
          <p:nvPr/>
        </p:nvPicPr>
        <p:blipFill rotWithShape="1">
          <a:blip r:embed="rId3"/>
          <a:srcRect t="2779"/>
          <a:stretch/>
        </p:blipFill>
        <p:spPr>
          <a:xfrm>
            <a:off x="327391" y="2204864"/>
            <a:ext cx="4086225" cy="2518792"/>
          </a:xfrm>
          <a:prstGeom prst="rect">
            <a:avLst/>
          </a:prstGeom>
        </p:spPr>
      </p:pic>
      <p:pic>
        <p:nvPicPr>
          <p:cNvPr id="5" name="Picture 4"/>
          <p:cNvPicPr>
            <a:picLocks noChangeAspect="1"/>
          </p:cNvPicPr>
          <p:nvPr/>
        </p:nvPicPr>
        <p:blipFill>
          <a:blip r:embed="rId4"/>
          <a:stretch>
            <a:fillRect/>
          </a:stretch>
        </p:blipFill>
        <p:spPr>
          <a:xfrm>
            <a:off x="4667250" y="2204864"/>
            <a:ext cx="4152900" cy="1943100"/>
          </a:xfrm>
          <a:prstGeom prst="rect">
            <a:avLst/>
          </a:prstGeom>
        </p:spPr>
      </p:pic>
      <p:sp>
        <p:nvSpPr>
          <p:cNvPr id="6" name="Right Arrow 5"/>
          <p:cNvSpPr/>
          <p:nvPr/>
        </p:nvSpPr>
        <p:spPr>
          <a:xfrm>
            <a:off x="2321935" y="2348880"/>
            <a:ext cx="2331824" cy="432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7391" y="5825164"/>
            <a:ext cx="7200800" cy="246221"/>
          </a:xfrm>
          <a:prstGeom prst="rect">
            <a:avLst/>
          </a:prstGeom>
          <a:noFill/>
        </p:spPr>
        <p:txBody>
          <a:bodyPr wrap="square" rtlCol="0">
            <a:spAutoFit/>
          </a:bodyPr>
          <a:lstStyle/>
          <a:p>
            <a:r>
              <a:rPr lang="en-US" sz="1000" dirty="0" err="1" smtClean="0"/>
              <a:t>Ozdeimer</a:t>
            </a:r>
            <a:r>
              <a:rPr lang="en-US" sz="1000" dirty="0" smtClean="0"/>
              <a:t>. Iron deficiency anemia from diagnosis to treatment in children. Turkish Archives of Pediatrics. 2015. 50: 11-19.</a:t>
            </a:r>
            <a:endParaRPr lang="en-US" sz="1000" dirty="0"/>
          </a:p>
        </p:txBody>
      </p:sp>
    </p:spTree>
    <p:extLst>
      <p:ext uri="{BB962C8B-B14F-4D97-AF65-F5344CB8AC3E}">
        <p14:creationId xmlns:p14="http://schemas.microsoft.com/office/powerpoint/2010/main" val="22312431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88119"/>
            <a:ext cx="8461375" cy="936625"/>
          </a:xfrm>
        </p:spPr>
        <p:txBody>
          <a:bodyPr/>
          <a:lstStyle/>
          <a:p>
            <a:r>
              <a:rPr lang="en-US" dirty="0" smtClean="0"/>
              <a:t>Laboratory findings in iron deficiency</a:t>
            </a:r>
            <a:endParaRPr lang="en-US" dirty="0"/>
          </a:p>
        </p:txBody>
      </p:sp>
      <p:pic>
        <p:nvPicPr>
          <p:cNvPr id="4" name="Picture 3"/>
          <p:cNvPicPr>
            <a:picLocks noChangeAspect="1"/>
          </p:cNvPicPr>
          <p:nvPr/>
        </p:nvPicPr>
        <p:blipFill>
          <a:blip r:embed="rId2"/>
          <a:stretch>
            <a:fillRect/>
          </a:stretch>
        </p:blipFill>
        <p:spPr>
          <a:xfrm>
            <a:off x="2195736" y="803505"/>
            <a:ext cx="4536504" cy="5758726"/>
          </a:xfrm>
          <a:prstGeom prst="rect">
            <a:avLst/>
          </a:prstGeom>
        </p:spPr>
      </p:pic>
      <p:sp>
        <p:nvSpPr>
          <p:cNvPr id="5" name="TextBox 4"/>
          <p:cNvSpPr txBox="1"/>
          <p:nvPr/>
        </p:nvSpPr>
        <p:spPr>
          <a:xfrm>
            <a:off x="179512" y="6597352"/>
            <a:ext cx="7200800" cy="246221"/>
          </a:xfrm>
          <a:prstGeom prst="rect">
            <a:avLst/>
          </a:prstGeom>
          <a:noFill/>
        </p:spPr>
        <p:txBody>
          <a:bodyPr wrap="square" rtlCol="0">
            <a:spAutoFit/>
          </a:bodyPr>
          <a:lstStyle/>
          <a:p>
            <a:r>
              <a:rPr lang="en-US" sz="1000" dirty="0" err="1" smtClean="0"/>
              <a:t>Ozdeimer</a:t>
            </a:r>
            <a:r>
              <a:rPr lang="en-US" sz="1000" dirty="0" smtClean="0"/>
              <a:t>. Iron deficiency anemia from diagnosis to treatment in children. Turkish Archives of Pediatrics. 2015. 50: 11-19.</a:t>
            </a:r>
            <a:endParaRPr lang="en-US" sz="1000" dirty="0"/>
          </a:p>
        </p:txBody>
      </p:sp>
      <p:pic>
        <p:nvPicPr>
          <p:cNvPr id="3" name="Picture 2"/>
          <p:cNvPicPr>
            <a:picLocks noChangeAspect="1"/>
          </p:cNvPicPr>
          <p:nvPr/>
        </p:nvPicPr>
        <p:blipFill>
          <a:blip r:embed="rId3"/>
          <a:stretch>
            <a:fillRect/>
          </a:stretch>
        </p:blipFill>
        <p:spPr>
          <a:xfrm>
            <a:off x="904131" y="1874346"/>
            <a:ext cx="7119714" cy="3617043"/>
          </a:xfrm>
          <a:prstGeom prst="rect">
            <a:avLst/>
          </a:prstGeom>
        </p:spPr>
      </p:pic>
    </p:spTree>
    <p:extLst>
      <p:ext uri="{BB962C8B-B14F-4D97-AF65-F5344CB8AC3E}">
        <p14:creationId xmlns:p14="http://schemas.microsoft.com/office/powerpoint/2010/main" val="1228899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6347713" cy="1320800"/>
          </a:xfrm>
        </p:spPr>
        <p:txBody>
          <a:bodyPr/>
          <a:lstStyle/>
          <a:p>
            <a:r>
              <a:rPr lang="en-US" dirty="0" smtClean="0"/>
              <a:t>Management of IDA</a:t>
            </a:r>
            <a:endParaRPr lang="en-US" dirty="0"/>
          </a:p>
        </p:txBody>
      </p:sp>
      <p:sp>
        <p:nvSpPr>
          <p:cNvPr id="3" name="Content Placeholder 2"/>
          <p:cNvSpPr>
            <a:spLocks noGrp="1"/>
          </p:cNvSpPr>
          <p:nvPr>
            <p:ph idx="1"/>
          </p:nvPr>
        </p:nvSpPr>
        <p:spPr>
          <a:xfrm>
            <a:off x="358775" y="1052736"/>
            <a:ext cx="8328025" cy="4537075"/>
          </a:xfrm>
        </p:spPr>
        <p:txBody>
          <a:bodyPr>
            <a:normAutofit fontScale="92500" lnSpcReduction="10000"/>
          </a:bodyPr>
          <a:lstStyle/>
          <a:p>
            <a:pPr marL="342900" indent="-342900">
              <a:buFont typeface="Arial" panose="020B0604020202020204" pitchFamily="34" charset="0"/>
              <a:buChar char="•"/>
            </a:pPr>
            <a:r>
              <a:rPr lang="en-US" dirty="0"/>
              <a:t>Management </a:t>
            </a:r>
            <a:r>
              <a:rPr lang="en-US" dirty="0" smtClean="0"/>
              <a:t>of IDA includes:</a:t>
            </a:r>
            <a:r>
              <a:rPr lang="en-US" baseline="30000" dirty="0" smtClean="0"/>
              <a:t>1</a:t>
            </a:r>
            <a:endParaRPr lang="en-US" dirty="0" smtClean="0"/>
          </a:p>
          <a:p>
            <a:pPr marL="552450" lvl="1" indent="-342900">
              <a:buFont typeface="Arial" panose="020B0604020202020204" pitchFamily="34" charset="0"/>
              <a:buChar char="•"/>
            </a:pPr>
            <a:r>
              <a:rPr lang="en-US" b="1" dirty="0" smtClean="0"/>
              <a:t>Improved dietary intake </a:t>
            </a:r>
            <a:r>
              <a:rPr lang="en-US" dirty="0" smtClean="0"/>
              <a:t>(as per previous recommendations) </a:t>
            </a:r>
          </a:p>
          <a:p>
            <a:pPr marL="552450" lvl="1" indent="-342900">
              <a:buFont typeface="Arial" panose="020B0604020202020204" pitchFamily="34" charset="0"/>
              <a:buChar char="•"/>
            </a:pPr>
            <a:r>
              <a:rPr lang="en-US" b="1" dirty="0" smtClean="0"/>
              <a:t>Gastrointestinal examination </a:t>
            </a:r>
          </a:p>
          <a:p>
            <a:pPr marL="552450" lvl="1" indent="-342900">
              <a:buFont typeface="Arial" panose="020B0604020202020204" pitchFamily="34" charset="0"/>
              <a:buChar char="•"/>
            </a:pPr>
            <a:r>
              <a:rPr lang="en-US" b="1" dirty="0"/>
              <a:t>O</a:t>
            </a:r>
            <a:r>
              <a:rPr lang="en-US" b="1" dirty="0" smtClean="0"/>
              <a:t>ral supplementation</a:t>
            </a:r>
            <a:r>
              <a:rPr lang="en-US" dirty="0" smtClean="0"/>
              <a:t>- if necessary. </a:t>
            </a:r>
          </a:p>
          <a:p>
            <a:pPr marL="342900" indent="-342900">
              <a:buFont typeface="Arial" panose="020B0604020202020204" pitchFamily="34" charset="0"/>
              <a:buChar char="•"/>
            </a:pPr>
            <a:r>
              <a:rPr lang="en-US" b="1" dirty="0" smtClean="0"/>
              <a:t>Iron Supplementation recommendations</a:t>
            </a:r>
            <a:r>
              <a:rPr lang="en-US" dirty="0" smtClean="0"/>
              <a:t>:</a:t>
            </a:r>
            <a:r>
              <a:rPr lang="en-US" baseline="30000" dirty="0" smtClean="0"/>
              <a:t>1</a:t>
            </a:r>
            <a:endParaRPr lang="en-US" dirty="0" smtClean="0"/>
          </a:p>
          <a:p>
            <a:pPr marL="552450" lvl="1" indent="-342900">
              <a:buFont typeface="Arial" panose="020B0604020202020204" pitchFamily="34" charset="0"/>
              <a:buChar char="•"/>
            </a:pPr>
            <a:r>
              <a:rPr lang="en-US" dirty="0"/>
              <a:t>To enhance absorption, iron supplementation should be </a:t>
            </a:r>
            <a:r>
              <a:rPr lang="en-US" b="1" dirty="0"/>
              <a:t>taken between </a:t>
            </a:r>
            <a:r>
              <a:rPr lang="en-US" b="1" dirty="0" smtClean="0"/>
              <a:t>meals and </a:t>
            </a:r>
            <a:r>
              <a:rPr lang="en-US" b="1" dirty="0"/>
              <a:t>at different times to other vitamin </a:t>
            </a:r>
            <a:r>
              <a:rPr lang="en-US" b="1" dirty="0" smtClean="0"/>
              <a:t>and mineral </a:t>
            </a:r>
            <a:r>
              <a:rPr lang="en-US" b="1" dirty="0"/>
              <a:t>supplementation</a:t>
            </a:r>
            <a:r>
              <a:rPr lang="en-US" b="1" dirty="0" smtClean="0"/>
              <a:t>.</a:t>
            </a:r>
          </a:p>
          <a:p>
            <a:pPr marL="742950" lvl="2" indent="-342900">
              <a:buFont typeface="Arial" panose="020B0604020202020204" pitchFamily="34" charset="0"/>
              <a:buChar char="•"/>
            </a:pPr>
            <a:r>
              <a:rPr lang="en-US" b="1" dirty="0"/>
              <a:t>Premature infants less than 1.5 kg: 2 </a:t>
            </a:r>
            <a:r>
              <a:rPr lang="en-US" b="1" dirty="0" smtClean="0"/>
              <a:t>- 3 </a:t>
            </a:r>
            <a:r>
              <a:rPr lang="en-US" b="1" dirty="0"/>
              <a:t>mg per kg. </a:t>
            </a:r>
            <a:r>
              <a:rPr lang="en-US" dirty="0"/>
              <a:t>Supplementation </a:t>
            </a:r>
            <a:r>
              <a:rPr lang="en-US" dirty="0" smtClean="0"/>
              <a:t>should occur </a:t>
            </a:r>
            <a:r>
              <a:rPr lang="en-US" dirty="0"/>
              <a:t>once the child is stable and </a:t>
            </a:r>
            <a:r>
              <a:rPr lang="en-US" dirty="0" smtClean="0"/>
              <a:t>without infection</a:t>
            </a:r>
            <a:r>
              <a:rPr lang="en-US" dirty="0"/>
              <a:t>. The supplemental dose is </a:t>
            </a:r>
            <a:r>
              <a:rPr lang="en-US" b="1" dirty="0"/>
              <a:t>2 - 3 </a:t>
            </a:r>
            <a:r>
              <a:rPr lang="en-US" b="1" dirty="0" smtClean="0"/>
              <a:t>mg per </a:t>
            </a:r>
            <a:r>
              <a:rPr lang="en-US" b="1" dirty="0"/>
              <a:t>kg up to a maximum of 15 mg per </a:t>
            </a:r>
            <a:r>
              <a:rPr lang="en-US" b="1" dirty="0" smtClean="0"/>
              <a:t>day</a:t>
            </a:r>
          </a:p>
          <a:p>
            <a:pPr marL="742950" lvl="2" indent="-342900">
              <a:buFont typeface="Arial" panose="020B0604020202020204" pitchFamily="34" charset="0"/>
              <a:buChar char="•"/>
            </a:pPr>
            <a:r>
              <a:rPr lang="en-US" b="1" dirty="0"/>
              <a:t>Infants 5 -10 kg: 25 mg</a:t>
            </a:r>
            <a:r>
              <a:rPr lang="en-US" dirty="0"/>
              <a:t> per day. </a:t>
            </a:r>
            <a:endParaRPr lang="en-US" dirty="0" smtClean="0"/>
          </a:p>
          <a:p>
            <a:pPr marL="742950" lvl="2" indent="-342900">
              <a:buFont typeface="Arial" panose="020B0604020202020204" pitchFamily="34" charset="0"/>
              <a:buChar char="•"/>
            </a:pPr>
            <a:r>
              <a:rPr lang="en-US" b="1" dirty="0" smtClean="0"/>
              <a:t>Children </a:t>
            </a:r>
            <a:r>
              <a:rPr lang="en-US" b="1" dirty="0"/>
              <a:t>2 - 6 years: 50 mg </a:t>
            </a:r>
            <a:r>
              <a:rPr lang="en-US" dirty="0"/>
              <a:t>per day or 3 - 5 mg/kg/day. </a:t>
            </a:r>
            <a:endParaRPr lang="en-US" dirty="0" smtClean="0"/>
          </a:p>
          <a:p>
            <a:pPr marL="742950" lvl="2" indent="-342900">
              <a:buFont typeface="Arial" panose="020B0604020202020204" pitchFamily="34" charset="0"/>
              <a:buChar char="•"/>
            </a:pPr>
            <a:r>
              <a:rPr lang="en-US" b="1" dirty="0" smtClean="0"/>
              <a:t>Children </a:t>
            </a:r>
            <a:r>
              <a:rPr lang="en-US" b="1" dirty="0"/>
              <a:t>6 - 12 years: 50 -100 mg </a:t>
            </a:r>
            <a:r>
              <a:rPr lang="en-US" dirty="0"/>
              <a:t>per day or 3 - 5 mg/kg/day.</a:t>
            </a:r>
            <a:endParaRPr lang="en-US" dirty="0" smtClean="0"/>
          </a:p>
          <a:p>
            <a:pPr marL="0" indent="0"/>
            <a:endParaRPr lang="en-US" dirty="0"/>
          </a:p>
          <a:p>
            <a:pPr marL="0" indent="0"/>
            <a:r>
              <a:rPr lang="en-US" sz="1000" dirty="0"/>
              <a:t>1. Jacobson. Prevention and treatment of iron deficiency in children. CME. May 2008. 26(5); 242-244</a:t>
            </a:r>
          </a:p>
          <a:p>
            <a:pPr marL="0" indent="0"/>
            <a:endParaRPr lang="en-US" dirty="0"/>
          </a:p>
        </p:txBody>
      </p:sp>
    </p:spTree>
    <p:extLst>
      <p:ext uri="{BB962C8B-B14F-4D97-AF65-F5344CB8AC3E}">
        <p14:creationId xmlns:p14="http://schemas.microsoft.com/office/powerpoint/2010/main" val="2801514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188640"/>
            <a:ext cx="8461375" cy="936625"/>
          </a:xfrm>
        </p:spPr>
        <p:txBody>
          <a:bodyPr/>
          <a:lstStyle/>
          <a:p>
            <a:r>
              <a:rPr lang="en-US" dirty="0" smtClean="0"/>
              <a:t>Indications for Parenteral Iron</a:t>
            </a:r>
            <a:endParaRPr lang="en-US" dirty="0"/>
          </a:p>
        </p:txBody>
      </p:sp>
      <p:sp>
        <p:nvSpPr>
          <p:cNvPr id="3" name="Content Placeholder 2"/>
          <p:cNvSpPr>
            <a:spLocks noGrp="1"/>
          </p:cNvSpPr>
          <p:nvPr>
            <p:ph idx="1"/>
          </p:nvPr>
        </p:nvSpPr>
        <p:spPr>
          <a:xfrm>
            <a:off x="358775" y="908720"/>
            <a:ext cx="8328025" cy="4537075"/>
          </a:xfrm>
        </p:spPr>
        <p:txBody>
          <a:bodyPr/>
          <a:lstStyle/>
          <a:p>
            <a:pPr marL="342900" indent="-342900">
              <a:buFont typeface="Arial" panose="020B0604020202020204" pitchFamily="34" charset="0"/>
              <a:buChar char="•"/>
            </a:pPr>
            <a:r>
              <a:rPr lang="en-US" dirty="0"/>
              <a:t>Refractory IDA requires exclusion of bowel pathology (</a:t>
            </a:r>
            <a:r>
              <a:rPr lang="en-US" dirty="0" smtClean="0"/>
              <a:t>coeliac disease</a:t>
            </a:r>
            <a:r>
              <a:rPr lang="en-US" dirty="0"/>
              <a:t>, gastritis, </a:t>
            </a:r>
            <a:r>
              <a:rPr lang="en-US" i="1" dirty="0"/>
              <a:t>Helicobacter pylori </a:t>
            </a:r>
            <a:r>
              <a:rPr lang="en-US" dirty="0"/>
              <a:t>infection, bleeding) and </a:t>
            </a:r>
            <a:r>
              <a:rPr lang="en-US" dirty="0" smtClean="0"/>
              <a:t>often an </a:t>
            </a:r>
            <a:r>
              <a:rPr lang="en-US" dirty="0"/>
              <a:t>endoscopic examination is </a:t>
            </a:r>
            <a:r>
              <a:rPr lang="en-US" dirty="0" smtClean="0"/>
              <a:t>indicated.</a:t>
            </a:r>
            <a:r>
              <a:rPr lang="en-US" baseline="30000" dirty="0" smtClean="0"/>
              <a:t>1</a:t>
            </a:r>
            <a:r>
              <a:rPr lang="en-US" dirty="0" smtClean="0"/>
              <a:t> </a:t>
            </a:r>
          </a:p>
          <a:p>
            <a:pPr marL="342900" indent="-342900">
              <a:buFont typeface="Arial" panose="020B0604020202020204" pitchFamily="34" charset="0"/>
              <a:buChar char="•"/>
            </a:pPr>
            <a:r>
              <a:rPr lang="en-US" dirty="0" smtClean="0"/>
              <a:t>True </a:t>
            </a:r>
            <a:r>
              <a:rPr lang="en-US" dirty="0"/>
              <a:t>malabsorption is </a:t>
            </a:r>
            <a:r>
              <a:rPr lang="en-US" dirty="0" smtClean="0"/>
              <a:t>rare.</a:t>
            </a:r>
            <a:r>
              <a:rPr lang="en-US" baseline="30000" dirty="0" smtClean="0"/>
              <a:t>1</a:t>
            </a:r>
            <a:r>
              <a:rPr lang="en-US" dirty="0" smtClean="0"/>
              <a:t> </a:t>
            </a:r>
          </a:p>
          <a:p>
            <a:pPr marL="342900" indent="-342900">
              <a:buFont typeface="Arial" panose="020B0604020202020204" pitchFamily="34" charset="0"/>
              <a:buChar char="•"/>
            </a:pPr>
            <a:r>
              <a:rPr lang="en-US" dirty="0" smtClean="0"/>
              <a:t>Indications for PN Iron: Oral </a:t>
            </a:r>
            <a:r>
              <a:rPr lang="en-US" dirty="0"/>
              <a:t>iron intolerance, poor compliance, </a:t>
            </a:r>
            <a:r>
              <a:rPr lang="en-US" dirty="0" smtClean="0"/>
              <a:t>kidney disease </a:t>
            </a:r>
            <a:r>
              <a:rPr lang="en-US" dirty="0"/>
              <a:t>with erythropoietin, bowel disease and ongoing </a:t>
            </a:r>
            <a:r>
              <a:rPr lang="en-US" dirty="0" smtClean="0"/>
              <a:t>blood.</a:t>
            </a:r>
            <a:r>
              <a:rPr lang="en-US" baseline="30000" dirty="0" smtClean="0"/>
              <a:t>1</a:t>
            </a:r>
            <a:r>
              <a:rPr lang="en-US" dirty="0" smtClean="0"/>
              <a:t> </a:t>
            </a:r>
          </a:p>
        </p:txBody>
      </p:sp>
      <p:pic>
        <p:nvPicPr>
          <p:cNvPr id="4" name="Picture 3"/>
          <p:cNvPicPr>
            <a:picLocks noChangeAspect="1"/>
          </p:cNvPicPr>
          <p:nvPr/>
        </p:nvPicPr>
        <p:blipFill>
          <a:blip r:embed="rId3"/>
          <a:stretch>
            <a:fillRect/>
          </a:stretch>
        </p:blipFill>
        <p:spPr>
          <a:xfrm>
            <a:off x="289766" y="2989700"/>
            <a:ext cx="8599392" cy="3312368"/>
          </a:xfrm>
          <a:prstGeom prst="rect">
            <a:avLst/>
          </a:prstGeom>
        </p:spPr>
      </p:pic>
      <p:sp>
        <p:nvSpPr>
          <p:cNvPr id="5" name="TextBox 4"/>
          <p:cNvSpPr txBox="1"/>
          <p:nvPr/>
        </p:nvSpPr>
        <p:spPr>
          <a:xfrm>
            <a:off x="467544" y="6453336"/>
            <a:ext cx="6336704" cy="246221"/>
          </a:xfrm>
          <a:prstGeom prst="rect">
            <a:avLst/>
          </a:prstGeom>
          <a:noFill/>
        </p:spPr>
        <p:txBody>
          <a:bodyPr wrap="square" rtlCol="0">
            <a:spAutoFit/>
          </a:bodyPr>
          <a:lstStyle/>
          <a:p>
            <a:r>
              <a:rPr lang="en-US" sz="1000" dirty="0" smtClean="0"/>
              <a:t>1. </a:t>
            </a:r>
            <a:r>
              <a:rPr lang="en-US" sz="1000" dirty="0" err="1" smtClean="0"/>
              <a:t>Thejpal</a:t>
            </a:r>
            <a:r>
              <a:rPr lang="en-US" sz="1000" dirty="0" smtClean="0"/>
              <a:t>. Iron deficiency in children. SAMJ. July 2015. 105(7) </a:t>
            </a:r>
            <a:endParaRPr lang="en-US" sz="1000" dirty="0"/>
          </a:p>
        </p:txBody>
      </p:sp>
    </p:spTree>
    <p:extLst>
      <p:ext uri="{BB962C8B-B14F-4D97-AF65-F5344CB8AC3E}">
        <p14:creationId xmlns:p14="http://schemas.microsoft.com/office/powerpoint/2010/main" val="2724558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95536" y="1700808"/>
            <a:ext cx="8328025" cy="4537075"/>
          </a:xfrm>
        </p:spPr>
        <p:txBody>
          <a:bodyPr>
            <a:normAutofit lnSpcReduction="10000"/>
          </a:bodyPr>
          <a:lstStyle/>
          <a:p>
            <a:pPr marL="342900" indent="-342900">
              <a:buFont typeface="Arial" panose="020B0604020202020204" pitchFamily="34" charset="0"/>
              <a:buChar char="•"/>
            </a:pPr>
            <a:r>
              <a:rPr lang="en-US" dirty="0"/>
              <a:t>Iron deficiency </a:t>
            </a:r>
            <a:r>
              <a:rPr lang="en-US" dirty="0" err="1"/>
              <a:t>anaemia</a:t>
            </a:r>
            <a:r>
              <a:rPr lang="en-US" dirty="0"/>
              <a:t> is the most common nutritional disorder </a:t>
            </a:r>
            <a:r>
              <a:rPr lang="en-US" dirty="0" smtClean="0"/>
              <a:t>worldwide.</a:t>
            </a:r>
          </a:p>
          <a:p>
            <a:pPr marL="342900" indent="-342900">
              <a:buFont typeface="Arial" panose="020B0604020202020204" pitchFamily="34" charset="0"/>
              <a:buChar char="•"/>
            </a:pPr>
            <a:r>
              <a:rPr lang="en-US" dirty="0" smtClean="0"/>
              <a:t>The </a:t>
            </a:r>
            <a:r>
              <a:rPr lang="en-US" dirty="0"/>
              <a:t>most common reason for iron deficiency is inadequate dietary iron </a:t>
            </a:r>
            <a:r>
              <a:rPr lang="en-US" dirty="0" smtClean="0"/>
              <a:t>intake.</a:t>
            </a:r>
          </a:p>
          <a:p>
            <a:pPr marL="342900" indent="-342900">
              <a:buFont typeface="Arial" panose="020B0604020202020204" pitchFamily="34" charset="0"/>
              <a:buChar char="•"/>
            </a:pPr>
            <a:r>
              <a:rPr lang="en-US" dirty="0" smtClean="0"/>
              <a:t>Infants </a:t>
            </a:r>
            <a:r>
              <a:rPr lang="en-US" dirty="0"/>
              <a:t>with low birth weight and with iron-deficient mothers are at high risk of developing </a:t>
            </a:r>
            <a:r>
              <a:rPr lang="en-US" dirty="0" smtClean="0"/>
              <a:t>IDA.</a:t>
            </a:r>
          </a:p>
          <a:p>
            <a:pPr marL="342900" indent="-342900">
              <a:buFont typeface="Arial" panose="020B0604020202020204" pitchFamily="34" charset="0"/>
              <a:buChar char="•"/>
            </a:pPr>
            <a:r>
              <a:rPr lang="en-US" dirty="0" smtClean="0"/>
              <a:t>Infants </a:t>
            </a:r>
            <a:r>
              <a:rPr lang="en-US" dirty="0"/>
              <a:t>who are </a:t>
            </a:r>
            <a:r>
              <a:rPr lang="en-US" dirty="0" smtClean="0"/>
              <a:t>introduced to inappropriate solid foods </a:t>
            </a:r>
            <a:r>
              <a:rPr lang="en-US" dirty="0"/>
              <a:t>have high risk of developing </a:t>
            </a:r>
            <a:r>
              <a:rPr lang="en-US" dirty="0" smtClean="0"/>
              <a:t>IDA.</a:t>
            </a:r>
          </a:p>
          <a:p>
            <a:pPr marL="342900" indent="-342900">
              <a:buFont typeface="Arial" panose="020B0604020202020204" pitchFamily="34" charset="0"/>
              <a:buChar char="•"/>
            </a:pPr>
            <a:r>
              <a:rPr lang="en-US" dirty="0" smtClean="0"/>
              <a:t>IDA </a:t>
            </a:r>
            <a:r>
              <a:rPr lang="en-US" dirty="0"/>
              <a:t>in children leads to reduced cognitive, </a:t>
            </a:r>
            <a:r>
              <a:rPr lang="en-US" dirty="0" err="1"/>
              <a:t>behavioural</a:t>
            </a:r>
            <a:r>
              <a:rPr lang="en-US" dirty="0"/>
              <a:t> and growth </a:t>
            </a:r>
            <a:r>
              <a:rPr lang="en-US" dirty="0" smtClean="0"/>
              <a:t>performance.</a:t>
            </a:r>
          </a:p>
          <a:p>
            <a:pPr marL="342900" indent="-342900">
              <a:buFont typeface="Arial" panose="020B0604020202020204" pitchFamily="34" charset="0"/>
              <a:buChar char="•"/>
            </a:pPr>
            <a:r>
              <a:rPr lang="en-US" dirty="0" smtClean="0"/>
              <a:t>Correct </a:t>
            </a:r>
            <a:r>
              <a:rPr lang="en-US" dirty="0"/>
              <a:t>eating </a:t>
            </a:r>
            <a:r>
              <a:rPr lang="en-US" dirty="0" smtClean="0"/>
              <a:t>practices and nutrition </a:t>
            </a:r>
            <a:r>
              <a:rPr lang="en-US" dirty="0"/>
              <a:t>in infancy can prevent </a:t>
            </a:r>
            <a:r>
              <a:rPr lang="en-US" dirty="0" smtClean="0"/>
              <a:t>IDA.</a:t>
            </a:r>
          </a:p>
          <a:p>
            <a:pPr marL="342900" indent="-342900">
              <a:buFont typeface="Arial" panose="020B0604020202020204" pitchFamily="34" charset="0"/>
              <a:buChar char="•"/>
            </a:pPr>
            <a:r>
              <a:rPr lang="en-US" dirty="0" smtClean="0"/>
              <a:t>Early </a:t>
            </a:r>
            <a:r>
              <a:rPr lang="en-US" dirty="0"/>
              <a:t>introduction and excessive use of cow’s milk is a common cause of IDA in young </a:t>
            </a:r>
            <a:r>
              <a:rPr lang="en-US" dirty="0" smtClean="0"/>
              <a:t>children.</a:t>
            </a:r>
          </a:p>
          <a:p>
            <a:pPr marL="342900" indent="-342900">
              <a:buFont typeface="Arial" panose="020B0604020202020204" pitchFamily="34" charset="0"/>
              <a:buChar char="•"/>
            </a:pPr>
            <a:r>
              <a:rPr lang="en-US" dirty="0" smtClean="0"/>
              <a:t>Vitamin </a:t>
            </a:r>
            <a:r>
              <a:rPr lang="en-US" dirty="0"/>
              <a:t>C is an important enhancer of </a:t>
            </a:r>
            <a:r>
              <a:rPr lang="en-US" dirty="0" smtClean="0"/>
              <a:t>iron </a:t>
            </a:r>
            <a:r>
              <a:rPr lang="en-US" dirty="0"/>
              <a:t>absorption</a:t>
            </a:r>
          </a:p>
        </p:txBody>
      </p:sp>
    </p:spTree>
    <p:extLst>
      <p:ext uri="{BB962C8B-B14F-4D97-AF65-F5344CB8AC3E}">
        <p14:creationId xmlns:p14="http://schemas.microsoft.com/office/powerpoint/2010/main" val="3588772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4371" y="6292003"/>
            <a:ext cx="3698448" cy="369332"/>
          </a:xfrm>
          <a:prstGeom prst="rect">
            <a:avLst/>
          </a:prstGeom>
        </p:spPr>
        <p:txBody>
          <a:bodyPr wrap="none">
            <a:spAutoFit/>
          </a:bodyPr>
          <a:lstStyle/>
          <a:p>
            <a:r>
              <a:rPr lang="en-ZA" dirty="0"/>
              <a:t>For Healthcare Professionals Only</a:t>
            </a:r>
          </a:p>
        </p:txBody>
      </p:sp>
      <p:pic>
        <p:nvPicPr>
          <p:cNvPr id="5122" name="Picture 2" descr="Image result for thank you with happy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40803"/>
            <a:ext cx="600075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thank 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789" y="476234"/>
            <a:ext cx="47625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033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2776" y="6381328"/>
            <a:ext cx="3698448" cy="369332"/>
          </a:xfrm>
          <a:prstGeom prst="rect">
            <a:avLst/>
          </a:prstGeom>
        </p:spPr>
        <p:txBody>
          <a:bodyPr wrap="none">
            <a:spAutoFit/>
          </a:bodyPr>
          <a:lstStyle/>
          <a:p>
            <a:r>
              <a:rPr lang="en-ZA" dirty="0"/>
              <a:t>For Healthcare Professionals Only</a:t>
            </a:r>
          </a:p>
        </p:txBody>
      </p:sp>
      <p:pic>
        <p:nvPicPr>
          <p:cNvPr id="1026" name="Picture 2" descr="https://www.k4health.org/sites/default/files/anemia-map_updat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653" y="276357"/>
            <a:ext cx="8141189" cy="55884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7832" y="5825683"/>
            <a:ext cx="7649011" cy="600164"/>
          </a:xfrm>
          <a:prstGeom prst="rect">
            <a:avLst/>
          </a:prstGeom>
          <a:noFill/>
        </p:spPr>
        <p:txBody>
          <a:bodyPr wrap="square" rtlCol="0">
            <a:spAutoFit/>
          </a:bodyPr>
          <a:lstStyle/>
          <a:p>
            <a:r>
              <a:rPr lang="en-US" sz="1100" dirty="0" smtClean="0"/>
              <a:t>Image </a:t>
            </a:r>
            <a:r>
              <a:rPr lang="en-US" sz="1100" dirty="0"/>
              <a:t>sourced from: </a:t>
            </a:r>
            <a:r>
              <a:rPr lang="en-US" sz="1100" dirty="0">
                <a:hlinkClick r:id="rId4"/>
              </a:rPr>
              <a:t>https://</a:t>
            </a:r>
            <a:r>
              <a:rPr lang="en-US" sz="1100" dirty="0" smtClean="0">
                <a:hlinkClick r:id="rId4"/>
              </a:rPr>
              <a:t>www.k4health.org/sites/default/files/anemia-map_updated.png</a:t>
            </a:r>
            <a:endParaRPr lang="en-US" sz="1100" dirty="0" smtClean="0"/>
          </a:p>
          <a:p>
            <a:pPr marL="228600" indent="-228600">
              <a:buAutoNum type="arabicPeriod"/>
            </a:pPr>
            <a:r>
              <a:rPr lang="en-US" sz="1100" dirty="0" err="1" smtClean="0"/>
              <a:t>Balarajan</a:t>
            </a:r>
            <a:r>
              <a:rPr lang="en-US" sz="1100" dirty="0" smtClean="0"/>
              <a:t> et al. </a:t>
            </a:r>
            <a:r>
              <a:rPr lang="en-US" sz="1100" dirty="0" err="1" smtClean="0"/>
              <a:t>Anaemia</a:t>
            </a:r>
            <a:r>
              <a:rPr lang="en-US" sz="1100" dirty="0" smtClean="0"/>
              <a:t> in low and middle-income countries. Lancet. 2011. 378: 2123- 2135.</a:t>
            </a:r>
          </a:p>
          <a:p>
            <a:pPr marL="228600" indent="-228600">
              <a:buAutoNum type="arabicPeriod"/>
            </a:pPr>
            <a:r>
              <a:rPr lang="en-US" sz="1100" dirty="0" smtClean="0"/>
              <a:t>Jacobson. Prevention and treatment of iron deficiency in children. CME. May 2008. 26(5); 242-244</a:t>
            </a:r>
            <a:endParaRPr lang="en-US" sz="1100" dirty="0"/>
          </a:p>
        </p:txBody>
      </p:sp>
      <p:sp>
        <p:nvSpPr>
          <p:cNvPr id="6" name="Explosion 2 5"/>
          <p:cNvSpPr/>
          <p:nvPr/>
        </p:nvSpPr>
        <p:spPr>
          <a:xfrm>
            <a:off x="136430" y="3744878"/>
            <a:ext cx="2707377" cy="2005507"/>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50000"/>
                  </a:schemeClr>
                </a:solidFill>
              </a:rPr>
              <a:t>293 million children &lt;5 years</a:t>
            </a:r>
            <a:r>
              <a:rPr lang="en-US" sz="1600" baseline="30000" dirty="0" smtClean="0">
                <a:solidFill>
                  <a:schemeClr val="tx1">
                    <a:lumMod val="50000"/>
                  </a:schemeClr>
                </a:solidFill>
              </a:rPr>
              <a:t>1</a:t>
            </a:r>
            <a:endParaRPr lang="en-US" sz="1600" dirty="0">
              <a:solidFill>
                <a:schemeClr val="tx1">
                  <a:lumMod val="50000"/>
                </a:schemeClr>
              </a:solidFill>
            </a:endParaRPr>
          </a:p>
        </p:txBody>
      </p:sp>
      <p:sp>
        <p:nvSpPr>
          <p:cNvPr id="7" name="8-Point Star 6"/>
          <p:cNvSpPr/>
          <p:nvPr/>
        </p:nvSpPr>
        <p:spPr>
          <a:xfrm>
            <a:off x="3635896" y="1359542"/>
            <a:ext cx="3312368" cy="2952328"/>
          </a:xfrm>
          <a:prstGeom prst="star8">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10000"/>
                  </a:schemeClr>
                </a:solidFill>
              </a:rPr>
              <a:t>At least half of the </a:t>
            </a:r>
            <a:r>
              <a:rPr lang="en-US" dirty="0" err="1" smtClean="0">
                <a:solidFill>
                  <a:schemeClr val="bg2">
                    <a:lumMod val="10000"/>
                  </a:schemeClr>
                </a:solidFill>
              </a:rPr>
              <a:t>anaemia</a:t>
            </a:r>
            <a:r>
              <a:rPr lang="en-US" dirty="0" smtClean="0">
                <a:solidFill>
                  <a:schemeClr val="bg2">
                    <a:lumMod val="10000"/>
                  </a:schemeClr>
                </a:solidFill>
              </a:rPr>
              <a:t> worldwide is directly due to dietary iron-deficiency</a:t>
            </a:r>
            <a:r>
              <a:rPr lang="en-US" baseline="30000" dirty="0" smtClean="0">
                <a:solidFill>
                  <a:schemeClr val="bg2">
                    <a:lumMod val="10000"/>
                  </a:schemeClr>
                </a:solidFill>
              </a:rPr>
              <a:t>2</a:t>
            </a:r>
            <a:endParaRPr lang="en-US" dirty="0">
              <a:solidFill>
                <a:schemeClr val="bg2">
                  <a:lumMod val="10000"/>
                </a:schemeClr>
              </a:solidFill>
            </a:endParaRPr>
          </a:p>
        </p:txBody>
      </p:sp>
      <p:pic>
        <p:nvPicPr>
          <p:cNvPr id="9" name="Picture 8"/>
          <p:cNvPicPr/>
          <p:nvPr/>
        </p:nvPicPr>
        <p:blipFill>
          <a:blip r:embed="rId5" cstate="email">
            <a:extLst>
              <a:ext uri="{28A0092B-C50C-407E-A947-70E740481C1C}">
                <a14:useLocalDpi xmlns:a14="http://schemas.microsoft.com/office/drawing/2010/main"/>
              </a:ext>
            </a:extLst>
          </a:blip>
          <a:stretch>
            <a:fillRect/>
          </a:stretch>
        </p:blipFill>
        <p:spPr>
          <a:xfrm>
            <a:off x="7956376" y="6237312"/>
            <a:ext cx="1080120" cy="432048"/>
          </a:xfrm>
          <a:prstGeom prst="rect">
            <a:avLst/>
          </a:prstGeom>
        </p:spPr>
      </p:pic>
    </p:spTree>
    <p:extLst>
      <p:ext uri="{BB962C8B-B14F-4D97-AF65-F5344CB8AC3E}">
        <p14:creationId xmlns:p14="http://schemas.microsoft.com/office/powerpoint/2010/main" val="26544203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03" t="3756" r="3696" b="10464"/>
          <a:stretch/>
        </p:blipFill>
        <p:spPr bwMode="auto">
          <a:xfrm>
            <a:off x="971600" y="199525"/>
            <a:ext cx="7344816"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15816" y="6488668"/>
            <a:ext cx="3698448" cy="369332"/>
          </a:xfrm>
          <a:prstGeom prst="rect">
            <a:avLst/>
          </a:prstGeom>
        </p:spPr>
        <p:txBody>
          <a:bodyPr wrap="none">
            <a:spAutoFit/>
          </a:bodyPr>
          <a:lstStyle/>
          <a:p>
            <a:r>
              <a:rPr lang="en-ZA" dirty="0"/>
              <a:t>For Healthcare Professionals Only</a:t>
            </a:r>
          </a:p>
        </p:txBody>
      </p:sp>
      <p:sp>
        <p:nvSpPr>
          <p:cNvPr id="4" name="TextBox 3"/>
          <p:cNvSpPr txBox="1"/>
          <p:nvPr/>
        </p:nvSpPr>
        <p:spPr>
          <a:xfrm>
            <a:off x="282540" y="5085184"/>
            <a:ext cx="8892480" cy="1200329"/>
          </a:xfrm>
          <a:prstGeom prst="rect">
            <a:avLst/>
          </a:prstGeom>
          <a:noFill/>
        </p:spPr>
        <p:txBody>
          <a:bodyPr wrap="square" rtlCol="0">
            <a:spAutoFit/>
          </a:bodyPr>
          <a:lstStyle/>
          <a:p>
            <a:r>
              <a:rPr lang="en-ZA" sz="800" b="1" dirty="0" smtClean="0">
                <a:solidFill>
                  <a:schemeClr val="tx1">
                    <a:lumMod val="60000"/>
                    <a:lumOff val="40000"/>
                  </a:schemeClr>
                </a:solidFill>
              </a:rPr>
              <a:t>1. </a:t>
            </a:r>
            <a:r>
              <a:rPr lang="en-ZA" sz="800" dirty="0">
                <a:solidFill>
                  <a:schemeClr val="tx1">
                    <a:lumMod val="60000"/>
                    <a:lumOff val="40000"/>
                  </a:schemeClr>
                </a:solidFill>
              </a:rPr>
              <a:t>1,000 Days. [online] [cited 2014 Jan 27]. Available from: URL: http://www.thousanddays.org/about/. </a:t>
            </a:r>
          </a:p>
          <a:p>
            <a:r>
              <a:rPr lang="en-ZA" sz="800" b="1" dirty="0" smtClean="0">
                <a:solidFill>
                  <a:schemeClr val="tx1">
                    <a:lumMod val="60000"/>
                    <a:lumOff val="40000"/>
                  </a:schemeClr>
                </a:solidFill>
              </a:rPr>
              <a:t>2</a:t>
            </a:r>
            <a:r>
              <a:rPr lang="en-ZA" sz="800" b="1" dirty="0">
                <a:solidFill>
                  <a:schemeClr val="tx1">
                    <a:lumMod val="60000"/>
                    <a:lumOff val="40000"/>
                  </a:schemeClr>
                </a:solidFill>
              </a:rPr>
              <a:t>. </a:t>
            </a:r>
            <a:r>
              <a:rPr lang="en-ZA" sz="800" dirty="0">
                <a:solidFill>
                  <a:schemeClr val="tx1">
                    <a:lumMod val="60000"/>
                    <a:lumOff val="40000"/>
                  </a:schemeClr>
                </a:solidFill>
              </a:rPr>
              <a:t>World Health Organization. Infant and young child feeding. Model Chapter for textbooks for medical</a:t>
            </a:r>
          </a:p>
          <a:p>
            <a:r>
              <a:rPr lang="en-ZA" sz="800" dirty="0">
                <a:solidFill>
                  <a:schemeClr val="tx1">
                    <a:lumMod val="60000"/>
                    <a:lumOff val="40000"/>
                  </a:schemeClr>
                </a:solidFill>
              </a:rPr>
              <a:t>students and allied health professionals.[online] [cited 2014 Jan 27]. Available from: URL: http://www.who.int/nutrition/.../</a:t>
            </a:r>
            <a:r>
              <a:rPr lang="en-ZA" sz="800" dirty="0" err="1">
                <a:solidFill>
                  <a:schemeClr val="tx1">
                    <a:lumMod val="60000"/>
                    <a:lumOff val="40000"/>
                  </a:schemeClr>
                </a:solidFill>
              </a:rPr>
              <a:t>infantfeeding</a:t>
            </a:r>
            <a:r>
              <a:rPr lang="en-ZA" sz="800" dirty="0">
                <a:solidFill>
                  <a:schemeClr val="tx1">
                    <a:lumMod val="60000"/>
                    <a:lumOff val="40000"/>
                  </a:schemeClr>
                </a:solidFill>
              </a:rPr>
              <a:t>/.../</a:t>
            </a:r>
            <a:r>
              <a:rPr lang="en-ZA" sz="800" dirty="0" err="1">
                <a:solidFill>
                  <a:schemeClr val="tx1">
                    <a:lumMod val="60000"/>
                    <a:lumOff val="40000"/>
                  </a:schemeClr>
                </a:solidFill>
              </a:rPr>
              <a:t>en</a:t>
            </a:r>
            <a:r>
              <a:rPr lang="en-ZA" sz="800" dirty="0">
                <a:solidFill>
                  <a:schemeClr val="tx1">
                    <a:lumMod val="60000"/>
                    <a:lumOff val="40000"/>
                  </a:schemeClr>
                </a:solidFill>
              </a:rPr>
              <a:t>/index.html. </a:t>
            </a:r>
          </a:p>
          <a:p>
            <a:r>
              <a:rPr lang="en-ZA" sz="800" b="1" dirty="0">
                <a:solidFill>
                  <a:schemeClr val="tx1">
                    <a:lumMod val="60000"/>
                    <a:lumOff val="40000"/>
                  </a:schemeClr>
                </a:solidFill>
              </a:rPr>
              <a:t>3. </a:t>
            </a:r>
            <a:r>
              <a:rPr lang="en-ZA" sz="800" dirty="0">
                <a:solidFill>
                  <a:schemeClr val="tx1">
                    <a:lumMod val="60000"/>
                    <a:lumOff val="40000"/>
                  </a:schemeClr>
                </a:solidFill>
              </a:rPr>
              <a:t>Fleischer </a:t>
            </a:r>
            <a:r>
              <a:rPr lang="en-ZA" sz="800" dirty="0" err="1">
                <a:solidFill>
                  <a:schemeClr val="tx1">
                    <a:lumMod val="60000"/>
                    <a:lumOff val="40000"/>
                  </a:schemeClr>
                </a:solidFill>
              </a:rPr>
              <a:t>Michaelsen</a:t>
            </a:r>
            <a:r>
              <a:rPr lang="en-ZA" sz="800" dirty="0">
                <a:solidFill>
                  <a:schemeClr val="tx1">
                    <a:lumMod val="60000"/>
                    <a:lumOff val="40000"/>
                  </a:schemeClr>
                </a:solidFill>
              </a:rPr>
              <a:t> K, Weaver L, </a:t>
            </a:r>
            <a:r>
              <a:rPr lang="en-ZA" sz="800" dirty="0" err="1">
                <a:solidFill>
                  <a:schemeClr val="tx1">
                    <a:lumMod val="60000"/>
                    <a:lumOff val="40000"/>
                  </a:schemeClr>
                </a:solidFill>
              </a:rPr>
              <a:t>Branca</a:t>
            </a:r>
            <a:r>
              <a:rPr lang="en-ZA" sz="800" dirty="0">
                <a:solidFill>
                  <a:schemeClr val="tx1">
                    <a:lumMod val="60000"/>
                    <a:lumOff val="40000"/>
                  </a:schemeClr>
                </a:solidFill>
              </a:rPr>
              <a:t> F, Robertson A. Feeding and Nutrition of Infants and Young Children. Guidelines for the WHO European Region, with emphasis on the former Soviet countries. WHO Regional Publications, European series, No. 87. [online] [cited 2014 Jan 27]. Available from: URL: http://www.euro.who.int/_data/assets/</a:t>
            </a:r>
            <a:r>
              <a:rPr lang="en-ZA" sz="800" dirty="0" err="1">
                <a:solidFill>
                  <a:schemeClr val="tx1">
                    <a:lumMod val="60000"/>
                    <a:lumOff val="40000"/>
                  </a:schemeClr>
                </a:solidFill>
              </a:rPr>
              <a:t>pdf_file</a:t>
            </a:r>
            <a:r>
              <a:rPr lang="en-ZA" sz="800" dirty="0">
                <a:solidFill>
                  <a:schemeClr val="tx1">
                    <a:lumMod val="60000"/>
                    <a:lumOff val="40000"/>
                  </a:schemeClr>
                </a:solidFill>
              </a:rPr>
              <a:t>/.../WS_115_2000FE.pdf. </a:t>
            </a:r>
          </a:p>
          <a:p>
            <a:r>
              <a:rPr lang="en-ZA" sz="800" b="1" dirty="0">
                <a:solidFill>
                  <a:schemeClr val="tx1">
                    <a:lumMod val="60000"/>
                    <a:lumOff val="40000"/>
                  </a:schemeClr>
                </a:solidFill>
              </a:rPr>
              <a:t>4. </a:t>
            </a:r>
            <a:r>
              <a:rPr lang="en-ZA" sz="800" dirty="0" err="1">
                <a:solidFill>
                  <a:schemeClr val="tx1">
                    <a:lumMod val="60000"/>
                    <a:lumOff val="40000"/>
                  </a:schemeClr>
                </a:solidFill>
              </a:rPr>
              <a:t>Labadarios</a:t>
            </a:r>
            <a:r>
              <a:rPr lang="en-ZA" sz="800" dirty="0">
                <a:solidFill>
                  <a:schemeClr val="tx1">
                    <a:lumMod val="60000"/>
                    <a:lumOff val="40000"/>
                  </a:schemeClr>
                </a:solidFill>
              </a:rPr>
              <a:t> D, Swart R, Maunder EMW, et al. Executive summary of the National Food Consumption Survey Fortification</a:t>
            </a:r>
          </a:p>
          <a:p>
            <a:r>
              <a:rPr lang="en-ZA" sz="800" dirty="0">
                <a:solidFill>
                  <a:schemeClr val="tx1">
                    <a:lumMod val="60000"/>
                    <a:lumOff val="40000"/>
                  </a:schemeClr>
                </a:solidFill>
              </a:rPr>
              <a:t>Baseline (NFCS-FB-I) South Africa, 2005. S </a:t>
            </a:r>
            <a:r>
              <a:rPr lang="en-ZA" sz="800" dirty="0" err="1">
                <a:solidFill>
                  <a:schemeClr val="tx1">
                    <a:lumMod val="60000"/>
                    <a:lumOff val="40000"/>
                  </a:schemeClr>
                </a:solidFill>
              </a:rPr>
              <a:t>Afr</a:t>
            </a:r>
            <a:r>
              <a:rPr lang="en-ZA" sz="800" dirty="0">
                <a:solidFill>
                  <a:schemeClr val="tx1">
                    <a:lumMod val="60000"/>
                    <a:lumOff val="40000"/>
                  </a:schemeClr>
                </a:solidFill>
              </a:rPr>
              <a:t> J </a:t>
            </a:r>
            <a:r>
              <a:rPr lang="en-ZA" sz="800" dirty="0" err="1">
                <a:solidFill>
                  <a:schemeClr val="tx1">
                    <a:lumMod val="60000"/>
                    <a:lumOff val="40000"/>
                  </a:schemeClr>
                </a:solidFill>
              </a:rPr>
              <a:t>Clin</a:t>
            </a:r>
            <a:r>
              <a:rPr lang="en-ZA" sz="800" dirty="0">
                <a:solidFill>
                  <a:schemeClr val="tx1">
                    <a:lumMod val="60000"/>
                    <a:lumOff val="40000"/>
                  </a:schemeClr>
                </a:solidFill>
              </a:rPr>
              <a:t> </a:t>
            </a:r>
            <a:r>
              <a:rPr lang="en-ZA" sz="800" dirty="0" err="1">
                <a:solidFill>
                  <a:schemeClr val="tx1">
                    <a:lumMod val="60000"/>
                    <a:lumOff val="40000"/>
                  </a:schemeClr>
                </a:solidFill>
              </a:rPr>
              <a:t>Nutr</a:t>
            </a:r>
            <a:r>
              <a:rPr lang="en-ZA" sz="800" dirty="0">
                <a:solidFill>
                  <a:schemeClr val="tx1">
                    <a:lumMod val="60000"/>
                    <a:lumOff val="40000"/>
                  </a:schemeClr>
                </a:solidFill>
              </a:rPr>
              <a:t> 2008;</a:t>
            </a:r>
            <a:r>
              <a:rPr lang="en-ZA" sz="800" b="1" dirty="0">
                <a:solidFill>
                  <a:schemeClr val="tx1">
                    <a:lumMod val="60000"/>
                    <a:lumOff val="40000"/>
                  </a:schemeClr>
                </a:solidFill>
              </a:rPr>
              <a:t>21</a:t>
            </a:r>
            <a:r>
              <a:rPr lang="en-ZA" sz="800" dirty="0">
                <a:solidFill>
                  <a:schemeClr val="tx1">
                    <a:lumMod val="60000"/>
                    <a:lumOff val="40000"/>
                  </a:schemeClr>
                </a:solidFill>
              </a:rPr>
              <a:t>(3)(</a:t>
            </a:r>
            <a:r>
              <a:rPr lang="en-ZA" sz="800" dirty="0" err="1">
                <a:solidFill>
                  <a:schemeClr val="tx1">
                    <a:lumMod val="60000"/>
                    <a:lumOff val="40000"/>
                  </a:schemeClr>
                </a:solidFill>
              </a:rPr>
              <a:t>Suppl</a:t>
            </a:r>
            <a:r>
              <a:rPr lang="en-ZA" sz="800" dirty="0">
                <a:solidFill>
                  <a:schemeClr val="tx1">
                    <a:lumMod val="60000"/>
                    <a:lumOff val="40000"/>
                  </a:schemeClr>
                </a:solidFill>
              </a:rPr>
              <a:t> 2):245-300. </a:t>
            </a:r>
          </a:p>
          <a:p>
            <a:r>
              <a:rPr lang="en-ZA" sz="800" b="1" dirty="0">
                <a:solidFill>
                  <a:schemeClr val="tx1">
                    <a:lumMod val="60000"/>
                    <a:lumOff val="40000"/>
                  </a:schemeClr>
                </a:solidFill>
              </a:rPr>
              <a:t>5. </a:t>
            </a:r>
            <a:r>
              <a:rPr lang="en-ZA" sz="800" dirty="0">
                <a:solidFill>
                  <a:schemeClr val="tx1">
                    <a:lumMod val="60000"/>
                    <a:lumOff val="40000"/>
                  </a:schemeClr>
                </a:solidFill>
              </a:rPr>
              <a:t>South African National Health And Nutrition Examination Survey (SANHANES-1) presentation. [online] [cited 2014 Jan 27]. Available from: URL:http://www.hsrc.ac.za/uploads/pageContent/3896/SANHANES-1%20Report%20%20Launch%20Presentation%20%206%20August%202013%20FINAL.pdf. </a:t>
            </a:r>
          </a:p>
        </p:txBody>
      </p:sp>
      <p:sp>
        <p:nvSpPr>
          <p:cNvPr id="5" name="Oval 4"/>
          <p:cNvSpPr/>
          <p:nvPr/>
        </p:nvSpPr>
        <p:spPr>
          <a:xfrm>
            <a:off x="5940152" y="3727917"/>
            <a:ext cx="1728192" cy="16561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948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775" y="476672"/>
            <a:ext cx="8461375" cy="936625"/>
          </a:xfrm>
        </p:spPr>
        <p:txBody>
          <a:bodyPr>
            <a:normAutofit fontScale="90000"/>
          </a:bodyPr>
          <a:lstStyle/>
          <a:p>
            <a:r>
              <a:rPr lang="en-US" dirty="0" smtClean="0"/>
              <a:t>Other IDA prevalence studies in South Africa</a:t>
            </a:r>
            <a:endParaRPr lang="en-US" dirty="0"/>
          </a:p>
        </p:txBody>
      </p:sp>
      <p:sp>
        <p:nvSpPr>
          <p:cNvPr id="3" name="Content Placeholder 2"/>
          <p:cNvSpPr>
            <a:spLocks noGrp="1"/>
          </p:cNvSpPr>
          <p:nvPr>
            <p:ph idx="1"/>
          </p:nvPr>
        </p:nvSpPr>
        <p:spPr>
          <a:xfrm>
            <a:off x="390309" y="1740307"/>
            <a:ext cx="8328025" cy="4537075"/>
          </a:xfrm>
        </p:spPr>
        <p:txBody>
          <a:bodyPr/>
          <a:lstStyle/>
          <a:p>
            <a:pPr marL="342900" indent="-342900">
              <a:buFont typeface="Arial" panose="020B0604020202020204" pitchFamily="34" charset="0"/>
              <a:buChar char="•"/>
            </a:pPr>
            <a:r>
              <a:rPr lang="en-US" dirty="0" smtClean="0"/>
              <a:t>33% of children between 2 to 5 years in rural areas in South Africa are iron-deficient</a:t>
            </a:r>
            <a:r>
              <a:rPr lang="en-US" baseline="30000" dirty="0" smtClean="0"/>
              <a:t>1</a:t>
            </a:r>
            <a:endParaRPr lang="en-US" dirty="0" smtClean="0"/>
          </a:p>
          <a:p>
            <a:pPr marL="342900" indent="-342900">
              <a:buFont typeface="Arial" panose="020B0604020202020204" pitchFamily="34" charset="0"/>
              <a:buChar char="•"/>
            </a:pPr>
            <a:r>
              <a:rPr lang="en-US" dirty="0" smtClean="0"/>
              <a:t>Another study found that 43.2% of rural children aged 4-24 months were iron deficient</a:t>
            </a:r>
            <a:r>
              <a:rPr lang="en-US" baseline="30000" dirty="0" smtClean="0"/>
              <a:t>1</a:t>
            </a:r>
            <a:endParaRPr lang="en-US" dirty="0" smtClean="0"/>
          </a:p>
          <a:p>
            <a:pPr marL="342900" indent="-342900">
              <a:buFont typeface="Arial" panose="020B0604020202020204" pitchFamily="34" charset="0"/>
              <a:buChar char="•"/>
            </a:pPr>
            <a:r>
              <a:rPr lang="en-US" dirty="0" smtClean="0"/>
              <a:t>A study in Western Cape disadvantaged communities showed 32% of </a:t>
            </a:r>
            <a:r>
              <a:rPr lang="en-US" dirty="0" err="1" smtClean="0"/>
              <a:t>coloured</a:t>
            </a:r>
            <a:r>
              <a:rPr lang="en-US" dirty="0" smtClean="0"/>
              <a:t> infants and 46% of black infants had iron-deficiency </a:t>
            </a:r>
            <a:r>
              <a:rPr lang="en-US" dirty="0" err="1" smtClean="0"/>
              <a:t>anaemia</a:t>
            </a:r>
            <a:r>
              <a:rPr lang="en-US" dirty="0" smtClean="0"/>
              <a:t> (IDA)</a:t>
            </a:r>
            <a:r>
              <a:rPr lang="en-US" baseline="30000" dirty="0" smtClean="0"/>
              <a:t>1</a:t>
            </a:r>
            <a:endParaRPr lang="en-US" dirty="0" smtClean="0"/>
          </a:p>
          <a:p>
            <a:pPr marL="342900" indent="-342900">
              <a:buFont typeface="Arial" panose="020B0604020202020204" pitchFamily="34" charset="0"/>
              <a:buChar char="•"/>
            </a:pPr>
            <a:r>
              <a:rPr lang="en-US" dirty="0" smtClean="0"/>
              <a:t>52% of HIV-infected children in SA are iron-depleted, with 18% showing symptoms of IDA</a:t>
            </a:r>
            <a:r>
              <a:rPr lang="en-US" baseline="30000" dirty="0" smtClean="0"/>
              <a:t>1</a:t>
            </a:r>
            <a:endParaRPr lang="en-US" dirty="0" smtClean="0"/>
          </a:p>
          <a:p>
            <a:endParaRPr lang="en-US" dirty="0"/>
          </a:p>
        </p:txBody>
      </p:sp>
      <p:sp>
        <p:nvSpPr>
          <p:cNvPr id="6" name="TextBox 5"/>
          <p:cNvSpPr txBox="1"/>
          <p:nvPr/>
        </p:nvSpPr>
        <p:spPr>
          <a:xfrm>
            <a:off x="358775" y="5877272"/>
            <a:ext cx="6840760" cy="400110"/>
          </a:xfrm>
          <a:prstGeom prst="rect">
            <a:avLst/>
          </a:prstGeom>
          <a:noFill/>
        </p:spPr>
        <p:txBody>
          <a:bodyPr wrap="square" rtlCol="0">
            <a:spAutoFit/>
          </a:bodyPr>
          <a:lstStyle/>
          <a:p>
            <a:r>
              <a:rPr lang="en-US" sz="1000" dirty="0" smtClean="0"/>
              <a:t>1. </a:t>
            </a:r>
            <a:r>
              <a:rPr lang="en-US" sz="1000" dirty="0"/>
              <a:t>Jacobson. Prevention and treatment of iron deficiency in children. CME. May 2008. 26(5); 242-244</a:t>
            </a:r>
          </a:p>
          <a:p>
            <a:r>
              <a:rPr lang="en-US" sz="1000" dirty="0" smtClean="0"/>
              <a:t> </a:t>
            </a:r>
            <a:endParaRPr lang="en-US" sz="1000" dirty="0"/>
          </a:p>
        </p:txBody>
      </p:sp>
    </p:spTree>
    <p:extLst>
      <p:ext uri="{BB962C8B-B14F-4D97-AF65-F5344CB8AC3E}">
        <p14:creationId xmlns:p14="http://schemas.microsoft.com/office/powerpoint/2010/main" val="37217765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risks associated with IDA</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Reduced performance</a:t>
            </a:r>
            <a:r>
              <a:rPr lang="en-US" baseline="30000" dirty="0" smtClean="0"/>
              <a:t>1,2</a:t>
            </a:r>
            <a:endParaRPr lang="en-US" dirty="0" smtClean="0"/>
          </a:p>
          <a:p>
            <a:pPr marL="342900" indent="-342900">
              <a:buFont typeface="Arial" panose="020B0604020202020204" pitchFamily="34" charset="0"/>
              <a:buChar char="•"/>
            </a:pPr>
            <a:r>
              <a:rPr lang="en-US" dirty="0" smtClean="0"/>
              <a:t>Diminished attention</a:t>
            </a:r>
            <a:r>
              <a:rPr lang="en-US" baseline="30000" dirty="0" smtClean="0"/>
              <a:t>1,2</a:t>
            </a:r>
            <a:endParaRPr lang="en-US" dirty="0"/>
          </a:p>
          <a:p>
            <a:pPr marL="342900" indent="-342900">
              <a:buFont typeface="Arial" panose="020B0604020202020204" pitchFamily="34" charset="0"/>
              <a:buChar char="•"/>
            </a:pPr>
            <a:r>
              <a:rPr lang="en-US" dirty="0" smtClean="0"/>
              <a:t>Memory loss</a:t>
            </a:r>
            <a:r>
              <a:rPr lang="en-US" baseline="30000" dirty="0" smtClean="0"/>
              <a:t>1</a:t>
            </a:r>
            <a:endParaRPr lang="en-US" dirty="0" smtClean="0"/>
          </a:p>
          <a:p>
            <a:pPr marL="342900" indent="-342900">
              <a:buFont typeface="Arial" panose="020B0604020202020204" pitchFamily="34" charset="0"/>
              <a:buChar char="•"/>
            </a:pPr>
            <a:r>
              <a:rPr lang="en-US" dirty="0" smtClean="0"/>
              <a:t>Learning disability</a:t>
            </a:r>
            <a:r>
              <a:rPr lang="en-US" baseline="30000" dirty="0" smtClean="0"/>
              <a:t>1</a:t>
            </a:r>
            <a:r>
              <a:rPr lang="en-US" dirty="0" smtClean="0"/>
              <a:t> </a:t>
            </a:r>
          </a:p>
          <a:p>
            <a:pPr marL="342900" indent="-342900">
              <a:buFont typeface="Arial" panose="020B0604020202020204" pitchFamily="34" charset="0"/>
              <a:buChar char="•"/>
            </a:pPr>
            <a:r>
              <a:rPr lang="en-US" dirty="0" smtClean="0"/>
              <a:t>Growth retardation </a:t>
            </a:r>
            <a:r>
              <a:rPr lang="en-US" baseline="30000" dirty="0" smtClean="0"/>
              <a:t>1,2</a:t>
            </a:r>
            <a:endParaRPr lang="en-US" dirty="0" smtClean="0"/>
          </a:p>
          <a:p>
            <a:pPr marL="342900" indent="-342900">
              <a:buFont typeface="Arial" panose="020B0604020202020204" pitchFamily="34" charset="0"/>
              <a:buChar char="•"/>
            </a:pPr>
            <a:r>
              <a:rPr lang="en-US" dirty="0" smtClean="0"/>
              <a:t>Delays in development </a:t>
            </a:r>
            <a:r>
              <a:rPr lang="en-US" dirty="0"/>
              <a:t>can vary from apathy to extreme </a:t>
            </a:r>
            <a:r>
              <a:rPr lang="en-US" dirty="0" smtClean="0"/>
              <a:t>listlessness</a:t>
            </a:r>
            <a:r>
              <a:rPr lang="en-US" baseline="30000" dirty="0" smtClean="0"/>
              <a:t>1</a:t>
            </a:r>
            <a:endParaRPr lang="en-US" dirty="0" smtClean="0"/>
          </a:p>
          <a:p>
            <a:pPr marL="342900" indent="-342900">
              <a:buFont typeface="Arial" panose="020B0604020202020204" pitchFamily="34" charset="0"/>
              <a:buChar char="•"/>
            </a:pPr>
            <a:r>
              <a:rPr lang="en-US" dirty="0" smtClean="0"/>
              <a:t>Compromised immune systems and increased infections</a:t>
            </a:r>
            <a:r>
              <a:rPr lang="en-US" baseline="30000" dirty="0" smtClean="0"/>
              <a:t>1,2</a:t>
            </a:r>
            <a:r>
              <a:rPr lang="en-US" dirty="0" smtClean="0"/>
              <a:t> </a:t>
            </a:r>
          </a:p>
          <a:p>
            <a:pPr marL="342900" indent="-342900">
              <a:buFont typeface="Arial" panose="020B0604020202020204" pitchFamily="34" charset="0"/>
              <a:buChar char="•"/>
            </a:pPr>
            <a:r>
              <a:rPr lang="en-US" dirty="0" smtClean="0"/>
              <a:t>Cognitive and motor deficits</a:t>
            </a:r>
            <a:r>
              <a:rPr lang="en-US" baseline="30000" dirty="0" smtClean="0"/>
              <a:t>2</a:t>
            </a:r>
            <a:endParaRPr lang="en-US" dirty="0"/>
          </a:p>
        </p:txBody>
      </p:sp>
      <p:sp>
        <p:nvSpPr>
          <p:cNvPr id="5" name="TextBox 4"/>
          <p:cNvSpPr txBox="1"/>
          <p:nvPr/>
        </p:nvSpPr>
        <p:spPr>
          <a:xfrm>
            <a:off x="467544" y="6016425"/>
            <a:ext cx="6840760" cy="861774"/>
          </a:xfrm>
          <a:prstGeom prst="rect">
            <a:avLst/>
          </a:prstGeom>
          <a:noFill/>
        </p:spPr>
        <p:txBody>
          <a:bodyPr wrap="square" rtlCol="0">
            <a:spAutoFit/>
          </a:bodyPr>
          <a:lstStyle/>
          <a:p>
            <a:pPr marL="228600" indent="-228600">
              <a:buAutoNum type="arabicPeriod"/>
            </a:pPr>
            <a:r>
              <a:rPr lang="en-US" sz="1000" dirty="0" smtClean="0"/>
              <a:t>Jacobson</a:t>
            </a:r>
            <a:r>
              <a:rPr lang="en-US" sz="1000" dirty="0"/>
              <a:t>. Prevention and treatment of iron deficiency in children. CME. May 2008. 26(5); </a:t>
            </a:r>
            <a:r>
              <a:rPr lang="en-US" sz="1000" dirty="0" smtClean="0"/>
              <a:t>242-244</a:t>
            </a:r>
          </a:p>
          <a:p>
            <a:pPr marL="228600" indent="-228600">
              <a:buFontTx/>
              <a:buAutoNum type="arabicPeriod"/>
            </a:pPr>
            <a:r>
              <a:rPr lang="en-US" sz="1000" dirty="0" err="1"/>
              <a:t>Hlatswayo</a:t>
            </a:r>
            <a:r>
              <a:rPr lang="en-US" sz="1000" dirty="0"/>
              <a:t> et al. The effects of iron-deficiency and </a:t>
            </a:r>
            <a:r>
              <a:rPr lang="en-US" sz="1000" dirty="0" err="1"/>
              <a:t>anaemia</a:t>
            </a:r>
            <a:r>
              <a:rPr lang="en-US" sz="1000" dirty="0"/>
              <a:t> on primary school learners’ scholastic performance. SAJCH. July 2016. 10 (2): 111-115</a:t>
            </a:r>
          </a:p>
          <a:p>
            <a:endParaRPr lang="en-US" sz="1000" dirty="0"/>
          </a:p>
          <a:p>
            <a:r>
              <a:rPr lang="en-US" sz="1000" dirty="0" smtClean="0"/>
              <a:t> </a:t>
            </a:r>
            <a:endParaRPr lang="en-US" sz="1000" dirty="0"/>
          </a:p>
        </p:txBody>
      </p:sp>
    </p:spTree>
    <p:extLst>
      <p:ext uri="{BB962C8B-B14F-4D97-AF65-F5344CB8AC3E}">
        <p14:creationId xmlns:p14="http://schemas.microsoft.com/office/powerpoint/2010/main" val="3130618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6347713" cy="1320800"/>
          </a:xfrm>
        </p:spPr>
        <p:txBody>
          <a:bodyPr/>
          <a:lstStyle/>
          <a:p>
            <a:r>
              <a:rPr lang="en-US" dirty="0" smtClean="0"/>
              <a:t>Long-term risks associated with IDA</a:t>
            </a:r>
            <a:endParaRPr lang="en-US" dirty="0"/>
          </a:p>
        </p:txBody>
      </p:sp>
      <p:sp>
        <p:nvSpPr>
          <p:cNvPr id="3" name="Content Placeholder 2"/>
          <p:cNvSpPr>
            <a:spLocks noGrp="1"/>
          </p:cNvSpPr>
          <p:nvPr>
            <p:ph idx="1"/>
          </p:nvPr>
        </p:nvSpPr>
        <p:spPr>
          <a:xfrm>
            <a:off x="251520" y="1412205"/>
            <a:ext cx="8328025" cy="4537075"/>
          </a:xfrm>
        </p:spPr>
        <p:txBody>
          <a:bodyPr>
            <a:normAutofit fontScale="92500" lnSpcReduction="10000"/>
          </a:bodyPr>
          <a:lstStyle/>
          <a:p>
            <a:pPr marL="342900" indent="-342900">
              <a:buFont typeface="Arial" panose="020B0604020202020204" pitchFamily="34" charset="0"/>
              <a:buChar char="•"/>
            </a:pPr>
            <a:r>
              <a:rPr lang="en-US" dirty="0" smtClean="0"/>
              <a:t>Preschool school children </a:t>
            </a:r>
            <a:r>
              <a:rPr lang="en-US" dirty="0"/>
              <a:t>with IDA</a:t>
            </a:r>
            <a:r>
              <a:rPr lang="en-US" dirty="0" smtClean="0"/>
              <a:t> display wary/inhibited </a:t>
            </a:r>
            <a:r>
              <a:rPr lang="en-US" dirty="0" err="1" smtClean="0"/>
              <a:t>behavioural</a:t>
            </a:r>
            <a:r>
              <a:rPr lang="en-US" dirty="0" smtClean="0"/>
              <a:t> patterns which may lead to internalizing problems (e.g. anxiety, depression) later in life</a:t>
            </a:r>
            <a:r>
              <a:rPr lang="en-US" baseline="30000" dirty="0" smtClean="0"/>
              <a:t>1</a:t>
            </a:r>
          </a:p>
          <a:p>
            <a:pPr marL="342900" indent="-342900">
              <a:buFont typeface="Arial" panose="020B0604020202020204" pitchFamily="34" charset="0"/>
              <a:buChar char="•"/>
            </a:pPr>
            <a:r>
              <a:rPr lang="en-US" dirty="0"/>
              <a:t>Preschool school children with </a:t>
            </a:r>
            <a:r>
              <a:rPr lang="en-US" dirty="0" smtClean="0"/>
              <a:t>IDA show lower activity and lower positive affect when compared to non-IDA preschoolers. This may lead to poorer </a:t>
            </a:r>
            <a:r>
              <a:rPr lang="en-US" dirty="0" err="1" smtClean="0"/>
              <a:t>behavioural</a:t>
            </a:r>
            <a:r>
              <a:rPr lang="en-US" dirty="0" smtClean="0"/>
              <a:t> and developmental problems later in life (e.g. ADHD).</a:t>
            </a:r>
            <a:r>
              <a:rPr lang="en-US" baseline="30000" dirty="0" smtClean="0"/>
              <a:t>1</a:t>
            </a:r>
            <a:endParaRPr lang="en-US" dirty="0" smtClean="0"/>
          </a:p>
          <a:p>
            <a:pPr marL="342900" indent="-342900">
              <a:buFont typeface="Arial" panose="020B0604020202020204" pitchFamily="34" charset="0"/>
              <a:buChar char="•"/>
            </a:pPr>
            <a:r>
              <a:rPr lang="en-US" dirty="0" smtClean="0"/>
              <a:t>Primary school learners with IDA in South Africa have less scholastic performance when compared to non-IDA learners. </a:t>
            </a:r>
            <a:r>
              <a:rPr lang="en-US" baseline="30000" dirty="0" smtClean="0"/>
              <a:t>2</a:t>
            </a:r>
            <a:endParaRPr lang="en-US" dirty="0" smtClean="0"/>
          </a:p>
          <a:p>
            <a:pPr marL="552450" lvl="1" indent="-342900">
              <a:buFont typeface="Arial" panose="020B0604020202020204" pitchFamily="34" charset="0"/>
              <a:buChar char="•"/>
            </a:pPr>
            <a:r>
              <a:rPr lang="en-US" sz="1600" dirty="0" smtClean="0"/>
              <a:t>This may lead to higher risks for school failure, drop-out and poor productivity in adulthood</a:t>
            </a:r>
          </a:p>
          <a:p>
            <a:pPr marL="342900" indent="-342900">
              <a:buFont typeface="Arial" panose="020B0604020202020204" pitchFamily="34" charset="0"/>
              <a:buChar char="•"/>
            </a:pPr>
            <a:r>
              <a:rPr lang="en-US" dirty="0" smtClean="0"/>
              <a:t>Adult functioning after having IDA in childhood has long-term effects:</a:t>
            </a:r>
            <a:r>
              <a:rPr lang="en-US" baseline="30000" dirty="0" smtClean="0"/>
              <a:t>3</a:t>
            </a:r>
            <a:endParaRPr lang="en-US" dirty="0" smtClean="0"/>
          </a:p>
          <a:p>
            <a:pPr marL="552450" lvl="1" indent="-342900">
              <a:buFont typeface="Arial" panose="020B0604020202020204" pitchFamily="34" charset="0"/>
              <a:buChar char="•"/>
            </a:pPr>
            <a:r>
              <a:rPr lang="en-US" sz="1400" dirty="0" smtClean="0"/>
              <a:t>Less likelihood of not completing high school (58.1% IDA  vs 19% in iron-sufficient group)</a:t>
            </a:r>
          </a:p>
          <a:p>
            <a:pPr marL="552450" lvl="1" indent="-342900">
              <a:buFont typeface="Arial" panose="020B0604020202020204" pitchFamily="34" charset="0"/>
              <a:buChar char="•"/>
            </a:pPr>
            <a:r>
              <a:rPr lang="en-US" sz="1400" dirty="0" smtClean="0"/>
              <a:t>Less likelihood of not pursuing further education/training (76.1% IDA  vs 31.5% in iron-sufficient group)</a:t>
            </a:r>
          </a:p>
          <a:p>
            <a:pPr marL="552450" lvl="1" indent="-342900">
              <a:buFont typeface="Arial" panose="020B0604020202020204" pitchFamily="34" charset="0"/>
              <a:buChar char="•"/>
            </a:pPr>
            <a:r>
              <a:rPr lang="en-US" sz="1400" dirty="0" smtClean="0"/>
              <a:t>More adults were single! (83.9% IDA vs 23.7% in iron-sufficient group)</a:t>
            </a:r>
          </a:p>
          <a:p>
            <a:pPr marL="552450" lvl="1" indent="-342900">
              <a:buFont typeface="Arial" panose="020B0604020202020204" pitchFamily="34" charset="0"/>
              <a:buChar char="•"/>
            </a:pPr>
            <a:r>
              <a:rPr lang="en-US" sz="1400" dirty="0" smtClean="0"/>
              <a:t>Poorer emotional health, more negative emotions and more feelings of detachment/dissociation </a:t>
            </a:r>
          </a:p>
          <a:p>
            <a:pPr marL="552450" lvl="1" indent="-342900">
              <a:buFont typeface="Arial" panose="020B0604020202020204" pitchFamily="34" charset="0"/>
              <a:buChar char="•"/>
            </a:pPr>
            <a:endParaRPr lang="en-US" sz="1400" dirty="0" smtClean="0"/>
          </a:p>
          <a:p>
            <a:pPr marL="552450" lvl="1"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baseline="30000" dirty="0" smtClean="0"/>
          </a:p>
          <a:p>
            <a:pPr marL="342900" indent="-342900">
              <a:buFont typeface="Arial" panose="020B0604020202020204" pitchFamily="34" charset="0"/>
              <a:buChar char="•"/>
            </a:pPr>
            <a:endParaRPr lang="en-US" dirty="0"/>
          </a:p>
        </p:txBody>
      </p:sp>
      <p:sp>
        <p:nvSpPr>
          <p:cNvPr id="4" name="TextBox 3"/>
          <p:cNvSpPr txBox="1"/>
          <p:nvPr/>
        </p:nvSpPr>
        <p:spPr>
          <a:xfrm>
            <a:off x="251520" y="5889466"/>
            <a:ext cx="8064574" cy="707886"/>
          </a:xfrm>
          <a:prstGeom prst="rect">
            <a:avLst/>
          </a:prstGeom>
          <a:noFill/>
        </p:spPr>
        <p:txBody>
          <a:bodyPr wrap="square" rtlCol="0">
            <a:spAutoFit/>
          </a:bodyPr>
          <a:lstStyle/>
          <a:p>
            <a:pPr marL="228600" indent="-228600">
              <a:buAutoNum type="arabicPeriod"/>
            </a:pPr>
            <a:r>
              <a:rPr lang="en-US" sz="1000" dirty="0" err="1" smtClean="0"/>
              <a:t>Lozoff</a:t>
            </a:r>
            <a:r>
              <a:rPr lang="en-US" sz="1000" dirty="0" smtClean="0"/>
              <a:t> et al. Preschool-aged children with iron-deficiency anemia show altered affect and behavior. J </a:t>
            </a:r>
            <a:r>
              <a:rPr lang="en-US" sz="1000" dirty="0" err="1" smtClean="0"/>
              <a:t>Nutr</a:t>
            </a:r>
            <a:r>
              <a:rPr lang="en-US" sz="1000" dirty="0" smtClean="0"/>
              <a:t>. 2007 March. 137(3): 683-689</a:t>
            </a:r>
          </a:p>
          <a:p>
            <a:pPr marL="228600" indent="-228600">
              <a:buAutoNum type="arabicPeriod"/>
            </a:pPr>
            <a:r>
              <a:rPr lang="en-US" sz="1000" dirty="0" err="1" smtClean="0"/>
              <a:t>Hlatswayo</a:t>
            </a:r>
            <a:r>
              <a:rPr lang="en-US" sz="1000" dirty="0" smtClean="0"/>
              <a:t> et al. The effects of iron-deficiency and </a:t>
            </a:r>
            <a:r>
              <a:rPr lang="en-US" sz="1000" dirty="0" err="1" smtClean="0"/>
              <a:t>anaemia</a:t>
            </a:r>
            <a:r>
              <a:rPr lang="en-US" sz="1000" dirty="0" smtClean="0"/>
              <a:t> on primary school learners’ scholastic performance. SAJCH. July 2016. 10 (2): 111-115</a:t>
            </a:r>
          </a:p>
          <a:p>
            <a:pPr marL="228600" indent="-228600">
              <a:buAutoNum type="arabicPeriod"/>
            </a:pPr>
            <a:r>
              <a:rPr lang="en-US" sz="1000" dirty="0" err="1" smtClean="0"/>
              <a:t>Lozoff</a:t>
            </a:r>
            <a:r>
              <a:rPr lang="en-US" sz="1000" dirty="0" smtClean="0"/>
              <a:t> eta l. </a:t>
            </a:r>
            <a:r>
              <a:rPr lang="en-US" sz="1000" dirty="0" err="1" smtClean="0"/>
              <a:t>Fucntional</a:t>
            </a:r>
            <a:r>
              <a:rPr lang="en-US" sz="1000" dirty="0" smtClean="0"/>
              <a:t> significance of early-life iron </a:t>
            </a:r>
            <a:r>
              <a:rPr lang="en-US" sz="1000" dirty="0" err="1" smtClean="0"/>
              <a:t>defciciency</a:t>
            </a:r>
            <a:r>
              <a:rPr lang="en-US" sz="1000" dirty="0" smtClean="0"/>
              <a:t>: Outcome s at 25 years. J </a:t>
            </a:r>
            <a:r>
              <a:rPr lang="en-US" sz="1000" dirty="0" err="1" smtClean="0"/>
              <a:t>Pediatr</a:t>
            </a:r>
            <a:r>
              <a:rPr lang="en-US" sz="1000" dirty="0" smtClean="0"/>
              <a:t>. 2013 November. 163(5)</a:t>
            </a:r>
            <a:endParaRPr lang="en-US" sz="1000" dirty="0"/>
          </a:p>
        </p:txBody>
      </p:sp>
    </p:spTree>
    <p:extLst>
      <p:ext uri="{BB962C8B-B14F-4D97-AF65-F5344CB8AC3E}">
        <p14:creationId xmlns:p14="http://schemas.microsoft.com/office/powerpoint/2010/main" val="28132731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6347713" cy="1320800"/>
          </a:xfrm>
        </p:spPr>
        <p:txBody>
          <a:bodyPr/>
          <a:lstStyle/>
          <a:p>
            <a:r>
              <a:rPr lang="en-US" dirty="0" smtClean="0"/>
              <a:t>The cost of iron deficiency</a:t>
            </a:r>
            <a:endParaRPr lang="en-US" dirty="0"/>
          </a:p>
        </p:txBody>
      </p:sp>
      <p:pic>
        <p:nvPicPr>
          <p:cNvPr id="4" name="Picture 3"/>
          <p:cNvPicPr>
            <a:picLocks noChangeAspect="1"/>
          </p:cNvPicPr>
          <p:nvPr/>
        </p:nvPicPr>
        <p:blipFill>
          <a:blip r:embed="rId2"/>
          <a:stretch>
            <a:fillRect/>
          </a:stretch>
        </p:blipFill>
        <p:spPr>
          <a:xfrm>
            <a:off x="193674" y="1252538"/>
            <a:ext cx="8791575" cy="3867150"/>
          </a:xfrm>
          <a:prstGeom prst="rect">
            <a:avLst/>
          </a:prstGeom>
        </p:spPr>
      </p:pic>
      <p:pic>
        <p:nvPicPr>
          <p:cNvPr id="5" name="Picture 4"/>
          <p:cNvPicPr>
            <a:picLocks noChangeAspect="1"/>
          </p:cNvPicPr>
          <p:nvPr/>
        </p:nvPicPr>
        <p:blipFill>
          <a:blip r:embed="rId3"/>
          <a:stretch>
            <a:fillRect/>
          </a:stretch>
        </p:blipFill>
        <p:spPr>
          <a:xfrm>
            <a:off x="1403648" y="5289052"/>
            <a:ext cx="5700562" cy="767261"/>
          </a:xfrm>
          <a:prstGeom prst="rect">
            <a:avLst/>
          </a:prstGeom>
        </p:spPr>
      </p:pic>
    </p:spTree>
    <p:extLst>
      <p:ext uri="{BB962C8B-B14F-4D97-AF65-F5344CB8AC3E}">
        <p14:creationId xmlns:p14="http://schemas.microsoft.com/office/powerpoint/2010/main" val="25887739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25633"/>
            <a:ext cx="6347713" cy="1320800"/>
          </a:xfrm>
        </p:spPr>
        <p:txBody>
          <a:bodyPr/>
          <a:lstStyle/>
          <a:p>
            <a:r>
              <a:rPr lang="en-US" dirty="0" smtClean="0"/>
              <a:t>Who is at risk?</a:t>
            </a:r>
            <a:endParaRPr lang="en-US" dirty="0"/>
          </a:p>
        </p:txBody>
      </p:sp>
      <p:sp>
        <p:nvSpPr>
          <p:cNvPr id="5" name="Content Placeholder 4"/>
          <p:cNvSpPr>
            <a:spLocks noGrp="1"/>
          </p:cNvSpPr>
          <p:nvPr>
            <p:ph idx="1"/>
          </p:nvPr>
        </p:nvSpPr>
        <p:spPr>
          <a:xfrm>
            <a:off x="358775" y="1052736"/>
            <a:ext cx="8328025" cy="4537075"/>
          </a:xfrm>
        </p:spPr>
        <p:txBody>
          <a:bodyPr/>
          <a:lstStyle/>
          <a:p>
            <a:pPr marL="342900" indent="-342900">
              <a:buFont typeface="Arial" panose="020B0604020202020204" pitchFamily="34" charset="0"/>
              <a:buChar char="•"/>
            </a:pPr>
            <a:r>
              <a:rPr lang="en-US" dirty="0"/>
              <a:t>Preterm or low-birth-weight </a:t>
            </a:r>
            <a:r>
              <a:rPr lang="en-US" dirty="0" smtClean="0"/>
              <a:t>infants.</a:t>
            </a:r>
            <a:r>
              <a:rPr lang="en-US" baseline="30000" dirty="0" smtClean="0"/>
              <a:t>1</a:t>
            </a:r>
            <a:endParaRPr lang="en-US" dirty="0" smtClean="0"/>
          </a:p>
          <a:p>
            <a:pPr marL="342900" indent="-342900">
              <a:buFont typeface="Arial" panose="020B0604020202020204" pitchFamily="34" charset="0"/>
              <a:buChar char="•"/>
            </a:pPr>
            <a:r>
              <a:rPr lang="en-US" dirty="0" smtClean="0"/>
              <a:t>Children </a:t>
            </a:r>
            <a:r>
              <a:rPr lang="en-US" dirty="0"/>
              <a:t>who are strict </a:t>
            </a:r>
            <a:r>
              <a:rPr lang="en-US" dirty="0" smtClean="0"/>
              <a:t>vegetarians.</a:t>
            </a:r>
            <a:r>
              <a:rPr lang="en-US" baseline="30000" dirty="0" smtClean="0"/>
              <a:t>1</a:t>
            </a:r>
            <a:endParaRPr lang="en-US" dirty="0" smtClean="0"/>
          </a:p>
          <a:p>
            <a:pPr marL="342900" indent="-342900">
              <a:buFont typeface="Arial" panose="020B0604020202020204" pitchFamily="34" charset="0"/>
              <a:buChar char="•"/>
            </a:pPr>
            <a:r>
              <a:rPr lang="en-US" dirty="0" smtClean="0"/>
              <a:t>Children </a:t>
            </a:r>
            <a:r>
              <a:rPr lang="en-US" dirty="0"/>
              <a:t>suffering from a chronic </a:t>
            </a:r>
            <a:r>
              <a:rPr lang="en-US" dirty="0" smtClean="0"/>
              <a:t>disease.</a:t>
            </a:r>
            <a:r>
              <a:rPr lang="en-US" baseline="30000" dirty="0" smtClean="0"/>
              <a:t>1</a:t>
            </a:r>
            <a:endParaRPr lang="en-US" dirty="0" smtClean="0"/>
          </a:p>
          <a:p>
            <a:pPr marL="342900" indent="-342900">
              <a:buFont typeface="Arial" panose="020B0604020202020204" pitchFamily="34" charset="0"/>
              <a:buChar char="•"/>
            </a:pPr>
            <a:r>
              <a:rPr lang="en-US" dirty="0" smtClean="0"/>
              <a:t>Infants </a:t>
            </a:r>
            <a:r>
              <a:rPr lang="en-US" dirty="0"/>
              <a:t>of iron-deficient </a:t>
            </a:r>
            <a:r>
              <a:rPr lang="en-US" dirty="0" smtClean="0"/>
              <a:t>mothers.</a:t>
            </a:r>
            <a:r>
              <a:rPr lang="en-US" baseline="30000" dirty="0" smtClean="0"/>
              <a:t>1</a:t>
            </a:r>
            <a:r>
              <a:rPr lang="en-US" dirty="0" smtClean="0"/>
              <a:t> </a:t>
            </a:r>
          </a:p>
          <a:p>
            <a:pPr marL="342900" indent="-342900">
              <a:buFont typeface="Arial" panose="020B0604020202020204" pitchFamily="34" charset="0"/>
              <a:buChar char="•"/>
            </a:pPr>
            <a:r>
              <a:rPr lang="en-US" dirty="0" smtClean="0"/>
              <a:t>Infants </a:t>
            </a:r>
            <a:r>
              <a:rPr lang="en-US" dirty="0"/>
              <a:t>who are </a:t>
            </a:r>
            <a:r>
              <a:rPr lang="en-US" dirty="0" smtClean="0"/>
              <a:t>introduced to solids inappropriately.</a:t>
            </a:r>
            <a:r>
              <a:rPr lang="en-US" baseline="30000" dirty="0" smtClean="0"/>
              <a:t>1</a:t>
            </a:r>
            <a:endParaRPr lang="en-US" dirty="0" smtClean="0"/>
          </a:p>
          <a:p>
            <a:pPr marL="342900" indent="-342900">
              <a:buFont typeface="Arial" panose="020B0604020202020204" pitchFamily="34" charset="0"/>
              <a:buChar char="•"/>
            </a:pPr>
            <a:r>
              <a:rPr lang="en-US" dirty="0" smtClean="0"/>
              <a:t>Infants </a:t>
            </a:r>
            <a:r>
              <a:rPr lang="en-US" dirty="0"/>
              <a:t>who are </a:t>
            </a:r>
            <a:r>
              <a:rPr lang="en-US" dirty="0" smtClean="0"/>
              <a:t>introduced to solids too late.</a:t>
            </a:r>
            <a:r>
              <a:rPr lang="en-US" baseline="30000" dirty="0" smtClean="0"/>
              <a:t>1</a:t>
            </a:r>
            <a:endParaRPr lang="en-US" dirty="0" smtClean="0"/>
          </a:p>
          <a:p>
            <a:pPr marL="342900" indent="-342900">
              <a:buFont typeface="Arial" panose="020B0604020202020204" pitchFamily="34" charset="0"/>
              <a:buChar char="•"/>
            </a:pPr>
            <a:r>
              <a:rPr lang="en-US" dirty="0" smtClean="0"/>
              <a:t>Infants </a:t>
            </a:r>
            <a:r>
              <a:rPr lang="en-US" dirty="0"/>
              <a:t>and children who are failing to </a:t>
            </a:r>
            <a:r>
              <a:rPr lang="en-US" dirty="0" smtClean="0"/>
              <a:t>thrive</a:t>
            </a:r>
            <a:r>
              <a:rPr lang="en-US" baseline="30000" dirty="0" smtClean="0"/>
              <a:t>1</a:t>
            </a:r>
            <a:endParaRPr lang="en-US" dirty="0" smtClean="0"/>
          </a:p>
          <a:p>
            <a:pPr marL="342900" indent="-342900">
              <a:buFont typeface="Arial" panose="020B0604020202020204" pitchFamily="34" charset="0"/>
              <a:buChar char="•"/>
            </a:pPr>
            <a:r>
              <a:rPr lang="en-US" dirty="0" smtClean="0"/>
              <a:t>Male infants/children show higher risk compared to their female counterparts</a:t>
            </a:r>
            <a:r>
              <a:rPr lang="en-US" baseline="30000" dirty="0"/>
              <a:t> </a:t>
            </a:r>
            <a:r>
              <a:rPr lang="en-US" baseline="30000" dirty="0" smtClean="0"/>
              <a:t>2</a:t>
            </a:r>
            <a:endParaRPr lang="en-US" dirty="0" smtClean="0"/>
          </a:p>
          <a:p>
            <a:pPr marL="342900" indent="-342900">
              <a:buFont typeface="Arial" panose="020B0604020202020204" pitchFamily="34" charset="0"/>
              <a:buChar char="•"/>
            </a:pPr>
            <a:r>
              <a:rPr lang="en-US" dirty="0" smtClean="0"/>
              <a:t>Birth order above the second order</a:t>
            </a:r>
            <a:r>
              <a:rPr lang="en-US" baseline="30000" dirty="0" smtClean="0"/>
              <a:t>3</a:t>
            </a:r>
            <a:endParaRPr lang="en-US" dirty="0"/>
          </a:p>
        </p:txBody>
      </p:sp>
      <p:sp>
        <p:nvSpPr>
          <p:cNvPr id="8" name="TextBox 7"/>
          <p:cNvSpPr txBox="1"/>
          <p:nvPr/>
        </p:nvSpPr>
        <p:spPr>
          <a:xfrm>
            <a:off x="225425" y="5457418"/>
            <a:ext cx="6840760" cy="707886"/>
          </a:xfrm>
          <a:prstGeom prst="rect">
            <a:avLst/>
          </a:prstGeom>
          <a:noFill/>
        </p:spPr>
        <p:txBody>
          <a:bodyPr wrap="square" rtlCol="0">
            <a:spAutoFit/>
          </a:bodyPr>
          <a:lstStyle/>
          <a:p>
            <a:r>
              <a:rPr lang="en-US" sz="1000" dirty="0" smtClean="0"/>
              <a:t>1. </a:t>
            </a:r>
            <a:r>
              <a:rPr lang="en-US" sz="1000" dirty="0"/>
              <a:t>Jacobson. Prevention and treatment of iron deficiency in children. CME. May 2008. 26(5); </a:t>
            </a:r>
            <a:r>
              <a:rPr lang="en-US" sz="1000" dirty="0" smtClean="0"/>
              <a:t>242-244</a:t>
            </a:r>
          </a:p>
          <a:p>
            <a:r>
              <a:rPr lang="en-US" sz="1000" dirty="0" smtClean="0"/>
              <a:t>2. </a:t>
            </a:r>
            <a:r>
              <a:rPr lang="en-US" sz="1000" dirty="0" err="1" smtClean="0"/>
              <a:t>Thejpal</a:t>
            </a:r>
            <a:r>
              <a:rPr lang="en-US" sz="1000" dirty="0" smtClean="0"/>
              <a:t>. Iron deficiency in children. SAMJ. July 2015. 105 (7). </a:t>
            </a:r>
          </a:p>
          <a:p>
            <a:r>
              <a:rPr lang="en-US" sz="1000" dirty="0" smtClean="0"/>
              <a:t>3. </a:t>
            </a:r>
            <a:r>
              <a:rPr lang="en-US" sz="1000" dirty="0" err="1" smtClean="0"/>
              <a:t>Elalfy</a:t>
            </a:r>
            <a:r>
              <a:rPr lang="en-US" sz="1000" dirty="0" smtClean="0"/>
              <a:t> et al. Pattern of milk feeding and family size as risk factors  for iron-deficiency anemia among poor Egyptian infants 6 to 24 months old. Nutrition Research. 2012. 32: 93-99.</a:t>
            </a:r>
            <a:endParaRPr lang="en-US" sz="1000" dirty="0"/>
          </a:p>
        </p:txBody>
      </p:sp>
    </p:spTree>
    <p:extLst>
      <p:ext uri="{BB962C8B-B14F-4D97-AF65-F5344CB8AC3E}">
        <p14:creationId xmlns:p14="http://schemas.microsoft.com/office/powerpoint/2010/main" val="1211688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1508</TotalTime>
  <Words>3102</Words>
  <Application>Microsoft Office PowerPoint</Application>
  <PresentationFormat>On-screen Show (4:3)</PresentationFormat>
  <Paragraphs>213</Paragraphs>
  <Slides>29</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Trebuchet MS</vt:lpstr>
      <vt:lpstr>Wingdings 3</vt:lpstr>
      <vt:lpstr>Facet</vt:lpstr>
      <vt:lpstr>Iron Deficiency Anaemia in South African Infants and Children: The hidden costs  What can we do?</vt:lpstr>
      <vt:lpstr>INTRODUCTION</vt:lpstr>
      <vt:lpstr>PowerPoint Presentation</vt:lpstr>
      <vt:lpstr>PowerPoint Presentation</vt:lpstr>
      <vt:lpstr>Other IDA prevalence studies in South Africa</vt:lpstr>
      <vt:lpstr>Short-term risks associated with IDA</vt:lpstr>
      <vt:lpstr>Long-term risks associated with IDA</vt:lpstr>
      <vt:lpstr>The cost of iron deficiency</vt:lpstr>
      <vt:lpstr>Who is at risk?</vt:lpstr>
      <vt:lpstr>Common causes of iron deficiency anaemia in children </vt:lpstr>
      <vt:lpstr>PowerPoint Presentation</vt:lpstr>
      <vt:lpstr>Iron Absorption </vt:lpstr>
      <vt:lpstr>Dietary iron requirements and sources of iron in the diet </vt:lpstr>
      <vt:lpstr>Prevention is better than cure</vt:lpstr>
      <vt:lpstr>Prevention is better than cure</vt:lpstr>
      <vt:lpstr>Prevention is better than cure</vt:lpstr>
      <vt:lpstr>Prevention is better than cure</vt:lpstr>
      <vt:lpstr>Prevention is better than cure</vt:lpstr>
      <vt:lpstr>Prevention is better than cure!</vt:lpstr>
      <vt:lpstr>Prevention is better than cure</vt:lpstr>
      <vt:lpstr>Prevention is better than cure</vt:lpstr>
      <vt:lpstr>Food Fortification with Iron: What source is best?</vt:lpstr>
      <vt:lpstr>Clinical findings associated with IDA in infants and children</vt:lpstr>
      <vt:lpstr>Investigations that can be ordered when IDA is considered</vt:lpstr>
      <vt:lpstr>Laboratory findings in iron deficiency</vt:lpstr>
      <vt:lpstr>Management of IDA</vt:lpstr>
      <vt:lpstr>Indications for Parenteral Iron</vt:lpstr>
      <vt:lpstr>Summary</vt:lpstr>
      <vt:lpstr>PowerPoint Presentation</vt:lpstr>
    </vt:vector>
  </TitlesOfParts>
  <Company>Nestlé</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Milk in Childhood: Friend or Foe</dc:title>
  <dc:creator>zadebeeran</dc:creator>
  <cp:lastModifiedBy>Tolmay,Claire,BRYANSTON,Infant Nutrition</cp:lastModifiedBy>
  <cp:revision>150</cp:revision>
  <dcterms:created xsi:type="dcterms:W3CDTF">2013-08-10T15:29:17Z</dcterms:created>
  <dcterms:modified xsi:type="dcterms:W3CDTF">2019-03-01T07:44:56Z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da0a2f-b917-4d51-b0d0-d418a10c8b23_Enabled">
    <vt:lpwstr>True</vt:lpwstr>
  </property>
  <property fmtid="{D5CDD505-2E9C-101B-9397-08002B2CF9AE}" pid="3" name="MSIP_Label_1ada0a2f-b917-4d51-b0d0-d418a10c8b23_SiteId">
    <vt:lpwstr>12a3af23-a769-4654-847f-958f3d479f4a</vt:lpwstr>
  </property>
  <property fmtid="{D5CDD505-2E9C-101B-9397-08002B2CF9AE}" pid="4" name="MSIP_Label_1ada0a2f-b917-4d51-b0d0-d418a10c8b23_Owner">
    <vt:lpwstr>Claire.Tolmay@za.nestle.com</vt:lpwstr>
  </property>
  <property fmtid="{D5CDD505-2E9C-101B-9397-08002B2CF9AE}" pid="5" name="MSIP_Label_1ada0a2f-b917-4d51-b0d0-d418a10c8b23_SetDate">
    <vt:lpwstr>2019-02-26T09:17:28.7566023Z</vt:lpwstr>
  </property>
  <property fmtid="{D5CDD505-2E9C-101B-9397-08002B2CF9AE}" pid="6" name="MSIP_Label_1ada0a2f-b917-4d51-b0d0-d418a10c8b23_Name">
    <vt:lpwstr>General Use</vt:lpwstr>
  </property>
  <property fmtid="{D5CDD505-2E9C-101B-9397-08002B2CF9AE}" pid="7" name="MSIP_Label_1ada0a2f-b917-4d51-b0d0-d418a10c8b23_Application">
    <vt:lpwstr>Microsoft Azure Information Protection</vt:lpwstr>
  </property>
  <property fmtid="{D5CDD505-2E9C-101B-9397-08002B2CF9AE}" pid="8" name="MSIP_Label_1ada0a2f-b917-4d51-b0d0-d418a10c8b23_Extended_MSFT_Method">
    <vt:lpwstr>Automatic</vt:lpwstr>
  </property>
  <property fmtid="{D5CDD505-2E9C-101B-9397-08002B2CF9AE}" pid="9" name="Sensitivity">
    <vt:lpwstr>General Use</vt:lpwstr>
  </property>
</Properties>
</file>