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1"/>
  </p:notesMasterIdLst>
  <p:sldIdLst>
    <p:sldId id="294" r:id="rId3"/>
    <p:sldId id="304" r:id="rId4"/>
    <p:sldId id="305" r:id="rId5"/>
    <p:sldId id="260" r:id="rId6"/>
    <p:sldId id="262" r:id="rId7"/>
    <p:sldId id="261" r:id="rId8"/>
    <p:sldId id="269" r:id="rId9"/>
    <p:sldId id="288" r:id="rId10"/>
    <p:sldId id="295" r:id="rId11"/>
    <p:sldId id="306" r:id="rId12"/>
    <p:sldId id="307" r:id="rId13"/>
    <p:sldId id="296" r:id="rId14"/>
    <p:sldId id="297" r:id="rId15"/>
    <p:sldId id="315" r:id="rId16"/>
    <p:sldId id="266" r:id="rId17"/>
    <p:sldId id="308" r:id="rId18"/>
    <p:sldId id="309" r:id="rId19"/>
    <p:sldId id="310" r:id="rId20"/>
    <p:sldId id="286" r:id="rId21"/>
    <p:sldId id="289" r:id="rId22"/>
    <p:sldId id="290" r:id="rId23"/>
    <p:sldId id="291" r:id="rId24"/>
    <p:sldId id="311" r:id="rId25"/>
    <p:sldId id="312" r:id="rId26"/>
    <p:sldId id="292" r:id="rId27"/>
    <p:sldId id="279" r:id="rId28"/>
    <p:sldId id="293" r:id="rId29"/>
    <p:sldId id="302" r:id="rId30"/>
    <p:sldId id="280" r:id="rId31"/>
    <p:sldId id="281" r:id="rId32"/>
    <p:sldId id="313" r:id="rId33"/>
    <p:sldId id="282" r:id="rId34"/>
    <p:sldId id="283" r:id="rId35"/>
    <p:sldId id="298" r:id="rId36"/>
    <p:sldId id="299" r:id="rId37"/>
    <p:sldId id="301" r:id="rId38"/>
    <p:sldId id="300" r:id="rId39"/>
    <p:sldId id="317" r:id="rId40"/>
  </p:sldIdLst>
  <p:sldSz cx="12192000" cy="6858000"/>
  <p:notesSz cx="7102475" cy="9388475"/>
  <p:custDataLst>
    <p:tags r:id="rId42"/>
  </p:custDataLst>
  <p:defaultTextStyle>
    <a:defPPr>
      <a:defRPr lang="en-US"/>
    </a:defPPr>
    <a:lvl1pPr marL="177800" indent="-177800" algn="l" defTabSz="711200" rtl="0" eaLnBrk="1" latinLnBrk="0" hangingPunct="1">
      <a:spcBef>
        <a:spcPts val="1200"/>
      </a:spcBef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34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12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890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0668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2446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4224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6002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62B287-688D-45A7-BA5F-49A88413CFBC}">
          <p14:sldIdLst>
            <p14:sldId id="294"/>
            <p14:sldId id="304"/>
            <p14:sldId id="305"/>
            <p14:sldId id="260"/>
            <p14:sldId id="262"/>
            <p14:sldId id="261"/>
            <p14:sldId id="269"/>
            <p14:sldId id="288"/>
            <p14:sldId id="295"/>
            <p14:sldId id="306"/>
            <p14:sldId id="307"/>
            <p14:sldId id="296"/>
            <p14:sldId id="297"/>
            <p14:sldId id="315"/>
            <p14:sldId id="266"/>
            <p14:sldId id="308"/>
            <p14:sldId id="309"/>
            <p14:sldId id="310"/>
            <p14:sldId id="286"/>
            <p14:sldId id="289"/>
            <p14:sldId id="290"/>
            <p14:sldId id="291"/>
            <p14:sldId id="311"/>
            <p14:sldId id="312"/>
            <p14:sldId id="292"/>
            <p14:sldId id="279"/>
            <p14:sldId id="293"/>
            <p14:sldId id="302"/>
            <p14:sldId id="280"/>
            <p14:sldId id="281"/>
            <p14:sldId id="313"/>
            <p14:sldId id="282"/>
            <p14:sldId id="283"/>
          </p14:sldIdLst>
        </p14:section>
        <p14:section name="Untitled Section" id="{1507CC37-EAAF-4216-BE12-8DC6A9D4EB6A}">
          <p14:sldIdLst>
            <p14:sldId id="298"/>
            <p14:sldId id="299"/>
            <p14:sldId id="301"/>
            <p14:sldId id="300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947C5C"/>
    <a:srgbClr val="FFFFFF"/>
    <a:srgbClr val="AB8933"/>
    <a:srgbClr val="507867"/>
    <a:srgbClr val="46647B"/>
    <a:srgbClr val="858585"/>
    <a:srgbClr val="5C5C5C"/>
    <a:srgbClr val="C6AA3D"/>
    <a:srgbClr val="FAE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9D7B26C5-4107-4FEC-AEDC-1716B250A1EF}" styleName="Light Style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dk2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firstCol>
      <a:tcTxStyle b="on"/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905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accent3"/>
      </a:tcTxStyle>
      <a:tcStyle>
        <a:tcBdr>
          <a:bottom>
            <a:ln w="1905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552" autoAdjust="0"/>
  </p:normalViewPr>
  <p:slideViewPr>
    <p:cSldViewPr snapToGrid="0">
      <p:cViewPr>
        <p:scale>
          <a:sx n="100" d="100"/>
          <a:sy n="100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469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469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9A67-9F22-469F-A65D-3C25FBAA2121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17" y="4517819"/>
            <a:ext cx="5682643" cy="36965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25"/>
            <a:ext cx="3078513" cy="469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304" y="8918525"/>
            <a:ext cx="3078513" cy="469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FC3E-2F99-4BB4-889D-EA93E73A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entLogo"/>
          <p:cNvSpPr>
            <a:spLocks noGrp="1"/>
          </p:cNvSpPr>
          <p:nvPr>
            <p:ph type="pic" sz="quarter" idx="10"/>
          </p:nvPr>
        </p:nvSpPr>
        <p:spPr>
          <a:xfrm>
            <a:off x="8617039" y="3364443"/>
            <a:ext cx="3239999" cy="1399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34965" y="2420938"/>
            <a:ext cx="11522075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Click to add subtitle/contacts/date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34964" y="1268413"/>
            <a:ext cx="11522075" cy="900112"/>
          </a:xfrm>
        </p:spPr>
        <p:txBody>
          <a:bodyPr anchor="b"/>
          <a:lstStyle>
            <a:lvl1pPr algn="l">
              <a:spcBef>
                <a:spcPts val="0"/>
              </a:spcBef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btfpLayoutConfig" hidden="1"/>
          <p:cNvSpPr txBox="1"/>
          <p:nvPr userDrawn="1"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dirty="0" smtClean="0">
                <a:solidFill>
                  <a:srgbClr val="FFFFFF">
                    <a:alpha val="0"/>
                  </a:srgbClr>
                </a:solidFill>
              </a:rPr>
              <a:t>overall_0_131968845399795443 columns_1_131968845399795443 </a:t>
            </a:r>
          </a:p>
        </p:txBody>
      </p:sp>
      <p:pic>
        <p:nvPicPr>
          <p:cNvPr id="7" name="Picture 6" descr="HIV Mylan GRAPHIC_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"/>
          <a:stretch/>
        </p:blipFill>
        <p:spPr>
          <a:xfrm>
            <a:off x="3554247" y="1718469"/>
            <a:ext cx="5986717" cy="4457944"/>
          </a:xfrm>
          <a:prstGeom prst="rect">
            <a:avLst/>
          </a:prstGeom>
        </p:spPr>
      </p:pic>
      <p:pic>
        <p:nvPicPr>
          <p:cNvPr id="8" name="Picture 7" descr="Asset 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46" y="310991"/>
            <a:ext cx="8405043" cy="799717"/>
          </a:xfrm>
          <a:prstGeom prst="rect">
            <a:avLst/>
          </a:prstGeom>
        </p:spPr>
      </p:pic>
      <p:pic>
        <p:nvPicPr>
          <p:cNvPr id="9" name="Picture 8" descr="Asset 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07" y="1313583"/>
            <a:ext cx="2988799" cy="212521"/>
          </a:xfrm>
          <a:prstGeom prst="rect">
            <a:avLst/>
          </a:prstGeom>
        </p:spPr>
      </p:pic>
      <p:pic>
        <p:nvPicPr>
          <p:cNvPr id="10" name="Picture 9" descr="Mylan _new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84" y="5497761"/>
            <a:ext cx="2908616" cy="10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03B3-BB04-A34D-9965-2755F1FA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5B71-1A43-E741-A93C-CF40E7A50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2E9FB-6AC7-AC4C-BBF5-6D52627CF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85FA8-9CAC-B744-9A83-C892F6D5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CC77-82C0-D64A-BEAA-010CDFE5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22F20-EB3B-4E48-9631-AFB818C0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467A-D833-414F-8500-780CDD9C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8E5CE-1D6D-594F-AA1C-73CC940F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1A108-3414-8640-964D-1601A0203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B17A1-4E69-4F46-9E09-4A35B44F0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292E2-6528-444B-95D7-6314EEBA4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A7FC1-787F-5546-998D-A4BBD396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76688-9046-3E4F-8E63-34F0C485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C0001-1CED-8B42-B03B-6FCE8597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27F5-A2BD-8846-9394-4BFA1DAE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80895-65C3-2E47-8D35-4176DD04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2BACB-AC31-BB45-AEFC-DE160F11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4494B-0813-C04C-A6F1-4FEA4ED3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26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CCCCCC"/>
          </p15:clr>
        </p15:guide>
        <p15:guide id="2" pos="7152">
          <p15:clr>
            <a:srgbClr val="CCCCCC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83CBD-0910-F34D-8094-66FF48D2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2BCA2-C30E-5F45-8988-097BC6A0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42D9A-8A40-2C46-B8CA-90C05595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76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CCCCCC"/>
          </p15:clr>
        </p15:guide>
        <p15:guide id="2" pos="7152">
          <p15:clr>
            <a:srgbClr val="CCCCC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EE63-1B54-9C4F-8741-427426DF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383F-F2E8-B64A-9B35-9B21F393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5781A-0382-0C4B-8E15-F26B6DA1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E89CD-9F86-F04E-A5CB-E6B280F2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6DFAD-F3D1-B049-8EAD-7AB8259F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133DB-E850-9940-A1AE-ECD43C70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6629-1E32-4141-8475-3DD88702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74AF4-F18F-BA43-BA00-49807628D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36AA3-07A0-6543-974D-EA04F2C34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CF0EF-2009-6642-9ADA-BC7B3B08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B9668-BEFE-8241-B234-49A32B6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BE98-E89B-2144-9162-D1FC561A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89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3889-ACD4-7A42-BE5D-CD1992B8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2BE23-2388-044D-B184-CAB670456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C9CF-3F0B-E04B-9C76-5E3CBF10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C2ED2-AB96-5C4F-A60B-4EC2AFFD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7AF2C-BE44-A242-AFB5-9E860FE5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9E3EF-A2D2-A14D-A7B0-97DC487B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226F8-3804-4A4F-A0F5-21AAEEF56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72B0-45A6-4A4F-A76B-11A05878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593A6-8DF4-0348-94FC-18FCA2E8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387E-630A-9941-9296-84462E4E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cxnSp>
        <p:nvCxnSpPr>
          <p:cNvPr id="39" name="SeparatorLine"/>
          <p:cNvCxnSpPr/>
          <p:nvPr userDrawn="1"/>
        </p:nvCxnSpPr>
        <p:spPr>
          <a:xfrm>
            <a:off x="0" y="5481638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53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678C-D765-5447-9830-CE5E8DD1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D8AF7-847F-9448-BF04-7CCFE9EED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A3391-7937-A24B-BE2C-5ECCE5ED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ECD3D-F902-284A-B692-561A2305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BAFA-2BC5-EF41-8AE6-B8AF8AF8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54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D678-2DC6-3143-8523-9106A719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C503-C08F-734B-A2DD-8C352AC7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C1C3-DEB9-B848-93C1-96CFB3C6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A5877-794E-894D-98F3-1CD296B6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061D8-DA35-5944-BDDD-9A2D639B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55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678C-D765-5447-9830-CE5E8DD1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D8AF7-847F-9448-BF04-7CCFE9EED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A3391-7937-A24B-BE2C-5ECCE5ED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ECD3D-F902-284A-B692-561A2305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BAFA-2BC5-EF41-8AE6-B8AF8AF8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CCCCCC"/>
          </p15:clr>
        </p15:guide>
        <p15:guide id="2" pos="7152" userDrawn="1">
          <p15:clr>
            <a:srgbClr val="CCCCC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D678-2DC6-3143-8523-9106A719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C503-C08F-734B-A2DD-8C352AC7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C1C3-DEB9-B848-93C1-96CFB3C6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A5877-794E-894D-98F3-1CD296B6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061D8-DA35-5944-BDDD-9A2D639B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4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CCCCCC"/>
          </p15:clr>
        </p15:guide>
        <p15:guide id="2" pos="7152">
          <p15:clr>
            <a:srgbClr val="CCCCC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EFA7-90AB-9046-86E3-39AD8190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BAEED-3A70-3643-9C1B-C6E9FB5D4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40A4E-2ADF-9849-A4F2-33D78D8D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9F13-19C9-AD45-A4FD-A33F7174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CC93B-3E2E-D747-BE0E-506A44AE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 dirty="0" smtClean="0">
                <a:solidFill>
                  <a:schemeClr val="bg1">
                    <a:alpha val="0"/>
                  </a:schemeClr>
                </a:solidFill>
              </a:rPr>
              <a:t>&lt;btfp&gt;&lt;template version="2.0.14" type="branded" pageSize="widescreen" /&gt;&lt;/btfp&gt;</a:t>
            </a:r>
          </a:p>
        </p:txBody>
      </p:sp>
      <p:sp>
        <p:nvSpPr>
          <p:cNvPr id="19" name="SlideNumber"/>
          <p:cNvSpPr/>
          <p:nvPr userDrawn="1"/>
        </p:nvSpPr>
        <p:spPr bwMode="gray">
          <a:xfrm>
            <a:off x="11715975" y="6649694"/>
            <a:ext cx="141064" cy="138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US" sz="900" b="0" baseline="0" smtClean="0">
                <a:solidFill>
                  <a:schemeClr val="bg2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1200"/>
                </a:spcBef>
                <a:buNone/>
              </a:pPr>
              <a:t>‹#›</a:t>
            </a:fld>
            <a:endParaRPr lang="en-US" sz="900" b="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 smtClean="0">
                <a:solidFill>
                  <a:srgbClr val="FFFFFF"/>
                </a:solidFill>
              </a:rPr>
              <a:t>190312 Treatment Gaps_v2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 smtClean="0">
                <a:solidFill>
                  <a:srgbClr val="FFFFFF"/>
                </a:solidFill>
              </a:rPr>
              <a:t>JOH</a:t>
            </a:r>
            <a:endParaRPr lang="en-US" sz="600" dirty="0">
              <a:solidFill>
                <a:srgbClr val="FFFFFF"/>
              </a:solidFill>
            </a:endParaRPr>
          </a:p>
        </p:txBody>
      </p:sp>
      <p:cxnSp>
        <p:nvCxnSpPr>
          <p:cNvPr id="20" name="FooterSeparatorLine"/>
          <p:cNvCxnSpPr/>
          <p:nvPr userDrawn="1"/>
        </p:nvCxnSpPr>
        <p:spPr>
          <a:xfrm>
            <a:off x="0" y="6598800"/>
            <a:ext cx="11857037" cy="0"/>
          </a:xfrm>
          <a:prstGeom prst="line">
            <a:avLst/>
          </a:prstGeom>
          <a:ln w="9525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34435" y="1268413"/>
            <a:ext cx="11522603" cy="529272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3" name="TitleSeparatorLine"/>
          <p:cNvCxnSpPr/>
          <p:nvPr userDrawn="1"/>
        </p:nvCxnSpPr>
        <p:spPr>
          <a:xfrm>
            <a:off x="0" y="873125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btfpLayoutConfig" hidden="1"/>
          <p:cNvSpPr txBox="1"/>
          <p:nvPr userDrawn="1"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dirty="0" smtClean="0">
                <a:solidFill>
                  <a:srgbClr val="FFFFFF">
                    <a:alpha val="0"/>
                  </a:srgbClr>
                </a:solidFill>
              </a:rPr>
              <a:t>overall_0_131968845128729744 columns_1_131968845128729744 </a:t>
            </a:r>
          </a:p>
        </p:txBody>
      </p:sp>
    </p:spTree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3" r:id="rId3"/>
    <p:sldLayoutId id="2147483655" r:id="rId4"/>
    <p:sldLayoutId id="2147483664" r:id="rId5"/>
    <p:sldLayoutId id="2147483665" r:id="rId6"/>
  </p:sldLayoutIdLst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 userDrawn="1">
          <p15:clr>
            <a:srgbClr val="D1D1D1"/>
          </p15:clr>
        </p15:guide>
        <p15:guide id="2" pos="211" userDrawn="1">
          <p15:clr>
            <a:srgbClr val="D1D1D1"/>
          </p15:clr>
        </p15:guide>
        <p15:guide id="4" orient="horz" pos="799" userDrawn="1">
          <p15:clr>
            <a:srgbClr val="D1D1D1"/>
          </p15:clr>
        </p15:guide>
        <p15:guide id="7" orient="horz" pos="4133" userDrawn="1">
          <p15:clr>
            <a:srgbClr val="D1D1D1"/>
          </p15:clr>
        </p15:guide>
        <p15:guide id="8" pos="7469" userDrawn="1">
          <p15:clr>
            <a:srgbClr val="D1D1D1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529A0-B15B-F748-9EA6-D269E8C8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98616-C630-4246-A196-A69DE7C5A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C34C5-FBB8-0D48-A714-6CC694AD7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FD1B4-7D54-6F4D-A529-2A33C94DD50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C5F24-BF70-1545-BAA2-57F7D624D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2F759-5F42-A94B-97FA-94D0C7DD9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51B8-AD0E-5D43-A4F6-AC3C75BE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35">
          <p15:clr>
            <a:srgbClr val="F26B43"/>
          </p15:clr>
        </p15:guide>
        <p15:guide id="2" orient="horz" pos="1087">
          <p15:clr>
            <a:srgbClr val="F26B43"/>
          </p15:clr>
        </p15:guide>
        <p15:guide id="3" orient="horz" pos="3981">
          <p15:clr>
            <a:srgbClr val="F26B43"/>
          </p15:clr>
        </p15:guide>
        <p15:guide id="4" pos="528">
          <p15:clr>
            <a:srgbClr val="F26B43"/>
          </p15:clr>
        </p15:guide>
        <p15:guide id="5" pos="7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63" y="1214438"/>
            <a:ext cx="9144000" cy="2387600"/>
          </a:xfrm>
        </p:spPr>
        <p:txBody>
          <a:bodyPr/>
          <a:lstStyle/>
          <a:p>
            <a:pPr algn="l"/>
            <a:r>
              <a:rPr lang="en-US" sz="6600" b="1" dirty="0" smtClean="0">
                <a:solidFill>
                  <a:schemeClr val="accent3"/>
                </a:solidFill>
              </a:rPr>
              <a:t>HIV 2020: </a:t>
            </a:r>
            <a:r>
              <a:rPr lang="en-US" sz="6600" smtClean="0"/>
              <a:t/>
            </a:r>
            <a:br>
              <a:rPr lang="en-US" sz="6600" smtClean="0"/>
            </a:br>
            <a:r>
              <a:rPr lang="en-US" smtClean="0"/>
              <a:t>Time for change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0" y="4173538"/>
            <a:ext cx="9144000" cy="1655762"/>
          </a:xfrm>
        </p:spPr>
        <p:txBody>
          <a:bodyPr/>
          <a:lstStyle/>
          <a:p>
            <a:pPr algn="l"/>
            <a:r>
              <a:rPr lang="en-US" sz="2000" dirty="0" err="1"/>
              <a:t>Dr</a:t>
            </a:r>
            <a:r>
              <a:rPr lang="en-US" sz="2000" dirty="0"/>
              <a:t> Kay Mahomed</a:t>
            </a:r>
          </a:p>
          <a:p>
            <a:pPr algn="l"/>
            <a:r>
              <a:rPr lang="en-US" sz="2000" dirty="0" err="1"/>
              <a:t>Netcare</a:t>
            </a:r>
            <a:r>
              <a:rPr lang="en-US" sz="2000" dirty="0"/>
              <a:t> Garden City Clinic</a:t>
            </a:r>
          </a:p>
          <a:p>
            <a:pPr algn="l"/>
            <a:r>
              <a:rPr lang="en-US" sz="2000" dirty="0"/>
              <a:t>Mayfair West</a:t>
            </a:r>
          </a:p>
          <a:p>
            <a:pPr algn="l"/>
            <a:r>
              <a:rPr lang="en-US" sz="2000" dirty="0"/>
              <a:t>083 294 7007</a:t>
            </a:r>
          </a:p>
          <a:p>
            <a:pPr algn="l"/>
            <a:r>
              <a:rPr lang="en-US" sz="2000" dirty="0"/>
              <a:t>011 495 5243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overall_1_132245246515670924 columns_1_132245246515670924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overall_1_132285911176694876 columns_1_132285911176694876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5407"/>
          <a:stretch/>
        </p:blipFill>
        <p:spPr>
          <a:xfrm>
            <a:off x="330200" y="1268413"/>
            <a:ext cx="7918450" cy="462777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ctr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r>
              <a:rPr lang="en-US" sz="2400" dirty="0" smtClean="0"/>
              <a:t>TDF risk factors for bone disease and renal dysfunction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553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overall_1_132285911915021558 columns_1_132285911915021558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45" y="1495697"/>
            <a:ext cx="8805291" cy="427645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ctr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r>
              <a:rPr lang="en-US" sz="2400" dirty="0" smtClean="0"/>
              <a:t>TDF vs TAF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56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3977" y="6143386"/>
            <a:ext cx="113814" cy="1102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indent="0">
              <a:lnSpc>
                <a:spcPts val="545"/>
              </a:lnSpc>
              <a:buNone/>
            </a:pPr>
            <a:r>
              <a:rPr lang="en-US" altLang="zh-CN" sz="477" dirty="0">
                <a:solidFill>
                  <a:srgbClr val="000000"/>
                </a:solidFill>
                <a:latin typeface="Roboto" pitchFamily="18" charset="0"/>
                <a:cs typeface="Roboto" pitchFamily="18" charset="0"/>
              </a:rPr>
              <a:t>JOH</a:t>
            </a:r>
          </a:p>
        </p:txBody>
      </p:sp>
      <p:sp>
        <p:nvSpPr>
          <p:cNvPr id="9" name="btfpBulletedList541231"/>
          <p:cNvSpPr txBox="1"/>
          <p:nvPr/>
        </p:nvSpPr>
        <p:spPr>
          <a:xfrm>
            <a:off x="330200" y="953440"/>
            <a:ext cx="5494338" cy="313932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18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Efavirenz</a:t>
            </a:r>
            <a:r>
              <a:rPr lang="en-US" altLang="zh-CN" sz="1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(EFV</a:t>
            </a:r>
            <a:r>
              <a:rPr lang="en-US" altLang="zh-CN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altLang="zh-CN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(Boobs, hepatoxic, CNS)</a:t>
            </a:r>
          </a:p>
          <a:p>
            <a:r>
              <a:rPr lang="en-US" altLang="zh-CN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Rilpivirine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(Edurant)</a:t>
            </a:r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TB/ 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VL/Ulcers</a:t>
            </a:r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gain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Etravirine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Doravarine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(less neuro, active </a:t>
            </a:r>
            <a:b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 with resistance in this</a:t>
            </a:r>
            <a:b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class, effective regardless of CD4 / VL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tfpBulletedList645293"/>
          <p:cNvSpPr txBox="1"/>
          <p:nvPr/>
        </p:nvSpPr>
        <p:spPr>
          <a:xfrm>
            <a:off x="6365875" y="953440"/>
            <a:ext cx="5420445" cy="232371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Part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of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the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‘First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line’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of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HAART</a:t>
            </a:r>
          </a:p>
          <a:p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Cross–resistance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endParaRPr lang="en-US" altLang="zh-CN" sz="1800" dirty="0">
              <a:solidFill>
                <a:srgbClr val="404040"/>
              </a:solidFill>
              <a:latin typeface="+mj-lt"/>
              <a:cs typeface="Roboto" pitchFamily="18" charset="0"/>
            </a:endParaRPr>
          </a:p>
          <a:p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“Low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genetic barrier” to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resistance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(Resistance</a:t>
            </a:r>
          </a:p>
          <a:p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develops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rapidly).</a:t>
            </a:r>
          </a:p>
          <a:p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NNRTIs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inhibit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the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viral reverse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transcriptase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404040"/>
                </a:solidFill>
                <a:latin typeface="+mj-lt"/>
                <a:cs typeface="Roboto" pitchFamily="18" charset="0"/>
              </a:rPr>
              <a:t>enzyme.</a:t>
            </a:r>
          </a:p>
        </p:txBody>
      </p:sp>
      <p:sp>
        <p:nvSpPr>
          <p:cNvPr id="11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overall_0_131944393995326689 columns_2_132249556186078775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ctr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r>
              <a:rPr lang="en-US" sz="2400" dirty="0" smtClean="0"/>
              <a:t>NNRTIs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365875" y="3797940"/>
            <a:ext cx="5420445" cy="2705101"/>
            <a:chOff x="437714" y="2047502"/>
            <a:chExt cx="4691260" cy="4302920"/>
          </a:xfrm>
        </p:grpSpPr>
        <p:grpSp>
          <p:nvGrpSpPr>
            <p:cNvPr id="16" name="Group 15"/>
            <p:cNvGrpSpPr/>
            <p:nvPr/>
          </p:nvGrpSpPr>
          <p:grpSpPr>
            <a:xfrm>
              <a:off x="994957" y="2047502"/>
              <a:ext cx="4134017" cy="3657974"/>
              <a:chOff x="334963" y="1454407"/>
              <a:chExt cx="4547419" cy="4563241"/>
            </a:xfrm>
          </p:grpSpPr>
          <p:cxnSp>
            <p:nvCxnSpPr>
              <p:cNvPr id="27" name="Straight Arrow Connector 26"/>
              <p:cNvCxnSpPr/>
              <p:nvPr/>
            </p:nvCxnSpPr>
            <p:spPr bwMode="gray">
              <a:xfrm rot="16200000">
                <a:off x="-1922462" y="3728117"/>
                <a:ext cx="4547419" cy="0"/>
              </a:xfrm>
              <a:prstGeom prst="straightConnector1">
                <a:avLst/>
              </a:prstGeom>
              <a:ln w="38100" cap="flat" cmpd="sng" algn="ctr">
                <a:solidFill>
                  <a:srgbClr val="858585"/>
                </a:solidFill>
                <a:prstDash val="solid"/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 bwMode="gray">
              <a:xfrm>
                <a:off x="334963" y="6017648"/>
                <a:ext cx="4547419" cy="0"/>
              </a:xfrm>
              <a:prstGeom prst="straightConnector1">
                <a:avLst/>
              </a:prstGeom>
              <a:ln w="38100" cap="flat" cmpd="sng" algn="ctr">
                <a:solidFill>
                  <a:srgbClr val="858585"/>
                </a:solidFill>
                <a:prstDash val="solid"/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 bwMode="gray">
            <a:xfrm rot="16200000">
              <a:off x="-368918" y="3851291"/>
              <a:ext cx="193218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b="1" dirty="0" smtClean="0"/>
                <a:t>Relative resistance</a:t>
              </a:r>
            </a:p>
          </p:txBody>
        </p:sp>
        <p:sp>
          <p:nvSpPr>
            <p:cNvPr id="18" name="TextBox 17"/>
            <p:cNvSpPr txBox="1"/>
            <p:nvPr/>
          </p:nvSpPr>
          <p:spPr bwMode="gray">
            <a:xfrm>
              <a:off x="2103367" y="6031498"/>
              <a:ext cx="2137371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b="1" dirty="0" smtClean="0"/>
                <a:t>Number of mutations</a:t>
              </a:r>
            </a:p>
          </p:txBody>
        </p:sp>
        <p:sp>
          <p:nvSpPr>
            <p:cNvPr id="19" name="TextBox 18"/>
            <p:cNvSpPr txBox="1"/>
            <p:nvPr/>
          </p:nvSpPr>
          <p:spPr bwMode="gray">
            <a:xfrm>
              <a:off x="1552575" y="5718159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dirty="0" smtClean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 bwMode="gray">
            <a:xfrm>
              <a:off x="2315685" y="5718159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2</a:t>
              </a:r>
              <a:endParaRPr lang="en-US" sz="1600" dirty="0" smtClean="0"/>
            </a:p>
          </p:txBody>
        </p:sp>
        <p:sp>
          <p:nvSpPr>
            <p:cNvPr id="21" name="TextBox 20"/>
            <p:cNvSpPr txBox="1"/>
            <p:nvPr/>
          </p:nvSpPr>
          <p:spPr bwMode="gray">
            <a:xfrm>
              <a:off x="3078795" y="5718159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3</a:t>
              </a:r>
              <a:endParaRPr lang="en-US" sz="1600" dirty="0" smtClean="0"/>
            </a:p>
          </p:txBody>
        </p:sp>
        <p:sp>
          <p:nvSpPr>
            <p:cNvPr id="22" name="TextBox 21"/>
            <p:cNvSpPr txBox="1"/>
            <p:nvPr/>
          </p:nvSpPr>
          <p:spPr bwMode="gray">
            <a:xfrm>
              <a:off x="3841905" y="5718159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dirty="0" smtClean="0"/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 bwMode="gray">
            <a:xfrm>
              <a:off x="4511756" y="5718159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dirty="0" smtClean="0"/>
                <a:t>5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gray">
            <a:xfrm>
              <a:off x="994957" y="4976846"/>
              <a:ext cx="650876" cy="0"/>
            </a:xfrm>
            <a:prstGeom prst="line">
              <a:avLst/>
            </a:prstGeom>
            <a:ln w="9525" cap="flat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gray">
            <a:xfrm>
              <a:off x="1645833" y="2562225"/>
              <a:ext cx="0" cy="2424146"/>
            </a:xfrm>
            <a:prstGeom prst="line">
              <a:avLst/>
            </a:prstGeom>
            <a:ln w="9525" cap="flat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gray">
            <a:xfrm flipH="1">
              <a:off x="1645833" y="2562225"/>
              <a:ext cx="3052440" cy="0"/>
            </a:xfrm>
            <a:prstGeom prst="line">
              <a:avLst/>
            </a:prstGeom>
            <a:ln w="9525" cap="flat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btfpColumnHeaderBox342612"/>
          <p:cNvGrpSpPr/>
          <p:nvPr>
            <p:custDataLst>
              <p:tags r:id="rId1"/>
            </p:custDataLst>
          </p:nvPr>
        </p:nvGrpSpPr>
        <p:grpSpPr>
          <a:xfrm>
            <a:off x="6366272" y="3436140"/>
            <a:ext cx="5495528" cy="293090"/>
            <a:chOff x="6366272" y="1279511"/>
            <a:chExt cx="5495528" cy="293090"/>
          </a:xfrm>
        </p:grpSpPr>
        <p:sp>
          <p:nvSpPr>
            <p:cNvPr id="30" name="btfpColumnHeaderBoxText342612"/>
            <p:cNvSpPr txBox="1"/>
            <p:nvPr/>
          </p:nvSpPr>
          <p:spPr bwMode="gray">
            <a:xfrm>
              <a:off x="6366272" y="1279511"/>
              <a:ext cx="5495528" cy="28543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1400" b="1" dirty="0" smtClean="0">
                  <a:solidFill>
                    <a:srgbClr val="000000"/>
                  </a:solidFill>
                </a:rPr>
                <a:t>Low genetic </a:t>
              </a:r>
              <a:r>
                <a:rPr lang="en-US" sz="1400" b="1" dirty="0">
                  <a:solidFill>
                    <a:srgbClr val="000000"/>
                  </a:solidFill>
                </a:rPr>
                <a:t>barrier for ARV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resistance (3TC, EFV)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btfpColumnHeaderBoxLine342612"/>
            <p:cNvCxnSpPr/>
            <p:nvPr/>
          </p:nvCxnSpPr>
          <p:spPr bwMode="gray">
            <a:xfrm>
              <a:off x="6366272" y="1572601"/>
              <a:ext cx="549552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04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tfpBulletedList632779"/>
          <p:cNvSpPr txBox="1"/>
          <p:nvPr/>
        </p:nvSpPr>
        <p:spPr>
          <a:xfrm>
            <a:off x="330200" y="1268413"/>
            <a:ext cx="5494338" cy="446276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2000" dirty="0" err="1" smtClean="0">
                <a:latin typeface="+mj-lt"/>
                <a:cs typeface="Roboto" pitchFamily="18" charset="0"/>
              </a:rPr>
              <a:t>Lopinavir</a:t>
            </a:r>
            <a:r>
              <a:rPr lang="en-US" altLang="zh-CN" sz="2000" dirty="0" smtClean="0">
                <a:latin typeface="+mj-lt"/>
                <a:cs typeface="Roboto" pitchFamily="18" charset="0"/>
              </a:rPr>
              <a:t>/Ritonavir (</a:t>
            </a:r>
            <a:r>
              <a:rPr lang="en-US" altLang="zh-CN" sz="2000" dirty="0" err="1" smtClean="0">
                <a:latin typeface="+mj-lt"/>
                <a:cs typeface="Roboto" pitchFamily="18" charset="0"/>
              </a:rPr>
              <a:t>Aluvia</a:t>
            </a:r>
            <a:r>
              <a:rPr lang="en-US" altLang="zh-CN" sz="2000" dirty="0" smtClean="0">
                <a:latin typeface="+mj-lt"/>
                <a:cs typeface="Roboto" pitchFamily="18" charset="0"/>
              </a:rPr>
              <a:t>) </a:t>
            </a:r>
          </a:p>
          <a:p>
            <a:pPr lvl="1"/>
            <a:r>
              <a:rPr lang="en-US" altLang="zh-CN" sz="1800" dirty="0" smtClean="0">
                <a:latin typeface="+mj-lt"/>
                <a:cs typeface="Roboto" pitchFamily="18" charset="0"/>
              </a:rPr>
              <a:t>Raise cholesterol</a:t>
            </a:r>
          </a:p>
          <a:p>
            <a:pPr lvl="1"/>
            <a:r>
              <a:rPr lang="en-US" altLang="zh-CN" sz="1800" dirty="0" smtClean="0">
                <a:latin typeface="+mj-lt"/>
                <a:cs typeface="Roboto" pitchFamily="18" charset="0"/>
              </a:rPr>
              <a:t>BD </a:t>
            </a:r>
          </a:p>
          <a:p>
            <a:pPr lvl="1"/>
            <a:r>
              <a:rPr lang="en-US" altLang="zh-CN" sz="1800" dirty="0" smtClean="0">
                <a:latin typeface="+mj-lt"/>
                <a:cs typeface="Roboto" pitchFamily="18" charset="0"/>
              </a:rPr>
              <a:t>GIT s/e</a:t>
            </a:r>
          </a:p>
          <a:p>
            <a:pPr lvl="1"/>
            <a:r>
              <a:rPr lang="en-US" altLang="zh-CN" sz="1800" dirty="0" smtClean="0">
                <a:latin typeface="+mj-lt"/>
              </a:rPr>
              <a:t>Double dose TB</a:t>
            </a:r>
            <a:endParaRPr lang="en-US" altLang="zh-CN" sz="1800" dirty="0">
              <a:latin typeface="+mj-lt"/>
            </a:endParaRPr>
          </a:p>
          <a:p>
            <a:r>
              <a:rPr lang="en-US" altLang="zh-CN" sz="2000" dirty="0" err="1" smtClean="0">
                <a:solidFill>
                  <a:srgbClr val="FF0000"/>
                </a:solidFill>
                <a:latin typeface="+mj-lt"/>
                <a:cs typeface="Roboto" pitchFamily="18" charset="0"/>
              </a:rPr>
              <a:t>Atazanavir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(yellow eyes)</a:t>
            </a:r>
          </a:p>
          <a:p>
            <a:pPr lvl="1"/>
            <a:r>
              <a:rPr lang="en-US" altLang="zh-CN" sz="1800" dirty="0" smtClean="0">
                <a:latin typeface="+mj-lt"/>
                <a:cs typeface="Roboto" pitchFamily="18" charset="0"/>
              </a:rPr>
              <a:t>Ritonavir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b</a:t>
            </a:r>
            <a:r>
              <a:rPr lang="en-US" altLang="zh-CN" sz="1800" dirty="0" smtClean="0">
                <a:latin typeface="+mj-lt"/>
              </a:rPr>
              <a:t>oosting</a:t>
            </a:r>
          </a:p>
          <a:p>
            <a:pPr lvl="1"/>
            <a:r>
              <a:rPr lang="en-US" altLang="zh-CN" sz="1800" dirty="0" smtClean="0">
                <a:latin typeface="+mj-lt"/>
                <a:cs typeface="Times New Roman" pitchFamily="18" charset="0"/>
              </a:rPr>
              <a:t>No TB</a:t>
            </a:r>
          </a:p>
          <a:p>
            <a:r>
              <a:rPr lang="en-US" altLang="zh-CN" sz="2000" dirty="0" err="1" smtClean="0">
                <a:solidFill>
                  <a:srgbClr val="FF0000"/>
                </a:solidFill>
                <a:latin typeface="+mj-lt"/>
                <a:cs typeface="Roboto" pitchFamily="18" charset="0"/>
              </a:rPr>
              <a:t>Darunavir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lvl="1"/>
            <a:r>
              <a:rPr lang="en-US" altLang="zh-CN" sz="1800" dirty="0" smtClean="0">
                <a:latin typeface="+mj-lt"/>
                <a:cs typeface="Times New Roman" pitchFamily="18" charset="0"/>
              </a:rPr>
              <a:t>Daily dosing </a:t>
            </a:r>
          </a:p>
          <a:p>
            <a:pPr lvl="1"/>
            <a:r>
              <a:rPr lang="en-US" altLang="zh-CN" sz="1800" dirty="0" smtClean="0">
                <a:latin typeface="+mj-lt"/>
                <a:cs typeface="Times New Roman" pitchFamily="18" charset="0"/>
              </a:rPr>
              <a:t>BD dosing (third line)</a:t>
            </a:r>
          </a:p>
          <a:p>
            <a:pPr lvl="1"/>
            <a:r>
              <a:rPr lang="en-US" altLang="zh-CN" sz="1800" dirty="0">
                <a:cs typeface="Roboto" pitchFamily="18" charset="0"/>
              </a:rPr>
              <a:t>Ritonavir</a:t>
            </a:r>
            <a:r>
              <a:rPr lang="en-US" altLang="zh-CN" sz="1800" dirty="0">
                <a:cs typeface="Times New Roman" pitchFamily="18" charset="0"/>
              </a:rPr>
              <a:t> </a:t>
            </a:r>
            <a:r>
              <a:rPr lang="en-US" altLang="zh-CN" sz="1800" dirty="0" smtClean="0">
                <a:cs typeface="Times New Roman" pitchFamily="18" charset="0"/>
              </a:rPr>
              <a:t>b</a:t>
            </a:r>
            <a:r>
              <a:rPr lang="en-US" altLang="zh-CN" sz="1800" dirty="0" smtClean="0"/>
              <a:t>oosting</a:t>
            </a:r>
            <a:endParaRPr lang="en-US" altLang="zh-CN" sz="1800" dirty="0"/>
          </a:p>
        </p:txBody>
      </p:sp>
      <p:sp>
        <p:nvSpPr>
          <p:cNvPr id="9" name="btfpBulletedList937632"/>
          <p:cNvSpPr txBox="1"/>
          <p:nvPr/>
        </p:nvSpPr>
        <p:spPr>
          <a:xfrm>
            <a:off x="6379058" y="1268413"/>
            <a:ext cx="5169941" cy="250837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tabLst>
                <a:tab pos="230530" algn="l"/>
                <a:tab pos="2985369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Protease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forcleaving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polyproteins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intostructuralproteins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virus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0530" algn="l"/>
                <a:tab pos="2985369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V32I,147V/A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,V82A</a:t>
            </a:r>
          </a:p>
          <a:p>
            <a:pPr>
              <a:tabLst>
                <a:tab pos="230530" algn="l"/>
                <a:tab pos="2985369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resistance.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overall_0_131944394056215543 columns_2_132249557715298547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ctr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r>
              <a:rPr lang="en-US" sz="2400" dirty="0" smtClean="0"/>
              <a:t>Protease Inhibitors (PI)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5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overall_1_132285916977106998 columns_1_132285916977106998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281112"/>
            <a:ext cx="8772525" cy="42957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ctr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r>
              <a:rPr lang="en-US" sz="2400" dirty="0"/>
              <a:t>Positioning of DRV/r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552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Integrase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5" y="1087438"/>
            <a:ext cx="11522603" cy="5292725"/>
          </a:xfrm>
        </p:spPr>
        <p:txBody>
          <a:bodyPr/>
          <a:lstStyle/>
          <a:p>
            <a:pPr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Dolutegravir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(DTG)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50mg once daily 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Double dose with RIF/EFV 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FDC WITH ABC/3TC requires HLA testing 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Care with antacids, 2rs before 5 and 6hrs after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Increases metformin levels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Shift workers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High barrier to resistance</a:t>
            </a:r>
          </a:p>
          <a:p>
            <a:r>
              <a:rPr lang="en-US" sz="2000" dirty="0" err="1"/>
              <a:t>Juluca</a:t>
            </a:r>
            <a:r>
              <a:rPr lang="en-US" sz="2000" dirty="0"/>
              <a:t> (</a:t>
            </a:r>
            <a:r>
              <a:rPr lang="en-US" sz="2000" dirty="0" err="1"/>
              <a:t>Dolutegravir</a:t>
            </a:r>
            <a:r>
              <a:rPr lang="en-US" sz="2000" dirty="0"/>
              <a:t> 50mg / </a:t>
            </a:r>
            <a:r>
              <a:rPr lang="en-US" sz="2000" dirty="0" err="1"/>
              <a:t>Rilpivirine</a:t>
            </a:r>
            <a:r>
              <a:rPr lang="en-US" sz="2000" dirty="0"/>
              <a:t> 25mg</a:t>
            </a:r>
            <a:r>
              <a:rPr lang="en-US" sz="2000" dirty="0" smtClean="0"/>
              <a:t>)</a:t>
            </a:r>
            <a:endParaRPr lang="en-US" sz="1800" dirty="0"/>
          </a:p>
          <a:p>
            <a:r>
              <a:rPr lang="en-US" sz="2000" dirty="0" err="1"/>
              <a:t>Carbitegravir</a:t>
            </a:r>
            <a:endParaRPr lang="en-US" sz="2000" dirty="0"/>
          </a:p>
          <a:p>
            <a:pPr lvl="1"/>
            <a:r>
              <a:rPr lang="en-US" sz="1800" dirty="0"/>
              <a:t>Oral non-inferior</a:t>
            </a:r>
          </a:p>
          <a:p>
            <a:pPr lvl="1"/>
            <a:r>
              <a:rPr lang="en-US" sz="1800" dirty="0"/>
              <a:t>Reformulated, can be given as an </a:t>
            </a:r>
            <a:r>
              <a:rPr lang="en-US" sz="1800" dirty="0" smtClean="0"/>
              <a:t>injection</a:t>
            </a:r>
            <a:endParaRPr lang="en-US" sz="1800" dirty="0"/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overall_1_131961081119076224 columns_1_131961081119076224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: adverse events of DTG Vs EFV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overall_1_132285913135846273 columns_1_132285913135846273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22338"/>
            <a:ext cx="6858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TB: DTG with RMP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overall_1_132285913402572803 columns_1_132285913402572803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95425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14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Dolutegravir</a:t>
            </a:r>
            <a:r>
              <a:rPr lang="en-US" dirty="0"/>
              <a:t>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overall_1_132285913957938784 columns_1_132285913957938784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343025"/>
            <a:ext cx="90011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4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LATTE 2 Study</a:t>
            </a:r>
            <a:endParaRPr lang="en-GB" dirty="0"/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2700" y="12700"/>
            <a:ext cx="1034505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dirty="0" smtClean="0">
                <a:solidFill>
                  <a:srgbClr val="FFFFFF">
                    <a:alpha val="0"/>
                  </a:srgbClr>
                </a:solidFill>
              </a:rPr>
              <a:t>overall_1_131676402174862198 columns_1_131676402174862198 22_0_131974056421860033 36_0_131974057424931557 37_0_131974057553559000 12_1_131974060163023144 </a:t>
            </a:r>
            <a:endParaRPr lang="en-GB" sz="100" dirty="0" smtClean="0">
              <a:solidFill>
                <a:srgbClr val="FFFFFF">
                  <a:alpha val="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gray">
          <a:xfrm>
            <a:off x="4886381" y="4119563"/>
            <a:ext cx="2356757" cy="0"/>
          </a:xfrm>
          <a:prstGeom prst="line">
            <a:avLst/>
          </a:prstGeom>
          <a:ln w="38100" cap="flat" cmpd="sng" algn="ctr">
            <a:solidFill>
              <a:srgbClr val="5C5C5C"/>
            </a:solidFill>
            <a:prstDash val="solid"/>
            <a:miter lim="800000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756589" y="2815533"/>
            <a:ext cx="2486549" cy="2599539"/>
            <a:chOff x="2041908" y="2564076"/>
            <a:chExt cx="2486549" cy="2599539"/>
          </a:xfrm>
        </p:grpSpPr>
        <p:cxnSp>
          <p:nvCxnSpPr>
            <p:cNvPr id="62" name="Straight Arrow Connector 61"/>
            <p:cNvCxnSpPr/>
            <p:nvPr/>
          </p:nvCxnSpPr>
          <p:spPr bwMode="gray">
            <a:xfrm flipV="1">
              <a:off x="2041908" y="2564076"/>
              <a:ext cx="2486549" cy="1232861"/>
            </a:xfrm>
            <a:prstGeom prst="straightConnector1">
              <a:avLst/>
            </a:prstGeom>
            <a:ln w="38100" cap="flat" cmpd="sng" algn="ctr">
              <a:solidFill>
                <a:srgbClr val="5C5C5C"/>
              </a:solidFill>
              <a:prstDash val="solid"/>
              <a:miter lim="800000"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 bwMode="gray">
            <a:xfrm>
              <a:off x="2041908" y="3930754"/>
              <a:ext cx="2486549" cy="1232861"/>
            </a:xfrm>
            <a:prstGeom prst="straightConnector1">
              <a:avLst/>
            </a:prstGeom>
            <a:ln w="38100" cap="flat" cmpd="sng" algn="ctr">
              <a:solidFill>
                <a:srgbClr val="5C5C5C"/>
              </a:solidFill>
              <a:prstDash val="solid"/>
              <a:miter lim="800000"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btfpBulletedList305474"/>
          <p:cNvSpPr txBox="1"/>
          <p:nvPr>
            <p:custDataLst>
              <p:tags r:id="rId2"/>
            </p:custDataLst>
          </p:nvPr>
        </p:nvSpPr>
        <p:spPr bwMode="gray">
          <a:xfrm>
            <a:off x="7243138" y="2570706"/>
            <a:ext cx="3439464" cy="565146"/>
          </a:xfrm>
          <a:prstGeom prst="rect">
            <a:avLst/>
          </a:prstGeom>
          <a:noFill/>
          <a:ln w="9525">
            <a:solidFill>
              <a:srgbClr val="5C5C5C"/>
            </a:solidFill>
            <a:prstDash val="solid"/>
          </a:ln>
        </p:spPr>
        <p:txBody>
          <a:bodyPr vert="horz" wrap="square" lIns="36000" tIns="36000" rIns="36000" bIns="36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CAB 400mg IM 1/12 +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RPV 600 mg IM 1/12</a:t>
            </a:r>
          </a:p>
        </p:txBody>
      </p:sp>
      <p:sp>
        <p:nvSpPr>
          <p:cNvPr id="5" name="TextBox 4"/>
          <p:cNvSpPr txBox="1"/>
          <p:nvPr/>
        </p:nvSpPr>
        <p:spPr bwMode="gray">
          <a:xfrm>
            <a:off x="1639488" y="3828468"/>
            <a:ext cx="1254117" cy="565146"/>
          </a:xfrm>
          <a:prstGeom prst="rect">
            <a:avLst/>
          </a:prstGeom>
          <a:noFill/>
          <a:ln w="9525" cap="flat" cmpd="sng" algn="ctr">
            <a:solidFill>
              <a:srgbClr val="5C5C5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dirty="0" smtClean="0"/>
              <a:t>Cab 30mg + </a:t>
            </a:r>
            <a:br>
              <a:rPr lang="en-US" sz="1600" dirty="0" smtClean="0"/>
            </a:br>
            <a:r>
              <a:rPr lang="en-US" sz="1600" dirty="0" smtClean="0"/>
              <a:t>ABC/3TC</a:t>
            </a:r>
            <a:endParaRPr lang="en-US" dirty="0"/>
          </a:p>
        </p:txBody>
      </p:sp>
      <p:sp>
        <p:nvSpPr>
          <p:cNvPr id="36" name="btfpBulletedList305474"/>
          <p:cNvSpPr txBox="1"/>
          <p:nvPr>
            <p:custDataLst>
              <p:tags r:id="rId3"/>
            </p:custDataLst>
          </p:nvPr>
        </p:nvSpPr>
        <p:spPr bwMode="gray">
          <a:xfrm>
            <a:off x="7243138" y="3838809"/>
            <a:ext cx="3439464" cy="565146"/>
          </a:xfrm>
          <a:prstGeom prst="rect">
            <a:avLst/>
          </a:prstGeom>
          <a:noFill/>
          <a:ln w="9525">
            <a:solidFill>
              <a:srgbClr val="5C5C5C"/>
            </a:solidFill>
            <a:prstDash val="solid"/>
          </a:ln>
        </p:spPr>
        <p:txBody>
          <a:bodyPr vert="horz" wrap="square" lIns="36000" tIns="36000" rIns="36000" bIns="36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CAB 600mg IM 2/12 +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RPV 900 mg IM 2/12</a:t>
            </a:r>
          </a:p>
        </p:txBody>
      </p:sp>
      <p:sp>
        <p:nvSpPr>
          <p:cNvPr id="37" name="btfpBulletedList305474"/>
          <p:cNvSpPr txBox="1"/>
          <p:nvPr>
            <p:custDataLst>
              <p:tags r:id="rId4"/>
            </p:custDataLst>
          </p:nvPr>
        </p:nvSpPr>
        <p:spPr bwMode="gray">
          <a:xfrm>
            <a:off x="7243138" y="5214038"/>
            <a:ext cx="3439464" cy="318924"/>
          </a:xfrm>
          <a:prstGeom prst="rect">
            <a:avLst/>
          </a:prstGeom>
          <a:noFill/>
          <a:ln w="9525">
            <a:solidFill>
              <a:srgbClr val="5C5C5C"/>
            </a:solidFill>
            <a:prstDash val="solid"/>
          </a:ln>
        </p:spPr>
        <p:txBody>
          <a:bodyPr vert="horz" wrap="square" lIns="36000" tIns="36000" rIns="36000" bIns="36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Cab 30 mg + ABC/3TC</a:t>
            </a:r>
          </a:p>
        </p:txBody>
      </p:sp>
      <p:sp>
        <p:nvSpPr>
          <p:cNvPr id="38" name="TextBox 37"/>
          <p:cNvSpPr txBox="1"/>
          <p:nvPr/>
        </p:nvSpPr>
        <p:spPr bwMode="gray">
          <a:xfrm>
            <a:off x="3641349" y="3828468"/>
            <a:ext cx="971988" cy="565146"/>
          </a:xfrm>
          <a:prstGeom prst="rect">
            <a:avLst/>
          </a:prstGeom>
          <a:noFill/>
          <a:ln w="9525" cap="flat" cmpd="sng" algn="ctr">
            <a:solidFill>
              <a:srgbClr val="5C5C5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dirty="0" smtClean="0"/>
              <a:t>Add RPV </a:t>
            </a:r>
            <a:br>
              <a:rPr lang="en-US" sz="1600" dirty="0" smtClean="0"/>
            </a:br>
            <a:r>
              <a:rPr lang="en-US" sz="1600" dirty="0" smtClean="0"/>
              <a:t>25mg</a:t>
            </a:r>
            <a:endParaRPr lang="en-US" dirty="0"/>
          </a:p>
        </p:txBody>
      </p:sp>
      <p:cxnSp>
        <p:nvCxnSpPr>
          <p:cNvPr id="39" name="Straight Connector 38"/>
          <p:cNvCxnSpPr>
            <a:stCxn id="5" idx="3"/>
            <a:endCxn id="38" idx="1"/>
          </p:cNvCxnSpPr>
          <p:nvPr/>
        </p:nvCxnSpPr>
        <p:spPr bwMode="gray">
          <a:xfrm>
            <a:off x="2893605" y="4111041"/>
            <a:ext cx="747744" cy="0"/>
          </a:xfrm>
          <a:prstGeom prst="line">
            <a:avLst/>
          </a:prstGeom>
          <a:ln w="38100" cap="flat" cmpd="sng" algn="ctr">
            <a:solidFill>
              <a:srgbClr val="5C5C5C"/>
            </a:solidFill>
            <a:prstDash val="solid"/>
            <a:miter lim="800000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btfpValueChain379731"/>
          <p:cNvGrpSpPr/>
          <p:nvPr>
            <p:custDataLst>
              <p:tags r:id="rId5"/>
            </p:custDataLst>
          </p:nvPr>
        </p:nvGrpSpPr>
        <p:grpSpPr>
          <a:xfrm>
            <a:off x="330200" y="1270000"/>
            <a:ext cx="11531600" cy="584200"/>
            <a:chOff x="330200" y="1270000"/>
            <a:chExt cx="4687207" cy="584200"/>
          </a:xfrm>
        </p:grpSpPr>
        <p:sp>
          <p:nvSpPr>
            <p:cNvPr id="7" name="btfpValueChainElement3797311"/>
            <p:cNvSpPr/>
            <p:nvPr/>
          </p:nvSpPr>
          <p:spPr bwMode="gray">
            <a:xfrm>
              <a:off x="330200" y="1270000"/>
              <a:ext cx="2244185" cy="584200"/>
            </a:xfrm>
            <a:prstGeom prst="homePlate">
              <a:avLst>
                <a:gd name="adj" fmla="val 243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Induction phase</a:t>
              </a:r>
            </a:p>
          </p:txBody>
        </p:sp>
        <p:sp>
          <p:nvSpPr>
            <p:cNvPr id="8" name="btfpValueChainElement3797312"/>
            <p:cNvSpPr/>
            <p:nvPr/>
          </p:nvSpPr>
          <p:spPr bwMode="gray">
            <a:xfrm>
              <a:off x="2516569" y="1270000"/>
              <a:ext cx="2500838" cy="584200"/>
            </a:xfrm>
            <a:prstGeom prst="chevron">
              <a:avLst>
                <a:gd name="adj" fmla="val 243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Maintenance phase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419100" y="2247512"/>
            <a:ext cx="11442700" cy="0"/>
          </a:xfrm>
          <a:prstGeom prst="line">
            <a:avLst/>
          </a:prstGeom>
          <a:ln w="76200" cap="sq" cmpd="sng" algn="ctr">
            <a:solidFill>
              <a:srgbClr val="B4B4B4"/>
            </a:solidFill>
            <a:prstDash val="solid"/>
            <a:miter lim="800000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spect="1"/>
          </p:cNvSpPr>
          <p:nvPr/>
        </p:nvSpPr>
        <p:spPr>
          <a:xfrm>
            <a:off x="3641349" y="2166512"/>
            <a:ext cx="162000" cy="162000"/>
          </a:xfrm>
          <a:prstGeom prst="ellipse">
            <a:avLst/>
          </a:prstGeom>
          <a:solidFill>
            <a:srgbClr val="5C5C5C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gray">
          <a:xfrm>
            <a:off x="3283098" y="2259367"/>
            <a:ext cx="87850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dirty="0" smtClean="0"/>
              <a:t>Week 16</a:t>
            </a: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628167" y="2166512"/>
            <a:ext cx="162000" cy="162000"/>
          </a:xfrm>
          <a:prstGeom prst="ellipse">
            <a:avLst/>
          </a:prstGeom>
          <a:solidFill>
            <a:srgbClr val="5C5C5C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 bwMode="gray">
          <a:xfrm>
            <a:off x="5269916" y="2259367"/>
            <a:ext cx="87850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dirty="0" smtClean="0"/>
              <a:t>Week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</a:t>
            </a:r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>
                <a:latin typeface="Arial" pitchFamily="34" charset="0"/>
                <a:cs typeface="Arial" pitchFamily="34" charset="0"/>
              </a:rPr>
              <a:t>ART is the cornerstone of HIV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management</a:t>
            </a:r>
          </a:p>
          <a:p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Maximal suppression of viral replication (undetectable VL)</a:t>
            </a:r>
          </a:p>
          <a:p>
            <a:r>
              <a:rPr lang="en-US" altLang="zh-CN" sz="2400" dirty="0">
                <a:latin typeface="Arial" pitchFamily="34" charset="0"/>
                <a:cs typeface="Arial" pitchFamily="34" charset="0"/>
              </a:rPr>
              <a:t>Restoration of immune function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(CD4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cell count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altLang="zh-CN" sz="2400" dirty="0">
                <a:latin typeface="Arial" pitchFamily="34" charset="0"/>
                <a:cs typeface="Arial" pitchFamily="34" charset="0"/>
              </a:rPr>
              <a:t>Reduction in HIV related morbidity and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mortality</a:t>
            </a:r>
          </a:p>
          <a:p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Preservation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of future therapeutic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options</a:t>
            </a:r>
          </a:p>
          <a:p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Improvement in quality of life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ART is lifelong, 100% adherence is essential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drugs have lesser s/e and toxicity profile 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Greater </a:t>
            </a:r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selection of drugs to fit into </a:t>
            </a:r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patient’s </a:t>
            </a:r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profile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FDC </a:t>
            </a:r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and daily dosing </a:t>
            </a:r>
            <a:endParaRPr lang="en-US" altLang="zh-CN" sz="24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overall_1_131961098581929933 columns_1_131961098581929933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treatments had 3 consecutive stages</a:t>
            </a:r>
            <a:endParaRPr lang="en-US" dirty="0"/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2700" y="12700"/>
            <a:ext cx="582458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dirty="0" smtClean="0">
                <a:solidFill>
                  <a:srgbClr val="FFFFFF">
                    <a:alpha val="0"/>
                  </a:srgbClr>
                </a:solidFill>
              </a:rPr>
              <a:t>overall_0_131969641589018051 columns_1_131969638180641873 44_1_131969641135914914 </a:t>
            </a: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9982832" y="1370873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 smtClean="0"/>
              <a:t>EFV</a:t>
            </a:r>
            <a:endParaRPr lang="en-US" sz="1200" b="1" dirty="0"/>
          </a:p>
        </p:txBody>
      </p:sp>
      <p:sp>
        <p:nvSpPr>
          <p:cNvPr id="17" name="Oval 94"/>
          <p:cNvSpPr>
            <a:spLocks noChangeArrowheads="1"/>
          </p:cNvSpPr>
          <p:nvPr/>
        </p:nvSpPr>
        <p:spPr bwMode="auto">
          <a:xfrm>
            <a:off x="3283518" y="1370873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 smtClean="0"/>
              <a:t>TDF</a:t>
            </a:r>
            <a:endParaRPr lang="en-US" sz="1200" b="1" dirty="0"/>
          </a:p>
        </p:txBody>
      </p:sp>
      <p:sp>
        <p:nvSpPr>
          <p:cNvPr id="18" name="Oval 94"/>
          <p:cNvSpPr>
            <a:spLocks noChangeArrowheads="1"/>
          </p:cNvSpPr>
          <p:nvPr/>
        </p:nvSpPr>
        <p:spPr bwMode="auto">
          <a:xfrm>
            <a:off x="6633175" y="1370873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 smtClean="0"/>
              <a:t>XTC</a:t>
            </a:r>
            <a:endParaRPr lang="en-US" sz="1200" b="1" dirty="0"/>
          </a:p>
        </p:txBody>
      </p:sp>
      <p:sp>
        <p:nvSpPr>
          <p:cNvPr id="19" name="Oval 94"/>
          <p:cNvSpPr>
            <a:spLocks noChangeArrowheads="1"/>
          </p:cNvSpPr>
          <p:nvPr/>
        </p:nvSpPr>
        <p:spPr bwMode="auto">
          <a:xfrm>
            <a:off x="9982832" y="3205600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PI</a:t>
            </a:r>
            <a:br>
              <a:rPr lang="en-US" sz="1200" b="1" dirty="0"/>
            </a:br>
            <a:r>
              <a:rPr lang="en-US" sz="1200" b="1" dirty="0" smtClean="0"/>
              <a:t>(LPV/r)</a:t>
            </a:r>
            <a:endParaRPr lang="en-US" sz="1200" b="1" dirty="0"/>
          </a:p>
        </p:txBody>
      </p:sp>
      <p:sp>
        <p:nvSpPr>
          <p:cNvPr id="20" name="Oval 94"/>
          <p:cNvSpPr>
            <a:spLocks noChangeArrowheads="1"/>
          </p:cNvSpPr>
          <p:nvPr/>
        </p:nvSpPr>
        <p:spPr bwMode="auto">
          <a:xfrm>
            <a:off x="3283518" y="3148993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 smtClean="0"/>
              <a:t>AZT</a:t>
            </a:r>
            <a:endParaRPr lang="en-US" sz="1200" b="1" dirty="0"/>
          </a:p>
        </p:txBody>
      </p:sp>
      <p:sp>
        <p:nvSpPr>
          <p:cNvPr id="21" name="Oval 94"/>
          <p:cNvSpPr>
            <a:spLocks noChangeArrowheads="1"/>
          </p:cNvSpPr>
          <p:nvPr/>
        </p:nvSpPr>
        <p:spPr bwMode="auto">
          <a:xfrm>
            <a:off x="6633175" y="3148993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 smtClean="0"/>
              <a:t>XTC</a:t>
            </a:r>
            <a:endParaRPr lang="en-US" sz="1200" b="1" dirty="0"/>
          </a:p>
        </p:txBody>
      </p:sp>
      <p:sp>
        <p:nvSpPr>
          <p:cNvPr id="22" name="Oval 94"/>
          <p:cNvSpPr>
            <a:spLocks noChangeArrowheads="1"/>
          </p:cNvSpPr>
          <p:nvPr/>
        </p:nvSpPr>
        <p:spPr bwMode="auto">
          <a:xfrm>
            <a:off x="9982832" y="4984837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 smtClean="0"/>
              <a:t>Etravirine/</a:t>
            </a:r>
            <a:br>
              <a:rPr lang="en-US" sz="1200" b="1" dirty="0" smtClean="0"/>
            </a:br>
            <a:r>
              <a:rPr lang="en-US" sz="1200" b="1" dirty="0" smtClean="0"/>
              <a:t>Rilpivirine</a:t>
            </a:r>
            <a:endParaRPr lang="en-US" sz="1200" b="1" dirty="0"/>
          </a:p>
        </p:txBody>
      </p:sp>
      <p:sp>
        <p:nvSpPr>
          <p:cNvPr id="23" name="Oval 94"/>
          <p:cNvSpPr>
            <a:spLocks noChangeArrowheads="1"/>
          </p:cNvSpPr>
          <p:nvPr/>
        </p:nvSpPr>
        <p:spPr bwMode="auto">
          <a:xfrm>
            <a:off x="3283518" y="4984837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Darunavir</a:t>
            </a:r>
          </a:p>
        </p:txBody>
      </p:sp>
      <p:sp>
        <p:nvSpPr>
          <p:cNvPr id="24" name="Oval 94"/>
          <p:cNvSpPr>
            <a:spLocks noChangeArrowheads="1"/>
          </p:cNvSpPr>
          <p:nvPr/>
        </p:nvSpPr>
        <p:spPr bwMode="auto">
          <a:xfrm>
            <a:off x="6633175" y="4984837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Raltegravir</a:t>
            </a:r>
          </a:p>
        </p:txBody>
      </p:sp>
      <p:sp>
        <p:nvSpPr>
          <p:cNvPr id="31" name="TextBox 30"/>
          <p:cNvSpPr txBox="1"/>
          <p:nvPr/>
        </p:nvSpPr>
        <p:spPr bwMode="gray">
          <a:xfrm>
            <a:off x="5450455" y="1779473"/>
            <a:ext cx="28269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+</a:t>
            </a:r>
          </a:p>
        </p:txBody>
      </p:sp>
      <p:sp>
        <p:nvSpPr>
          <p:cNvPr id="32" name="TextBox 31"/>
          <p:cNvSpPr txBox="1"/>
          <p:nvPr/>
        </p:nvSpPr>
        <p:spPr bwMode="gray">
          <a:xfrm>
            <a:off x="8800112" y="1779473"/>
            <a:ext cx="28269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+</a:t>
            </a:r>
          </a:p>
        </p:txBody>
      </p:sp>
      <p:sp>
        <p:nvSpPr>
          <p:cNvPr id="33" name="TextBox 32"/>
          <p:cNvSpPr txBox="1"/>
          <p:nvPr/>
        </p:nvSpPr>
        <p:spPr bwMode="gray">
          <a:xfrm>
            <a:off x="5450455" y="3535476"/>
            <a:ext cx="28269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+</a:t>
            </a:r>
          </a:p>
        </p:txBody>
      </p:sp>
      <p:sp>
        <p:nvSpPr>
          <p:cNvPr id="34" name="TextBox 33"/>
          <p:cNvSpPr txBox="1"/>
          <p:nvPr/>
        </p:nvSpPr>
        <p:spPr bwMode="gray">
          <a:xfrm>
            <a:off x="8800112" y="3535476"/>
            <a:ext cx="28269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+</a:t>
            </a:r>
          </a:p>
        </p:txBody>
      </p:sp>
      <p:sp>
        <p:nvSpPr>
          <p:cNvPr id="35" name="TextBox 34"/>
          <p:cNvSpPr txBox="1"/>
          <p:nvPr/>
        </p:nvSpPr>
        <p:spPr bwMode="gray">
          <a:xfrm>
            <a:off x="5450455" y="5379247"/>
            <a:ext cx="28269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+</a:t>
            </a:r>
          </a:p>
        </p:txBody>
      </p:sp>
      <p:sp>
        <p:nvSpPr>
          <p:cNvPr id="36" name="TextBox 35"/>
          <p:cNvSpPr txBox="1"/>
          <p:nvPr/>
        </p:nvSpPr>
        <p:spPr bwMode="gray">
          <a:xfrm>
            <a:off x="8800112" y="5379247"/>
            <a:ext cx="28269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+</a:t>
            </a:r>
          </a:p>
        </p:txBody>
      </p:sp>
      <p:sp>
        <p:nvSpPr>
          <p:cNvPr id="37" name="Rectangle 36"/>
          <p:cNvSpPr/>
          <p:nvPr/>
        </p:nvSpPr>
        <p:spPr bwMode="gray">
          <a:xfrm>
            <a:off x="307656" y="1373316"/>
            <a:ext cx="1904033" cy="1206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rgbClr val="2D475A"/>
                </a:solidFill>
              </a:rPr>
              <a:t>Regimen 1</a:t>
            </a:r>
            <a:endParaRPr lang="en-US" sz="1400" dirty="0" smtClean="0">
              <a:solidFill>
                <a:srgbClr val="2D475A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307656" y="3148993"/>
            <a:ext cx="1904033" cy="1206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rgbClr val="2D475A"/>
                </a:solidFill>
              </a:rPr>
              <a:t>Regimen 2</a:t>
            </a:r>
            <a:endParaRPr lang="en-US" sz="1400" dirty="0" smtClean="0">
              <a:solidFill>
                <a:srgbClr val="2D475A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307656" y="4984837"/>
            <a:ext cx="1904033" cy="1206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rgbClr val="2D475A"/>
                </a:solidFill>
              </a:rPr>
              <a:t>Regimen 3</a:t>
            </a:r>
            <a:br>
              <a:rPr lang="en-US" sz="1400" b="1" dirty="0" smtClean="0">
                <a:solidFill>
                  <a:srgbClr val="2D475A"/>
                </a:solidFill>
              </a:rPr>
            </a:br>
            <a:r>
              <a:rPr lang="en-US" sz="1400" b="1" dirty="0" smtClean="0">
                <a:solidFill>
                  <a:srgbClr val="2D475A"/>
                </a:solidFill>
              </a:rPr>
              <a:t>(much later on)</a:t>
            </a:r>
            <a:endParaRPr lang="en-US" sz="1400" dirty="0" smtClean="0">
              <a:solidFill>
                <a:srgbClr val="2D475A"/>
              </a:solidFill>
            </a:endParaRPr>
          </a:p>
        </p:txBody>
      </p:sp>
      <p:grpSp>
        <p:nvGrpSpPr>
          <p:cNvPr id="44" name="btfpConclusionArrow765208"/>
          <p:cNvGrpSpPr/>
          <p:nvPr>
            <p:custDataLst>
              <p:tags r:id="rId1"/>
            </p:custDataLst>
          </p:nvPr>
        </p:nvGrpSpPr>
        <p:grpSpPr>
          <a:xfrm>
            <a:off x="2656173" y="4505108"/>
            <a:ext cx="9115106" cy="327602"/>
            <a:chOff x="-939801" y="1635839"/>
            <a:chExt cx="11531600" cy="479643"/>
          </a:xfrm>
        </p:grpSpPr>
        <p:sp>
          <p:nvSpPr>
            <p:cNvPr id="41" name="btfpConclusionArrowPointer765208"/>
            <p:cNvSpPr/>
            <p:nvPr/>
          </p:nvSpPr>
          <p:spPr bwMode="gray">
            <a:xfrm>
              <a:off x="4192870" y="1635839"/>
              <a:ext cx="1266257" cy="479643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rgbClr val="CC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2" name="btfpConclusionArrowLineLeft765208"/>
            <p:cNvCxnSpPr/>
            <p:nvPr/>
          </p:nvCxnSpPr>
          <p:spPr bwMode="gray">
            <a:xfrm>
              <a:off x="-939801" y="1935840"/>
              <a:ext cx="541985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btfpConclusionArrowLineRight765208"/>
            <p:cNvCxnSpPr/>
            <p:nvPr/>
          </p:nvCxnSpPr>
          <p:spPr bwMode="gray">
            <a:xfrm>
              <a:off x="5171947" y="1935840"/>
              <a:ext cx="541985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btfpConclusionArrow765208"/>
          <p:cNvGrpSpPr/>
          <p:nvPr>
            <p:custDataLst>
              <p:tags r:id="rId2"/>
            </p:custDataLst>
          </p:nvPr>
        </p:nvGrpSpPr>
        <p:grpSpPr>
          <a:xfrm>
            <a:off x="2656173" y="2675484"/>
            <a:ext cx="9115106" cy="327602"/>
            <a:chOff x="-939801" y="1635839"/>
            <a:chExt cx="11531600" cy="479643"/>
          </a:xfrm>
        </p:grpSpPr>
        <p:sp>
          <p:nvSpPr>
            <p:cNvPr id="47" name="btfpConclusionArrowPointer765208"/>
            <p:cNvSpPr/>
            <p:nvPr/>
          </p:nvSpPr>
          <p:spPr bwMode="gray">
            <a:xfrm>
              <a:off x="4192870" y="1635839"/>
              <a:ext cx="1266257" cy="479643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rgbClr val="CC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8" name="btfpConclusionArrowLineLeft765208"/>
            <p:cNvCxnSpPr/>
            <p:nvPr/>
          </p:nvCxnSpPr>
          <p:spPr bwMode="gray">
            <a:xfrm>
              <a:off x="-939801" y="1935840"/>
              <a:ext cx="541985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btfpConclusionArrowLineRight765208"/>
            <p:cNvCxnSpPr/>
            <p:nvPr/>
          </p:nvCxnSpPr>
          <p:spPr bwMode="gray">
            <a:xfrm>
              <a:off x="5171947" y="1935840"/>
              <a:ext cx="541985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 bwMode="gray">
          <a:xfrm>
            <a:off x="2849486" y="6245542"/>
            <a:ext cx="8773376" cy="2887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46647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Optimized background therapy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regimen allows for more flexibility</a:t>
            </a:r>
            <a:endParaRPr lang="en-US" dirty="0"/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2700" y="12700"/>
            <a:ext cx="733140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dirty="0" smtClean="0">
                <a:solidFill>
                  <a:srgbClr val="FFFFFF">
                    <a:alpha val="0"/>
                  </a:srgbClr>
                </a:solidFill>
              </a:rPr>
              <a:t>overall_0_131969641589018051 columns_1_131969638180641873 44_1_131969641135914914 66_1_131969646109594877 </a:t>
            </a: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9548802" y="1799671"/>
            <a:ext cx="977055" cy="97705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FDC: ABC+ 3TC+ DTG</a:t>
            </a:r>
          </a:p>
        </p:txBody>
      </p:sp>
      <p:sp>
        <p:nvSpPr>
          <p:cNvPr id="17" name="Oval 94"/>
          <p:cNvSpPr>
            <a:spLocks noChangeArrowheads="1"/>
          </p:cNvSpPr>
          <p:nvPr/>
        </p:nvSpPr>
        <p:spPr bwMode="auto">
          <a:xfrm>
            <a:off x="2849488" y="1799671"/>
            <a:ext cx="977055" cy="97705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FDC: TDF+ </a:t>
            </a:r>
            <a:r>
              <a:rPr lang="en-US" sz="1200" b="1" dirty="0" smtClean="0"/>
              <a:t>FTC/3TC</a:t>
            </a:r>
            <a:r>
              <a:rPr lang="en-US" sz="1200" b="1" dirty="0"/>
              <a:t>+ EFV</a:t>
            </a:r>
          </a:p>
        </p:txBody>
      </p:sp>
      <p:sp>
        <p:nvSpPr>
          <p:cNvPr id="18" name="Oval 94"/>
          <p:cNvSpPr>
            <a:spLocks noChangeArrowheads="1"/>
          </p:cNvSpPr>
          <p:nvPr/>
        </p:nvSpPr>
        <p:spPr bwMode="auto">
          <a:xfrm>
            <a:off x="6633175" y="1685198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pt-BR" sz="1200" b="1" dirty="0"/>
              <a:t>TDF/AZT+ </a:t>
            </a:r>
            <a:r>
              <a:rPr lang="pt-BR" sz="1200" b="1" dirty="0" smtClean="0"/>
              <a:t>3TC+LPV/r </a:t>
            </a:r>
            <a:r>
              <a:rPr lang="pt-BR" sz="1200" b="1" dirty="0"/>
              <a:t>or ATV/r</a:t>
            </a:r>
          </a:p>
        </p:txBody>
      </p:sp>
      <p:sp>
        <p:nvSpPr>
          <p:cNvPr id="19" name="Oval 94"/>
          <p:cNvSpPr>
            <a:spLocks noChangeArrowheads="1"/>
          </p:cNvSpPr>
          <p:nvPr/>
        </p:nvSpPr>
        <p:spPr bwMode="auto">
          <a:xfrm>
            <a:off x="9982832" y="3211858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NNRTI ± LPV/r </a:t>
            </a:r>
            <a:r>
              <a:rPr lang="en-US" sz="1200" b="1" dirty="0" smtClean="0"/>
              <a:t>+ 2 </a:t>
            </a:r>
            <a:r>
              <a:rPr lang="en-US" sz="1200" b="1" dirty="0"/>
              <a:t>active NRTIs</a:t>
            </a:r>
          </a:p>
        </p:txBody>
      </p:sp>
      <p:sp>
        <p:nvSpPr>
          <p:cNvPr id="20" name="Oval 94"/>
          <p:cNvSpPr>
            <a:spLocks noChangeArrowheads="1"/>
          </p:cNvSpPr>
          <p:nvPr/>
        </p:nvSpPr>
        <p:spPr bwMode="auto">
          <a:xfrm>
            <a:off x="3283518" y="3211858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 smtClean="0"/>
              <a:t>INSTI </a:t>
            </a:r>
            <a:r>
              <a:rPr lang="en-US" sz="1200" b="1" dirty="0"/>
              <a:t>(1 or 2) ± </a:t>
            </a:r>
            <a:r>
              <a:rPr lang="en-US" sz="1200" b="1" dirty="0" smtClean="0"/>
              <a:t>LPV/r ± </a:t>
            </a:r>
            <a:r>
              <a:rPr lang="en-US" sz="1200" b="1" dirty="0"/>
              <a:t>2 active NRTIs</a:t>
            </a:r>
          </a:p>
        </p:txBody>
      </p:sp>
      <p:sp>
        <p:nvSpPr>
          <p:cNvPr id="21" name="Oval 94"/>
          <p:cNvSpPr>
            <a:spLocks noChangeArrowheads="1"/>
          </p:cNvSpPr>
          <p:nvPr/>
        </p:nvSpPr>
        <p:spPr bwMode="auto">
          <a:xfrm>
            <a:off x="6633175" y="3211858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INSTI ± NNRTI or </a:t>
            </a:r>
            <a:r>
              <a:rPr lang="en-US" sz="1200" b="1" dirty="0" smtClean="0"/>
              <a:t>DRV/r ± 2 </a:t>
            </a:r>
            <a:r>
              <a:rPr lang="en-US" sz="1200" b="1" dirty="0"/>
              <a:t>active NRTIs</a:t>
            </a:r>
          </a:p>
        </p:txBody>
      </p:sp>
      <p:sp>
        <p:nvSpPr>
          <p:cNvPr id="22" name="Oval 94"/>
          <p:cNvSpPr>
            <a:spLocks noChangeArrowheads="1"/>
          </p:cNvSpPr>
          <p:nvPr/>
        </p:nvSpPr>
        <p:spPr bwMode="auto">
          <a:xfrm>
            <a:off x="9982832" y="4795125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NNRTI(2) ±   </a:t>
            </a:r>
            <a:r>
              <a:rPr lang="en-US" sz="1200" b="1" dirty="0" smtClean="0"/>
              <a:t>DRV/r ± 2 </a:t>
            </a:r>
            <a:r>
              <a:rPr lang="en-US" sz="1200" b="1" dirty="0"/>
              <a:t>active NRTIs</a:t>
            </a:r>
          </a:p>
        </p:txBody>
      </p:sp>
      <p:sp>
        <p:nvSpPr>
          <p:cNvPr id="23" name="Oval 94"/>
          <p:cNvSpPr>
            <a:spLocks noChangeArrowheads="1"/>
          </p:cNvSpPr>
          <p:nvPr/>
        </p:nvSpPr>
        <p:spPr bwMode="auto">
          <a:xfrm>
            <a:off x="3283518" y="4795125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 smtClean="0"/>
              <a:t>DRV/r </a:t>
            </a:r>
            <a:r>
              <a:rPr lang="en-US" sz="1200" b="1" dirty="0"/>
              <a:t>± INSTI ± </a:t>
            </a:r>
            <a:r>
              <a:rPr lang="en-US" sz="1200" b="1" dirty="0" smtClean="0"/>
              <a:t>NNRTI ± 2 </a:t>
            </a:r>
            <a:r>
              <a:rPr lang="en-US" sz="1200" b="1" dirty="0"/>
              <a:t>active NRTIs</a:t>
            </a:r>
          </a:p>
        </p:txBody>
      </p:sp>
      <p:sp>
        <p:nvSpPr>
          <p:cNvPr id="24" name="Oval 94"/>
          <p:cNvSpPr>
            <a:spLocks noChangeArrowheads="1"/>
          </p:cNvSpPr>
          <p:nvPr/>
        </p:nvSpPr>
        <p:spPr bwMode="auto">
          <a:xfrm>
            <a:off x="6633175" y="4795125"/>
            <a:ext cx="1206000" cy="1206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fr-FR" sz="1200" b="1" dirty="0"/>
              <a:t>NNRTI(2) ± INSTI(2</a:t>
            </a:r>
            <a:r>
              <a:rPr lang="fr-FR" sz="1200" b="1" dirty="0" smtClean="0"/>
              <a:t>) ± 2 active NRTIs</a:t>
            </a:r>
            <a:endParaRPr lang="fr-FR" sz="1200" b="1" dirty="0"/>
          </a:p>
        </p:txBody>
      </p:sp>
      <p:sp>
        <p:nvSpPr>
          <p:cNvPr id="37" name="Rectangle 36"/>
          <p:cNvSpPr/>
          <p:nvPr/>
        </p:nvSpPr>
        <p:spPr bwMode="gray">
          <a:xfrm>
            <a:off x="307656" y="1687641"/>
            <a:ext cx="1904033" cy="1206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First line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Preferred regimens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307656" y="3211858"/>
            <a:ext cx="1904033" cy="1206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Second line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Recommended regimens</a:t>
            </a:r>
          </a:p>
        </p:txBody>
      </p:sp>
      <p:sp>
        <p:nvSpPr>
          <p:cNvPr id="39" name="Rectangle 38"/>
          <p:cNvSpPr/>
          <p:nvPr/>
        </p:nvSpPr>
        <p:spPr bwMode="gray">
          <a:xfrm>
            <a:off x="307656" y="4795125"/>
            <a:ext cx="1904033" cy="1206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Third line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Recommended regimens</a:t>
            </a:r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 rot="5400000">
            <a:off x="3756455" y="2626176"/>
            <a:ext cx="260122" cy="797367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5400000">
            <a:off x="3756455" y="4183983"/>
            <a:ext cx="260122" cy="797367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 rot="5400000">
            <a:off x="7106114" y="2626176"/>
            <a:ext cx="260122" cy="797367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8" name="Freeform 5"/>
          <p:cNvSpPr>
            <a:spLocks/>
          </p:cNvSpPr>
          <p:nvPr/>
        </p:nvSpPr>
        <p:spPr bwMode="auto">
          <a:xfrm rot="5400000">
            <a:off x="7106114" y="4185188"/>
            <a:ext cx="260122" cy="797367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 rot="5400000">
            <a:off x="10455773" y="2626177"/>
            <a:ext cx="260122" cy="797367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 rot="5400000">
            <a:off x="10455773" y="4177711"/>
            <a:ext cx="260122" cy="797367"/>
          </a:xfrm>
          <a:custGeom>
            <a:avLst/>
            <a:gdLst>
              <a:gd name="T0" fmla="*/ 117 w 425"/>
              <a:gd name="T1" fmla="*/ 0 h 1734"/>
              <a:gd name="T2" fmla="*/ 0 w 425"/>
              <a:gd name="T3" fmla="*/ 0 h 1734"/>
              <a:gd name="T4" fmla="*/ 308 w 425"/>
              <a:gd name="T5" fmla="*/ 851 h 1734"/>
              <a:gd name="T6" fmla="*/ 0 w 425"/>
              <a:gd name="T7" fmla="*/ 1734 h 1734"/>
              <a:gd name="T8" fmla="*/ 117 w 425"/>
              <a:gd name="T9" fmla="*/ 1734 h 1734"/>
              <a:gd name="T10" fmla="*/ 425 w 425"/>
              <a:gd name="T11" fmla="*/ 851 h 1734"/>
              <a:gd name="T12" fmla="*/ 117 w 425"/>
              <a:gd name="T13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5" h="1734">
                <a:moveTo>
                  <a:pt x="117" y="0"/>
                </a:moveTo>
                <a:lnTo>
                  <a:pt x="0" y="0"/>
                </a:lnTo>
                <a:lnTo>
                  <a:pt x="308" y="851"/>
                </a:lnTo>
                <a:lnTo>
                  <a:pt x="0" y="1734"/>
                </a:lnTo>
                <a:lnTo>
                  <a:pt x="117" y="1734"/>
                </a:lnTo>
                <a:lnTo>
                  <a:pt x="425" y="851"/>
                </a:lnTo>
                <a:lnTo>
                  <a:pt x="117" y="0"/>
                </a:lnTo>
                <a:close/>
              </a:path>
            </a:pathLst>
          </a:custGeom>
          <a:solidFill>
            <a:srgbClr val="507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6" name="btfpColumnHeaderBox313914"/>
          <p:cNvGrpSpPr/>
          <p:nvPr>
            <p:custDataLst>
              <p:tags r:id="rId1"/>
            </p:custDataLst>
          </p:nvPr>
        </p:nvGrpSpPr>
        <p:grpSpPr>
          <a:xfrm>
            <a:off x="2849486" y="1243765"/>
            <a:ext cx="2074060" cy="285432"/>
            <a:chOff x="330200" y="1292230"/>
            <a:chExt cx="11531600" cy="285432"/>
          </a:xfrm>
        </p:grpSpPr>
        <p:sp>
          <p:nvSpPr>
            <p:cNvPr id="64" name="btfpColumnHeaderBoxText313914"/>
            <p:cNvSpPr txBox="1"/>
            <p:nvPr/>
          </p:nvSpPr>
          <p:spPr bwMode="gray">
            <a:xfrm>
              <a:off x="330200" y="1292230"/>
              <a:ext cx="11531600" cy="28543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1400" b="1" dirty="0" smtClean="0">
                  <a:solidFill>
                    <a:srgbClr val="000000"/>
                  </a:solidFill>
                </a:rPr>
                <a:t>NNRTI-based regimen</a:t>
              </a:r>
            </a:p>
          </p:txBody>
        </p:sp>
        <p:cxnSp>
          <p:nvCxnSpPr>
            <p:cNvPr id="65" name="btfpColumnHeaderBoxLine313914"/>
            <p:cNvCxnSpPr/>
            <p:nvPr/>
          </p:nvCxnSpPr>
          <p:spPr bwMode="gray">
            <a:xfrm>
              <a:off x="330200" y="1577662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btfpColumnHeaderBox313914"/>
          <p:cNvGrpSpPr/>
          <p:nvPr>
            <p:custDataLst>
              <p:tags r:id="rId2"/>
            </p:custDataLst>
          </p:nvPr>
        </p:nvGrpSpPr>
        <p:grpSpPr>
          <a:xfrm>
            <a:off x="6199145" y="1243765"/>
            <a:ext cx="2074060" cy="285432"/>
            <a:chOff x="330200" y="1292230"/>
            <a:chExt cx="11531600" cy="285432"/>
          </a:xfrm>
        </p:grpSpPr>
        <p:sp>
          <p:nvSpPr>
            <p:cNvPr id="68" name="btfpColumnHeaderBoxText313914"/>
            <p:cNvSpPr txBox="1"/>
            <p:nvPr/>
          </p:nvSpPr>
          <p:spPr bwMode="gray">
            <a:xfrm>
              <a:off x="330200" y="1292230"/>
              <a:ext cx="11531600" cy="28543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1400" b="1" dirty="0" smtClean="0">
                  <a:solidFill>
                    <a:srgbClr val="000000"/>
                  </a:solidFill>
                </a:rPr>
                <a:t>PI-based regimen</a:t>
              </a:r>
            </a:p>
          </p:txBody>
        </p:sp>
        <p:cxnSp>
          <p:nvCxnSpPr>
            <p:cNvPr id="69" name="btfpColumnHeaderBoxLine313914"/>
            <p:cNvCxnSpPr/>
            <p:nvPr/>
          </p:nvCxnSpPr>
          <p:spPr bwMode="gray">
            <a:xfrm>
              <a:off x="330200" y="1577662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btfpColumnHeaderBox313914"/>
          <p:cNvGrpSpPr/>
          <p:nvPr>
            <p:custDataLst>
              <p:tags r:id="rId3"/>
            </p:custDataLst>
          </p:nvPr>
        </p:nvGrpSpPr>
        <p:grpSpPr>
          <a:xfrm>
            <a:off x="9548802" y="1243765"/>
            <a:ext cx="2074060" cy="285432"/>
            <a:chOff x="330200" y="1292230"/>
            <a:chExt cx="11531600" cy="285432"/>
          </a:xfrm>
        </p:grpSpPr>
        <p:sp>
          <p:nvSpPr>
            <p:cNvPr id="71" name="btfpColumnHeaderBoxText313914"/>
            <p:cNvSpPr txBox="1"/>
            <p:nvPr/>
          </p:nvSpPr>
          <p:spPr bwMode="gray">
            <a:xfrm>
              <a:off x="330200" y="1292230"/>
              <a:ext cx="11531600" cy="28543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1400" b="1" dirty="0" smtClean="0">
                  <a:solidFill>
                    <a:srgbClr val="000000"/>
                  </a:solidFill>
                </a:rPr>
                <a:t>INSTI-based regimen</a:t>
              </a:r>
            </a:p>
          </p:txBody>
        </p:sp>
        <p:cxnSp>
          <p:nvCxnSpPr>
            <p:cNvPr id="72" name="btfpColumnHeaderBoxLine313914"/>
            <p:cNvCxnSpPr/>
            <p:nvPr/>
          </p:nvCxnSpPr>
          <p:spPr bwMode="gray">
            <a:xfrm>
              <a:off x="330200" y="1577662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 bwMode="gray">
          <a:xfrm>
            <a:off x="307656" y="6159661"/>
            <a:ext cx="1904033" cy="38426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Salvage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2849486" y="6159661"/>
            <a:ext cx="8773376" cy="38426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ndividualize ART according to genotype result, known drug toxicity profile and past drug history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7" name="Oval 94"/>
          <p:cNvSpPr>
            <a:spLocks noChangeArrowheads="1"/>
          </p:cNvSpPr>
          <p:nvPr/>
        </p:nvSpPr>
        <p:spPr bwMode="auto">
          <a:xfrm>
            <a:off x="10700304" y="1799671"/>
            <a:ext cx="977055" cy="97705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TDF + 3TC + DTG</a:t>
            </a:r>
          </a:p>
        </p:txBody>
      </p:sp>
      <p:sp>
        <p:nvSpPr>
          <p:cNvPr id="78" name="Oval 94"/>
          <p:cNvSpPr>
            <a:spLocks noChangeArrowheads="1"/>
          </p:cNvSpPr>
          <p:nvPr/>
        </p:nvSpPr>
        <p:spPr bwMode="auto">
          <a:xfrm>
            <a:off x="4000990" y="1799671"/>
            <a:ext cx="977055" cy="97705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dirty="0"/>
              <a:t>TDF + 3TC + RPV</a:t>
            </a:r>
          </a:p>
        </p:txBody>
      </p:sp>
    </p:spTree>
    <p:extLst>
      <p:ext uri="{BB962C8B-B14F-4D97-AF65-F5344CB8AC3E}">
        <p14:creationId xmlns:p14="http://schemas.microsoft.com/office/powerpoint/2010/main" val="3832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potency and genetic barrier to resistance</a:t>
            </a:r>
            <a:endParaRPr lang="en-US" dirty="0"/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2700" y="12700"/>
            <a:ext cx="733140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dirty="0" smtClean="0">
                <a:solidFill>
                  <a:srgbClr val="FFFFFF">
                    <a:alpha val="0"/>
                  </a:srgbClr>
                </a:solidFill>
              </a:rPr>
              <a:t>overall_1_131970356238751664 columns_1_131970356238751664 27_1_131970358011780321 28_1_131970358495723451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9652" y="647973"/>
            <a:ext cx="8094348" cy="5723449"/>
            <a:chOff x="-504511" y="1779777"/>
            <a:chExt cx="6413256" cy="4534762"/>
          </a:xfrm>
        </p:grpSpPr>
        <p:cxnSp>
          <p:nvCxnSpPr>
            <p:cNvPr id="5" name="Straight Arrow Connector 4"/>
            <p:cNvCxnSpPr/>
            <p:nvPr/>
          </p:nvCxnSpPr>
          <p:spPr bwMode="gray">
            <a:xfrm>
              <a:off x="755904" y="5678717"/>
              <a:ext cx="5068634" cy="0"/>
            </a:xfrm>
            <a:prstGeom prst="straightConnector1">
              <a:avLst/>
            </a:prstGeom>
            <a:ln w="38100" cap="flat" cmpd="sng" algn="ctr">
              <a:solidFill>
                <a:srgbClr val="858585"/>
              </a:solidFill>
              <a:prstDash val="solid"/>
              <a:miter lim="800000"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 bwMode="gray">
            <a:xfrm flipV="1">
              <a:off x="661428" y="2423754"/>
              <a:ext cx="0" cy="3204063"/>
            </a:xfrm>
            <a:prstGeom prst="straightConnector1">
              <a:avLst/>
            </a:prstGeom>
            <a:ln w="38100" cap="flat" cmpd="sng" algn="ctr">
              <a:solidFill>
                <a:srgbClr val="858585"/>
              </a:solidFill>
              <a:prstDash val="solid"/>
              <a:miter lim="800000"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 bwMode="gray">
            <a:xfrm rot="16200000">
              <a:off x="-2571805" y="3847071"/>
              <a:ext cx="4534762" cy="40017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b="1" dirty="0" smtClean="0">
                  <a:solidFill>
                    <a:srgbClr val="858585"/>
                  </a:solidFill>
                </a:rPr>
                <a:t>Potency (estimated log </a:t>
              </a:r>
              <a:br>
                <a:rPr lang="en-US" b="1" dirty="0" smtClean="0">
                  <a:solidFill>
                    <a:srgbClr val="858585"/>
                  </a:solidFill>
                </a:rPr>
              </a:br>
              <a:r>
                <a:rPr lang="en-US" b="1" dirty="0" smtClean="0">
                  <a:solidFill>
                    <a:srgbClr val="858585"/>
                  </a:solidFill>
                </a:rPr>
                <a:t>change in viral load)</a:t>
              </a:r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856223" y="5919771"/>
              <a:ext cx="5052522" cy="3637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b="1" dirty="0" smtClean="0">
                  <a:solidFill>
                    <a:srgbClr val="858585"/>
                  </a:solidFill>
                </a:rPr>
                <a:t>Genetic barrier to resistance</a:t>
              </a:r>
              <a:br>
                <a:rPr lang="en-US" b="1" dirty="0" smtClean="0">
                  <a:solidFill>
                    <a:srgbClr val="858585"/>
                  </a:solidFill>
                </a:rPr>
              </a:br>
              <a:r>
                <a:rPr lang="en-US" b="1" dirty="0" smtClean="0">
                  <a:solidFill>
                    <a:srgbClr val="858585"/>
                  </a:solidFill>
                </a:rPr>
                <a:t>(Approximate number of mutations needed to fail)</a:t>
              </a:r>
            </a:p>
          </p:txBody>
        </p:sp>
      </p:grpSp>
      <p:sp>
        <p:nvSpPr>
          <p:cNvPr id="9" name="Oval 94"/>
          <p:cNvSpPr>
            <a:spLocks noChangeArrowheads="1"/>
          </p:cNvSpPr>
          <p:nvPr/>
        </p:nvSpPr>
        <p:spPr bwMode="auto">
          <a:xfrm>
            <a:off x="3224086" y="4190325"/>
            <a:ext cx="875530" cy="87553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6AA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400" b="1" dirty="0" smtClean="0">
                <a:solidFill>
                  <a:srgbClr val="C6AA3D"/>
                </a:solidFill>
              </a:rPr>
              <a:t>FTC</a:t>
            </a:r>
            <a:br>
              <a:rPr lang="en-US" sz="1400" b="1" dirty="0" smtClean="0">
                <a:solidFill>
                  <a:srgbClr val="C6AA3D"/>
                </a:solidFill>
              </a:rPr>
            </a:br>
            <a:r>
              <a:rPr lang="en-US" sz="1400" b="1" dirty="0" smtClean="0">
                <a:solidFill>
                  <a:srgbClr val="C6AA3D"/>
                </a:solidFill>
              </a:rPr>
              <a:t>3TC</a:t>
            </a:r>
            <a:endParaRPr lang="en-US" sz="1400" b="1" dirty="0">
              <a:solidFill>
                <a:srgbClr val="C6AA3D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3643953" y="5607029"/>
            <a:ext cx="18651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858585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5176125" y="5607029"/>
            <a:ext cx="18651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58585"/>
                </a:solidFill>
              </a:rPr>
              <a:t>2</a:t>
            </a:r>
            <a:endParaRPr lang="en-US" sz="1600" b="1" dirty="0" smtClean="0">
              <a:solidFill>
                <a:srgbClr val="85858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6708298" y="5607029"/>
            <a:ext cx="18651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58585"/>
                </a:solidFill>
              </a:rPr>
              <a:t>3</a:t>
            </a:r>
            <a:endParaRPr lang="en-US" sz="1600" b="1" dirty="0" smtClean="0">
              <a:solidFill>
                <a:srgbClr val="85858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8240471" y="5607029"/>
            <a:ext cx="18651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858585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819584" y="4474818"/>
            <a:ext cx="552002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858585"/>
                </a:solidFill>
              </a:rPr>
              <a:t>1 log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1819584" y="3308435"/>
            <a:ext cx="552002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58585"/>
                </a:solidFill>
              </a:rPr>
              <a:t>2 log</a:t>
            </a:r>
            <a:endParaRPr lang="en-US" sz="1600" b="1" dirty="0" smtClean="0">
              <a:solidFill>
                <a:srgbClr val="85858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gray">
          <a:xfrm>
            <a:off x="1819584" y="2142051"/>
            <a:ext cx="552002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58585"/>
                </a:solidFill>
              </a:rPr>
              <a:t>3 log</a:t>
            </a:r>
            <a:endParaRPr lang="en-US" sz="1600" b="1" dirty="0" smtClean="0">
              <a:solidFill>
                <a:srgbClr val="858585"/>
              </a:solidFill>
            </a:endParaRPr>
          </a:p>
        </p:txBody>
      </p:sp>
      <p:sp>
        <p:nvSpPr>
          <p:cNvPr id="17" name="Oval 94"/>
          <p:cNvSpPr>
            <a:spLocks noChangeArrowheads="1"/>
          </p:cNvSpPr>
          <p:nvPr/>
        </p:nvSpPr>
        <p:spPr bwMode="auto">
          <a:xfrm>
            <a:off x="4536003" y="4444268"/>
            <a:ext cx="875530" cy="87553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6AA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400" b="1" dirty="0" smtClean="0">
                <a:solidFill>
                  <a:srgbClr val="C6AA3D"/>
                </a:solidFill>
              </a:rPr>
              <a:t>ABC</a:t>
            </a:r>
            <a:br>
              <a:rPr lang="en-US" sz="1400" b="1" dirty="0" smtClean="0">
                <a:solidFill>
                  <a:srgbClr val="C6AA3D"/>
                </a:solidFill>
              </a:rPr>
            </a:br>
            <a:r>
              <a:rPr lang="en-US" sz="1400" b="1" dirty="0" smtClean="0">
                <a:solidFill>
                  <a:srgbClr val="C6AA3D"/>
                </a:solidFill>
              </a:rPr>
              <a:t>TDF</a:t>
            </a:r>
            <a:endParaRPr lang="en-US" sz="1400" b="1" dirty="0">
              <a:solidFill>
                <a:srgbClr val="C6AA3D"/>
              </a:solidFill>
            </a:endParaRPr>
          </a:p>
        </p:txBody>
      </p:sp>
      <p:sp>
        <p:nvSpPr>
          <p:cNvPr id="18" name="Oval 94"/>
          <p:cNvSpPr>
            <a:spLocks noChangeArrowheads="1"/>
          </p:cNvSpPr>
          <p:nvPr/>
        </p:nvSpPr>
        <p:spPr bwMode="auto">
          <a:xfrm>
            <a:off x="4019494" y="3273192"/>
            <a:ext cx="875530" cy="87553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6AA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400" b="1" dirty="0" smtClean="0">
                <a:solidFill>
                  <a:srgbClr val="C6AA3D"/>
                </a:solidFill>
              </a:rPr>
              <a:t>RPV</a:t>
            </a:r>
            <a:endParaRPr lang="en-US" sz="1400" b="1" dirty="0">
              <a:solidFill>
                <a:srgbClr val="C6AA3D"/>
              </a:solidFill>
            </a:endParaRPr>
          </a:p>
        </p:txBody>
      </p:sp>
      <p:sp>
        <p:nvSpPr>
          <p:cNvPr id="19" name="Oval 94"/>
          <p:cNvSpPr>
            <a:spLocks noChangeArrowheads="1"/>
          </p:cNvSpPr>
          <p:nvPr/>
        </p:nvSpPr>
        <p:spPr bwMode="auto">
          <a:xfrm>
            <a:off x="4019494" y="2090807"/>
            <a:ext cx="875530" cy="87553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6AA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400" b="1" dirty="0" smtClean="0">
                <a:solidFill>
                  <a:srgbClr val="C6AA3D"/>
                </a:solidFill>
              </a:rPr>
              <a:t>EVG</a:t>
            </a:r>
            <a:br>
              <a:rPr lang="en-US" sz="1400" b="1" dirty="0" smtClean="0">
                <a:solidFill>
                  <a:srgbClr val="C6AA3D"/>
                </a:solidFill>
              </a:rPr>
            </a:br>
            <a:r>
              <a:rPr lang="en-US" sz="1400" b="1" dirty="0" smtClean="0">
                <a:solidFill>
                  <a:srgbClr val="C6AA3D"/>
                </a:solidFill>
              </a:rPr>
              <a:t>RAL</a:t>
            </a:r>
            <a:br>
              <a:rPr lang="en-US" sz="1400" b="1" dirty="0" smtClean="0">
                <a:solidFill>
                  <a:srgbClr val="C6AA3D"/>
                </a:solidFill>
              </a:rPr>
            </a:br>
            <a:r>
              <a:rPr lang="en-US" sz="1400" b="1" dirty="0" smtClean="0">
                <a:solidFill>
                  <a:srgbClr val="C6AA3D"/>
                </a:solidFill>
              </a:rPr>
              <a:t>EFV</a:t>
            </a:r>
            <a:endParaRPr lang="en-US" sz="1400" b="1" dirty="0">
              <a:solidFill>
                <a:srgbClr val="C6AA3D"/>
              </a:solidFill>
            </a:endParaRPr>
          </a:p>
        </p:txBody>
      </p:sp>
      <p:sp>
        <p:nvSpPr>
          <p:cNvPr id="20" name="Oval 94"/>
          <p:cNvSpPr>
            <a:spLocks noChangeArrowheads="1"/>
          </p:cNvSpPr>
          <p:nvPr/>
        </p:nvSpPr>
        <p:spPr bwMode="auto">
          <a:xfrm>
            <a:off x="5517771" y="2432904"/>
            <a:ext cx="875530" cy="87553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400" b="1" dirty="0" smtClean="0">
                <a:solidFill>
                  <a:srgbClr val="507867"/>
                </a:solidFill>
              </a:rPr>
              <a:t>ATV/R</a:t>
            </a:r>
            <a:br>
              <a:rPr lang="en-US" sz="1400" b="1" dirty="0" smtClean="0">
                <a:solidFill>
                  <a:srgbClr val="507867"/>
                </a:solidFill>
              </a:rPr>
            </a:br>
            <a:r>
              <a:rPr lang="en-US" sz="1400" b="1" dirty="0" smtClean="0">
                <a:solidFill>
                  <a:srgbClr val="507867"/>
                </a:solidFill>
              </a:rPr>
              <a:t>TV</a:t>
            </a:r>
          </a:p>
        </p:txBody>
      </p:sp>
      <p:sp>
        <p:nvSpPr>
          <p:cNvPr id="21" name="Oval 94"/>
          <p:cNvSpPr>
            <a:spLocks noChangeArrowheads="1"/>
          </p:cNvSpPr>
          <p:nvPr/>
        </p:nvSpPr>
        <p:spPr bwMode="auto">
          <a:xfrm>
            <a:off x="6543257" y="1460754"/>
            <a:ext cx="875530" cy="87553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400" b="1" dirty="0" smtClean="0">
                <a:solidFill>
                  <a:srgbClr val="507867"/>
                </a:solidFill>
              </a:rPr>
              <a:t>DTG</a:t>
            </a:r>
          </a:p>
        </p:txBody>
      </p:sp>
      <p:sp>
        <p:nvSpPr>
          <p:cNvPr id="22" name="Oval 94"/>
          <p:cNvSpPr>
            <a:spLocks noChangeArrowheads="1"/>
          </p:cNvSpPr>
          <p:nvPr/>
        </p:nvSpPr>
        <p:spPr bwMode="auto">
          <a:xfrm>
            <a:off x="8038114" y="1460754"/>
            <a:ext cx="875530" cy="87553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400" b="1" dirty="0" smtClean="0">
                <a:solidFill>
                  <a:srgbClr val="507867"/>
                </a:solidFill>
              </a:rPr>
              <a:t>DRV/</a:t>
            </a:r>
            <a:br>
              <a:rPr lang="en-US" sz="1400" b="1" dirty="0" smtClean="0">
                <a:solidFill>
                  <a:srgbClr val="507867"/>
                </a:solidFill>
              </a:rPr>
            </a:br>
            <a:r>
              <a:rPr lang="en-US" sz="1400" b="1" dirty="0" smtClean="0">
                <a:solidFill>
                  <a:srgbClr val="507867"/>
                </a:solidFill>
              </a:rPr>
              <a:t>RTV</a:t>
            </a:r>
          </a:p>
        </p:txBody>
      </p:sp>
      <p:sp>
        <p:nvSpPr>
          <p:cNvPr id="28" name="btfpNotesBox366444"/>
          <p:cNvSpPr txBox="1"/>
          <p:nvPr>
            <p:custDataLst>
              <p:tags r:id="rId1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Source: Danielle Ciuffetelli, Pharm.D  CROI,  </a:t>
            </a:r>
            <a:r>
              <a:rPr lang="en-US" sz="800" dirty="0" smtClean="0">
                <a:solidFill>
                  <a:srgbClr val="000000"/>
                </a:solidFill>
              </a:rPr>
              <a:t>2016; Ambulatory </a:t>
            </a:r>
            <a:r>
              <a:rPr lang="en-US" sz="800" dirty="0">
                <a:solidFill>
                  <a:srgbClr val="000000"/>
                </a:solidFill>
              </a:rPr>
              <a:t>Hepatology/Infectious Diseases Clinical </a:t>
            </a:r>
            <a:r>
              <a:rPr lang="en-US" sz="800" dirty="0" smtClean="0">
                <a:solidFill>
                  <a:srgbClr val="000000"/>
                </a:solidFill>
              </a:rPr>
              <a:t>Pharmacist; Hospital </a:t>
            </a:r>
            <a:r>
              <a:rPr lang="en-US" sz="800" dirty="0">
                <a:solidFill>
                  <a:srgbClr val="000000"/>
                </a:solidFill>
              </a:rPr>
              <a:t>of the University of Pennsylvania, Philadelphia, </a:t>
            </a:r>
            <a:r>
              <a:rPr lang="en-US" sz="800" dirty="0" smtClean="0">
                <a:solidFill>
                  <a:srgbClr val="000000"/>
                </a:solidFill>
              </a:rPr>
              <a:t>Pennsylvania </a:t>
            </a:r>
          </a:p>
        </p:txBody>
      </p:sp>
    </p:spTree>
    <p:extLst>
      <p:ext uri="{BB962C8B-B14F-4D97-AF65-F5344CB8AC3E}">
        <p14:creationId xmlns:p14="http://schemas.microsoft.com/office/powerpoint/2010/main" val="14881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Failure</a:t>
            </a:r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overall_1_132285914554690337 columns_1_132285914554690337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057275"/>
            <a:ext cx="88106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62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resistance</a:t>
            </a:r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overall_1_132285914650827202 columns_1_132285914650827202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268413"/>
            <a:ext cx="85344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8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0" y="98838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7300" y="533400"/>
            <a:ext cx="6375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Comparing</a:t>
            </a:r>
            <a:r>
              <a:rPr kumimoji="0" lang="en-US" altLang="zh-CN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7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Fixed-Dose</a:t>
            </a:r>
            <a:r>
              <a:rPr kumimoji="0" lang="en-US" altLang="zh-CN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7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Regimens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22300" y="1905000"/>
            <a:ext cx="28194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Characteristic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Clinical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experience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Virologic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efficacy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Tolerability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Switch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data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Absence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of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meal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restrictions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Absence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of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DDIs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Use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in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HLA-B*5701+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Use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in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advanced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HIV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Use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in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pts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with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renal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impairment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Use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in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pts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with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HBV/HIV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Use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in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pts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with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bone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disease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Use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in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pts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with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CVD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risk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18" charset="0"/>
                <a:cs typeface="Arial Black" pitchFamily="18" charset="0"/>
              </a:rPr>
              <a:t>factors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Use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pregnancy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140200" y="1905000"/>
            <a:ext cx="11303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4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EFV/TDF/FTC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207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032500" y="1905000"/>
            <a:ext cx="11430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4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RPV/TDF/FTC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+(+)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00" algn="l"/>
                <a:tab pos="469900" algn="l"/>
                <a:tab pos="533400" algn="l"/>
                <a:tab pos="5461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912100" y="1905000"/>
            <a:ext cx="13335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4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EVG/C/TDF/FTC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700" algn="l"/>
                <a:tab pos="571500" algn="l"/>
                <a:tab pos="622300" algn="l"/>
                <a:tab pos="6477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994900" y="1905000"/>
            <a:ext cx="11811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4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DTG/ABC/3TC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++(+)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	</a:t>
            </a:r>
            <a:r>
              <a:rPr kumimoji="0" lang="en-US" altLang="zh-CN" sz="1403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			</a:t>
            </a:r>
            <a:r>
              <a:rPr kumimoji="0" lang="en-US" altLang="zh-CN" sz="1406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8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overall_0_131944394743700193 columns_1_131944394743700193 </a:t>
            </a: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12420" y="4229100"/>
            <a:ext cx="11567160" cy="2338337"/>
          </a:xfrm>
          <a:prstGeom prst="rect">
            <a:avLst/>
          </a:prstGeom>
          <a:solidFill>
            <a:srgbClr val="D6D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420" y="1268413"/>
            <a:ext cx="11567160" cy="2557910"/>
          </a:xfrm>
          <a:prstGeom prst="rect">
            <a:avLst/>
          </a:prstGeom>
          <a:solidFill>
            <a:srgbClr val="D6D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solidFill>
                  <a:srgbClr val="FF0000"/>
                </a:solidFill>
              </a:rPr>
              <a:t>HIV 2020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overall_0_131944395341477432 columns_1_131944394801680293 7_1_131944395703714022 14_1_131944396114541942 15_1_131944396114732830 33_1_131944397730980639 20_1_132249560749542897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  <p:grpSp>
        <p:nvGrpSpPr>
          <p:cNvPr id="7" name="btfpColumnHeaderBox757464"/>
          <p:cNvGrpSpPr/>
          <p:nvPr>
            <p:custDataLst>
              <p:tags r:id="rId1"/>
            </p:custDataLst>
          </p:nvPr>
        </p:nvGrpSpPr>
        <p:grpSpPr>
          <a:xfrm>
            <a:off x="3124614" y="1224047"/>
            <a:ext cx="6085013" cy="626773"/>
            <a:chOff x="838200" y="1767193"/>
            <a:chExt cx="10515600" cy="626773"/>
          </a:xfrm>
        </p:grpSpPr>
        <p:sp>
          <p:nvSpPr>
            <p:cNvPr id="5" name="btfpColumnHeaderBoxText757464"/>
            <p:cNvSpPr txBox="1"/>
            <p:nvPr/>
          </p:nvSpPr>
          <p:spPr>
            <a:xfrm>
              <a:off x="838200" y="1767193"/>
              <a:ext cx="10515600" cy="6207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buNone/>
              </a:pPr>
              <a:r>
                <a:rPr lang="en-US" sz="3600" b="1" dirty="0" smtClean="0">
                  <a:solidFill>
                    <a:srgbClr val="000000"/>
                  </a:solidFill>
                </a:rPr>
                <a:t>Viral load (normal </a:t>
              </a:r>
              <a:r>
                <a:rPr lang="en-US" sz="3600" b="1" dirty="0" err="1" smtClean="0">
                  <a:solidFill>
                    <a:srgbClr val="000000"/>
                  </a:solidFill>
                </a:rPr>
                <a:t>creat</a:t>
              </a:r>
              <a:r>
                <a:rPr lang="en-US" sz="3600" b="1" dirty="0" smtClean="0">
                  <a:solidFill>
                    <a:srgbClr val="000000"/>
                  </a:solidFill>
                </a:rPr>
                <a:t>)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btfpColumnHeaderBoxLine757464"/>
            <p:cNvCxnSpPr/>
            <p:nvPr/>
          </p:nvCxnSpPr>
          <p:spPr>
            <a:xfrm>
              <a:off x="838200" y="2393966"/>
              <a:ext cx="10515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btfpColumnHeaderBox757464"/>
          <p:cNvGrpSpPr/>
          <p:nvPr>
            <p:custDataLst>
              <p:tags r:id="rId2"/>
            </p:custDataLst>
          </p:nvPr>
        </p:nvGrpSpPr>
        <p:grpSpPr>
          <a:xfrm>
            <a:off x="512239" y="2160574"/>
            <a:ext cx="4556760" cy="559753"/>
            <a:chOff x="838200" y="1872146"/>
            <a:chExt cx="10515600" cy="559753"/>
          </a:xfrm>
        </p:grpSpPr>
        <p:sp>
          <p:nvSpPr>
            <p:cNvPr id="9" name="btfpColumnHeaderBoxText757464"/>
            <p:cNvSpPr txBox="1"/>
            <p:nvPr/>
          </p:nvSpPr>
          <p:spPr>
            <a:xfrm>
              <a:off x="838200" y="1872146"/>
              <a:ext cx="10515600" cy="55975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buNone/>
              </a:pPr>
              <a:r>
                <a:rPr lang="en-US" sz="3200" b="1" dirty="0" smtClean="0">
                  <a:solidFill>
                    <a:srgbClr val="000000"/>
                  </a:solidFill>
                </a:rPr>
                <a:t>VL &lt;100 000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btfpColumnHeaderBoxLine757464"/>
            <p:cNvCxnSpPr/>
            <p:nvPr/>
          </p:nvCxnSpPr>
          <p:spPr>
            <a:xfrm>
              <a:off x="838200" y="2431899"/>
              <a:ext cx="10515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HeaderBox757464"/>
          <p:cNvGrpSpPr/>
          <p:nvPr>
            <p:custDataLst>
              <p:tags r:id="rId3"/>
            </p:custDataLst>
          </p:nvPr>
        </p:nvGrpSpPr>
        <p:grpSpPr>
          <a:xfrm>
            <a:off x="6710680" y="2160574"/>
            <a:ext cx="4556760" cy="559753"/>
            <a:chOff x="838200" y="1872146"/>
            <a:chExt cx="10515600" cy="559753"/>
          </a:xfrm>
        </p:grpSpPr>
        <p:sp>
          <p:nvSpPr>
            <p:cNvPr id="12" name="btfpColumnHeaderBoxText757464"/>
            <p:cNvSpPr txBox="1"/>
            <p:nvPr/>
          </p:nvSpPr>
          <p:spPr>
            <a:xfrm>
              <a:off x="838200" y="1872146"/>
              <a:ext cx="10515600" cy="55975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buNone/>
              </a:pPr>
              <a:r>
                <a:rPr lang="en-US" sz="3200" b="1" dirty="0" smtClean="0">
                  <a:solidFill>
                    <a:srgbClr val="000000"/>
                  </a:solidFill>
                </a:rPr>
                <a:t>VL &gt;100 000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btfpColumnHeaderBoxLine757464"/>
            <p:cNvCxnSpPr/>
            <p:nvPr/>
          </p:nvCxnSpPr>
          <p:spPr>
            <a:xfrm>
              <a:off x="838200" y="2431899"/>
              <a:ext cx="10515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12239" y="2830769"/>
            <a:ext cx="565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200" dirty="0" err="1" smtClean="0"/>
              <a:t>Truvada</a:t>
            </a:r>
            <a:r>
              <a:rPr lang="en-US" sz="3200" dirty="0" smtClean="0"/>
              <a:t> (TDF / FTC)  </a:t>
            </a:r>
            <a:r>
              <a:rPr lang="en-US" sz="3200" dirty="0" err="1" smtClean="0"/>
              <a:t>Edurant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8721" y="2830769"/>
            <a:ext cx="5444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200" dirty="0" err="1" smtClean="0"/>
              <a:t>Acriptega</a:t>
            </a:r>
            <a:r>
              <a:rPr lang="en-US" sz="3200" dirty="0" smtClean="0"/>
              <a:t> (TDF / FTC / DTG)</a:t>
            </a:r>
            <a:endParaRPr lang="en-US" sz="3200" dirty="0"/>
          </a:p>
        </p:txBody>
      </p:sp>
      <p:grpSp>
        <p:nvGrpSpPr>
          <p:cNvPr id="21" name="btfpColumnHeaderBox757464"/>
          <p:cNvGrpSpPr/>
          <p:nvPr>
            <p:custDataLst>
              <p:tags r:id="rId4"/>
            </p:custDataLst>
          </p:nvPr>
        </p:nvGrpSpPr>
        <p:grpSpPr>
          <a:xfrm>
            <a:off x="3063460" y="3666296"/>
            <a:ext cx="6207321" cy="1180771"/>
            <a:chOff x="838200" y="1206053"/>
            <a:chExt cx="10515600" cy="1180771"/>
          </a:xfrm>
        </p:grpSpPr>
        <p:sp>
          <p:nvSpPr>
            <p:cNvPr id="22" name="btfpColumnHeaderBoxText757464"/>
            <p:cNvSpPr txBox="1"/>
            <p:nvPr/>
          </p:nvSpPr>
          <p:spPr>
            <a:xfrm>
              <a:off x="838200" y="1206053"/>
              <a:ext cx="10515600" cy="116935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buNone/>
              </a:pPr>
              <a:r>
                <a:rPr lang="en-US" sz="3600" b="1" dirty="0" smtClean="0">
                  <a:solidFill>
                    <a:srgbClr val="000000"/>
                  </a:solidFill>
                </a:rPr>
                <a:t>Viral load (abnormal </a:t>
              </a:r>
              <a:r>
                <a:rPr lang="en-US" sz="3600" b="1" dirty="0" err="1" smtClean="0">
                  <a:solidFill>
                    <a:srgbClr val="000000"/>
                  </a:solidFill>
                </a:rPr>
                <a:t>creat</a:t>
              </a:r>
              <a:r>
                <a:rPr lang="en-US" sz="3600" b="1" dirty="0" smtClean="0">
                  <a:solidFill>
                    <a:srgbClr val="000000"/>
                  </a:solidFill>
                </a:rPr>
                <a:t>)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btfpColumnHeaderBoxLine757464"/>
            <p:cNvCxnSpPr/>
            <p:nvPr/>
          </p:nvCxnSpPr>
          <p:spPr>
            <a:xfrm>
              <a:off x="838200" y="2386824"/>
              <a:ext cx="10515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btfpColumnHeaderBox757464"/>
          <p:cNvGrpSpPr/>
          <p:nvPr>
            <p:custDataLst>
              <p:tags r:id="rId5"/>
            </p:custDataLst>
          </p:nvPr>
        </p:nvGrpSpPr>
        <p:grpSpPr>
          <a:xfrm>
            <a:off x="512239" y="5137966"/>
            <a:ext cx="4556760" cy="565217"/>
            <a:chOff x="838200" y="1872146"/>
            <a:chExt cx="10515600" cy="565217"/>
          </a:xfrm>
        </p:grpSpPr>
        <p:sp>
          <p:nvSpPr>
            <p:cNvPr id="25" name="btfpColumnHeaderBoxText757464"/>
            <p:cNvSpPr txBox="1"/>
            <p:nvPr/>
          </p:nvSpPr>
          <p:spPr>
            <a:xfrm>
              <a:off x="838200" y="1872146"/>
              <a:ext cx="10515600" cy="55975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buNone/>
              </a:pPr>
              <a:r>
                <a:rPr lang="en-US" sz="3200" b="1" dirty="0" smtClean="0">
                  <a:solidFill>
                    <a:srgbClr val="000000"/>
                  </a:solidFill>
                </a:rPr>
                <a:t>VL &lt;100 000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btfpColumnHeaderBoxLine757464"/>
            <p:cNvCxnSpPr/>
            <p:nvPr/>
          </p:nvCxnSpPr>
          <p:spPr>
            <a:xfrm>
              <a:off x="838200" y="2437363"/>
              <a:ext cx="10515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btfpColumnHeaderBox757464"/>
          <p:cNvGrpSpPr/>
          <p:nvPr>
            <p:custDataLst>
              <p:tags r:id="rId6"/>
            </p:custDataLst>
          </p:nvPr>
        </p:nvGrpSpPr>
        <p:grpSpPr>
          <a:xfrm>
            <a:off x="6710680" y="5137966"/>
            <a:ext cx="4556760" cy="565217"/>
            <a:chOff x="838200" y="1872146"/>
            <a:chExt cx="10515600" cy="565217"/>
          </a:xfrm>
        </p:grpSpPr>
        <p:sp>
          <p:nvSpPr>
            <p:cNvPr id="28" name="btfpColumnHeaderBoxText757464"/>
            <p:cNvSpPr txBox="1"/>
            <p:nvPr/>
          </p:nvSpPr>
          <p:spPr>
            <a:xfrm>
              <a:off x="838200" y="1872146"/>
              <a:ext cx="10515600" cy="55975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buNone/>
              </a:pPr>
              <a:r>
                <a:rPr lang="en-US" sz="3200" b="1" dirty="0" smtClean="0">
                  <a:solidFill>
                    <a:srgbClr val="000000"/>
                  </a:solidFill>
                </a:rPr>
                <a:t>VL &gt;100 000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btfpColumnHeaderBoxLine757464"/>
            <p:cNvCxnSpPr/>
            <p:nvPr/>
          </p:nvCxnSpPr>
          <p:spPr>
            <a:xfrm>
              <a:off x="838200" y="2437363"/>
              <a:ext cx="10515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12239" y="5808161"/>
            <a:ext cx="5606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200" dirty="0" err="1" smtClean="0"/>
              <a:t>Dumiva</a:t>
            </a:r>
            <a:r>
              <a:rPr lang="en-US" sz="3200" dirty="0" smtClean="0"/>
              <a:t> (ABC / FTC) </a:t>
            </a:r>
            <a:r>
              <a:rPr lang="en-US" sz="3200" dirty="0" err="1" smtClean="0"/>
              <a:t>Edurant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548721" y="5808161"/>
            <a:ext cx="5339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200" dirty="0" err="1" smtClean="0"/>
              <a:t>Trelavue</a:t>
            </a:r>
            <a:r>
              <a:rPr lang="en-US" sz="3200" dirty="0" smtClean="0"/>
              <a:t> (ABC / FTC / DTG)</a:t>
            </a:r>
            <a:endParaRPr lang="en-US" sz="3200" dirty="0"/>
          </a:p>
        </p:txBody>
      </p:sp>
      <p:sp>
        <p:nvSpPr>
          <p:cNvPr id="15" name="btfpConclusionArrowPointer453779"/>
          <p:cNvSpPr/>
          <p:nvPr>
            <p:custDataLst>
              <p:tags r:id="rId7"/>
            </p:custDataLst>
          </p:nvPr>
        </p:nvSpPr>
        <p:spPr bwMode="gray">
          <a:xfrm rot="2700000">
            <a:off x="4275775" y="1895120"/>
            <a:ext cx="333444" cy="672847"/>
          </a:xfrm>
          <a:prstGeom prst="downArrow">
            <a:avLst>
              <a:gd name="adj1" fmla="val 50000"/>
              <a:gd name="adj2" fmla="val 70000"/>
            </a:avLst>
          </a:prstGeom>
          <a:noFill/>
          <a:ln w="9525" cmpd="sng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39" name="btfpConclusionArrowPointer453779"/>
          <p:cNvSpPr/>
          <p:nvPr/>
        </p:nvSpPr>
        <p:spPr bwMode="gray">
          <a:xfrm rot="18900000">
            <a:off x="7358694" y="1864114"/>
            <a:ext cx="333444" cy="672847"/>
          </a:xfrm>
          <a:prstGeom prst="downArrow">
            <a:avLst>
              <a:gd name="adj1" fmla="val 50000"/>
              <a:gd name="adj2" fmla="val 70000"/>
            </a:avLst>
          </a:prstGeom>
          <a:noFill/>
          <a:ln w="9525" cmpd="sng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3" name="btfpConclusionArrowPointer453779"/>
          <p:cNvSpPr/>
          <p:nvPr/>
        </p:nvSpPr>
        <p:spPr bwMode="gray">
          <a:xfrm rot="2700000">
            <a:off x="4275774" y="4909001"/>
            <a:ext cx="333444" cy="672847"/>
          </a:xfrm>
          <a:prstGeom prst="downArrow">
            <a:avLst>
              <a:gd name="adj1" fmla="val 50000"/>
              <a:gd name="adj2" fmla="val 70000"/>
            </a:avLst>
          </a:prstGeom>
          <a:noFill/>
          <a:ln w="9525" cmpd="sng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4" name="btfpConclusionArrowPointer453779"/>
          <p:cNvSpPr/>
          <p:nvPr/>
        </p:nvSpPr>
        <p:spPr bwMode="gray">
          <a:xfrm rot="18900000">
            <a:off x="7213000" y="4877840"/>
            <a:ext cx="333444" cy="672847"/>
          </a:xfrm>
          <a:prstGeom prst="downArrow">
            <a:avLst>
              <a:gd name="adj1" fmla="val 50000"/>
              <a:gd name="adj2" fmla="val 70000"/>
            </a:avLst>
          </a:prstGeom>
          <a:noFill/>
          <a:ln w="9525" cmpd="sng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57604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overall_0_132245244351625460 columns_1_132245244287956709 8_1_132245244320308234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200" y="1707415"/>
            <a:ext cx="11531599" cy="3469892"/>
          </a:xfrm>
          <a:prstGeom prst="rect">
            <a:avLst/>
          </a:prstGeom>
          <a:solidFill>
            <a:srgbClr val="D6D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1379" y="1846140"/>
            <a:ext cx="323357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Acriptega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Creat (TDF)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TB double </a:t>
            </a:r>
            <a:r>
              <a:rPr lang="en-US" sz="3200" dirty="0" smtClean="0">
                <a:solidFill>
                  <a:srgbClr val="000000"/>
                </a:solidFill>
              </a:rPr>
              <a:t>dose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Dili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8" name="btfpColumnHeaderBox757464"/>
          <p:cNvGrpSpPr/>
          <p:nvPr>
            <p:custDataLst>
              <p:tags r:id="rId1"/>
            </p:custDataLst>
          </p:nvPr>
        </p:nvGrpSpPr>
        <p:grpSpPr>
          <a:xfrm>
            <a:off x="330200" y="942959"/>
            <a:ext cx="11531600" cy="626773"/>
            <a:chOff x="-4474470" y="6428923"/>
            <a:chExt cx="21920719" cy="626773"/>
          </a:xfrm>
        </p:grpSpPr>
        <p:sp>
          <p:nvSpPr>
            <p:cNvPr id="9" name="btfpColumnHeaderBoxText757464"/>
            <p:cNvSpPr txBox="1"/>
            <p:nvPr/>
          </p:nvSpPr>
          <p:spPr>
            <a:xfrm>
              <a:off x="-4474470" y="6428923"/>
              <a:ext cx="21920719" cy="6207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buNone/>
              </a:pPr>
              <a:r>
                <a:rPr lang="en-US" sz="3600" b="1" dirty="0" smtClean="0">
                  <a:solidFill>
                    <a:srgbClr val="000000"/>
                  </a:solidFill>
                </a:rPr>
                <a:t>Pitfalls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btfpColumnHeaderBoxLine757464"/>
            <p:cNvCxnSpPr/>
            <p:nvPr/>
          </p:nvCxnSpPr>
          <p:spPr>
            <a:xfrm>
              <a:off x="-4474470" y="7055696"/>
              <a:ext cx="2192071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487363" y="15240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rmAutofit fontScale="92500" lnSpcReduction="10000"/>
          </a:bodyPr>
          <a:lstStyle>
            <a:lvl1pPr algn="l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sz="6000" u="sng" smtClean="0">
                <a:solidFill>
                  <a:srgbClr val="FF0000"/>
                </a:solidFill>
              </a:rPr>
              <a:t>HIV 2020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225" y="1846140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Edurant</a:t>
            </a:r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Not with </a:t>
            </a:r>
            <a:r>
              <a:rPr lang="en-US" sz="3200" dirty="0" smtClean="0">
                <a:solidFill>
                  <a:srgbClr val="000000"/>
                </a:solidFill>
              </a:rPr>
              <a:t>TB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Not </a:t>
            </a:r>
            <a:r>
              <a:rPr lang="en-US" sz="3200" dirty="0">
                <a:solidFill>
                  <a:srgbClr val="000000"/>
                </a:solidFill>
              </a:rPr>
              <a:t>with high </a:t>
            </a:r>
            <a:r>
              <a:rPr lang="en-US" sz="3200" dirty="0" smtClean="0">
                <a:solidFill>
                  <a:srgbClr val="000000"/>
                </a:solidFill>
              </a:rPr>
              <a:t>VL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Weight gain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5886" y="1846140"/>
            <a:ext cx="33936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TDF:</a:t>
            </a:r>
          </a:p>
          <a:p>
            <a:r>
              <a:rPr lang="en-US" sz="3200" dirty="0" smtClean="0"/>
              <a:t>Creat </a:t>
            </a:r>
          </a:p>
          <a:p>
            <a:r>
              <a:rPr lang="en-US" sz="3200" dirty="0" smtClean="0"/>
              <a:t>Off TDF, do </a:t>
            </a:r>
            <a:br>
              <a:rPr lang="en-US" sz="3200" dirty="0" smtClean="0"/>
            </a:br>
            <a:r>
              <a:rPr lang="en-US" sz="3200" dirty="0" err="1" smtClean="0"/>
              <a:t>Hep</a:t>
            </a:r>
            <a:r>
              <a:rPr lang="en-US" sz="3200" dirty="0" smtClean="0"/>
              <a:t> B S ag</a:t>
            </a:r>
          </a:p>
          <a:p>
            <a:r>
              <a:rPr lang="en-US" sz="3200" dirty="0" smtClean="0"/>
              <a:t>If +, keep TDF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90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 and </a:t>
            </a:r>
            <a:r>
              <a:rPr lang="en-US" dirty="0" err="1" smtClean="0"/>
              <a:t>PrEP</a:t>
            </a:r>
            <a:endParaRPr lang="en-US" dirty="0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1028093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overall_0_132276082088882983 columns_2_132276082045519054 8_1_132276082065782499 11_1_132276082065938711 12_1_132276082074657638 17_1_132285908860635267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grpSp>
        <p:nvGrpSpPr>
          <p:cNvPr id="8" name="btfpColumnHeaderBox697768"/>
          <p:cNvGrpSpPr/>
          <p:nvPr>
            <p:custDataLst>
              <p:tags r:id="rId1"/>
            </p:custDataLst>
          </p:nvPr>
        </p:nvGrpSpPr>
        <p:grpSpPr>
          <a:xfrm>
            <a:off x="330200" y="1897304"/>
            <a:ext cx="5495528" cy="383934"/>
            <a:chOff x="330200" y="1201979"/>
            <a:chExt cx="5495528" cy="383934"/>
          </a:xfrm>
        </p:grpSpPr>
        <p:sp>
          <p:nvSpPr>
            <p:cNvPr id="6" name="btfpColumnHeaderBoxText697768"/>
            <p:cNvSpPr txBox="1"/>
            <p:nvPr/>
          </p:nvSpPr>
          <p:spPr bwMode="gray">
            <a:xfrm>
              <a:off x="330200" y="1201979"/>
              <a:ext cx="5495528" cy="37687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2000" b="1" dirty="0" smtClean="0">
                  <a:solidFill>
                    <a:srgbClr val="000000"/>
                  </a:solidFill>
                </a:rPr>
                <a:t>PEP – Post Exposure Prophylaxis</a:t>
              </a:r>
            </a:p>
          </p:txBody>
        </p:sp>
        <p:cxnSp>
          <p:nvCxnSpPr>
            <p:cNvPr id="7" name="btfpColumnHeaderBoxLine697768"/>
            <p:cNvCxnSpPr/>
            <p:nvPr/>
          </p:nvCxnSpPr>
          <p:spPr bwMode="gray">
            <a:xfrm>
              <a:off x="330200" y="1585913"/>
              <a:ext cx="549552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HeaderBox605825"/>
          <p:cNvGrpSpPr/>
          <p:nvPr>
            <p:custDataLst>
              <p:tags r:id="rId2"/>
            </p:custDataLst>
          </p:nvPr>
        </p:nvGrpSpPr>
        <p:grpSpPr>
          <a:xfrm>
            <a:off x="6366272" y="1897304"/>
            <a:ext cx="5495528" cy="383934"/>
            <a:chOff x="6366272" y="1201979"/>
            <a:chExt cx="5495528" cy="383934"/>
          </a:xfrm>
        </p:grpSpPr>
        <p:sp>
          <p:nvSpPr>
            <p:cNvPr id="9" name="btfpColumnHeaderBoxText605825"/>
            <p:cNvSpPr txBox="1"/>
            <p:nvPr/>
          </p:nvSpPr>
          <p:spPr bwMode="gray">
            <a:xfrm>
              <a:off x="6366272" y="1201979"/>
              <a:ext cx="5495528" cy="37687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2000" b="1" dirty="0" err="1" smtClean="0">
                  <a:solidFill>
                    <a:srgbClr val="000000"/>
                  </a:solidFill>
                </a:rPr>
                <a:t>PrEP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</a:rPr>
                <a:t>– 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Pre </a:t>
              </a:r>
              <a:r>
                <a:rPr lang="en-US" sz="2000" b="1" dirty="0">
                  <a:solidFill>
                    <a:srgbClr val="000000"/>
                  </a:solidFill>
                </a:rPr>
                <a:t>Exposure Prophylaxis</a:t>
              </a:r>
            </a:p>
          </p:txBody>
        </p:sp>
        <p:cxnSp>
          <p:nvCxnSpPr>
            <p:cNvPr id="10" name="btfpColumnHeaderBoxLine605825"/>
            <p:cNvCxnSpPr/>
            <p:nvPr/>
          </p:nvCxnSpPr>
          <p:spPr bwMode="gray">
            <a:xfrm>
              <a:off x="6366272" y="1585913"/>
              <a:ext cx="549552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btfpBulletedList607926"/>
          <p:cNvSpPr txBox="1"/>
          <p:nvPr>
            <p:custDataLst>
              <p:tags r:id="rId3"/>
            </p:custDataLst>
          </p:nvPr>
        </p:nvSpPr>
        <p:spPr bwMode="gray">
          <a:xfrm>
            <a:off x="6366272" y="2408238"/>
            <a:ext cx="5495528" cy="3304357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2000" dirty="0" smtClean="0"/>
              <a:t>For all HIV –</a:t>
            </a:r>
            <a:r>
              <a:rPr lang="en-US" sz="2000" dirty="0" err="1" smtClean="0"/>
              <a:t>ve</a:t>
            </a:r>
            <a:r>
              <a:rPr lang="en-US" sz="2000" dirty="0" smtClean="0"/>
              <a:t> individuals who wish to remain –</a:t>
            </a:r>
            <a:r>
              <a:rPr lang="en-US" sz="2000" dirty="0" err="1" smtClean="0"/>
              <a:t>ve</a:t>
            </a:r>
            <a:r>
              <a:rPr lang="en-US" sz="2000" dirty="0" smtClean="0"/>
              <a:t>, not just high risk &amp; not dependent on partner</a:t>
            </a:r>
          </a:p>
          <a:p>
            <a:r>
              <a:rPr lang="en-US" sz="2000" dirty="0" smtClean="0"/>
              <a:t>Rapid </a:t>
            </a:r>
          </a:p>
          <a:p>
            <a:r>
              <a:rPr lang="en-US" sz="2000" dirty="0" smtClean="0"/>
              <a:t>Elisa</a:t>
            </a:r>
          </a:p>
          <a:p>
            <a:r>
              <a:rPr lang="en-US" sz="2000" dirty="0" err="1" smtClean="0"/>
              <a:t>Creat</a:t>
            </a:r>
            <a:r>
              <a:rPr lang="en-US" sz="2000" dirty="0" smtClean="0"/>
              <a:t>, </a:t>
            </a:r>
            <a:r>
              <a:rPr lang="en-US" sz="2000" dirty="0" err="1" smtClean="0"/>
              <a:t>heb</a:t>
            </a:r>
            <a:r>
              <a:rPr lang="en-US" sz="2000" dirty="0" smtClean="0"/>
              <a:t> B surface antigen</a:t>
            </a:r>
          </a:p>
          <a:p>
            <a:r>
              <a:rPr lang="en-US" sz="2000" dirty="0" err="1" smtClean="0"/>
              <a:t>Tenemine</a:t>
            </a:r>
            <a:endParaRPr lang="en-US" sz="2000" dirty="0" smtClean="0"/>
          </a:p>
          <a:p>
            <a:r>
              <a:rPr lang="en-US" sz="2000" dirty="0" smtClean="0"/>
              <a:t>Can cycle on &amp; off</a:t>
            </a:r>
          </a:p>
        </p:txBody>
      </p:sp>
      <p:sp>
        <p:nvSpPr>
          <p:cNvPr id="13" name="btfpBulletedList607926"/>
          <p:cNvSpPr txBox="1"/>
          <p:nvPr>
            <p:custDataLst>
              <p:tags r:id="rId4"/>
            </p:custDataLst>
          </p:nvPr>
        </p:nvSpPr>
        <p:spPr bwMode="gray">
          <a:xfrm>
            <a:off x="359874" y="2408238"/>
            <a:ext cx="5495528" cy="2996580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2000" dirty="0" smtClean="0"/>
              <a:t>Burst </a:t>
            </a:r>
            <a:r>
              <a:rPr lang="en-US" sz="2000" dirty="0" smtClean="0"/>
              <a:t>condom, unprotected sex, rapes, needle stick injury, work injury, exposure</a:t>
            </a:r>
          </a:p>
          <a:p>
            <a:r>
              <a:rPr lang="en-US" sz="2000" b="1" dirty="0" smtClean="0"/>
              <a:t>Time: 72 hours</a:t>
            </a:r>
          </a:p>
          <a:p>
            <a:r>
              <a:rPr lang="en-US" sz="2000" dirty="0" smtClean="0"/>
              <a:t>Rapid (immediate)</a:t>
            </a:r>
          </a:p>
          <a:p>
            <a:r>
              <a:rPr lang="en-US" sz="2000" dirty="0" smtClean="0"/>
              <a:t>Elisa (lab confirmation)</a:t>
            </a:r>
          </a:p>
          <a:p>
            <a:r>
              <a:rPr lang="en-US" sz="2000" dirty="0" err="1" smtClean="0"/>
              <a:t>Acriptega</a:t>
            </a:r>
            <a:r>
              <a:rPr lang="en-US" sz="2000" dirty="0" smtClean="0"/>
              <a:t> (1 month)</a:t>
            </a:r>
          </a:p>
          <a:p>
            <a:r>
              <a:rPr lang="en-US" sz="2000" dirty="0" smtClean="0"/>
              <a:t>Retest at 6/52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962" y="1193956"/>
            <a:ext cx="1152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smtClean="0"/>
              <a:t>Then </a:t>
            </a:r>
            <a:r>
              <a:rPr lang="en-US" sz="2000" dirty="0"/>
              <a:t>-“Prevention is the only </a:t>
            </a:r>
            <a:r>
              <a:rPr lang="en-US" sz="2000" dirty="0" smtClean="0"/>
              <a:t>Treatment” 				</a:t>
            </a:r>
            <a:r>
              <a:rPr lang="en-US" sz="2000" b="1" dirty="0" smtClean="0"/>
              <a:t>Now </a:t>
            </a:r>
            <a:r>
              <a:rPr lang="en-US" sz="2000" b="1" dirty="0"/>
              <a:t>- </a:t>
            </a:r>
            <a:r>
              <a:rPr lang="en-US" sz="2000" dirty="0"/>
              <a:t>“Treatment as Prevention”</a:t>
            </a:r>
          </a:p>
        </p:txBody>
      </p:sp>
      <p:sp>
        <p:nvSpPr>
          <p:cNvPr id="14" name="btfpConclusionArrowPointer526997"/>
          <p:cNvSpPr/>
          <p:nvPr/>
        </p:nvSpPr>
        <p:spPr bwMode="gray">
          <a:xfrm rot="16200000">
            <a:off x="5929277" y="976012"/>
            <a:ext cx="333444" cy="821970"/>
          </a:xfrm>
          <a:prstGeom prst="downArrow">
            <a:avLst>
              <a:gd name="adj1" fmla="val 50000"/>
              <a:gd name="adj2" fmla="val 70000"/>
            </a:avLst>
          </a:prstGeom>
          <a:noFill/>
          <a:ln w="9525" cmpd="sng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61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Comorbidities - TB</a:t>
            </a:r>
            <a:endParaRPr lang="en-US" dirty="0"/>
          </a:p>
        </p:txBody>
      </p:sp>
      <p:sp>
        <p:nvSpPr>
          <p:cNvPr id="3" name="btfpBulletedList380506"/>
          <p:cNvSpPr>
            <a:spLocks noGrp="1"/>
          </p:cNvSpPr>
          <p:nvPr>
            <p:ph idx="1"/>
          </p:nvPr>
        </p:nvSpPr>
        <p:spPr>
          <a:xfrm>
            <a:off x="330200" y="1268413"/>
            <a:ext cx="11522603" cy="5292725"/>
          </a:xfrm>
        </p:spPr>
        <p:txBody>
          <a:bodyPr wrap="square"/>
          <a:lstStyle/>
          <a:p>
            <a:pPr marL="177800" indent="-177800">
              <a:buFontTx/>
            </a:pPr>
            <a:r>
              <a:rPr lang="en-US" sz="2400" dirty="0" smtClean="0"/>
              <a:t>Diagnosis </a:t>
            </a:r>
          </a:p>
          <a:p>
            <a:pPr marL="355600" lvl="1" indent="-177800">
              <a:buFontTx/>
              <a:buChar char="–"/>
            </a:pPr>
            <a:r>
              <a:rPr lang="en-US" sz="2200" dirty="0" smtClean="0"/>
              <a:t>Symptom screen (cough, LOA, LOW, night sweats) </a:t>
            </a:r>
          </a:p>
          <a:p>
            <a:pPr marL="355600" lvl="1" indent="-177800">
              <a:buFontTx/>
              <a:buChar char="–"/>
            </a:pPr>
            <a:r>
              <a:rPr lang="en-US" sz="2200" dirty="0" smtClean="0"/>
              <a:t>Urine lam, VL &lt; 50</a:t>
            </a:r>
          </a:p>
          <a:p>
            <a:pPr marL="355600" lvl="1" indent="-177800">
              <a:buFontTx/>
              <a:buChar char="–"/>
            </a:pPr>
            <a:r>
              <a:rPr lang="en-US" sz="2200" dirty="0" smtClean="0"/>
              <a:t>Gene expert – Must </a:t>
            </a:r>
            <a:r>
              <a:rPr lang="en-US" sz="2200" dirty="0"/>
              <a:t>have culture and </a:t>
            </a:r>
            <a:r>
              <a:rPr lang="en-US" sz="2200" dirty="0" smtClean="0"/>
              <a:t>DST</a:t>
            </a:r>
          </a:p>
          <a:p>
            <a:pPr marL="355600" lvl="1" indent="-177800">
              <a:buFontTx/>
              <a:buChar char="–"/>
            </a:pPr>
            <a:r>
              <a:rPr lang="en-US" sz="2200" dirty="0" err="1" smtClean="0"/>
              <a:t>Bactec</a:t>
            </a:r>
            <a:r>
              <a:rPr lang="en-US" sz="2200" dirty="0"/>
              <a:t> </a:t>
            </a:r>
            <a:r>
              <a:rPr lang="en-US" sz="2200" dirty="0" smtClean="0"/>
              <a:t>– Must have culture and DST</a:t>
            </a:r>
          </a:p>
          <a:p>
            <a:pPr marL="177800" indent="-177800">
              <a:buFontTx/>
            </a:pPr>
            <a:r>
              <a:rPr lang="en-US" sz="2400" dirty="0" smtClean="0"/>
              <a:t>Treatment </a:t>
            </a:r>
          </a:p>
          <a:p>
            <a:pPr marL="355600" lvl="1" indent="-177800">
              <a:buFontTx/>
              <a:buChar char="–"/>
            </a:pPr>
            <a:r>
              <a:rPr lang="en-US" sz="2200" dirty="0" smtClean="0"/>
              <a:t>Treat TB first (bring on ARVs 2/52 or 2/12 later)</a:t>
            </a:r>
          </a:p>
          <a:p>
            <a:pPr marL="355600" lvl="1" indent="-177800">
              <a:buFontTx/>
              <a:buChar char="–"/>
            </a:pPr>
            <a:r>
              <a:rPr lang="en-US" sz="2200" dirty="0" smtClean="0"/>
              <a:t>EFV 600mg</a:t>
            </a:r>
          </a:p>
          <a:p>
            <a:pPr marL="355600" lvl="1" indent="-177800">
              <a:buFontTx/>
              <a:buChar char="–"/>
            </a:pPr>
            <a:r>
              <a:rPr lang="en-US" sz="2200" dirty="0" err="1" smtClean="0"/>
              <a:t>Aluvia</a:t>
            </a:r>
            <a:r>
              <a:rPr lang="en-US" sz="2200" dirty="0" smtClean="0"/>
              <a:t> double dose (4bd)</a:t>
            </a:r>
          </a:p>
          <a:p>
            <a:pPr marL="355600" lvl="1" indent="-177800">
              <a:buFontTx/>
              <a:buChar char="–"/>
            </a:pPr>
            <a:r>
              <a:rPr lang="en-US" sz="2200" dirty="0" smtClean="0"/>
              <a:t>DTG 50mg </a:t>
            </a:r>
            <a:r>
              <a:rPr lang="en-US" sz="2200" dirty="0" err="1" smtClean="0"/>
              <a:t>bd</a:t>
            </a:r>
            <a:endParaRPr lang="en-US" sz="2200" dirty="0" smtClean="0"/>
          </a:p>
          <a:p>
            <a:pPr marL="177800" indent="-177800">
              <a:buFontTx/>
            </a:pPr>
            <a:r>
              <a:rPr lang="en-US" sz="2400" dirty="0" smtClean="0"/>
              <a:t>Pulmonary TB – 6/12, extra pulmonary – 9/12</a:t>
            </a:r>
          </a:p>
          <a:p>
            <a:pPr marL="177800" indent="-177800">
              <a:buFontTx/>
            </a:pPr>
            <a:r>
              <a:rPr lang="en-US" sz="2400" dirty="0" smtClean="0"/>
              <a:t>MAC (low HB, low CD4, diarrhea) 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overall_0_132249567554273710 columns_1_131961110723317646 7_1_132249567526011803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2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expected of an Ideal ART regimen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Co-administration with other medications especially TB t/t </a:t>
            </a:r>
            <a:endParaRPr lang="en-US" sz="1800" dirty="0" smtClean="0"/>
          </a:p>
          <a:p>
            <a:r>
              <a:rPr lang="en-US" sz="1800" dirty="0" smtClean="0"/>
              <a:t>Specific </a:t>
            </a:r>
            <a:r>
              <a:rPr lang="en-US" sz="1800" dirty="0"/>
              <a:t>populations: women- children, adolescent, aging </a:t>
            </a:r>
            <a:endParaRPr lang="en-US" sz="1800" dirty="0" smtClean="0"/>
          </a:p>
          <a:p>
            <a:r>
              <a:rPr lang="en-US" sz="1800" dirty="0" smtClean="0"/>
              <a:t>Efficacy </a:t>
            </a:r>
          </a:p>
          <a:p>
            <a:r>
              <a:rPr lang="en-US" sz="1800" dirty="0" smtClean="0"/>
              <a:t>Safety</a:t>
            </a:r>
            <a:r>
              <a:rPr lang="en-US" sz="1800" dirty="0"/>
              <a:t>, tolerability (minimal ADEs) </a:t>
            </a:r>
            <a:endParaRPr lang="en-US" sz="1800" dirty="0" smtClean="0"/>
          </a:p>
          <a:p>
            <a:r>
              <a:rPr lang="en-US" sz="1800" dirty="0" smtClean="0"/>
              <a:t>Minimal </a:t>
            </a:r>
            <a:r>
              <a:rPr lang="en-US" sz="1800" dirty="0"/>
              <a:t>Drug-drug </a:t>
            </a:r>
            <a:r>
              <a:rPr lang="en-US" sz="1800" dirty="0" smtClean="0"/>
              <a:t>interaction</a:t>
            </a:r>
          </a:p>
          <a:p>
            <a:r>
              <a:rPr lang="en-US" sz="1800" dirty="0" smtClean="0"/>
              <a:t>Affordability </a:t>
            </a:r>
            <a:r>
              <a:rPr lang="en-US" sz="1800" dirty="0"/>
              <a:t>and global access </a:t>
            </a:r>
            <a:endParaRPr lang="en-US" sz="1800" dirty="0" smtClean="0"/>
          </a:p>
          <a:p>
            <a:r>
              <a:rPr lang="en-US" sz="1800" dirty="0" smtClean="0"/>
              <a:t>Potent </a:t>
            </a:r>
            <a:r>
              <a:rPr lang="en-US" sz="1800" dirty="0"/>
              <a:t>enough to bring down VL to undetectable level ASAP </a:t>
            </a:r>
            <a:endParaRPr lang="en-US" sz="1800" dirty="0" smtClean="0"/>
          </a:p>
          <a:p>
            <a:r>
              <a:rPr lang="en-US" sz="1800" dirty="0" smtClean="0"/>
              <a:t>Pill </a:t>
            </a:r>
            <a:r>
              <a:rPr lang="en-US" sz="1800" dirty="0"/>
              <a:t>Burdon : STR or minimal number of pill </a:t>
            </a:r>
            <a:endParaRPr lang="en-US" sz="1800" dirty="0" smtClean="0"/>
          </a:p>
          <a:p>
            <a:r>
              <a:rPr lang="en-US" sz="1800" dirty="0" smtClean="0"/>
              <a:t>No </a:t>
            </a:r>
            <a:r>
              <a:rPr lang="en-US" sz="1800" dirty="0"/>
              <a:t>or minimal food restrictions </a:t>
            </a:r>
            <a:endParaRPr lang="en-US" sz="1800" dirty="0" smtClean="0"/>
          </a:p>
          <a:p>
            <a:r>
              <a:rPr lang="en-US" sz="1800" dirty="0" smtClean="0"/>
              <a:t>Suitable </a:t>
            </a:r>
            <a:r>
              <a:rPr lang="en-US" sz="1800" dirty="0"/>
              <a:t>dosage convenience</a:t>
            </a:r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582458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overall_1_132285909747752592 columns_1_132285909747752592 10_1_132285910294151048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grpSp>
        <p:nvGrpSpPr>
          <p:cNvPr id="10" name="btfpConclusionArrow945367"/>
          <p:cNvGrpSpPr/>
          <p:nvPr>
            <p:custDataLst>
              <p:tags r:id="rId1"/>
            </p:custDataLst>
          </p:nvPr>
        </p:nvGrpSpPr>
        <p:grpSpPr>
          <a:xfrm>
            <a:off x="330200" y="5467426"/>
            <a:ext cx="11531600" cy="1125221"/>
            <a:chOff x="-939801" y="1417425"/>
            <a:chExt cx="11531600" cy="1125221"/>
          </a:xfrm>
        </p:grpSpPr>
        <p:sp>
          <p:nvSpPr>
            <p:cNvPr id="6" name="btfpConclusionArrowText945367"/>
            <p:cNvSpPr txBox="1"/>
            <p:nvPr/>
          </p:nvSpPr>
          <p:spPr bwMode="gray">
            <a:xfrm>
              <a:off x="-939801" y="1777788"/>
              <a:ext cx="11531600" cy="764858"/>
            </a:xfrm>
            <a:prstGeom prst="rect">
              <a:avLst/>
            </a:prstGeom>
            <a:noFill/>
          </p:spPr>
          <p:txBody>
            <a:bodyPr vert="horz" wrap="square" lIns="36036" tIns="36036" rIns="36036" bIns="180181" rtlCol="0" anchor="ctr">
              <a:sp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1800" b="1" dirty="0">
                  <a:solidFill>
                    <a:srgbClr val="CC0000"/>
                  </a:solidFill>
                </a:rPr>
                <a:t>Cheaper, acceptable and tolerable ART is essential to increase retention in care and viral suppression, to achieve the 90-90-90 </a:t>
              </a:r>
            </a:p>
          </p:txBody>
        </p:sp>
        <p:sp>
          <p:nvSpPr>
            <p:cNvPr id="7" name="btfpConclusionArrowPointer945367"/>
            <p:cNvSpPr/>
            <p:nvPr/>
          </p:nvSpPr>
          <p:spPr bwMode="gray">
            <a:xfrm>
              <a:off x="4393564" y="1417425"/>
              <a:ext cx="864870" cy="360362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rgbClr val="CC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8" name="btfpConclusionArrowLineLeft945367"/>
            <p:cNvCxnSpPr/>
            <p:nvPr/>
          </p:nvCxnSpPr>
          <p:spPr bwMode="gray">
            <a:xfrm>
              <a:off x="-939801" y="1657787"/>
              <a:ext cx="541985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nclusionArrowLineRight945367"/>
            <p:cNvCxnSpPr/>
            <p:nvPr/>
          </p:nvCxnSpPr>
          <p:spPr bwMode="gray">
            <a:xfrm>
              <a:off x="5171947" y="1657787"/>
              <a:ext cx="541985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8483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PCPs</a:t>
            </a:r>
          </a:p>
          <a:p>
            <a:pPr lvl="1"/>
            <a:r>
              <a:rPr lang="en-US" sz="2400" dirty="0" smtClean="0"/>
              <a:t>Dry cough, short of breath, </a:t>
            </a:r>
            <a:r>
              <a:rPr lang="en-US" sz="2400" dirty="0" err="1" smtClean="0"/>
              <a:t>pyrexial</a:t>
            </a:r>
            <a:r>
              <a:rPr lang="en-US" sz="2400" dirty="0" smtClean="0"/>
              <a:t>, ill-looking</a:t>
            </a:r>
          </a:p>
          <a:p>
            <a:pPr lvl="1"/>
            <a:r>
              <a:rPr lang="en-US" sz="2400" dirty="0" smtClean="0"/>
              <a:t>CXR – can be normal </a:t>
            </a:r>
          </a:p>
          <a:p>
            <a:pPr lvl="1"/>
            <a:r>
              <a:rPr lang="en-US" sz="2400" dirty="0" smtClean="0"/>
              <a:t>Sputa / bronchoscopy </a:t>
            </a:r>
          </a:p>
          <a:p>
            <a:pPr lvl="1"/>
            <a:r>
              <a:rPr lang="en-US" sz="2400" dirty="0" smtClean="0"/>
              <a:t>Bactrim / steroids</a:t>
            </a:r>
          </a:p>
          <a:p>
            <a:r>
              <a:rPr lang="en-US" sz="2400" dirty="0" err="1" smtClean="0"/>
              <a:t>Oesophageal</a:t>
            </a:r>
            <a:r>
              <a:rPr lang="en-US" sz="2400" dirty="0" smtClean="0"/>
              <a:t> candida</a:t>
            </a:r>
          </a:p>
          <a:p>
            <a:pPr lvl="1"/>
            <a:r>
              <a:rPr lang="en-US" sz="2400" dirty="0" err="1" smtClean="0"/>
              <a:t>Diflucan</a:t>
            </a:r>
            <a:r>
              <a:rPr lang="en-US" sz="2400" dirty="0" smtClean="0"/>
              <a:t> 200mg, 2/52</a:t>
            </a:r>
          </a:p>
          <a:p>
            <a:r>
              <a:rPr lang="en-US" sz="2400" dirty="0" smtClean="0"/>
              <a:t>Crypto meningitis </a:t>
            </a:r>
          </a:p>
          <a:p>
            <a:pPr lvl="1"/>
            <a:r>
              <a:rPr lang="en-US" sz="2400" dirty="0" smtClean="0"/>
              <a:t>IVI, amphotericin 2/52</a:t>
            </a:r>
          </a:p>
          <a:p>
            <a:pPr lvl="1"/>
            <a:r>
              <a:rPr lang="en-US" sz="2400" dirty="0" err="1" smtClean="0"/>
              <a:t>Fluconozole</a:t>
            </a:r>
            <a:endParaRPr lang="en-US" sz="2400" dirty="0"/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overall_1_131961114729749395 columns_1_131961114729749395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7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ART in Pts With Selected O.Is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overall_1_132285915915430051 columns_1_132285915915430051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86" y="1268413"/>
            <a:ext cx="91059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2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the 5 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Pap smears</a:t>
            </a:r>
          </a:p>
          <a:p>
            <a:r>
              <a:rPr lang="en-US" sz="3200" dirty="0" err="1" smtClean="0"/>
              <a:t>Piepie</a:t>
            </a:r>
            <a:r>
              <a:rPr lang="en-US" sz="3200" dirty="0" smtClean="0"/>
              <a:t> cut - Circumcisions</a:t>
            </a:r>
          </a:p>
          <a:p>
            <a:r>
              <a:rPr lang="en-US" sz="3200" dirty="0" smtClean="0"/>
              <a:t>PEP (1/12)</a:t>
            </a:r>
          </a:p>
          <a:p>
            <a:r>
              <a:rPr lang="en-US" sz="3200" dirty="0" smtClean="0"/>
              <a:t>Prep</a:t>
            </a:r>
          </a:p>
          <a:p>
            <a:r>
              <a:rPr lang="en-US" sz="3200" dirty="0" smtClean="0"/>
              <a:t>Patients are people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overall_1_131961116483328760 columns_1_131961116483328760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17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Treat comorbidity conditions first &amp; bring on ARVs thereafter</a:t>
            </a:r>
          </a:p>
          <a:p>
            <a:r>
              <a:rPr lang="en-US" sz="2800" dirty="0" smtClean="0"/>
              <a:t>VL is crucial in deciding choice of drugs</a:t>
            </a:r>
          </a:p>
          <a:p>
            <a:r>
              <a:rPr lang="en-US" sz="2800" dirty="0" smtClean="0"/>
              <a:t>Creat is crucial in deciding choice of drugs</a:t>
            </a:r>
          </a:p>
          <a:p>
            <a:r>
              <a:rPr lang="en-US" sz="2800" dirty="0" smtClean="0"/>
              <a:t>Switching of drugs – 1 drug switch for side effects &amp; regimen switch for VF</a:t>
            </a:r>
          </a:p>
          <a:p>
            <a:r>
              <a:rPr lang="en-US" sz="2800" dirty="0" smtClean="0"/>
              <a:t>Treatment for life – education empowers adherence</a:t>
            </a:r>
          </a:p>
          <a:p>
            <a:r>
              <a:rPr lang="en-US" sz="2800" dirty="0" smtClean="0"/>
              <a:t>When switching to </a:t>
            </a:r>
            <a:r>
              <a:rPr lang="en-US" sz="2800" dirty="0" err="1" smtClean="0"/>
              <a:t>dolutegravir</a:t>
            </a:r>
            <a:r>
              <a:rPr lang="en-US" sz="2800" dirty="0" smtClean="0"/>
              <a:t>, ensure viral </a:t>
            </a:r>
            <a:r>
              <a:rPr lang="en-US" sz="2800" dirty="0" err="1" smtClean="0"/>
              <a:t>undetection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(pregnancy controversial)</a:t>
            </a:r>
          </a:p>
          <a:p>
            <a:endParaRPr lang="en-US" sz="2800" dirty="0"/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overall_1_131961122812618555 columns_1_131961122812618555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btfpNumberBubble276228"/>
          <p:cNvSpPr/>
          <p:nvPr/>
        </p:nvSpPr>
        <p:spPr>
          <a:xfrm>
            <a:off x="160953" y="1290680"/>
            <a:ext cx="338492" cy="33849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1</a:t>
            </a:r>
            <a:endParaRPr lang="en-US" sz="1800" b="1" dirty="0">
              <a:solidFill>
                <a:srgbClr val="CC0000"/>
              </a:solidFill>
            </a:endParaRPr>
          </a:p>
        </p:txBody>
      </p:sp>
      <p:sp>
        <p:nvSpPr>
          <p:cNvPr id="6" name="btfpNumberBubble276228"/>
          <p:cNvSpPr/>
          <p:nvPr/>
        </p:nvSpPr>
        <p:spPr>
          <a:xfrm>
            <a:off x="160953" y="1896382"/>
            <a:ext cx="338492" cy="33849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2</a:t>
            </a:r>
            <a:endParaRPr lang="en-US" sz="1800" b="1" dirty="0">
              <a:solidFill>
                <a:srgbClr val="CC0000"/>
              </a:solidFill>
            </a:endParaRPr>
          </a:p>
        </p:txBody>
      </p:sp>
      <p:sp>
        <p:nvSpPr>
          <p:cNvPr id="7" name="btfpNumberBubble276228"/>
          <p:cNvSpPr/>
          <p:nvPr/>
        </p:nvSpPr>
        <p:spPr>
          <a:xfrm>
            <a:off x="160953" y="2477202"/>
            <a:ext cx="338492" cy="33849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3</a:t>
            </a:r>
            <a:endParaRPr lang="en-US" sz="1800" b="1" dirty="0">
              <a:solidFill>
                <a:srgbClr val="CC0000"/>
              </a:solidFill>
            </a:endParaRPr>
          </a:p>
        </p:txBody>
      </p:sp>
      <p:sp>
        <p:nvSpPr>
          <p:cNvPr id="8" name="btfpNumberBubble276228"/>
          <p:cNvSpPr/>
          <p:nvPr/>
        </p:nvSpPr>
        <p:spPr>
          <a:xfrm>
            <a:off x="165716" y="3080521"/>
            <a:ext cx="338492" cy="33849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4</a:t>
            </a:r>
            <a:endParaRPr lang="en-US" sz="1800" b="1" dirty="0">
              <a:solidFill>
                <a:srgbClr val="CC0000"/>
              </a:solidFill>
            </a:endParaRPr>
          </a:p>
        </p:txBody>
      </p:sp>
      <p:sp>
        <p:nvSpPr>
          <p:cNvPr id="9" name="btfpNumberBubble276228"/>
          <p:cNvSpPr/>
          <p:nvPr/>
        </p:nvSpPr>
        <p:spPr>
          <a:xfrm>
            <a:off x="165716" y="4136622"/>
            <a:ext cx="338492" cy="33849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5</a:t>
            </a:r>
            <a:endParaRPr lang="en-US" sz="1800" b="1" dirty="0">
              <a:solidFill>
                <a:srgbClr val="CC0000"/>
              </a:solidFill>
            </a:endParaRPr>
          </a:p>
        </p:txBody>
      </p:sp>
      <p:sp>
        <p:nvSpPr>
          <p:cNvPr id="10" name="btfpNumberBubble276228"/>
          <p:cNvSpPr/>
          <p:nvPr/>
        </p:nvSpPr>
        <p:spPr>
          <a:xfrm>
            <a:off x="165716" y="4666277"/>
            <a:ext cx="338492" cy="33849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6</a:t>
            </a:r>
            <a:endParaRPr lang="en-US" sz="1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7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1</a:t>
            </a:r>
            <a:endParaRPr lang="en-US" dirty="0"/>
          </a:p>
        </p:txBody>
      </p:sp>
      <p:sp>
        <p:nvSpPr>
          <p:cNvPr id="3" name="btfpBulletedList155830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177800" indent="-177800">
              <a:buFontTx/>
            </a:pPr>
            <a:r>
              <a:rPr lang="en-US" sz="2800" dirty="0" smtClean="0"/>
              <a:t>May 2011 - </a:t>
            </a:r>
            <a:r>
              <a:rPr lang="en-US" sz="2800" dirty="0" err="1" smtClean="0"/>
              <a:t>Aluvia</a:t>
            </a:r>
            <a:r>
              <a:rPr lang="en-US" sz="2800" dirty="0" smtClean="0"/>
              <a:t> </a:t>
            </a:r>
            <a:r>
              <a:rPr lang="en-US" sz="2800" dirty="0" err="1" smtClean="0"/>
              <a:t>Lamzid</a:t>
            </a:r>
            <a:r>
              <a:rPr lang="en-US" sz="2800" dirty="0" smtClean="0"/>
              <a:t> (pregnant), CD4 31, VL 21420, </a:t>
            </a:r>
          </a:p>
          <a:p>
            <a:pPr marL="177800" indent="-177800">
              <a:buFontTx/>
            </a:pPr>
            <a:r>
              <a:rPr lang="en-US" sz="2800" dirty="0" smtClean="0"/>
              <a:t>June 2012 – </a:t>
            </a:r>
            <a:r>
              <a:rPr lang="en-US" sz="2800" dirty="0" err="1" smtClean="0"/>
              <a:t>Tribus</a:t>
            </a:r>
            <a:endParaRPr lang="en-US" sz="2800" dirty="0"/>
          </a:p>
          <a:p>
            <a:pPr marL="177800" indent="-177800">
              <a:buFontTx/>
            </a:pPr>
            <a:r>
              <a:rPr lang="en-US" sz="2800" dirty="0" smtClean="0"/>
              <a:t>Jan 2013 – VL 21420, </a:t>
            </a:r>
            <a:r>
              <a:rPr lang="en-US" sz="2800" dirty="0" err="1" smtClean="0"/>
              <a:t>Aluvia</a:t>
            </a:r>
            <a:r>
              <a:rPr lang="en-US" sz="2800" dirty="0" smtClean="0"/>
              <a:t>, </a:t>
            </a:r>
            <a:r>
              <a:rPr lang="en-US" sz="2800" dirty="0" err="1" smtClean="0"/>
              <a:t>Lamzid</a:t>
            </a:r>
            <a:endParaRPr lang="en-US" sz="2800" dirty="0" smtClean="0"/>
          </a:p>
          <a:p>
            <a:pPr marL="177800" indent="-177800">
              <a:buFontTx/>
            </a:pPr>
            <a:r>
              <a:rPr lang="en-US" sz="2800" dirty="0" smtClean="0"/>
              <a:t>Nov 2018 – </a:t>
            </a:r>
            <a:r>
              <a:rPr lang="en-US" sz="2800" dirty="0" err="1" smtClean="0"/>
              <a:t>Truvada</a:t>
            </a:r>
            <a:r>
              <a:rPr lang="en-US" sz="2800" dirty="0" smtClean="0"/>
              <a:t>, </a:t>
            </a:r>
            <a:r>
              <a:rPr lang="en-US" sz="2800" dirty="0" err="1" smtClean="0"/>
              <a:t>Edurant</a:t>
            </a:r>
            <a:endParaRPr lang="en-US" sz="2800" dirty="0" smtClean="0"/>
          </a:p>
          <a:p>
            <a:pPr marL="177800" indent="-177800">
              <a:buFontTx/>
            </a:pPr>
            <a:r>
              <a:rPr lang="en-US" sz="2800" dirty="0" smtClean="0"/>
              <a:t>Nov 2019 – </a:t>
            </a:r>
            <a:r>
              <a:rPr lang="en-US" sz="2800" dirty="0" err="1" smtClean="0"/>
              <a:t>Renega</a:t>
            </a:r>
            <a:r>
              <a:rPr lang="en-US" sz="2800" dirty="0" smtClean="0"/>
              <a:t>, CD4 87, VL 8200</a:t>
            </a:r>
          </a:p>
          <a:p>
            <a:pPr marL="177800" indent="-177800">
              <a:buFontTx/>
            </a:pPr>
            <a:r>
              <a:rPr lang="en-US" sz="2800" dirty="0" smtClean="0"/>
              <a:t>Resistance testing</a:t>
            </a:r>
            <a:endParaRPr lang="en-US" sz="2800" dirty="0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overall_1_132249569688994364 columns_1_132249569688994364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78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2</a:t>
            </a:r>
            <a:endParaRPr lang="en-US" dirty="0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overall_1_132249575302280162 columns_1_132249575302280162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btfpBulletedList155830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177800" indent="-177800">
              <a:buFontTx/>
            </a:pPr>
            <a:r>
              <a:rPr lang="en-US" sz="2800" dirty="0" smtClean="0"/>
              <a:t>2015 – </a:t>
            </a:r>
            <a:r>
              <a:rPr lang="en-US" sz="2800" dirty="0" err="1" smtClean="0"/>
              <a:t>Tribus</a:t>
            </a:r>
            <a:endParaRPr lang="en-US" sz="2800" dirty="0" smtClean="0"/>
          </a:p>
          <a:p>
            <a:pPr marL="177800" indent="-177800">
              <a:buFontTx/>
            </a:pPr>
            <a:r>
              <a:rPr lang="en-US" sz="2800" dirty="0" smtClean="0"/>
              <a:t>2018 – ABC/3TC/EFV</a:t>
            </a:r>
          </a:p>
          <a:p>
            <a:pPr marL="177800" indent="-177800">
              <a:buFontTx/>
            </a:pPr>
            <a:r>
              <a:rPr lang="en-US" sz="2800" dirty="0" smtClean="0"/>
              <a:t>2020 – VL 104631, GFR 4, </a:t>
            </a:r>
          </a:p>
          <a:p>
            <a:pPr marL="358775" lvl="1" indent="-177800">
              <a:buFontTx/>
            </a:pPr>
            <a:r>
              <a:rPr lang="en-US" sz="2400" dirty="0" smtClean="0"/>
              <a:t>Dialysis </a:t>
            </a:r>
          </a:p>
          <a:p>
            <a:pPr marL="358775" lvl="1" indent="-177800">
              <a:buFontTx/>
              <a:buChar char="–"/>
            </a:pPr>
            <a:r>
              <a:rPr lang="en-US" sz="2400" dirty="0" err="1"/>
              <a:t>Atazor</a:t>
            </a:r>
            <a:r>
              <a:rPr lang="en-US" sz="2400" dirty="0"/>
              <a:t>, </a:t>
            </a:r>
            <a:r>
              <a:rPr lang="en-US" sz="2400" dirty="0" err="1"/>
              <a:t>Novir</a:t>
            </a:r>
            <a:r>
              <a:rPr lang="en-US" sz="2400" dirty="0"/>
              <a:t>, </a:t>
            </a:r>
            <a:r>
              <a:rPr lang="en-US" sz="2400" dirty="0" err="1" smtClean="0"/>
              <a:t>Dolutegravir</a:t>
            </a:r>
            <a:endParaRPr lang="en-US" sz="2400" dirty="0" smtClean="0"/>
          </a:p>
          <a:p>
            <a:pPr marL="358775" lvl="1" indent="-177800">
              <a:buFontTx/>
              <a:buChar char="–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107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3</a:t>
            </a:r>
            <a:endParaRPr lang="en-US" dirty="0"/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overall_1_132249575302280162 columns_1_132249575302280162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btfpBulletedList155830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177800" indent="-177800">
              <a:buFontTx/>
            </a:pPr>
            <a:r>
              <a:rPr lang="en-US" sz="2800" dirty="0" smtClean="0"/>
              <a:t>Sep 2019</a:t>
            </a:r>
          </a:p>
          <a:p>
            <a:pPr marL="177800" indent="-177800">
              <a:buFontTx/>
            </a:pPr>
            <a:r>
              <a:rPr lang="en-US" sz="2800" dirty="0" smtClean="0"/>
              <a:t>Low white cell, rapid negative</a:t>
            </a:r>
          </a:p>
          <a:p>
            <a:pPr marL="177800" indent="-177800">
              <a:buFontTx/>
            </a:pPr>
            <a:r>
              <a:rPr lang="en-US" sz="2800" dirty="0" smtClean="0"/>
              <a:t>Elisa +,CD4 225, VL 5150000, </a:t>
            </a:r>
            <a:r>
              <a:rPr lang="en-US" sz="2800" dirty="0" err="1" smtClean="0"/>
              <a:t>creat</a:t>
            </a:r>
            <a:r>
              <a:rPr lang="en-US" sz="2800" dirty="0" smtClean="0"/>
              <a:t> 72</a:t>
            </a:r>
          </a:p>
          <a:p>
            <a:pPr marL="0" indent="0">
              <a:buNone/>
            </a:pPr>
            <a:r>
              <a:rPr lang="en-US" sz="2800" dirty="0" smtClean="0"/>
              <a:t>(acute </a:t>
            </a:r>
            <a:r>
              <a:rPr lang="en-US" sz="2800" dirty="0" err="1" smtClean="0"/>
              <a:t>sero</a:t>
            </a:r>
            <a:r>
              <a:rPr lang="en-US" sz="2800" dirty="0" smtClean="0"/>
              <a:t> conversion)</a:t>
            </a:r>
          </a:p>
          <a:p>
            <a:pPr marL="177800" indent="-177800">
              <a:buFontTx/>
            </a:pPr>
            <a:r>
              <a:rPr lang="en-US" sz="2800" dirty="0" smtClean="0"/>
              <a:t>Jan 2020, CD4 638, VL undetectable, </a:t>
            </a:r>
            <a:r>
              <a:rPr lang="en-US" sz="2800" dirty="0" err="1" smtClean="0"/>
              <a:t>creat</a:t>
            </a:r>
            <a:r>
              <a:rPr lang="en-US" sz="2800" dirty="0" smtClean="0"/>
              <a:t> 90, GFR 64, </a:t>
            </a:r>
            <a:r>
              <a:rPr lang="en-US" sz="2800" dirty="0" err="1" smtClean="0"/>
              <a:t>Hep</a:t>
            </a:r>
            <a:r>
              <a:rPr lang="en-US" sz="2800" dirty="0" smtClean="0"/>
              <a:t> B S Ag - </a:t>
            </a:r>
            <a:r>
              <a:rPr lang="en-US" sz="2800" dirty="0" err="1" smtClean="0"/>
              <a:t>Trelavue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5419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August 2018 VL 22 000, </a:t>
            </a:r>
            <a:r>
              <a:rPr lang="en-US" sz="2400" dirty="0" err="1" smtClean="0"/>
              <a:t>Creat</a:t>
            </a:r>
            <a:r>
              <a:rPr lang="en-US" sz="2400" dirty="0" smtClean="0"/>
              <a:t> 157, GFR 36, HB 7.3, </a:t>
            </a:r>
            <a:r>
              <a:rPr lang="en-US" sz="2400" dirty="0" err="1" smtClean="0"/>
              <a:t>Hep</a:t>
            </a:r>
            <a:r>
              <a:rPr lang="en-US" sz="2400" dirty="0" smtClean="0"/>
              <a:t> +</a:t>
            </a:r>
            <a:r>
              <a:rPr lang="en-US" sz="2400" dirty="0" err="1" smtClean="0"/>
              <a:t>ve</a:t>
            </a:r>
            <a:endParaRPr lang="en-US" sz="2400" dirty="0" smtClean="0"/>
          </a:p>
          <a:p>
            <a:r>
              <a:rPr lang="en-US" sz="2400" dirty="0" smtClean="0"/>
              <a:t>3/8 2018 </a:t>
            </a:r>
            <a:r>
              <a:rPr lang="en-US" sz="2400" dirty="0" err="1" smtClean="0"/>
              <a:t>Dumiva</a:t>
            </a:r>
            <a:r>
              <a:rPr lang="en-US" sz="2400" dirty="0" smtClean="0"/>
              <a:t> </a:t>
            </a:r>
            <a:r>
              <a:rPr lang="en-US" sz="2400" dirty="0" err="1" smtClean="0"/>
              <a:t>Edurand</a:t>
            </a:r>
            <a:r>
              <a:rPr lang="en-US" sz="2400" dirty="0" smtClean="0"/>
              <a:t>, TDF weekly</a:t>
            </a:r>
          </a:p>
          <a:p>
            <a:r>
              <a:rPr lang="en-US" sz="2400" dirty="0" smtClean="0"/>
              <a:t>27/2/2019 Kissing ulcers on buttocks (herpes)</a:t>
            </a:r>
          </a:p>
          <a:p>
            <a:r>
              <a:rPr lang="en-US" sz="2400" dirty="0" smtClean="0"/>
              <a:t>To follow up </a:t>
            </a:r>
          </a:p>
          <a:p>
            <a:r>
              <a:rPr lang="en-US" sz="2400" dirty="0" smtClean="0"/>
              <a:t>9/4/2019 CD4 19, VL 470 000</a:t>
            </a:r>
            <a:r>
              <a:rPr lang="en-US" sz="2400" dirty="0" smtClean="0"/>
              <a:t>, </a:t>
            </a:r>
            <a:r>
              <a:rPr lang="en-US" sz="2400" dirty="0" err="1" smtClean="0"/>
              <a:t>Creat</a:t>
            </a:r>
            <a:r>
              <a:rPr lang="en-US" sz="2400" dirty="0" smtClean="0"/>
              <a:t> 120, </a:t>
            </a:r>
            <a:r>
              <a:rPr lang="en-US" sz="2400" dirty="0" err="1" smtClean="0"/>
              <a:t>Trelavue</a:t>
            </a:r>
            <a:r>
              <a:rPr lang="en-US" sz="2400" dirty="0" smtClean="0"/>
              <a:t> + TDF alternate days</a:t>
            </a:r>
          </a:p>
          <a:p>
            <a:r>
              <a:rPr lang="en-US" sz="2400" dirty="0" smtClean="0"/>
              <a:t>30/9/2019 CD4 56, VL 17 000, </a:t>
            </a:r>
            <a:r>
              <a:rPr lang="en-US" sz="2400" dirty="0" err="1" smtClean="0"/>
              <a:t>Creat</a:t>
            </a:r>
            <a:r>
              <a:rPr lang="en-US" sz="2400" dirty="0" smtClean="0"/>
              <a:t> 123, Swears adherence</a:t>
            </a:r>
          </a:p>
          <a:p>
            <a:r>
              <a:rPr lang="en-US" sz="2400" dirty="0" smtClean="0"/>
              <a:t>Meds changed: </a:t>
            </a:r>
            <a:r>
              <a:rPr lang="en-US" sz="2400" dirty="0" err="1" smtClean="0"/>
              <a:t>Atizor</a:t>
            </a:r>
            <a:r>
              <a:rPr lang="en-US" sz="2400" dirty="0" smtClean="0"/>
              <a:t>, </a:t>
            </a:r>
            <a:r>
              <a:rPr lang="en-US" sz="2400" dirty="0" err="1" smtClean="0"/>
              <a:t>Novir</a:t>
            </a:r>
            <a:r>
              <a:rPr lang="en-US" sz="2400" dirty="0" smtClean="0"/>
              <a:t>, DTG, TDF</a:t>
            </a:r>
          </a:p>
          <a:p>
            <a:r>
              <a:rPr lang="en-US" sz="2400" dirty="0" smtClean="0"/>
              <a:t>03/2020: CD4 267, VL UD, </a:t>
            </a:r>
            <a:r>
              <a:rPr lang="en-US" sz="2400" dirty="0" err="1" smtClean="0"/>
              <a:t>Creat</a:t>
            </a:r>
            <a:r>
              <a:rPr lang="en-US" sz="2400" dirty="0" smtClean="0"/>
              <a:t> 128</a:t>
            </a:r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overall_1_132249576267304364 columns_1_132249576267304364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3 methods we may learn wisdom </a:t>
            </a:r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overall_1_132285918324227838 columns_1_132285918324227838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1268413"/>
            <a:ext cx="44767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60"/>
          <a:stretch/>
        </p:blipFill>
        <p:spPr>
          <a:xfrm rot="5400000">
            <a:off x="2816088" y="-2657061"/>
            <a:ext cx="6559823" cy="11873951"/>
          </a:xfrm>
          <a:prstGeom prst="rect">
            <a:avLst/>
          </a:prstGeom>
        </p:spPr>
      </p:pic>
      <p:sp>
        <p:nvSpPr>
          <p:cNvPr id="5" name="BainBulletsConfiguration" hidden="1"/>
          <p:cNvSpPr txBox="1"/>
          <p:nvPr/>
        </p:nvSpPr>
        <p:spPr>
          <a:xfrm>
            <a:off x="1189893" y="12058"/>
            <a:ext cx="8440615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overall_1_131944393982961746 columns_1_131944393982961746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Therapeutic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Always use three agents.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NRTIs + 1 NNRTI.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NRTIs + 1 PI + low dose RTV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 NRTIs + 1 Integrase Inhibitor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 NRTIs + 1 Integrase Inhibitor  +  1 PI + low dose RTV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 NNRTIs + 1 Integrase Inhibitor  +  1 PI + low dose RTV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Triple therapy has a pronounced and prolonged Impact on viral load.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do a one drug switch for side effects. Need to do a regimen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 if there is no viral suppression.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overall_1_131961098581929933 columns_1_131961098581929933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9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ARVs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Nucleoside reverse transcriptase inhibitors(NRTI)</a:t>
            </a:r>
          </a:p>
          <a:p>
            <a:pPr lvl="1"/>
            <a:r>
              <a:rPr lang="en-US" altLang="zh-CN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TDF, 3TC, FTC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, AZT, </a:t>
            </a:r>
            <a:r>
              <a:rPr lang="en-US" altLang="zh-CN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ABC</a:t>
            </a:r>
          </a:p>
          <a:p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Non-nucleoside reverse transcriptase inhibitors(NNRTI)</a:t>
            </a: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EFV, </a:t>
            </a:r>
            <a:r>
              <a:rPr lang="en-US" altLang="zh-CN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RPV</a:t>
            </a:r>
          </a:p>
          <a:p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Protease inhibitors (PI)</a:t>
            </a:r>
          </a:p>
          <a:p>
            <a:pPr lvl="1"/>
            <a:r>
              <a:rPr lang="en-US" sz="2400" dirty="0" smtClean="0">
                <a:solidFill>
                  <a:schemeClr val="accent3"/>
                </a:solidFill>
              </a:rPr>
              <a:t>ATV, DRV, (RTV)</a:t>
            </a:r>
            <a:endParaRPr lang="en-US" altLang="zh-CN" sz="24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Integrase inhibitors</a:t>
            </a:r>
          </a:p>
          <a:p>
            <a:pPr lvl="1"/>
            <a:r>
              <a:rPr lang="en-US" altLang="zh-CN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DTG, RTG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overall_1_131961098581929933 columns_1_131961098581929933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8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/>
          <p:cNvSpPr/>
          <p:nvPr/>
        </p:nvSpPr>
        <p:spPr>
          <a:xfrm>
            <a:off x="9499468" y="2489975"/>
            <a:ext cx="1627632" cy="332232"/>
          </a:xfrm>
          <a:custGeom>
            <a:avLst/>
            <a:gdLst>
              <a:gd name="connsiteX0" fmla="*/ 0 w 1627632"/>
              <a:gd name="connsiteY0" fmla="*/ 332232 h 332232"/>
              <a:gd name="connsiteX1" fmla="*/ 1627632 w 1627632"/>
              <a:gd name="connsiteY1" fmla="*/ 332232 h 332232"/>
              <a:gd name="connsiteX2" fmla="*/ 1627632 w 1627632"/>
              <a:gd name="connsiteY2" fmla="*/ 0 h 332232"/>
              <a:gd name="connsiteX3" fmla="*/ 0 w 1627632"/>
              <a:gd name="connsiteY3" fmla="*/ 0 h 332232"/>
              <a:gd name="connsiteX4" fmla="*/ 0 w 1627632"/>
              <a:gd name="connsiteY4" fmla="*/ 332232 h 332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32232">
                <a:moveTo>
                  <a:pt x="0" y="332232"/>
                </a:moveTo>
                <a:lnTo>
                  <a:pt x="1627632" y="332232"/>
                </a:lnTo>
                <a:lnTo>
                  <a:pt x="1627632" y="0"/>
                </a:lnTo>
                <a:lnTo>
                  <a:pt x="0" y="0"/>
                </a:lnTo>
                <a:lnTo>
                  <a:pt x="0" y="332232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/>
              <a:t>Atazanavir</a:t>
            </a:r>
            <a:endParaRPr lang="zh-CN" altLang="en-US" dirty="0"/>
          </a:p>
        </p:txBody>
      </p:sp>
      <p:sp>
        <p:nvSpPr>
          <p:cNvPr id="18" name="Freeform 3"/>
          <p:cNvSpPr/>
          <p:nvPr/>
        </p:nvSpPr>
        <p:spPr>
          <a:xfrm>
            <a:off x="9465025" y="4005043"/>
            <a:ext cx="1630680" cy="323088"/>
          </a:xfrm>
          <a:custGeom>
            <a:avLst/>
            <a:gdLst>
              <a:gd name="connsiteX0" fmla="*/ 0 w 1630680"/>
              <a:gd name="connsiteY0" fmla="*/ 323088 h 323088"/>
              <a:gd name="connsiteX1" fmla="*/ 1630680 w 1630680"/>
              <a:gd name="connsiteY1" fmla="*/ 323088 h 323088"/>
              <a:gd name="connsiteX2" fmla="*/ 1630680 w 1630680"/>
              <a:gd name="connsiteY2" fmla="*/ 0 h 323088"/>
              <a:gd name="connsiteX3" fmla="*/ 0 w 1630680"/>
              <a:gd name="connsiteY3" fmla="*/ 0 h 323088"/>
              <a:gd name="connsiteX4" fmla="*/ 0 w 1630680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0680" h="323088">
                <a:moveTo>
                  <a:pt x="0" y="323088"/>
                </a:moveTo>
                <a:lnTo>
                  <a:pt x="1630680" y="323088"/>
                </a:lnTo>
                <a:lnTo>
                  <a:pt x="1630680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/>
              <a:t>Darunavir</a:t>
            </a:r>
            <a:endParaRPr lang="zh-CN" altLang="en-US" dirty="0"/>
          </a:p>
        </p:txBody>
      </p:sp>
      <p:sp>
        <p:nvSpPr>
          <p:cNvPr id="22" name="Freeform 3"/>
          <p:cNvSpPr/>
          <p:nvPr/>
        </p:nvSpPr>
        <p:spPr>
          <a:xfrm>
            <a:off x="9496224" y="933889"/>
            <a:ext cx="1627632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2 w 1627632"/>
              <a:gd name="connsiteY1" fmla="*/ 323088 h 323088"/>
              <a:gd name="connsiteX2" fmla="*/ 1627632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2" y="323088"/>
                </a:lnTo>
                <a:lnTo>
                  <a:pt x="1627632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>
                <a:solidFill>
                  <a:srgbClr val="FFFFFF"/>
                </a:solidFill>
              </a:rPr>
              <a:t>PIs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38" y="1300079"/>
            <a:ext cx="1544652" cy="1092200"/>
          </a:xfrm>
          <a:prstGeom prst="rect">
            <a:avLst/>
          </a:prstGeom>
          <a:noFill/>
        </p:spPr>
      </p:pic>
      <p:pic>
        <p:nvPicPr>
          <p:cNvPr id="10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7784" y="1341480"/>
            <a:ext cx="1651000" cy="1104900"/>
          </a:xfrm>
          <a:prstGeom prst="rect">
            <a:avLst/>
          </a:prstGeom>
          <a:noFill/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3152" y="2862993"/>
            <a:ext cx="1663700" cy="1104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0200" y="525997"/>
            <a:ext cx="8617744" cy="3085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indent="0">
              <a:lnSpc>
                <a:spcPts val="2000"/>
              </a:lnSpc>
              <a:buNone/>
              <a:tabLst>
                <a:tab pos="1409700" algn="l"/>
                <a:tab pos="1803400" algn="l"/>
                <a:tab pos="31115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Arial Black" pitchFamily="18" charset="0"/>
              </a:rPr>
              <a:t>ART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: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Arial Black" pitchFamily="18" charset="0"/>
              </a:rPr>
              <a:t>NEW</a:t>
            </a:r>
            <a:r>
              <a:rPr lang="en-US" altLang="zh-CN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cs typeface="Arial Black" pitchFamily="18" charset="0"/>
              </a:rPr>
              <a:t>DRUGS,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cs typeface="Arial Black" pitchFamily="18" charset="0"/>
              </a:rPr>
              <a:t>NEW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cs typeface="Arial Black" pitchFamily="18" charset="0"/>
              </a:rPr>
              <a:t>REGIMENS,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cs typeface="Arial Black" pitchFamily="18" charset="0"/>
              </a:rPr>
              <a:t>NEW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cs typeface="Arial Black" pitchFamily="18" charset="0"/>
              </a:rPr>
              <a:t>DIRECTIONS</a:t>
            </a:r>
            <a:r>
              <a:rPr lang="en-US" altLang="zh-CN" sz="2400" dirty="0">
                <a:latin typeface="+mj-lt"/>
              </a:rPr>
              <a:t>	</a:t>
            </a:r>
            <a:endParaRPr lang="en-US" altLang="zh-CN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9" name="TextBox 1"/>
          <p:cNvSpPr txBox="1"/>
          <p:nvPr/>
        </p:nvSpPr>
        <p:spPr>
          <a:xfrm>
            <a:off x="1200771" y="1970722"/>
            <a:ext cx="514628" cy="203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NRTIs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6963876" y="1896575"/>
            <a:ext cx="561051" cy="203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INSTIs</a:t>
            </a:r>
          </a:p>
        </p:txBody>
      </p:sp>
      <p:pic>
        <p:nvPicPr>
          <p:cNvPr id="1046" name="Picture 1045">
            <a:extLst>
              <a:ext uri="{FF2B5EF4-FFF2-40B4-BE49-F238E27FC236}">
                <a16:creationId xmlns:a16="http://schemas.microsoft.com/office/drawing/2014/main" id="{90258C11-0A0D-4AFA-A8C0-EF481AADD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70" y="1431848"/>
            <a:ext cx="2206497" cy="1239156"/>
          </a:xfrm>
          <a:prstGeom prst="rect">
            <a:avLst/>
          </a:prstGeom>
        </p:spPr>
      </p:pic>
      <p:graphicFrame>
        <p:nvGraphicFramePr>
          <p:cNvPr id="1047" name="Table 1046">
            <a:extLst>
              <a:ext uri="{FF2B5EF4-FFF2-40B4-BE49-F238E27FC236}">
                <a16:creationId xmlns:a16="http://schemas.microsoft.com/office/drawing/2014/main" id="{CE4C9BDB-745D-4928-B52D-5E31E3A94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167455"/>
              </p:ext>
            </p:extLst>
          </p:nvPr>
        </p:nvGraphicFramePr>
        <p:xfrm>
          <a:off x="6533498" y="2661395"/>
          <a:ext cx="1663700" cy="33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18092869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 defTabSz="711200" rtl="0" eaLnBrk="1" latinLnBrk="0" hangingPunct="1">
                        <a:spcBef>
                          <a:spcPts val="1200"/>
                        </a:spcBef>
                        <a:buNone/>
                      </a:pPr>
                      <a:r>
                        <a:rPr lang="en-US" b="0" dirty="0"/>
                        <a:t>  Dolutegravir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16923"/>
                  </a:ext>
                </a:extLst>
              </a:tr>
            </a:tbl>
          </a:graphicData>
        </a:graphic>
      </p:graphicFrame>
      <p:sp>
        <p:nvSpPr>
          <p:cNvPr id="56" name="Freeform 3">
            <a:extLst>
              <a:ext uri="{FF2B5EF4-FFF2-40B4-BE49-F238E27FC236}">
                <a16:creationId xmlns:a16="http://schemas.microsoft.com/office/drawing/2014/main" id="{973A707A-3DC8-405F-B163-4DC81FD0C449}"/>
              </a:ext>
            </a:extLst>
          </p:cNvPr>
          <p:cNvSpPr/>
          <p:nvPr/>
        </p:nvSpPr>
        <p:spPr>
          <a:xfrm>
            <a:off x="634605" y="1003358"/>
            <a:ext cx="1627632" cy="324611"/>
          </a:xfrm>
          <a:custGeom>
            <a:avLst/>
            <a:gdLst>
              <a:gd name="connsiteX0" fmla="*/ 0 w 1627632"/>
              <a:gd name="connsiteY0" fmla="*/ 324611 h 324611"/>
              <a:gd name="connsiteX1" fmla="*/ 1627632 w 1627632"/>
              <a:gd name="connsiteY1" fmla="*/ 324611 h 324611"/>
              <a:gd name="connsiteX2" fmla="*/ 1627632 w 1627632"/>
              <a:gd name="connsiteY2" fmla="*/ 0 h 324611"/>
              <a:gd name="connsiteX3" fmla="*/ 0 w 1627632"/>
              <a:gd name="connsiteY3" fmla="*/ 0 h 324611"/>
              <a:gd name="connsiteX4" fmla="*/ 0 w 1627632"/>
              <a:gd name="connsiteY4" fmla="*/ 324611 h 324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4611">
                <a:moveTo>
                  <a:pt x="0" y="324611"/>
                </a:moveTo>
                <a:lnTo>
                  <a:pt x="1627632" y="324611"/>
                </a:lnTo>
                <a:lnTo>
                  <a:pt x="162763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>
                <a:solidFill>
                  <a:srgbClr val="FFFFFF"/>
                </a:solidFill>
              </a:rPr>
              <a:t>NRTIs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BA91F611-281F-4530-BE26-413729A3992A}"/>
              </a:ext>
            </a:extLst>
          </p:cNvPr>
          <p:cNvSpPr/>
          <p:nvPr/>
        </p:nvSpPr>
        <p:spPr>
          <a:xfrm>
            <a:off x="3679864" y="976991"/>
            <a:ext cx="1627632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1 w 1627632"/>
              <a:gd name="connsiteY1" fmla="*/ 323088 h 323088"/>
              <a:gd name="connsiteX2" fmla="*/ 1627631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1" y="323088"/>
                </a:lnTo>
                <a:lnTo>
                  <a:pt x="1627631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>
                <a:solidFill>
                  <a:srgbClr val="FFFFFF"/>
                </a:solidFill>
              </a:rPr>
              <a:t>NNRTIs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98DAB5E1-FE82-41B5-B408-2AECEF62E10D}"/>
              </a:ext>
            </a:extLst>
          </p:cNvPr>
          <p:cNvSpPr/>
          <p:nvPr/>
        </p:nvSpPr>
        <p:spPr>
          <a:xfrm>
            <a:off x="6500072" y="945986"/>
            <a:ext cx="1627632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1 w 1627632"/>
              <a:gd name="connsiteY1" fmla="*/ 323088 h 323088"/>
              <a:gd name="connsiteX2" fmla="*/ 1627631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1" y="323088"/>
                </a:lnTo>
                <a:lnTo>
                  <a:pt x="1627631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>
                <a:solidFill>
                  <a:srgbClr val="FFFFFF"/>
                </a:solidFill>
              </a:rPr>
              <a:t>INSTIs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57C47C11-54C3-4BD6-AC79-EC5ADC7DBA8C}"/>
              </a:ext>
            </a:extLst>
          </p:cNvPr>
          <p:cNvSpPr/>
          <p:nvPr/>
        </p:nvSpPr>
        <p:spPr>
          <a:xfrm>
            <a:off x="595186" y="2392279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/>
              <a:t>TDF+FTC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367DC-D66E-4DF4-8491-982E126110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3"/>
          <a:stretch/>
        </p:blipFill>
        <p:spPr>
          <a:xfrm>
            <a:off x="651985" y="3115820"/>
            <a:ext cx="1580993" cy="590550"/>
          </a:xfrm>
          <a:prstGeom prst="rect">
            <a:avLst/>
          </a:prstGeom>
        </p:spPr>
      </p:pic>
      <p:sp>
        <p:nvSpPr>
          <p:cNvPr id="51" name="Freeform 3">
            <a:extLst>
              <a:ext uri="{FF2B5EF4-FFF2-40B4-BE49-F238E27FC236}">
                <a16:creationId xmlns:a16="http://schemas.microsoft.com/office/drawing/2014/main" id="{1C5857F1-D4D7-4D14-AB52-8032C3EA5265}"/>
              </a:ext>
            </a:extLst>
          </p:cNvPr>
          <p:cNvSpPr/>
          <p:nvPr/>
        </p:nvSpPr>
        <p:spPr>
          <a:xfrm>
            <a:off x="595186" y="3754294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/>
              <a:t>ABC+3TC</a:t>
            </a:r>
            <a:endParaRPr lang="zh-CN" altLang="en-US" dirty="0"/>
          </a:p>
        </p:txBody>
      </p:sp>
      <p:sp>
        <p:nvSpPr>
          <p:cNvPr id="5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overall_0_131944394064381023 columns_1_131944394064381023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6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595186" y="2791208"/>
            <a:ext cx="1594104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Truvada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8" name="Freeform 3">
            <a:extLst>
              <a:ext uri="{FF2B5EF4-FFF2-40B4-BE49-F238E27FC236}">
                <a16:creationId xmlns:a16="http://schemas.microsoft.com/office/drawing/2014/main" id="{710F2CE9-CEEE-41CE-8890-EB045DD84F4B}"/>
              </a:ext>
            </a:extLst>
          </p:cNvPr>
          <p:cNvSpPr/>
          <p:nvPr/>
        </p:nvSpPr>
        <p:spPr>
          <a:xfrm>
            <a:off x="555767" y="4125685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Dumiva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10" descr="Image result for rilpivir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17" y="1471039"/>
            <a:ext cx="1717079" cy="13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reeform 3"/>
          <p:cNvSpPr/>
          <p:nvPr/>
        </p:nvSpPr>
        <p:spPr>
          <a:xfrm>
            <a:off x="3823142" y="2697716"/>
            <a:ext cx="1594104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1 w 1627632"/>
              <a:gd name="connsiteY1" fmla="*/ 323088 h 323088"/>
              <a:gd name="connsiteX2" fmla="*/ 1627631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1" y="323088"/>
                </a:lnTo>
                <a:lnTo>
                  <a:pt x="1627631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/>
              <a:t>Rilpivirine</a:t>
            </a:r>
            <a:endParaRPr lang="zh-CN" altLang="en-US" dirty="0"/>
          </a:p>
        </p:txBody>
      </p:sp>
      <p:sp>
        <p:nvSpPr>
          <p:cNvPr id="110" name="Freeform 3"/>
          <p:cNvSpPr/>
          <p:nvPr/>
        </p:nvSpPr>
        <p:spPr>
          <a:xfrm>
            <a:off x="9465025" y="4392236"/>
            <a:ext cx="1630680" cy="323088"/>
          </a:xfrm>
          <a:custGeom>
            <a:avLst/>
            <a:gdLst>
              <a:gd name="connsiteX0" fmla="*/ 0 w 1630680"/>
              <a:gd name="connsiteY0" fmla="*/ 323088 h 323088"/>
              <a:gd name="connsiteX1" fmla="*/ 1630680 w 1630680"/>
              <a:gd name="connsiteY1" fmla="*/ 323088 h 323088"/>
              <a:gd name="connsiteX2" fmla="*/ 1630680 w 1630680"/>
              <a:gd name="connsiteY2" fmla="*/ 0 h 323088"/>
              <a:gd name="connsiteX3" fmla="*/ 0 w 1630680"/>
              <a:gd name="connsiteY3" fmla="*/ 0 h 323088"/>
              <a:gd name="connsiteX4" fmla="*/ 0 w 1630680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0680" h="323088">
                <a:moveTo>
                  <a:pt x="0" y="323088"/>
                </a:moveTo>
                <a:lnTo>
                  <a:pt x="1630680" y="323088"/>
                </a:lnTo>
                <a:lnTo>
                  <a:pt x="1630680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/>
              <a:t>Ritonavir</a:t>
            </a:r>
            <a:endParaRPr lang="zh-CN" altLang="en-US" dirty="0"/>
          </a:p>
        </p:txBody>
      </p:sp>
      <p:sp>
        <p:nvSpPr>
          <p:cNvPr id="111" name="Freeform 3"/>
          <p:cNvSpPr/>
          <p:nvPr/>
        </p:nvSpPr>
        <p:spPr>
          <a:xfrm>
            <a:off x="557379" y="5736901"/>
            <a:ext cx="1594104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1 w 1627632"/>
              <a:gd name="connsiteY1" fmla="*/ 323088 h 323088"/>
              <a:gd name="connsiteX2" fmla="*/ 1627631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1" y="323088"/>
                </a:lnTo>
                <a:lnTo>
                  <a:pt x="1627631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/>
              <a:t>AZT+3TC</a:t>
            </a:r>
            <a:endParaRPr lang="zh-CN" altLang="en-US" dirty="0"/>
          </a:p>
        </p:txBody>
      </p:sp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8731" y="4624550"/>
            <a:ext cx="1581140" cy="1104900"/>
          </a:xfrm>
          <a:prstGeom prst="rect">
            <a:avLst/>
          </a:prstGeom>
          <a:noFill/>
        </p:spPr>
      </p:pic>
      <p:sp>
        <p:nvSpPr>
          <p:cNvPr id="113" name="Freeform 3">
            <a:extLst>
              <a:ext uri="{FF2B5EF4-FFF2-40B4-BE49-F238E27FC236}">
                <a16:creationId xmlns:a16="http://schemas.microsoft.com/office/drawing/2014/main" id="{710F2CE9-CEEE-41CE-8890-EB045DD84F4B}"/>
              </a:ext>
            </a:extLst>
          </p:cNvPr>
          <p:cNvSpPr/>
          <p:nvPr/>
        </p:nvSpPr>
        <p:spPr>
          <a:xfrm>
            <a:off x="557379" y="6126341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Lamzid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tfpLayoutConfig" hidden="1"/>
          <p:cNvSpPr txBox="1"/>
          <p:nvPr/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overall_0_132245228807040646 columns_4_132245228824657701 </a:t>
            </a:r>
            <a:endParaRPr lang="en-US" sz="100" dirty="0" err="1" smtClean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175B760-6007-400F-AD67-4C1B1F8F4960}"/>
              </a:ext>
            </a:extLst>
          </p:cNvPr>
          <p:cNvSpPr txBox="1"/>
          <p:nvPr/>
        </p:nvSpPr>
        <p:spPr>
          <a:xfrm>
            <a:off x="4003675" y="1820162"/>
            <a:ext cx="1168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TDF+FTC/3TC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6869747" y="2320545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/>
              <a:t>TDF+3TC+RPV</a:t>
            </a:r>
            <a:endParaRPr lang="zh-CN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600ED6-D1D5-41A4-A6CE-6798C1A69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4" y="1171210"/>
            <a:ext cx="1694181" cy="1149335"/>
          </a:xfrm>
          <a:prstGeom prst="rect">
            <a:avLst/>
          </a:prstGeom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710F2CE9-CEEE-41CE-8890-EB045DD84F4B}"/>
              </a:ext>
            </a:extLst>
          </p:cNvPr>
          <p:cNvSpPr/>
          <p:nvPr/>
        </p:nvSpPr>
        <p:spPr>
          <a:xfrm>
            <a:off x="3793947" y="2320545"/>
            <a:ext cx="1680972" cy="324612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/>
              <a:t>ABC+3TC+DTG</a:t>
            </a:r>
            <a:endParaRPr lang="zh-CN" altLang="en-US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6869747" y="2737550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Truvada</a:t>
            </a:r>
            <a:r>
              <a:rPr lang="en-US" altLang="zh-CN" dirty="0" smtClean="0">
                <a:solidFill>
                  <a:srgbClr val="FFFFFF"/>
                </a:solidFill>
              </a:rPr>
              <a:t> + RPV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710F2CE9-CEEE-41CE-8890-EB045DD84F4B}"/>
              </a:ext>
            </a:extLst>
          </p:cNvPr>
          <p:cNvSpPr/>
          <p:nvPr/>
        </p:nvSpPr>
        <p:spPr>
          <a:xfrm>
            <a:off x="3797917" y="2740598"/>
            <a:ext cx="1671447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Trelavue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5" name="Picture 4" descr="Image result for white p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4" y="1122355"/>
            <a:ext cx="1198190" cy="11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710F2CE9-CEEE-41CE-8890-EB045DD84F4B}"/>
              </a:ext>
            </a:extLst>
          </p:cNvPr>
          <p:cNvSpPr/>
          <p:nvPr/>
        </p:nvSpPr>
        <p:spPr>
          <a:xfrm>
            <a:off x="522161" y="2740598"/>
            <a:ext cx="1735263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Acriptega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522161" y="2320545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/>
              <a:t>TDF+3TC+DTG</a:t>
            </a:r>
            <a:endParaRPr lang="zh-CN" alt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/>
          <a:srcRect r="45999" b="36781"/>
          <a:stretch/>
        </p:blipFill>
        <p:spPr bwMode="auto">
          <a:xfrm>
            <a:off x="6841147" y="1268413"/>
            <a:ext cx="834132" cy="690478"/>
          </a:xfrm>
          <a:prstGeom prst="rect">
            <a:avLst/>
          </a:prstGeom>
          <a:noFill/>
        </p:spPr>
      </p:pic>
      <p:pic>
        <p:nvPicPr>
          <p:cNvPr id="24" name="Picture 10" descr="Image result for rilpivir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33" y="1171210"/>
            <a:ext cx="1066171" cy="8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B367DC-D66E-4DF4-8491-982E126110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3"/>
          <a:stretch/>
        </p:blipFill>
        <p:spPr>
          <a:xfrm>
            <a:off x="9521533" y="1421599"/>
            <a:ext cx="903233" cy="443689"/>
          </a:xfrm>
          <a:prstGeom prst="rect">
            <a:avLst/>
          </a:prstGeom>
        </p:spPr>
      </p:pic>
      <p:pic>
        <p:nvPicPr>
          <p:cNvPr id="39" name="Picture 10" descr="Image result for rilpivir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766" y="1241822"/>
            <a:ext cx="1066171" cy="8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9726416" y="2320545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/>
              <a:t>ABC+3TC+RPV</a:t>
            </a:r>
            <a:endParaRPr lang="zh-CN" altLang="en-US" dirty="0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9726416" y="2737550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Dumiva</a:t>
            </a:r>
            <a:r>
              <a:rPr lang="en-US" altLang="zh-CN" dirty="0" smtClean="0">
                <a:solidFill>
                  <a:srgbClr val="FFFFFF"/>
                </a:solidFill>
              </a:rPr>
              <a:t> + RPV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ctr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r>
              <a:rPr lang="en-US" sz="2400" dirty="0" smtClean="0"/>
              <a:t>ART</a:t>
            </a:r>
            <a:endParaRPr lang="en-US" sz="2400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7"/>
          <a:srcRect r="46486" b="27366"/>
          <a:stretch/>
        </p:blipFill>
        <p:spPr bwMode="auto">
          <a:xfrm>
            <a:off x="456561" y="4238574"/>
            <a:ext cx="883508" cy="802538"/>
          </a:xfrm>
          <a:prstGeom prst="rect">
            <a:avLst/>
          </a:prstGeom>
          <a:noFill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4"/>
          <a:srcRect r="45999" b="36781"/>
          <a:stretch/>
        </p:blipFill>
        <p:spPr bwMode="auto">
          <a:xfrm>
            <a:off x="1522098" y="4235594"/>
            <a:ext cx="834132" cy="690478"/>
          </a:xfrm>
          <a:prstGeom prst="rect">
            <a:avLst/>
          </a:prstGeom>
          <a:noFill/>
        </p:spPr>
      </p:pic>
      <p:sp>
        <p:nvSpPr>
          <p:cNvPr id="73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456561" y="5231078"/>
            <a:ext cx="2094490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/>
              <a:t>TDF+3TC+ATV/RTV</a:t>
            </a:r>
            <a:endParaRPr lang="zh-CN" altLang="en-US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5B367DC-D66E-4DF4-8491-982E126110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3"/>
          <a:stretch/>
        </p:blipFill>
        <p:spPr>
          <a:xfrm>
            <a:off x="4805363" y="4358988"/>
            <a:ext cx="903233" cy="443689"/>
          </a:xfrm>
          <a:prstGeom prst="rect">
            <a:avLst/>
          </a:prstGeom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 rotWithShape="1">
          <a:blip r:embed="rId7"/>
          <a:srcRect r="46486" b="27366"/>
          <a:stretch/>
        </p:blipFill>
        <p:spPr bwMode="auto">
          <a:xfrm>
            <a:off x="3561921" y="4238574"/>
            <a:ext cx="883508" cy="802538"/>
          </a:xfrm>
          <a:prstGeom prst="rect">
            <a:avLst/>
          </a:prstGeom>
          <a:noFill/>
        </p:spPr>
      </p:pic>
      <p:sp>
        <p:nvSpPr>
          <p:cNvPr id="90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3529320" y="5231078"/>
            <a:ext cx="2117109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/>
              <a:t>ABC+3TC+ATV/RTV</a:t>
            </a:r>
            <a:endParaRPr lang="zh-CN" altLang="en-US" dirty="0"/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 rotWithShape="1">
          <a:blip r:embed="rId8"/>
          <a:srcRect r="42028" b="37257"/>
          <a:stretch/>
        </p:blipFill>
        <p:spPr bwMode="auto">
          <a:xfrm>
            <a:off x="7591234" y="4237671"/>
            <a:ext cx="964496" cy="693248"/>
          </a:xfrm>
          <a:prstGeom prst="rect">
            <a:avLst/>
          </a:prstGeom>
          <a:noFill/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4"/>
          <a:srcRect r="45999" b="36781"/>
          <a:stretch/>
        </p:blipFill>
        <p:spPr bwMode="auto">
          <a:xfrm>
            <a:off x="6541664" y="4238625"/>
            <a:ext cx="834132" cy="687447"/>
          </a:xfrm>
          <a:prstGeom prst="rect">
            <a:avLst/>
          </a:prstGeom>
          <a:noFill/>
        </p:spPr>
      </p:pic>
      <p:sp>
        <p:nvSpPr>
          <p:cNvPr id="102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6541664" y="5231078"/>
            <a:ext cx="2099141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/>
              <a:t>TDF+3TC+DRV/RTV</a:t>
            </a:r>
            <a:endParaRPr lang="zh-CN" altLang="en-US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E5B367DC-D66E-4DF4-8491-982E126110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3"/>
          <a:stretch/>
        </p:blipFill>
        <p:spPr>
          <a:xfrm>
            <a:off x="9527591" y="4358987"/>
            <a:ext cx="903233" cy="443689"/>
          </a:xfrm>
          <a:prstGeom prst="rect">
            <a:avLst/>
          </a:prstGeom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 rotWithShape="1">
          <a:blip r:embed="rId8"/>
          <a:srcRect r="42028" b="37257"/>
          <a:stretch/>
        </p:blipFill>
        <p:spPr bwMode="auto">
          <a:xfrm>
            <a:off x="10620117" y="4237671"/>
            <a:ext cx="964496" cy="693248"/>
          </a:xfrm>
          <a:prstGeom prst="rect">
            <a:avLst/>
          </a:prstGeom>
          <a:noFill/>
        </p:spPr>
      </p:pic>
      <p:sp>
        <p:nvSpPr>
          <p:cNvPr id="111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9501430" y="5231078"/>
            <a:ext cx="2237374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smtClean="0"/>
              <a:t>ABC+3TC+DRV/RTV</a:t>
            </a:r>
            <a:endParaRPr lang="zh-CN" altLang="en-US" dirty="0"/>
          </a:p>
        </p:txBody>
      </p:sp>
      <p:sp>
        <p:nvSpPr>
          <p:cNvPr id="112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6541664" y="5679451"/>
            <a:ext cx="2099141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Truvada</a:t>
            </a:r>
            <a:r>
              <a:rPr lang="en-US" altLang="zh-CN" dirty="0" smtClean="0">
                <a:solidFill>
                  <a:srgbClr val="FFFFFF"/>
                </a:solidFill>
              </a:rPr>
              <a:t> + </a:t>
            </a:r>
            <a:r>
              <a:rPr lang="en-US" altLang="zh-CN" dirty="0"/>
              <a:t>DRV/RTV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3" name="Freeform 3">
            <a:extLst>
              <a:ext uri="{FF2B5EF4-FFF2-40B4-BE49-F238E27FC236}">
                <a16:creationId xmlns:a16="http://schemas.microsoft.com/office/drawing/2014/main" id="{710F2CE9-CEEE-41CE-8890-EB045DD84F4B}"/>
              </a:ext>
            </a:extLst>
          </p:cNvPr>
          <p:cNvSpPr/>
          <p:nvPr/>
        </p:nvSpPr>
        <p:spPr>
          <a:xfrm>
            <a:off x="3529320" y="5682499"/>
            <a:ext cx="2117109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Dumiva</a:t>
            </a:r>
            <a:r>
              <a:rPr lang="en-US" altLang="zh-CN" dirty="0" smtClean="0">
                <a:solidFill>
                  <a:srgbClr val="FFFFFF"/>
                </a:solidFill>
              </a:rPr>
              <a:t> + ATV/RTV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4" name="Freeform 3">
            <a:extLst>
              <a:ext uri="{FF2B5EF4-FFF2-40B4-BE49-F238E27FC236}">
                <a16:creationId xmlns:a16="http://schemas.microsoft.com/office/drawing/2014/main" id="{710F2CE9-CEEE-41CE-8890-EB045DD84F4B}"/>
              </a:ext>
            </a:extLst>
          </p:cNvPr>
          <p:cNvSpPr/>
          <p:nvPr/>
        </p:nvSpPr>
        <p:spPr>
          <a:xfrm>
            <a:off x="456560" y="5682499"/>
            <a:ext cx="2094490" cy="324612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Truvada</a:t>
            </a:r>
            <a:r>
              <a:rPr lang="en-US" altLang="zh-CN" dirty="0" smtClean="0">
                <a:solidFill>
                  <a:srgbClr val="FFFFFF"/>
                </a:solidFill>
              </a:rPr>
              <a:t> + ATV/RTV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5" name="Freeform 3">
            <a:extLst>
              <a:ext uri="{FF2B5EF4-FFF2-40B4-BE49-F238E27FC236}">
                <a16:creationId xmlns:a16="http://schemas.microsoft.com/office/drawing/2014/main" id="{B8028102-4D5B-4C76-98F0-DDFEF0A94F64}"/>
              </a:ext>
            </a:extLst>
          </p:cNvPr>
          <p:cNvSpPr/>
          <p:nvPr/>
        </p:nvSpPr>
        <p:spPr>
          <a:xfrm>
            <a:off x="9501430" y="5679451"/>
            <a:ext cx="2237374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dirty="0" err="1" smtClean="0">
                <a:solidFill>
                  <a:srgbClr val="FFFFFF"/>
                </a:solidFill>
              </a:rPr>
              <a:t>Dumiva</a:t>
            </a:r>
            <a:r>
              <a:rPr lang="en-US" altLang="zh-CN" dirty="0" smtClean="0">
                <a:solidFill>
                  <a:srgbClr val="FFFFFF"/>
                </a:solidFill>
              </a:rPr>
              <a:t> + </a:t>
            </a:r>
            <a:r>
              <a:rPr lang="en-US" altLang="zh-CN" dirty="0" smtClean="0"/>
              <a:t>DRV/RTV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08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tfpBulletedList696954"/>
          <p:cNvSpPr txBox="1"/>
          <p:nvPr/>
        </p:nvSpPr>
        <p:spPr>
          <a:xfrm>
            <a:off x="334963" y="1247261"/>
            <a:ext cx="5489575" cy="407803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20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Stavudine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(D4T)					                        </a:t>
            </a:r>
            <a:endParaRPr lang="en-US" altLang="zh-CN" sz="20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CN" sz="1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3/12 </a:t>
            </a:r>
            <a:r>
              <a:rPr lang="en-US" altLang="zh-CN" sz="18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if renal failure/ anaemia </a:t>
            </a:r>
          </a:p>
          <a:p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Lamivudine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3TC), </a:t>
            </a:r>
            <a:r>
              <a:rPr lang="en-US" altLang="zh-CN" sz="20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Emtricitabine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(FTC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Zidovudine (AZT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altLang="zh-CN" sz="1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TDF C/I, no </a:t>
            </a:r>
            <a:r>
              <a:rPr lang="en-US" altLang="zh-CN" sz="18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anaemia</a:t>
            </a:r>
            <a:r>
              <a:rPr lang="en-US" altLang="zh-CN" sz="1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/bone marrow failure</a:t>
            </a:r>
          </a:p>
          <a:p>
            <a:r>
              <a:rPr lang="en-US" altLang="zh-CN" sz="20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Abacavir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(ABC)</a:t>
            </a:r>
          </a:p>
          <a:p>
            <a:pPr lvl="1"/>
            <a:r>
              <a:rPr lang="en-US" altLang="zh-CN" sz="1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TDF </a:t>
            </a:r>
            <a:r>
              <a:rPr lang="en-US" altLang="zh-CN" sz="18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C/I, watch VL</a:t>
            </a:r>
            <a:endParaRPr lang="en-US" altLang="zh-CN" sz="1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Tenofovir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(TDF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lvl="1"/>
            <a:r>
              <a:rPr lang="en-US" altLang="zh-CN" sz="1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Monitor </a:t>
            </a:r>
            <a:r>
              <a:rPr lang="en-US" altLang="zh-CN" sz="18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creat</a:t>
            </a:r>
            <a:r>
              <a:rPr lang="en-US" altLang="zh-CN" sz="1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, cautious bone marrow, not in kids</a:t>
            </a:r>
            <a:endParaRPr lang="en-US" altLang="zh-CN" sz="18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TAF(25mg daily, less renal and bone density) </a:t>
            </a:r>
          </a:p>
        </p:txBody>
      </p:sp>
      <p:sp>
        <p:nvSpPr>
          <p:cNvPr id="10" name="btfpBulletedList931280"/>
          <p:cNvSpPr txBox="1"/>
          <p:nvPr/>
        </p:nvSpPr>
        <p:spPr>
          <a:xfrm>
            <a:off x="6365874" y="1268413"/>
            <a:ext cx="5495926" cy="220060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tabLst>
                <a:tab pos="149845" algn="l"/>
              </a:tabLst>
            </a:pP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back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bone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haart</a:t>
            </a:r>
          </a:p>
          <a:p>
            <a:pPr>
              <a:tabLst>
                <a:tab pos="149845" algn="l"/>
              </a:tabLst>
            </a:pP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Drugs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low barriers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resistance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tabLst>
                <a:tab pos="149845" algn="l"/>
              </a:tabLst>
            </a:pP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NRTIs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inhibit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viral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reverse transcriptase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enzyme, by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incorporating into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newly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developed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viral DNA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competitively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building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blocks.</a:t>
            </a:r>
          </a:p>
        </p:txBody>
      </p:sp>
      <p:sp>
        <p:nvSpPr>
          <p:cNvPr id="11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US" sz="100" smtClean="0">
                <a:solidFill>
                  <a:srgbClr val="FFFFFF">
                    <a:alpha val="0"/>
                  </a:srgbClr>
                </a:solidFill>
              </a:rPr>
              <a:t>overall_0_131944393991898498 columns_2_132249552770440910 </a:t>
            </a:r>
            <a:endParaRPr lang="en-US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ctr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r>
              <a:rPr lang="en-US" sz="2400" dirty="0" smtClean="0"/>
              <a:t>NRTIs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6365875" y="3684962"/>
            <a:ext cx="5491163" cy="2876176"/>
            <a:chOff x="6361510" y="1268413"/>
            <a:chExt cx="5495528" cy="5095321"/>
          </a:xfrm>
        </p:grpSpPr>
        <p:grpSp>
          <p:nvGrpSpPr>
            <p:cNvPr id="20" name="Group 19"/>
            <p:cNvGrpSpPr/>
            <p:nvPr/>
          </p:nvGrpSpPr>
          <p:grpSpPr>
            <a:xfrm>
              <a:off x="6918753" y="2060185"/>
              <a:ext cx="4134017" cy="3657974"/>
              <a:chOff x="334963" y="1454407"/>
              <a:chExt cx="4547419" cy="4563241"/>
            </a:xfrm>
          </p:grpSpPr>
          <p:cxnSp>
            <p:nvCxnSpPr>
              <p:cNvPr id="21" name="Straight Arrow Connector 20"/>
              <p:cNvCxnSpPr/>
              <p:nvPr/>
            </p:nvCxnSpPr>
            <p:spPr bwMode="gray">
              <a:xfrm rot="16200000">
                <a:off x="-1922462" y="3728117"/>
                <a:ext cx="4547419" cy="0"/>
              </a:xfrm>
              <a:prstGeom prst="straightConnector1">
                <a:avLst/>
              </a:prstGeom>
              <a:ln w="38100" cap="flat" cmpd="sng" algn="ctr">
                <a:solidFill>
                  <a:srgbClr val="858585"/>
                </a:solidFill>
                <a:prstDash val="solid"/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gray">
              <a:xfrm>
                <a:off x="334963" y="6017648"/>
                <a:ext cx="4547419" cy="0"/>
              </a:xfrm>
              <a:prstGeom prst="straightConnector1">
                <a:avLst/>
              </a:prstGeom>
              <a:ln w="38100" cap="flat" cmpd="sng" algn="ctr">
                <a:solidFill>
                  <a:srgbClr val="858585"/>
                </a:solidFill>
                <a:prstDash val="solid"/>
                <a:miter lim="800000"/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 bwMode="gray">
            <a:xfrm rot="16200000">
              <a:off x="5554880" y="4366920"/>
              <a:ext cx="1932187" cy="3189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b="1" dirty="0" smtClean="0"/>
                <a:t>Relative resistance</a:t>
              </a:r>
            </a:p>
          </p:txBody>
        </p:sp>
        <p:sp>
          <p:nvSpPr>
            <p:cNvPr id="24" name="TextBox 23"/>
            <p:cNvSpPr txBox="1"/>
            <p:nvPr/>
          </p:nvSpPr>
          <p:spPr bwMode="gray">
            <a:xfrm>
              <a:off x="8027163" y="6044810"/>
              <a:ext cx="2137371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b="1" dirty="0" smtClean="0"/>
                <a:t>Number of mutations</a:t>
              </a:r>
            </a:p>
          </p:txBody>
        </p:sp>
        <p:sp>
          <p:nvSpPr>
            <p:cNvPr id="25" name="TextBox 24"/>
            <p:cNvSpPr txBox="1"/>
            <p:nvPr/>
          </p:nvSpPr>
          <p:spPr bwMode="gray">
            <a:xfrm>
              <a:off x="7476371" y="5731471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dirty="0" smtClean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 bwMode="gray">
            <a:xfrm>
              <a:off x="8239481" y="5731471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2</a:t>
              </a:r>
              <a:endParaRPr lang="en-US" sz="1600" dirty="0" smtClean="0"/>
            </a:p>
          </p:txBody>
        </p:sp>
        <p:sp>
          <p:nvSpPr>
            <p:cNvPr id="27" name="TextBox 26"/>
            <p:cNvSpPr txBox="1"/>
            <p:nvPr/>
          </p:nvSpPr>
          <p:spPr bwMode="gray">
            <a:xfrm>
              <a:off x="9002591" y="5731471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3</a:t>
              </a:r>
              <a:endParaRPr lang="en-US" sz="1600" dirty="0" smtClean="0"/>
            </a:p>
          </p:txBody>
        </p:sp>
        <p:sp>
          <p:nvSpPr>
            <p:cNvPr id="28" name="TextBox 27"/>
            <p:cNvSpPr txBox="1"/>
            <p:nvPr/>
          </p:nvSpPr>
          <p:spPr bwMode="gray">
            <a:xfrm>
              <a:off x="9765701" y="5731471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dirty="0" smtClean="0"/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 bwMode="gray">
            <a:xfrm>
              <a:off x="10435552" y="5731471"/>
              <a:ext cx="186517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US" sz="1600" dirty="0" smtClean="0"/>
                <a:t>5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918753" y="4534336"/>
              <a:ext cx="650876" cy="463775"/>
              <a:chOff x="6923118" y="4521024"/>
              <a:chExt cx="650876" cy="463775"/>
            </a:xfrm>
          </p:grpSpPr>
          <p:cxnSp>
            <p:nvCxnSpPr>
              <p:cNvPr id="31" name="Straight Connector 30"/>
              <p:cNvCxnSpPr/>
              <p:nvPr/>
            </p:nvCxnSpPr>
            <p:spPr bwMode="gray">
              <a:xfrm>
                <a:off x="6923118" y="4976846"/>
                <a:ext cx="650876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gray">
              <a:xfrm flipV="1">
                <a:off x="7573993" y="4521024"/>
                <a:ext cx="0" cy="463775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7569628" y="3883460"/>
              <a:ext cx="703491" cy="650876"/>
              <a:chOff x="6870503" y="4333923"/>
              <a:chExt cx="703491" cy="650876"/>
            </a:xfrm>
          </p:grpSpPr>
          <p:cxnSp>
            <p:nvCxnSpPr>
              <p:cNvPr id="34" name="Straight Connector 33"/>
              <p:cNvCxnSpPr/>
              <p:nvPr/>
            </p:nvCxnSpPr>
            <p:spPr bwMode="gray">
              <a:xfrm>
                <a:off x="6870503" y="4976846"/>
                <a:ext cx="703491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gray">
              <a:xfrm rot="16200000">
                <a:off x="7248555" y="4659361"/>
                <a:ext cx="650876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8282270" y="3232584"/>
              <a:ext cx="703491" cy="652448"/>
              <a:chOff x="6870503" y="4324398"/>
              <a:chExt cx="703491" cy="652448"/>
            </a:xfrm>
          </p:grpSpPr>
          <p:cxnSp>
            <p:nvCxnSpPr>
              <p:cNvPr id="37" name="Straight Connector 36"/>
              <p:cNvCxnSpPr/>
              <p:nvPr/>
            </p:nvCxnSpPr>
            <p:spPr bwMode="gray">
              <a:xfrm>
                <a:off x="6870503" y="4976846"/>
                <a:ext cx="703491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gray">
              <a:xfrm rot="16200000">
                <a:off x="7248555" y="4649836"/>
                <a:ext cx="650876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993812" y="2588220"/>
              <a:ext cx="703491" cy="650876"/>
              <a:chOff x="6870503" y="4333923"/>
              <a:chExt cx="703491" cy="650876"/>
            </a:xfrm>
          </p:grpSpPr>
          <p:cxnSp>
            <p:nvCxnSpPr>
              <p:cNvPr id="40" name="Straight Connector 39"/>
              <p:cNvCxnSpPr/>
              <p:nvPr/>
            </p:nvCxnSpPr>
            <p:spPr bwMode="gray">
              <a:xfrm>
                <a:off x="6870503" y="4976846"/>
                <a:ext cx="703491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gray">
              <a:xfrm rot="16200000">
                <a:off x="7248555" y="4659361"/>
                <a:ext cx="650876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 bwMode="gray">
            <a:xfrm>
              <a:off x="9703486" y="2586634"/>
              <a:ext cx="703491" cy="0"/>
            </a:xfrm>
            <a:prstGeom prst="line">
              <a:avLst/>
            </a:prstGeom>
            <a:ln w="9525" cap="flat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btfpColumnHeaderBox403886"/>
            <p:cNvGrpSpPr/>
            <p:nvPr>
              <p:custDataLst>
                <p:tags r:id="rId1"/>
              </p:custDataLst>
            </p:nvPr>
          </p:nvGrpSpPr>
          <p:grpSpPr>
            <a:xfrm>
              <a:off x="6361510" y="1268413"/>
              <a:ext cx="5495528" cy="565217"/>
              <a:chOff x="330200" y="1020696"/>
              <a:chExt cx="5495528" cy="565217"/>
            </a:xfrm>
          </p:grpSpPr>
          <p:sp>
            <p:nvSpPr>
              <p:cNvPr id="44" name="btfpColumnHeaderBoxText403886"/>
              <p:cNvSpPr txBox="1"/>
              <p:nvPr/>
            </p:nvSpPr>
            <p:spPr bwMode="gray">
              <a:xfrm>
                <a:off x="330200" y="1020696"/>
                <a:ext cx="5495528" cy="559753"/>
              </a:xfrm>
              <a:prstGeom prst="rect">
                <a:avLst/>
              </a:prstGeom>
              <a:noFill/>
            </p:spPr>
            <p:txBody>
              <a:bodyPr vert="horz" wrap="square" lIns="36036" tIns="36036" rIns="36036" bIns="36036" rtlCol="0" anchor="b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rgbClr val="000000"/>
                    </a:solidFill>
                  </a:rPr>
                  <a:t>High geneti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c barrier for ARV resistance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rgbClr val="000000"/>
                    </a:solidFill>
                  </a:rPr>
                  <a:t>(ZDV, d4T, TDF, PI)</a:t>
                </a:r>
              </a:p>
            </p:txBody>
          </p:sp>
          <p:cxnSp>
            <p:nvCxnSpPr>
              <p:cNvPr id="45" name="btfpColumnHeaderBoxLine403886"/>
              <p:cNvCxnSpPr/>
              <p:nvPr/>
            </p:nvCxnSpPr>
            <p:spPr bwMode="gray">
              <a:xfrm>
                <a:off x="330200" y="1585913"/>
                <a:ext cx="5495528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103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Johannesburg"/>
  <p:tag name="MEKKOFORMATS" val="&lt;MekkoFormats&gt;&lt;NumberFormat DecimalSeparator=&quot;.&quot; ThousandSeparator=&quot;,&quot; NegativeNumberFormat=&quot;1&quot; /&gt;&lt;Font&gt;&lt;Output_Font_Name Default=&quot;Arial&quot; UsePPTTheme=&quot;True&quot; /&gt;&lt;/Font&gt;&lt;DateFormat CultureID=&quot;1033&quot; FormatString=&quot;M/d/yyyy&quot; /&gt;&lt;/MekkoFormat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ROTATIO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ROTATIO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ROTATIO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_TEMPLATE" val="&lt;?xml version=&quot;1.0&quot; encoding=&quot;utf-8&quot;?&gt;&lt;Template&gt;&lt;Id&gt;249c77edcd5fc729b6b13184f4a4247b&lt;/Id&gt;&lt;Version&gt;1&lt;/Version&gt;&lt;/Template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heme/theme1.xml><?xml version="1.0" encoding="utf-8"?>
<a:theme xmlns:a="http://schemas.openxmlformats.org/drawingml/2006/main" name="Bain Core">
  <a:themeElements>
    <a:clrScheme name="Bain Core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B4B4B4"/>
      </a:accent1>
      <a:accent2>
        <a:srgbClr val="D6D6D6"/>
      </a:accent2>
      <a:accent3>
        <a:srgbClr val="CC0000"/>
      </a:accent3>
      <a:accent4>
        <a:srgbClr val="46647B"/>
      </a:accent4>
      <a:accent5>
        <a:srgbClr val="507867"/>
      </a:accent5>
      <a:accent6>
        <a:srgbClr val="8E806F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in Core On Screen Show (16_9).potx" id="{044B487B-4C24-4CA5-B91D-7DE2DB669960}" vid="{BCDAF79E-77E1-4B60-B1EA-DC474A901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Bain Core On Screen Show (16_9)</Template>
  <TotalTime>16119</TotalTime>
  <Words>1669</Words>
  <Application>Microsoft Office PowerPoint</Application>
  <PresentationFormat>Widescreen</PresentationFormat>
  <Paragraphs>521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等线</vt:lpstr>
      <vt:lpstr>Roboto</vt:lpstr>
      <vt:lpstr>Times New Roman</vt:lpstr>
      <vt:lpstr>Bain Core</vt:lpstr>
      <vt:lpstr>Office Theme</vt:lpstr>
      <vt:lpstr>HIV 2020:  Time for change</vt:lpstr>
      <vt:lpstr>Goals of Treatment</vt:lpstr>
      <vt:lpstr>What is expected of an Ideal ART regimen</vt:lpstr>
      <vt:lpstr>PowerPoint Presentation</vt:lpstr>
      <vt:lpstr>Therapeutic Strategies</vt:lpstr>
      <vt:lpstr>ARVs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Integrase inhibitors</vt:lpstr>
      <vt:lpstr>SINGLE : adverse events of DTG Vs EFV</vt:lpstr>
      <vt:lpstr>TB: DTG with RMP interaction</vt:lpstr>
      <vt:lpstr>Dolutegravir in Pregnancy</vt:lpstr>
      <vt:lpstr>LATTE 2 Study</vt:lpstr>
      <vt:lpstr>Previous treatments had 3 consecutive stages</vt:lpstr>
      <vt:lpstr>New regimen allows for more flexibility</vt:lpstr>
      <vt:lpstr>Drug potency and genetic barrier to resistance</vt:lpstr>
      <vt:lpstr>Treatment Failure</vt:lpstr>
      <vt:lpstr>About resistance</vt:lpstr>
      <vt:lpstr>PowerPoint Presentation</vt:lpstr>
      <vt:lpstr>HIV 2020</vt:lpstr>
      <vt:lpstr>PowerPoint Presentation</vt:lpstr>
      <vt:lpstr>PEP and PrEP</vt:lpstr>
      <vt:lpstr>Comorbidities - TB</vt:lpstr>
      <vt:lpstr>Comorbidities</vt:lpstr>
      <vt:lpstr>Recommendations for ART in Pts With Selected O.Is</vt:lpstr>
      <vt:lpstr>Don’t forget the 5 Ps!</vt:lpstr>
      <vt:lpstr>Take-home points</vt:lpstr>
      <vt:lpstr>Patient 1</vt:lpstr>
      <vt:lpstr>Patient 2</vt:lpstr>
      <vt:lpstr>Patient 3</vt:lpstr>
      <vt:lpstr>Patient 4</vt:lpstr>
      <vt:lpstr>By 3 methods we may learn wisdom </vt:lpstr>
    </vt:vector>
  </TitlesOfParts>
  <Company>Bain &amp;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Eliminating barriers to HIV self-testing (HIVST)</dc:title>
  <dc:creator>Swart, Pieter</dc:creator>
  <cp:lastModifiedBy>Pieter Swart</cp:lastModifiedBy>
  <cp:revision>133</cp:revision>
  <cp:lastPrinted>2019-03-18T17:56:32Z</cp:lastPrinted>
  <dcterms:created xsi:type="dcterms:W3CDTF">2019-03-12T17:14:25Z</dcterms:created>
  <dcterms:modified xsi:type="dcterms:W3CDTF">2020-03-13T17:02:45Z</dcterms:modified>
</cp:coreProperties>
</file>