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Average" panose="020B0604020202020204" charset="0"/>
      <p:regular r:id="rId24"/>
    </p:embeddedFont>
    <p:embeddedFont>
      <p:font typeface="Oswald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22d86ea9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22d86ea9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22d1e0e0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22d1e0e0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22d1e0e0a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22d1e0e0a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22d1e0e0a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22d1e0e0a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22d1e0e0a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22d1e0e0a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2d1e0e0a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22d1e0e0a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2d1e0e0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22d1e0e0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22d1e0e0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22d1e0e0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22d1e0e0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22d1e0e0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22d1e0e0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22d1e0e0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22d1e0e0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22d1e0e0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2d1e0e0a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2d1e0e0a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22d1e0e0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22d1e0e0a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2d1e0e0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2d1e0e0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22d86ea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22d86ea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22d86ea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22d86ea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2d86ea9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22d86ea9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2d86ea9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22d86ea9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2d1e0e0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22d1e0e0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22d1e0e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22d1e0e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50" y="-172900"/>
            <a:ext cx="8700726" cy="548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1013" y="529788"/>
            <a:ext cx="68580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265500" y="307500"/>
            <a:ext cx="4045200" cy="56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Inflamm-aging</a:t>
            </a: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4738175" y="307500"/>
            <a:ext cx="4193100" cy="4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Involved in progression of Alzheimers, Atherosclerosis,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DM II, Chronic Heart diseases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Causes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Increasing age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Chronic infections ( CMV, HIV,Hep B,C, Herpes 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Changes gut microbiome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Intestinal leak syndrome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Inflamm cytokines secreted from fat cells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Chronic stress ( at any time)</a:t>
            </a:r>
            <a:endParaRPr sz="1800"/>
          </a:p>
        </p:txBody>
      </p:sp>
      <p:sp>
        <p:nvSpPr>
          <p:cNvPr id="124" name="Google Shape;124;p22"/>
          <p:cNvSpPr txBox="1"/>
          <p:nvPr/>
        </p:nvSpPr>
        <p:spPr>
          <a:xfrm>
            <a:off x="335425" y="1104175"/>
            <a:ext cx="3787800" cy="3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 sz="1800">
                <a:solidFill>
                  <a:srgbClr val="F3F3F3"/>
                </a:solidFill>
              </a:rPr>
              <a:t>chronic low-grade inflammation that develops with advanced age.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 sz="1800">
                <a:solidFill>
                  <a:srgbClr val="F3F3F3"/>
                </a:solidFill>
              </a:rPr>
              <a:t>Driven by endogenous signals rather than new infections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 sz="1800">
                <a:solidFill>
                  <a:srgbClr val="F3F3F3"/>
                </a:solidFill>
              </a:rPr>
              <a:t> accelerate the process of biological aging 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 sz="1800">
                <a:solidFill>
                  <a:srgbClr val="F3F3F3"/>
                </a:solidFill>
              </a:rPr>
              <a:t> worsen many age-related diseases. 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 sz="1800">
                <a:solidFill>
                  <a:srgbClr val="F3F3F3"/>
                </a:solidFill>
              </a:rPr>
              <a:t>Increase in Pro - inflammatory Cytokines</a:t>
            </a:r>
            <a:endParaRPr sz="1800">
              <a:solidFill>
                <a:srgbClr val="F3F3F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en-GB" sz="1800">
                <a:solidFill>
                  <a:srgbClr val="F3F3F3"/>
                </a:solidFill>
              </a:rPr>
              <a:t>IL6, TNF, CRP</a:t>
            </a:r>
            <a:endParaRPr sz="18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167675" y="724200"/>
            <a:ext cx="4045200" cy="7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TH1 -- &gt; TH2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28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Sympathetic system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Modulates - The immune system, Inflammation, nociceptors,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Adrenoreceptors on Immune cells - control immune cell functions.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Catecholamines are pro- inflammatory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1" name="Google Shape;131;p23"/>
          <p:cNvSpPr txBox="1"/>
          <p:nvPr/>
        </p:nvSpPr>
        <p:spPr>
          <a:xfrm>
            <a:off x="321475" y="1900850"/>
            <a:ext cx="38913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Age</a:t>
            </a: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HIV Infection Itself </a:t>
            </a: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Duration of HIV Infection</a:t>
            </a: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Sympathetic overactivation</a:t>
            </a: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 0 years earlier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4822025" y="587025"/>
            <a:ext cx="3941400" cy="4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Disease screening routines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Increased risk for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Cardiovascular disease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Hypertension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Diabetes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Osteoporosis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Liver disease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Kidney disease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General Frailty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Cognitive decline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Neoplasms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67675" y="724200"/>
            <a:ext cx="4045200" cy="79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Iatrogenic </a:t>
            </a: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321475" y="1900850"/>
            <a:ext cx="3891300" cy="26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Co-morbidities can be induced by HIV treatments</a:t>
            </a: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4738175" y="83850"/>
            <a:ext cx="4179000" cy="4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NRTI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Mitochondrial damage, impaired energy production, sarcopenia, generalized wasting.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Kidney dysfunction, Osteoporosis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NNRTI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Liver dysfunction, Hypercholesterolemia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PI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Insulin resistance, diabetes, Hypercholesterolemia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INSTI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Weight gain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HIV Update</a:t>
            </a:r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Dolutegravir</a:t>
            </a:r>
            <a:endParaRPr sz="36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  <p:sp>
        <p:nvSpPr>
          <p:cNvPr id="158" name="Google Shape;158;p27"/>
          <p:cNvSpPr txBox="1"/>
          <p:nvPr/>
        </p:nvSpPr>
        <p:spPr>
          <a:xfrm>
            <a:off x="2358825" y="1681100"/>
            <a:ext cx="1797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INSTI</a:t>
            </a: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90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Integrase strand Transfer Inhibitor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Raltegravir, Dolutegravir elvitegravir,Bictegravir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RSA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Raltegravir , Dolutegravir</a:t>
            </a:r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4683400" y="1152475"/>
            <a:ext cx="357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INSTI - 1st Line Globally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Very low organ toxicities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Powerful Viral suppression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Low side effect profile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4653275" y="790800"/>
            <a:ext cx="357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b="1"/>
              <a:t>Dolutegravir</a:t>
            </a:r>
            <a:endParaRPr sz="24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QD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Higher barrier to resistance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 NO CYP (P450) interaction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Inhibits OCT2 - Kidney - Metformin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Inc Creat ( mild)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Pregnancy ?????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Weight gain +++  ?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Changes in RSA</a:t>
            </a:r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6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first line: TEE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(TEN) (tenofovir dipoxivol Fumarate) +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(FTC) Emtricitabine  +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(EFF) Efavirenz </a:t>
            </a:r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092750" y="1070025"/>
            <a:ext cx="336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first line: TLD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 (TEN) (tenofovir dipoxivol Fumarate) +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(3TC) Lamivudine  +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(DTG) Dolutegravir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17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HIV patients are aging - rapidly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Mix of Traditional and new co-morbidities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Inflamm-aging -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10 years earlier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Iatrogenic causes - present and mutable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New drugs  - new co-morbidities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Co-Morbidities in HIV</a:t>
            </a:r>
            <a:br>
              <a:rPr lang="en-GB"/>
            </a:br>
            <a:r>
              <a:rPr lang="en-GB"/>
              <a:t>Patients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Ezio Baraldi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265500" y="1537475"/>
            <a:ext cx="4045200" cy="1143600"/>
          </a:xfrm>
          <a:prstGeom prst="rect">
            <a:avLst/>
          </a:prstGeom>
          <a:solidFill>
            <a:srgbClr val="FFD96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999999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999999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999999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Thank You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Ezio baraldi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Tel: 012-3425704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Email: eziob@qw.co.za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50875"/>
            <a:ext cx="7536250" cy="47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Disclosure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>
                <a:solidFill>
                  <a:schemeClr val="lt1"/>
                </a:solidFill>
              </a:rPr>
              <a:t>This CME event is sponsored by a Pharma company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>
                <a:solidFill>
                  <a:schemeClr val="lt1"/>
                </a:solidFill>
              </a:rPr>
              <a:t>I have received compensation for this presentation.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>
                <a:solidFill>
                  <a:schemeClr val="lt1"/>
                </a:solidFill>
              </a:rPr>
              <a:t>The material content of  this presentation represents the views of the presenter and is not influenced by the sponsor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Traditional Co-morbidities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HIV aging Co-morbidities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Inflamm- aging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HIV aging the 10 year gap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	______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Quick HIV update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Traditional HIV Co-morbidities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4737075" y="350375"/>
            <a:ext cx="4106400" cy="43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Infections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TB, Cryptococcus, Salmonella, 	Giardia etc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Malignancies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Lymphoma, Ca Cervix, Kaposi Sarcoma,etc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Metabolic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Cachexia, asthenia, wasting,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Multiple organ failure…..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75" y="1609413"/>
            <a:ext cx="4591050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4668275" y="209650"/>
            <a:ext cx="4388700" cy="4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Early treatments - marginally effective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11th International Aids conference  Vancouver 1966</a:t>
            </a:r>
            <a:br>
              <a:rPr lang="en-GB" sz="1800"/>
            </a:br>
            <a:r>
              <a:rPr lang="en-GB" sz="1800"/>
              <a:t>	Introduction of Protease Inhibitors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1st time life expectancy could be increased from-10 years after infection.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Today - Near normal life expectancy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Longevity has a cost.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Emergent HIV Co-morbidities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265500" y="294305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Oswald"/>
                <a:ea typeface="Oswald"/>
                <a:cs typeface="Oswald"/>
                <a:sym typeface="Oswald"/>
              </a:rPr>
              <a:t>Age related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724200" y="307500"/>
            <a:ext cx="4248900" cy="4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HIV Causes premature aging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Mechanism - Inflammation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Estimated at 10 years prior to expected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Increased Disease burden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Increased longevity HIV cohorts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Increased Incidence of HIV in &gt;40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863950" y="3424350"/>
            <a:ext cx="4045200" cy="8643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D966"/>
                </a:solidFill>
                <a:latin typeface="Average"/>
                <a:ea typeface="Average"/>
                <a:cs typeface="Average"/>
                <a:sym typeface="Average"/>
              </a:rPr>
              <a:t>Inflammation</a:t>
            </a:r>
            <a:endParaRPr sz="3000">
              <a:solidFill>
                <a:srgbClr val="FFD966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37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 Inflammation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4779100" y="350375"/>
            <a:ext cx="4106400" cy="43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Average"/>
                <a:ea typeface="Average"/>
                <a:cs typeface="Average"/>
                <a:sym typeface="Average"/>
              </a:rPr>
              <a:t>Inflammation</a:t>
            </a:r>
            <a:br>
              <a:rPr lang="en-GB" sz="1800">
                <a:latin typeface="Average"/>
                <a:ea typeface="Average"/>
                <a:cs typeface="Average"/>
                <a:sym typeface="Average"/>
              </a:rPr>
            </a:b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 the common denominator in many age related diseases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Aging causes</a:t>
            </a:r>
            <a:br>
              <a:rPr lang="en-GB" sz="1800">
                <a:latin typeface="Average"/>
                <a:ea typeface="Average"/>
                <a:cs typeface="Average"/>
                <a:sym typeface="Average"/>
              </a:rPr>
            </a:b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1 Cumulative Exposure to Antigens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	2 Genetic tolerance to  exposure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( beyond evolutionary expectations)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3.Chronic Inflammation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Average"/>
                <a:ea typeface="Average"/>
                <a:cs typeface="Average"/>
                <a:sym typeface="Average"/>
              </a:rPr>
              <a:t>4. TH1 → TH2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125" y="1312750"/>
            <a:ext cx="2933800" cy="29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392425" y="939050"/>
            <a:ext cx="38994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TH1 Lymphocytes - Cytokines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	Cellular responses- NK Cells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	Viruses, Other intracellular parasites, Cancer cells, Delayed type hypersensitivity skin reaction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TH2  Lymphocytes - Cytokines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	Humoral Responses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Broad Antibody production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Pro-inflammatory</a:t>
            </a:r>
            <a:endParaRPr sz="1800"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808025" y="447150"/>
            <a:ext cx="3899400" cy="4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verage"/>
                <a:ea typeface="Average"/>
                <a:cs typeface="Average"/>
                <a:sym typeface="Average"/>
              </a:rPr>
              <a:t>Aging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verage"/>
                <a:ea typeface="Average"/>
                <a:cs typeface="Average"/>
                <a:sym typeface="Average"/>
              </a:rPr>
              <a:t>TH1 ----&gt;  TH2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verage"/>
                <a:ea typeface="Average"/>
                <a:cs typeface="Average"/>
                <a:sym typeface="Average"/>
              </a:rPr>
              <a:t>HIV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verage"/>
                <a:ea typeface="Average"/>
                <a:cs typeface="Average"/>
                <a:sym typeface="Average"/>
              </a:rPr>
              <a:t>TH1 ----&gt;  TH2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92425" y="336350"/>
            <a:ext cx="38994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Immune system TH1 + TH2</a:t>
            </a:r>
            <a:endParaRPr sz="2400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On-screen Show (16:9)</PresentationFormat>
  <Paragraphs>176</Paragraphs>
  <Slides>21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Average</vt:lpstr>
      <vt:lpstr>Arial</vt:lpstr>
      <vt:lpstr>Oswald</vt:lpstr>
      <vt:lpstr>Slate</vt:lpstr>
      <vt:lpstr>PowerPoint Presentation</vt:lpstr>
      <vt:lpstr>Co-Morbidities in HIV Patients</vt:lpstr>
      <vt:lpstr>Disclosure</vt:lpstr>
      <vt:lpstr>Agenda</vt:lpstr>
      <vt:lpstr>Traditional HIV Co-morbidities</vt:lpstr>
      <vt:lpstr>PowerPoint Presentation</vt:lpstr>
      <vt:lpstr>Emergent HIV Co-morbidities</vt:lpstr>
      <vt:lpstr>Age Inflammation</vt:lpstr>
      <vt:lpstr>PowerPoint Presentation</vt:lpstr>
      <vt:lpstr>Inflamm-aging</vt:lpstr>
      <vt:lpstr>TH1 -- &gt; TH2</vt:lpstr>
      <vt:lpstr>1 0 years earlier</vt:lpstr>
      <vt:lpstr>Iatrogenic </vt:lpstr>
      <vt:lpstr>HIV Update</vt:lpstr>
      <vt:lpstr>PowerPoint Presentation</vt:lpstr>
      <vt:lpstr>INSTI</vt:lpstr>
      <vt:lpstr>PowerPoint Presentation</vt:lpstr>
      <vt:lpstr>Changes in RSA</vt:lpstr>
      <vt:lpstr>Summary</vt:lpstr>
      <vt:lpstr>   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Olivia Samlal</cp:lastModifiedBy>
  <cp:revision>1</cp:revision>
  <dcterms:modified xsi:type="dcterms:W3CDTF">2019-11-11T15:52:20Z</dcterms:modified>
</cp:coreProperties>
</file>