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1124" r:id="rId3"/>
    <p:sldId id="257" r:id="rId4"/>
    <p:sldId id="258" r:id="rId5"/>
    <p:sldId id="259" r:id="rId6"/>
    <p:sldId id="261" r:id="rId7"/>
    <p:sldId id="264" r:id="rId8"/>
    <p:sldId id="265" r:id="rId9"/>
    <p:sldId id="263" r:id="rId10"/>
    <p:sldId id="271" r:id="rId11"/>
    <p:sldId id="1123" r:id="rId12"/>
    <p:sldId id="268" r:id="rId13"/>
    <p:sldId id="1103" r:id="rId14"/>
    <p:sldId id="345" r:id="rId15"/>
    <p:sldId id="346" r:id="rId16"/>
    <p:sldId id="291" r:id="rId17"/>
    <p:sldId id="267" r:id="rId18"/>
    <p:sldId id="274" r:id="rId19"/>
    <p:sldId id="277" r:id="rId20"/>
    <p:sldId id="1096" r:id="rId21"/>
    <p:sldId id="272" r:id="rId22"/>
    <p:sldId id="275" r:id="rId23"/>
    <p:sldId id="276" r:id="rId24"/>
    <p:sldId id="279" r:id="rId25"/>
    <p:sldId id="344" r:id="rId26"/>
    <p:sldId id="278" r:id="rId27"/>
    <p:sldId id="282" r:id="rId28"/>
    <p:sldId id="290" r:id="rId29"/>
    <p:sldId id="1097" r:id="rId30"/>
    <p:sldId id="1099" r:id="rId31"/>
    <p:sldId id="1111" r:id="rId32"/>
    <p:sldId id="294" r:id="rId33"/>
    <p:sldId id="280" r:id="rId34"/>
    <p:sldId id="342" r:id="rId35"/>
    <p:sldId id="281" r:id="rId36"/>
    <p:sldId id="298" r:id="rId37"/>
    <p:sldId id="269" r:id="rId38"/>
    <p:sldId id="1104" r:id="rId39"/>
    <p:sldId id="297" r:id="rId40"/>
    <p:sldId id="1105" r:id="rId41"/>
    <p:sldId id="289" r:id="rId42"/>
    <p:sldId id="301" r:id="rId43"/>
    <p:sldId id="321" r:id="rId44"/>
    <p:sldId id="341" r:id="rId45"/>
    <p:sldId id="1118" r:id="rId46"/>
    <p:sldId id="326" r:id="rId47"/>
    <p:sldId id="300" r:id="rId48"/>
    <p:sldId id="327" r:id="rId49"/>
    <p:sldId id="330" r:id="rId50"/>
    <p:sldId id="302" r:id="rId51"/>
    <p:sldId id="306" r:id="rId52"/>
    <p:sldId id="1112" r:id="rId53"/>
    <p:sldId id="303" r:id="rId54"/>
    <p:sldId id="1114" r:id="rId55"/>
    <p:sldId id="305" r:id="rId56"/>
    <p:sldId id="308" r:id="rId57"/>
    <p:sldId id="1121" r:id="rId58"/>
    <p:sldId id="335" r:id="rId59"/>
    <p:sldId id="309" r:id="rId60"/>
    <p:sldId id="338" r:id="rId61"/>
    <p:sldId id="1116" r:id="rId62"/>
    <p:sldId id="336" r:id="rId63"/>
    <p:sldId id="339" r:id="rId64"/>
    <p:sldId id="310" r:id="rId65"/>
    <p:sldId id="318" r:id="rId66"/>
    <p:sldId id="337" r:id="rId67"/>
    <p:sldId id="320" r:id="rId68"/>
    <p:sldId id="1122" r:id="rId69"/>
    <p:sldId id="313" r:id="rId70"/>
    <p:sldId id="323" r:id="rId71"/>
    <p:sldId id="322" r:id="rId72"/>
    <p:sldId id="312" r:id="rId73"/>
    <p:sldId id="343" r:id="rId74"/>
    <p:sldId id="1108" r:id="rId75"/>
    <p:sldId id="1115" r:id="rId76"/>
    <p:sldId id="1110" r:id="rId77"/>
    <p:sldId id="1107" r:id="rId78"/>
    <p:sldId id="1100" r:id="rId79"/>
    <p:sldId id="1120" r:id="rId80"/>
    <p:sldId id="331" r:id="rId81"/>
    <p:sldId id="332" r:id="rId82"/>
    <p:sldId id="333" r:id="rId83"/>
    <p:sldId id="325" r:id="rId84"/>
    <p:sldId id="1117" r:id="rId85"/>
    <p:sldId id="1119" r:id="rId86"/>
    <p:sldId id="347"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94660"/>
  </p:normalViewPr>
  <p:slideViewPr>
    <p:cSldViewPr snapToGrid="0">
      <p:cViewPr varScale="1">
        <p:scale>
          <a:sx n="51" d="100"/>
          <a:sy n="51" d="100"/>
        </p:scale>
        <p:origin x="65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ema Marais" userId="92e19b44-72a1-46b2-9649-18539564bd4e" providerId="ADAL" clId="{E19670B7-7878-4B36-B815-CAF557472ED0}"/>
    <pc:docChg chg="undo redo custSel modSld">
      <pc:chgData name="Riema Marais" userId="92e19b44-72a1-46b2-9649-18539564bd4e" providerId="ADAL" clId="{E19670B7-7878-4B36-B815-CAF557472ED0}" dt="2026-04-18T16:22:36.199" v="63" actId="207"/>
      <pc:docMkLst>
        <pc:docMk/>
      </pc:docMkLst>
      <pc:sldChg chg="modSp mod">
        <pc:chgData name="Riema Marais" userId="92e19b44-72a1-46b2-9649-18539564bd4e" providerId="ADAL" clId="{E19670B7-7878-4B36-B815-CAF557472ED0}" dt="2026-04-18T16:18:11.300" v="2" actId="207"/>
        <pc:sldMkLst>
          <pc:docMk/>
          <pc:sldMk cId="2935607205" sldId="261"/>
        </pc:sldMkLst>
        <pc:spChg chg="mod">
          <ac:chgData name="Riema Marais" userId="92e19b44-72a1-46b2-9649-18539564bd4e" providerId="ADAL" clId="{E19670B7-7878-4B36-B815-CAF557472ED0}" dt="2026-04-18T16:18:11.300" v="2" actId="207"/>
          <ac:spMkLst>
            <pc:docMk/>
            <pc:sldMk cId="2935607205" sldId="261"/>
            <ac:spMk id="2" creationId="{4A9DA40D-BF41-7C08-3EB8-A0E9074C3BDE}"/>
          </ac:spMkLst>
        </pc:spChg>
      </pc:sldChg>
      <pc:sldChg chg="modSp mod">
        <pc:chgData name="Riema Marais" userId="92e19b44-72a1-46b2-9649-18539564bd4e" providerId="ADAL" clId="{E19670B7-7878-4B36-B815-CAF557472ED0}" dt="2026-04-18T16:18:24.907" v="4" actId="207"/>
        <pc:sldMkLst>
          <pc:docMk/>
          <pc:sldMk cId="1540661444" sldId="263"/>
        </pc:sldMkLst>
        <pc:spChg chg="mod">
          <ac:chgData name="Riema Marais" userId="92e19b44-72a1-46b2-9649-18539564bd4e" providerId="ADAL" clId="{E19670B7-7878-4B36-B815-CAF557472ED0}" dt="2026-04-18T16:18:24.907" v="4" actId="207"/>
          <ac:spMkLst>
            <pc:docMk/>
            <pc:sldMk cId="1540661444" sldId="263"/>
            <ac:spMk id="2" creationId="{DE039947-D900-08B5-2638-F63D32FAFE34}"/>
          </ac:spMkLst>
        </pc:spChg>
      </pc:sldChg>
      <pc:sldChg chg="modSp mod">
        <pc:chgData name="Riema Marais" userId="92e19b44-72a1-46b2-9649-18539564bd4e" providerId="ADAL" clId="{E19670B7-7878-4B36-B815-CAF557472ED0}" dt="2026-04-18T16:18:20.371" v="3" actId="207"/>
        <pc:sldMkLst>
          <pc:docMk/>
          <pc:sldMk cId="2001790468" sldId="265"/>
        </pc:sldMkLst>
        <pc:spChg chg="mod">
          <ac:chgData name="Riema Marais" userId="92e19b44-72a1-46b2-9649-18539564bd4e" providerId="ADAL" clId="{E19670B7-7878-4B36-B815-CAF557472ED0}" dt="2026-04-18T16:18:20.371" v="3" actId="207"/>
          <ac:spMkLst>
            <pc:docMk/>
            <pc:sldMk cId="2001790468" sldId="265"/>
            <ac:spMk id="2" creationId="{61D5D288-3B45-EADD-8636-28A9B5A8AF73}"/>
          </ac:spMkLst>
        </pc:spChg>
      </pc:sldChg>
      <pc:sldChg chg="modSp mod">
        <pc:chgData name="Riema Marais" userId="92e19b44-72a1-46b2-9649-18539564bd4e" providerId="ADAL" clId="{E19670B7-7878-4B36-B815-CAF557472ED0}" dt="2026-04-18T16:18:52.586" v="8" actId="207"/>
        <pc:sldMkLst>
          <pc:docMk/>
          <pc:sldMk cId="3177600186" sldId="267"/>
        </pc:sldMkLst>
        <pc:spChg chg="mod">
          <ac:chgData name="Riema Marais" userId="92e19b44-72a1-46b2-9649-18539564bd4e" providerId="ADAL" clId="{E19670B7-7878-4B36-B815-CAF557472ED0}" dt="2026-04-18T16:18:52.586" v="8" actId="207"/>
          <ac:spMkLst>
            <pc:docMk/>
            <pc:sldMk cId="3177600186" sldId="267"/>
            <ac:spMk id="2" creationId="{14B1E6FA-4655-8EEA-7974-A57A0C96F29F}"/>
          </ac:spMkLst>
        </pc:spChg>
        <pc:spChg chg="mod">
          <ac:chgData name="Riema Marais" userId="92e19b44-72a1-46b2-9649-18539564bd4e" providerId="ADAL" clId="{E19670B7-7878-4B36-B815-CAF557472ED0}" dt="2026-04-18T10:18:16.747" v="0" actId="313"/>
          <ac:spMkLst>
            <pc:docMk/>
            <pc:sldMk cId="3177600186" sldId="267"/>
            <ac:spMk id="14" creationId="{EE0BC2D5-48E9-563A-0ACF-5E3FDD6F933F}"/>
          </ac:spMkLst>
        </pc:spChg>
      </pc:sldChg>
      <pc:sldChg chg="modSp mod">
        <pc:chgData name="Riema Marais" userId="92e19b44-72a1-46b2-9649-18539564bd4e" providerId="ADAL" clId="{E19670B7-7878-4B36-B815-CAF557472ED0}" dt="2026-04-18T16:18:42.888" v="6" actId="207"/>
        <pc:sldMkLst>
          <pc:docMk/>
          <pc:sldMk cId="4168708540" sldId="268"/>
        </pc:sldMkLst>
        <pc:spChg chg="mod">
          <ac:chgData name="Riema Marais" userId="92e19b44-72a1-46b2-9649-18539564bd4e" providerId="ADAL" clId="{E19670B7-7878-4B36-B815-CAF557472ED0}" dt="2026-04-18T16:18:42.888" v="6" actId="207"/>
          <ac:spMkLst>
            <pc:docMk/>
            <pc:sldMk cId="4168708540" sldId="268"/>
            <ac:spMk id="2" creationId="{9D9C28E2-910D-7363-47C5-EBD7C17603C0}"/>
          </ac:spMkLst>
        </pc:spChg>
      </pc:sldChg>
      <pc:sldChg chg="modSp mod">
        <pc:chgData name="Riema Marais" userId="92e19b44-72a1-46b2-9649-18539564bd4e" providerId="ADAL" clId="{E19670B7-7878-4B36-B815-CAF557472ED0}" dt="2026-04-18T16:20:00.817" v="23" actId="207"/>
        <pc:sldMkLst>
          <pc:docMk/>
          <pc:sldMk cId="206705659" sldId="269"/>
        </pc:sldMkLst>
        <pc:spChg chg="mod">
          <ac:chgData name="Riema Marais" userId="92e19b44-72a1-46b2-9649-18539564bd4e" providerId="ADAL" clId="{E19670B7-7878-4B36-B815-CAF557472ED0}" dt="2026-04-18T16:20:00.817" v="23" actId="207"/>
          <ac:spMkLst>
            <pc:docMk/>
            <pc:sldMk cId="206705659" sldId="269"/>
            <ac:spMk id="2" creationId="{0813FB88-88DE-01D9-86DC-88A6E6FFB8F0}"/>
          </ac:spMkLst>
        </pc:spChg>
      </pc:sldChg>
      <pc:sldChg chg="modSp mod">
        <pc:chgData name="Riema Marais" userId="92e19b44-72a1-46b2-9649-18539564bd4e" providerId="ADAL" clId="{E19670B7-7878-4B36-B815-CAF557472ED0}" dt="2026-04-18T16:18:37.244" v="5" actId="207"/>
        <pc:sldMkLst>
          <pc:docMk/>
          <pc:sldMk cId="1519535295" sldId="271"/>
        </pc:sldMkLst>
        <pc:spChg chg="mod">
          <ac:chgData name="Riema Marais" userId="92e19b44-72a1-46b2-9649-18539564bd4e" providerId="ADAL" clId="{E19670B7-7878-4B36-B815-CAF557472ED0}" dt="2026-04-18T16:18:37.244" v="5" actId="207"/>
          <ac:spMkLst>
            <pc:docMk/>
            <pc:sldMk cId="1519535295" sldId="271"/>
            <ac:spMk id="2" creationId="{E0ABAAC6-4AAE-D88B-95B1-6FDC3A463A7C}"/>
          </ac:spMkLst>
        </pc:spChg>
      </pc:sldChg>
      <pc:sldChg chg="modSp mod">
        <pc:chgData name="Riema Marais" userId="92e19b44-72a1-46b2-9649-18539564bd4e" providerId="ADAL" clId="{E19670B7-7878-4B36-B815-CAF557472ED0}" dt="2026-04-18T16:19:12.457" v="13" actId="207"/>
        <pc:sldMkLst>
          <pc:docMk/>
          <pc:sldMk cId="2309634116" sldId="272"/>
        </pc:sldMkLst>
        <pc:spChg chg="mod">
          <ac:chgData name="Riema Marais" userId="92e19b44-72a1-46b2-9649-18539564bd4e" providerId="ADAL" clId="{E19670B7-7878-4B36-B815-CAF557472ED0}" dt="2026-04-18T16:19:12.457" v="13" actId="207"/>
          <ac:spMkLst>
            <pc:docMk/>
            <pc:sldMk cId="2309634116" sldId="272"/>
            <ac:spMk id="2" creationId="{C4C3064A-31C2-C4AA-C7FD-03AE4116F5AC}"/>
          </ac:spMkLst>
        </pc:spChg>
      </pc:sldChg>
      <pc:sldChg chg="modSp mod">
        <pc:chgData name="Riema Marais" userId="92e19b44-72a1-46b2-9649-18539564bd4e" providerId="ADAL" clId="{E19670B7-7878-4B36-B815-CAF557472ED0}" dt="2026-04-18T16:18:56.854" v="9" actId="207"/>
        <pc:sldMkLst>
          <pc:docMk/>
          <pc:sldMk cId="138842992" sldId="274"/>
        </pc:sldMkLst>
        <pc:spChg chg="mod">
          <ac:chgData name="Riema Marais" userId="92e19b44-72a1-46b2-9649-18539564bd4e" providerId="ADAL" clId="{E19670B7-7878-4B36-B815-CAF557472ED0}" dt="2026-04-18T16:18:56.854" v="9" actId="207"/>
          <ac:spMkLst>
            <pc:docMk/>
            <pc:sldMk cId="138842992" sldId="274"/>
            <ac:spMk id="2" creationId="{F5547EFD-6B28-CEEF-70F1-D51BF1BE8F01}"/>
          </ac:spMkLst>
        </pc:spChg>
      </pc:sldChg>
      <pc:sldChg chg="modSp mod">
        <pc:chgData name="Riema Marais" userId="92e19b44-72a1-46b2-9649-18539564bd4e" providerId="ADAL" clId="{E19670B7-7878-4B36-B815-CAF557472ED0}" dt="2026-04-18T16:19:00.931" v="10" actId="207"/>
        <pc:sldMkLst>
          <pc:docMk/>
          <pc:sldMk cId="1148261222" sldId="277"/>
        </pc:sldMkLst>
        <pc:spChg chg="mod">
          <ac:chgData name="Riema Marais" userId="92e19b44-72a1-46b2-9649-18539564bd4e" providerId="ADAL" clId="{E19670B7-7878-4B36-B815-CAF557472ED0}" dt="2026-04-18T16:19:00.931" v="10" actId="207"/>
          <ac:spMkLst>
            <pc:docMk/>
            <pc:sldMk cId="1148261222" sldId="277"/>
            <ac:spMk id="2" creationId="{B8EE66AE-9C42-A202-5C6A-23EA5CB7293E}"/>
          </ac:spMkLst>
        </pc:spChg>
      </pc:sldChg>
      <pc:sldChg chg="modSp mod">
        <pc:chgData name="Riema Marais" userId="92e19b44-72a1-46b2-9649-18539564bd4e" providerId="ADAL" clId="{E19670B7-7878-4B36-B815-CAF557472ED0}" dt="2026-04-18T16:19:21.499" v="15" actId="207"/>
        <pc:sldMkLst>
          <pc:docMk/>
          <pc:sldMk cId="1254115867" sldId="278"/>
        </pc:sldMkLst>
        <pc:spChg chg="mod">
          <ac:chgData name="Riema Marais" userId="92e19b44-72a1-46b2-9649-18539564bd4e" providerId="ADAL" clId="{E19670B7-7878-4B36-B815-CAF557472ED0}" dt="2026-04-18T16:19:21.499" v="15" actId="207"/>
          <ac:spMkLst>
            <pc:docMk/>
            <pc:sldMk cId="1254115867" sldId="278"/>
            <ac:spMk id="2" creationId="{34FC595C-E903-8DC5-D5AF-C886DEB94716}"/>
          </ac:spMkLst>
        </pc:spChg>
      </pc:sldChg>
      <pc:sldChg chg="modSp mod">
        <pc:chgData name="Riema Marais" userId="92e19b44-72a1-46b2-9649-18539564bd4e" providerId="ADAL" clId="{E19670B7-7878-4B36-B815-CAF557472ED0}" dt="2026-04-18T16:19:17.570" v="14" actId="207"/>
        <pc:sldMkLst>
          <pc:docMk/>
          <pc:sldMk cId="2349110703" sldId="279"/>
        </pc:sldMkLst>
        <pc:spChg chg="mod">
          <ac:chgData name="Riema Marais" userId="92e19b44-72a1-46b2-9649-18539564bd4e" providerId="ADAL" clId="{E19670B7-7878-4B36-B815-CAF557472ED0}" dt="2026-04-18T16:19:17.570" v="14" actId="207"/>
          <ac:spMkLst>
            <pc:docMk/>
            <pc:sldMk cId="2349110703" sldId="279"/>
            <ac:spMk id="2" creationId="{EE4F7BD6-E12D-B714-450F-B37D7EF7208E}"/>
          </ac:spMkLst>
        </pc:spChg>
      </pc:sldChg>
      <pc:sldChg chg="modSp mod">
        <pc:chgData name="Riema Marais" userId="92e19b44-72a1-46b2-9649-18539564bd4e" providerId="ADAL" clId="{E19670B7-7878-4B36-B815-CAF557472ED0}" dt="2026-04-18T16:19:51.177" v="21" actId="207"/>
        <pc:sldMkLst>
          <pc:docMk/>
          <pc:sldMk cId="1433263015" sldId="281"/>
        </pc:sldMkLst>
        <pc:spChg chg="mod">
          <ac:chgData name="Riema Marais" userId="92e19b44-72a1-46b2-9649-18539564bd4e" providerId="ADAL" clId="{E19670B7-7878-4B36-B815-CAF557472ED0}" dt="2026-04-18T16:19:51.177" v="21" actId="207"/>
          <ac:spMkLst>
            <pc:docMk/>
            <pc:sldMk cId="1433263015" sldId="281"/>
            <ac:spMk id="2" creationId="{D9AA4C9C-5D2F-5FCB-A12D-CDBEBD3045A1}"/>
          </ac:spMkLst>
        </pc:spChg>
      </pc:sldChg>
      <pc:sldChg chg="modSp mod">
        <pc:chgData name="Riema Marais" userId="92e19b44-72a1-46b2-9649-18539564bd4e" providerId="ADAL" clId="{E19670B7-7878-4B36-B815-CAF557472ED0}" dt="2026-04-18T16:20:16.444" v="27" actId="207"/>
        <pc:sldMkLst>
          <pc:docMk/>
          <pc:sldMk cId="1882213469" sldId="289"/>
        </pc:sldMkLst>
        <pc:spChg chg="mod">
          <ac:chgData name="Riema Marais" userId="92e19b44-72a1-46b2-9649-18539564bd4e" providerId="ADAL" clId="{E19670B7-7878-4B36-B815-CAF557472ED0}" dt="2026-04-18T16:20:16.444" v="27" actId="207"/>
          <ac:spMkLst>
            <pc:docMk/>
            <pc:sldMk cId="1882213469" sldId="289"/>
            <ac:spMk id="2" creationId="{4963AF37-FC07-4165-AD25-D10396C8A2D6}"/>
          </ac:spMkLst>
        </pc:spChg>
      </pc:sldChg>
      <pc:sldChg chg="modSp mod">
        <pc:chgData name="Riema Marais" userId="92e19b44-72a1-46b2-9649-18539564bd4e" providerId="ADAL" clId="{E19670B7-7878-4B36-B815-CAF557472ED0}" dt="2026-04-18T16:19:39.010" v="18" actId="207"/>
        <pc:sldMkLst>
          <pc:docMk/>
          <pc:sldMk cId="1415472815" sldId="294"/>
        </pc:sldMkLst>
        <pc:spChg chg="mod">
          <ac:chgData name="Riema Marais" userId="92e19b44-72a1-46b2-9649-18539564bd4e" providerId="ADAL" clId="{E19670B7-7878-4B36-B815-CAF557472ED0}" dt="2026-04-18T16:19:39.010" v="18" actId="207"/>
          <ac:spMkLst>
            <pc:docMk/>
            <pc:sldMk cId="1415472815" sldId="294"/>
            <ac:spMk id="2" creationId="{DFAD1226-E2BA-0CA6-A4B1-36940C13E042}"/>
          </ac:spMkLst>
        </pc:spChg>
      </pc:sldChg>
      <pc:sldChg chg="modSp mod">
        <pc:chgData name="Riema Marais" userId="92e19b44-72a1-46b2-9649-18539564bd4e" providerId="ADAL" clId="{E19670B7-7878-4B36-B815-CAF557472ED0}" dt="2026-04-18T16:20:09.073" v="25" actId="207"/>
        <pc:sldMkLst>
          <pc:docMk/>
          <pc:sldMk cId="2643133301" sldId="297"/>
        </pc:sldMkLst>
        <pc:spChg chg="mod">
          <ac:chgData name="Riema Marais" userId="92e19b44-72a1-46b2-9649-18539564bd4e" providerId="ADAL" clId="{E19670B7-7878-4B36-B815-CAF557472ED0}" dt="2026-04-18T16:20:09.073" v="25" actId="207"/>
          <ac:spMkLst>
            <pc:docMk/>
            <pc:sldMk cId="2643133301" sldId="297"/>
            <ac:spMk id="2" creationId="{44D32BB6-B5CD-5CA1-8A89-845124326F72}"/>
          </ac:spMkLst>
        </pc:spChg>
      </pc:sldChg>
      <pc:sldChg chg="modSp mod">
        <pc:chgData name="Riema Marais" userId="92e19b44-72a1-46b2-9649-18539564bd4e" providerId="ADAL" clId="{E19670B7-7878-4B36-B815-CAF557472ED0}" dt="2026-04-18T16:19:57.035" v="22" actId="207"/>
        <pc:sldMkLst>
          <pc:docMk/>
          <pc:sldMk cId="2028142032" sldId="298"/>
        </pc:sldMkLst>
        <pc:spChg chg="mod">
          <ac:chgData name="Riema Marais" userId="92e19b44-72a1-46b2-9649-18539564bd4e" providerId="ADAL" clId="{E19670B7-7878-4B36-B815-CAF557472ED0}" dt="2026-04-18T16:19:57.035" v="22" actId="207"/>
          <ac:spMkLst>
            <pc:docMk/>
            <pc:sldMk cId="2028142032" sldId="298"/>
            <ac:spMk id="2" creationId="{27C56FC2-CDB6-4182-B974-FDF68F55E422}"/>
          </ac:spMkLst>
        </pc:spChg>
      </pc:sldChg>
      <pc:sldChg chg="modSp mod">
        <pc:chgData name="Riema Marais" userId="92e19b44-72a1-46b2-9649-18539564bd4e" providerId="ADAL" clId="{E19670B7-7878-4B36-B815-CAF557472ED0}" dt="2026-04-18T16:20:37.939" v="32" actId="207"/>
        <pc:sldMkLst>
          <pc:docMk/>
          <pc:sldMk cId="2602694676" sldId="300"/>
        </pc:sldMkLst>
        <pc:spChg chg="mod">
          <ac:chgData name="Riema Marais" userId="92e19b44-72a1-46b2-9649-18539564bd4e" providerId="ADAL" clId="{E19670B7-7878-4B36-B815-CAF557472ED0}" dt="2026-04-18T16:20:37.939" v="32" actId="207"/>
          <ac:spMkLst>
            <pc:docMk/>
            <pc:sldMk cId="2602694676" sldId="300"/>
            <ac:spMk id="2" creationId="{C07D85B9-A2F1-FF6A-5267-D55D92A27897}"/>
          </ac:spMkLst>
        </pc:spChg>
      </pc:sldChg>
      <pc:sldChg chg="modSp mod">
        <pc:chgData name="Riema Marais" userId="92e19b44-72a1-46b2-9649-18539564bd4e" providerId="ADAL" clId="{E19670B7-7878-4B36-B815-CAF557472ED0}" dt="2026-04-18T16:20:20.396" v="28" actId="207"/>
        <pc:sldMkLst>
          <pc:docMk/>
          <pc:sldMk cId="1955266743" sldId="301"/>
        </pc:sldMkLst>
        <pc:spChg chg="mod">
          <ac:chgData name="Riema Marais" userId="92e19b44-72a1-46b2-9649-18539564bd4e" providerId="ADAL" clId="{E19670B7-7878-4B36-B815-CAF557472ED0}" dt="2026-04-18T16:20:20.396" v="28" actId="207"/>
          <ac:spMkLst>
            <pc:docMk/>
            <pc:sldMk cId="1955266743" sldId="301"/>
            <ac:spMk id="2" creationId="{86760907-ADCA-2256-8B3A-3BA0E33A0525}"/>
          </ac:spMkLst>
        </pc:spChg>
      </pc:sldChg>
      <pc:sldChg chg="modSp mod">
        <pc:chgData name="Riema Marais" userId="92e19b44-72a1-46b2-9649-18539564bd4e" providerId="ADAL" clId="{E19670B7-7878-4B36-B815-CAF557472ED0}" dt="2026-04-18T16:20:44.551" v="34" actId="207"/>
        <pc:sldMkLst>
          <pc:docMk/>
          <pc:sldMk cId="2560911751" sldId="302"/>
        </pc:sldMkLst>
        <pc:spChg chg="mod">
          <ac:chgData name="Riema Marais" userId="92e19b44-72a1-46b2-9649-18539564bd4e" providerId="ADAL" clId="{E19670B7-7878-4B36-B815-CAF557472ED0}" dt="2026-04-18T16:20:44.551" v="34" actId="207"/>
          <ac:spMkLst>
            <pc:docMk/>
            <pc:sldMk cId="2560911751" sldId="302"/>
            <ac:spMk id="2" creationId="{6C8C5C95-A40F-924B-74D7-A3B0359A596F}"/>
          </ac:spMkLst>
        </pc:spChg>
      </pc:sldChg>
      <pc:sldChg chg="modSp mod">
        <pc:chgData name="Riema Marais" userId="92e19b44-72a1-46b2-9649-18539564bd4e" providerId="ADAL" clId="{E19670B7-7878-4B36-B815-CAF557472ED0}" dt="2026-04-18T16:20:59.496" v="38" actId="207"/>
        <pc:sldMkLst>
          <pc:docMk/>
          <pc:sldMk cId="125405690" sldId="305"/>
        </pc:sldMkLst>
        <pc:spChg chg="mod">
          <ac:chgData name="Riema Marais" userId="92e19b44-72a1-46b2-9649-18539564bd4e" providerId="ADAL" clId="{E19670B7-7878-4B36-B815-CAF557472ED0}" dt="2026-04-18T16:20:59.496" v="38" actId="207"/>
          <ac:spMkLst>
            <pc:docMk/>
            <pc:sldMk cId="125405690" sldId="305"/>
            <ac:spMk id="2" creationId="{32B3F0E1-F4AE-11E0-E544-3248C58525C6}"/>
          </ac:spMkLst>
        </pc:spChg>
      </pc:sldChg>
      <pc:sldChg chg="modSp mod">
        <pc:chgData name="Riema Marais" userId="92e19b44-72a1-46b2-9649-18539564bd4e" providerId="ADAL" clId="{E19670B7-7878-4B36-B815-CAF557472ED0}" dt="2026-04-18T16:20:48.138" v="35" actId="207"/>
        <pc:sldMkLst>
          <pc:docMk/>
          <pc:sldMk cId="828230770" sldId="306"/>
        </pc:sldMkLst>
        <pc:spChg chg="mod">
          <ac:chgData name="Riema Marais" userId="92e19b44-72a1-46b2-9649-18539564bd4e" providerId="ADAL" clId="{E19670B7-7878-4B36-B815-CAF557472ED0}" dt="2026-04-18T16:20:48.138" v="35" actId="207"/>
          <ac:spMkLst>
            <pc:docMk/>
            <pc:sldMk cId="828230770" sldId="306"/>
            <ac:spMk id="2" creationId="{42CBD483-F46A-9369-E98B-121F23C1B9D5}"/>
          </ac:spMkLst>
        </pc:spChg>
      </pc:sldChg>
      <pc:sldChg chg="modSp mod">
        <pc:chgData name="Riema Marais" userId="92e19b44-72a1-46b2-9649-18539564bd4e" providerId="ADAL" clId="{E19670B7-7878-4B36-B815-CAF557472ED0}" dt="2026-04-18T16:21:07.894" v="40" actId="207"/>
        <pc:sldMkLst>
          <pc:docMk/>
          <pc:sldMk cId="3249482330" sldId="309"/>
        </pc:sldMkLst>
        <pc:spChg chg="mod">
          <ac:chgData name="Riema Marais" userId="92e19b44-72a1-46b2-9649-18539564bd4e" providerId="ADAL" clId="{E19670B7-7878-4B36-B815-CAF557472ED0}" dt="2026-04-18T16:21:07.894" v="40" actId="207"/>
          <ac:spMkLst>
            <pc:docMk/>
            <pc:sldMk cId="3249482330" sldId="309"/>
            <ac:spMk id="2" creationId="{C26CC5C0-74AC-D501-CF45-354EAF89DDAB}"/>
          </ac:spMkLst>
        </pc:spChg>
      </pc:sldChg>
      <pc:sldChg chg="modSp mod">
        <pc:chgData name="Riema Marais" userId="92e19b44-72a1-46b2-9649-18539564bd4e" providerId="ADAL" clId="{E19670B7-7878-4B36-B815-CAF557472ED0}" dt="2026-04-18T16:21:26.159" v="45" actId="207"/>
        <pc:sldMkLst>
          <pc:docMk/>
          <pc:sldMk cId="1700144551" sldId="310"/>
        </pc:sldMkLst>
        <pc:spChg chg="mod">
          <ac:chgData name="Riema Marais" userId="92e19b44-72a1-46b2-9649-18539564bd4e" providerId="ADAL" clId="{E19670B7-7878-4B36-B815-CAF557472ED0}" dt="2026-04-18T16:21:26.159" v="45" actId="207"/>
          <ac:spMkLst>
            <pc:docMk/>
            <pc:sldMk cId="1700144551" sldId="310"/>
            <ac:spMk id="2" creationId="{B33DD450-D531-0B01-F14A-5044626C3EBF}"/>
          </ac:spMkLst>
        </pc:spChg>
      </pc:sldChg>
      <pc:sldChg chg="modSp mod">
        <pc:chgData name="Riema Marais" userId="92e19b44-72a1-46b2-9649-18539564bd4e" providerId="ADAL" clId="{E19670B7-7878-4B36-B815-CAF557472ED0}" dt="2026-04-18T16:22:00.958" v="55" actId="207"/>
        <pc:sldMkLst>
          <pc:docMk/>
          <pc:sldMk cId="1838008262" sldId="313"/>
        </pc:sldMkLst>
        <pc:spChg chg="mod">
          <ac:chgData name="Riema Marais" userId="92e19b44-72a1-46b2-9649-18539564bd4e" providerId="ADAL" clId="{E19670B7-7878-4B36-B815-CAF557472ED0}" dt="2026-04-18T16:22:00.958" v="55" actId="207"/>
          <ac:spMkLst>
            <pc:docMk/>
            <pc:sldMk cId="1838008262" sldId="313"/>
            <ac:spMk id="2" creationId="{B7AE4059-AEC0-0A1B-9A82-8F2EF5DB86E0}"/>
          </ac:spMkLst>
        </pc:spChg>
        <pc:spChg chg="mod">
          <ac:chgData name="Riema Marais" userId="92e19b44-72a1-46b2-9649-18539564bd4e" providerId="ADAL" clId="{E19670B7-7878-4B36-B815-CAF557472ED0}" dt="2026-04-18T10:27:33.897" v="1" actId="20577"/>
          <ac:spMkLst>
            <pc:docMk/>
            <pc:sldMk cId="1838008262" sldId="313"/>
            <ac:spMk id="3" creationId="{A067D245-5FAE-C423-F450-321172EBE33C}"/>
          </ac:spMkLst>
        </pc:spChg>
      </pc:sldChg>
      <pc:sldChg chg="modSp mod">
        <pc:chgData name="Riema Marais" userId="92e19b44-72a1-46b2-9649-18539564bd4e" providerId="ADAL" clId="{E19670B7-7878-4B36-B815-CAF557472ED0}" dt="2026-04-18T16:21:45.268" v="51" actId="207"/>
        <pc:sldMkLst>
          <pc:docMk/>
          <pc:sldMk cId="557752340" sldId="318"/>
        </pc:sldMkLst>
        <pc:spChg chg="mod">
          <ac:chgData name="Riema Marais" userId="92e19b44-72a1-46b2-9649-18539564bd4e" providerId="ADAL" clId="{E19670B7-7878-4B36-B815-CAF557472ED0}" dt="2026-04-18T16:21:45.268" v="51" actId="207"/>
          <ac:spMkLst>
            <pc:docMk/>
            <pc:sldMk cId="557752340" sldId="318"/>
            <ac:spMk id="2" creationId="{EDA094C8-FB5F-332B-3F56-2317C5FE00BD}"/>
          </ac:spMkLst>
        </pc:spChg>
      </pc:sldChg>
      <pc:sldChg chg="modSp mod">
        <pc:chgData name="Riema Marais" userId="92e19b44-72a1-46b2-9649-18539564bd4e" providerId="ADAL" clId="{E19670B7-7878-4B36-B815-CAF557472ED0}" dt="2026-04-18T16:21:51.979" v="53" actId="207"/>
        <pc:sldMkLst>
          <pc:docMk/>
          <pc:sldMk cId="2681735750" sldId="320"/>
        </pc:sldMkLst>
        <pc:spChg chg="mod">
          <ac:chgData name="Riema Marais" userId="92e19b44-72a1-46b2-9649-18539564bd4e" providerId="ADAL" clId="{E19670B7-7878-4B36-B815-CAF557472ED0}" dt="2026-04-18T16:21:51.979" v="53" actId="207"/>
          <ac:spMkLst>
            <pc:docMk/>
            <pc:sldMk cId="2681735750" sldId="320"/>
            <ac:spMk id="2" creationId="{D71DF708-5C97-A391-549E-C6229828DF51}"/>
          </ac:spMkLst>
        </pc:spChg>
      </pc:sldChg>
      <pc:sldChg chg="modSp mod">
        <pc:chgData name="Riema Marais" userId="92e19b44-72a1-46b2-9649-18539564bd4e" providerId="ADAL" clId="{E19670B7-7878-4B36-B815-CAF557472ED0}" dt="2026-04-18T16:22:08.306" v="57" actId="207"/>
        <pc:sldMkLst>
          <pc:docMk/>
          <pc:sldMk cId="1827167694" sldId="322"/>
        </pc:sldMkLst>
        <pc:spChg chg="mod">
          <ac:chgData name="Riema Marais" userId="92e19b44-72a1-46b2-9649-18539564bd4e" providerId="ADAL" clId="{E19670B7-7878-4B36-B815-CAF557472ED0}" dt="2026-04-18T16:22:08.306" v="57" actId="207"/>
          <ac:spMkLst>
            <pc:docMk/>
            <pc:sldMk cId="1827167694" sldId="322"/>
            <ac:spMk id="2" creationId="{EF1EE6D4-8527-259C-9B45-FCF630102255}"/>
          </ac:spMkLst>
        </pc:spChg>
      </pc:sldChg>
      <pc:sldChg chg="modSp mod">
        <pc:chgData name="Riema Marais" userId="92e19b44-72a1-46b2-9649-18539564bd4e" providerId="ADAL" clId="{E19670B7-7878-4B36-B815-CAF557472ED0}" dt="2026-04-18T16:22:04.496" v="56" actId="207"/>
        <pc:sldMkLst>
          <pc:docMk/>
          <pc:sldMk cId="3954309314" sldId="323"/>
        </pc:sldMkLst>
        <pc:spChg chg="mod">
          <ac:chgData name="Riema Marais" userId="92e19b44-72a1-46b2-9649-18539564bd4e" providerId="ADAL" clId="{E19670B7-7878-4B36-B815-CAF557472ED0}" dt="2026-04-18T16:22:04.496" v="56" actId="207"/>
          <ac:spMkLst>
            <pc:docMk/>
            <pc:sldMk cId="3954309314" sldId="323"/>
            <ac:spMk id="2" creationId="{B876BC0C-429D-8C77-DCEF-833AA52BE558}"/>
          </ac:spMkLst>
        </pc:spChg>
      </pc:sldChg>
      <pc:sldChg chg="modSp mod">
        <pc:chgData name="Riema Marais" userId="92e19b44-72a1-46b2-9649-18539564bd4e" providerId="ADAL" clId="{E19670B7-7878-4B36-B815-CAF557472ED0}" dt="2026-04-18T16:22:36.199" v="63" actId="207"/>
        <pc:sldMkLst>
          <pc:docMk/>
          <pc:sldMk cId="1919894064" sldId="325"/>
        </pc:sldMkLst>
        <pc:spChg chg="mod">
          <ac:chgData name="Riema Marais" userId="92e19b44-72a1-46b2-9649-18539564bd4e" providerId="ADAL" clId="{E19670B7-7878-4B36-B815-CAF557472ED0}" dt="2026-04-18T16:22:36.199" v="63" actId="207"/>
          <ac:spMkLst>
            <pc:docMk/>
            <pc:sldMk cId="1919894064" sldId="325"/>
            <ac:spMk id="2" creationId="{7A7516B1-A1E2-0E6F-9FA1-F2FC92888BC9}"/>
          </ac:spMkLst>
        </pc:spChg>
      </pc:sldChg>
      <pc:sldChg chg="modSp mod">
        <pc:chgData name="Riema Marais" userId="92e19b44-72a1-46b2-9649-18539564bd4e" providerId="ADAL" clId="{E19670B7-7878-4B36-B815-CAF557472ED0}" dt="2026-04-18T16:20:33.824" v="31" actId="207"/>
        <pc:sldMkLst>
          <pc:docMk/>
          <pc:sldMk cId="4172491528" sldId="326"/>
        </pc:sldMkLst>
        <pc:spChg chg="mod">
          <ac:chgData name="Riema Marais" userId="92e19b44-72a1-46b2-9649-18539564bd4e" providerId="ADAL" clId="{E19670B7-7878-4B36-B815-CAF557472ED0}" dt="2026-04-18T16:20:33.824" v="31" actId="207"/>
          <ac:spMkLst>
            <pc:docMk/>
            <pc:sldMk cId="4172491528" sldId="326"/>
            <ac:spMk id="2" creationId="{76D4E50E-B877-3E1F-C77E-F638A3B2CF0C}"/>
          </ac:spMkLst>
        </pc:spChg>
      </pc:sldChg>
      <pc:sldChg chg="modSp mod">
        <pc:chgData name="Riema Marais" userId="92e19b44-72a1-46b2-9649-18539564bd4e" providerId="ADAL" clId="{E19670B7-7878-4B36-B815-CAF557472ED0}" dt="2026-04-18T16:20:40.786" v="33" actId="207"/>
        <pc:sldMkLst>
          <pc:docMk/>
          <pc:sldMk cId="469808832" sldId="327"/>
        </pc:sldMkLst>
        <pc:spChg chg="mod">
          <ac:chgData name="Riema Marais" userId="92e19b44-72a1-46b2-9649-18539564bd4e" providerId="ADAL" clId="{E19670B7-7878-4B36-B815-CAF557472ED0}" dt="2026-04-18T16:20:40.786" v="33" actId="207"/>
          <ac:spMkLst>
            <pc:docMk/>
            <pc:sldMk cId="469808832" sldId="327"/>
            <ac:spMk id="2" creationId="{DB541EEE-A9DF-27E9-FF67-C1BE5201D395}"/>
          </ac:spMkLst>
        </pc:spChg>
      </pc:sldChg>
      <pc:sldChg chg="modSp mod">
        <pc:chgData name="Riema Marais" userId="92e19b44-72a1-46b2-9649-18539564bd4e" providerId="ADAL" clId="{E19670B7-7878-4B36-B815-CAF557472ED0}" dt="2026-04-18T16:22:24.342" v="60" actId="207"/>
        <pc:sldMkLst>
          <pc:docMk/>
          <pc:sldMk cId="1836401425" sldId="331"/>
        </pc:sldMkLst>
        <pc:spChg chg="mod">
          <ac:chgData name="Riema Marais" userId="92e19b44-72a1-46b2-9649-18539564bd4e" providerId="ADAL" clId="{E19670B7-7878-4B36-B815-CAF557472ED0}" dt="2026-04-18T16:22:24.342" v="60" actId="207"/>
          <ac:spMkLst>
            <pc:docMk/>
            <pc:sldMk cId="1836401425" sldId="331"/>
            <ac:spMk id="2" creationId="{7BE31676-1D2F-4A25-73BE-551BA03CF366}"/>
          </ac:spMkLst>
        </pc:spChg>
      </pc:sldChg>
      <pc:sldChg chg="modSp mod">
        <pc:chgData name="Riema Marais" userId="92e19b44-72a1-46b2-9649-18539564bd4e" providerId="ADAL" clId="{E19670B7-7878-4B36-B815-CAF557472ED0}" dt="2026-04-18T16:22:29.122" v="61" actId="207"/>
        <pc:sldMkLst>
          <pc:docMk/>
          <pc:sldMk cId="2644357778" sldId="332"/>
        </pc:sldMkLst>
        <pc:spChg chg="mod">
          <ac:chgData name="Riema Marais" userId="92e19b44-72a1-46b2-9649-18539564bd4e" providerId="ADAL" clId="{E19670B7-7878-4B36-B815-CAF557472ED0}" dt="2026-04-18T16:22:29.122" v="61" actId="207"/>
          <ac:spMkLst>
            <pc:docMk/>
            <pc:sldMk cId="2644357778" sldId="332"/>
            <ac:spMk id="2" creationId="{A8AA5930-3865-8B55-4F9A-B348DCA7EE36}"/>
          </ac:spMkLst>
        </pc:spChg>
      </pc:sldChg>
      <pc:sldChg chg="modSp mod">
        <pc:chgData name="Riema Marais" userId="92e19b44-72a1-46b2-9649-18539564bd4e" providerId="ADAL" clId="{E19670B7-7878-4B36-B815-CAF557472ED0}" dt="2026-04-18T16:22:32.302" v="62" actId="207"/>
        <pc:sldMkLst>
          <pc:docMk/>
          <pc:sldMk cId="3567637855" sldId="333"/>
        </pc:sldMkLst>
        <pc:spChg chg="mod">
          <ac:chgData name="Riema Marais" userId="92e19b44-72a1-46b2-9649-18539564bd4e" providerId="ADAL" clId="{E19670B7-7878-4B36-B815-CAF557472ED0}" dt="2026-04-18T16:22:32.302" v="62" actId="207"/>
          <ac:spMkLst>
            <pc:docMk/>
            <pc:sldMk cId="3567637855" sldId="333"/>
            <ac:spMk id="2" creationId="{1CB523D6-A076-6D33-30B0-8D7D21702C51}"/>
          </ac:spMkLst>
        </pc:spChg>
      </pc:sldChg>
      <pc:sldChg chg="modSp mod">
        <pc:chgData name="Riema Marais" userId="92e19b44-72a1-46b2-9649-18539564bd4e" providerId="ADAL" clId="{E19670B7-7878-4B36-B815-CAF557472ED0}" dt="2026-04-18T16:21:03.828" v="39" actId="207"/>
        <pc:sldMkLst>
          <pc:docMk/>
          <pc:sldMk cId="3803336966" sldId="335"/>
        </pc:sldMkLst>
        <pc:spChg chg="mod">
          <ac:chgData name="Riema Marais" userId="92e19b44-72a1-46b2-9649-18539564bd4e" providerId="ADAL" clId="{E19670B7-7878-4B36-B815-CAF557472ED0}" dt="2026-04-18T16:21:03.828" v="39" actId="207"/>
          <ac:spMkLst>
            <pc:docMk/>
            <pc:sldMk cId="3803336966" sldId="335"/>
            <ac:spMk id="2" creationId="{4963AF37-FC07-4165-AD25-D10396C8A2D6}"/>
          </ac:spMkLst>
        </pc:spChg>
      </pc:sldChg>
      <pc:sldChg chg="modSp mod">
        <pc:chgData name="Riema Marais" userId="92e19b44-72a1-46b2-9649-18539564bd4e" providerId="ADAL" clId="{E19670B7-7878-4B36-B815-CAF557472ED0}" dt="2026-04-18T16:21:19.230" v="43" actId="207"/>
        <pc:sldMkLst>
          <pc:docMk/>
          <pc:sldMk cId="3362806596" sldId="336"/>
        </pc:sldMkLst>
        <pc:spChg chg="mod">
          <ac:chgData name="Riema Marais" userId="92e19b44-72a1-46b2-9649-18539564bd4e" providerId="ADAL" clId="{E19670B7-7878-4B36-B815-CAF557472ED0}" dt="2026-04-18T16:21:19.230" v="43" actId="207"/>
          <ac:spMkLst>
            <pc:docMk/>
            <pc:sldMk cId="3362806596" sldId="336"/>
            <ac:spMk id="4" creationId="{00000000-0000-0000-0000-000000000000}"/>
          </ac:spMkLst>
        </pc:spChg>
      </pc:sldChg>
      <pc:sldChg chg="modSp mod">
        <pc:chgData name="Riema Marais" userId="92e19b44-72a1-46b2-9649-18539564bd4e" providerId="ADAL" clId="{E19670B7-7878-4B36-B815-CAF557472ED0}" dt="2026-04-18T16:21:48.514" v="52" actId="207"/>
        <pc:sldMkLst>
          <pc:docMk/>
          <pc:sldMk cId="1767272426" sldId="337"/>
        </pc:sldMkLst>
        <pc:spChg chg="mod">
          <ac:chgData name="Riema Marais" userId="92e19b44-72a1-46b2-9649-18539564bd4e" providerId="ADAL" clId="{E19670B7-7878-4B36-B815-CAF557472ED0}" dt="2026-04-18T16:21:48.514" v="52" actId="207"/>
          <ac:spMkLst>
            <pc:docMk/>
            <pc:sldMk cId="1767272426" sldId="337"/>
            <ac:spMk id="4" creationId="{00000000-0000-0000-0000-000000000000}"/>
          </ac:spMkLst>
        </pc:spChg>
        <pc:spChg chg="mod">
          <ac:chgData name="Riema Marais" userId="92e19b44-72a1-46b2-9649-18539564bd4e" providerId="ADAL" clId="{E19670B7-7878-4B36-B815-CAF557472ED0}" dt="2026-04-18T16:21:40.963" v="49" actId="207"/>
          <ac:spMkLst>
            <pc:docMk/>
            <pc:sldMk cId="1767272426" sldId="337"/>
            <ac:spMk id="5" creationId="{00000000-0000-0000-0000-000000000000}"/>
          </ac:spMkLst>
        </pc:spChg>
      </pc:sldChg>
      <pc:sldChg chg="modSp mod">
        <pc:chgData name="Riema Marais" userId="92e19b44-72a1-46b2-9649-18539564bd4e" providerId="ADAL" clId="{E19670B7-7878-4B36-B815-CAF557472ED0}" dt="2026-04-18T16:21:12.019" v="41" actId="207"/>
        <pc:sldMkLst>
          <pc:docMk/>
          <pc:sldMk cId="481571994" sldId="338"/>
        </pc:sldMkLst>
        <pc:spChg chg="mod">
          <ac:chgData name="Riema Marais" userId="92e19b44-72a1-46b2-9649-18539564bd4e" providerId="ADAL" clId="{E19670B7-7878-4B36-B815-CAF557472ED0}" dt="2026-04-18T16:21:12.019" v="41" actId="207"/>
          <ac:spMkLst>
            <pc:docMk/>
            <pc:sldMk cId="481571994" sldId="338"/>
            <ac:spMk id="2" creationId="{00000000-0000-0000-0000-000000000000}"/>
          </ac:spMkLst>
        </pc:spChg>
      </pc:sldChg>
      <pc:sldChg chg="modSp mod">
        <pc:chgData name="Riema Marais" userId="92e19b44-72a1-46b2-9649-18539564bd4e" providerId="ADAL" clId="{E19670B7-7878-4B36-B815-CAF557472ED0}" dt="2026-04-18T16:21:22.853" v="44" actId="207"/>
        <pc:sldMkLst>
          <pc:docMk/>
          <pc:sldMk cId="1089856963" sldId="339"/>
        </pc:sldMkLst>
        <pc:spChg chg="mod">
          <ac:chgData name="Riema Marais" userId="92e19b44-72a1-46b2-9649-18539564bd4e" providerId="ADAL" clId="{E19670B7-7878-4B36-B815-CAF557472ED0}" dt="2026-04-18T16:21:22.853" v="44" actId="207"/>
          <ac:spMkLst>
            <pc:docMk/>
            <pc:sldMk cId="1089856963" sldId="339"/>
            <ac:spMk id="4" creationId="{00000000-0000-0000-0000-000000000000}"/>
          </ac:spMkLst>
        </pc:spChg>
      </pc:sldChg>
      <pc:sldChg chg="modSp mod">
        <pc:chgData name="Riema Marais" userId="92e19b44-72a1-46b2-9649-18539564bd4e" providerId="ADAL" clId="{E19670B7-7878-4B36-B815-CAF557472ED0}" dt="2026-04-18T16:20:25.685" v="29" actId="207"/>
        <pc:sldMkLst>
          <pc:docMk/>
          <pc:sldMk cId="424952115" sldId="341"/>
        </pc:sldMkLst>
        <pc:spChg chg="mod">
          <ac:chgData name="Riema Marais" userId="92e19b44-72a1-46b2-9649-18539564bd4e" providerId="ADAL" clId="{E19670B7-7878-4B36-B815-CAF557472ED0}" dt="2026-04-18T16:20:25.685" v="29" actId="207"/>
          <ac:spMkLst>
            <pc:docMk/>
            <pc:sldMk cId="424952115" sldId="341"/>
            <ac:spMk id="2" creationId="{4963AF37-FC07-4165-AD25-D10396C8A2D6}"/>
          </ac:spMkLst>
        </pc:spChg>
      </pc:sldChg>
      <pc:sldChg chg="modSp mod">
        <pc:chgData name="Riema Marais" userId="92e19b44-72a1-46b2-9649-18539564bd4e" providerId="ADAL" clId="{E19670B7-7878-4B36-B815-CAF557472ED0}" dt="2026-04-18T16:19:47.087" v="20" actId="207"/>
        <pc:sldMkLst>
          <pc:docMk/>
          <pc:sldMk cId="2806200986" sldId="342"/>
        </pc:sldMkLst>
        <pc:spChg chg="mod">
          <ac:chgData name="Riema Marais" userId="92e19b44-72a1-46b2-9649-18539564bd4e" providerId="ADAL" clId="{E19670B7-7878-4B36-B815-CAF557472ED0}" dt="2026-04-18T16:19:47.087" v="20" actId="207"/>
          <ac:spMkLst>
            <pc:docMk/>
            <pc:sldMk cId="2806200986" sldId="342"/>
            <ac:spMk id="2" creationId="{4963AF37-FC07-4165-AD25-D10396C8A2D6}"/>
          </ac:spMkLst>
        </pc:spChg>
      </pc:sldChg>
      <pc:sldChg chg="modSp mod">
        <pc:chgData name="Riema Marais" userId="92e19b44-72a1-46b2-9649-18539564bd4e" providerId="ADAL" clId="{E19670B7-7878-4B36-B815-CAF557472ED0}" dt="2026-04-18T16:22:12.526" v="58" actId="207"/>
        <pc:sldMkLst>
          <pc:docMk/>
          <pc:sldMk cId="2798626182" sldId="343"/>
        </pc:sldMkLst>
        <pc:spChg chg="mod">
          <ac:chgData name="Riema Marais" userId="92e19b44-72a1-46b2-9649-18539564bd4e" providerId="ADAL" clId="{E19670B7-7878-4B36-B815-CAF557472ED0}" dt="2026-04-18T16:22:12.526" v="58" actId="207"/>
          <ac:spMkLst>
            <pc:docMk/>
            <pc:sldMk cId="2798626182" sldId="343"/>
            <ac:spMk id="2" creationId="{00000000-0000-0000-0000-000000000000}"/>
          </ac:spMkLst>
        </pc:spChg>
      </pc:sldChg>
      <pc:sldChg chg="modSp mod">
        <pc:chgData name="Riema Marais" userId="92e19b44-72a1-46b2-9649-18539564bd4e" providerId="ADAL" clId="{E19670B7-7878-4B36-B815-CAF557472ED0}" dt="2026-04-18T16:19:26.232" v="16" actId="207"/>
        <pc:sldMkLst>
          <pc:docMk/>
          <pc:sldMk cId="2832249314" sldId="1097"/>
        </pc:sldMkLst>
        <pc:spChg chg="mod">
          <ac:chgData name="Riema Marais" userId="92e19b44-72a1-46b2-9649-18539564bd4e" providerId="ADAL" clId="{E19670B7-7878-4B36-B815-CAF557472ED0}" dt="2026-04-18T16:19:26.232" v="16" actId="207"/>
          <ac:spMkLst>
            <pc:docMk/>
            <pc:sldMk cId="2832249314" sldId="1097"/>
            <ac:spMk id="2" creationId="{05087CE7-EE77-7DBC-809B-C8C9F942275F}"/>
          </ac:spMkLst>
        </pc:spChg>
      </pc:sldChg>
      <pc:sldChg chg="modSp mod">
        <pc:chgData name="Riema Marais" userId="92e19b44-72a1-46b2-9649-18539564bd4e" providerId="ADAL" clId="{E19670B7-7878-4B36-B815-CAF557472ED0}" dt="2026-04-18T16:19:32.661" v="17" actId="207"/>
        <pc:sldMkLst>
          <pc:docMk/>
          <pc:sldMk cId="3114450266" sldId="1099"/>
        </pc:sldMkLst>
        <pc:spChg chg="mod">
          <ac:chgData name="Riema Marais" userId="92e19b44-72a1-46b2-9649-18539564bd4e" providerId="ADAL" clId="{E19670B7-7878-4B36-B815-CAF557472ED0}" dt="2026-04-18T16:19:32.661" v="17" actId="207"/>
          <ac:spMkLst>
            <pc:docMk/>
            <pc:sldMk cId="3114450266" sldId="1099"/>
            <ac:spMk id="2" creationId="{F8B08AF7-E447-8A98-CE98-FD704A7208AC}"/>
          </ac:spMkLst>
        </pc:spChg>
      </pc:sldChg>
      <pc:sldChg chg="modSp mod">
        <pc:chgData name="Riema Marais" userId="92e19b44-72a1-46b2-9649-18539564bd4e" providerId="ADAL" clId="{E19670B7-7878-4B36-B815-CAF557472ED0}" dt="2026-04-18T16:18:46.832" v="7" actId="207"/>
        <pc:sldMkLst>
          <pc:docMk/>
          <pc:sldMk cId="3725343109" sldId="1103"/>
        </pc:sldMkLst>
        <pc:spChg chg="mod">
          <ac:chgData name="Riema Marais" userId="92e19b44-72a1-46b2-9649-18539564bd4e" providerId="ADAL" clId="{E19670B7-7878-4B36-B815-CAF557472ED0}" dt="2026-04-18T16:18:46.832" v="7" actId="207"/>
          <ac:spMkLst>
            <pc:docMk/>
            <pc:sldMk cId="3725343109" sldId="1103"/>
            <ac:spMk id="2" creationId="{D8A4F64D-018E-093C-08FE-B41DD6B8E04B}"/>
          </ac:spMkLst>
        </pc:spChg>
      </pc:sldChg>
      <pc:sldChg chg="modSp mod">
        <pc:chgData name="Riema Marais" userId="92e19b44-72a1-46b2-9649-18539564bd4e" providerId="ADAL" clId="{E19670B7-7878-4B36-B815-CAF557472ED0}" dt="2026-04-18T16:20:04.398" v="24" actId="207"/>
        <pc:sldMkLst>
          <pc:docMk/>
          <pc:sldMk cId="2475115258" sldId="1104"/>
        </pc:sldMkLst>
        <pc:spChg chg="mod">
          <ac:chgData name="Riema Marais" userId="92e19b44-72a1-46b2-9649-18539564bd4e" providerId="ADAL" clId="{E19670B7-7878-4B36-B815-CAF557472ED0}" dt="2026-04-18T16:20:04.398" v="24" actId="207"/>
          <ac:spMkLst>
            <pc:docMk/>
            <pc:sldMk cId="2475115258" sldId="1104"/>
            <ac:spMk id="2" creationId="{9784EAEB-0BD1-ADF2-CD06-89A045D9037D}"/>
          </ac:spMkLst>
        </pc:spChg>
      </pc:sldChg>
      <pc:sldChg chg="modSp mod">
        <pc:chgData name="Riema Marais" userId="92e19b44-72a1-46b2-9649-18539564bd4e" providerId="ADAL" clId="{E19670B7-7878-4B36-B815-CAF557472ED0}" dt="2026-04-18T16:20:12.805" v="26" actId="207"/>
        <pc:sldMkLst>
          <pc:docMk/>
          <pc:sldMk cId="2141326807" sldId="1105"/>
        </pc:sldMkLst>
        <pc:spChg chg="mod">
          <ac:chgData name="Riema Marais" userId="92e19b44-72a1-46b2-9649-18539564bd4e" providerId="ADAL" clId="{E19670B7-7878-4B36-B815-CAF557472ED0}" dt="2026-04-18T16:20:12.805" v="26" actId="207"/>
          <ac:spMkLst>
            <pc:docMk/>
            <pc:sldMk cId="2141326807" sldId="1105"/>
            <ac:spMk id="2" creationId="{1A2E726B-81F7-C6E2-34DA-3E80D8B4DB8D}"/>
          </ac:spMkLst>
        </pc:spChg>
      </pc:sldChg>
      <pc:sldChg chg="modSp mod">
        <pc:chgData name="Riema Marais" userId="92e19b44-72a1-46b2-9649-18539564bd4e" providerId="ADAL" clId="{E19670B7-7878-4B36-B815-CAF557472ED0}" dt="2026-04-18T16:22:17.140" v="59" actId="207"/>
        <pc:sldMkLst>
          <pc:docMk/>
          <pc:sldMk cId="1389308245" sldId="1110"/>
        </pc:sldMkLst>
        <pc:spChg chg="mod">
          <ac:chgData name="Riema Marais" userId="92e19b44-72a1-46b2-9649-18539564bd4e" providerId="ADAL" clId="{E19670B7-7878-4B36-B815-CAF557472ED0}" dt="2026-04-18T16:22:17.140" v="59" actId="207"/>
          <ac:spMkLst>
            <pc:docMk/>
            <pc:sldMk cId="1389308245" sldId="1110"/>
            <ac:spMk id="2" creationId="{05ECD101-8A68-A3A3-9FE2-1DC0C72D63E6}"/>
          </ac:spMkLst>
        </pc:spChg>
      </pc:sldChg>
      <pc:sldChg chg="modSp mod">
        <pc:chgData name="Riema Marais" userId="92e19b44-72a1-46b2-9649-18539564bd4e" providerId="ADAL" clId="{E19670B7-7878-4B36-B815-CAF557472ED0}" dt="2026-04-18T16:19:42.688" v="19" actId="207"/>
        <pc:sldMkLst>
          <pc:docMk/>
          <pc:sldMk cId="1760473499" sldId="1111"/>
        </pc:sldMkLst>
        <pc:spChg chg="mod">
          <ac:chgData name="Riema Marais" userId="92e19b44-72a1-46b2-9649-18539564bd4e" providerId="ADAL" clId="{E19670B7-7878-4B36-B815-CAF557472ED0}" dt="2026-04-18T16:19:42.688" v="19" actId="207"/>
          <ac:spMkLst>
            <pc:docMk/>
            <pc:sldMk cId="1760473499" sldId="1111"/>
            <ac:spMk id="2" creationId="{ACE933DB-ACC1-B373-8E21-C742FBDC5F67}"/>
          </ac:spMkLst>
        </pc:spChg>
      </pc:sldChg>
      <pc:sldChg chg="modSp mod">
        <pc:chgData name="Riema Marais" userId="92e19b44-72a1-46b2-9649-18539564bd4e" providerId="ADAL" clId="{E19670B7-7878-4B36-B815-CAF557472ED0}" dt="2026-04-18T16:20:51.582" v="36" actId="207"/>
        <pc:sldMkLst>
          <pc:docMk/>
          <pc:sldMk cId="1338989612" sldId="1112"/>
        </pc:sldMkLst>
        <pc:spChg chg="mod">
          <ac:chgData name="Riema Marais" userId="92e19b44-72a1-46b2-9649-18539564bd4e" providerId="ADAL" clId="{E19670B7-7878-4B36-B815-CAF557472ED0}" dt="2026-04-18T16:20:51.582" v="36" actId="207"/>
          <ac:spMkLst>
            <pc:docMk/>
            <pc:sldMk cId="1338989612" sldId="1112"/>
            <ac:spMk id="2" creationId="{5851F49B-4D78-6F0B-783F-D535DE6BE488}"/>
          </ac:spMkLst>
        </pc:spChg>
      </pc:sldChg>
      <pc:sldChg chg="modSp mod">
        <pc:chgData name="Riema Marais" userId="92e19b44-72a1-46b2-9649-18539564bd4e" providerId="ADAL" clId="{E19670B7-7878-4B36-B815-CAF557472ED0}" dt="2026-04-18T16:20:56.109" v="37" actId="207"/>
        <pc:sldMkLst>
          <pc:docMk/>
          <pc:sldMk cId="3600260305" sldId="1114"/>
        </pc:sldMkLst>
        <pc:spChg chg="mod">
          <ac:chgData name="Riema Marais" userId="92e19b44-72a1-46b2-9649-18539564bd4e" providerId="ADAL" clId="{E19670B7-7878-4B36-B815-CAF557472ED0}" dt="2026-04-18T16:20:56.109" v="37" actId="207"/>
          <ac:spMkLst>
            <pc:docMk/>
            <pc:sldMk cId="3600260305" sldId="1114"/>
            <ac:spMk id="2" creationId="{15A80273-4114-3B50-2EEA-D018BAD6BCCB}"/>
          </ac:spMkLst>
        </pc:spChg>
      </pc:sldChg>
      <pc:sldChg chg="modSp mod">
        <pc:chgData name="Riema Marais" userId="92e19b44-72a1-46b2-9649-18539564bd4e" providerId="ADAL" clId="{E19670B7-7878-4B36-B815-CAF557472ED0}" dt="2026-04-18T16:21:16.154" v="42" actId="207"/>
        <pc:sldMkLst>
          <pc:docMk/>
          <pc:sldMk cId="1817752814" sldId="1116"/>
        </pc:sldMkLst>
        <pc:spChg chg="mod">
          <ac:chgData name="Riema Marais" userId="92e19b44-72a1-46b2-9649-18539564bd4e" providerId="ADAL" clId="{E19670B7-7878-4B36-B815-CAF557472ED0}" dt="2026-04-18T16:21:16.154" v="42" actId="207"/>
          <ac:spMkLst>
            <pc:docMk/>
            <pc:sldMk cId="1817752814" sldId="1116"/>
            <ac:spMk id="2" creationId="{9F77DD50-D434-AB4E-AE90-602DDAD11985}"/>
          </ac:spMkLst>
        </pc:spChg>
      </pc:sldChg>
      <pc:sldChg chg="modSp mod">
        <pc:chgData name="Riema Marais" userId="92e19b44-72a1-46b2-9649-18539564bd4e" providerId="ADAL" clId="{E19670B7-7878-4B36-B815-CAF557472ED0}" dt="2026-04-18T16:20:28.873" v="30" actId="207"/>
        <pc:sldMkLst>
          <pc:docMk/>
          <pc:sldMk cId="3547710215" sldId="1118"/>
        </pc:sldMkLst>
        <pc:spChg chg="mod">
          <ac:chgData name="Riema Marais" userId="92e19b44-72a1-46b2-9649-18539564bd4e" providerId="ADAL" clId="{E19670B7-7878-4B36-B815-CAF557472ED0}" dt="2026-04-18T16:20:28.873" v="30" actId="207"/>
          <ac:spMkLst>
            <pc:docMk/>
            <pc:sldMk cId="3547710215" sldId="1118"/>
            <ac:spMk id="2" creationId="{E2E4A966-9B0E-9BCD-8F97-2A5DBC8DF7F1}"/>
          </ac:spMkLst>
        </pc:spChg>
      </pc:sldChg>
      <pc:sldChg chg="modSp mod">
        <pc:chgData name="Riema Marais" userId="92e19b44-72a1-46b2-9649-18539564bd4e" providerId="ADAL" clId="{E19670B7-7878-4B36-B815-CAF557472ED0}" dt="2026-04-18T16:21:55.478" v="54" actId="207"/>
        <pc:sldMkLst>
          <pc:docMk/>
          <pc:sldMk cId="1665058170" sldId="1122"/>
        </pc:sldMkLst>
        <pc:spChg chg="mod">
          <ac:chgData name="Riema Marais" userId="92e19b44-72a1-46b2-9649-18539564bd4e" providerId="ADAL" clId="{E19670B7-7878-4B36-B815-CAF557472ED0}" dt="2026-04-18T16:21:55.478" v="54" actId="207"/>
          <ac:spMkLst>
            <pc:docMk/>
            <pc:sldMk cId="1665058170" sldId="1122"/>
            <ac:spMk id="2" creationId="{410C3BED-FEB5-03B1-518F-3AFADA1D4FA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E8203-23D2-427B-A075-8810103F439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821E309-6B6A-4D39-926A-B35280BA8B84}">
      <dgm:prSet/>
      <dgm:spPr/>
      <dgm:t>
        <a:bodyPr/>
        <a:lstStyle/>
        <a:p>
          <a:r>
            <a:rPr lang="en-ZA"/>
            <a:t>Incubation of 4 – 12 weeks</a:t>
          </a:r>
          <a:endParaRPr lang="en-US"/>
        </a:p>
      </dgm:t>
    </dgm:pt>
    <dgm:pt modelId="{2129951B-F11C-4C36-9142-6C6E5B2FDF81}" type="parTrans" cxnId="{A0F13747-4EFE-4214-8AA6-3479E4EA30D7}">
      <dgm:prSet/>
      <dgm:spPr/>
      <dgm:t>
        <a:bodyPr/>
        <a:lstStyle/>
        <a:p>
          <a:endParaRPr lang="en-US"/>
        </a:p>
      </dgm:t>
    </dgm:pt>
    <dgm:pt modelId="{49506BFE-9AAC-4BD6-B835-6D0AA5613C65}" type="sibTrans" cxnId="{A0F13747-4EFE-4214-8AA6-3479E4EA30D7}">
      <dgm:prSet/>
      <dgm:spPr/>
      <dgm:t>
        <a:bodyPr/>
        <a:lstStyle/>
        <a:p>
          <a:endParaRPr lang="en-US"/>
        </a:p>
      </dgm:t>
    </dgm:pt>
    <dgm:pt modelId="{D86AEDB8-4D1A-4DAC-A8D5-292184B98A78}">
      <dgm:prSet/>
      <dgm:spPr/>
      <dgm:t>
        <a:bodyPr/>
        <a:lstStyle/>
        <a:p>
          <a:r>
            <a:rPr lang="en-ZA"/>
            <a:t>70% asymptomatic</a:t>
          </a:r>
          <a:endParaRPr lang="en-US"/>
        </a:p>
      </dgm:t>
    </dgm:pt>
    <dgm:pt modelId="{8BDC8F6B-EB39-443B-825D-91F42E84B4CF}" type="parTrans" cxnId="{FD4323BF-DA9B-4EF0-83A4-E98F8088CA99}">
      <dgm:prSet/>
      <dgm:spPr/>
      <dgm:t>
        <a:bodyPr/>
        <a:lstStyle/>
        <a:p>
          <a:endParaRPr lang="en-US"/>
        </a:p>
      </dgm:t>
    </dgm:pt>
    <dgm:pt modelId="{4354DC5E-8692-4237-83BF-323672BDE999}" type="sibTrans" cxnId="{FD4323BF-DA9B-4EF0-83A4-E98F8088CA99}">
      <dgm:prSet/>
      <dgm:spPr/>
      <dgm:t>
        <a:bodyPr/>
        <a:lstStyle/>
        <a:p>
          <a:endParaRPr lang="en-US"/>
        </a:p>
      </dgm:t>
    </dgm:pt>
    <dgm:pt modelId="{8DFC732F-82CB-4849-B669-91FDEFC40E8C}">
      <dgm:prSet/>
      <dgm:spPr/>
      <dgm:t>
        <a:bodyPr/>
        <a:lstStyle/>
        <a:p>
          <a:r>
            <a:rPr lang="en-ZA"/>
            <a:t>Typical viral prodrome (anorexia, malaise, myalgia)</a:t>
          </a:r>
          <a:endParaRPr lang="en-US"/>
        </a:p>
      </dgm:t>
    </dgm:pt>
    <dgm:pt modelId="{083406D6-D6D4-4071-B265-3A1307FF68B7}" type="parTrans" cxnId="{16B172A6-C11B-4116-8657-49FFA467D063}">
      <dgm:prSet/>
      <dgm:spPr/>
      <dgm:t>
        <a:bodyPr/>
        <a:lstStyle/>
        <a:p>
          <a:endParaRPr lang="en-US"/>
        </a:p>
      </dgm:t>
    </dgm:pt>
    <dgm:pt modelId="{F8D2570B-B5E5-4A2C-8531-FA58EBE476F5}" type="sibTrans" cxnId="{16B172A6-C11B-4116-8657-49FFA467D063}">
      <dgm:prSet/>
      <dgm:spPr/>
      <dgm:t>
        <a:bodyPr/>
        <a:lstStyle/>
        <a:p>
          <a:endParaRPr lang="en-US"/>
        </a:p>
      </dgm:t>
    </dgm:pt>
    <dgm:pt modelId="{0D9602A2-31B4-4D05-8E7E-96EA46DFB2D3}">
      <dgm:prSet/>
      <dgm:spPr/>
      <dgm:t>
        <a:bodyPr/>
        <a:lstStyle/>
        <a:p>
          <a:r>
            <a:rPr lang="en-ZA"/>
            <a:t>Many may clear the infection without progression to significant liver impairment</a:t>
          </a:r>
          <a:endParaRPr lang="en-US"/>
        </a:p>
      </dgm:t>
    </dgm:pt>
    <dgm:pt modelId="{FCD6E0CB-CA66-4267-9AFE-319C2CBD47C4}" type="parTrans" cxnId="{C1A602A5-ED79-47B5-B487-A085EC01E21A}">
      <dgm:prSet/>
      <dgm:spPr/>
      <dgm:t>
        <a:bodyPr/>
        <a:lstStyle/>
        <a:p>
          <a:endParaRPr lang="en-US"/>
        </a:p>
      </dgm:t>
    </dgm:pt>
    <dgm:pt modelId="{E4A674B2-AC9D-4A2C-B289-B2E91054EF01}" type="sibTrans" cxnId="{C1A602A5-ED79-47B5-B487-A085EC01E21A}">
      <dgm:prSet/>
      <dgm:spPr/>
      <dgm:t>
        <a:bodyPr/>
        <a:lstStyle/>
        <a:p>
          <a:endParaRPr lang="en-US"/>
        </a:p>
      </dgm:t>
    </dgm:pt>
    <dgm:pt modelId="{41D7645F-B46B-4B52-90D1-C493FD9C1154}">
      <dgm:prSet/>
      <dgm:spPr/>
      <dgm:t>
        <a:bodyPr/>
        <a:lstStyle/>
        <a:p>
          <a:r>
            <a:rPr lang="en-ZA"/>
            <a:t>Some develop jaundice and more significant symptoms (serum sickness)</a:t>
          </a:r>
          <a:endParaRPr lang="en-US"/>
        </a:p>
      </dgm:t>
    </dgm:pt>
    <dgm:pt modelId="{D7E8CB1B-4090-4CE4-90DC-BB0870222929}" type="parTrans" cxnId="{CC323F66-7515-4E91-9B3A-EDB9EFB05840}">
      <dgm:prSet/>
      <dgm:spPr/>
      <dgm:t>
        <a:bodyPr/>
        <a:lstStyle/>
        <a:p>
          <a:endParaRPr lang="en-US"/>
        </a:p>
      </dgm:t>
    </dgm:pt>
    <dgm:pt modelId="{8A7E3AE8-9415-408A-8188-E6E9CE6B0360}" type="sibTrans" cxnId="{CC323F66-7515-4E91-9B3A-EDB9EFB05840}">
      <dgm:prSet/>
      <dgm:spPr/>
      <dgm:t>
        <a:bodyPr/>
        <a:lstStyle/>
        <a:p>
          <a:endParaRPr lang="en-US"/>
        </a:p>
      </dgm:t>
    </dgm:pt>
    <dgm:pt modelId="{E0A50381-1109-4751-A51C-33310CEDCBB1}">
      <dgm:prSet/>
      <dgm:spPr/>
      <dgm:t>
        <a:bodyPr/>
        <a:lstStyle/>
        <a:p>
          <a:r>
            <a:rPr lang="en-ZA"/>
            <a:t>0.1 - 1% present with fulminant hepatitis and liver failure (sAg may be negative)</a:t>
          </a:r>
          <a:endParaRPr lang="en-US"/>
        </a:p>
      </dgm:t>
    </dgm:pt>
    <dgm:pt modelId="{5177EB9A-6A4B-4144-861E-20EEF052915F}" type="parTrans" cxnId="{E145E204-32B6-459A-8DDB-31F039D4CAA7}">
      <dgm:prSet/>
      <dgm:spPr/>
      <dgm:t>
        <a:bodyPr/>
        <a:lstStyle/>
        <a:p>
          <a:endParaRPr lang="en-US"/>
        </a:p>
      </dgm:t>
    </dgm:pt>
    <dgm:pt modelId="{E62DEA66-B266-4947-9E4A-41EC3C878050}" type="sibTrans" cxnId="{E145E204-32B6-459A-8DDB-31F039D4CAA7}">
      <dgm:prSet/>
      <dgm:spPr/>
      <dgm:t>
        <a:bodyPr/>
        <a:lstStyle/>
        <a:p>
          <a:endParaRPr lang="en-US"/>
        </a:p>
      </dgm:t>
    </dgm:pt>
    <dgm:pt modelId="{90F76A5A-D29F-462F-B17D-4AC7E4DF2FEB}">
      <dgm:prSet/>
      <dgm:spPr/>
      <dgm:t>
        <a:bodyPr/>
        <a:lstStyle/>
        <a:p>
          <a:r>
            <a:rPr lang="en-ZA"/>
            <a:t>Diagnosis made with HBsAg + and HBcIgM + (note may also be present in a flare)</a:t>
          </a:r>
          <a:endParaRPr lang="en-US"/>
        </a:p>
      </dgm:t>
    </dgm:pt>
    <dgm:pt modelId="{2EEB5185-19EA-4805-ABFF-BAC4CBB561F3}" type="parTrans" cxnId="{2F9F70F2-D0F2-40AB-81CA-9B945C0E0C7B}">
      <dgm:prSet/>
      <dgm:spPr/>
      <dgm:t>
        <a:bodyPr/>
        <a:lstStyle/>
        <a:p>
          <a:endParaRPr lang="en-US"/>
        </a:p>
      </dgm:t>
    </dgm:pt>
    <dgm:pt modelId="{38D86A37-17EC-49A1-9304-93C2E1401265}" type="sibTrans" cxnId="{2F9F70F2-D0F2-40AB-81CA-9B945C0E0C7B}">
      <dgm:prSet/>
      <dgm:spPr/>
      <dgm:t>
        <a:bodyPr/>
        <a:lstStyle/>
        <a:p>
          <a:endParaRPr lang="en-US"/>
        </a:p>
      </dgm:t>
    </dgm:pt>
    <dgm:pt modelId="{913018AA-553A-47D5-AA6F-98C03A017BE7}">
      <dgm:prSet/>
      <dgm:spPr/>
      <dgm:t>
        <a:bodyPr/>
        <a:lstStyle/>
        <a:p>
          <a:r>
            <a:rPr lang="en-ZA"/>
            <a:t>&gt;95% of adults should achieve clearance with only supportive treatment</a:t>
          </a:r>
          <a:endParaRPr lang="en-US"/>
        </a:p>
      </dgm:t>
    </dgm:pt>
    <dgm:pt modelId="{B2B100B4-C4C1-45BC-A7DF-6FADCADFF9BA}" type="parTrans" cxnId="{00602766-A181-4D4D-A463-106F80BCDD19}">
      <dgm:prSet/>
      <dgm:spPr/>
      <dgm:t>
        <a:bodyPr/>
        <a:lstStyle/>
        <a:p>
          <a:endParaRPr lang="en-US"/>
        </a:p>
      </dgm:t>
    </dgm:pt>
    <dgm:pt modelId="{2506A00F-0CA3-4A58-9008-55A27E4E8145}" type="sibTrans" cxnId="{00602766-A181-4D4D-A463-106F80BCDD19}">
      <dgm:prSet/>
      <dgm:spPr/>
      <dgm:t>
        <a:bodyPr/>
        <a:lstStyle/>
        <a:p>
          <a:endParaRPr lang="en-US"/>
        </a:p>
      </dgm:t>
    </dgm:pt>
    <dgm:pt modelId="{292B3F02-2B75-4300-B7EA-93030BFE570E}" type="pres">
      <dgm:prSet presAssocID="{B53E8203-23D2-427B-A075-8810103F4394}" presName="vert0" presStyleCnt="0">
        <dgm:presLayoutVars>
          <dgm:dir/>
          <dgm:animOne val="branch"/>
          <dgm:animLvl val="lvl"/>
        </dgm:presLayoutVars>
      </dgm:prSet>
      <dgm:spPr/>
    </dgm:pt>
    <dgm:pt modelId="{B00FAAD4-9266-4BE1-AB74-F4868E8A63CD}" type="pres">
      <dgm:prSet presAssocID="{5821E309-6B6A-4D39-926A-B35280BA8B84}" presName="thickLine" presStyleLbl="alignNode1" presStyleIdx="0" presStyleCnt="8"/>
      <dgm:spPr/>
    </dgm:pt>
    <dgm:pt modelId="{28A37672-DA4C-44DC-9E81-C9380A46F743}" type="pres">
      <dgm:prSet presAssocID="{5821E309-6B6A-4D39-926A-B35280BA8B84}" presName="horz1" presStyleCnt="0"/>
      <dgm:spPr/>
    </dgm:pt>
    <dgm:pt modelId="{021957A2-7BC3-4862-9356-4EB7802D7504}" type="pres">
      <dgm:prSet presAssocID="{5821E309-6B6A-4D39-926A-B35280BA8B84}" presName="tx1" presStyleLbl="revTx" presStyleIdx="0" presStyleCnt="8"/>
      <dgm:spPr/>
    </dgm:pt>
    <dgm:pt modelId="{0F15883D-5FD6-443C-BB96-459844EAE4E2}" type="pres">
      <dgm:prSet presAssocID="{5821E309-6B6A-4D39-926A-B35280BA8B84}" presName="vert1" presStyleCnt="0"/>
      <dgm:spPr/>
    </dgm:pt>
    <dgm:pt modelId="{13EADC87-4163-45F6-9E0E-78DDF998B2B3}" type="pres">
      <dgm:prSet presAssocID="{D86AEDB8-4D1A-4DAC-A8D5-292184B98A78}" presName="thickLine" presStyleLbl="alignNode1" presStyleIdx="1" presStyleCnt="8"/>
      <dgm:spPr/>
    </dgm:pt>
    <dgm:pt modelId="{496A42C4-3D08-4CE5-B7AF-BD42231027F3}" type="pres">
      <dgm:prSet presAssocID="{D86AEDB8-4D1A-4DAC-A8D5-292184B98A78}" presName="horz1" presStyleCnt="0"/>
      <dgm:spPr/>
    </dgm:pt>
    <dgm:pt modelId="{9D5B2936-B574-4AFD-8CB1-6EA21210A2C9}" type="pres">
      <dgm:prSet presAssocID="{D86AEDB8-4D1A-4DAC-A8D5-292184B98A78}" presName="tx1" presStyleLbl="revTx" presStyleIdx="1" presStyleCnt="8"/>
      <dgm:spPr/>
    </dgm:pt>
    <dgm:pt modelId="{ACF5D53A-B1B8-47D8-8265-685BCDE58B48}" type="pres">
      <dgm:prSet presAssocID="{D86AEDB8-4D1A-4DAC-A8D5-292184B98A78}" presName="vert1" presStyleCnt="0"/>
      <dgm:spPr/>
    </dgm:pt>
    <dgm:pt modelId="{3D860EA9-F943-45F8-A2FA-F38E23BA4C83}" type="pres">
      <dgm:prSet presAssocID="{8DFC732F-82CB-4849-B669-91FDEFC40E8C}" presName="thickLine" presStyleLbl="alignNode1" presStyleIdx="2" presStyleCnt="8"/>
      <dgm:spPr/>
    </dgm:pt>
    <dgm:pt modelId="{92D297AD-4763-4A75-95BB-4BD9BCE7D2B4}" type="pres">
      <dgm:prSet presAssocID="{8DFC732F-82CB-4849-B669-91FDEFC40E8C}" presName="horz1" presStyleCnt="0"/>
      <dgm:spPr/>
    </dgm:pt>
    <dgm:pt modelId="{C46EEE80-143C-4082-B909-CD9A7810FA97}" type="pres">
      <dgm:prSet presAssocID="{8DFC732F-82CB-4849-B669-91FDEFC40E8C}" presName="tx1" presStyleLbl="revTx" presStyleIdx="2" presStyleCnt="8"/>
      <dgm:spPr/>
    </dgm:pt>
    <dgm:pt modelId="{AEE0FC90-6F57-491B-8816-061768A02C8B}" type="pres">
      <dgm:prSet presAssocID="{8DFC732F-82CB-4849-B669-91FDEFC40E8C}" presName="vert1" presStyleCnt="0"/>
      <dgm:spPr/>
    </dgm:pt>
    <dgm:pt modelId="{B687BAB0-4FA0-41AF-A144-E73B5347D592}" type="pres">
      <dgm:prSet presAssocID="{0D9602A2-31B4-4D05-8E7E-96EA46DFB2D3}" presName="thickLine" presStyleLbl="alignNode1" presStyleIdx="3" presStyleCnt="8"/>
      <dgm:spPr/>
    </dgm:pt>
    <dgm:pt modelId="{2669911B-87A3-49EC-8718-18B1799AFD9F}" type="pres">
      <dgm:prSet presAssocID="{0D9602A2-31B4-4D05-8E7E-96EA46DFB2D3}" presName="horz1" presStyleCnt="0"/>
      <dgm:spPr/>
    </dgm:pt>
    <dgm:pt modelId="{A729D996-3B49-4FDA-A199-989560A5855C}" type="pres">
      <dgm:prSet presAssocID="{0D9602A2-31B4-4D05-8E7E-96EA46DFB2D3}" presName="tx1" presStyleLbl="revTx" presStyleIdx="3" presStyleCnt="8"/>
      <dgm:spPr/>
    </dgm:pt>
    <dgm:pt modelId="{43F479ED-EF2F-44C0-B6BD-45B8E428F7A0}" type="pres">
      <dgm:prSet presAssocID="{0D9602A2-31B4-4D05-8E7E-96EA46DFB2D3}" presName="vert1" presStyleCnt="0"/>
      <dgm:spPr/>
    </dgm:pt>
    <dgm:pt modelId="{F503F40D-6E5E-4204-9CA8-482BB3C39E91}" type="pres">
      <dgm:prSet presAssocID="{41D7645F-B46B-4B52-90D1-C493FD9C1154}" presName="thickLine" presStyleLbl="alignNode1" presStyleIdx="4" presStyleCnt="8"/>
      <dgm:spPr/>
    </dgm:pt>
    <dgm:pt modelId="{6D3E9C8A-DB03-4144-99F5-F49ECD0381C7}" type="pres">
      <dgm:prSet presAssocID="{41D7645F-B46B-4B52-90D1-C493FD9C1154}" presName="horz1" presStyleCnt="0"/>
      <dgm:spPr/>
    </dgm:pt>
    <dgm:pt modelId="{658C9673-7859-4E29-A6A8-8182F50DE7C3}" type="pres">
      <dgm:prSet presAssocID="{41D7645F-B46B-4B52-90D1-C493FD9C1154}" presName="tx1" presStyleLbl="revTx" presStyleIdx="4" presStyleCnt="8"/>
      <dgm:spPr/>
    </dgm:pt>
    <dgm:pt modelId="{94FAC1F1-6EE8-4807-AB42-69C7453F2ACB}" type="pres">
      <dgm:prSet presAssocID="{41D7645F-B46B-4B52-90D1-C493FD9C1154}" presName="vert1" presStyleCnt="0"/>
      <dgm:spPr/>
    </dgm:pt>
    <dgm:pt modelId="{53BEB4FE-1FA8-4EFF-98D1-473AED570DA3}" type="pres">
      <dgm:prSet presAssocID="{E0A50381-1109-4751-A51C-33310CEDCBB1}" presName="thickLine" presStyleLbl="alignNode1" presStyleIdx="5" presStyleCnt="8"/>
      <dgm:spPr/>
    </dgm:pt>
    <dgm:pt modelId="{C2B65DBA-ABED-4F16-B6CF-015D3E78C4B3}" type="pres">
      <dgm:prSet presAssocID="{E0A50381-1109-4751-A51C-33310CEDCBB1}" presName="horz1" presStyleCnt="0"/>
      <dgm:spPr/>
    </dgm:pt>
    <dgm:pt modelId="{E3F58FDB-5034-4B78-909E-648F5392ED4B}" type="pres">
      <dgm:prSet presAssocID="{E0A50381-1109-4751-A51C-33310CEDCBB1}" presName="tx1" presStyleLbl="revTx" presStyleIdx="5" presStyleCnt="8"/>
      <dgm:spPr/>
    </dgm:pt>
    <dgm:pt modelId="{80E6EF1C-599D-4D76-BDDE-F7AE8F55B0AF}" type="pres">
      <dgm:prSet presAssocID="{E0A50381-1109-4751-A51C-33310CEDCBB1}" presName="vert1" presStyleCnt="0"/>
      <dgm:spPr/>
    </dgm:pt>
    <dgm:pt modelId="{6856B995-8923-4760-9B06-35289D0C4026}" type="pres">
      <dgm:prSet presAssocID="{90F76A5A-D29F-462F-B17D-4AC7E4DF2FEB}" presName="thickLine" presStyleLbl="alignNode1" presStyleIdx="6" presStyleCnt="8"/>
      <dgm:spPr/>
    </dgm:pt>
    <dgm:pt modelId="{469D741F-1835-4435-A58D-A79C186EB73E}" type="pres">
      <dgm:prSet presAssocID="{90F76A5A-D29F-462F-B17D-4AC7E4DF2FEB}" presName="horz1" presStyleCnt="0"/>
      <dgm:spPr/>
    </dgm:pt>
    <dgm:pt modelId="{E4557300-AF0C-4EF7-A07D-8D66A362BAF2}" type="pres">
      <dgm:prSet presAssocID="{90F76A5A-D29F-462F-B17D-4AC7E4DF2FEB}" presName="tx1" presStyleLbl="revTx" presStyleIdx="6" presStyleCnt="8"/>
      <dgm:spPr/>
    </dgm:pt>
    <dgm:pt modelId="{D31734CA-03AB-4B82-97AF-C896CC07966B}" type="pres">
      <dgm:prSet presAssocID="{90F76A5A-D29F-462F-B17D-4AC7E4DF2FEB}" presName="vert1" presStyleCnt="0"/>
      <dgm:spPr/>
    </dgm:pt>
    <dgm:pt modelId="{1340E09B-F549-407C-9A60-684216A73577}" type="pres">
      <dgm:prSet presAssocID="{913018AA-553A-47D5-AA6F-98C03A017BE7}" presName="thickLine" presStyleLbl="alignNode1" presStyleIdx="7" presStyleCnt="8"/>
      <dgm:spPr/>
    </dgm:pt>
    <dgm:pt modelId="{8E21DA8D-578A-4BB0-A201-E984B47B42B0}" type="pres">
      <dgm:prSet presAssocID="{913018AA-553A-47D5-AA6F-98C03A017BE7}" presName="horz1" presStyleCnt="0"/>
      <dgm:spPr/>
    </dgm:pt>
    <dgm:pt modelId="{06830B56-69D8-4CA8-BEE1-C0D40B797587}" type="pres">
      <dgm:prSet presAssocID="{913018AA-553A-47D5-AA6F-98C03A017BE7}" presName="tx1" presStyleLbl="revTx" presStyleIdx="7" presStyleCnt="8"/>
      <dgm:spPr/>
    </dgm:pt>
    <dgm:pt modelId="{76AECE49-FF69-4393-931E-37546DFB6136}" type="pres">
      <dgm:prSet presAssocID="{913018AA-553A-47D5-AA6F-98C03A017BE7}" presName="vert1" presStyleCnt="0"/>
      <dgm:spPr/>
    </dgm:pt>
  </dgm:ptLst>
  <dgm:cxnLst>
    <dgm:cxn modelId="{E145E204-32B6-459A-8DDB-31F039D4CAA7}" srcId="{B53E8203-23D2-427B-A075-8810103F4394}" destId="{E0A50381-1109-4751-A51C-33310CEDCBB1}" srcOrd="5" destOrd="0" parTransId="{5177EB9A-6A4B-4144-861E-20EEF052915F}" sibTransId="{E62DEA66-B266-4947-9E4A-41EC3C878050}"/>
    <dgm:cxn modelId="{EBCB0D2C-4AE3-4A36-919E-5F06DDA47F4F}" type="presOf" srcId="{90F76A5A-D29F-462F-B17D-4AC7E4DF2FEB}" destId="{E4557300-AF0C-4EF7-A07D-8D66A362BAF2}" srcOrd="0" destOrd="0" presId="urn:microsoft.com/office/officeart/2008/layout/LinedList"/>
    <dgm:cxn modelId="{B371FA5E-B244-4EFC-B34A-E7FAAF29F097}" type="presOf" srcId="{0D9602A2-31B4-4D05-8E7E-96EA46DFB2D3}" destId="{A729D996-3B49-4FDA-A199-989560A5855C}" srcOrd="0" destOrd="0" presId="urn:microsoft.com/office/officeart/2008/layout/LinedList"/>
    <dgm:cxn modelId="{00602766-A181-4D4D-A463-106F80BCDD19}" srcId="{B53E8203-23D2-427B-A075-8810103F4394}" destId="{913018AA-553A-47D5-AA6F-98C03A017BE7}" srcOrd="7" destOrd="0" parTransId="{B2B100B4-C4C1-45BC-A7DF-6FADCADFF9BA}" sibTransId="{2506A00F-0CA3-4A58-9008-55A27E4E8145}"/>
    <dgm:cxn modelId="{CC323F66-7515-4E91-9B3A-EDB9EFB05840}" srcId="{B53E8203-23D2-427B-A075-8810103F4394}" destId="{41D7645F-B46B-4B52-90D1-C493FD9C1154}" srcOrd="4" destOrd="0" parTransId="{D7E8CB1B-4090-4CE4-90DC-BB0870222929}" sibTransId="{8A7E3AE8-9415-408A-8188-E6E9CE6B0360}"/>
    <dgm:cxn modelId="{A0F13747-4EFE-4214-8AA6-3479E4EA30D7}" srcId="{B53E8203-23D2-427B-A075-8810103F4394}" destId="{5821E309-6B6A-4D39-926A-B35280BA8B84}" srcOrd="0" destOrd="0" parTransId="{2129951B-F11C-4C36-9142-6C6E5B2FDF81}" sibTransId="{49506BFE-9AAC-4BD6-B835-6D0AA5613C65}"/>
    <dgm:cxn modelId="{D118A354-F99D-4A7E-9C8D-EBC094ADBEE1}" type="presOf" srcId="{E0A50381-1109-4751-A51C-33310CEDCBB1}" destId="{E3F58FDB-5034-4B78-909E-648F5392ED4B}" srcOrd="0" destOrd="0" presId="urn:microsoft.com/office/officeart/2008/layout/LinedList"/>
    <dgm:cxn modelId="{AB5CE076-BDE5-461F-84AC-C58416567BA3}" type="presOf" srcId="{B53E8203-23D2-427B-A075-8810103F4394}" destId="{292B3F02-2B75-4300-B7EA-93030BFE570E}" srcOrd="0" destOrd="0" presId="urn:microsoft.com/office/officeart/2008/layout/LinedList"/>
    <dgm:cxn modelId="{D83B219A-DF72-43EB-842F-534B1F2A3FAE}" type="presOf" srcId="{8DFC732F-82CB-4849-B669-91FDEFC40E8C}" destId="{C46EEE80-143C-4082-B909-CD9A7810FA97}" srcOrd="0" destOrd="0" presId="urn:microsoft.com/office/officeart/2008/layout/LinedList"/>
    <dgm:cxn modelId="{C1A602A5-ED79-47B5-B487-A085EC01E21A}" srcId="{B53E8203-23D2-427B-A075-8810103F4394}" destId="{0D9602A2-31B4-4D05-8E7E-96EA46DFB2D3}" srcOrd="3" destOrd="0" parTransId="{FCD6E0CB-CA66-4267-9AFE-319C2CBD47C4}" sibTransId="{E4A674B2-AC9D-4A2C-B289-B2E91054EF01}"/>
    <dgm:cxn modelId="{16B172A6-C11B-4116-8657-49FFA467D063}" srcId="{B53E8203-23D2-427B-A075-8810103F4394}" destId="{8DFC732F-82CB-4849-B669-91FDEFC40E8C}" srcOrd="2" destOrd="0" parTransId="{083406D6-D6D4-4071-B265-3A1307FF68B7}" sibTransId="{F8D2570B-B5E5-4A2C-8531-FA58EBE476F5}"/>
    <dgm:cxn modelId="{3CDA35A8-E084-40A9-B2CE-0C4DB9C6A1A3}" type="presOf" srcId="{913018AA-553A-47D5-AA6F-98C03A017BE7}" destId="{06830B56-69D8-4CA8-BEE1-C0D40B797587}" srcOrd="0" destOrd="0" presId="urn:microsoft.com/office/officeart/2008/layout/LinedList"/>
    <dgm:cxn modelId="{29D51BA9-1CBF-4736-9558-E55B674D2E0E}" type="presOf" srcId="{5821E309-6B6A-4D39-926A-B35280BA8B84}" destId="{021957A2-7BC3-4862-9356-4EB7802D7504}" srcOrd="0" destOrd="0" presId="urn:microsoft.com/office/officeart/2008/layout/LinedList"/>
    <dgm:cxn modelId="{FD4323BF-DA9B-4EF0-83A4-E98F8088CA99}" srcId="{B53E8203-23D2-427B-A075-8810103F4394}" destId="{D86AEDB8-4D1A-4DAC-A8D5-292184B98A78}" srcOrd="1" destOrd="0" parTransId="{8BDC8F6B-EB39-443B-825D-91F42E84B4CF}" sibTransId="{4354DC5E-8692-4237-83BF-323672BDE999}"/>
    <dgm:cxn modelId="{EC3458DD-D4FD-4A52-9DDD-57A038F4BF27}" type="presOf" srcId="{41D7645F-B46B-4B52-90D1-C493FD9C1154}" destId="{658C9673-7859-4E29-A6A8-8182F50DE7C3}" srcOrd="0" destOrd="0" presId="urn:microsoft.com/office/officeart/2008/layout/LinedList"/>
    <dgm:cxn modelId="{80972CE0-3646-469A-B11A-F15F2E051EB2}" type="presOf" srcId="{D86AEDB8-4D1A-4DAC-A8D5-292184B98A78}" destId="{9D5B2936-B574-4AFD-8CB1-6EA21210A2C9}" srcOrd="0" destOrd="0" presId="urn:microsoft.com/office/officeart/2008/layout/LinedList"/>
    <dgm:cxn modelId="{2F9F70F2-D0F2-40AB-81CA-9B945C0E0C7B}" srcId="{B53E8203-23D2-427B-A075-8810103F4394}" destId="{90F76A5A-D29F-462F-B17D-4AC7E4DF2FEB}" srcOrd="6" destOrd="0" parTransId="{2EEB5185-19EA-4805-ABFF-BAC4CBB561F3}" sibTransId="{38D86A37-17EC-49A1-9304-93C2E1401265}"/>
    <dgm:cxn modelId="{4DA9ABDC-6B19-4DC9-811C-C375F91AC048}" type="presParOf" srcId="{292B3F02-2B75-4300-B7EA-93030BFE570E}" destId="{B00FAAD4-9266-4BE1-AB74-F4868E8A63CD}" srcOrd="0" destOrd="0" presId="urn:microsoft.com/office/officeart/2008/layout/LinedList"/>
    <dgm:cxn modelId="{B5279C7C-FE88-404B-8A7A-74FE595C2AB0}" type="presParOf" srcId="{292B3F02-2B75-4300-B7EA-93030BFE570E}" destId="{28A37672-DA4C-44DC-9E81-C9380A46F743}" srcOrd="1" destOrd="0" presId="urn:microsoft.com/office/officeart/2008/layout/LinedList"/>
    <dgm:cxn modelId="{7B7C681B-47D6-4349-8663-0BD49A68A00C}" type="presParOf" srcId="{28A37672-DA4C-44DC-9E81-C9380A46F743}" destId="{021957A2-7BC3-4862-9356-4EB7802D7504}" srcOrd="0" destOrd="0" presId="urn:microsoft.com/office/officeart/2008/layout/LinedList"/>
    <dgm:cxn modelId="{F4AF09BB-7C3C-40ED-9385-C511640F4396}" type="presParOf" srcId="{28A37672-DA4C-44DC-9E81-C9380A46F743}" destId="{0F15883D-5FD6-443C-BB96-459844EAE4E2}" srcOrd="1" destOrd="0" presId="urn:microsoft.com/office/officeart/2008/layout/LinedList"/>
    <dgm:cxn modelId="{5046CCE9-B91D-4B89-961A-7366C3210996}" type="presParOf" srcId="{292B3F02-2B75-4300-B7EA-93030BFE570E}" destId="{13EADC87-4163-45F6-9E0E-78DDF998B2B3}" srcOrd="2" destOrd="0" presId="urn:microsoft.com/office/officeart/2008/layout/LinedList"/>
    <dgm:cxn modelId="{98447B44-A0D3-4948-88AA-6F71A004F024}" type="presParOf" srcId="{292B3F02-2B75-4300-B7EA-93030BFE570E}" destId="{496A42C4-3D08-4CE5-B7AF-BD42231027F3}" srcOrd="3" destOrd="0" presId="urn:microsoft.com/office/officeart/2008/layout/LinedList"/>
    <dgm:cxn modelId="{28D9F344-ACE1-43ED-9812-4ADBA0624170}" type="presParOf" srcId="{496A42C4-3D08-4CE5-B7AF-BD42231027F3}" destId="{9D5B2936-B574-4AFD-8CB1-6EA21210A2C9}" srcOrd="0" destOrd="0" presId="urn:microsoft.com/office/officeart/2008/layout/LinedList"/>
    <dgm:cxn modelId="{542EDD5A-06D0-41AF-B35F-701938D01152}" type="presParOf" srcId="{496A42C4-3D08-4CE5-B7AF-BD42231027F3}" destId="{ACF5D53A-B1B8-47D8-8265-685BCDE58B48}" srcOrd="1" destOrd="0" presId="urn:microsoft.com/office/officeart/2008/layout/LinedList"/>
    <dgm:cxn modelId="{B2030BF0-971C-47B5-AB49-FC4E8DF0C7A2}" type="presParOf" srcId="{292B3F02-2B75-4300-B7EA-93030BFE570E}" destId="{3D860EA9-F943-45F8-A2FA-F38E23BA4C83}" srcOrd="4" destOrd="0" presId="urn:microsoft.com/office/officeart/2008/layout/LinedList"/>
    <dgm:cxn modelId="{E9E6524C-E814-41D9-A95C-04A2E591679F}" type="presParOf" srcId="{292B3F02-2B75-4300-B7EA-93030BFE570E}" destId="{92D297AD-4763-4A75-95BB-4BD9BCE7D2B4}" srcOrd="5" destOrd="0" presId="urn:microsoft.com/office/officeart/2008/layout/LinedList"/>
    <dgm:cxn modelId="{8CEBEAEC-B8AE-4020-91B7-C4E5EDC6A442}" type="presParOf" srcId="{92D297AD-4763-4A75-95BB-4BD9BCE7D2B4}" destId="{C46EEE80-143C-4082-B909-CD9A7810FA97}" srcOrd="0" destOrd="0" presId="urn:microsoft.com/office/officeart/2008/layout/LinedList"/>
    <dgm:cxn modelId="{B6BCC8E1-6C24-43F5-B9B9-AD355C2FDA84}" type="presParOf" srcId="{92D297AD-4763-4A75-95BB-4BD9BCE7D2B4}" destId="{AEE0FC90-6F57-491B-8816-061768A02C8B}" srcOrd="1" destOrd="0" presId="urn:microsoft.com/office/officeart/2008/layout/LinedList"/>
    <dgm:cxn modelId="{6144731F-7FB2-46D4-AD7C-1EF13ACD39FE}" type="presParOf" srcId="{292B3F02-2B75-4300-B7EA-93030BFE570E}" destId="{B687BAB0-4FA0-41AF-A144-E73B5347D592}" srcOrd="6" destOrd="0" presId="urn:microsoft.com/office/officeart/2008/layout/LinedList"/>
    <dgm:cxn modelId="{8A768AD1-9D83-4747-AC27-6F2EC892A326}" type="presParOf" srcId="{292B3F02-2B75-4300-B7EA-93030BFE570E}" destId="{2669911B-87A3-49EC-8718-18B1799AFD9F}" srcOrd="7" destOrd="0" presId="urn:microsoft.com/office/officeart/2008/layout/LinedList"/>
    <dgm:cxn modelId="{65DBA9EA-287C-494B-9D43-4530AC1030E8}" type="presParOf" srcId="{2669911B-87A3-49EC-8718-18B1799AFD9F}" destId="{A729D996-3B49-4FDA-A199-989560A5855C}" srcOrd="0" destOrd="0" presId="urn:microsoft.com/office/officeart/2008/layout/LinedList"/>
    <dgm:cxn modelId="{429CB30B-4AE6-4C90-B263-9C48E5A8577D}" type="presParOf" srcId="{2669911B-87A3-49EC-8718-18B1799AFD9F}" destId="{43F479ED-EF2F-44C0-B6BD-45B8E428F7A0}" srcOrd="1" destOrd="0" presId="urn:microsoft.com/office/officeart/2008/layout/LinedList"/>
    <dgm:cxn modelId="{2E2EA4F2-531C-4C0B-981F-F75E3DBBD191}" type="presParOf" srcId="{292B3F02-2B75-4300-B7EA-93030BFE570E}" destId="{F503F40D-6E5E-4204-9CA8-482BB3C39E91}" srcOrd="8" destOrd="0" presId="urn:microsoft.com/office/officeart/2008/layout/LinedList"/>
    <dgm:cxn modelId="{4FD69DC0-9C7C-4DD4-8646-A7453D6AA700}" type="presParOf" srcId="{292B3F02-2B75-4300-B7EA-93030BFE570E}" destId="{6D3E9C8A-DB03-4144-99F5-F49ECD0381C7}" srcOrd="9" destOrd="0" presId="urn:microsoft.com/office/officeart/2008/layout/LinedList"/>
    <dgm:cxn modelId="{311292AA-7D03-4BB4-9A1A-B18289883BA5}" type="presParOf" srcId="{6D3E9C8A-DB03-4144-99F5-F49ECD0381C7}" destId="{658C9673-7859-4E29-A6A8-8182F50DE7C3}" srcOrd="0" destOrd="0" presId="urn:microsoft.com/office/officeart/2008/layout/LinedList"/>
    <dgm:cxn modelId="{29F93597-33CA-4180-B2A2-EC1141CA7369}" type="presParOf" srcId="{6D3E9C8A-DB03-4144-99F5-F49ECD0381C7}" destId="{94FAC1F1-6EE8-4807-AB42-69C7453F2ACB}" srcOrd="1" destOrd="0" presId="urn:microsoft.com/office/officeart/2008/layout/LinedList"/>
    <dgm:cxn modelId="{18A1B1A4-E64C-4490-A199-8D2EBC48EFB9}" type="presParOf" srcId="{292B3F02-2B75-4300-B7EA-93030BFE570E}" destId="{53BEB4FE-1FA8-4EFF-98D1-473AED570DA3}" srcOrd="10" destOrd="0" presId="urn:microsoft.com/office/officeart/2008/layout/LinedList"/>
    <dgm:cxn modelId="{26D25801-B1E8-44E9-9771-6FD0FD13893D}" type="presParOf" srcId="{292B3F02-2B75-4300-B7EA-93030BFE570E}" destId="{C2B65DBA-ABED-4F16-B6CF-015D3E78C4B3}" srcOrd="11" destOrd="0" presId="urn:microsoft.com/office/officeart/2008/layout/LinedList"/>
    <dgm:cxn modelId="{655ACF6B-7CB5-4293-8DF9-1A781CAD9DEA}" type="presParOf" srcId="{C2B65DBA-ABED-4F16-B6CF-015D3E78C4B3}" destId="{E3F58FDB-5034-4B78-909E-648F5392ED4B}" srcOrd="0" destOrd="0" presId="urn:microsoft.com/office/officeart/2008/layout/LinedList"/>
    <dgm:cxn modelId="{9F325BB8-095B-4741-B604-5EA9237D4C1A}" type="presParOf" srcId="{C2B65DBA-ABED-4F16-B6CF-015D3E78C4B3}" destId="{80E6EF1C-599D-4D76-BDDE-F7AE8F55B0AF}" srcOrd="1" destOrd="0" presId="urn:microsoft.com/office/officeart/2008/layout/LinedList"/>
    <dgm:cxn modelId="{11283337-1C52-4C3D-99B3-1645A5C9D797}" type="presParOf" srcId="{292B3F02-2B75-4300-B7EA-93030BFE570E}" destId="{6856B995-8923-4760-9B06-35289D0C4026}" srcOrd="12" destOrd="0" presId="urn:microsoft.com/office/officeart/2008/layout/LinedList"/>
    <dgm:cxn modelId="{3EC7B7B3-044B-4E48-8436-0BADF86E61DD}" type="presParOf" srcId="{292B3F02-2B75-4300-B7EA-93030BFE570E}" destId="{469D741F-1835-4435-A58D-A79C186EB73E}" srcOrd="13" destOrd="0" presId="urn:microsoft.com/office/officeart/2008/layout/LinedList"/>
    <dgm:cxn modelId="{B2C5D4D7-B0E2-4496-8547-0574340222BA}" type="presParOf" srcId="{469D741F-1835-4435-A58D-A79C186EB73E}" destId="{E4557300-AF0C-4EF7-A07D-8D66A362BAF2}" srcOrd="0" destOrd="0" presId="urn:microsoft.com/office/officeart/2008/layout/LinedList"/>
    <dgm:cxn modelId="{877C0516-47EA-40BB-B7C6-3CB5C81E1A6A}" type="presParOf" srcId="{469D741F-1835-4435-A58D-A79C186EB73E}" destId="{D31734CA-03AB-4B82-97AF-C896CC07966B}" srcOrd="1" destOrd="0" presId="urn:microsoft.com/office/officeart/2008/layout/LinedList"/>
    <dgm:cxn modelId="{3A3A3819-58FD-4B9E-A98F-8C212B37C053}" type="presParOf" srcId="{292B3F02-2B75-4300-B7EA-93030BFE570E}" destId="{1340E09B-F549-407C-9A60-684216A73577}" srcOrd="14" destOrd="0" presId="urn:microsoft.com/office/officeart/2008/layout/LinedList"/>
    <dgm:cxn modelId="{F7FED3CA-CBE4-4090-B0DD-8E35023FA810}" type="presParOf" srcId="{292B3F02-2B75-4300-B7EA-93030BFE570E}" destId="{8E21DA8D-578A-4BB0-A201-E984B47B42B0}" srcOrd="15" destOrd="0" presId="urn:microsoft.com/office/officeart/2008/layout/LinedList"/>
    <dgm:cxn modelId="{B477A061-FAFB-4003-B4FB-79C863267F17}" type="presParOf" srcId="{8E21DA8D-578A-4BB0-A201-E984B47B42B0}" destId="{06830B56-69D8-4CA8-BEE1-C0D40B797587}" srcOrd="0" destOrd="0" presId="urn:microsoft.com/office/officeart/2008/layout/LinedList"/>
    <dgm:cxn modelId="{C4CBA3A5-0B4A-443F-A904-33F1FB7DE245}" type="presParOf" srcId="{8E21DA8D-578A-4BB0-A201-E984B47B42B0}" destId="{76AECE49-FF69-4393-931E-37546DFB613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099BC0-9DAD-4A1E-9D26-F9E166DC08A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6AA9D50-FC7F-4BCB-8E59-07278A17E89E}">
      <dgm:prSet/>
      <dgm:spPr/>
      <dgm:t>
        <a:bodyPr/>
        <a:lstStyle/>
        <a:p>
          <a:r>
            <a:rPr lang="en-ZA"/>
            <a:t>HBV &amp; Decompensated Cirrhosis</a:t>
          </a:r>
          <a:endParaRPr lang="en-US"/>
        </a:p>
      </dgm:t>
    </dgm:pt>
    <dgm:pt modelId="{60D0170B-E085-4B15-A61E-949D64F591CB}" type="parTrans" cxnId="{F65B0588-6FA9-41BF-92F5-518F73E39A1D}">
      <dgm:prSet/>
      <dgm:spPr/>
      <dgm:t>
        <a:bodyPr/>
        <a:lstStyle/>
        <a:p>
          <a:endParaRPr lang="en-US"/>
        </a:p>
      </dgm:t>
    </dgm:pt>
    <dgm:pt modelId="{2D55FB9C-B7BB-41E7-8DE3-643A0DD0BAA7}" type="sibTrans" cxnId="{F65B0588-6FA9-41BF-92F5-518F73E39A1D}">
      <dgm:prSet/>
      <dgm:spPr/>
      <dgm:t>
        <a:bodyPr/>
        <a:lstStyle/>
        <a:p>
          <a:endParaRPr lang="en-US"/>
        </a:p>
      </dgm:t>
    </dgm:pt>
    <dgm:pt modelId="{6DC51522-BACA-484C-A20C-1EBB9D3847AC}">
      <dgm:prSet/>
      <dgm:spPr/>
      <dgm:t>
        <a:bodyPr/>
        <a:lstStyle/>
        <a:p>
          <a:r>
            <a:rPr lang="en-ZA"/>
            <a:t>HBV-HCV co-infection</a:t>
          </a:r>
          <a:endParaRPr lang="en-US"/>
        </a:p>
      </dgm:t>
    </dgm:pt>
    <dgm:pt modelId="{A3AE5168-3EFC-4C5B-B320-9CAF986D9356}" type="parTrans" cxnId="{085C8F79-7CBE-4CA4-B581-18CE38447DD9}">
      <dgm:prSet/>
      <dgm:spPr/>
      <dgm:t>
        <a:bodyPr/>
        <a:lstStyle/>
        <a:p>
          <a:endParaRPr lang="en-US"/>
        </a:p>
      </dgm:t>
    </dgm:pt>
    <dgm:pt modelId="{FEF6720D-C414-4F06-8EB1-047AA95B8017}" type="sibTrans" cxnId="{085C8F79-7CBE-4CA4-B581-18CE38447DD9}">
      <dgm:prSet/>
      <dgm:spPr/>
      <dgm:t>
        <a:bodyPr/>
        <a:lstStyle/>
        <a:p>
          <a:endParaRPr lang="en-US"/>
        </a:p>
      </dgm:t>
    </dgm:pt>
    <dgm:pt modelId="{257AF8C3-AAB7-470F-8735-8816A43C78A3}">
      <dgm:prSet/>
      <dgm:spPr/>
      <dgm:t>
        <a:bodyPr/>
        <a:lstStyle/>
        <a:p>
          <a:r>
            <a:rPr lang="en-ZA"/>
            <a:t>HBVHIV co-infection</a:t>
          </a:r>
          <a:endParaRPr lang="en-US"/>
        </a:p>
      </dgm:t>
    </dgm:pt>
    <dgm:pt modelId="{86869DF2-ADD3-4507-9845-39D99FDD6B8A}" type="parTrans" cxnId="{2B2049AC-FA91-4C8B-AD1D-71C945A583BC}">
      <dgm:prSet/>
      <dgm:spPr/>
      <dgm:t>
        <a:bodyPr/>
        <a:lstStyle/>
        <a:p>
          <a:endParaRPr lang="en-US"/>
        </a:p>
      </dgm:t>
    </dgm:pt>
    <dgm:pt modelId="{268E79AA-157E-43C6-BEBA-8419C40A093F}" type="sibTrans" cxnId="{2B2049AC-FA91-4C8B-AD1D-71C945A583BC}">
      <dgm:prSet/>
      <dgm:spPr/>
      <dgm:t>
        <a:bodyPr/>
        <a:lstStyle/>
        <a:p>
          <a:endParaRPr lang="en-US"/>
        </a:p>
      </dgm:t>
    </dgm:pt>
    <dgm:pt modelId="{BF0FF41D-CAE0-4781-AE6A-D196856E6983}">
      <dgm:prSet/>
      <dgm:spPr/>
      <dgm:t>
        <a:bodyPr/>
        <a:lstStyle/>
        <a:p>
          <a:r>
            <a:rPr lang="en-ZA"/>
            <a:t>HBV-HDV</a:t>
          </a:r>
          <a:endParaRPr lang="en-US"/>
        </a:p>
      </dgm:t>
    </dgm:pt>
    <dgm:pt modelId="{73CDFF9D-AEDF-4465-9055-F2D3166DE4CB}" type="parTrans" cxnId="{50D1364B-129A-4377-806D-E527F7E74644}">
      <dgm:prSet/>
      <dgm:spPr/>
      <dgm:t>
        <a:bodyPr/>
        <a:lstStyle/>
        <a:p>
          <a:endParaRPr lang="en-US"/>
        </a:p>
      </dgm:t>
    </dgm:pt>
    <dgm:pt modelId="{E36D04C5-2EC3-403C-91B1-BD6688E141A5}" type="sibTrans" cxnId="{50D1364B-129A-4377-806D-E527F7E74644}">
      <dgm:prSet/>
      <dgm:spPr/>
      <dgm:t>
        <a:bodyPr/>
        <a:lstStyle/>
        <a:p>
          <a:endParaRPr lang="en-US"/>
        </a:p>
      </dgm:t>
    </dgm:pt>
    <dgm:pt modelId="{626A4928-30FE-4EDE-99AC-8325762DC35A}">
      <dgm:prSet/>
      <dgm:spPr/>
      <dgm:t>
        <a:bodyPr/>
        <a:lstStyle/>
        <a:p>
          <a:r>
            <a:rPr lang="en-ZA"/>
            <a:t>Children</a:t>
          </a:r>
          <a:endParaRPr lang="en-US"/>
        </a:p>
      </dgm:t>
    </dgm:pt>
    <dgm:pt modelId="{30580D60-B47F-4B4E-89FD-2E73A6507FFC}" type="parTrans" cxnId="{F1B0C496-6236-4A12-8DC2-DE319A3A90CE}">
      <dgm:prSet/>
      <dgm:spPr/>
      <dgm:t>
        <a:bodyPr/>
        <a:lstStyle/>
        <a:p>
          <a:endParaRPr lang="en-US"/>
        </a:p>
      </dgm:t>
    </dgm:pt>
    <dgm:pt modelId="{18CDE27B-C950-40F6-BAA6-6A006745075C}" type="sibTrans" cxnId="{F1B0C496-6236-4A12-8DC2-DE319A3A90CE}">
      <dgm:prSet/>
      <dgm:spPr/>
      <dgm:t>
        <a:bodyPr/>
        <a:lstStyle/>
        <a:p>
          <a:endParaRPr lang="en-US"/>
        </a:p>
      </dgm:t>
    </dgm:pt>
    <dgm:pt modelId="{AB188466-F19C-4210-ACF1-29C81619C388}">
      <dgm:prSet/>
      <dgm:spPr/>
      <dgm:t>
        <a:bodyPr/>
        <a:lstStyle/>
        <a:p>
          <a:r>
            <a:rPr lang="en-ZA"/>
            <a:t>Pts undergoing haemodialysis</a:t>
          </a:r>
          <a:endParaRPr lang="en-US"/>
        </a:p>
      </dgm:t>
    </dgm:pt>
    <dgm:pt modelId="{E8A8C94A-958C-4C20-86FC-02FA681ADA09}" type="parTrans" cxnId="{002CC488-09F9-4ECF-8368-A0EB49DFA804}">
      <dgm:prSet/>
      <dgm:spPr/>
      <dgm:t>
        <a:bodyPr/>
        <a:lstStyle/>
        <a:p>
          <a:endParaRPr lang="en-US"/>
        </a:p>
      </dgm:t>
    </dgm:pt>
    <dgm:pt modelId="{EE9C8ABC-E925-4EC5-BD8F-3F16D23A6E59}" type="sibTrans" cxnId="{002CC488-09F9-4ECF-8368-A0EB49DFA804}">
      <dgm:prSet/>
      <dgm:spPr/>
      <dgm:t>
        <a:bodyPr/>
        <a:lstStyle/>
        <a:p>
          <a:endParaRPr lang="en-US"/>
        </a:p>
      </dgm:t>
    </dgm:pt>
    <dgm:pt modelId="{0D4992C1-7F03-42CB-B637-48095D90BD1F}">
      <dgm:prSet/>
      <dgm:spPr/>
      <dgm:t>
        <a:bodyPr/>
        <a:lstStyle/>
        <a:p>
          <a:r>
            <a:rPr lang="en-ZA"/>
            <a:t>PMTCT-Mother To Child Transmission</a:t>
          </a:r>
          <a:endParaRPr lang="en-US"/>
        </a:p>
      </dgm:t>
    </dgm:pt>
    <dgm:pt modelId="{5B68947E-54CB-4817-B5F5-5128E15F9EA5}" type="parTrans" cxnId="{CC058830-3A18-4923-8208-744D000EF98D}">
      <dgm:prSet/>
      <dgm:spPr/>
      <dgm:t>
        <a:bodyPr/>
        <a:lstStyle/>
        <a:p>
          <a:endParaRPr lang="en-US"/>
        </a:p>
      </dgm:t>
    </dgm:pt>
    <dgm:pt modelId="{6F4EA482-17D2-4B9C-B69A-56F3B9D46ADA}" type="sibTrans" cxnId="{CC058830-3A18-4923-8208-744D000EF98D}">
      <dgm:prSet/>
      <dgm:spPr/>
      <dgm:t>
        <a:bodyPr/>
        <a:lstStyle/>
        <a:p>
          <a:endParaRPr lang="en-US"/>
        </a:p>
      </dgm:t>
    </dgm:pt>
    <dgm:pt modelId="{7C7E7FD4-E427-4197-B59C-2A9B880B983B}">
      <dgm:prSet/>
      <dgm:spPr/>
      <dgm:t>
        <a:bodyPr/>
        <a:lstStyle/>
        <a:p>
          <a:r>
            <a:rPr lang="en-ZA"/>
            <a:t>Patients undergoing Immunosuppressive therapy</a:t>
          </a:r>
          <a:endParaRPr lang="en-US"/>
        </a:p>
      </dgm:t>
    </dgm:pt>
    <dgm:pt modelId="{E83937D6-CA7B-40A5-B8DA-8274915E5EA0}" type="parTrans" cxnId="{2739EF50-01A4-4CD1-955A-67403437AD25}">
      <dgm:prSet/>
      <dgm:spPr/>
      <dgm:t>
        <a:bodyPr/>
        <a:lstStyle/>
        <a:p>
          <a:endParaRPr lang="en-US"/>
        </a:p>
      </dgm:t>
    </dgm:pt>
    <dgm:pt modelId="{6E0912AC-B6CC-4C55-9B33-BC82BF5F1ECB}" type="sibTrans" cxnId="{2739EF50-01A4-4CD1-955A-67403437AD25}">
      <dgm:prSet/>
      <dgm:spPr/>
      <dgm:t>
        <a:bodyPr/>
        <a:lstStyle/>
        <a:p>
          <a:endParaRPr lang="en-US"/>
        </a:p>
      </dgm:t>
    </dgm:pt>
    <dgm:pt modelId="{13EDB781-A1D3-4456-A5D3-6CECDB34BF2C}" type="pres">
      <dgm:prSet presAssocID="{18099BC0-9DAD-4A1E-9D26-F9E166DC08A3}" presName="diagram" presStyleCnt="0">
        <dgm:presLayoutVars>
          <dgm:dir/>
          <dgm:resizeHandles val="exact"/>
        </dgm:presLayoutVars>
      </dgm:prSet>
      <dgm:spPr/>
    </dgm:pt>
    <dgm:pt modelId="{57E87C34-A2A9-4A33-A137-61CFC2722E65}" type="pres">
      <dgm:prSet presAssocID="{06AA9D50-FC7F-4BCB-8E59-07278A17E89E}" presName="node" presStyleLbl="node1" presStyleIdx="0" presStyleCnt="8">
        <dgm:presLayoutVars>
          <dgm:bulletEnabled val="1"/>
        </dgm:presLayoutVars>
      </dgm:prSet>
      <dgm:spPr/>
    </dgm:pt>
    <dgm:pt modelId="{39B0EBA7-0DEC-4AEE-B8D6-FE25688031BF}" type="pres">
      <dgm:prSet presAssocID="{2D55FB9C-B7BB-41E7-8DE3-643A0DD0BAA7}" presName="sibTrans" presStyleCnt="0"/>
      <dgm:spPr/>
    </dgm:pt>
    <dgm:pt modelId="{6E822F7E-118B-485E-A981-9793F8E32F72}" type="pres">
      <dgm:prSet presAssocID="{6DC51522-BACA-484C-A20C-1EBB9D3847AC}" presName="node" presStyleLbl="node1" presStyleIdx="1" presStyleCnt="8">
        <dgm:presLayoutVars>
          <dgm:bulletEnabled val="1"/>
        </dgm:presLayoutVars>
      </dgm:prSet>
      <dgm:spPr/>
    </dgm:pt>
    <dgm:pt modelId="{C4429763-4E36-4601-BF5C-BC285576BA1C}" type="pres">
      <dgm:prSet presAssocID="{FEF6720D-C414-4F06-8EB1-047AA95B8017}" presName="sibTrans" presStyleCnt="0"/>
      <dgm:spPr/>
    </dgm:pt>
    <dgm:pt modelId="{AD5DB118-BF1D-458C-B230-88F08DBEB8D2}" type="pres">
      <dgm:prSet presAssocID="{257AF8C3-AAB7-470F-8735-8816A43C78A3}" presName="node" presStyleLbl="node1" presStyleIdx="2" presStyleCnt="8">
        <dgm:presLayoutVars>
          <dgm:bulletEnabled val="1"/>
        </dgm:presLayoutVars>
      </dgm:prSet>
      <dgm:spPr/>
    </dgm:pt>
    <dgm:pt modelId="{9BE6C198-64E0-414F-B373-DDDE1451C2EF}" type="pres">
      <dgm:prSet presAssocID="{268E79AA-157E-43C6-BEBA-8419C40A093F}" presName="sibTrans" presStyleCnt="0"/>
      <dgm:spPr/>
    </dgm:pt>
    <dgm:pt modelId="{682783E5-8AFC-49ED-8945-B0135D033B6A}" type="pres">
      <dgm:prSet presAssocID="{BF0FF41D-CAE0-4781-AE6A-D196856E6983}" presName="node" presStyleLbl="node1" presStyleIdx="3" presStyleCnt="8">
        <dgm:presLayoutVars>
          <dgm:bulletEnabled val="1"/>
        </dgm:presLayoutVars>
      </dgm:prSet>
      <dgm:spPr/>
    </dgm:pt>
    <dgm:pt modelId="{9C39F652-9F5F-4066-9D88-EB6D5853B7C3}" type="pres">
      <dgm:prSet presAssocID="{E36D04C5-2EC3-403C-91B1-BD6688E141A5}" presName="sibTrans" presStyleCnt="0"/>
      <dgm:spPr/>
    </dgm:pt>
    <dgm:pt modelId="{C9039121-33FB-4811-9608-681F3E1496F6}" type="pres">
      <dgm:prSet presAssocID="{626A4928-30FE-4EDE-99AC-8325762DC35A}" presName="node" presStyleLbl="node1" presStyleIdx="4" presStyleCnt="8">
        <dgm:presLayoutVars>
          <dgm:bulletEnabled val="1"/>
        </dgm:presLayoutVars>
      </dgm:prSet>
      <dgm:spPr/>
    </dgm:pt>
    <dgm:pt modelId="{429D6D6B-2BFD-45A9-8A20-B3C1846B28B6}" type="pres">
      <dgm:prSet presAssocID="{18CDE27B-C950-40F6-BAA6-6A006745075C}" presName="sibTrans" presStyleCnt="0"/>
      <dgm:spPr/>
    </dgm:pt>
    <dgm:pt modelId="{C0D01A5D-F65C-4BFB-92B7-0C6C550748FF}" type="pres">
      <dgm:prSet presAssocID="{AB188466-F19C-4210-ACF1-29C81619C388}" presName="node" presStyleLbl="node1" presStyleIdx="5" presStyleCnt="8">
        <dgm:presLayoutVars>
          <dgm:bulletEnabled val="1"/>
        </dgm:presLayoutVars>
      </dgm:prSet>
      <dgm:spPr/>
    </dgm:pt>
    <dgm:pt modelId="{5B8DB1FB-0C23-4ACB-B864-8E9DFD0C2F6F}" type="pres">
      <dgm:prSet presAssocID="{EE9C8ABC-E925-4EC5-BD8F-3F16D23A6E59}" presName="sibTrans" presStyleCnt="0"/>
      <dgm:spPr/>
    </dgm:pt>
    <dgm:pt modelId="{E0079891-C1C8-4168-B6B7-53C3F701E332}" type="pres">
      <dgm:prSet presAssocID="{0D4992C1-7F03-42CB-B637-48095D90BD1F}" presName="node" presStyleLbl="node1" presStyleIdx="6" presStyleCnt="8">
        <dgm:presLayoutVars>
          <dgm:bulletEnabled val="1"/>
        </dgm:presLayoutVars>
      </dgm:prSet>
      <dgm:spPr/>
    </dgm:pt>
    <dgm:pt modelId="{FFAF3DA5-3B7A-4CCF-A221-43B382795AE5}" type="pres">
      <dgm:prSet presAssocID="{6F4EA482-17D2-4B9C-B69A-56F3B9D46ADA}" presName="sibTrans" presStyleCnt="0"/>
      <dgm:spPr/>
    </dgm:pt>
    <dgm:pt modelId="{2572BB3A-CCF3-4041-AD4F-1E64CC2F49F2}" type="pres">
      <dgm:prSet presAssocID="{7C7E7FD4-E427-4197-B59C-2A9B880B983B}" presName="node" presStyleLbl="node1" presStyleIdx="7" presStyleCnt="8">
        <dgm:presLayoutVars>
          <dgm:bulletEnabled val="1"/>
        </dgm:presLayoutVars>
      </dgm:prSet>
      <dgm:spPr/>
    </dgm:pt>
  </dgm:ptLst>
  <dgm:cxnLst>
    <dgm:cxn modelId="{A5D56C0A-A239-40F3-B909-8EF62FC63749}" type="presOf" srcId="{6DC51522-BACA-484C-A20C-1EBB9D3847AC}" destId="{6E822F7E-118B-485E-A981-9793F8E32F72}" srcOrd="0" destOrd="0" presId="urn:microsoft.com/office/officeart/2005/8/layout/default"/>
    <dgm:cxn modelId="{DF92FF23-03C3-42D0-A226-62E2F60A0EAB}" type="presOf" srcId="{257AF8C3-AAB7-470F-8735-8816A43C78A3}" destId="{AD5DB118-BF1D-458C-B230-88F08DBEB8D2}" srcOrd="0" destOrd="0" presId="urn:microsoft.com/office/officeart/2005/8/layout/default"/>
    <dgm:cxn modelId="{CC058830-3A18-4923-8208-744D000EF98D}" srcId="{18099BC0-9DAD-4A1E-9D26-F9E166DC08A3}" destId="{0D4992C1-7F03-42CB-B637-48095D90BD1F}" srcOrd="6" destOrd="0" parTransId="{5B68947E-54CB-4817-B5F5-5128E15F9EA5}" sibTransId="{6F4EA482-17D2-4B9C-B69A-56F3B9D46ADA}"/>
    <dgm:cxn modelId="{B5665445-A7E7-416D-8CA0-A1C567E90796}" type="presOf" srcId="{AB188466-F19C-4210-ACF1-29C81619C388}" destId="{C0D01A5D-F65C-4BFB-92B7-0C6C550748FF}" srcOrd="0" destOrd="0" presId="urn:microsoft.com/office/officeart/2005/8/layout/default"/>
    <dgm:cxn modelId="{F2272E6B-D89B-4C15-955A-5B9C7AA01639}" type="presOf" srcId="{BF0FF41D-CAE0-4781-AE6A-D196856E6983}" destId="{682783E5-8AFC-49ED-8945-B0135D033B6A}" srcOrd="0" destOrd="0" presId="urn:microsoft.com/office/officeart/2005/8/layout/default"/>
    <dgm:cxn modelId="{50D1364B-129A-4377-806D-E527F7E74644}" srcId="{18099BC0-9DAD-4A1E-9D26-F9E166DC08A3}" destId="{BF0FF41D-CAE0-4781-AE6A-D196856E6983}" srcOrd="3" destOrd="0" parTransId="{73CDFF9D-AEDF-4465-9055-F2D3166DE4CB}" sibTransId="{E36D04C5-2EC3-403C-91B1-BD6688E141A5}"/>
    <dgm:cxn modelId="{F138394F-BABF-45F5-A783-34D4B4638F23}" type="presOf" srcId="{0D4992C1-7F03-42CB-B637-48095D90BD1F}" destId="{E0079891-C1C8-4168-B6B7-53C3F701E332}" srcOrd="0" destOrd="0" presId="urn:microsoft.com/office/officeart/2005/8/layout/default"/>
    <dgm:cxn modelId="{2739EF50-01A4-4CD1-955A-67403437AD25}" srcId="{18099BC0-9DAD-4A1E-9D26-F9E166DC08A3}" destId="{7C7E7FD4-E427-4197-B59C-2A9B880B983B}" srcOrd="7" destOrd="0" parTransId="{E83937D6-CA7B-40A5-B8DA-8274915E5EA0}" sibTransId="{6E0912AC-B6CC-4C55-9B33-BC82BF5F1ECB}"/>
    <dgm:cxn modelId="{085C8F79-7CBE-4CA4-B581-18CE38447DD9}" srcId="{18099BC0-9DAD-4A1E-9D26-F9E166DC08A3}" destId="{6DC51522-BACA-484C-A20C-1EBB9D3847AC}" srcOrd="1" destOrd="0" parTransId="{A3AE5168-3EFC-4C5B-B320-9CAF986D9356}" sibTransId="{FEF6720D-C414-4F06-8EB1-047AA95B8017}"/>
    <dgm:cxn modelId="{F65B0588-6FA9-41BF-92F5-518F73E39A1D}" srcId="{18099BC0-9DAD-4A1E-9D26-F9E166DC08A3}" destId="{06AA9D50-FC7F-4BCB-8E59-07278A17E89E}" srcOrd="0" destOrd="0" parTransId="{60D0170B-E085-4B15-A61E-949D64F591CB}" sibTransId="{2D55FB9C-B7BB-41E7-8DE3-643A0DD0BAA7}"/>
    <dgm:cxn modelId="{002CC488-09F9-4ECF-8368-A0EB49DFA804}" srcId="{18099BC0-9DAD-4A1E-9D26-F9E166DC08A3}" destId="{AB188466-F19C-4210-ACF1-29C81619C388}" srcOrd="5" destOrd="0" parTransId="{E8A8C94A-958C-4C20-86FC-02FA681ADA09}" sibTransId="{EE9C8ABC-E925-4EC5-BD8F-3F16D23A6E59}"/>
    <dgm:cxn modelId="{F91F3892-B7E6-417B-9005-9C75623397F4}" type="presOf" srcId="{06AA9D50-FC7F-4BCB-8E59-07278A17E89E}" destId="{57E87C34-A2A9-4A33-A137-61CFC2722E65}" srcOrd="0" destOrd="0" presId="urn:microsoft.com/office/officeart/2005/8/layout/default"/>
    <dgm:cxn modelId="{D748C692-2B2C-4494-8664-EE41633DE2FD}" type="presOf" srcId="{7C7E7FD4-E427-4197-B59C-2A9B880B983B}" destId="{2572BB3A-CCF3-4041-AD4F-1E64CC2F49F2}" srcOrd="0" destOrd="0" presId="urn:microsoft.com/office/officeart/2005/8/layout/default"/>
    <dgm:cxn modelId="{F1B0C496-6236-4A12-8DC2-DE319A3A90CE}" srcId="{18099BC0-9DAD-4A1E-9D26-F9E166DC08A3}" destId="{626A4928-30FE-4EDE-99AC-8325762DC35A}" srcOrd="4" destOrd="0" parTransId="{30580D60-B47F-4B4E-89FD-2E73A6507FFC}" sibTransId="{18CDE27B-C950-40F6-BAA6-6A006745075C}"/>
    <dgm:cxn modelId="{978B19AA-5F29-4BD5-9AAD-326FD6A63D2D}" type="presOf" srcId="{18099BC0-9DAD-4A1E-9D26-F9E166DC08A3}" destId="{13EDB781-A1D3-4456-A5D3-6CECDB34BF2C}" srcOrd="0" destOrd="0" presId="urn:microsoft.com/office/officeart/2005/8/layout/default"/>
    <dgm:cxn modelId="{2B2049AC-FA91-4C8B-AD1D-71C945A583BC}" srcId="{18099BC0-9DAD-4A1E-9D26-F9E166DC08A3}" destId="{257AF8C3-AAB7-470F-8735-8816A43C78A3}" srcOrd="2" destOrd="0" parTransId="{86869DF2-ADD3-4507-9845-39D99FDD6B8A}" sibTransId="{268E79AA-157E-43C6-BEBA-8419C40A093F}"/>
    <dgm:cxn modelId="{3B7387D3-A88E-4129-B8F5-9837C1AFA8A7}" type="presOf" srcId="{626A4928-30FE-4EDE-99AC-8325762DC35A}" destId="{C9039121-33FB-4811-9608-681F3E1496F6}" srcOrd="0" destOrd="0" presId="urn:microsoft.com/office/officeart/2005/8/layout/default"/>
    <dgm:cxn modelId="{62E0EA55-352E-4015-9156-FC3FD648544B}" type="presParOf" srcId="{13EDB781-A1D3-4456-A5D3-6CECDB34BF2C}" destId="{57E87C34-A2A9-4A33-A137-61CFC2722E65}" srcOrd="0" destOrd="0" presId="urn:microsoft.com/office/officeart/2005/8/layout/default"/>
    <dgm:cxn modelId="{C30E36C1-2232-487E-8DAF-7AE9BA1C3FA4}" type="presParOf" srcId="{13EDB781-A1D3-4456-A5D3-6CECDB34BF2C}" destId="{39B0EBA7-0DEC-4AEE-B8D6-FE25688031BF}" srcOrd="1" destOrd="0" presId="urn:microsoft.com/office/officeart/2005/8/layout/default"/>
    <dgm:cxn modelId="{C1D620C3-BE7A-46F7-B35E-01CECE05B460}" type="presParOf" srcId="{13EDB781-A1D3-4456-A5D3-6CECDB34BF2C}" destId="{6E822F7E-118B-485E-A981-9793F8E32F72}" srcOrd="2" destOrd="0" presId="urn:microsoft.com/office/officeart/2005/8/layout/default"/>
    <dgm:cxn modelId="{50E67AB7-3B64-4050-AE21-7E8EC639A4C9}" type="presParOf" srcId="{13EDB781-A1D3-4456-A5D3-6CECDB34BF2C}" destId="{C4429763-4E36-4601-BF5C-BC285576BA1C}" srcOrd="3" destOrd="0" presId="urn:microsoft.com/office/officeart/2005/8/layout/default"/>
    <dgm:cxn modelId="{E9D4A13C-BE21-4AA7-A48F-558596F98481}" type="presParOf" srcId="{13EDB781-A1D3-4456-A5D3-6CECDB34BF2C}" destId="{AD5DB118-BF1D-458C-B230-88F08DBEB8D2}" srcOrd="4" destOrd="0" presId="urn:microsoft.com/office/officeart/2005/8/layout/default"/>
    <dgm:cxn modelId="{F18C66CC-3916-415A-8E2F-B8D9E43D3E2F}" type="presParOf" srcId="{13EDB781-A1D3-4456-A5D3-6CECDB34BF2C}" destId="{9BE6C198-64E0-414F-B373-DDDE1451C2EF}" srcOrd="5" destOrd="0" presId="urn:microsoft.com/office/officeart/2005/8/layout/default"/>
    <dgm:cxn modelId="{60D9507D-7A52-49E1-A11E-50A44A0C928A}" type="presParOf" srcId="{13EDB781-A1D3-4456-A5D3-6CECDB34BF2C}" destId="{682783E5-8AFC-49ED-8945-B0135D033B6A}" srcOrd="6" destOrd="0" presId="urn:microsoft.com/office/officeart/2005/8/layout/default"/>
    <dgm:cxn modelId="{BBAFDE35-1B07-4357-B61F-35DF1191BAB1}" type="presParOf" srcId="{13EDB781-A1D3-4456-A5D3-6CECDB34BF2C}" destId="{9C39F652-9F5F-4066-9D88-EB6D5853B7C3}" srcOrd="7" destOrd="0" presId="urn:microsoft.com/office/officeart/2005/8/layout/default"/>
    <dgm:cxn modelId="{7D213A44-F8D5-42DF-9BC5-C76A130E75DF}" type="presParOf" srcId="{13EDB781-A1D3-4456-A5D3-6CECDB34BF2C}" destId="{C9039121-33FB-4811-9608-681F3E1496F6}" srcOrd="8" destOrd="0" presId="urn:microsoft.com/office/officeart/2005/8/layout/default"/>
    <dgm:cxn modelId="{41E27849-B94F-4FE9-AB15-669438C644E4}" type="presParOf" srcId="{13EDB781-A1D3-4456-A5D3-6CECDB34BF2C}" destId="{429D6D6B-2BFD-45A9-8A20-B3C1846B28B6}" srcOrd="9" destOrd="0" presId="urn:microsoft.com/office/officeart/2005/8/layout/default"/>
    <dgm:cxn modelId="{7B83CA83-87B8-46D5-9C4B-10DB268677C8}" type="presParOf" srcId="{13EDB781-A1D3-4456-A5D3-6CECDB34BF2C}" destId="{C0D01A5D-F65C-4BFB-92B7-0C6C550748FF}" srcOrd="10" destOrd="0" presId="urn:microsoft.com/office/officeart/2005/8/layout/default"/>
    <dgm:cxn modelId="{780AD65B-8706-4621-B9A0-944FDCED1560}" type="presParOf" srcId="{13EDB781-A1D3-4456-A5D3-6CECDB34BF2C}" destId="{5B8DB1FB-0C23-4ACB-B864-8E9DFD0C2F6F}" srcOrd="11" destOrd="0" presId="urn:microsoft.com/office/officeart/2005/8/layout/default"/>
    <dgm:cxn modelId="{F8B522B2-2F72-4996-87BD-EB39D7108AB0}" type="presParOf" srcId="{13EDB781-A1D3-4456-A5D3-6CECDB34BF2C}" destId="{E0079891-C1C8-4168-B6B7-53C3F701E332}" srcOrd="12" destOrd="0" presId="urn:microsoft.com/office/officeart/2005/8/layout/default"/>
    <dgm:cxn modelId="{ACAC09D2-56D7-433D-91F4-89E356E47877}" type="presParOf" srcId="{13EDB781-A1D3-4456-A5D3-6CECDB34BF2C}" destId="{FFAF3DA5-3B7A-4CCF-A221-43B382795AE5}" srcOrd="13" destOrd="0" presId="urn:microsoft.com/office/officeart/2005/8/layout/default"/>
    <dgm:cxn modelId="{FE6D5E46-9A1B-47C5-A0DD-754FA8E9A2C8}" type="presParOf" srcId="{13EDB781-A1D3-4456-A5D3-6CECDB34BF2C}" destId="{2572BB3A-CCF3-4041-AD4F-1E64CC2F49F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BEE9B8-20EC-40D2-9759-E4CA3578C7A4}"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0BDC4D95-ED0D-40BB-9E30-D90B10C39A59}">
      <dgm:prSet/>
      <dgm:spPr/>
      <dgm:t>
        <a:bodyPr/>
        <a:lstStyle/>
        <a:p>
          <a:r>
            <a:rPr lang="en-ZA" b="1" i="0"/>
            <a:t>Mother-to-Child Transmission Prevention</a:t>
          </a:r>
          <a:endParaRPr lang="en-US"/>
        </a:p>
      </dgm:t>
    </dgm:pt>
    <dgm:pt modelId="{16051D91-7479-467B-8F44-7E2AC4C7D46A}" type="parTrans" cxnId="{041656F6-A297-447A-BC41-E56EAA0B3A72}">
      <dgm:prSet/>
      <dgm:spPr/>
      <dgm:t>
        <a:bodyPr/>
        <a:lstStyle/>
        <a:p>
          <a:endParaRPr lang="en-US"/>
        </a:p>
      </dgm:t>
    </dgm:pt>
    <dgm:pt modelId="{EA74F529-3C48-410D-934D-A15EB9A25A71}" type="sibTrans" cxnId="{041656F6-A297-447A-BC41-E56EAA0B3A72}">
      <dgm:prSet/>
      <dgm:spPr/>
      <dgm:t>
        <a:bodyPr/>
        <a:lstStyle/>
        <a:p>
          <a:endParaRPr lang="en-US"/>
        </a:p>
      </dgm:t>
    </dgm:pt>
    <dgm:pt modelId="{7C49C93B-BD49-4493-AEC2-151325D494CB}">
      <dgm:prSet/>
      <dgm:spPr/>
      <dgm:t>
        <a:bodyPr/>
        <a:lstStyle/>
        <a:p>
          <a:r>
            <a:rPr lang="en-ZA" b="1" i="0"/>
            <a:t>Antiviral Prophylaxis Among Pregnant Women a Adolescent Girls</a:t>
          </a:r>
          <a:endParaRPr lang="en-US"/>
        </a:p>
      </dgm:t>
    </dgm:pt>
    <dgm:pt modelId="{E85F5742-94A6-4437-8F5E-5D400CF44D76}" type="parTrans" cxnId="{BFEF8923-ED27-4B41-8C33-07C82B3DEEC6}">
      <dgm:prSet/>
      <dgm:spPr/>
      <dgm:t>
        <a:bodyPr/>
        <a:lstStyle/>
        <a:p>
          <a:endParaRPr lang="en-US"/>
        </a:p>
      </dgm:t>
    </dgm:pt>
    <dgm:pt modelId="{89C733F0-92F7-4AE9-983E-98F7A7CF6F8F}" type="sibTrans" cxnId="{BFEF8923-ED27-4B41-8C33-07C82B3DEEC6}">
      <dgm:prSet/>
      <dgm:spPr/>
      <dgm:t>
        <a:bodyPr/>
        <a:lstStyle/>
        <a:p>
          <a:endParaRPr lang="en-US"/>
        </a:p>
      </dgm:t>
    </dgm:pt>
    <dgm:pt modelId="{C71699C5-714B-48DF-94DA-3869A9CC627B}" type="pres">
      <dgm:prSet presAssocID="{3ABEE9B8-20EC-40D2-9759-E4CA3578C7A4}" presName="hierChild1" presStyleCnt="0">
        <dgm:presLayoutVars>
          <dgm:chPref val="1"/>
          <dgm:dir/>
          <dgm:animOne val="branch"/>
          <dgm:animLvl val="lvl"/>
          <dgm:resizeHandles/>
        </dgm:presLayoutVars>
      </dgm:prSet>
      <dgm:spPr/>
    </dgm:pt>
    <dgm:pt modelId="{324E7B9E-F805-43D7-B944-C4004D146E5A}" type="pres">
      <dgm:prSet presAssocID="{0BDC4D95-ED0D-40BB-9E30-D90B10C39A59}" presName="hierRoot1" presStyleCnt="0"/>
      <dgm:spPr/>
    </dgm:pt>
    <dgm:pt modelId="{1EB0D9C1-F08D-4E88-883D-8506C95C5EE4}" type="pres">
      <dgm:prSet presAssocID="{0BDC4D95-ED0D-40BB-9E30-D90B10C39A59}" presName="composite" presStyleCnt="0"/>
      <dgm:spPr/>
    </dgm:pt>
    <dgm:pt modelId="{ACA2AFED-B160-45AD-8FF1-049A2711ACBE}" type="pres">
      <dgm:prSet presAssocID="{0BDC4D95-ED0D-40BB-9E30-D90B10C39A59}" presName="background" presStyleLbl="node0" presStyleIdx="0" presStyleCnt="2"/>
      <dgm:spPr/>
    </dgm:pt>
    <dgm:pt modelId="{A2A9BE77-BA2F-4035-B855-00648D394D57}" type="pres">
      <dgm:prSet presAssocID="{0BDC4D95-ED0D-40BB-9E30-D90B10C39A59}" presName="text" presStyleLbl="fgAcc0" presStyleIdx="0" presStyleCnt="2">
        <dgm:presLayoutVars>
          <dgm:chPref val="3"/>
        </dgm:presLayoutVars>
      </dgm:prSet>
      <dgm:spPr/>
    </dgm:pt>
    <dgm:pt modelId="{F6A89D45-F7C6-4C1A-8DD4-1315E996D226}" type="pres">
      <dgm:prSet presAssocID="{0BDC4D95-ED0D-40BB-9E30-D90B10C39A59}" presName="hierChild2" presStyleCnt="0"/>
      <dgm:spPr/>
    </dgm:pt>
    <dgm:pt modelId="{C769AE89-5862-4670-B401-E221F1BA2FAC}" type="pres">
      <dgm:prSet presAssocID="{7C49C93B-BD49-4493-AEC2-151325D494CB}" presName="hierRoot1" presStyleCnt="0"/>
      <dgm:spPr/>
    </dgm:pt>
    <dgm:pt modelId="{CA70C024-BD41-4280-904C-E820184EA4F5}" type="pres">
      <dgm:prSet presAssocID="{7C49C93B-BD49-4493-AEC2-151325D494CB}" presName="composite" presStyleCnt="0"/>
      <dgm:spPr/>
    </dgm:pt>
    <dgm:pt modelId="{8844386B-E07D-4CC5-9EDB-F4559776CED7}" type="pres">
      <dgm:prSet presAssocID="{7C49C93B-BD49-4493-AEC2-151325D494CB}" presName="background" presStyleLbl="node0" presStyleIdx="1" presStyleCnt="2"/>
      <dgm:spPr/>
    </dgm:pt>
    <dgm:pt modelId="{E9095028-92F1-4C6E-9764-A8BAC7AB8128}" type="pres">
      <dgm:prSet presAssocID="{7C49C93B-BD49-4493-AEC2-151325D494CB}" presName="text" presStyleLbl="fgAcc0" presStyleIdx="1" presStyleCnt="2">
        <dgm:presLayoutVars>
          <dgm:chPref val="3"/>
        </dgm:presLayoutVars>
      </dgm:prSet>
      <dgm:spPr/>
    </dgm:pt>
    <dgm:pt modelId="{E08D0250-8609-494E-B13E-5E78BDA4FCAA}" type="pres">
      <dgm:prSet presAssocID="{7C49C93B-BD49-4493-AEC2-151325D494CB}" presName="hierChild2" presStyleCnt="0"/>
      <dgm:spPr/>
    </dgm:pt>
  </dgm:ptLst>
  <dgm:cxnLst>
    <dgm:cxn modelId="{BFEF8923-ED27-4B41-8C33-07C82B3DEEC6}" srcId="{3ABEE9B8-20EC-40D2-9759-E4CA3578C7A4}" destId="{7C49C93B-BD49-4493-AEC2-151325D494CB}" srcOrd="1" destOrd="0" parTransId="{E85F5742-94A6-4437-8F5E-5D400CF44D76}" sibTransId="{89C733F0-92F7-4AE9-983E-98F7A7CF6F8F}"/>
    <dgm:cxn modelId="{4D18773C-CCB4-460B-B175-CBCD3DDB57F0}" type="presOf" srcId="{0BDC4D95-ED0D-40BB-9E30-D90B10C39A59}" destId="{A2A9BE77-BA2F-4035-B855-00648D394D57}" srcOrd="0" destOrd="0" presId="urn:microsoft.com/office/officeart/2005/8/layout/hierarchy1"/>
    <dgm:cxn modelId="{AB7EE85F-B5A2-465F-857A-90600BE89742}" type="presOf" srcId="{3ABEE9B8-20EC-40D2-9759-E4CA3578C7A4}" destId="{C71699C5-714B-48DF-94DA-3869A9CC627B}" srcOrd="0" destOrd="0" presId="urn:microsoft.com/office/officeart/2005/8/layout/hierarchy1"/>
    <dgm:cxn modelId="{074AAFD3-105C-4C43-B5A5-3754B44A4FA5}" type="presOf" srcId="{7C49C93B-BD49-4493-AEC2-151325D494CB}" destId="{E9095028-92F1-4C6E-9764-A8BAC7AB8128}" srcOrd="0" destOrd="0" presId="urn:microsoft.com/office/officeart/2005/8/layout/hierarchy1"/>
    <dgm:cxn modelId="{041656F6-A297-447A-BC41-E56EAA0B3A72}" srcId="{3ABEE9B8-20EC-40D2-9759-E4CA3578C7A4}" destId="{0BDC4D95-ED0D-40BB-9E30-D90B10C39A59}" srcOrd="0" destOrd="0" parTransId="{16051D91-7479-467B-8F44-7E2AC4C7D46A}" sibTransId="{EA74F529-3C48-410D-934D-A15EB9A25A71}"/>
    <dgm:cxn modelId="{1B9F83D7-08FB-4136-9B95-F88A63792F25}" type="presParOf" srcId="{C71699C5-714B-48DF-94DA-3869A9CC627B}" destId="{324E7B9E-F805-43D7-B944-C4004D146E5A}" srcOrd="0" destOrd="0" presId="urn:microsoft.com/office/officeart/2005/8/layout/hierarchy1"/>
    <dgm:cxn modelId="{FA1AB254-DD04-4C89-ADEB-B84CA57E87DC}" type="presParOf" srcId="{324E7B9E-F805-43D7-B944-C4004D146E5A}" destId="{1EB0D9C1-F08D-4E88-883D-8506C95C5EE4}" srcOrd="0" destOrd="0" presId="urn:microsoft.com/office/officeart/2005/8/layout/hierarchy1"/>
    <dgm:cxn modelId="{CA79B0A5-061E-4DEA-9506-91DD64CA5CFA}" type="presParOf" srcId="{1EB0D9C1-F08D-4E88-883D-8506C95C5EE4}" destId="{ACA2AFED-B160-45AD-8FF1-049A2711ACBE}" srcOrd="0" destOrd="0" presId="urn:microsoft.com/office/officeart/2005/8/layout/hierarchy1"/>
    <dgm:cxn modelId="{8FCA3F6B-0EF9-46C5-8A92-B4E2FB2B6978}" type="presParOf" srcId="{1EB0D9C1-F08D-4E88-883D-8506C95C5EE4}" destId="{A2A9BE77-BA2F-4035-B855-00648D394D57}" srcOrd="1" destOrd="0" presId="urn:microsoft.com/office/officeart/2005/8/layout/hierarchy1"/>
    <dgm:cxn modelId="{D8F66F7A-0D7B-4E14-8BA6-976FB722F500}" type="presParOf" srcId="{324E7B9E-F805-43D7-B944-C4004D146E5A}" destId="{F6A89D45-F7C6-4C1A-8DD4-1315E996D226}" srcOrd="1" destOrd="0" presId="urn:microsoft.com/office/officeart/2005/8/layout/hierarchy1"/>
    <dgm:cxn modelId="{D39F7525-F8E7-4108-B2B8-1AE92F40B6E3}" type="presParOf" srcId="{C71699C5-714B-48DF-94DA-3869A9CC627B}" destId="{C769AE89-5862-4670-B401-E221F1BA2FAC}" srcOrd="1" destOrd="0" presId="urn:microsoft.com/office/officeart/2005/8/layout/hierarchy1"/>
    <dgm:cxn modelId="{6971D8F3-588F-40EB-87C6-DD828A5C7CC3}" type="presParOf" srcId="{C769AE89-5862-4670-B401-E221F1BA2FAC}" destId="{CA70C024-BD41-4280-904C-E820184EA4F5}" srcOrd="0" destOrd="0" presId="urn:microsoft.com/office/officeart/2005/8/layout/hierarchy1"/>
    <dgm:cxn modelId="{4E5D1542-A416-455C-9F05-57F542126BB1}" type="presParOf" srcId="{CA70C024-BD41-4280-904C-E820184EA4F5}" destId="{8844386B-E07D-4CC5-9EDB-F4559776CED7}" srcOrd="0" destOrd="0" presId="urn:microsoft.com/office/officeart/2005/8/layout/hierarchy1"/>
    <dgm:cxn modelId="{1BB6A3C8-8CEE-4174-BFC1-44A9D8148C80}" type="presParOf" srcId="{CA70C024-BD41-4280-904C-E820184EA4F5}" destId="{E9095028-92F1-4C6E-9764-A8BAC7AB8128}" srcOrd="1" destOrd="0" presId="urn:microsoft.com/office/officeart/2005/8/layout/hierarchy1"/>
    <dgm:cxn modelId="{FD92A3D5-ADED-438F-95EA-535305AF883F}" type="presParOf" srcId="{C769AE89-5862-4670-B401-E221F1BA2FAC}" destId="{E08D0250-8609-494E-B13E-5E78BDA4FCA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D3201C-4C04-4B46-99EE-B6992F330D1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B5CA13F-F1E4-417B-B03E-C31C6DBD1E7B}">
      <dgm:prSet/>
      <dgm:spPr/>
      <dgm:t>
        <a:bodyPr/>
        <a:lstStyle/>
        <a:p>
          <a:r>
            <a:rPr lang="en-ZA"/>
            <a:t>Universal hepatitis B vaccination for all infants, children and adolescents is recommended as early as possible, preferably before the onset of puberty</a:t>
          </a:r>
          <a:endParaRPr lang="en-US"/>
        </a:p>
      </dgm:t>
    </dgm:pt>
    <dgm:pt modelId="{B3898285-3884-48BF-8F69-E40022DEEAEC}" type="parTrans" cxnId="{E220CE68-E45A-4430-A1CC-7FFBDC6B9F2C}">
      <dgm:prSet/>
      <dgm:spPr/>
      <dgm:t>
        <a:bodyPr/>
        <a:lstStyle/>
        <a:p>
          <a:endParaRPr lang="en-US"/>
        </a:p>
      </dgm:t>
    </dgm:pt>
    <dgm:pt modelId="{40C12FA3-01C3-4C19-A886-C7054B909A0E}" type="sibTrans" cxnId="{E220CE68-E45A-4430-A1CC-7FFBDC6B9F2C}">
      <dgm:prSet/>
      <dgm:spPr/>
      <dgm:t>
        <a:bodyPr/>
        <a:lstStyle/>
        <a:p>
          <a:endParaRPr lang="en-US"/>
        </a:p>
      </dgm:t>
    </dgm:pt>
    <dgm:pt modelId="{FC6BC586-BD0B-4DAB-8A13-5E6F8D6F2F82}">
      <dgm:prSet/>
      <dgm:spPr/>
      <dgm:t>
        <a:bodyPr/>
        <a:lstStyle/>
        <a:p>
          <a:r>
            <a:rPr lang="en-ZA"/>
            <a:t>Newborns of HBsAg-positive mothers or mothers with unknown HBsAg status should receive the hepatitis B vaccine as early as possible after birth, ideally within 12 hours, in combination with passive immunisation using hepatitis B immunoglobulin to maximise protection against HBV transmission</a:t>
          </a:r>
          <a:endParaRPr lang="en-US"/>
        </a:p>
      </dgm:t>
    </dgm:pt>
    <dgm:pt modelId="{87585156-9E7B-4937-BEE0-695826438C3F}" type="parTrans" cxnId="{95C595D0-40E5-42AD-9170-7BA508FEE92D}">
      <dgm:prSet/>
      <dgm:spPr/>
      <dgm:t>
        <a:bodyPr/>
        <a:lstStyle/>
        <a:p>
          <a:endParaRPr lang="en-US"/>
        </a:p>
      </dgm:t>
    </dgm:pt>
    <dgm:pt modelId="{091D1176-FB5C-4E45-B30E-7B6F3BE82433}" type="sibTrans" cxnId="{95C595D0-40E5-42AD-9170-7BA508FEE92D}">
      <dgm:prSet/>
      <dgm:spPr/>
      <dgm:t>
        <a:bodyPr/>
        <a:lstStyle/>
        <a:p>
          <a:endParaRPr lang="en-US"/>
        </a:p>
      </dgm:t>
    </dgm:pt>
    <dgm:pt modelId="{BF278456-D424-45E6-95B1-37A2305863C0}">
      <dgm:prSet/>
      <dgm:spPr/>
      <dgm:t>
        <a:bodyPr/>
        <a:lstStyle/>
        <a:p>
          <a:r>
            <a:rPr lang="en-ZA"/>
            <a:t>Individuals in whom a severe course of hepatitis B is to be expected due to an existing or expected immunodeficiency, immunosuppression or CLD And CKD</a:t>
          </a:r>
          <a:endParaRPr lang="en-US"/>
        </a:p>
      </dgm:t>
    </dgm:pt>
    <dgm:pt modelId="{90AE6A7C-1814-4D5D-B63B-4B83D740DB2C}" type="parTrans" cxnId="{7F4371C6-F2A5-4541-BFEF-86A74FFE9640}">
      <dgm:prSet/>
      <dgm:spPr/>
      <dgm:t>
        <a:bodyPr/>
        <a:lstStyle/>
        <a:p>
          <a:endParaRPr lang="en-US"/>
        </a:p>
      </dgm:t>
    </dgm:pt>
    <dgm:pt modelId="{07FDDC90-402F-4C22-B6F4-FB1AD8038B13}" type="sibTrans" cxnId="{7F4371C6-F2A5-4541-BFEF-86A74FFE9640}">
      <dgm:prSet/>
      <dgm:spPr/>
      <dgm:t>
        <a:bodyPr/>
        <a:lstStyle/>
        <a:p>
          <a:endParaRPr lang="en-US"/>
        </a:p>
      </dgm:t>
    </dgm:pt>
    <dgm:pt modelId="{9090D0C3-E59C-48E5-9025-901006FE0BC3}">
      <dgm:prSet/>
      <dgm:spPr/>
      <dgm:t>
        <a:bodyPr/>
        <a:lstStyle/>
        <a:p>
          <a:r>
            <a:rPr lang="en-ZA"/>
            <a:t>Individuals with an increased risk of non-occupational exposure, e.g. contact with HBsAg-positive persons (partners and family members of people living with chronic HBV infection), </a:t>
          </a:r>
          <a:endParaRPr lang="en-US"/>
        </a:p>
      </dgm:t>
    </dgm:pt>
    <dgm:pt modelId="{CCFC37BD-3CBA-4958-BF1D-89DF889F2849}" type="parTrans" cxnId="{23B9E9C0-67A8-4493-9838-148F6241FD8D}">
      <dgm:prSet/>
      <dgm:spPr/>
      <dgm:t>
        <a:bodyPr/>
        <a:lstStyle/>
        <a:p>
          <a:endParaRPr lang="en-US"/>
        </a:p>
      </dgm:t>
    </dgm:pt>
    <dgm:pt modelId="{56C5B719-5693-4B41-B64E-C90F4A43D7E3}" type="sibTrans" cxnId="{23B9E9C0-67A8-4493-9838-148F6241FD8D}">
      <dgm:prSet/>
      <dgm:spPr/>
      <dgm:t>
        <a:bodyPr/>
        <a:lstStyle/>
        <a:p>
          <a:endParaRPr lang="en-US"/>
        </a:p>
      </dgm:t>
    </dgm:pt>
    <dgm:pt modelId="{3E19D096-48D4-42B1-8B7A-A556654898B8}">
      <dgm:prSet/>
      <dgm:spPr/>
      <dgm:t>
        <a:bodyPr/>
        <a:lstStyle/>
        <a:p>
          <a:r>
            <a:rPr lang="en-ZA"/>
            <a:t>high-risk sexual behaviour, persons seeking evaluation for treatment of STD</a:t>
          </a:r>
          <a:endParaRPr lang="en-US"/>
        </a:p>
      </dgm:t>
    </dgm:pt>
    <dgm:pt modelId="{65D6FF97-E250-427F-BF34-F6A488574E25}" type="parTrans" cxnId="{19D207E0-B971-49B6-ADFC-FE6F30F346C6}">
      <dgm:prSet/>
      <dgm:spPr/>
      <dgm:t>
        <a:bodyPr/>
        <a:lstStyle/>
        <a:p>
          <a:endParaRPr lang="en-US"/>
        </a:p>
      </dgm:t>
    </dgm:pt>
    <dgm:pt modelId="{BB68A302-62DC-4B46-BE99-C0EBCBB122E1}" type="sibTrans" cxnId="{19D207E0-B971-49B6-ADFC-FE6F30F346C6}">
      <dgm:prSet/>
      <dgm:spPr/>
      <dgm:t>
        <a:bodyPr/>
        <a:lstStyle/>
        <a:p>
          <a:endParaRPr lang="en-US"/>
        </a:p>
      </dgm:t>
    </dgm:pt>
    <dgm:pt modelId="{BB2EBBBF-9F1A-4F25-87C5-9970248AE4C0}">
      <dgm:prSet/>
      <dgm:spPr/>
      <dgm:t>
        <a:bodyPr/>
        <a:lstStyle/>
        <a:p>
          <a:r>
            <a:rPr lang="en-ZA"/>
            <a:t>people who inject drugs, </a:t>
          </a:r>
          <a:endParaRPr lang="en-US"/>
        </a:p>
      </dgm:t>
    </dgm:pt>
    <dgm:pt modelId="{4D3E6BBC-09A8-4CC4-AC09-1DDABDB59B31}" type="parTrans" cxnId="{478A3B95-0726-434C-B7DC-B42B3A570B55}">
      <dgm:prSet/>
      <dgm:spPr/>
      <dgm:t>
        <a:bodyPr/>
        <a:lstStyle/>
        <a:p>
          <a:endParaRPr lang="en-US"/>
        </a:p>
      </dgm:t>
    </dgm:pt>
    <dgm:pt modelId="{F680E59E-EC4A-408D-BE36-BE34D87B71E3}" type="sibTrans" cxnId="{478A3B95-0726-434C-B7DC-B42B3A570B55}">
      <dgm:prSet/>
      <dgm:spPr/>
      <dgm:t>
        <a:bodyPr/>
        <a:lstStyle/>
        <a:p>
          <a:endParaRPr lang="en-US"/>
        </a:p>
      </dgm:t>
    </dgm:pt>
    <dgm:pt modelId="{3C7DDE29-7683-47A3-BD1E-158941585C09}">
      <dgm:prSet/>
      <dgm:spPr/>
      <dgm:t>
        <a:bodyPr/>
        <a:lstStyle/>
        <a:p>
          <a:r>
            <a:rPr lang="en-ZA"/>
            <a:t>incarcerated persons and patients in psychiatric facilities. </a:t>
          </a:r>
          <a:endParaRPr lang="en-US"/>
        </a:p>
      </dgm:t>
    </dgm:pt>
    <dgm:pt modelId="{5E3D7DAA-0354-43B5-9909-246BEFCF1281}" type="parTrans" cxnId="{6F421105-7145-4791-8464-369120904B42}">
      <dgm:prSet/>
      <dgm:spPr/>
      <dgm:t>
        <a:bodyPr/>
        <a:lstStyle/>
        <a:p>
          <a:endParaRPr lang="en-US"/>
        </a:p>
      </dgm:t>
    </dgm:pt>
    <dgm:pt modelId="{9A1BF239-7407-45D2-878F-9B8166625DEB}" type="sibTrans" cxnId="{6F421105-7145-4791-8464-369120904B42}">
      <dgm:prSet/>
      <dgm:spPr/>
      <dgm:t>
        <a:bodyPr/>
        <a:lstStyle/>
        <a:p>
          <a:endParaRPr lang="en-US"/>
        </a:p>
      </dgm:t>
    </dgm:pt>
    <dgm:pt modelId="{7DE544E6-1F9E-497E-ABB9-05547B548733}">
      <dgm:prSet/>
      <dgm:spPr/>
      <dgm:t>
        <a:bodyPr/>
        <a:lstStyle/>
        <a:p>
          <a:r>
            <a:rPr lang="en-ZA"/>
            <a:t>individuals with increased occupational exposure risk,</a:t>
          </a:r>
          <a:endParaRPr lang="en-US"/>
        </a:p>
      </dgm:t>
    </dgm:pt>
    <dgm:pt modelId="{66CD6FA3-0C7A-475E-B1FA-61B2D91BAB7F}" type="parTrans" cxnId="{014DA0BF-D03A-49FA-BAFC-00248589E3FB}">
      <dgm:prSet/>
      <dgm:spPr/>
      <dgm:t>
        <a:bodyPr/>
        <a:lstStyle/>
        <a:p>
          <a:endParaRPr lang="en-US"/>
        </a:p>
      </dgm:t>
    </dgm:pt>
    <dgm:pt modelId="{389C81BA-6F30-4803-B702-CC286FAA0E0A}" type="sibTrans" cxnId="{014DA0BF-D03A-49FA-BAFC-00248589E3FB}">
      <dgm:prSet/>
      <dgm:spPr/>
      <dgm:t>
        <a:bodyPr/>
        <a:lstStyle/>
        <a:p>
          <a:endParaRPr lang="en-US"/>
        </a:p>
      </dgm:t>
    </dgm:pt>
    <dgm:pt modelId="{4E0F92ED-B977-4AAE-B7F2-14F15CFFCE90}">
      <dgm:prSet/>
      <dgm:spPr/>
      <dgm:t>
        <a:bodyPr/>
        <a:lstStyle/>
        <a:p>
          <a:r>
            <a:rPr lang="en-ZA"/>
            <a:t>including healthcare trainees, interns, students, volunteers, </a:t>
          </a:r>
          <a:endParaRPr lang="en-US"/>
        </a:p>
      </dgm:t>
    </dgm:pt>
    <dgm:pt modelId="{8CD93DB8-F67A-4116-96D7-85E83EDAE331}" type="parTrans" cxnId="{0E4A05AC-4AFA-454C-8C02-DD2942CB9E95}">
      <dgm:prSet/>
      <dgm:spPr/>
      <dgm:t>
        <a:bodyPr/>
        <a:lstStyle/>
        <a:p>
          <a:endParaRPr lang="en-US"/>
        </a:p>
      </dgm:t>
    </dgm:pt>
    <dgm:pt modelId="{1A2DD426-EEC6-45DE-8858-07BC498FD558}" type="sibTrans" cxnId="{0E4A05AC-4AFA-454C-8C02-DD2942CB9E95}">
      <dgm:prSet/>
      <dgm:spPr/>
      <dgm:t>
        <a:bodyPr/>
        <a:lstStyle/>
        <a:p>
          <a:endParaRPr lang="en-US"/>
        </a:p>
      </dgm:t>
    </dgm:pt>
    <dgm:pt modelId="{37E31563-DA80-4257-A8CA-9FFCE0F560C3}">
      <dgm:prSet/>
      <dgm:spPr/>
      <dgm:t>
        <a:bodyPr/>
        <a:lstStyle/>
        <a:p>
          <a:r>
            <a:rPr lang="en-ZA"/>
            <a:t>laboratory and cleaning staff in healthcare facilities</a:t>
          </a:r>
          <a:endParaRPr lang="en-US"/>
        </a:p>
      </dgm:t>
    </dgm:pt>
    <dgm:pt modelId="{D0403ACD-8603-4135-96AF-14D9A5D83DDF}" type="parTrans" cxnId="{16778852-552A-40DF-9A0E-09F9D44205F3}">
      <dgm:prSet/>
      <dgm:spPr/>
      <dgm:t>
        <a:bodyPr/>
        <a:lstStyle/>
        <a:p>
          <a:endParaRPr lang="en-US"/>
        </a:p>
      </dgm:t>
    </dgm:pt>
    <dgm:pt modelId="{BF93C14B-8E4D-4BF8-9866-8E9DE5A969B5}" type="sibTrans" cxnId="{16778852-552A-40DF-9A0E-09F9D44205F3}">
      <dgm:prSet/>
      <dgm:spPr/>
      <dgm:t>
        <a:bodyPr/>
        <a:lstStyle/>
        <a:p>
          <a:endParaRPr lang="en-US"/>
        </a:p>
      </dgm:t>
    </dgm:pt>
    <dgm:pt modelId="{0D5CDD7F-ED29-4572-8A06-D0D40A0E70D8}">
      <dgm:prSet/>
      <dgm:spPr/>
      <dgm:t>
        <a:bodyPr/>
        <a:lstStyle/>
        <a:p>
          <a:r>
            <a:rPr lang="en-ZA"/>
            <a:t>paramedics, emergency responders, police officers, fire fighters, soldiers, and staff in facilities with a high prevalence of chronic HBV infection.</a:t>
          </a:r>
          <a:endParaRPr lang="en-US"/>
        </a:p>
      </dgm:t>
    </dgm:pt>
    <dgm:pt modelId="{9305C6A8-4491-4CDD-9D47-35F4BC8C1C31}" type="parTrans" cxnId="{1B85E81A-2BE3-4805-9F34-EDDB6F2D4D44}">
      <dgm:prSet/>
      <dgm:spPr/>
      <dgm:t>
        <a:bodyPr/>
        <a:lstStyle/>
        <a:p>
          <a:endParaRPr lang="en-US"/>
        </a:p>
      </dgm:t>
    </dgm:pt>
    <dgm:pt modelId="{DC442557-9204-471E-8413-1242CD9A4DCC}" type="sibTrans" cxnId="{1B85E81A-2BE3-4805-9F34-EDDB6F2D4D44}">
      <dgm:prSet/>
      <dgm:spPr/>
      <dgm:t>
        <a:bodyPr/>
        <a:lstStyle/>
        <a:p>
          <a:endParaRPr lang="en-US"/>
        </a:p>
      </dgm:t>
    </dgm:pt>
    <dgm:pt modelId="{98086A86-B693-4C51-B26E-B6470BA3C40A}" type="pres">
      <dgm:prSet presAssocID="{F7D3201C-4C04-4B46-99EE-B6992F330D16}" presName="diagram" presStyleCnt="0">
        <dgm:presLayoutVars>
          <dgm:dir/>
          <dgm:resizeHandles val="exact"/>
        </dgm:presLayoutVars>
      </dgm:prSet>
      <dgm:spPr/>
    </dgm:pt>
    <dgm:pt modelId="{EDC6788D-C971-496A-8F51-C0DDDF41AF66}" type="pres">
      <dgm:prSet presAssocID="{AB5CA13F-F1E4-417B-B03E-C31C6DBD1E7B}" presName="node" presStyleLbl="node1" presStyleIdx="0" presStyleCnt="11">
        <dgm:presLayoutVars>
          <dgm:bulletEnabled val="1"/>
        </dgm:presLayoutVars>
      </dgm:prSet>
      <dgm:spPr/>
    </dgm:pt>
    <dgm:pt modelId="{4F410D6A-FDA7-4A3B-863F-BBD020DDCBB7}" type="pres">
      <dgm:prSet presAssocID="{40C12FA3-01C3-4C19-A886-C7054B909A0E}" presName="sibTrans" presStyleCnt="0"/>
      <dgm:spPr/>
    </dgm:pt>
    <dgm:pt modelId="{6593DA44-74D1-4703-8707-BE0CE0C81FB3}" type="pres">
      <dgm:prSet presAssocID="{FC6BC586-BD0B-4DAB-8A13-5E6F8D6F2F82}" presName="node" presStyleLbl="node1" presStyleIdx="1" presStyleCnt="11">
        <dgm:presLayoutVars>
          <dgm:bulletEnabled val="1"/>
        </dgm:presLayoutVars>
      </dgm:prSet>
      <dgm:spPr/>
    </dgm:pt>
    <dgm:pt modelId="{08C64A86-0B55-4561-AB40-1926EAF851C3}" type="pres">
      <dgm:prSet presAssocID="{091D1176-FB5C-4E45-B30E-7B6F3BE82433}" presName="sibTrans" presStyleCnt="0"/>
      <dgm:spPr/>
    </dgm:pt>
    <dgm:pt modelId="{AAC4AFE6-C43B-49EF-AACD-0F4C8403E0F3}" type="pres">
      <dgm:prSet presAssocID="{BF278456-D424-45E6-95B1-37A2305863C0}" presName="node" presStyleLbl="node1" presStyleIdx="2" presStyleCnt="11">
        <dgm:presLayoutVars>
          <dgm:bulletEnabled val="1"/>
        </dgm:presLayoutVars>
      </dgm:prSet>
      <dgm:spPr/>
    </dgm:pt>
    <dgm:pt modelId="{974B365E-C216-4E27-9D2C-63E69BF409BE}" type="pres">
      <dgm:prSet presAssocID="{07FDDC90-402F-4C22-B6F4-FB1AD8038B13}" presName="sibTrans" presStyleCnt="0"/>
      <dgm:spPr/>
    </dgm:pt>
    <dgm:pt modelId="{C214C5DE-BFFC-42F3-B04C-AFA6CBE8EF21}" type="pres">
      <dgm:prSet presAssocID="{9090D0C3-E59C-48E5-9025-901006FE0BC3}" presName="node" presStyleLbl="node1" presStyleIdx="3" presStyleCnt="11">
        <dgm:presLayoutVars>
          <dgm:bulletEnabled val="1"/>
        </dgm:presLayoutVars>
      </dgm:prSet>
      <dgm:spPr/>
    </dgm:pt>
    <dgm:pt modelId="{322AB02C-8262-44F6-8FD5-941127F3B241}" type="pres">
      <dgm:prSet presAssocID="{56C5B719-5693-4B41-B64E-C90F4A43D7E3}" presName="sibTrans" presStyleCnt="0"/>
      <dgm:spPr/>
    </dgm:pt>
    <dgm:pt modelId="{7A857D12-DB60-40DB-9685-3290A5D17969}" type="pres">
      <dgm:prSet presAssocID="{3E19D096-48D4-42B1-8B7A-A556654898B8}" presName="node" presStyleLbl="node1" presStyleIdx="4" presStyleCnt="11">
        <dgm:presLayoutVars>
          <dgm:bulletEnabled val="1"/>
        </dgm:presLayoutVars>
      </dgm:prSet>
      <dgm:spPr/>
    </dgm:pt>
    <dgm:pt modelId="{5BB72E04-C74E-4C8E-88E3-98E44925B472}" type="pres">
      <dgm:prSet presAssocID="{BB68A302-62DC-4B46-BE99-C0EBCBB122E1}" presName="sibTrans" presStyleCnt="0"/>
      <dgm:spPr/>
    </dgm:pt>
    <dgm:pt modelId="{1401EF54-4B73-4B3A-89F9-EC7ECC2E6F83}" type="pres">
      <dgm:prSet presAssocID="{BB2EBBBF-9F1A-4F25-87C5-9970248AE4C0}" presName="node" presStyleLbl="node1" presStyleIdx="5" presStyleCnt="11">
        <dgm:presLayoutVars>
          <dgm:bulletEnabled val="1"/>
        </dgm:presLayoutVars>
      </dgm:prSet>
      <dgm:spPr/>
    </dgm:pt>
    <dgm:pt modelId="{6746EC77-6E0F-48CB-B495-A9E3BBAB4A16}" type="pres">
      <dgm:prSet presAssocID="{F680E59E-EC4A-408D-BE36-BE34D87B71E3}" presName="sibTrans" presStyleCnt="0"/>
      <dgm:spPr/>
    </dgm:pt>
    <dgm:pt modelId="{EC979BA2-2E0D-47BD-A8A0-29B366368E81}" type="pres">
      <dgm:prSet presAssocID="{3C7DDE29-7683-47A3-BD1E-158941585C09}" presName="node" presStyleLbl="node1" presStyleIdx="6" presStyleCnt="11">
        <dgm:presLayoutVars>
          <dgm:bulletEnabled val="1"/>
        </dgm:presLayoutVars>
      </dgm:prSet>
      <dgm:spPr/>
    </dgm:pt>
    <dgm:pt modelId="{13635EB0-4BD9-408F-B71F-39C5E117B46C}" type="pres">
      <dgm:prSet presAssocID="{9A1BF239-7407-45D2-878F-9B8166625DEB}" presName="sibTrans" presStyleCnt="0"/>
      <dgm:spPr/>
    </dgm:pt>
    <dgm:pt modelId="{2294285D-016A-44D3-B700-DECE7E8E4134}" type="pres">
      <dgm:prSet presAssocID="{7DE544E6-1F9E-497E-ABB9-05547B548733}" presName="node" presStyleLbl="node1" presStyleIdx="7" presStyleCnt="11">
        <dgm:presLayoutVars>
          <dgm:bulletEnabled val="1"/>
        </dgm:presLayoutVars>
      </dgm:prSet>
      <dgm:spPr/>
    </dgm:pt>
    <dgm:pt modelId="{722B660F-6B5D-4CF9-8EEE-F3C2DA4B4D16}" type="pres">
      <dgm:prSet presAssocID="{389C81BA-6F30-4803-B702-CC286FAA0E0A}" presName="sibTrans" presStyleCnt="0"/>
      <dgm:spPr/>
    </dgm:pt>
    <dgm:pt modelId="{AC257233-9106-4F6C-8444-EB01A7AC8F77}" type="pres">
      <dgm:prSet presAssocID="{4E0F92ED-B977-4AAE-B7F2-14F15CFFCE90}" presName="node" presStyleLbl="node1" presStyleIdx="8" presStyleCnt="11">
        <dgm:presLayoutVars>
          <dgm:bulletEnabled val="1"/>
        </dgm:presLayoutVars>
      </dgm:prSet>
      <dgm:spPr/>
    </dgm:pt>
    <dgm:pt modelId="{20016BA7-40A2-4361-9CBF-1A65C0FEA7E8}" type="pres">
      <dgm:prSet presAssocID="{1A2DD426-EEC6-45DE-8858-07BC498FD558}" presName="sibTrans" presStyleCnt="0"/>
      <dgm:spPr/>
    </dgm:pt>
    <dgm:pt modelId="{66ADD8E5-CB72-4117-8B58-E3C78F5A53BC}" type="pres">
      <dgm:prSet presAssocID="{37E31563-DA80-4257-A8CA-9FFCE0F560C3}" presName="node" presStyleLbl="node1" presStyleIdx="9" presStyleCnt="11">
        <dgm:presLayoutVars>
          <dgm:bulletEnabled val="1"/>
        </dgm:presLayoutVars>
      </dgm:prSet>
      <dgm:spPr/>
    </dgm:pt>
    <dgm:pt modelId="{7E7A0C6A-4F50-4EE6-97A0-4FEADAE4499B}" type="pres">
      <dgm:prSet presAssocID="{BF93C14B-8E4D-4BF8-9866-8E9DE5A969B5}" presName="sibTrans" presStyleCnt="0"/>
      <dgm:spPr/>
    </dgm:pt>
    <dgm:pt modelId="{557D1A85-2542-4AD6-BA32-DF93FF2518F8}" type="pres">
      <dgm:prSet presAssocID="{0D5CDD7F-ED29-4572-8A06-D0D40A0E70D8}" presName="node" presStyleLbl="node1" presStyleIdx="10" presStyleCnt="11">
        <dgm:presLayoutVars>
          <dgm:bulletEnabled val="1"/>
        </dgm:presLayoutVars>
      </dgm:prSet>
      <dgm:spPr/>
    </dgm:pt>
  </dgm:ptLst>
  <dgm:cxnLst>
    <dgm:cxn modelId="{6F421105-7145-4791-8464-369120904B42}" srcId="{F7D3201C-4C04-4B46-99EE-B6992F330D16}" destId="{3C7DDE29-7683-47A3-BD1E-158941585C09}" srcOrd="6" destOrd="0" parTransId="{5E3D7DAA-0354-43B5-9909-246BEFCF1281}" sibTransId="{9A1BF239-7407-45D2-878F-9B8166625DEB}"/>
    <dgm:cxn modelId="{1B85E81A-2BE3-4805-9F34-EDDB6F2D4D44}" srcId="{F7D3201C-4C04-4B46-99EE-B6992F330D16}" destId="{0D5CDD7F-ED29-4572-8A06-D0D40A0E70D8}" srcOrd="10" destOrd="0" parTransId="{9305C6A8-4491-4CDD-9D47-35F4BC8C1C31}" sibTransId="{DC442557-9204-471E-8413-1242CD9A4DCC}"/>
    <dgm:cxn modelId="{C4D93429-AEB1-4301-A312-A5D2C0BE5012}" type="presOf" srcId="{7DE544E6-1F9E-497E-ABB9-05547B548733}" destId="{2294285D-016A-44D3-B700-DECE7E8E4134}" srcOrd="0" destOrd="0" presId="urn:microsoft.com/office/officeart/2005/8/layout/default"/>
    <dgm:cxn modelId="{EA164134-7781-449F-834F-611FD8CC8C41}" type="presOf" srcId="{F7D3201C-4C04-4B46-99EE-B6992F330D16}" destId="{98086A86-B693-4C51-B26E-B6470BA3C40A}" srcOrd="0" destOrd="0" presId="urn:microsoft.com/office/officeart/2005/8/layout/default"/>
    <dgm:cxn modelId="{8805A438-8BD6-4FF7-965B-B0CFD675FEF9}" type="presOf" srcId="{3E19D096-48D4-42B1-8B7A-A556654898B8}" destId="{7A857D12-DB60-40DB-9685-3290A5D17969}" srcOrd="0" destOrd="0" presId="urn:microsoft.com/office/officeart/2005/8/layout/default"/>
    <dgm:cxn modelId="{45BCE73D-DAC8-4865-88A5-C4FE252614A1}" type="presOf" srcId="{9090D0C3-E59C-48E5-9025-901006FE0BC3}" destId="{C214C5DE-BFFC-42F3-B04C-AFA6CBE8EF21}" srcOrd="0" destOrd="0" presId="urn:microsoft.com/office/officeart/2005/8/layout/default"/>
    <dgm:cxn modelId="{E220CE68-E45A-4430-A1CC-7FFBDC6B9F2C}" srcId="{F7D3201C-4C04-4B46-99EE-B6992F330D16}" destId="{AB5CA13F-F1E4-417B-B03E-C31C6DBD1E7B}" srcOrd="0" destOrd="0" parTransId="{B3898285-3884-48BF-8F69-E40022DEEAEC}" sibTransId="{40C12FA3-01C3-4C19-A886-C7054B909A0E}"/>
    <dgm:cxn modelId="{16778852-552A-40DF-9A0E-09F9D44205F3}" srcId="{F7D3201C-4C04-4B46-99EE-B6992F330D16}" destId="{37E31563-DA80-4257-A8CA-9FFCE0F560C3}" srcOrd="9" destOrd="0" parTransId="{D0403ACD-8603-4135-96AF-14D9A5D83DDF}" sibTransId="{BF93C14B-8E4D-4BF8-9866-8E9DE5A969B5}"/>
    <dgm:cxn modelId="{1D39B08B-1535-407F-B1BD-114D2AC90FC3}" type="presOf" srcId="{4E0F92ED-B977-4AAE-B7F2-14F15CFFCE90}" destId="{AC257233-9106-4F6C-8444-EB01A7AC8F77}" srcOrd="0" destOrd="0" presId="urn:microsoft.com/office/officeart/2005/8/layout/default"/>
    <dgm:cxn modelId="{EB4EB08D-6B79-4A6E-B9F2-4435E8B2EB07}" type="presOf" srcId="{FC6BC586-BD0B-4DAB-8A13-5E6F8D6F2F82}" destId="{6593DA44-74D1-4703-8707-BE0CE0C81FB3}" srcOrd="0" destOrd="0" presId="urn:microsoft.com/office/officeart/2005/8/layout/default"/>
    <dgm:cxn modelId="{478A3B95-0726-434C-B7DC-B42B3A570B55}" srcId="{F7D3201C-4C04-4B46-99EE-B6992F330D16}" destId="{BB2EBBBF-9F1A-4F25-87C5-9970248AE4C0}" srcOrd="5" destOrd="0" parTransId="{4D3E6BBC-09A8-4CC4-AC09-1DDABDB59B31}" sibTransId="{F680E59E-EC4A-408D-BE36-BE34D87B71E3}"/>
    <dgm:cxn modelId="{78F478A3-9D99-4656-954A-A5802D39CE61}" type="presOf" srcId="{BB2EBBBF-9F1A-4F25-87C5-9970248AE4C0}" destId="{1401EF54-4B73-4B3A-89F9-EC7ECC2E6F83}" srcOrd="0" destOrd="0" presId="urn:microsoft.com/office/officeart/2005/8/layout/default"/>
    <dgm:cxn modelId="{0E4A05AC-4AFA-454C-8C02-DD2942CB9E95}" srcId="{F7D3201C-4C04-4B46-99EE-B6992F330D16}" destId="{4E0F92ED-B977-4AAE-B7F2-14F15CFFCE90}" srcOrd="8" destOrd="0" parTransId="{8CD93DB8-F67A-4116-96D7-85E83EDAE331}" sibTransId="{1A2DD426-EEC6-45DE-8858-07BC498FD558}"/>
    <dgm:cxn modelId="{014DA0BF-D03A-49FA-BAFC-00248589E3FB}" srcId="{F7D3201C-4C04-4B46-99EE-B6992F330D16}" destId="{7DE544E6-1F9E-497E-ABB9-05547B548733}" srcOrd="7" destOrd="0" parTransId="{66CD6FA3-0C7A-475E-B1FA-61B2D91BAB7F}" sibTransId="{389C81BA-6F30-4803-B702-CC286FAA0E0A}"/>
    <dgm:cxn modelId="{23B9E9C0-67A8-4493-9838-148F6241FD8D}" srcId="{F7D3201C-4C04-4B46-99EE-B6992F330D16}" destId="{9090D0C3-E59C-48E5-9025-901006FE0BC3}" srcOrd="3" destOrd="0" parTransId="{CCFC37BD-3CBA-4958-BF1D-89DF889F2849}" sibTransId="{56C5B719-5693-4B41-B64E-C90F4A43D7E3}"/>
    <dgm:cxn modelId="{7F4371C6-F2A5-4541-BFEF-86A74FFE9640}" srcId="{F7D3201C-4C04-4B46-99EE-B6992F330D16}" destId="{BF278456-D424-45E6-95B1-37A2305863C0}" srcOrd="2" destOrd="0" parTransId="{90AE6A7C-1814-4D5D-B63B-4B83D740DB2C}" sibTransId="{07FDDC90-402F-4C22-B6F4-FB1AD8038B13}"/>
    <dgm:cxn modelId="{A70154C7-EB6D-4EFB-B93A-CEAA8213EDA0}" type="presOf" srcId="{BF278456-D424-45E6-95B1-37A2305863C0}" destId="{AAC4AFE6-C43B-49EF-AACD-0F4C8403E0F3}" srcOrd="0" destOrd="0" presId="urn:microsoft.com/office/officeart/2005/8/layout/default"/>
    <dgm:cxn modelId="{F80EA1CA-7B04-4232-96AD-75CA9E0EDA5D}" type="presOf" srcId="{37E31563-DA80-4257-A8CA-9FFCE0F560C3}" destId="{66ADD8E5-CB72-4117-8B58-E3C78F5A53BC}" srcOrd="0" destOrd="0" presId="urn:microsoft.com/office/officeart/2005/8/layout/default"/>
    <dgm:cxn modelId="{4AE336CD-5DBE-42FD-8BA7-26DF90CFD162}" type="presOf" srcId="{0D5CDD7F-ED29-4572-8A06-D0D40A0E70D8}" destId="{557D1A85-2542-4AD6-BA32-DF93FF2518F8}" srcOrd="0" destOrd="0" presId="urn:microsoft.com/office/officeart/2005/8/layout/default"/>
    <dgm:cxn modelId="{95C595D0-40E5-42AD-9170-7BA508FEE92D}" srcId="{F7D3201C-4C04-4B46-99EE-B6992F330D16}" destId="{FC6BC586-BD0B-4DAB-8A13-5E6F8D6F2F82}" srcOrd="1" destOrd="0" parTransId="{87585156-9E7B-4937-BEE0-695826438C3F}" sibTransId="{091D1176-FB5C-4E45-B30E-7B6F3BE82433}"/>
    <dgm:cxn modelId="{19D207E0-B971-49B6-ADFC-FE6F30F346C6}" srcId="{F7D3201C-4C04-4B46-99EE-B6992F330D16}" destId="{3E19D096-48D4-42B1-8B7A-A556654898B8}" srcOrd="4" destOrd="0" parTransId="{65D6FF97-E250-427F-BF34-F6A488574E25}" sibTransId="{BB68A302-62DC-4B46-BE99-C0EBCBB122E1}"/>
    <dgm:cxn modelId="{287F40EA-828E-4907-9792-7CBE70F66D97}" type="presOf" srcId="{AB5CA13F-F1E4-417B-B03E-C31C6DBD1E7B}" destId="{EDC6788D-C971-496A-8F51-C0DDDF41AF66}" srcOrd="0" destOrd="0" presId="urn:microsoft.com/office/officeart/2005/8/layout/default"/>
    <dgm:cxn modelId="{558A99F5-18B7-479B-91F6-5D23C02A9CE3}" type="presOf" srcId="{3C7DDE29-7683-47A3-BD1E-158941585C09}" destId="{EC979BA2-2E0D-47BD-A8A0-29B366368E81}" srcOrd="0" destOrd="0" presId="urn:microsoft.com/office/officeart/2005/8/layout/default"/>
    <dgm:cxn modelId="{BBAA7092-EE90-4EE9-B8C3-A0CF8BCD3BF1}" type="presParOf" srcId="{98086A86-B693-4C51-B26E-B6470BA3C40A}" destId="{EDC6788D-C971-496A-8F51-C0DDDF41AF66}" srcOrd="0" destOrd="0" presId="urn:microsoft.com/office/officeart/2005/8/layout/default"/>
    <dgm:cxn modelId="{CF48D32B-F1D1-4176-B9BD-A477EAD9B214}" type="presParOf" srcId="{98086A86-B693-4C51-B26E-B6470BA3C40A}" destId="{4F410D6A-FDA7-4A3B-863F-BBD020DDCBB7}" srcOrd="1" destOrd="0" presId="urn:microsoft.com/office/officeart/2005/8/layout/default"/>
    <dgm:cxn modelId="{A7E49E61-8D86-4EB5-91C1-FFDE352188EE}" type="presParOf" srcId="{98086A86-B693-4C51-B26E-B6470BA3C40A}" destId="{6593DA44-74D1-4703-8707-BE0CE0C81FB3}" srcOrd="2" destOrd="0" presId="urn:microsoft.com/office/officeart/2005/8/layout/default"/>
    <dgm:cxn modelId="{B805B019-0382-4A8E-B101-57F8E623C1F7}" type="presParOf" srcId="{98086A86-B693-4C51-B26E-B6470BA3C40A}" destId="{08C64A86-0B55-4561-AB40-1926EAF851C3}" srcOrd="3" destOrd="0" presId="urn:microsoft.com/office/officeart/2005/8/layout/default"/>
    <dgm:cxn modelId="{4AE29383-38D4-4171-A798-4E13707516DC}" type="presParOf" srcId="{98086A86-B693-4C51-B26E-B6470BA3C40A}" destId="{AAC4AFE6-C43B-49EF-AACD-0F4C8403E0F3}" srcOrd="4" destOrd="0" presId="urn:microsoft.com/office/officeart/2005/8/layout/default"/>
    <dgm:cxn modelId="{B6501E38-A471-499E-9220-8A4710B998EA}" type="presParOf" srcId="{98086A86-B693-4C51-B26E-B6470BA3C40A}" destId="{974B365E-C216-4E27-9D2C-63E69BF409BE}" srcOrd="5" destOrd="0" presId="urn:microsoft.com/office/officeart/2005/8/layout/default"/>
    <dgm:cxn modelId="{11891C8A-F175-41DE-933A-A3B56046053B}" type="presParOf" srcId="{98086A86-B693-4C51-B26E-B6470BA3C40A}" destId="{C214C5DE-BFFC-42F3-B04C-AFA6CBE8EF21}" srcOrd="6" destOrd="0" presId="urn:microsoft.com/office/officeart/2005/8/layout/default"/>
    <dgm:cxn modelId="{DF41AADA-0796-4896-BC28-531820AB2ADE}" type="presParOf" srcId="{98086A86-B693-4C51-B26E-B6470BA3C40A}" destId="{322AB02C-8262-44F6-8FD5-941127F3B241}" srcOrd="7" destOrd="0" presId="urn:microsoft.com/office/officeart/2005/8/layout/default"/>
    <dgm:cxn modelId="{C689FAFD-D791-42F8-937B-330F74F495B4}" type="presParOf" srcId="{98086A86-B693-4C51-B26E-B6470BA3C40A}" destId="{7A857D12-DB60-40DB-9685-3290A5D17969}" srcOrd="8" destOrd="0" presId="urn:microsoft.com/office/officeart/2005/8/layout/default"/>
    <dgm:cxn modelId="{3BEC8499-81A3-4CF0-ADD8-B6B2001D4A00}" type="presParOf" srcId="{98086A86-B693-4C51-B26E-B6470BA3C40A}" destId="{5BB72E04-C74E-4C8E-88E3-98E44925B472}" srcOrd="9" destOrd="0" presId="urn:microsoft.com/office/officeart/2005/8/layout/default"/>
    <dgm:cxn modelId="{F560C2A9-25B7-4B1B-9DD6-F2C533272B16}" type="presParOf" srcId="{98086A86-B693-4C51-B26E-B6470BA3C40A}" destId="{1401EF54-4B73-4B3A-89F9-EC7ECC2E6F83}" srcOrd="10" destOrd="0" presId="urn:microsoft.com/office/officeart/2005/8/layout/default"/>
    <dgm:cxn modelId="{194A01A8-7C93-495A-9CA8-535F664FF0FA}" type="presParOf" srcId="{98086A86-B693-4C51-B26E-B6470BA3C40A}" destId="{6746EC77-6E0F-48CB-B495-A9E3BBAB4A16}" srcOrd="11" destOrd="0" presId="urn:microsoft.com/office/officeart/2005/8/layout/default"/>
    <dgm:cxn modelId="{8E8E9648-AAE8-4284-B5C8-5EE13E614746}" type="presParOf" srcId="{98086A86-B693-4C51-B26E-B6470BA3C40A}" destId="{EC979BA2-2E0D-47BD-A8A0-29B366368E81}" srcOrd="12" destOrd="0" presId="urn:microsoft.com/office/officeart/2005/8/layout/default"/>
    <dgm:cxn modelId="{FBB4FB9E-72A1-4826-9D6D-373809697FDD}" type="presParOf" srcId="{98086A86-B693-4C51-B26E-B6470BA3C40A}" destId="{13635EB0-4BD9-408F-B71F-39C5E117B46C}" srcOrd="13" destOrd="0" presId="urn:microsoft.com/office/officeart/2005/8/layout/default"/>
    <dgm:cxn modelId="{635A4EAB-05A8-41CC-AFB8-25DD360D2118}" type="presParOf" srcId="{98086A86-B693-4C51-B26E-B6470BA3C40A}" destId="{2294285D-016A-44D3-B700-DECE7E8E4134}" srcOrd="14" destOrd="0" presId="urn:microsoft.com/office/officeart/2005/8/layout/default"/>
    <dgm:cxn modelId="{1F8DD73C-ECB9-416F-93D4-5CCBCA1B3C89}" type="presParOf" srcId="{98086A86-B693-4C51-B26E-B6470BA3C40A}" destId="{722B660F-6B5D-4CF9-8EEE-F3C2DA4B4D16}" srcOrd="15" destOrd="0" presId="urn:microsoft.com/office/officeart/2005/8/layout/default"/>
    <dgm:cxn modelId="{3CD0BC61-88E5-4266-B6EB-9BD57793F6E1}" type="presParOf" srcId="{98086A86-B693-4C51-B26E-B6470BA3C40A}" destId="{AC257233-9106-4F6C-8444-EB01A7AC8F77}" srcOrd="16" destOrd="0" presId="urn:microsoft.com/office/officeart/2005/8/layout/default"/>
    <dgm:cxn modelId="{60242428-D0DF-49FB-B9B6-F8E3149B2134}" type="presParOf" srcId="{98086A86-B693-4C51-B26E-B6470BA3C40A}" destId="{20016BA7-40A2-4361-9CBF-1A65C0FEA7E8}" srcOrd="17" destOrd="0" presId="urn:microsoft.com/office/officeart/2005/8/layout/default"/>
    <dgm:cxn modelId="{10EB3AA7-8649-4F84-9166-F76F1C9F9305}" type="presParOf" srcId="{98086A86-B693-4C51-B26E-B6470BA3C40A}" destId="{66ADD8E5-CB72-4117-8B58-E3C78F5A53BC}" srcOrd="18" destOrd="0" presId="urn:microsoft.com/office/officeart/2005/8/layout/default"/>
    <dgm:cxn modelId="{FF030431-51AE-4B72-B20B-FD5A7BE51214}" type="presParOf" srcId="{98086A86-B693-4C51-B26E-B6470BA3C40A}" destId="{7E7A0C6A-4F50-4EE6-97A0-4FEADAE4499B}" srcOrd="19" destOrd="0" presId="urn:microsoft.com/office/officeart/2005/8/layout/default"/>
    <dgm:cxn modelId="{E967DB9A-586A-419D-8A8C-EDC5411681AE}" type="presParOf" srcId="{98086A86-B693-4C51-B26E-B6470BA3C40A}" destId="{557D1A85-2542-4AD6-BA32-DF93FF2518F8}"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FAAD4-9266-4BE1-AB74-F4868E8A63CD}">
      <dsp:nvSpPr>
        <dsp:cNvPr id="0" name=""/>
        <dsp:cNvSpPr/>
      </dsp:nvSpPr>
      <dsp:spPr>
        <a:xfrm>
          <a:off x="0" y="0"/>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957A2-7BC3-4862-9356-4EB7802D7504}">
      <dsp:nvSpPr>
        <dsp:cNvPr id="0" name=""/>
        <dsp:cNvSpPr/>
      </dsp:nvSpPr>
      <dsp:spPr>
        <a:xfrm>
          <a:off x="0" y="0"/>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Incubation of 4 – 12 weeks</a:t>
          </a:r>
          <a:endParaRPr lang="en-US" sz="1600" kern="1200"/>
        </a:p>
      </dsp:txBody>
      <dsp:txXfrm>
        <a:off x="0" y="0"/>
        <a:ext cx="5358384" cy="587176"/>
      </dsp:txXfrm>
    </dsp:sp>
    <dsp:sp modelId="{13EADC87-4163-45F6-9E0E-78DDF998B2B3}">
      <dsp:nvSpPr>
        <dsp:cNvPr id="0" name=""/>
        <dsp:cNvSpPr/>
      </dsp:nvSpPr>
      <dsp:spPr>
        <a:xfrm>
          <a:off x="0" y="587176"/>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5B2936-B574-4AFD-8CB1-6EA21210A2C9}">
      <dsp:nvSpPr>
        <dsp:cNvPr id="0" name=""/>
        <dsp:cNvSpPr/>
      </dsp:nvSpPr>
      <dsp:spPr>
        <a:xfrm>
          <a:off x="0" y="587176"/>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70% asymptomatic</a:t>
          </a:r>
          <a:endParaRPr lang="en-US" sz="1600" kern="1200"/>
        </a:p>
      </dsp:txBody>
      <dsp:txXfrm>
        <a:off x="0" y="587176"/>
        <a:ext cx="5358384" cy="587176"/>
      </dsp:txXfrm>
    </dsp:sp>
    <dsp:sp modelId="{3D860EA9-F943-45F8-A2FA-F38E23BA4C83}">
      <dsp:nvSpPr>
        <dsp:cNvPr id="0" name=""/>
        <dsp:cNvSpPr/>
      </dsp:nvSpPr>
      <dsp:spPr>
        <a:xfrm>
          <a:off x="0" y="1174353"/>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6EEE80-143C-4082-B909-CD9A7810FA97}">
      <dsp:nvSpPr>
        <dsp:cNvPr id="0" name=""/>
        <dsp:cNvSpPr/>
      </dsp:nvSpPr>
      <dsp:spPr>
        <a:xfrm>
          <a:off x="0" y="1174353"/>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Typical viral prodrome (anorexia, malaise, myalgia)</a:t>
          </a:r>
          <a:endParaRPr lang="en-US" sz="1600" kern="1200"/>
        </a:p>
      </dsp:txBody>
      <dsp:txXfrm>
        <a:off x="0" y="1174353"/>
        <a:ext cx="5358384" cy="587176"/>
      </dsp:txXfrm>
    </dsp:sp>
    <dsp:sp modelId="{B687BAB0-4FA0-41AF-A144-E73B5347D592}">
      <dsp:nvSpPr>
        <dsp:cNvPr id="0" name=""/>
        <dsp:cNvSpPr/>
      </dsp:nvSpPr>
      <dsp:spPr>
        <a:xfrm>
          <a:off x="0" y="1761529"/>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9D996-3B49-4FDA-A199-989560A5855C}">
      <dsp:nvSpPr>
        <dsp:cNvPr id="0" name=""/>
        <dsp:cNvSpPr/>
      </dsp:nvSpPr>
      <dsp:spPr>
        <a:xfrm>
          <a:off x="0" y="1761529"/>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Many may clear the infection without progression to significant liver impairment</a:t>
          </a:r>
          <a:endParaRPr lang="en-US" sz="1600" kern="1200"/>
        </a:p>
      </dsp:txBody>
      <dsp:txXfrm>
        <a:off x="0" y="1761529"/>
        <a:ext cx="5358384" cy="587176"/>
      </dsp:txXfrm>
    </dsp:sp>
    <dsp:sp modelId="{F503F40D-6E5E-4204-9CA8-482BB3C39E91}">
      <dsp:nvSpPr>
        <dsp:cNvPr id="0" name=""/>
        <dsp:cNvSpPr/>
      </dsp:nvSpPr>
      <dsp:spPr>
        <a:xfrm>
          <a:off x="0" y="2348706"/>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C9673-7859-4E29-A6A8-8182F50DE7C3}">
      <dsp:nvSpPr>
        <dsp:cNvPr id="0" name=""/>
        <dsp:cNvSpPr/>
      </dsp:nvSpPr>
      <dsp:spPr>
        <a:xfrm>
          <a:off x="0" y="2348706"/>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Some develop jaundice and more significant symptoms (serum sickness)</a:t>
          </a:r>
          <a:endParaRPr lang="en-US" sz="1600" kern="1200"/>
        </a:p>
      </dsp:txBody>
      <dsp:txXfrm>
        <a:off x="0" y="2348706"/>
        <a:ext cx="5358384" cy="587176"/>
      </dsp:txXfrm>
    </dsp:sp>
    <dsp:sp modelId="{53BEB4FE-1FA8-4EFF-98D1-473AED570DA3}">
      <dsp:nvSpPr>
        <dsp:cNvPr id="0" name=""/>
        <dsp:cNvSpPr/>
      </dsp:nvSpPr>
      <dsp:spPr>
        <a:xfrm>
          <a:off x="0" y="2935883"/>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F58FDB-5034-4B78-909E-648F5392ED4B}">
      <dsp:nvSpPr>
        <dsp:cNvPr id="0" name=""/>
        <dsp:cNvSpPr/>
      </dsp:nvSpPr>
      <dsp:spPr>
        <a:xfrm>
          <a:off x="0" y="2935883"/>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0.1 - 1% present with fulminant hepatitis and liver failure (sAg may be negative)</a:t>
          </a:r>
          <a:endParaRPr lang="en-US" sz="1600" kern="1200"/>
        </a:p>
      </dsp:txBody>
      <dsp:txXfrm>
        <a:off x="0" y="2935883"/>
        <a:ext cx="5358384" cy="587176"/>
      </dsp:txXfrm>
    </dsp:sp>
    <dsp:sp modelId="{6856B995-8923-4760-9B06-35289D0C4026}">
      <dsp:nvSpPr>
        <dsp:cNvPr id="0" name=""/>
        <dsp:cNvSpPr/>
      </dsp:nvSpPr>
      <dsp:spPr>
        <a:xfrm>
          <a:off x="0" y="3523059"/>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57300-AF0C-4EF7-A07D-8D66A362BAF2}">
      <dsp:nvSpPr>
        <dsp:cNvPr id="0" name=""/>
        <dsp:cNvSpPr/>
      </dsp:nvSpPr>
      <dsp:spPr>
        <a:xfrm>
          <a:off x="0" y="3523059"/>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Diagnosis made with HBsAg + and HBcIgM + (note may also be present in a flare)</a:t>
          </a:r>
          <a:endParaRPr lang="en-US" sz="1600" kern="1200"/>
        </a:p>
      </dsp:txBody>
      <dsp:txXfrm>
        <a:off x="0" y="3523059"/>
        <a:ext cx="5358384" cy="587176"/>
      </dsp:txXfrm>
    </dsp:sp>
    <dsp:sp modelId="{1340E09B-F549-407C-9A60-684216A73577}">
      <dsp:nvSpPr>
        <dsp:cNvPr id="0" name=""/>
        <dsp:cNvSpPr/>
      </dsp:nvSpPr>
      <dsp:spPr>
        <a:xfrm>
          <a:off x="0" y="4110236"/>
          <a:ext cx="535838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30B56-69D8-4CA8-BEE1-C0D40B797587}">
      <dsp:nvSpPr>
        <dsp:cNvPr id="0" name=""/>
        <dsp:cNvSpPr/>
      </dsp:nvSpPr>
      <dsp:spPr>
        <a:xfrm>
          <a:off x="0" y="4110236"/>
          <a:ext cx="5358384" cy="587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ZA" sz="1600" kern="1200"/>
            <a:t>&gt;95% of adults should achieve clearance with only supportive treatment</a:t>
          </a:r>
          <a:endParaRPr lang="en-US" sz="1600" kern="1200"/>
        </a:p>
      </dsp:txBody>
      <dsp:txXfrm>
        <a:off x="0" y="4110236"/>
        <a:ext cx="5358384" cy="587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87C34-A2A9-4A33-A137-61CFC2722E65}">
      <dsp:nvSpPr>
        <dsp:cNvPr id="0" name=""/>
        <dsp:cNvSpPr/>
      </dsp:nvSpPr>
      <dsp:spPr>
        <a:xfrm>
          <a:off x="3080" y="587032"/>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HBV &amp; Decompensated Cirrhosis</a:t>
          </a:r>
          <a:endParaRPr lang="en-US" sz="2000" kern="1200"/>
        </a:p>
      </dsp:txBody>
      <dsp:txXfrm>
        <a:off x="3080" y="587032"/>
        <a:ext cx="2444055" cy="1466433"/>
      </dsp:txXfrm>
    </dsp:sp>
    <dsp:sp modelId="{6E822F7E-118B-485E-A981-9793F8E32F72}">
      <dsp:nvSpPr>
        <dsp:cNvPr id="0" name=""/>
        <dsp:cNvSpPr/>
      </dsp:nvSpPr>
      <dsp:spPr>
        <a:xfrm>
          <a:off x="2691541" y="587032"/>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HBV-HCV co-infection</a:t>
          </a:r>
          <a:endParaRPr lang="en-US" sz="2000" kern="1200"/>
        </a:p>
      </dsp:txBody>
      <dsp:txXfrm>
        <a:off x="2691541" y="587032"/>
        <a:ext cx="2444055" cy="1466433"/>
      </dsp:txXfrm>
    </dsp:sp>
    <dsp:sp modelId="{AD5DB118-BF1D-458C-B230-88F08DBEB8D2}">
      <dsp:nvSpPr>
        <dsp:cNvPr id="0" name=""/>
        <dsp:cNvSpPr/>
      </dsp:nvSpPr>
      <dsp:spPr>
        <a:xfrm>
          <a:off x="5380002" y="587032"/>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HBVHIV co-infection</a:t>
          </a:r>
          <a:endParaRPr lang="en-US" sz="2000" kern="1200"/>
        </a:p>
      </dsp:txBody>
      <dsp:txXfrm>
        <a:off x="5380002" y="587032"/>
        <a:ext cx="2444055" cy="1466433"/>
      </dsp:txXfrm>
    </dsp:sp>
    <dsp:sp modelId="{682783E5-8AFC-49ED-8945-B0135D033B6A}">
      <dsp:nvSpPr>
        <dsp:cNvPr id="0" name=""/>
        <dsp:cNvSpPr/>
      </dsp:nvSpPr>
      <dsp:spPr>
        <a:xfrm>
          <a:off x="8068463" y="587032"/>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HBV-HDV</a:t>
          </a:r>
          <a:endParaRPr lang="en-US" sz="2000" kern="1200"/>
        </a:p>
      </dsp:txBody>
      <dsp:txXfrm>
        <a:off x="8068463" y="587032"/>
        <a:ext cx="2444055" cy="1466433"/>
      </dsp:txXfrm>
    </dsp:sp>
    <dsp:sp modelId="{C9039121-33FB-4811-9608-681F3E1496F6}">
      <dsp:nvSpPr>
        <dsp:cNvPr id="0" name=""/>
        <dsp:cNvSpPr/>
      </dsp:nvSpPr>
      <dsp:spPr>
        <a:xfrm>
          <a:off x="3080" y="2297871"/>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Children</a:t>
          </a:r>
          <a:endParaRPr lang="en-US" sz="2000" kern="1200"/>
        </a:p>
      </dsp:txBody>
      <dsp:txXfrm>
        <a:off x="3080" y="2297871"/>
        <a:ext cx="2444055" cy="1466433"/>
      </dsp:txXfrm>
    </dsp:sp>
    <dsp:sp modelId="{C0D01A5D-F65C-4BFB-92B7-0C6C550748FF}">
      <dsp:nvSpPr>
        <dsp:cNvPr id="0" name=""/>
        <dsp:cNvSpPr/>
      </dsp:nvSpPr>
      <dsp:spPr>
        <a:xfrm>
          <a:off x="2691541" y="2297871"/>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Pts undergoing haemodialysis</a:t>
          </a:r>
          <a:endParaRPr lang="en-US" sz="2000" kern="1200"/>
        </a:p>
      </dsp:txBody>
      <dsp:txXfrm>
        <a:off x="2691541" y="2297871"/>
        <a:ext cx="2444055" cy="1466433"/>
      </dsp:txXfrm>
    </dsp:sp>
    <dsp:sp modelId="{E0079891-C1C8-4168-B6B7-53C3F701E332}">
      <dsp:nvSpPr>
        <dsp:cNvPr id="0" name=""/>
        <dsp:cNvSpPr/>
      </dsp:nvSpPr>
      <dsp:spPr>
        <a:xfrm>
          <a:off x="5380002" y="2297871"/>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PMTCT-Mother To Child Transmission</a:t>
          </a:r>
          <a:endParaRPr lang="en-US" sz="2000" kern="1200"/>
        </a:p>
      </dsp:txBody>
      <dsp:txXfrm>
        <a:off x="5380002" y="2297871"/>
        <a:ext cx="2444055" cy="1466433"/>
      </dsp:txXfrm>
    </dsp:sp>
    <dsp:sp modelId="{2572BB3A-CCF3-4041-AD4F-1E64CC2F49F2}">
      <dsp:nvSpPr>
        <dsp:cNvPr id="0" name=""/>
        <dsp:cNvSpPr/>
      </dsp:nvSpPr>
      <dsp:spPr>
        <a:xfrm>
          <a:off x="8068463" y="2297871"/>
          <a:ext cx="2444055" cy="1466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ZA" sz="2000" kern="1200"/>
            <a:t>Patients undergoing Immunosuppressive therapy</a:t>
          </a:r>
          <a:endParaRPr lang="en-US" sz="2000" kern="1200"/>
        </a:p>
      </dsp:txBody>
      <dsp:txXfrm>
        <a:off x="8068463" y="2297871"/>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2AFED-B160-45AD-8FF1-049A2711ACBE}">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9BE77-BA2F-4035-B855-00648D394D57}">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ZA" sz="3500" b="1" i="0" kern="1200"/>
            <a:t>Mother-to-Child Transmission Prevention</a:t>
          </a:r>
          <a:endParaRPr lang="en-US" sz="3500" kern="1200"/>
        </a:p>
      </dsp:txBody>
      <dsp:txXfrm>
        <a:off x="696297" y="538547"/>
        <a:ext cx="4171627" cy="2590157"/>
      </dsp:txXfrm>
    </dsp:sp>
    <dsp:sp modelId="{8844386B-E07D-4CC5-9EDB-F4559776CED7}">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95028-92F1-4C6E-9764-A8BAC7AB8128}">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ZA" sz="3500" b="1" i="0" kern="1200"/>
            <a:t>Antiviral Prophylaxis Among Pregnant Women a Adolescent Girls</a:t>
          </a:r>
          <a:endParaRPr lang="en-US" sz="3500" kern="1200"/>
        </a:p>
      </dsp:txBody>
      <dsp:txXfrm>
        <a:off x="5991936" y="538547"/>
        <a:ext cx="4171627" cy="2590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6788D-C971-496A-8F51-C0DDDF41AF66}">
      <dsp:nvSpPr>
        <dsp:cNvPr id="0" name=""/>
        <dsp:cNvSpPr/>
      </dsp:nvSpPr>
      <dsp:spPr>
        <a:xfrm>
          <a:off x="176361" y="2579"/>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Universal hepatitis B vaccination for all infants, children and adolescents is recommended as early as possible, preferably before the onset of puberty</a:t>
          </a:r>
          <a:endParaRPr lang="en-US" sz="1200" kern="1200"/>
        </a:p>
      </dsp:txBody>
      <dsp:txXfrm>
        <a:off x="176361" y="2579"/>
        <a:ext cx="2753320" cy="1651992"/>
      </dsp:txXfrm>
    </dsp:sp>
    <dsp:sp modelId="{6593DA44-74D1-4703-8707-BE0CE0C81FB3}">
      <dsp:nvSpPr>
        <dsp:cNvPr id="0" name=""/>
        <dsp:cNvSpPr/>
      </dsp:nvSpPr>
      <dsp:spPr>
        <a:xfrm>
          <a:off x="3205013" y="2579"/>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Newborns of HBsAg-positive mothers or mothers with unknown HBsAg status should receive the hepatitis B vaccine as early as possible after birth, ideally within 12 hours, in combination with passive immunisation using hepatitis B immunoglobulin to maximise protection against HBV transmission</a:t>
          </a:r>
          <a:endParaRPr lang="en-US" sz="1200" kern="1200"/>
        </a:p>
      </dsp:txBody>
      <dsp:txXfrm>
        <a:off x="3205013" y="2579"/>
        <a:ext cx="2753320" cy="1651992"/>
      </dsp:txXfrm>
    </dsp:sp>
    <dsp:sp modelId="{AAC4AFE6-C43B-49EF-AACD-0F4C8403E0F3}">
      <dsp:nvSpPr>
        <dsp:cNvPr id="0" name=""/>
        <dsp:cNvSpPr/>
      </dsp:nvSpPr>
      <dsp:spPr>
        <a:xfrm>
          <a:off x="6233666" y="2579"/>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Individuals in whom a severe course of hepatitis B is to be expected due to an existing or expected immunodeficiency, immunosuppression or CLD And CKD</a:t>
          </a:r>
          <a:endParaRPr lang="en-US" sz="1200" kern="1200"/>
        </a:p>
      </dsp:txBody>
      <dsp:txXfrm>
        <a:off x="6233666" y="2579"/>
        <a:ext cx="2753320" cy="1651992"/>
      </dsp:txXfrm>
    </dsp:sp>
    <dsp:sp modelId="{C214C5DE-BFFC-42F3-B04C-AFA6CBE8EF21}">
      <dsp:nvSpPr>
        <dsp:cNvPr id="0" name=""/>
        <dsp:cNvSpPr/>
      </dsp:nvSpPr>
      <dsp:spPr>
        <a:xfrm>
          <a:off x="9262318" y="2579"/>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Individuals with an increased risk of non-occupational exposure, e.g. contact with HBsAg-positive persons (partners and family members of people living with chronic HBV infection), </a:t>
          </a:r>
          <a:endParaRPr lang="en-US" sz="1200" kern="1200"/>
        </a:p>
      </dsp:txBody>
      <dsp:txXfrm>
        <a:off x="9262318" y="2579"/>
        <a:ext cx="2753320" cy="1651992"/>
      </dsp:txXfrm>
    </dsp:sp>
    <dsp:sp modelId="{7A857D12-DB60-40DB-9685-3290A5D17969}">
      <dsp:nvSpPr>
        <dsp:cNvPr id="0" name=""/>
        <dsp:cNvSpPr/>
      </dsp:nvSpPr>
      <dsp:spPr>
        <a:xfrm>
          <a:off x="176361" y="1929903"/>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high-risk sexual behaviour, persons seeking evaluation for treatment of STD</a:t>
          </a:r>
          <a:endParaRPr lang="en-US" sz="1200" kern="1200"/>
        </a:p>
      </dsp:txBody>
      <dsp:txXfrm>
        <a:off x="176361" y="1929903"/>
        <a:ext cx="2753320" cy="1651992"/>
      </dsp:txXfrm>
    </dsp:sp>
    <dsp:sp modelId="{1401EF54-4B73-4B3A-89F9-EC7ECC2E6F83}">
      <dsp:nvSpPr>
        <dsp:cNvPr id="0" name=""/>
        <dsp:cNvSpPr/>
      </dsp:nvSpPr>
      <dsp:spPr>
        <a:xfrm>
          <a:off x="3205013" y="1929903"/>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people who inject drugs, </a:t>
          </a:r>
          <a:endParaRPr lang="en-US" sz="1200" kern="1200"/>
        </a:p>
      </dsp:txBody>
      <dsp:txXfrm>
        <a:off x="3205013" y="1929903"/>
        <a:ext cx="2753320" cy="1651992"/>
      </dsp:txXfrm>
    </dsp:sp>
    <dsp:sp modelId="{EC979BA2-2E0D-47BD-A8A0-29B366368E81}">
      <dsp:nvSpPr>
        <dsp:cNvPr id="0" name=""/>
        <dsp:cNvSpPr/>
      </dsp:nvSpPr>
      <dsp:spPr>
        <a:xfrm>
          <a:off x="6233666" y="1929903"/>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incarcerated persons and patients in psychiatric facilities. </a:t>
          </a:r>
          <a:endParaRPr lang="en-US" sz="1200" kern="1200"/>
        </a:p>
      </dsp:txBody>
      <dsp:txXfrm>
        <a:off x="6233666" y="1929903"/>
        <a:ext cx="2753320" cy="1651992"/>
      </dsp:txXfrm>
    </dsp:sp>
    <dsp:sp modelId="{2294285D-016A-44D3-B700-DECE7E8E4134}">
      <dsp:nvSpPr>
        <dsp:cNvPr id="0" name=""/>
        <dsp:cNvSpPr/>
      </dsp:nvSpPr>
      <dsp:spPr>
        <a:xfrm>
          <a:off x="9262318" y="1929903"/>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individuals with increased occupational exposure risk,</a:t>
          </a:r>
          <a:endParaRPr lang="en-US" sz="1200" kern="1200"/>
        </a:p>
      </dsp:txBody>
      <dsp:txXfrm>
        <a:off x="9262318" y="1929903"/>
        <a:ext cx="2753320" cy="1651992"/>
      </dsp:txXfrm>
    </dsp:sp>
    <dsp:sp modelId="{AC257233-9106-4F6C-8444-EB01A7AC8F77}">
      <dsp:nvSpPr>
        <dsp:cNvPr id="0" name=""/>
        <dsp:cNvSpPr/>
      </dsp:nvSpPr>
      <dsp:spPr>
        <a:xfrm>
          <a:off x="1690687" y="3857228"/>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including healthcare trainees, interns, students, volunteers, </a:t>
          </a:r>
          <a:endParaRPr lang="en-US" sz="1200" kern="1200"/>
        </a:p>
      </dsp:txBody>
      <dsp:txXfrm>
        <a:off x="1690687" y="3857228"/>
        <a:ext cx="2753320" cy="1651992"/>
      </dsp:txXfrm>
    </dsp:sp>
    <dsp:sp modelId="{66ADD8E5-CB72-4117-8B58-E3C78F5A53BC}">
      <dsp:nvSpPr>
        <dsp:cNvPr id="0" name=""/>
        <dsp:cNvSpPr/>
      </dsp:nvSpPr>
      <dsp:spPr>
        <a:xfrm>
          <a:off x="4719339" y="3857228"/>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laboratory and cleaning staff in healthcare facilities</a:t>
          </a:r>
          <a:endParaRPr lang="en-US" sz="1200" kern="1200"/>
        </a:p>
      </dsp:txBody>
      <dsp:txXfrm>
        <a:off x="4719339" y="3857228"/>
        <a:ext cx="2753320" cy="1651992"/>
      </dsp:txXfrm>
    </dsp:sp>
    <dsp:sp modelId="{557D1A85-2542-4AD6-BA32-DF93FF2518F8}">
      <dsp:nvSpPr>
        <dsp:cNvPr id="0" name=""/>
        <dsp:cNvSpPr/>
      </dsp:nvSpPr>
      <dsp:spPr>
        <a:xfrm>
          <a:off x="7747992" y="3857228"/>
          <a:ext cx="2753320" cy="1651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kern="1200"/>
            <a:t>paramedics, emergency responders, police officers, fire fighters, soldiers, and staff in facilities with a high prevalence of chronic HBV infection.</a:t>
          </a:r>
          <a:endParaRPr lang="en-US" sz="1200" kern="1200"/>
        </a:p>
      </dsp:txBody>
      <dsp:txXfrm>
        <a:off x="7747992" y="3857228"/>
        <a:ext cx="2753320" cy="165199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7D5EF-034B-4846-9BED-D6FD11A430F6}" type="datetimeFigureOut">
              <a:rPr lang="en-ZA" smtClean="0"/>
              <a:t>2026/04/18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BD034-4BC6-4DAA-8678-6E5A5BC33ACE}" type="slidenum">
              <a:rPr lang="en-ZA" smtClean="0"/>
              <a:t>‹#›</a:t>
            </a:fld>
            <a:endParaRPr lang="en-ZA"/>
          </a:p>
        </p:txBody>
      </p:sp>
    </p:spTree>
    <p:extLst>
      <p:ext uri="{BB962C8B-B14F-4D97-AF65-F5344CB8AC3E}">
        <p14:creationId xmlns:p14="http://schemas.microsoft.com/office/powerpoint/2010/main" val="208176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Chronic hepatitis B (CHB) remains a major global health challenge, affecting an estimated 254 million people and causing 1·1 million deaths worldwide in 2022.1 In 2016, WHO set targets to eliminate viral hepatitis by 2030, aiming for a 90% reduction in new hepatitis B virus (HBV) infections and a 65% reduction in HBV-related mortality.2 Achieving the mortality reduction goal requires 90% diagnosis of infected individuals and 80% treatment coverage among those eligible;3 however, by 2022, only 13·4% of people with CHB were diagnosed globally regardless of treatment eligibility, and among those diagnosed, just 19·5% had received treatment.</a:t>
            </a:r>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3</a:t>
            </a:fld>
            <a:endParaRPr lang="en-ZA"/>
          </a:p>
        </p:txBody>
      </p:sp>
    </p:spTree>
    <p:extLst>
      <p:ext uri="{BB962C8B-B14F-4D97-AF65-F5344CB8AC3E}">
        <p14:creationId xmlns:p14="http://schemas.microsoft.com/office/powerpoint/2010/main" val="3214496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ETV, entecavir; </a:t>
            </a:r>
            <a:r>
              <a:rPr lang="en-GB" i="1" dirty="0" err="1"/>
              <a:t>PegIFN</a:t>
            </a:r>
            <a:r>
              <a:rPr lang="en-GB" i="1" dirty="0"/>
              <a:t>, </a:t>
            </a:r>
            <a:r>
              <a:rPr lang="en-GB" i="1" dirty="0" err="1"/>
              <a:t>pegylated</a:t>
            </a:r>
            <a:r>
              <a:rPr lang="en-GB" i="1" dirty="0"/>
              <a:t> interferon; TAF, tenofovir alafenamide; TDF, tenofovir disoproxil fumarate</a:t>
            </a:r>
          </a:p>
        </p:txBody>
      </p:sp>
      <p:sp>
        <p:nvSpPr>
          <p:cNvPr id="4" name="Slide Number Placeholder 3"/>
          <p:cNvSpPr>
            <a:spLocks noGrp="1"/>
          </p:cNvSpPr>
          <p:nvPr>
            <p:ph type="sldNum" sz="quarter" idx="10"/>
          </p:nvPr>
        </p:nvSpPr>
        <p:spPr/>
        <p:txBody>
          <a:bodyPr/>
          <a:lstStyle/>
          <a:p>
            <a:fld id="{9BC1133C-0A91-4C56-9DB7-B268BA704BC5}" type="slidenum">
              <a:rPr lang="en-GB" smtClean="0"/>
              <a:pPr/>
              <a:t>41</a:t>
            </a:fld>
            <a:endParaRPr lang="en-GB"/>
          </a:p>
        </p:txBody>
      </p:sp>
    </p:spTree>
    <p:extLst>
      <p:ext uri="{BB962C8B-B14F-4D97-AF65-F5344CB8AC3E}">
        <p14:creationId xmlns:p14="http://schemas.microsoft.com/office/powerpoint/2010/main" val="282259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ETV, entecavir; HBsAg, hepatitis B surface antigen; TAF, tenofovir alafenamide</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44</a:t>
            </a:fld>
            <a:endParaRPr lang="en-GB"/>
          </a:p>
        </p:txBody>
      </p:sp>
    </p:spTree>
    <p:extLst>
      <p:ext uri="{BB962C8B-B14F-4D97-AF65-F5344CB8AC3E}">
        <p14:creationId xmlns:p14="http://schemas.microsoft.com/office/powerpoint/2010/main" val="198193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baseline="0" dirty="0">
                <a:solidFill>
                  <a:srgbClr val="000000"/>
                </a:solidFill>
                <a:latin typeface="ScalaLancetPro"/>
              </a:rPr>
              <a:t>In 2015, WHO introduced the first guidelines on treatment of CHB, which focused on low-income and middle-income settings where access to clinical care and HBV DNA assays is insufficient.</a:t>
            </a:r>
            <a:r>
              <a:rPr lang="en-ZA" sz="800" b="0" i="0" u="none" strike="noStrike" baseline="0" dirty="0">
                <a:solidFill>
                  <a:srgbClr val="000000"/>
                </a:solidFill>
                <a:latin typeface="ScalaLancetPro"/>
              </a:rPr>
              <a:t>4 </a:t>
            </a:r>
            <a:r>
              <a:rPr lang="en-ZA" sz="1200" b="0" i="0" u="none" strike="noStrike" baseline="0" dirty="0">
                <a:solidFill>
                  <a:srgbClr val="000000"/>
                </a:solidFill>
                <a:latin typeface="ScalaLancetPro"/>
              </a:rPr>
              <a:t>Treatment eligibility criteria focused on two priority groups: individuals with cirrhosis who were diagnosed clinically or on the basis of a non-invasive aspartate aminotransferase-to-platelet ratio index (APRI) score higher than 2, and individuals without cirrhosis but with high HBV DNA concentrations (&gt;20 000 IU/mL) and persistently elevated ALT concentrations. In settings without HBV DNA testing, the guidelines conditionally recommended treatment on the sole basis of persistently abnormal ALT concentrations.</a:t>
            </a:r>
            <a:endParaRPr lang="en-ZA" sz="800" b="0" i="0" u="none" strike="noStrike" baseline="0" dirty="0">
              <a:solidFill>
                <a:srgbClr val="000000"/>
              </a:solidFill>
              <a:latin typeface="ScalaLancetPro"/>
            </a:endParaRPr>
          </a:p>
          <a:p>
            <a:r>
              <a:rPr lang="en-ZA" sz="1200" b="0" i="0" u="none" strike="noStrike" baseline="0" dirty="0">
                <a:solidFill>
                  <a:srgbClr val="000000"/>
                </a:solidFill>
                <a:latin typeface="ScalaLancetPro"/>
              </a:rPr>
              <a:t>Several key developments have emerged since the publication of these guidelines, driving a re-evaluation of treatment eligibility criteria. These developments include recognition of the need for simplified criteria to promote access to treatment in resource-limited countries with little access to specialists or diagnostic tools required to assess treatment eligibility, growing evidence of ongoing HBV DNA integration during infection and on the oncogenic potential of CHB, and more data on clinical outcomes, especially in sub- Saharan Africa.</a:t>
            </a:r>
            <a:r>
              <a:rPr lang="en-ZA" sz="800" b="0" i="0" u="none" strike="noStrike" baseline="0" dirty="0">
                <a:solidFill>
                  <a:srgbClr val="000000"/>
                </a:solidFill>
                <a:latin typeface="ScalaLancetPro"/>
              </a:rPr>
              <a:t>9</a:t>
            </a:r>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50</a:t>
            </a:fld>
            <a:endParaRPr lang="en-ZA"/>
          </a:p>
        </p:txBody>
      </p:sp>
    </p:spTree>
    <p:extLst>
      <p:ext uri="{BB962C8B-B14F-4D97-AF65-F5344CB8AC3E}">
        <p14:creationId xmlns:p14="http://schemas.microsoft.com/office/powerpoint/2010/main" val="3808977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baseline="0" dirty="0">
                <a:solidFill>
                  <a:schemeClr val="tx1"/>
                </a:solidFill>
                <a:latin typeface="+mn-lt"/>
                <a:ea typeface="+mn-ea"/>
                <a:cs typeface="+mn-cs"/>
              </a:rPr>
              <a:t>Management of Suboptimal Response to Antiviral Therapy.[1] There are different forms of suboptimal virologic response to</a:t>
            </a:r>
          </a:p>
          <a:p>
            <a:r>
              <a:rPr lang="en-ZA" sz="1200" b="0" i="0" u="none" strike="noStrike" kern="1200" baseline="0" dirty="0">
                <a:solidFill>
                  <a:schemeClr val="tx1"/>
                </a:solidFill>
                <a:latin typeface="+mn-lt"/>
                <a:ea typeface="+mn-ea"/>
                <a:cs typeface="+mn-cs"/>
              </a:rPr>
              <a:t>NA therapy – slow decline, plateau, and breakthrough. In all cases of suboptimal response, the initial steps include evaluation and</a:t>
            </a:r>
          </a:p>
          <a:p>
            <a:r>
              <a:rPr lang="en-ZA" sz="1200" b="0" i="0" u="none" strike="noStrike" kern="1200" baseline="0" dirty="0">
                <a:solidFill>
                  <a:schemeClr val="tx1"/>
                </a:solidFill>
                <a:latin typeface="+mn-lt"/>
                <a:ea typeface="+mn-ea"/>
                <a:cs typeface="+mn-cs"/>
              </a:rPr>
              <a:t>reinforcement of adherence, more frequent follow-up of HBV DNA levels to establish pattern and consideration of resistance testing</a:t>
            </a:r>
          </a:p>
          <a:p>
            <a:r>
              <a:rPr lang="en-ZA" sz="1200" b="0" i="0" u="none" strike="noStrike" kern="1200" baseline="0" dirty="0">
                <a:solidFill>
                  <a:schemeClr val="tx1"/>
                </a:solidFill>
                <a:latin typeface="+mn-lt"/>
                <a:ea typeface="+mn-ea"/>
                <a:cs typeface="+mn-cs"/>
              </a:rPr>
              <a:t>(particularly if the individual meets criteria for virologic breakthrough). Once adherence confirmed, if a plateau or virological</a:t>
            </a:r>
          </a:p>
          <a:p>
            <a:r>
              <a:rPr lang="en-ZA" sz="1200" b="0" i="0" u="none" strike="noStrike" kern="1200" baseline="0" dirty="0">
                <a:solidFill>
                  <a:schemeClr val="tx1"/>
                </a:solidFill>
                <a:latin typeface="+mn-lt"/>
                <a:ea typeface="+mn-ea"/>
                <a:cs typeface="+mn-cs"/>
              </a:rPr>
              <a:t>breakthrough is determined, consideration of an antiviral change should be considered. In most cases, a switch of antiviral is preferred</a:t>
            </a:r>
          </a:p>
          <a:p>
            <a:r>
              <a:rPr lang="en-ZA" sz="1200" b="0" i="0" u="none" strike="noStrike" kern="1200" baseline="0" dirty="0">
                <a:solidFill>
                  <a:schemeClr val="tx1"/>
                </a:solidFill>
                <a:latin typeface="+mn-lt"/>
                <a:ea typeface="+mn-ea"/>
                <a:cs typeface="+mn-cs"/>
              </a:rPr>
              <a:t>(lower pill burden) but add-on therapy can also be considered. For those with slow decline, continued monitoring for decline without</a:t>
            </a:r>
          </a:p>
          <a:p>
            <a:r>
              <a:rPr lang="en-ZA" sz="1200" b="0" i="0" u="none" strike="noStrike" kern="1200" baseline="0" dirty="0">
                <a:solidFill>
                  <a:schemeClr val="tx1"/>
                </a:solidFill>
                <a:latin typeface="+mn-lt"/>
                <a:ea typeface="+mn-ea"/>
                <a:cs typeface="+mn-cs"/>
              </a:rPr>
              <a:t>change of therapy is recommended.</a:t>
            </a:r>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57</a:t>
            </a:fld>
            <a:endParaRPr lang="en-ZA"/>
          </a:p>
        </p:txBody>
      </p:sp>
    </p:spTree>
    <p:extLst>
      <p:ext uri="{BB962C8B-B14F-4D97-AF65-F5344CB8AC3E}">
        <p14:creationId xmlns:p14="http://schemas.microsoft.com/office/powerpoint/2010/main" val="387739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a:t>AE, adverse event; </a:t>
            </a:r>
            <a:r>
              <a:rPr lang="en-GB" i="1" dirty="0" err="1"/>
              <a:t>CrCl</a:t>
            </a:r>
            <a:r>
              <a:rPr lang="en-GB" i="1" dirty="0"/>
              <a:t>, creatinine clearance; eGFR, estimated glomerular filtration rate; ETV, entecavir; HBeAg, hepatitis B ‘e’ antigen; HBsAg, hepatitis B surface antigen; NA, </a:t>
            </a:r>
            <a:r>
              <a:rPr lang="en-GB" i="1" dirty="0" err="1"/>
              <a:t>nucleos</a:t>
            </a:r>
            <a:r>
              <a:rPr lang="en-GB" i="1" dirty="0"/>
              <a:t>(t)ide analogue; </a:t>
            </a:r>
            <a:r>
              <a:rPr lang="en-GB" i="1" dirty="0" err="1"/>
              <a:t>PegIFN</a:t>
            </a:r>
            <a:r>
              <a:rPr lang="en-GB" i="1" dirty="0"/>
              <a:t>, </a:t>
            </a:r>
            <a:r>
              <a:rPr lang="en-GB" i="1" dirty="0" err="1"/>
              <a:t>pegylated</a:t>
            </a:r>
            <a:r>
              <a:rPr lang="en-GB" i="1" dirty="0"/>
              <a:t> interferon; TAF, tenofovir alafenamide; TDF, tenofovir disoproxil fumarate</a:t>
            </a:r>
          </a:p>
        </p:txBody>
      </p:sp>
      <p:sp>
        <p:nvSpPr>
          <p:cNvPr id="4" name="Slide Number Placeholder 3"/>
          <p:cNvSpPr>
            <a:spLocks noGrp="1"/>
          </p:cNvSpPr>
          <p:nvPr>
            <p:ph type="sldNum" sz="quarter" idx="10"/>
          </p:nvPr>
        </p:nvSpPr>
        <p:spPr/>
        <p:txBody>
          <a:bodyPr/>
          <a:lstStyle/>
          <a:p>
            <a:fld id="{9BC1133C-0A91-4C56-9DB7-B268BA704BC5}" type="slidenum">
              <a:rPr lang="en-GB" smtClean="0"/>
              <a:pPr/>
              <a:t>58</a:t>
            </a:fld>
            <a:endParaRPr lang="en-GB"/>
          </a:p>
        </p:txBody>
      </p:sp>
    </p:spTree>
    <p:extLst>
      <p:ext uri="{BB962C8B-B14F-4D97-AF65-F5344CB8AC3E}">
        <p14:creationId xmlns:p14="http://schemas.microsoft.com/office/powerpoint/2010/main" val="76627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ALT, alanine aminotransferase; HBeAg, hepatitis B ‘e’ antigen; HBsAg, hepatitis B surface antigen; HCC, hepatocellular carcinoma; </a:t>
            </a:r>
            <a:r>
              <a:rPr lang="en-GB" i="1" dirty="0" err="1"/>
              <a:t>PegIFN</a:t>
            </a:r>
            <a:r>
              <a:rPr lang="en-GB" i="1" dirty="0"/>
              <a:t>, </a:t>
            </a:r>
            <a:r>
              <a:rPr lang="en-GB" i="1" dirty="0" err="1"/>
              <a:t>pegylated</a:t>
            </a:r>
            <a:r>
              <a:rPr lang="en-GB" i="1" dirty="0"/>
              <a:t> interferon; TSH, thyroid-stimulating hormone</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60</a:t>
            </a:fld>
            <a:endParaRPr lang="en-GB"/>
          </a:p>
        </p:txBody>
      </p:sp>
    </p:spTree>
    <p:extLst>
      <p:ext uri="{BB962C8B-B14F-4D97-AF65-F5344CB8AC3E}">
        <p14:creationId xmlns:p14="http://schemas.microsoft.com/office/powerpoint/2010/main" val="888259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1" dirty="0" err="1"/>
              <a:t>CrCl</a:t>
            </a:r>
            <a:r>
              <a:rPr lang="en-GB" i="1" dirty="0"/>
              <a:t>, creatinine clearance; eGFR, estimated glomerular filtration rate; ETV, entecavir; NA, </a:t>
            </a:r>
            <a:r>
              <a:rPr lang="en-GB" i="1" dirty="0" err="1"/>
              <a:t>nucleos</a:t>
            </a:r>
            <a:r>
              <a:rPr lang="en-GB" i="1" dirty="0"/>
              <a:t>(t)ide analogue; TAF, tenofovir alafenamide; TDF, tenofovir disoproxil fumarate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62</a:t>
            </a:fld>
            <a:endParaRPr lang="en-GB"/>
          </a:p>
        </p:txBody>
      </p:sp>
    </p:spTree>
    <p:extLst>
      <p:ext uri="{BB962C8B-B14F-4D97-AF65-F5344CB8AC3E}">
        <p14:creationId xmlns:p14="http://schemas.microsoft.com/office/powerpoint/2010/main" val="2804059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ETV, entecavir; </a:t>
            </a:r>
            <a:r>
              <a:rPr lang="en-GB" i="1" dirty="0" err="1"/>
              <a:t>HBeAg</a:t>
            </a:r>
            <a:r>
              <a:rPr lang="en-GB" i="1" dirty="0"/>
              <a:t>, hepatitis B ‘e’ antigen; NA, </a:t>
            </a:r>
            <a:r>
              <a:rPr lang="en-GB" i="1" dirty="0" err="1"/>
              <a:t>nucleos</a:t>
            </a:r>
            <a:r>
              <a:rPr lang="en-GB" i="1" dirty="0"/>
              <a:t>(t)ide analogue; </a:t>
            </a:r>
            <a:r>
              <a:rPr lang="en-GB" i="1" dirty="0" err="1"/>
              <a:t>PegIFN</a:t>
            </a:r>
            <a:r>
              <a:rPr lang="en-GB" i="1" dirty="0"/>
              <a:t>, </a:t>
            </a:r>
            <a:r>
              <a:rPr lang="en-GB" i="1" dirty="0" err="1"/>
              <a:t>pegylated</a:t>
            </a:r>
            <a:r>
              <a:rPr lang="en-GB" i="1" dirty="0"/>
              <a:t> interferon; TAF, tenofovir alafenamide; TDF, tenofovir disoproxil fumarate</a:t>
            </a:r>
            <a:endParaRPr lang="en-GB" dirty="0"/>
          </a:p>
        </p:txBody>
      </p:sp>
      <p:sp>
        <p:nvSpPr>
          <p:cNvPr id="4" name="Slide Number Placeholder 3"/>
          <p:cNvSpPr>
            <a:spLocks noGrp="1"/>
          </p:cNvSpPr>
          <p:nvPr>
            <p:ph type="sldNum" sz="quarter" idx="10"/>
          </p:nvPr>
        </p:nvSpPr>
        <p:spPr/>
        <p:txBody>
          <a:bodyPr/>
          <a:lstStyle/>
          <a:p>
            <a:fld id="{9BC1133C-0A91-4C56-9DB7-B268BA704BC5}" type="slidenum">
              <a:rPr lang="en-GB" smtClean="0"/>
              <a:pPr/>
              <a:t>63</a:t>
            </a:fld>
            <a:endParaRPr lang="en-GB"/>
          </a:p>
        </p:txBody>
      </p:sp>
    </p:spTree>
    <p:extLst>
      <p:ext uri="{BB962C8B-B14F-4D97-AF65-F5344CB8AC3E}">
        <p14:creationId xmlns:p14="http://schemas.microsoft.com/office/powerpoint/2010/main" val="898411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Font typeface="Arial" panose="020B0604020202020204" pitchFamily="34" charset="0"/>
              <a:buChar char="•"/>
            </a:pPr>
            <a:r>
              <a:rPr lang="en-ZA" b="0" i="0" dirty="0">
                <a:solidFill>
                  <a:srgbClr val="161B1D"/>
                </a:solidFill>
                <a:effectLst/>
                <a:latin typeface="Nunito Sans" pitchFamily="2" charset="0"/>
              </a:rPr>
              <a:t>People who do not currently meet the criteria for antiviral therapy (persistently normal serum aminotransferase results and HBV DNA levels below 2000 IU/mL when HBV DNA testing is available) or who have expressed a desire to defer treatment, may be monitored annually for disease progression and ALT and HBV DNA levels (when HBV DNA testing is available). </a:t>
            </a:r>
          </a:p>
          <a:p>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65</a:t>
            </a:fld>
            <a:endParaRPr lang="en-ZA"/>
          </a:p>
        </p:txBody>
      </p:sp>
    </p:spTree>
    <p:extLst>
      <p:ext uri="{BB962C8B-B14F-4D97-AF65-F5344CB8AC3E}">
        <p14:creationId xmlns:p14="http://schemas.microsoft.com/office/powerpoint/2010/main" val="383778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HBeAg, hepatitis B ‘e’ antigen; HBsAg, hepatitis B surface antigen; NA, </a:t>
            </a:r>
            <a:r>
              <a:rPr lang="en-GB" i="1" dirty="0" err="1"/>
              <a:t>nucleos</a:t>
            </a:r>
            <a:r>
              <a:rPr lang="en-GB" i="1" dirty="0"/>
              <a:t>(t)ide analogue</a:t>
            </a:r>
          </a:p>
        </p:txBody>
      </p:sp>
      <p:sp>
        <p:nvSpPr>
          <p:cNvPr id="4" name="Slide Number Placeholder 3"/>
          <p:cNvSpPr>
            <a:spLocks noGrp="1"/>
          </p:cNvSpPr>
          <p:nvPr>
            <p:ph type="sldNum" sz="quarter" idx="10"/>
          </p:nvPr>
        </p:nvSpPr>
        <p:spPr/>
        <p:txBody>
          <a:bodyPr/>
          <a:lstStyle/>
          <a:p>
            <a:fld id="{9BC1133C-0A91-4C56-9DB7-B268BA704BC5}" type="slidenum">
              <a:rPr lang="en-GB" smtClean="0"/>
              <a:pPr/>
              <a:t>66</a:t>
            </a:fld>
            <a:endParaRPr lang="en-GB"/>
          </a:p>
        </p:txBody>
      </p:sp>
    </p:spTree>
    <p:extLst>
      <p:ext uri="{BB962C8B-B14F-4D97-AF65-F5344CB8AC3E}">
        <p14:creationId xmlns:p14="http://schemas.microsoft.com/office/powerpoint/2010/main" val="324129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prevalence of chronic HBV infection shows considerable geographical variation, with the highest rates reported in sub-Saharan Africa, East Asia and the Pacific Islands. In Europe, countries in Eastern and South-Eastern Europe are the most affected, with an intermediate prevalence. Nevertheless, the incidence and prevalence of HBV infection in Europe continues to evolve due to factors such as globalisation, migration and the movement of refugees.</a:t>
            </a:r>
          </a:p>
        </p:txBody>
      </p:sp>
      <p:sp>
        <p:nvSpPr>
          <p:cNvPr id="4" name="Slide Number Placeholder 3"/>
          <p:cNvSpPr>
            <a:spLocks noGrp="1"/>
          </p:cNvSpPr>
          <p:nvPr>
            <p:ph type="sldNum" sz="quarter" idx="5"/>
          </p:nvPr>
        </p:nvSpPr>
        <p:spPr/>
        <p:txBody>
          <a:bodyPr/>
          <a:lstStyle/>
          <a:p>
            <a:fld id="{849BD034-4BC6-4DAA-8678-6E5A5BC33ACE}" type="slidenum">
              <a:rPr lang="en-ZA" smtClean="0"/>
              <a:t>5</a:t>
            </a:fld>
            <a:endParaRPr lang="en-ZA"/>
          </a:p>
        </p:txBody>
      </p:sp>
    </p:spTree>
    <p:extLst>
      <p:ext uri="{BB962C8B-B14F-4D97-AF65-F5344CB8AC3E}">
        <p14:creationId xmlns:p14="http://schemas.microsoft.com/office/powerpoint/2010/main" val="183246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 However, HBV can be transmitted through various routes, including perinatal trans mission, sexual contact, sharing of contaminated needles or other injection equipment, and exposure to infected blood.</a:t>
            </a:r>
          </a:p>
        </p:txBody>
      </p:sp>
      <p:sp>
        <p:nvSpPr>
          <p:cNvPr id="4" name="Slide Number Placeholder 3"/>
          <p:cNvSpPr>
            <a:spLocks noGrp="1"/>
          </p:cNvSpPr>
          <p:nvPr>
            <p:ph type="sldNum" sz="quarter" idx="5"/>
          </p:nvPr>
        </p:nvSpPr>
        <p:spPr/>
        <p:txBody>
          <a:bodyPr/>
          <a:lstStyle/>
          <a:p>
            <a:fld id="{849BD034-4BC6-4DAA-8678-6E5A5BC33ACE}" type="slidenum">
              <a:rPr lang="en-ZA" smtClean="0"/>
              <a:t>12</a:t>
            </a:fld>
            <a:endParaRPr lang="en-ZA"/>
          </a:p>
        </p:txBody>
      </p:sp>
    </p:spTree>
    <p:extLst>
      <p:ext uri="{BB962C8B-B14F-4D97-AF65-F5344CB8AC3E}">
        <p14:creationId xmlns:p14="http://schemas.microsoft.com/office/powerpoint/2010/main" val="294704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Acute HBV infection is often asymptomatic but can lead to severe hepatitis and, in some adult cases, to fulminant hepatitis and liver failure. It may also progress to chronic infection, particularly if transmitted from mother to child or acquired during childhood or adolescence. In contrast, progression to chronic HBV infection is rare when infection occurs in </a:t>
            </a:r>
            <a:r>
              <a:rPr lang="en-ZA" dirty="0" err="1"/>
              <a:t>immu</a:t>
            </a:r>
            <a:r>
              <a:rPr lang="en-ZA" dirty="0"/>
              <a:t> </a:t>
            </a:r>
            <a:r>
              <a:rPr lang="en-ZA" dirty="0" err="1"/>
              <a:t>nocompetent</a:t>
            </a:r>
            <a:r>
              <a:rPr lang="en-ZA" dirty="0"/>
              <a:t> adults</a:t>
            </a:r>
          </a:p>
          <a:p>
            <a:r>
              <a:rPr lang="en-ZA" dirty="0"/>
              <a:t>. Chronic HBV infection is a significant risk factor for the development of cirrhosis, end-stage liver disease, and HCC, and it may also be associated with extrahepatic manifestations. Both chronic and resolved HBV infections carry a risk of reactivation, leading to severe, potentially fatal out comes in individuals undergoing immunosuppression.5</a:t>
            </a:r>
          </a:p>
        </p:txBody>
      </p:sp>
      <p:sp>
        <p:nvSpPr>
          <p:cNvPr id="4" name="Slide Number Placeholder 3"/>
          <p:cNvSpPr>
            <a:spLocks noGrp="1"/>
          </p:cNvSpPr>
          <p:nvPr>
            <p:ph type="sldNum" sz="quarter" idx="5"/>
          </p:nvPr>
        </p:nvSpPr>
        <p:spPr/>
        <p:txBody>
          <a:bodyPr/>
          <a:lstStyle/>
          <a:p>
            <a:fld id="{849BD034-4BC6-4DAA-8678-6E5A5BC33ACE}" type="slidenum">
              <a:rPr lang="en-ZA" smtClean="0"/>
              <a:t>17</a:t>
            </a:fld>
            <a:endParaRPr lang="en-ZA"/>
          </a:p>
        </p:txBody>
      </p:sp>
    </p:spTree>
    <p:extLst>
      <p:ext uri="{BB962C8B-B14F-4D97-AF65-F5344CB8AC3E}">
        <p14:creationId xmlns:p14="http://schemas.microsoft.com/office/powerpoint/2010/main" val="281552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 individual who was immunized against hepatitis B should only have surface antibody but nothing else present in their blood.</a:t>
            </a:r>
          </a:p>
          <a:p>
            <a:endParaRPr lang="en-US" dirty="0"/>
          </a:p>
          <a:p>
            <a:r>
              <a:rPr lang="en-US" dirty="0"/>
              <a:t>So that is hepatitis B serologies – there may be exceptions to these rules when you encounter a patient who has a false positive (which occasionally happens) or in those who are transitioning from one phase to another but for the vast majority of patients, they should fall into one of these categories.</a:t>
            </a:r>
          </a:p>
        </p:txBody>
      </p:sp>
    </p:spTree>
    <p:extLst>
      <p:ext uri="{BB962C8B-B14F-4D97-AF65-F5344CB8AC3E}">
        <p14:creationId xmlns:p14="http://schemas.microsoft.com/office/powerpoint/2010/main" val="331505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PHASE 1: </a:t>
            </a:r>
            <a:r>
              <a:rPr lang="en-ZA" dirty="0" err="1"/>
              <a:t>HBeAg</a:t>
            </a:r>
            <a:r>
              <a:rPr lang="en-ZA" dirty="0"/>
              <a:t> +</a:t>
            </a:r>
            <a:r>
              <a:rPr lang="en-ZA" dirty="0" err="1"/>
              <a:t>ive</a:t>
            </a:r>
            <a:r>
              <a:rPr lang="en-ZA" dirty="0"/>
              <a:t> Chronic HBV Infection• Previous terminology: Immune Tolerant • Characterized by: • Presence of </a:t>
            </a:r>
            <a:r>
              <a:rPr lang="en-ZA" dirty="0" err="1"/>
              <a:t>HBeAg</a:t>
            </a:r>
            <a:r>
              <a:rPr lang="en-ZA" dirty="0"/>
              <a:t> • Very high levels of HBV DNA:&gt;200 000 IU/ml • ALT persistently normal (ULN or approx. </a:t>
            </a:r>
          </a:p>
          <a:p>
            <a:r>
              <a:rPr lang="en-ZA" dirty="0"/>
              <a:t>PHASE 2: </a:t>
            </a:r>
            <a:r>
              <a:rPr lang="en-ZA" dirty="0" err="1"/>
              <a:t>HBeAg</a:t>
            </a:r>
            <a:r>
              <a:rPr lang="en-ZA" dirty="0"/>
              <a:t> +</a:t>
            </a:r>
            <a:r>
              <a:rPr lang="en-ZA" dirty="0" err="1"/>
              <a:t>ive</a:t>
            </a:r>
            <a:r>
              <a:rPr lang="en-ZA" dirty="0"/>
              <a:t> Chronic Hepatitis• Previous Terminology: Immune Reactive </a:t>
            </a:r>
            <a:r>
              <a:rPr lang="en-ZA" dirty="0" err="1"/>
              <a:t>HBeAg</a:t>
            </a:r>
            <a:r>
              <a:rPr lang="en-ZA" dirty="0"/>
              <a:t> +</a:t>
            </a:r>
            <a:r>
              <a:rPr lang="en-ZA" dirty="0" err="1"/>
              <a:t>ive</a:t>
            </a:r>
            <a:r>
              <a:rPr lang="en-ZA" dirty="0"/>
              <a:t> • Characterized by: • Presence of </a:t>
            </a:r>
            <a:r>
              <a:rPr lang="en-ZA" dirty="0" err="1"/>
              <a:t>HBeAg</a:t>
            </a:r>
            <a:r>
              <a:rPr lang="en-ZA" dirty="0"/>
              <a:t> • High levels of HBV DNA (but &lt; phase 1): &gt; 20 000 IU/ml • Raised ALT • Moderate to sever liver necroinflammation → accelerated progression to fibrosis • May occur several years after phase 1 but rapidly reaches phase 2 if patients were infected during adulthood</a:t>
            </a:r>
          </a:p>
          <a:p>
            <a:endParaRPr lang="en-ZA" dirty="0"/>
          </a:p>
          <a:p>
            <a:r>
              <a:rPr lang="en-ZA" dirty="0"/>
              <a:t>Phase 3: </a:t>
            </a:r>
            <a:r>
              <a:rPr lang="en-ZA" dirty="0" err="1"/>
              <a:t>HBeAg</a:t>
            </a:r>
            <a:r>
              <a:rPr lang="en-ZA" dirty="0"/>
              <a:t> negative HBV infection• Prev known as Inactive carrier • Characterized by • Presence of Anti </a:t>
            </a:r>
            <a:r>
              <a:rPr lang="en-ZA" dirty="0" err="1"/>
              <a:t>Hbe</a:t>
            </a:r>
            <a:r>
              <a:rPr lang="en-ZA" dirty="0"/>
              <a:t> • HBV DNA –undetectable or low (</a:t>
            </a:r>
          </a:p>
          <a:p>
            <a:endParaRPr lang="en-ZA" dirty="0"/>
          </a:p>
          <a:p>
            <a:r>
              <a:rPr lang="en-ZA" dirty="0"/>
              <a:t>Phase 4: </a:t>
            </a:r>
            <a:r>
              <a:rPr lang="en-ZA" dirty="0" err="1"/>
              <a:t>HBeAg</a:t>
            </a:r>
            <a:r>
              <a:rPr lang="en-ZA" dirty="0"/>
              <a:t> negative CHB• Characterized by • Presence of Anti </a:t>
            </a:r>
            <a:r>
              <a:rPr lang="en-ZA" dirty="0" err="1"/>
              <a:t>Hbe</a:t>
            </a:r>
            <a:r>
              <a:rPr lang="en-ZA" dirty="0"/>
              <a:t> • Persistent or Fluctuating moderate to high HBV DNA &gt; 2 000 IU/ml • Persistent or Fluctuating levels of ALT • Liver histology shows necroinflammation and fibrosis • Most pts have HBV variants in pre-core +/- basal core promoter regions that impair or abolish </a:t>
            </a:r>
            <a:r>
              <a:rPr lang="en-ZA" dirty="0" err="1"/>
              <a:t>HBeAg</a:t>
            </a:r>
            <a:r>
              <a:rPr lang="en-ZA" dirty="0"/>
              <a:t> expression </a:t>
            </a:r>
          </a:p>
          <a:p>
            <a:endParaRPr lang="en-ZA" dirty="0"/>
          </a:p>
          <a:p>
            <a:r>
              <a:rPr lang="en-ZA" dirty="0"/>
              <a:t>Phase 5: Occult HBV infection</a:t>
            </a:r>
          </a:p>
          <a:p>
            <a:r>
              <a:rPr lang="en-ZA" dirty="0"/>
              <a:t>Characterized by: • Serum HBsAg negative, Anti HBc +</a:t>
            </a:r>
            <a:r>
              <a:rPr lang="en-ZA" dirty="0" err="1"/>
              <a:t>ve</a:t>
            </a:r>
            <a:r>
              <a:rPr lang="en-ZA" dirty="0"/>
              <a:t> • Normal ALT • HBV DNA usually detectable but &lt; 200 IU/ml • </a:t>
            </a:r>
            <a:r>
              <a:rPr lang="en-ZA" dirty="0" err="1"/>
              <a:t>cccNDAcan</a:t>
            </a:r>
            <a:r>
              <a:rPr lang="en-ZA" dirty="0"/>
              <a:t> frequently be detected in liver • HCC risk • Low if no </a:t>
            </a:r>
            <a:r>
              <a:rPr lang="en-ZA" dirty="0" err="1"/>
              <a:t>CoL</a:t>
            </a:r>
            <a:r>
              <a:rPr lang="en-ZA" dirty="0"/>
              <a:t> prior to HBsAg loss • Remains if </a:t>
            </a:r>
            <a:r>
              <a:rPr lang="en-ZA" dirty="0" err="1"/>
              <a:t>CoL</a:t>
            </a:r>
            <a:r>
              <a:rPr lang="en-ZA" dirty="0"/>
              <a:t> has already developed prior to HBsAg loss, hence need for HCC surveillance only if </a:t>
            </a:r>
            <a:r>
              <a:rPr lang="en-ZA" dirty="0" err="1"/>
              <a:t>CoL</a:t>
            </a:r>
            <a:r>
              <a:rPr lang="en-ZA" dirty="0"/>
              <a:t> • Immunosuppression may lead to HBV reactivation </a:t>
            </a:r>
          </a:p>
          <a:p>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26</a:t>
            </a:fld>
            <a:endParaRPr lang="en-ZA"/>
          </a:p>
        </p:txBody>
      </p:sp>
    </p:spTree>
    <p:extLst>
      <p:ext uri="{BB962C8B-B14F-4D97-AF65-F5344CB8AC3E}">
        <p14:creationId xmlns:p14="http://schemas.microsoft.com/office/powerpoint/2010/main" val="314852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i="0" dirty="0">
                <a:solidFill>
                  <a:srgbClr val="1B1B1B"/>
                </a:solidFill>
                <a:effectLst/>
                <a:latin typeface="Cambria" panose="02040503050406030204" pitchFamily="18" charset="0"/>
              </a:rPr>
              <a:t>Importantly, delaying treatment in individuals perceived as being in the ‘immune-tolerant’ phase can lead to missed therapeutic windows, particularly in older adults or those with metabolic dysfunction-associated </a:t>
            </a:r>
            <a:r>
              <a:rPr lang="en-ZA" b="0" i="0" dirty="0" err="1">
                <a:solidFill>
                  <a:srgbClr val="1B1B1B"/>
                </a:solidFill>
                <a:effectLst/>
                <a:latin typeface="Cambria" panose="02040503050406030204" pitchFamily="18" charset="0"/>
              </a:rPr>
              <a:t>steatotic</a:t>
            </a:r>
            <a:r>
              <a:rPr lang="en-ZA" b="0" i="0" dirty="0">
                <a:solidFill>
                  <a:srgbClr val="1B1B1B"/>
                </a:solidFill>
                <a:effectLst/>
                <a:latin typeface="Cambria" panose="02040503050406030204" pitchFamily="18" charset="0"/>
              </a:rPr>
              <a:t> liver disease (MASLD), which exacerbates fibrosis progression</a:t>
            </a:r>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27</a:t>
            </a:fld>
            <a:endParaRPr lang="en-ZA"/>
          </a:p>
        </p:txBody>
      </p:sp>
    </p:spTree>
    <p:extLst>
      <p:ext uri="{BB962C8B-B14F-4D97-AF65-F5344CB8AC3E}">
        <p14:creationId xmlns:p14="http://schemas.microsoft.com/office/powerpoint/2010/main" val="281357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i="1" dirty="0"/>
              <a:t>HBsAg, hepatitis B surface antigen; NA, </a:t>
            </a:r>
            <a:r>
              <a:rPr lang="en-GB" i="1" dirty="0" err="1"/>
              <a:t>nucleos</a:t>
            </a:r>
            <a:r>
              <a:rPr lang="en-GB" i="1" dirty="0"/>
              <a:t>(t)ide analogue; </a:t>
            </a:r>
            <a:r>
              <a:rPr lang="en-GB" i="1" dirty="0" err="1"/>
              <a:t>PegIFN</a:t>
            </a:r>
            <a:r>
              <a:rPr lang="en-GB" i="1" dirty="0"/>
              <a:t>, </a:t>
            </a:r>
            <a:r>
              <a:rPr lang="en-GB" i="1" dirty="0" err="1"/>
              <a:t>pegylated</a:t>
            </a:r>
            <a:r>
              <a:rPr lang="en-GB" i="1" dirty="0"/>
              <a:t> interferon</a:t>
            </a:r>
          </a:p>
        </p:txBody>
      </p:sp>
      <p:sp>
        <p:nvSpPr>
          <p:cNvPr id="4" name="Slide Number Placeholder 3"/>
          <p:cNvSpPr>
            <a:spLocks noGrp="1"/>
          </p:cNvSpPr>
          <p:nvPr>
            <p:ph type="sldNum" sz="quarter" idx="10"/>
          </p:nvPr>
        </p:nvSpPr>
        <p:spPr/>
        <p:txBody>
          <a:bodyPr/>
          <a:lstStyle/>
          <a:p>
            <a:fld id="{9BC1133C-0A91-4C56-9DB7-B268BA704BC5}" type="slidenum">
              <a:rPr lang="en-GB" smtClean="0"/>
              <a:pPr/>
              <a:t>34</a:t>
            </a:fld>
            <a:endParaRPr lang="en-GB"/>
          </a:p>
        </p:txBody>
      </p:sp>
    </p:spTree>
    <p:extLst>
      <p:ext uri="{BB962C8B-B14F-4D97-AF65-F5344CB8AC3E}">
        <p14:creationId xmlns:p14="http://schemas.microsoft.com/office/powerpoint/2010/main" val="381209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49BD034-4BC6-4DAA-8678-6E5A5BC33ACE}" type="slidenum">
              <a:rPr lang="en-ZA" smtClean="0"/>
              <a:t>35</a:t>
            </a:fld>
            <a:endParaRPr lang="en-ZA"/>
          </a:p>
        </p:txBody>
      </p:sp>
    </p:spTree>
    <p:extLst>
      <p:ext uri="{BB962C8B-B14F-4D97-AF65-F5344CB8AC3E}">
        <p14:creationId xmlns:p14="http://schemas.microsoft.com/office/powerpoint/2010/main" val="3630770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599E-8E44-2C9C-D542-F527ECCE7D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7443390E-63EE-00E5-E08C-0118279E8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14F1D85-3941-F9AC-5A4D-52E73EF8174D}"/>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1F85E01C-F36E-FA28-D15F-67ACA3484D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634A87B-B09C-3E65-E715-68C3B2379BC4}"/>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59974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38F6-AE15-3BD9-4D4F-4B0A4AEFE9A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5D2395B-6F55-BB1E-C582-1E0FF3DDF8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3D57756-4DA7-262C-DEA7-19B9EDFF4065}"/>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5F60108F-944D-B7EB-6CCA-7CED01444C4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9CAAD7-8318-1613-BDEC-188B1515D599}"/>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133547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416E6-C324-24AF-78B7-E67C2E9E71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6182266-4710-A525-7FC8-131F9581E9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14DB243-4FCC-235B-B889-BACF0DD9B815}"/>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7ECB637A-B32F-B450-DC06-21253A9CDB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BC0FD1F-0D5E-6F52-C0C8-248B825D5B3C}"/>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223193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34954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32934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8219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55454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3951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7511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9169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09D3B1DE-19F1-46B1-8EF2-62098D150E43}"/>
              </a:ext>
            </a:extLst>
          </p:cNvPr>
          <p:cNvSpPr>
            <a:spLocks noGrp="1"/>
          </p:cNvSpPr>
          <p:nvPr>
            <p:ph sz="half" idx="1"/>
          </p:nvPr>
        </p:nvSpPr>
        <p:spPr>
          <a:xfrm>
            <a:off x="425752" y="1340768"/>
            <a:ext cx="113424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8625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8A5D-3DD1-E300-3FFE-49BF02787C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6F3B21-A094-FC63-65CD-6B31D9211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2BB792C-116E-41CF-BF00-935F9F1428A7}"/>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4925A88C-E388-BC40-7397-E078580303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BBCD5FD-A1F9-2562-C242-5DEEA02072C2}"/>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2794357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4A86"/>
            </a:solidFill>
          </a:ln>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6567" y="6479931"/>
            <a:ext cx="10025871" cy="376990"/>
          </a:xfrm>
        </p:spPr>
        <p:txBody>
          <a:bodyPr lIns="144000" tIns="72000" rIns="144000" bIns="72000" anchor="b">
            <a:noAutofit/>
          </a:bodyPr>
          <a:lstStyle>
            <a:lvl1pPr marL="0" indent="0">
              <a:spcBef>
                <a:spcPts val="0"/>
              </a:spcBef>
              <a:spcAft>
                <a:spcPts val="300"/>
              </a:spcAft>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252662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raph-Table-Image">
    <p:spTree>
      <p:nvGrpSpPr>
        <p:cNvPr id="1" name=""/>
        <p:cNvGrpSpPr/>
        <p:nvPr/>
      </p:nvGrpSpPr>
      <p:grpSpPr>
        <a:xfrm>
          <a:off x="0" y="0"/>
          <a:ext cx="0" cy="0"/>
          <a:chOff x="0" y="0"/>
          <a:chExt cx="0" cy="0"/>
        </a:xfrm>
      </p:grpSpPr>
      <p:pic>
        <p:nvPicPr>
          <p:cNvPr id="8" name="Picture 7"/>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2" y="0"/>
            <a:ext cx="12209828" cy="1280160"/>
          </a:xfrm>
          <a:prstGeom prst="rect">
            <a:avLst/>
          </a:prstGeom>
        </p:spPr>
      </p:pic>
      <p:sp>
        <p:nvSpPr>
          <p:cNvPr id="2" name="Title 1"/>
          <p:cNvSpPr>
            <a:spLocks noGrp="1"/>
          </p:cNvSpPr>
          <p:nvPr>
            <p:ph type="title" hasCustomPrompt="1"/>
          </p:nvPr>
        </p:nvSpPr>
        <p:spPr>
          <a:xfrm>
            <a:off x="431800" y="228600"/>
            <a:ext cx="11353800" cy="990600"/>
          </a:xfrm>
          <a:prstGeom prst="rect">
            <a:avLst/>
          </a:prstGeom>
        </p:spPr>
        <p:txBody>
          <a:bodyPr anchor="ctr" anchorCtr="0">
            <a:normAutofit/>
          </a:bodyPr>
          <a:lstStyle>
            <a:lvl1pPr algn="l">
              <a:defRPr sz="2667">
                <a:solidFill>
                  <a:schemeClr val="bg1"/>
                </a:solidFill>
                <a:latin typeface="Arial" panose="020B0604020202020204" pitchFamily="34" charset="0"/>
                <a:cs typeface="Arial" panose="020B0604020202020204" pitchFamily="34" charset="0"/>
              </a:defRPr>
            </a:lvl1pPr>
          </a:lstStyle>
          <a:p>
            <a:r>
              <a:rPr lang="en-US" dirty="0"/>
              <a:t>Graph/Table/Image: click to add title</a:t>
            </a:r>
          </a:p>
        </p:txBody>
      </p:sp>
      <p:cxnSp>
        <p:nvCxnSpPr>
          <p:cNvPr id="6" name="Straight Connector 5">
            <a:extLst>
              <a:ext uri="{FF2B5EF4-FFF2-40B4-BE49-F238E27FC236}">
                <a16:creationId xmlns:a16="http://schemas.microsoft.com/office/drawing/2014/main" id="{180B99B2-EBF7-BA42-83FC-8AD08B645963}"/>
              </a:ext>
            </a:extLst>
          </p:cNvPr>
          <p:cNvCxnSpPr>
            <a:cxnSpLocks/>
          </p:cNvCxnSpPr>
          <p:nvPr userDrawn="1"/>
        </p:nvCxnSpPr>
        <p:spPr>
          <a:xfrm>
            <a:off x="-19985" y="1282700"/>
            <a:ext cx="12217149"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7" name="Text Placeholder 5">
            <a:extLst>
              <a:ext uri="{FF2B5EF4-FFF2-40B4-BE49-F238E27FC236}">
                <a16:creationId xmlns:a16="http://schemas.microsoft.com/office/drawing/2014/main" id="{867A6B9D-560F-CA41-A6F0-1C79BD3667B9}"/>
              </a:ext>
            </a:extLst>
          </p:cNvPr>
          <p:cNvSpPr>
            <a:spLocks noGrp="1"/>
          </p:cNvSpPr>
          <p:nvPr>
            <p:ph type="body" sz="quarter" idx="14" hasCustomPrompt="1"/>
          </p:nvPr>
        </p:nvSpPr>
        <p:spPr>
          <a:xfrm>
            <a:off x="431800" y="6461762"/>
            <a:ext cx="9810451" cy="320039"/>
          </a:xfrm>
          <a:prstGeom prst="rect">
            <a:avLst/>
          </a:prstGeom>
        </p:spPr>
        <p:txBody>
          <a:bodyPr vert="horz" anchor="ctr"/>
          <a:lstStyle>
            <a:lvl1pPr marL="0" indent="0" algn="l">
              <a:spcBef>
                <a:spcPts val="0"/>
              </a:spcBef>
              <a:buNone/>
              <a:defRPr sz="1400" b="0" baseline="0">
                <a:solidFill>
                  <a:srgbClr val="285078"/>
                </a:solidFill>
                <a:latin typeface="Arial"/>
                <a:cs typeface="Arial"/>
              </a:defRPr>
            </a:lvl1pPr>
          </a:lstStyle>
          <a:p>
            <a:pPr lvl="0"/>
            <a:r>
              <a:rPr lang="en-US" dirty="0"/>
              <a:t>Click to Add Source</a:t>
            </a:r>
          </a:p>
        </p:txBody>
      </p:sp>
      <p:pic>
        <p:nvPicPr>
          <p:cNvPr id="9" name="Picture 8">
            <a:extLst>
              <a:ext uri="{FF2B5EF4-FFF2-40B4-BE49-F238E27FC236}">
                <a16:creationId xmlns:a16="http://schemas.microsoft.com/office/drawing/2014/main" id="{60B9605D-D584-B44E-B8E7-E2EC6AAA7D26}"/>
              </a:ext>
            </a:extLst>
          </p:cNvPr>
          <p:cNvPicPr>
            <a:picLocks/>
          </p:cNvPicPr>
          <p:nvPr userDrawn="1"/>
        </p:nvPicPr>
        <p:blipFill>
          <a:blip r:embed="rId3"/>
          <a:stretch>
            <a:fillRect/>
          </a:stretch>
        </p:blipFill>
        <p:spPr>
          <a:xfrm>
            <a:off x="10601180" y="6381468"/>
            <a:ext cx="1463040" cy="426720"/>
          </a:xfrm>
          <a:prstGeom prst="rect">
            <a:avLst/>
          </a:prstGeom>
        </p:spPr>
      </p:pic>
    </p:spTree>
    <p:extLst>
      <p:ext uri="{BB962C8B-B14F-4D97-AF65-F5344CB8AC3E}">
        <p14:creationId xmlns:p14="http://schemas.microsoft.com/office/powerpoint/2010/main" val="10826874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9252-1F9A-CC5A-08E1-44F741A4E2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6EFA6C90-AD2F-4D2A-D44F-733B318B9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F144B-7B36-A665-95E6-E6C9E59AE351}"/>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178FB892-D8FD-0BD7-1A5D-10FDEDC75D8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0184FD4-AC68-04A1-FA42-E28D53BF44CB}"/>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20266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D262-6A0D-F91D-9A9C-EBB01912A46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E29C36D-6717-1FC5-51AA-97316B93F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E963A7EF-69A5-21A7-8DD9-0625019D7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0EE759B-7F52-A1A9-60B2-F7DC3D53FBC1}"/>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6" name="Footer Placeholder 5">
            <a:extLst>
              <a:ext uri="{FF2B5EF4-FFF2-40B4-BE49-F238E27FC236}">
                <a16:creationId xmlns:a16="http://schemas.microsoft.com/office/drawing/2014/main" id="{83453092-1704-0585-B2F4-FA05DB41E29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BC25156-78C0-4F89-6364-FBCC2B42A6BB}"/>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373000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A404-63DA-0F15-B905-D9AD6C15654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DDCE690-498C-9C69-EB18-EE9598040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6DEA6-41C8-D013-C5C5-C046EA419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0EE7A14-A5FA-833C-0BEC-C9B9ADFD8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C1289-EDF1-B2EE-5769-06831329FF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C6334BE-DC39-7585-8F4D-C397F0DC6200}"/>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8" name="Footer Placeholder 7">
            <a:extLst>
              <a:ext uri="{FF2B5EF4-FFF2-40B4-BE49-F238E27FC236}">
                <a16:creationId xmlns:a16="http://schemas.microsoft.com/office/drawing/2014/main" id="{863C78AF-63E4-C256-AFA0-E841AF8274C9}"/>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D376674-60C2-CE32-765C-D69B4481EDD0}"/>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390954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90DF-FBBE-C3A6-DDCC-E1ED57B58EC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CBE0698-A02C-8AE0-9102-A5288242127F}"/>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4" name="Footer Placeholder 3">
            <a:extLst>
              <a:ext uri="{FF2B5EF4-FFF2-40B4-BE49-F238E27FC236}">
                <a16:creationId xmlns:a16="http://schemas.microsoft.com/office/drawing/2014/main" id="{49706FFB-E34C-8FF7-4613-15453DAF873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24512A2-6114-EAB8-7598-63E84C4F3221}"/>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159684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2B4C1-2921-C9D4-98E8-A44703E13804}"/>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3" name="Footer Placeholder 2">
            <a:extLst>
              <a:ext uri="{FF2B5EF4-FFF2-40B4-BE49-F238E27FC236}">
                <a16:creationId xmlns:a16="http://schemas.microsoft.com/office/drawing/2014/main" id="{7CFA50AD-7574-CCA7-0D56-3EFEFF298EE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4341DF68-7373-247C-A488-31FDE5D8D9FA}"/>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34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F1AA1-6D00-32B7-D93D-B8C711DA9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9ABC1258-A6C7-75FB-5DD9-3EC8E6A45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1C5344D-0F65-FEBE-C1B1-AF3C6E251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981CFC-99A7-3211-6CBF-4FB5FC77A0BC}"/>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6" name="Footer Placeholder 5">
            <a:extLst>
              <a:ext uri="{FF2B5EF4-FFF2-40B4-BE49-F238E27FC236}">
                <a16:creationId xmlns:a16="http://schemas.microsoft.com/office/drawing/2014/main" id="{04ED3B10-9E21-00B8-53E5-837CD2EE6B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675AFA-B2DE-A1D8-FA5C-9B6731BBBE77}"/>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45502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F531-E652-62CF-3071-349A0C34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7601-D1F8-EF8D-320B-DB0602CCB3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FB20A90-7B6B-484C-27C5-59773EFB7E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B908B-5FF9-3E22-CFB3-6D0F1EABBB81}"/>
              </a:ext>
            </a:extLst>
          </p:cNvPr>
          <p:cNvSpPr>
            <a:spLocks noGrp="1"/>
          </p:cNvSpPr>
          <p:nvPr>
            <p:ph type="dt" sz="half" idx="10"/>
          </p:nvPr>
        </p:nvSpPr>
        <p:spPr/>
        <p:txBody>
          <a:bodyPr/>
          <a:lstStyle/>
          <a:p>
            <a:fld id="{297F9634-F318-47C3-9943-DFB66BB35187}" type="datetimeFigureOut">
              <a:rPr lang="en-ZA" smtClean="0"/>
              <a:t>2026/04/18</a:t>
            </a:fld>
            <a:endParaRPr lang="en-ZA"/>
          </a:p>
        </p:txBody>
      </p:sp>
      <p:sp>
        <p:nvSpPr>
          <p:cNvPr id="6" name="Footer Placeholder 5">
            <a:extLst>
              <a:ext uri="{FF2B5EF4-FFF2-40B4-BE49-F238E27FC236}">
                <a16:creationId xmlns:a16="http://schemas.microsoft.com/office/drawing/2014/main" id="{EAF1737E-1EC2-63C5-334F-1530D0CBBA8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CBD4CC3-EF89-FA52-BBF9-06031D21B555}"/>
              </a:ext>
            </a:extLst>
          </p:cNvPr>
          <p:cNvSpPr>
            <a:spLocks noGrp="1"/>
          </p:cNvSpPr>
          <p:nvPr>
            <p:ph type="sldNum" sz="quarter" idx="12"/>
          </p:nvPr>
        </p:nvSpPr>
        <p:spPr/>
        <p:txBody>
          <a:bodyPr/>
          <a:lstStyle/>
          <a:p>
            <a:fld id="{9EC5EA99-F151-485E-9C4F-7C0F916E108E}" type="slidenum">
              <a:rPr lang="en-ZA" smtClean="0"/>
              <a:t>‹#›</a:t>
            </a:fld>
            <a:endParaRPr lang="en-ZA"/>
          </a:p>
        </p:txBody>
      </p:sp>
    </p:spTree>
    <p:extLst>
      <p:ext uri="{BB962C8B-B14F-4D97-AF65-F5344CB8AC3E}">
        <p14:creationId xmlns:p14="http://schemas.microsoft.com/office/powerpoint/2010/main" val="383487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A24AD8-87A6-EE85-C0EA-8045F0F767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19360D0-4E7A-B057-DA2F-246489FEFB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9D541EB-B634-E9CD-BEF2-F43C84FF0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7F9634-F318-47C3-9943-DFB66BB35187}" type="datetimeFigureOut">
              <a:rPr lang="en-ZA" smtClean="0"/>
              <a:t>2026/04/18</a:t>
            </a:fld>
            <a:endParaRPr lang="en-ZA"/>
          </a:p>
        </p:txBody>
      </p:sp>
      <p:sp>
        <p:nvSpPr>
          <p:cNvPr id="5" name="Footer Placeholder 4">
            <a:extLst>
              <a:ext uri="{FF2B5EF4-FFF2-40B4-BE49-F238E27FC236}">
                <a16:creationId xmlns:a16="http://schemas.microsoft.com/office/drawing/2014/main" id="{2BB24ED5-F77C-5707-753E-F5AB871A31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a:p>
        </p:txBody>
      </p:sp>
      <p:sp>
        <p:nvSpPr>
          <p:cNvPr id="6" name="Slide Number Placeholder 5">
            <a:extLst>
              <a:ext uri="{FF2B5EF4-FFF2-40B4-BE49-F238E27FC236}">
                <a16:creationId xmlns:a16="http://schemas.microsoft.com/office/drawing/2014/main" id="{A6665981-EE27-3A9B-5AC0-9E58BA9B7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C5EA99-F151-485E-9C4F-7C0F916E108E}" type="slidenum">
              <a:rPr lang="en-ZA" smtClean="0"/>
              <a:t>‹#›</a:t>
            </a:fld>
            <a:endParaRPr lang="en-ZA"/>
          </a:p>
        </p:txBody>
      </p:sp>
    </p:spTree>
    <p:extLst>
      <p:ext uri="{BB962C8B-B14F-4D97-AF65-F5344CB8AC3E}">
        <p14:creationId xmlns:p14="http://schemas.microsoft.com/office/powerpoint/2010/main" val="5092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68" r:id="rId13"/>
    <p:sldLayoutId id="2147483669" r:id="rId14"/>
    <p:sldLayoutId id="2147483670" r:id="rId15"/>
    <p:sldLayoutId id="2147483671" r:id="rId16"/>
    <p:sldLayoutId id="2147483673" r:id="rId17"/>
    <p:sldLayoutId id="2147483674" r:id="rId18"/>
    <p:sldLayoutId id="2147483675" r:id="rId19"/>
    <p:sldLayoutId id="2147483676" r:id="rId20"/>
    <p:sldLayoutId id="214748367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4.tmp"/><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2DB9E-7DCF-6414-2C7A-7DC6F7C6A5CF}"/>
              </a:ext>
            </a:extLst>
          </p:cNvPr>
          <p:cNvSpPr>
            <a:spLocks noGrp="1"/>
          </p:cNvSpPr>
          <p:nvPr>
            <p:ph type="ctrTitle"/>
          </p:nvPr>
        </p:nvSpPr>
        <p:spPr>
          <a:xfrm>
            <a:off x="7380407" y="743447"/>
            <a:ext cx="3973385" cy="3692028"/>
          </a:xfrm>
          <a:noFill/>
        </p:spPr>
        <p:txBody>
          <a:bodyPr>
            <a:normAutofit/>
          </a:bodyPr>
          <a:lstStyle/>
          <a:p>
            <a:pPr algn="l"/>
            <a:r>
              <a:rPr lang="en-ZA" sz="5200"/>
              <a:t>HEPATITIS B</a:t>
            </a:r>
          </a:p>
        </p:txBody>
      </p:sp>
      <p:sp>
        <p:nvSpPr>
          <p:cNvPr id="3" name="Subtitle 2">
            <a:extLst>
              <a:ext uri="{FF2B5EF4-FFF2-40B4-BE49-F238E27FC236}">
                <a16:creationId xmlns:a16="http://schemas.microsoft.com/office/drawing/2014/main" id="{B7AF9F98-3F0B-9513-6788-BE2FF083C8C5}"/>
              </a:ext>
            </a:extLst>
          </p:cNvPr>
          <p:cNvSpPr>
            <a:spLocks noGrp="1"/>
          </p:cNvSpPr>
          <p:nvPr>
            <p:ph type="subTitle" idx="1"/>
          </p:nvPr>
        </p:nvSpPr>
        <p:spPr>
          <a:xfrm>
            <a:off x="7380408" y="4629234"/>
            <a:ext cx="3973386" cy="1485319"/>
          </a:xfrm>
          <a:noFill/>
        </p:spPr>
        <p:txBody>
          <a:bodyPr>
            <a:normAutofit/>
          </a:bodyPr>
          <a:lstStyle/>
          <a:p>
            <a:pPr algn="l"/>
            <a:r>
              <a:rPr lang="en-ZA" sz="1700"/>
              <a:t>DR NAZEER CHOPDAT </a:t>
            </a:r>
          </a:p>
          <a:p>
            <a:pPr algn="l"/>
            <a:r>
              <a:rPr lang="en-ZA" sz="1700"/>
              <a:t>HOD MEDICAL GASTROENTEROLOGY </a:t>
            </a:r>
          </a:p>
          <a:p>
            <a:pPr algn="l"/>
            <a:r>
              <a:rPr lang="en-ZA" sz="1700"/>
              <a:t>CHRIS HANI BARAGWANTH HOSPITAL </a:t>
            </a:r>
          </a:p>
        </p:txBody>
      </p:sp>
      <p:pic>
        <p:nvPicPr>
          <p:cNvPr id="5" name="Picture 4">
            <a:extLst>
              <a:ext uri="{FF2B5EF4-FFF2-40B4-BE49-F238E27FC236}">
                <a16:creationId xmlns:a16="http://schemas.microsoft.com/office/drawing/2014/main" id="{FCF854CB-83D5-827F-C48F-BFF16728CBAC}"/>
              </a:ext>
            </a:extLst>
          </p:cNvPr>
          <p:cNvPicPr>
            <a:picLocks noChangeAspect="1"/>
          </p:cNvPicPr>
          <p:nvPr/>
        </p:nvPicPr>
        <p:blipFill>
          <a:blip r:embed="rId2"/>
          <a:srcRect l="2312" r="11270"/>
          <a:stretch>
            <a:fillRect/>
          </a:stretch>
        </p:blipFill>
        <p:spPr>
          <a:xfrm>
            <a:off x="20" y="10"/>
            <a:ext cx="6992881" cy="6857990"/>
          </a:xfrm>
          <a:prstGeom prst="rect">
            <a:avLst/>
          </a:prstGeom>
        </p:spPr>
      </p:pic>
    </p:spTree>
    <p:extLst>
      <p:ext uri="{BB962C8B-B14F-4D97-AF65-F5344CB8AC3E}">
        <p14:creationId xmlns:p14="http://schemas.microsoft.com/office/powerpoint/2010/main" val="2716094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AAC6-4AAE-D88B-95B1-6FDC3A463A7C}"/>
              </a:ext>
            </a:extLst>
          </p:cNvPr>
          <p:cNvSpPr>
            <a:spLocks noGrp="1"/>
          </p:cNvSpPr>
          <p:nvPr>
            <p:ph type="title"/>
          </p:nvPr>
        </p:nvSpPr>
        <p:spPr>
          <a:xfrm>
            <a:off x="-23812" y="0"/>
            <a:ext cx="3932237" cy="596900"/>
          </a:xfrm>
          <a:solidFill>
            <a:srgbClr val="0070C0"/>
          </a:solidFill>
        </p:spPr>
        <p:txBody>
          <a:bodyPr/>
          <a:lstStyle/>
          <a:p>
            <a:r>
              <a:rPr lang="en-ZA" dirty="0">
                <a:solidFill>
                  <a:schemeClr val="bg1"/>
                </a:solidFill>
              </a:rPr>
              <a:t>REPLICATION</a:t>
            </a:r>
          </a:p>
        </p:txBody>
      </p:sp>
      <p:pic>
        <p:nvPicPr>
          <p:cNvPr id="6" name="Picture Placeholder 5">
            <a:extLst>
              <a:ext uri="{FF2B5EF4-FFF2-40B4-BE49-F238E27FC236}">
                <a16:creationId xmlns:a16="http://schemas.microsoft.com/office/drawing/2014/main" id="{0A233CEE-1F74-2328-B0A3-666450C3E2FA}"/>
              </a:ext>
            </a:extLst>
          </p:cNvPr>
          <p:cNvPicPr>
            <a:picLocks noGrp="1" noChangeAspect="1"/>
          </p:cNvPicPr>
          <p:nvPr>
            <p:ph type="pic" idx="1"/>
          </p:nvPr>
        </p:nvPicPr>
        <p:blipFill>
          <a:blip r:embed="rId2"/>
          <a:srcRect l="2644" r="2644"/>
          <a:stretch/>
        </p:blipFill>
        <p:spPr>
          <a:xfrm>
            <a:off x="4954588" y="71736"/>
            <a:ext cx="6869112" cy="6502399"/>
          </a:xfrm>
          <a:prstGeom prst="rect">
            <a:avLst/>
          </a:prstGeom>
        </p:spPr>
      </p:pic>
      <p:sp>
        <p:nvSpPr>
          <p:cNvPr id="4" name="Text Placeholder 3">
            <a:extLst>
              <a:ext uri="{FF2B5EF4-FFF2-40B4-BE49-F238E27FC236}">
                <a16:creationId xmlns:a16="http://schemas.microsoft.com/office/drawing/2014/main" id="{DCFF2D39-58FC-4839-28D5-CB9402F1B9A5}"/>
              </a:ext>
            </a:extLst>
          </p:cNvPr>
          <p:cNvSpPr>
            <a:spLocks noGrp="1"/>
          </p:cNvSpPr>
          <p:nvPr>
            <p:ph type="body" sz="half" idx="2"/>
          </p:nvPr>
        </p:nvSpPr>
        <p:spPr>
          <a:xfrm>
            <a:off x="0" y="711200"/>
            <a:ext cx="5183188" cy="5943600"/>
          </a:xfrm>
        </p:spPr>
        <p:txBody>
          <a:bodyPr>
            <a:normAutofit/>
          </a:bodyPr>
          <a:lstStyle/>
          <a:p>
            <a:r>
              <a:rPr lang="en-ZA" dirty="0"/>
              <a:t> Virus  Enters via NTCP receptor</a:t>
            </a:r>
          </a:p>
        </p:txBody>
      </p:sp>
      <p:sp>
        <p:nvSpPr>
          <p:cNvPr id="8" name="TextBox 7">
            <a:extLst>
              <a:ext uri="{FF2B5EF4-FFF2-40B4-BE49-F238E27FC236}">
                <a16:creationId xmlns:a16="http://schemas.microsoft.com/office/drawing/2014/main" id="{961A7A0E-1FC7-1DBB-2CEB-571A9935C486}"/>
              </a:ext>
            </a:extLst>
          </p:cNvPr>
          <p:cNvSpPr txBox="1"/>
          <p:nvPr/>
        </p:nvSpPr>
        <p:spPr>
          <a:xfrm>
            <a:off x="530225" y="2734270"/>
            <a:ext cx="4206875" cy="923330"/>
          </a:xfrm>
          <a:prstGeom prst="rect">
            <a:avLst/>
          </a:prstGeom>
          <a:noFill/>
        </p:spPr>
        <p:txBody>
          <a:bodyPr wrap="square">
            <a:spAutoFit/>
          </a:bodyPr>
          <a:lstStyle/>
          <a:p>
            <a:r>
              <a:rPr lang="en-ZA" dirty="0" err="1"/>
              <a:t>Dusheiko</a:t>
            </a:r>
            <a:r>
              <a:rPr lang="en-ZA" dirty="0"/>
              <a:t> G, Agarwal K, Maini MK. New Approaches to Chronic Hepatitis B. N Engl J Med. 2023;388(1):55-69 </a:t>
            </a:r>
          </a:p>
        </p:txBody>
      </p:sp>
    </p:spTree>
    <p:extLst>
      <p:ext uri="{BB962C8B-B14F-4D97-AF65-F5344CB8AC3E}">
        <p14:creationId xmlns:p14="http://schemas.microsoft.com/office/powerpoint/2010/main" val="151953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709F932D-C2CF-0C7B-E256-067D9794E967}"/>
              </a:ext>
            </a:extLst>
          </p:cNvPr>
          <p:cNvPicPr>
            <a:picLocks noGrp="1" noChangeAspect="1"/>
          </p:cNvPicPr>
          <p:nvPr>
            <p:ph type="pic" idx="1"/>
          </p:nvPr>
        </p:nvPicPr>
        <p:blipFill>
          <a:blip r:embed="rId2"/>
          <a:srcRect l="2644" r="2644"/>
          <a:stretch/>
        </p:blipFill>
        <p:spPr>
          <a:xfrm>
            <a:off x="7081736" y="194553"/>
            <a:ext cx="5110264" cy="6468953"/>
          </a:xfrm>
          <a:prstGeom prst="rect">
            <a:avLst/>
          </a:prstGeom>
        </p:spPr>
      </p:pic>
      <p:pic>
        <p:nvPicPr>
          <p:cNvPr id="11" name="Picture 10">
            <a:extLst>
              <a:ext uri="{FF2B5EF4-FFF2-40B4-BE49-F238E27FC236}">
                <a16:creationId xmlns:a16="http://schemas.microsoft.com/office/drawing/2014/main" id="{022AFB87-0491-A920-CDFF-37C68ECE2749}"/>
              </a:ext>
            </a:extLst>
          </p:cNvPr>
          <p:cNvPicPr>
            <a:picLocks noChangeAspect="1"/>
          </p:cNvPicPr>
          <p:nvPr/>
        </p:nvPicPr>
        <p:blipFill>
          <a:blip r:embed="rId3"/>
          <a:stretch>
            <a:fillRect/>
          </a:stretch>
        </p:blipFill>
        <p:spPr>
          <a:xfrm>
            <a:off x="0" y="0"/>
            <a:ext cx="6577592" cy="6663506"/>
          </a:xfrm>
          <a:prstGeom prst="rect">
            <a:avLst/>
          </a:prstGeom>
        </p:spPr>
      </p:pic>
    </p:spTree>
    <p:extLst>
      <p:ext uri="{BB962C8B-B14F-4D97-AF65-F5344CB8AC3E}">
        <p14:creationId xmlns:p14="http://schemas.microsoft.com/office/powerpoint/2010/main" val="1919604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28E2-910D-7363-47C5-EBD7C17603C0}"/>
              </a:ext>
            </a:extLst>
          </p:cNvPr>
          <p:cNvSpPr>
            <a:spLocks noGrp="1"/>
          </p:cNvSpPr>
          <p:nvPr>
            <p:ph type="title"/>
          </p:nvPr>
        </p:nvSpPr>
        <p:spPr>
          <a:xfrm>
            <a:off x="25400" y="18255"/>
            <a:ext cx="12166600" cy="960153"/>
          </a:xfrm>
          <a:solidFill>
            <a:srgbClr val="0070C0"/>
          </a:solidFill>
        </p:spPr>
        <p:txBody>
          <a:bodyPr/>
          <a:lstStyle/>
          <a:p>
            <a:r>
              <a:rPr lang="en-ZA" dirty="0">
                <a:solidFill>
                  <a:schemeClr val="bg1"/>
                </a:solidFill>
              </a:rPr>
              <a:t> Modes of HBV Transmission and Persons at Risk</a:t>
            </a:r>
          </a:p>
        </p:txBody>
      </p:sp>
      <p:pic>
        <p:nvPicPr>
          <p:cNvPr id="5" name="Content Placeholder 4">
            <a:extLst>
              <a:ext uri="{FF2B5EF4-FFF2-40B4-BE49-F238E27FC236}">
                <a16:creationId xmlns:a16="http://schemas.microsoft.com/office/drawing/2014/main" id="{5F49E217-5EB8-FDC0-5CBC-A842D483A94C}"/>
              </a:ext>
            </a:extLst>
          </p:cNvPr>
          <p:cNvPicPr>
            <a:picLocks noGrp="1" noChangeAspect="1"/>
          </p:cNvPicPr>
          <p:nvPr>
            <p:ph idx="1"/>
          </p:nvPr>
        </p:nvPicPr>
        <p:blipFill>
          <a:blip r:embed="rId3"/>
          <a:stretch>
            <a:fillRect/>
          </a:stretch>
        </p:blipFill>
        <p:spPr>
          <a:xfrm>
            <a:off x="139700" y="1343818"/>
            <a:ext cx="11760199" cy="4680745"/>
          </a:xfrm>
          <a:prstGeom prst="rect">
            <a:avLst/>
          </a:prstGeom>
        </p:spPr>
      </p:pic>
      <p:sp>
        <p:nvSpPr>
          <p:cNvPr id="7" name="TextBox 6">
            <a:extLst>
              <a:ext uri="{FF2B5EF4-FFF2-40B4-BE49-F238E27FC236}">
                <a16:creationId xmlns:a16="http://schemas.microsoft.com/office/drawing/2014/main" id="{C4AFF622-CE4B-9D1A-B47B-B01D8F27F731}"/>
              </a:ext>
            </a:extLst>
          </p:cNvPr>
          <p:cNvSpPr txBox="1"/>
          <p:nvPr/>
        </p:nvSpPr>
        <p:spPr>
          <a:xfrm>
            <a:off x="25400" y="6211669"/>
            <a:ext cx="6934200" cy="646331"/>
          </a:xfrm>
          <a:prstGeom prst="rect">
            <a:avLst/>
          </a:prstGeom>
          <a:noFill/>
        </p:spPr>
        <p:txBody>
          <a:bodyPr wrap="square">
            <a:spAutoFit/>
          </a:bodyPr>
          <a:lstStyle/>
          <a:p>
            <a:r>
              <a:rPr lang="de-DE" dirty="0"/>
              <a:t>WHO 2015. CDC 2015. Mast 2006. Buchanan 2010. Weinbaum 2008.</a:t>
            </a:r>
            <a:endParaRPr lang="en-ZA" dirty="0"/>
          </a:p>
        </p:txBody>
      </p:sp>
    </p:spTree>
    <p:extLst>
      <p:ext uri="{BB962C8B-B14F-4D97-AF65-F5344CB8AC3E}">
        <p14:creationId xmlns:p14="http://schemas.microsoft.com/office/powerpoint/2010/main" val="416870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F64D-018E-093C-08FE-B41DD6B8E04B}"/>
              </a:ext>
            </a:extLst>
          </p:cNvPr>
          <p:cNvSpPr>
            <a:spLocks noGrp="1"/>
          </p:cNvSpPr>
          <p:nvPr>
            <p:ph type="title"/>
          </p:nvPr>
        </p:nvSpPr>
        <p:spPr>
          <a:xfrm>
            <a:off x="0" y="1"/>
            <a:ext cx="12192000" cy="1143000"/>
          </a:xfrm>
          <a:solidFill>
            <a:srgbClr val="0070C0"/>
          </a:solidFill>
        </p:spPr>
        <p:txBody>
          <a:bodyPr/>
          <a:lstStyle/>
          <a:p>
            <a:r>
              <a:rPr kumimoji="0" lang="en-ZA" sz="4400" b="0" i="0" u="none" strike="noStrike" kern="1200" cap="none" spc="0" normalizeH="0" baseline="0" noProof="0" dirty="0">
                <a:ln>
                  <a:noFill/>
                </a:ln>
                <a:solidFill>
                  <a:schemeClr val="bg1"/>
                </a:solidFill>
                <a:effectLst/>
                <a:uLnTx/>
                <a:uFillTx/>
                <a:latin typeface="Aptos Display" panose="02110004020202020204"/>
                <a:ea typeface="+mj-ea"/>
                <a:cs typeface="+mj-cs"/>
              </a:rPr>
              <a:t>Screening HBV :</a:t>
            </a:r>
            <a:endParaRPr lang="en-ZA" dirty="0">
              <a:solidFill>
                <a:schemeClr val="bg1"/>
              </a:solidFill>
            </a:endParaRPr>
          </a:p>
        </p:txBody>
      </p:sp>
      <p:pic>
        <p:nvPicPr>
          <p:cNvPr id="6" name="Content Placeholder 5">
            <a:extLst>
              <a:ext uri="{FF2B5EF4-FFF2-40B4-BE49-F238E27FC236}">
                <a16:creationId xmlns:a16="http://schemas.microsoft.com/office/drawing/2014/main" id="{0AE87548-5BBC-F0DB-AD85-12A00EE88E00}"/>
              </a:ext>
            </a:extLst>
          </p:cNvPr>
          <p:cNvPicPr>
            <a:picLocks noGrp="1" noChangeAspect="1"/>
          </p:cNvPicPr>
          <p:nvPr>
            <p:ph sz="half" idx="1"/>
          </p:nvPr>
        </p:nvPicPr>
        <p:blipFill>
          <a:blip r:embed="rId2"/>
          <a:stretch>
            <a:fillRect/>
          </a:stretch>
        </p:blipFill>
        <p:spPr>
          <a:xfrm>
            <a:off x="152400" y="1689100"/>
            <a:ext cx="5549900" cy="4673600"/>
          </a:xfrm>
          <a:prstGeom prst="rect">
            <a:avLst/>
          </a:prstGeom>
        </p:spPr>
      </p:pic>
      <p:pic>
        <p:nvPicPr>
          <p:cNvPr id="8" name="Content Placeholder 7">
            <a:extLst>
              <a:ext uri="{FF2B5EF4-FFF2-40B4-BE49-F238E27FC236}">
                <a16:creationId xmlns:a16="http://schemas.microsoft.com/office/drawing/2014/main" id="{C817DFCD-AB28-B9C1-5713-A8241A0D2743}"/>
              </a:ext>
            </a:extLst>
          </p:cNvPr>
          <p:cNvPicPr>
            <a:picLocks noGrp="1" noChangeAspect="1"/>
          </p:cNvPicPr>
          <p:nvPr>
            <p:ph sz="half" idx="2"/>
          </p:nvPr>
        </p:nvPicPr>
        <p:blipFill>
          <a:blip r:embed="rId3"/>
          <a:stretch>
            <a:fillRect/>
          </a:stretch>
        </p:blipFill>
        <p:spPr>
          <a:xfrm>
            <a:off x="5803900" y="1689100"/>
            <a:ext cx="5549900" cy="4457700"/>
          </a:xfrm>
          <a:prstGeom prst="rect">
            <a:avLst/>
          </a:prstGeom>
        </p:spPr>
      </p:pic>
    </p:spTree>
    <p:extLst>
      <p:ext uri="{BB962C8B-B14F-4D97-AF65-F5344CB8AC3E}">
        <p14:creationId xmlns:p14="http://schemas.microsoft.com/office/powerpoint/2010/main" val="372534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499A7-2997-0FD6-C8E2-FEFBF105EA21}"/>
              </a:ext>
            </a:extLst>
          </p:cNvPr>
          <p:cNvPicPr>
            <a:picLocks noChangeAspect="1"/>
          </p:cNvPicPr>
          <p:nvPr/>
        </p:nvPicPr>
        <p:blipFill>
          <a:blip r:embed="rId2"/>
          <a:stretch>
            <a:fillRect/>
          </a:stretch>
        </p:blipFill>
        <p:spPr>
          <a:xfrm>
            <a:off x="1146945" y="139700"/>
            <a:ext cx="9898109" cy="6718300"/>
          </a:xfrm>
          <a:prstGeom prst="rect">
            <a:avLst/>
          </a:prstGeom>
        </p:spPr>
      </p:pic>
    </p:spTree>
    <p:extLst>
      <p:ext uri="{BB962C8B-B14F-4D97-AF65-F5344CB8AC3E}">
        <p14:creationId xmlns:p14="http://schemas.microsoft.com/office/powerpoint/2010/main" val="1573082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6CB10-1485-D625-FE68-FA0D00C5CDF7}"/>
              </a:ext>
            </a:extLst>
          </p:cNvPr>
          <p:cNvPicPr>
            <a:picLocks noChangeAspect="1"/>
          </p:cNvPicPr>
          <p:nvPr/>
        </p:nvPicPr>
        <p:blipFill>
          <a:blip r:embed="rId2"/>
          <a:stretch>
            <a:fillRect/>
          </a:stretch>
        </p:blipFill>
        <p:spPr>
          <a:xfrm>
            <a:off x="1122804" y="643466"/>
            <a:ext cx="9946392" cy="5571067"/>
          </a:xfrm>
          <a:prstGeom prst="rect">
            <a:avLst/>
          </a:prstGeom>
        </p:spPr>
      </p:pic>
    </p:spTree>
    <p:extLst>
      <p:ext uri="{BB962C8B-B14F-4D97-AF65-F5344CB8AC3E}">
        <p14:creationId xmlns:p14="http://schemas.microsoft.com/office/powerpoint/2010/main" val="9908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52A63-85A5-C5D6-A28D-6F76F36934F4}"/>
              </a:ext>
            </a:extLst>
          </p:cNvPr>
          <p:cNvPicPr>
            <a:picLocks noChangeAspect="1"/>
          </p:cNvPicPr>
          <p:nvPr/>
        </p:nvPicPr>
        <p:blipFill>
          <a:blip r:embed="rId2"/>
          <a:stretch>
            <a:fillRect/>
          </a:stretch>
        </p:blipFill>
        <p:spPr>
          <a:xfrm>
            <a:off x="580403" y="714375"/>
            <a:ext cx="10820400" cy="5429250"/>
          </a:xfrm>
          <a:prstGeom prst="rect">
            <a:avLst/>
          </a:prstGeom>
        </p:spPr>
      </p:pic>
    </p:spTree>
    <p:extLst>
      <p:ext uri="{BB962C8B-B14F-4D97-AF65-F5344CB8AC3E}">
        <p14:creationId xmlns:p14="http://schemas.microsoft.com/office/powerpoint/2010/main" val="349744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E6FA-4655-8EEA-7974-A57A0C96F29F}"/>
              </a:ext>
            </a:extLst>
          </p:cNvPr>
          <p:cNvSpPr>
            <a:spLocks noGrp="1"/>
          </p:cNvSpPr>
          <p:nvPr>
            <p:ph type="title"/>
          </p:nvPr>
        </p:nvSpPr>
        <p:spPr>
          <a:xfrm>
            <a:off x="0" y="5556"/>
            <a:ext cx="12169839" cy="823912"/>
          </a:xfrm>
          <a:solidFill>
            <a:srgbClr val="0070C0"/>
          </a:solidFill>
        </p:spPr>
        <p:txBody>
          <a:bodyPr/>
          <a:lstStyle/>
          <a:p>
            <a:r>
              <a:rPr lang="en-ZA" dirty="0">
                <a:solidFill>
                  <a:schemeClr val="bg1"/>
                </a:solidFill>
              </a:rPr>
              <a:t>Hepatitis B </a:t>
            </a:r>
          </a:p>
        </p:txBody>
      </p:sp>
      <p:graphicFrame>
        <p:nvGraphicFramePr>
          <p:cNvPr id="16" name="Content Placeholder 3">
            <a:extLst>
              <a:ext uri="{FF2B5EF4-FFF2-40B4-BE49-F238E27FC236}">
                <a16:creationId xmlns:a16="http://schemas.microsoft.com/office/drawing/2014/main" id="{B69E9868-0CAA-CC83-3FDE-6DE324894076}"/>
              </a:ext>
            </a:extLst>
          </p:cNvPr>
          <p:cNvGraphicFramePr>
            <a:graphicFrameLocks noGrp="1"/>
          </p:cNvGraphicFramePr>
          <p:nvPr>
            <p:ph sz="half" idx="2"/>
          </p:nvPr>
        </p:nvGraphicFramePr>
        <p:xfrm>
          <a:off x="100584" y="2155031"/>
          <a:ext cx="5358384" cy="469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a:extLst>
              <a:ext uri="{FF2B5EF4-FFF2-40B4-BE49-F238E27FC236}">
                <a16:creationId xmlns:a16="http://schemas.microsoft.com/office/drawing/2014/main" id="{8419B954-FF22-C7F0-1EDC-48E9902C338C}"/>
              </a:ext>
            </a:extLst>
          </p:cNvPr>
          <p:cNvPicPr>
            <a:picLocks noGrp="1" noChangeAspect="1"/>
          </p:cNvPicPr>
          <p:nvPr>
            <p:ph sz="quarter" idx="4"/>
          </p:nvPr>
        </p:nvPicPr>
        <p:blipFill>
          <a:blip r:embed="rId8"/>
          <a:stretch>
            <a:fillRect/>
          </a:stretch>
        </p:blipFill>
        <p:spPr>
          <a:xfrm>
            <a:off x="5997575" y="839819"/>
            <a:ext cx="6172264" cy="1332644"/>
          </a:xfrm>
          <a:prstGeom prst="rect">
            <a:avLst/>
          </a:prstGeom>
        </p:spPr>
      </p:pic>
      <p:pic>
        <p:nvPicPr>
          <p:cNvPr id="8" name="Picture 7">
            <a:extLst>
              <a:ext uri="{FF2B5EF4-FFF2-40B4-BE49-F238E27FC236}">
                <a16:creationId xmlns:a16="http://schemas.microsoft.com/office/drawing/2014/main" id="{CC007465-21B5-B5D7-C0B2-F0FC40BBABB6}"/>
              </a:ext>
            </a:extLst>
          </p:cNvPr>
          <p:cNvPicPr>
            <a:picLocks noChangeAspect="1"/>
          </p:cNvPicPr>
          <p:nvPr/>
        </p:nvPicPr>
        <p:blipFill>
          <a:blip r:embed="rId9"/>
          <a:stretch>
            <a:fillRect/>
          </a:stretch>
        </p:blipFill>
        <p:spPr>
          <a:xfrm>
            <a:off x="22161" y="829468"/>
            <a:ext cx="5975414" cy="1325563"/>
          </a:xfrm>
          <a:prstGeom prst="rect">
            <a:avLst/>
          </a:prstGeom>
        </p:spPr>
      </p:pic>
      <p:sp>
        <p:nvSpPr>
          <p:cNvPr id="14" name="TextBox 13">
            <a:extLst>
              <a:ext uri="{FF2B5EF4-FFF2-40B4-BE49-F238E27FC236}">
                <a16:creationId xmlns:a16="http://schemas.microsoft.com/office/drawing/2014/main" id="{EE0BC2D5-48E9-563A-0ACF-5E3FDD6F933F}"/>
              </a:ext>
            </a:extLst>
          </p:cNvPr>
          <p:cNvSpPr txBox="1"/>
          <p:nvPr/>
        </p:nvSpPr>
        <p:spPr>
          <a:xfrm>
            <a:off x="6300216" y="2155031"/>
            <a:ext cx="5791200" cy="2677656"/>
          </a:xfrm>
          <a:prstGeom prst="rect">
            <a:avLst/>
          </a:prstGeom>
          <a:noFill/>
        </p:spPr>
        <p:txBody>
          <a:bodyPr wrap="square">
            <a:spAutoFit/>
          </a:bodyPr>
          <a:lstStyle/>
          <a:p>
            <a:pPr marL="285750" indent="-285750">
              <a:buFont typeface="Arial" panose="020B0604020202020204" pitchFamily="34" charset="0"/>
              <a:buChar char="•"/>
            </a:pPr>
            <a:r>
              <a:rPr lang="en-ZA" sz="2800" dirty="0"/>
              <a:t>Long term infection</a:t>
            </a:r>
          </a:p>
          <a:p>
            <a:pPr marL="285750" indent="-285750">
              <a:buFont typeface="Arial" panose="020B0604020202020204" pitchFamily="34" charset="0"/>
              <a:buChar char="•"/>
            </a:pPr>
            <a:r>
              <a:rPr lang="en-ZA" sz="2800" dirty="0" err="1"/>
              <a:t>hepB</a:t>
            </a:r>
            <a:r>
              <a:rPr lang="en-ZA" sz="2800" dirty="0"/>
              <a:t> </a:t>
            </a:r>
            <a:r>
              <a:rPr lang="en-ZA" sz="2800" dirty="0" err="1"/>
              <a:t>sAg</a:t>
            </a:r>
            <a:r>
              <a:rPr lang="en-ZA" sz="2800" dirty="0"/>
              <a:t> positive after 6 months </a:t>
            </a:r>
          </a:p>
          <a:p>
            <a:pPr marL="285750" indent="-285750">
              <a:buFont typeface="Arial" panose="020B0604020202020204" pitchFamily="34" charset="0"/>
              <a:buChar char="•"/>
            </a:pPr>
            <a:r>
              <a:rPr lang="en-ZA" sz="2800" dirty="0"/>
              <a:t>May be asymptomatic</a:t>
            </a:r>
          </a:p>
          <a:p>
            <a:pPr marL="285750" indent="-285750">
              <a:buFont typeface="Arial" panose="020B0604020202020204" pitchFamily="34" charset="0"/>
              <a:buChar char="•"/>
            </a:pPr>
            <a:r>
              <a:rPr lang="en-ZA" sz="2800" dirty="0"/>
              <a:t>Incidental finding </a:t>
            </a:r>
          </a:p>
          <a:p>
            <a:pPr marL="285750" indent="-285750">
              <a:buFont typeface="Arial" panose="020B0604020202020204" pitchFamily="34" charset="0"/>
              <a:buChar char="•"/>
            </a:pPr>
            <a:r>
              <a:rPr lang="en-ZA" sz="2800" dirty="0"/>
              <a:t>May already present with complications </a:t>
            </a:r>
          </a:p>
        </p:txBody>
      </p:sp>
    </p:spTree>
    <p:extLst>
      <p:ext uri="{BB962C8B-B14F-4D97-AF65-F5344CB8AC3E}">
        <p14:creationId xmlns:p14="http://schemas.microsoft.com/office/powerpoint/2010/main" val="3177600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7EFD-6B28-CEEF-70F1-D51BF1BE8F01}"/>
              </a:ext>
            </a:extLst>
          </p:cNvPr>
          <p:cNvSpPr>
            <a:spLocks noGrp="1"/>
          </p:cNvSpPr>
          <p:nvPr>
            <p:ph type="title"/>
          </p:nvPr>
        </p:nvSpPr>
        <p:spPr>
          <a:xfrm>
            <a:off x="25400" y="18255"/>
            <a:ext cx="12166600" cy="813849"/>
          </a:xfrm>
          <a:solidFill>
            <a:srgbClr val="0070C0"/>
          </a:solidFill>
        </p:spPr>
        <p:txBody>
          <a:bodyPr/>
          <a:lstStyle/>
          <a:p>
            <a:r>
              <a:rPr lang="en-ZA" dirty="0">
                <a:solidFill>
                  <a:schemeClr val="bg1"/>
                </a:solidFill>
              </a:rPr>
              <a:t>Acute Hepatitis B Treatment</a:t>
            </a:r>
          </a:p>
        </p:txBody>
      </p:sp>
      <p:sp>
        <p:nvSpPr>
          <p:cNvPr id="3" name="Content Placeholder 2">
            <a:extLst>
              <a:ext uri="{FF2B5EF4-FFF2-40B4-BE49-F238E27FC236}">
                <a16:creationId xmlns:a16="http://schemas.microsoft.com/office/drawing/2014/main" id="{1128CEB2-0D92-1BF5-163E-93444FB1841F}"/>
              </a:ext>
            </a:extLst>
          </p:cNvPr>
          <p:cNvSpPr>
            <a:spLocks noGrp="1"/>
          </p:cNvSpPr>
          <p:nvPr>
            <p:ph idx="1"/>
          </p:nvPr>
        </p:nvSpPr>
        <p:spPr>
          <a:xfrm>
            <a:off x="114300" y="1092200"/>
            <a:ext cx="11239500" cy="5084763"/>
          </a:xfrm>
        </p:spPr>
        <p:txBody>
          <a:bodyPr>
            <a:normAutofit lnSpcReduction="10000"/>
          </a:bodyPr>
          <a:lstStyle/>
          <a:p>
            <a:pPr>
              <a:buFont typeface="Wingdings" panose="05000000000000000000" pitchFamily="2" charset="2"/>
              <a:buChar char="q"/>
            </a:pPr>
            <a:r>
              <a:rPr lang="en-ZA" dirty="0"/>
              <a:t> </a:t>
            </a:r>
            <a:r>
              <a:rPr lang="en-ZA" b="1" dirty="0"/>
              <a:t>Supportive: </a:t>
            </a:r>
          </a:p>
          <a:p>
            <a:r>
              <a:rPr lang="en-ZA" dirty="0"/>
              <a:t>Bed rest • High caloric diet • Avoidance of hepatotoxins</a:t>
            </a:r>
          </a:p>
          <a:p>
            <a:pPr>
              <a:buFont typeface="Wingdings" panose="05000000000000000000" pitchFamily="2" charset="2"/>
              <a:buChar char="q"/>
            </a:pPr>
            <a:r>
              <a:rPr lang="en-ZA" b="1" dirty="0"/>
              <a:t> Initiation of antiviral therapy: </a:t>
            </a:r>
          </a:p>
          <a:p>
            <a:r>
              <a:rPr lang="en-ZA" dirty="0"/>
              <a:t>Severe acute infection: coagulopathy (INR &gt; 1.5) or protracted course (&gt;4 weeks of severe jaundice and symptoms)</a:t>
            </a:r>
          </a:p>
          <a:p>
            <a:r>
              <a:rPr lang="en-ZA" dirty="0"/>
              <a:t>  Any signs of liver failure</a:t>
            </a:r>
          </a:p>
          <a:p>
            <a:r>
              <a:rPr lang="en-ZA" dirty="0"/>
              <a:t>  Treatment with monotherapy NA (LAM, TDT/TAF or ETV)</a:t>
            </a:r>
          </a:p>
          <a:p>
            <a:pPr>
              <a:buFont typeface="Wingdings" panose="05000000000000000000" pitchFamily="2" charset="2"/>
              <a:buChar char="q"/>
            </a:pPr>
            <a:r>
              <a:rPr lang="en-ZA" dirty="0"/>
              <a:t> </a:t>
            </a:r>
            <a:r>
              <a:rPr lang="en-ZA" b="1" dirty="0"/>
              <a:t>Fulminant liver failure</a:t>
            </a:r>
          </a:p>
          <a:p>
            <a:r>
              <a:rPr lang="en-ZA" b="1" dirty="0"/>
              <a:t> </a:t>
            </a:r>
            <a:r>
              <a:rPr lang="en-ZA" dirty="0"/>
              <a:t> ICU, low protein diet, antiviral therapy, possible prophylactic antibiotics, control bleeding </a:t>
            </a:r>
          </a:p>
          <a:p>
            <a:r>
              <a:rPr lang="en-ZA" dirty="0"/>
              <a:t> May need consideration for urgent liver transplant </a:t>
            </a:r>
          </a:p>
        </p:txBody>
      </p:sp>
    </p:spTree>
    <p:extLst>
      <p:ext uri="{BB962C8B-B14F-4D97-AF65-F5344CB8AC3E}">
        <p14:creationId xmlns:p14="http://schemas.microsoft.com/office/powerpoint/2010/main" val="138842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66AE-9C42-A202-5C6A-23EA5CB7293E}"/>
              </a:ext>
            </a:extLst>
          </p:cNvPr>
          <p:cNvSpPr>
            <a:spLocks noGrp="1"/>
          </p:cNvSpPr>
          <p:nvPr>
            <p:ph type="title"/>
          </p:nvPr>
        </p:nvSpPr>
        <p:spPr>
          <a:xfrm>
            <a:off x="0" y="18255"/>
            <a:ext cx="12192000" cy="795561"/>
          </a:xfrm>
          <a:solidFill>
            <a:srgbClr val="0070C0"/>
          </a:solidFill>
        </p:spPr>
        <p:txBody>
          <a:bodyPr/>
          <a:lstStyle/>
          <a:p>
            <a:r>
              <a:rPr lang="en-ZA" dirty="0">
                <a:solidFill>
                  <a:schemeClr val="bg1"/>
                </a:solidFill>
              </a:rPr>
              <a:t>Serologic Markers of HBV Infection</a:t>
            </a:r>
          </a:p>
        </p:txBody>
      </p:sp>
      <p:pic>
        <p:nvPicPr>
          <p:cNvPr id="5" name="Content Placeholder 4">
            <a:extLst>
              <a:ext uri="{FF2B5EF4-FFF2-40B4-BE49-F238E27FC236}">
                <a16:creationId xmlns:a16="http://schemas.microsoft.com/office/drawing/2014/main" id="{3D82CD0C-38E0-024D-C382-04BB8D64EBA3}"/>
              </a:ext>
            </a:extLst>
          </p:cNvPr>
          <p:cNvPicPr>
            <a:picLocks noGrp="1" noChangeAspect="1"/>
          </p:cNvPicPr>
          <p:nvPr>
            <p:ph idx="1"/>
          </p:nvPr>
        </p:nvPicPr>
        <p:blipFill>
          <a:blip r:embed="rId2"/>
          <a:stretch>
            <a:fillRect/>
          </a:stretch>
        </p:blipFill>
        <p:spPr>
          <a:xfrm>
            <a:off x="0" y="944400"/>
            <a:ext cx="11836400" cy="5786600"/>
          </a:xfrm>
          <a:prstGeom prst="rect">
            <a:avLst/>
          </a:prstGeom>
        </p:spPr>
      </p:pic>
    </p:spTree>
    <p:extLst>
      <p:ext uri="{BB962C8B-B14F-4D97-AF65-F5344CB8AC3E}">
        <p14:creationId xmlns:p14="http://schemas.microsoft.com/office/powerpoint/2010/main" val="1148261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26FB-D09D-5FA0-F7E4-FEE5256A0A50}"/>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0BFDFB5-87CA-CCB7-24BA-D9C247602D44}"/>
              </a:ext>
            </a:extLst>
          </p:cNvPr>
          <p:cNvSpPr>
            <a:spLocks noGrp="1"/>
          </p:cNvSpPr>
          <p:nvPr>
            <p:ph idx="1"/>
          </p:nvPr>
        </p:nvSpPr>
        <p:spPr/>
        <p:txBody>
          <a:bodyPr/>
          <a:lstStyle/>
          <a:p>
            <a:pPr marL="228600" marR="0" lvl="0" indent="-228600" algn="l" defTabSz="914400" rtl="0" eaLnBrk="1" fontAlgn="auto" latinLnBrk="0" hangingPunct="1">
              <a:lnSpc>
                <a:spcPct val="120000"/>
              </a:lnSpc>
              <a:spcBef>
                <a:spcPts val="1000"/>
              </a:spcBef>
              <a:spcAft>
                <a:spcPts val="0"/>
              </a:spcAft>
              <a:buClrTx/>
              <a:buSzPct val="125000"/>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w Cen MT" panose="020B0602020104020603"/>
                <a:ea typeface="+mn-ea"/>
                <a:cs typeface="+mn-cs"/>
              </a:rPr>
              <a:t>No conflict of interest</a:t>
            </a:r>
            <a:endParaRPr kumimoji="0" lang="en-ZA" sz="2400" b="0" i="0" u="none" strike="noStrike" kern="1200" cap="none" spc="0" normalizeH="0" baseline="0" noProof="0" dirty="0">
              <a:ln>
                <a:noFill/>
              </a:ln>
              <a:solidFill>
                <a:prstClr val="white"/>
              </a:solidFill>
              <a:effectLst/>
              <a:uLnTx/>
              <a:uFillTx/>
              <a:latin typeface="Tw Cen MT" panose="020B0602020104020603"/>
              <a:ea typeface="+mn-ea"/>
              <a:cs typeface="+mn-cs"/>
            </a:endParaRPr>
          </a:p>
          <a:p>
            <a:r>
              <a:rPr lang="en-US" dirty="0"/>
              <a:t>No conflict </a:t>
            </a:r>
            <a:r>
              <a:rPr lang="en-US"/>
              <a:t>of interest</a:t>
            </a:r>
          </a:p>
        </p:txBody>
      </p:sp>
    </p:spTree>
    <p:extLst>
      <p:ext uri="{BB962C8B-B14F-4D97-AF65-F5344CB8AC3E}">
        <p14:creationId xmlns:p14="http://schemas.microsoft.com/office/powerpoint/2010/main" val="996562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9FBF-E3CE-5042-B862-4F3DA0478670}"/>
              </a:ext>
            </a:extLst>
          </p:cNvPr>
          <p:cNvSpPr>
            <a:spLocks noGrp="1"/>
          </p:cNvSpPr>
          <p:nvPr>
            <p:ph type="title"/>
          </p:nvPr>
        </p:nvSpPr>
        <p:spPr/>
        <p:txBody>
          <a:bodyPr/>
          <a:lstStyle/>
          <a:p>
            <a:r>
              <a:rPr lang="en-US" dirty="0"/>
              <a:t>Hepatitis B Serologies</a:t>
            </a:r>
          </a:p>
        </p:txBody>
      </p:sp>
      <p:graphicFrame>
        <p:nvGraphicFramePr>
          <p:cNvPr id="3" name="Table 3">
            <a:extLst>
              <a:ext uri="{FF2B5EF4-FFF2-40B4-BE49-F238E27FC236}">
                <a16:creationId xmlns:a16="http://schemas.microsoft.com/office/drawing/2014/main" id="{A950F2E2-C692-6460-D2AF-CCABBECD1CA2}"/>
              </a:ext>
            </a:extLst>
          </p:cNvPr>
          <p:cNvGraphicFramePr>
            <a:graphicFrameLocks noGrp="1"/>
          </p:cNvGraphicFramePr>
          <p:nvPr>
            <p:extLst>
              <p:ext uri="{D42A27DB-BD31-4B8C-83A1-F6EECF244321}">
                <p14:modId xmlns:p14="http://schemas.microsoft.com/office/powerpoint/2010/main" val="3151953199"/>
              </p:ext>
            </p:extLst>
          </p:nvPr>
        </p:nvGraphicFramePr>
        <p:xfrm>
          <a:off x="568412" y="1383959"/>
          <a:ext cx="10762982" cy="4965516"/>
        </p:xfrm>
        <a:graphic>
          <a:graphicData uri="http://schemas.openxmlformats.org/drawingml/2006/table">
            <a:tbl>
              <a:tblPr firstRow="1" bandRow="1">
                <a:tableStyleId>{5C22544A-7EE6-4342-B048-85BDC9FD1C3A}</a:tableStyleId>
              </a:tblPr>
              <a:tblGrid>
                <a:gridCol w="3449712">
                  <a:extLst>
                    <a:ext uri="{9D8B030D-6E8A-4147-A177-3AD203B41FA5}">
                      <a16:colId xmlns:a16="http://schemas.microsoft.com/office/drawing/2014/main" val="995334580"/>
                    </a:ext>
                  </a:extLst>
                </a:gridCol>
                <a:gridCol w="1462654">
                  <a:extLst>
                    <a:ext uri="{9D8B030D-6E8A-4147-A177-3AD203B41FA5}">
                      <a16:colId xmlns:a16="http://schemas.microsoft.com/office/drawing/2014/main" val="2378373739"/>
                    </a:ext>
                  </a:extLst>
                </a:gridCol>
                <a:gridCol w="1462654">
                  <a:extLst>
                    <a:ext uri="{9D8B030D-6E8A-4147-A177-3AD203B41FA5}">
                      <a16:colId xmlns:a16="http://schemas.microsoft.com/office/drawing/2014/main" val="3693491658"/>
                    </a:ext>
                  </a:extLst>
                </a:gridCol>
                <a:gridCol w="1462654">
                  <a:extLst>
                    <a:ext uri="{9D8B030D-6E8A-4147-A177-3AD203B41FA5}">
                      <a16:colId xmlns:a16="http://schemas.microsoft.com/office/drawing/2014/main" val="58051944"/>
                    </a:ext>
                  </a:extLst>
                </a:gridCol>
                <a:gridCol w="1462654">
                  <a:extLst>
                    <a:ext uri="{9D8B030D-6E8A-4147-A177-3AD203B41FA5}">
                      <a16:colId xmlns:a16="http://schemas.microsoft.com/office/drawing/2014/main" val="137196212"/>
                    </a:ext>
                  </a:extLst>
                </a:gridCol>
                <a:gridCol w="1462654">
                  <a:extLst>
                    <a:ext uri="{9D8B030D-6E8A-4147-A177-3AD203B41FA5}">
                      <a16:colId xmlns:a16="http://schemas.microsoft.com/office/drawing/2014/main" val="1539084411"/>
                    </a:ext>
                  </a:extLst>
                </a:gridCol>
              </a:tblGrid>
              <a:tr h="829695">
                <a:tc>
                  <a:txBody>
                    <a:bodyPr/>
                    <a:lstStyle/>
                    <a:p>
                      <a:r>
                        <a:rPr lang="en-US" sz="2400" dirty="0"/>
                        <a:t>Profile</a:t>
                      </a:r>
                    </a:p>
                  </a:txBody>
                  <a:tcPr marL="121920" marR="121920" marT="60960" marB="60960" anchor="ctr"/>
                </a:tc>
                <a:tc>
                  <a:txBody>
                    <a:bodyPr/>
                    <a:lstStyle/>
                    <a:p>
                      <a:r>
                        <a:rPr lang="en-US" sz="2400" dirty="0"/>
                        <a:t>HBsAg</a:t>
                      </a:r>
                    </a:p>
                  </a:txBody>
                  <a:tcPr marL="121920" marR="121920" marT="60960" marB="60960" anchor="ctr"/>
                </a:tc>
                <a:tc>
                  <a:txBody>
                    <a:bodyPr/>
                    <a:lstStyle/>
                    <a:p>
                      <a:r>
                        <a:rPr lang="en-US" sz="2400" dirty="0"/>
                        <a:t>Total core Ab</a:t>
                      </a:r>
                    </a:p>
                  </a:txBody>
                  <a:tcPr marL="121920" marR="121920" marT="60960" marB="60960" anchor="ctr"/>
                </a:tc>
                <a:tc>
                  <a:txBody>
                    <a:bodyPr/>
                    <a:lstStyle/>
                    <a:p>
                      <a:r>
                        <a:rPr lang="en-US" sz="2400" dirty="0"/>
                        <a:t>Anti-HBs</a:t>
                      </a:r>
                    </a:p>
                  </a:txBody>
                  <a:tcPr marL="121920" marR="121920" marT="60960" marB="60960" anchor="ctr"/>
                </a:tc>
                <a:tc>
                  <a:txBody>
                    <a:bodyPr/>
                    <a:lstStyle/>
                    <a:p>
                      <a:r>
                        <a:rPr lang="en-US" sz="2400" dirty="0"/>
                        <a:t>Core IgM Ab</a:t>
                      </a:r>
                    </a:p>
                  </a:txBody>
                  <a:tcPr marL="121920" marR="121920" marT="60960" marB="60960" anchor="ctr"/>
                </a:tc>
                <a:tc>
                  <a:txBody>
                    <a:bodyPr/>
                    <a:lstStyle/>
                    <a:p>
                      <a:r>
                        <a:rPr lang="en-US" sz="2400" dirty="0"/>
                        <a:t>HBV DNA</a:t>
                      </a:r>
                    </a:p>
                  </a:txBody>
                  <a:tcPr marL="121920" marR="121920" marT="60960" marB="60960" anchor="ctr"/>
                </a:tc>
                <a:extLst>
                  <a:ext uri="{0D108BD9-81ED-4DB2-BD59-A6C34878D82A}">
                    <a16:rowId xmlns:a16="http://schemas.microsoft.com/office/drawing/2014/main" val="3975780926"/>
                  </a:ext>
                </a:extLst>
              </a:tr>
              <a:tr h="829695">
                <a:tc>
                  <a:txBody>
                    <a:bodyPr/>
                    <a:lstStyle/>
                    <a:p>
                      <a:r>
                        <a:rPr lang="en-US" sz="2400" dirty="0"/>
                        <a:t>Never infected (susceptible)</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1930902693"/>
                  </a:ext>
                </a:extLst>
              </a:tr>
              <a:tr h="517252">
                <a:tc>
                  <a:txBody>
                    <a:bodyPr/>
                    <a:lstStyle/>
                    <a:p>
                      <a:r>
                        <a:rPr lang="en-US" sz="2400" dirty="0"/>
                        <a:t>Acute infection</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114665255"/>
                  </a:ext>
                </a:extLst>
              </a:tr>
              <a:tr h="829695">
                <a:tc>
                  <a:txBody>
                    <a:bodyPr/>
                    <a:lstStyle/>
                    <a:p>
                      <a:r>
                        <a:rPr lang="en-US" sz="2400" dirty="0"/>
                        <a:t>Recovery from past infection</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1270901274"/>
                  </a:ext>
                </a:extLst>
              </a:tr>
              <a:tr h="517252">
                <a:tc>
                  <a:txBody>
                    <a:bodyPr/>
                    <a:lstStyle/>
                    <a:p>
                      <a:r>
                        <a:rPr lang="en-US" sz="2400" dirty="0"/>
                        <a:t>Chronic infection</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1061236402"/>
                  </a:ext>
                </a:extLst>
              </a:tr>
              <a:tr h="517252">
                <a:tc>
                  <a:txBody>
                    <a:bodyPr/>
                    <a:lstStyle/>
                    <a:p>
                      <a:r>
                        <a:rPr lang="en-US" sz="2400" dirty="0"/>
                        <a:t>Isolated core antibody</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3575562788"/>
                  </a:ext>
                </a:extLst>
              </a:tr>
              <a:tr h="829695">
                <a:tc>
                  <a:txBody>
                    <a:bodyPr/>
                    <a:lstStyle/>
                    <a:p>
                      <a:r>
                        <a:rPr lang="en-US" sz="2400" b="1" dirty="0"/>
                        <a:t>Immunized (or passive Ab receipt)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tc>
                  <a:txBody>
                    <a:bodyPr/>
                    <a:lstStyle/>
                    <a:p>
                      <a:pPr algn="ctr"/>
                      <a:r>
                        <a:rPr lang="en-US" sz="2100" dirty="0"/>
                        <a:t>-</a:t>
                      </a:r>
                    </a:p>
                  </a:txBody>
                  <a:tcPr marL="121920" marR="121920" marT="60960" marB="60960" anchor="ctr"/>
                </a:tc>
                <a:extLst>
                  <a:ext uri="{0D108BD9-81ED-4DB2-BD59-A6C34878D82A}">
                    <a16:rowId xmlns:a16="http://schemas.microsoft.com/office/drawing/2014/main" val="1754503765"/>
                  </a:ext>
                </a:extLst>
              </a:tr>
            </a:tbl>
          </a:graphicData>
        </a:graphic>
      </p:graphicFrame>
    </p:spTree>
    <p:extLst>
      <p:ext uri="{BB962C8B-B14F-4D97-AF65-F5344CB8AC3E}">
        <p14:creationId xmlns:p14="http://schemas.microsoft.com/office/powerpoint/2010/main" val="1634208495"/>
      </p:ext>
    </p:extLst>
  </p:cSld>
  <p:clrMapOvr>
    <a:masterClrMapping/>
  </p:clrMapOvr>
  <p:transition spd="slow" advTm="27349"/>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064A-31C2-C4AA-C7FD-03AE4116F5AC}"/>
              </a:ext>
            </a:extLst>
          </p:cNvPr>
          <p:cNvSpPr>
            <a:spLocks noGrp="1"/>
          </p:cNvSpPr>
          <p:nvPr>
            <p:ph type="title"/>
          </p:nvPr>
        </p:nvSpPr>
        <p:spPr>
          <a:xfrm>
            <a:off x="0" y="20022"/>
            <a:ext cx="12192000" cy="932721"/>
          </a:xfrm>
          <a:solidFill>
            <a:srgbClr val="0070C0"/>
          </a:solidFill>
        </p:spPr>
        <p:txBody>
          <a:bodyPr>
            <a:noAutofit/>
          </a:bodyPr>
          <a:lstStyle/>
          <a:p>
            <a:r>
              <a:rPr lang="en-ZA" sz="3200" dirty="0">
                <a:solidFill>
                  <a:schemeClr val="bg1"/>
                </a:solidFill>
              </a:rPr>
              <a:t>Progression to Chronic Infection is </a:t>
            </a:r>
            <a:br>
              <a:rPr lang="en-ZA" sz="3200" dirty="0">
                <a:solidFill>
                  <a:schemeClr val="bg1"/>
                </a:solidFill>
              </a:rPr>
            </a:br>
            <a:r>
              <a:rPr lang="en-ZA" sz="3200" dirty="0">
                <a:solidFill>
                  <a:schemeClr val="bg1"/>
                </a:solidFill>
              </a:rPr>
              <a:t>Dependent on the Age at Acute HBV Infection</a:t>
            </a:r>
          </a:p>
        </p:txBody>
      </p:sp>
      <p:pic>
        <p:nvPicPr>
          <p:cNvPr id="5" name="Content Placeholder 4">
            <a:extLst>
              <a:ext uri="{FF2B5EF4-FFF2-40B4-BE49-F238E27FC236}">
                <a16:creationId xmlns:a16="http://schemas.microsoft.com/office/drawing/2014/main" id="{8C5415F8-CA24-07B2-BAEA-14256BC84369}"/>
              </a:ext>
            </a:extLst>
          </p:cNvPr>
          <p:cNvPicPr>
            <a:picLocks noGrp="1" noChangeAspect="1"/>
          </p:cNvPicPr>
          <p:nvPr>
            <p:ph idx="1"/>
          </p:nvPr>
        </p:nvPicPr>
        <p:blipFill>
          <a:blip r:embed="rId2"/>
          <a:stretch>
            <a:fillRect/>
          </a:stretch>
        </p:blipFill>
        <p:spPr>
          <a:xfrm>
            <a:off x="229729" y="1685924"/>
            <a:ext cx="6627142" cy="4685691"/>
          </a:xfrm>
          <a:prstGeom prst="rect">
            <a:avLst/>
          </a:prstGeom>
        </p:spPr>
      </p:pic>
      <p:pic>
        <p:nvPicPr>
          <p:cNvPr id="7" name="Picture 6">
            <a:extLst>
              <a:ext uri="{FF2B5EF4-FFF2-40B4-BE49-F238E27FC236}">
                <a16:creationId xmlns:a16="http://schemas.microsoft.com/office/drawing/2014/main" id="{781A88FA-E041-3B91-F646-4D29849D2F2A}"/>
              </a:ext>
            </a:extLst>
          </p:cNvPr>
          <p:cNvPicPr>
            <a:picLocks noChangeAspect="1"/>
          </p:cNvPicPr>
          <p:nvPr/>
        </p:nvPicPr>
        <p:blipFill>
          <a:blip r:embed="rId3"/>
          <a:stretch>
            <a:fillRect/>
          </a:stretch>
        </p:blipFill>
        <p:spPr>
          <a:xfrm>
            <a:off x="6856872" y="1685925"/>
            <a:ext cx="5335128" cy="4685692"/>
          </a:xfrm>
          <a:prstGeom prst="rect">
            <a:avLst/>
          </a:prstGeom>
        </p:spPr>
      </p:pic>
    </p:spTree>
    <p:extLst>
      <p:ext uri="{BB962C8B-B14F-4D97-AF65-F5344CB8AC3E}">
        <p14:creationId xmlns:p14="http://schemas.microsoft.com/office/powerpoint/2010/main" val="2309634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47EBA-557F-9E5A-922B-63669C6E9733}"/>
              </a:ext>
            </a:extLst>
          </p:cNvPr>
          <p:cNvPicPr>
            <a:picLocks noChangeAspect="1"/>
          </p:cNvPicPr>
          <p:nvPr/>
        </p:nvPicPr>
        <p:blipFill>
          <a:blip r:embed="rId2"/>
          <a:stretch>
            <a:fillRect/>
          </a:stretch>
        </p:blipFill>
        <p:spPr>
          <a:xfrm>
            <a:off x="256324" y="0"/>
            <a:ext cx="10868875" cy="6858000"/>
          </a:xfrm>
          <a:prstGeom prst="rect">
            <a:avLst/>
          </a:prstGeom>
        </p:spPr>
      </p:pic>
    </p:spTree>
    <p:extLst>
      <p:ext uri="{BB962C8B-B14F-4D97-AF65-F5344CB8AC3E}">
        <p14:creationId xmlns:p14="http://schemas.microsoft.com/office/powerpoint/2010/main" val="331787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B7CFB-1E1B-2889-F17F-54DC1A88EF2B}"/>
              </a:ext>
            </a:extLst>
          </p:cNvPr>
          <p:cNvSpPr>
            <a:spLocks noGrp="1"/>
          </p:cNvSpPr>
          <p:nvPr>
            <p:ph type="title"/>
          </p:nvPr>
        </p:nvSpPr>
        <p:spPr>
          <a:xfrm>
            <a:off x="1028700" y="1967266"/>
            <a:ext cx="2628900" cy="2547257"/>
          </a:xfrm>
          <a:solidFill>
            <a:schemeClr val="accent4"/>
          </a:solidFill>
        </p:spPr>
        <p:txBody>
          <a:bodyPr vert="horz" lIns="91440" tIns="45720" rIns="91440" bIns="45720" rtlCol="0" anchor="ctr">
            <a:normAutofit/>
          </a:bodyPr>
          <a:lstStyle/>
          <a:p>
            <a:pPr algn="ctr"/>
            <a:r>
              <a:rPr lang="en-US" sz="2800" kern="1200">
                <a:solidFill>
                  <a:srgbClr val="FFFFFF"/>
                </a:solidFill>
                <a:latin typeface="+mj-lt"/>
                <a:ea typeface="+mj-ea"/>
                <a:cs typeface="+mj-cs"/>
              </a:rPr>
              <a:t>Progression to Chronic Hepatitis B Virus Infection Typical Serologic Course</a:t>
            </a:r>
          </a:p>
        </p:txBody>
      </p:sp>
      <p:pic>
        <p:nvPicPr>
          <p:cNvPr id="5" name="Content Placeholder 4">
            <a:extLst>
              <a:ext uri="{FF2B5EF4-FFF2-40B4-BE49-F238E27FC236}">
                <a16:creationId xmlns:a16="http://schemas.microsoft.com/office/drawing/2014/main" id="{4BDFA4E5-44DD-21F8-C616-2A39131C7715}"/>
              </a:ext>
            </a:extLst>
          </p:cNvPr>
          <p:cNvPicPr>
            <a:picLocks noGrp="1" noChangeAspect="1"/>
          </p:cNvPicPr>
          <p:nvPr>
            <p:ph idx="1"/>
          </p:nvPr>
        </p:nvPicPr>
        <p:blipFill>
          <a:blip r:embed="rId2"/>
          <a:stretch>
            <a:fillRect/>
          </a:stretch>
        </p:blipFill>
        <p:spPr>
          <a:xfrm>
            <a:off x="4693878" y="718257"/>
            <a:ext cx="6780700" cy="5045274"/>
          </a:xfrm>
          <a:prstGeom prst="rect">
            <a:avLst/>
          </a:prstGeom>
        </p:spPr>
      </p:pic>
    </p:spTree>
    <p:extLst>
      <p:ext uri="{BB962C8B-B14F-4D97-AF65-F5344CB8AC3E}">
        <p14:creationId xmlns:p14="http://schemas.microsoft.com/office/powerpoint/2010/main" val="214734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7BD6-E12D-B714-450F-B37D7EF7208E}"/>
              </a:ext>
            </a:extLst>
          </p:cNvPr>
          <p:cNvSpPr>
            <a:spLocks noGrp="1"/>
          </p:cNvSpPr>
          <p:nvPr>
            <p:ph type="title"/>
          </p:nvPr>
        </p:nvSpPr>
        <p:spPr>
          <a:xfrm>
            <a:off x="0" y="18255"/>
            <a:ext cx="12192000" cy="691673"/>
          </a:xfrm>
          <a:solidFill>
            <a:srgbClr val="0070C0"/>
          </a:solidFill>
        </p:spPr>
        <p:txBody>
          <a:bodyPr>
            <a:normAutofit fontScale="90000"/>
          </a:bodyPr>
          <a:lstStyle/>
          <a:p>
            <a:r>
              <a:rPr lang="en-ZA" dirty="0">
                <a:solidFill>
                  <a:schemeClr val="bg1"/>
                </a:solidFill>
              </a:rPr>
              <a:t>CHB Is Associated With Severe Burden of Disease</a:t>
            </a:r>
          </a:p>
        </p:txBody>
      </p:sp>
      <p:pic>
        <p:nvPicPr>
          <p:cNvPr id="5" name="Content Placeholder 4">
            <a:extLst>
              <a:ext uri="{FF2B5EF4-FFF2-40B4-BE49-F238E27FC236}">
                <a16:creationId xmlns:a16="http://schemas.microsoft.com/office/drawing/2014/main" id="{B352E81E-61B3-BCD6-E4BE-4348F508D295}"/>
              </a:ext>
            </a:extLst>
          </p:cNvPr>
          <p:cNvPicPr>
            <a:picLocks noGrp="1" noChangeAspect="1"/>
          </p:cNvPicPr>
          <p:nvPr>
            <p:ph idx="1"/>
          </p:nvPr>
        </p:nvPicPr>
        <p:blipFill>
          <a:blip r:embed="rId2"/>
          <a:stretch>
            <a:fillRect/>
          </a:stretch>
        </p:blipFill>
        <p:spPr>
          <a:xfrm>
            <a:off x="366696" y="1103187"/>
            <a:ext cx="10515600" cy="4244292"/>
          </a:xfrm>
          <a:prstGeom prst="rect">
            <a:avLst/>
          </a:prstGeom>
        </p:spPr>
      </p:pic>
      <p:sp>
        <p:nvSpPr>
          <p:cNvPr id="7" name="TextBox 6">
            <a:extLst>
              <a:ext uri="{FF2B5EF4-FFF2-40B4-BE49-F238E27FC236}">
                <a16:creationId xmlns:a16="http://schemas.microsoft.com/office/drawing/2014/main" id="{5AEF19A3-6797-2F74-5CA8-DB7353BDCE9D}"/>
              </a:ext>
            </a:extLst>
          </p:cNvPr>
          <p:cNvSpPr txBox="1"/>
          <p:nvPr/>
        </p:nvSpPr>
        <p:spPr>
          <a:xfrm>
            <a:off x="127000" y="5740738"/>
            <a:ext cx="12344400" cy="923330"/>
          </a:xfrm>
          <a:prstGeom prst="rect">
            <a:avLst/>
          </a:prstGeom>
          <a:noFill/>
        </p:spPr>
        <p:txBody>
          <a:bodyPr wrap="square">
            <a:spAutoFit/>
          </a:bodyPr>
          <a:lstStyle/>
          <a:p>
            <a:r>
              <a:rPr lang="en-ZA" dirty="0"/>
              <a:t>CHB, chronic hepatitis B; HCC, hepatocellular carcinoma a Patient is chronically infected if HBsAg+ for ≥ 6 months. 1. </a:t>
            </a:r>
            <a:r>
              <a:rPr lang="en-ZA" dirty="0" err="1"/>
              <a:t>Fattovich</a:t>
            </a:r>
            <a:r>
              <a:rPr lang="en-ZA" dirty="0"/>
              <a:t> G, et al. J Hepatol. 2008;48:335-352. 2. Lok ASF, McMahon BJ. Hepatology. 2009;50:1-36. Figure adapted with permission from </a:t>
            </a:r>
            <a:r>
              <a:rPr lang="en-ZA" dirty="0" err="1"/>
              <a:t>Fattovich</a:t>
            </a:r>
            <a:r>
              <a:rPr lang="en-ZA" dirty="0"/>
              <a:t> G, et al. In: Marcellin P, ed. Management of Patients With Viral Hepatitis. Paris: APMAHB; 2004.</a:t>
            </a:r>
          </a:p>
        </p:txBody>
      </p:sp>
    </p:spTree>
    <p:extLst>
      <p:ext uri="{BB962C8B-B14F-4D97-AF65-F5344CB8AC3E}">
        <p14:creationId xmlns:p14="http://schemas.microsoft.com/office/powerpoint/2010/main" val="2349110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5A665-7A00-75C9-F3B8-047924BCF58F}"/>
              </a:ext>
            </a:extLst>
          </p:cNvPr>
          <p:cNvPicPr>
            <a:picLocks noChangeAspect="1"/>
          </p:cNvPicPr>
          <p:nvPr/>
        </p:nvPicPr>
        <p:blipFill>
          <a:blip r:embed="rId2"/>
          <a:stretch>
            <a:fillRect/>
          </a:stretch>
        </p:blipFill>
        <p:spPr>
          <a:xfrm>
            <a:off x="1167749" y="643466"/>
            <a:ext cx="9856502" cy="5571067"/>
          </a:xfrm>
          <a:prstGeom prst="rect">
            <a:avLst/>
          </a:prstGeom>
        </p:spPr>
      </p:pic>
    </p:spTree>
    <p:extLst>
      <p:ext uri="{BB962C8B-B14F-4D97-AF65-F5344CB8AC3E}">
        <p14:creationId xmlns:p14="http://schemas.microsoft.com/office/powerpoint/2010/main" val="1852450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595C-E903-8DC5-D5AF-C886DEB94716}"/>
              </a:ext>
            </a:extLst>
          </p:cNvPr>
          <p:cNvSpPr>
            <a:spLocks noGrp="1"/>
          </p:cNvSpPr>
          <p:nvPr>
            <p:ph type="title"/>
          </p:nvPr>
        </p:nvSpPr>
        <p:spPr>
          <a:xfrm>
            <a:off x="0" y="0"/>
            <a:ext cx="12192000" cy="1625600"/>
          </a:xfrm>
          <a:solidFill>
            <a:srgbClr val="0070C0"/>
          </a:solidFill>
        </p:spPr>
        <p:txBody>
          <a:bodyPr>
            <a:normAutofit/>
          </a:bodyPr>
          <a:lstStyle/>
          <a:p>
            <a:r>
              <a:rPr lang="en-ZA" sz="3200" dirty="0">
                <a:solidFill>
                  <a:schemeClr val="bg1"/>
                </a:solidFill>
              </a:rPr>
              <a:t>New nomenclature for chronic phases</a:t>
            </a:r>
            <a:br>
              <a:rPr lang="en-ZA" sz="3200" dirty="0">
                <a:solidFill>
                  <a:schemeClr val="bg1"/>
                </a:solidFill>
              </a:rPr>
            </a:br>
            <a:r>
              <a:rPr lang="en-ZA" sz="3200" dirty="0">
                <a:solidFill>
                  <a:schemeClr val="bg1"/>
                </a:solidFill>
              </a:rPr>
              <a:t>The natural history of chronic HBV infection has been schematically divided into five phases</a:t>
            </a:r>
          </a:p>
        </p:txBody>
      </p:sp>
      <p:pic>
        <p:nvPicPr>
          <p:cNvPr id="5" name="Content Placeholder 4">
            <a:extLst>
              <a:ext uri="{FF2B5EF4-FFF2-40B4-BE49-F238E27FC236}">
                <a16:creationId xmlns:a16="http://schemas.microsoft.com/office/drawing/2014/main" id="{05AE105E-D9B4-AA75-C18F-2E4B06E49990}"/>
              </a:ext>
            </a:extLst>
          </p:cNvPr>
          <p:cNvPicPr>
            <a:picLocks noGrp="1" noChangeAspect="1"/>
          </p:cNvPicPr>
          <p:nvPr>
            <p:ph idx="1"/>
          </p:nvPr>
        </p:nvPicPr>
        <p:blipFill>
          <a:blip r:embed="rId3"/>
          <a:stretch>
            <a:fillRect/>
          </a:stretch>
        </p:blipFill>
        <p:spPr>
          <a:xfrm>
            <a:off x="1258688" y="1749425"/>
            <a:ext cx="9674624" cy="4351338"/>
          </a:xfrm>
          <a:prstGeom prst="rect">
            <a:avLst/>
          </a:prstGeom>
        </p:spPr>
      </p:pic>
    </p:spTree>
    <p:extLst>
      <p:ext uri="{BB962C8B-B14F-4D97-AF65-F5344CB8AC3E}">
        <p14:creationId xmlns:p14="http://schemas.microsoft.com/office/powerpoint/2010/main" val="1254115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87E01-04FA-3152-A81D-19F9855F460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100"/>
              <a:t>Phases of Chronic HBV Infection</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308B5C2-02B9-819E-BB8F-71D135485D2D}"/>
              </a:ext>
            </a:extLst>
          </p:cNvPr>
          <p:cNvPicPr>
            <a:picLocks noGrp="1" noChangeAspect="1"/>
          </p:cNvPicPr>
          <p:nvPr>
            <p:ph idx="1"/>
          </p:nvPr>
        </p:nvPicPr>
        <p:blipFill>
          <a:blip r:embed="rId3"/>
          <a:stretch>
            <a:fillRect/>
          </a:stretch>
        </p:blipFill>
        <p:spPr>
          <a:xfrm>
            <a:off x="320040" y="2740129"/>
            <a:ext cx="5614416" cy="3410757"/>
          </a:xfrm>
          <a:prstGeom prst="rect">
            <a:avLst/>
          </a:prstGeom>
        </p:spPr>
      </p:pic>
      <p:pic>
        <p:nvPicPr>
          <p:cNvPr id="4" name="Picture 3">
            <a:extLst>
              <a:ext uri="{FF2B5EF4-FFF2-40B4-BE49-F238E27FC236}">
                <a16:creationId xmlns:a16="http://schemas.microsoft.com/office/drawing/2014/main" id="{CFD2CE5D-77D1-A996-DAA2-E93196BED98B}"/>
              </a:ext>
            </a:extLst>
          </p:cNvPr>
          <p:cNvPicPr>
            <a:picLocks noChangeAspect="1"/>
          </p:cNvPicPr>
          <p:nvPr/>
        </p:nvPicPr>
        <p:blipFill>
          <a:blip r:embed="rId4"/>
          <a:stretch>
            <a:fillRect/>
          </a:stretch>
        </p:blipFill>
        <p:spPr>
          <a:xfrm>
            <a:off x="6254496" y="2740129"/>
            <a:ext cx="5614416" cy="3780904"/>
          </a:xfrm>
          <a:prstGeom prst="rect">
            <a:avLst/>
          </a:prstGeom>
        </p:spPr>
      </p:pic>
    </p:spTree>
    <p:extLst>
      <p:ext uri="{BB962C8B-B14F-4D97-AF65-F5344CB8AC3E}">
        <p14:creationId xmlns:p14="http://schemas.microsoft.com/office/powerpoint/2010/main" val="877518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DBCA3-F800-ABB1-C4B2-5BC3CC0C04BD}"/>
              </a:ext>
            </a:extLst>
          </p:cNvPr>
          <p:cNvPicPr>
            <a:picLocks noChangeAspect="1"/>
          </p:cNvPicPr>
          <p:nvPr/>
        </p:nvPicPr>
        <p:blipFill>
          <a:blip r:embed="rId2"/>
          <a:stretch>
            <a:fillRect/>
          </a:stretch>
        </p:blipFill>
        <p:spPr>
          <a:xfrm>
            <a:off x="0" y="1015761"/>
            <a:ext cx="12192000" cy="4826477"/>
          </a:xfrm>
          <a:prstGeom prst="rect">
            <a:avLst/>
          </a:prstGeom>
        </p:spPr>
      </p:pic>
    </p:spTree>
    <p:extLst>
      <p:ext uri="{BB962C8B-B14F-4D97-AF65-F5344CB8AC3E}">
        <p14:creationId xmlns:p14="http://schemas.microsoft.com/office/powerpoint/2010/main" val="1295605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7CE7-EE77-7DBC-809B-C8C9F942275F}"/>
              </a:ext>
            </a:extLst>
          </p:cNvPr>
          <p:cNvSpPr>
            <a:spLocks noGrp="1"/>
          </p:cNvSpPr>
          <p:nvPr>
            <p:ph type="title"/>
          </p:nvPr>
        </p:nvSpPr>
        <p:spPr>
          <a:xfrm>
            <a:off x="24384" y="1"/>
            <a:ext cx="12167616" cy="758952"/>
          </a:xfrm>
          <a:solidFill>
            <a:srgbClr val="0070C0"/>
          </a:solidFill>
        </p:spPr>
        <p:txBody>
          <a:bodyPr/>
          <a:lstStyle/>
          <a:p>
            <a:r>
              <a:rPr lang="en-ZA" dirty="0">
                <a:solidFill>
                  <a:schemeClr val="bg1"/>
                </a:solidFill>
              </a:rPr>
              <a:t>Practical Approach </a:t>
            </a:r>
          </a:p>
        </p:txBody>
      </p:sp>
      <p:pic>
        <p:nvPicPr>
          <p:cNvPr id="5" name="Content Placeholder 4">
            <a:extLst>
              <a:ext uri="{FF2B5EF4-FFF2-40B4-BE49-F238E27FC236}">
                <a16:creationId xmlns:a16="http://schemas.microsoft.com/office/drawing/2014/main" id="{BA7750FF-90A9-6C34-FA38-FE6EEDB2FAC9}"/>
              </a:ext>
            </a:extLst>
          </p:cNvPr>
          <p:cNvPicPr>
            <a:picLocks noGrp="1" noChangeAspect="1"/>
          </p:cNvPicPr>
          <p:nvPr>
            <p:ph idx="1"/>
          </p:nvPr>
        </p:nvPicPr>
        <p:blipFill>
          <a:blip r:embed="rId2"/>
          <a:stretch>
            <a:fillRect/>
          </a:stretch>
        </p:blipFill>
        <p:spPr>
          <a:xfrm>
            <a:off x="1314800" y="922302"/>
            <a:ext cx="9453248" cy="1315156"/>
          </a:xfrm>
          <a:prstGeom prst="rect">
            <a:avLst/>
          </a:prstGeom>
        </p:spPr>
      </p:pic>
      <p:pic>
        <p:nvPicPr>
          <p:cNvPr id="7" name="Picture 6">
            <a:extLst>
              <a:ext uri="{FF2B5EF4-FFF2-40B4-BE49-F238E27FC236}">
                <a16:creationId xmlns:a16="http://schemas.microsoft.com/office/drawing/2014/main" id="{0D3E2DA2-3740-F14B-17F0-D46E23AAD272}"/>
              </a:ext>
            </a:extLst>
          </p:cNvPr>
          <p:cNvPicPr>
            <a:picLocks noChangeAspect="1"/>
          </p:cNvPicPr>
          <p:nvPr/>
        </p:nvPicPr>
        <p:blipFill>
          <a:blip r:embed="rId3"/>
          <a:stretch>
            <a:fillRect/>
          </a:stretch>
        </p:blipFill>
        <p:spPr>
          <a:xfrm>
            <a:off x="1423951" y="2431112"/>
            <a:ext cx="9344097" cy="2847008"/>
          </a:xfrm>
          <a:prstGeom prst="rect">
            <a:avLst/>
          </a:prstGeom>
        </p:spPr>
      </p:pic>
      <p:pic>
        <p:nvPicPr>
          <p:cNvPr id="9" name="Picture 8">
            <a:extLst>
              <a:ext uri="{FF2B5EF4-FFF2-40B4-BE49-F238E27FC236}">
                <a16:creationId xmlns:a16="http://schemas.microsoft.com/office/drawing/2014/main" id="{431E5C42-CD02-BF83-81B8-7E9D9B26023A}"/>
              </a:ext>
            </a:extLst>
          </p:cNvPr>
          <p:cNvPicPr>
            <a:picLocks noChangeAspect="1"/>
          </p:cNvPicPr>
          <p:nvPr/>
        </p:nvPicPr>
        <p:blipFill>
          <a:blip r:embed="rId4"/>
          <a:stretch>
            <a:fillRect/>
          </a:stretch>
        </p:blipFill>
        <p:spPr>
          <a:xfrm>
            <a:off x="1436143" y="5462129"/>
            <a:ext cx="9344097" cy="688622"/>
          </a:xfrm>
          <a:prstGeom prst="rect">
            <a:avLst/>
          </a:prstGeom>
        </p:spPr>
      </p:pic>
    </p:spTree>
    <p:extLst>
      <p:ext uri="{BB962C8B-B14F-4D97-AF65-F5344CB8AC3E}">
        <p14:creationId xmlns:p14="http://schemas.microsoft.com/office/powerpoint/2010/main" val="28322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820D0-A1B8-0A50-8462-4CEF37E1E377}"/>
              </a:ext>
            </a:extLst>
          </p:cNvPr>
          <p:cNvSpPr>
            <a:spLocks noGrp="1"/>
          </p:cNvSpPr>
          <p:nvPr>
            <p:ph type="title"/>
          </p:nvPr>
        </p:nvSpPr>
        <p:spPr>
          <a:xfrm>
            <a:off x="589560" y="856180"/>
            <a:ext cx="4560584" cy="1128068"/>
          </a:xfrm>
        </p:spPr>
        <p:txBody>
          <a:bodyPr anchor="ctr">
            <a:normAutofit/>
          </a:bodyPr>
          <a:lstStyle/>
          <a:p>
            <a:r>
              <a:rPr lang="en-ZA" sz="4000"/>
              <a:t>Outline</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922E4E-CB3E-5B21-C78E-E09AD83E53B8}"/>
              </a:ext>
            </a:extLst>
          </p:cNvPr>
          <p:cNvSpPr>
            <a:spLocks noGrp="1"/>
          </p:cNvSpPr>
          <p:nvPr>
            <p:ph idx="1"/>
          </p:nvPr>
        </p:nvSpPr>
        <p:spPr>
          <a:xfrm>
            <a:off x="590719" y="2330505"/>
            <a:ext cx="4559425" cy="3979585"/>
          </a:xfrm>
        </p:spPr>
        <p:txBody>
          <a:bodyPr anchor="ctr">
            <a:normAutofit fontScale="92500" lnSpcReduction="10000"/>
          </a:bodyPr>
          <a:lstStyle/>
          <a:p>
            <a:r>
              <a:rPr lang="en-ZA" sz="2000" dirty="0"/>
              <a:t>Viral Hepatitis </a:t>
            </a:r>
          </a:p>
          <a:p>
            <a:r>
              <a:rPr lang="en-ZA" sz="2000" dirty="0"/>
              <a:t> Current Epidemiology</a:t>
            </a:r>
          </a:p>
          <a:p>
            <a:r>
              <a:rPr lang="en-ZA" sz="2000" dirty="0"/>
              <a:t>Transmission and Virology</a:t>
            </a:r>
          </a:p>
          <a:p>
            <a:r>
              <a:rPr lang="en-ZA" sz="2000" dirty="0"/>
              <a:t> Serological markers</a:t>
            </a:r>
          </a:p>
          <a:p>
            <a:r>
              <a:rPr lang="en-ZA" sz="2000" dirty="0"/>
              <a:t> Natural history of infection</a:t>
            </a:r>
          </a:p>
          <a:p>
            <a:r>
              <a:rPr lang="en-ZA" sz="2000" dirty="0"/>
              <a:t> Extrahepatic manifestations </a:t>
            </a:r>
          </a:p>
          <a:p>
            <a:r>
              <a:rPr lang="en-ZA" sz="2000" dirty="0"/>
              <a:t> Treatment guidelines</a:t>
            </a:r>
          </a:p>
          <a:p>
            <a:r>
              <a:rPr lang="en-ZA" sz="2000" dirty="0"/>
              <a:t> Coinfections</a:t>
            </a:r>
          </a:p>
          <a:p>
            <a:r>
              <a:rPr lang="en-ZA" sz="2000" dirty="0"/>
              <a:t> Special Situations </a:t>
            </a:r>
          </a:p>
          <a:p>
            <a:r>
              <a:rPr lang="en-ZA" sz="2000" dirty="0"/>
              <a:t>Vaccination</a:t>
            </a:r>
          </a:p>
          <a:p>
            <a:r>
              <a:rPr lang="en-ZA" sz="2000" dirty="0"/>
              <a:t> Looking to the future</a:t>
            </a:r>
          </a:p>
          <a:p>
            <a:endParaRPr lang="en-ZA"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66F91E-60B2-8063-C7A1-B8AC4EC73588}"/>
              </a:ext>
            </a:extLst>
          </p:cNvPr>
          <p:cNvPicPr>
            <a:picLocks noChangeAspect="1"/>
          </p:cNvPicPr>
          <p:nvPr/>
        </p:nvPicPr>
        <p:blipFill>
          <a:blip r:embed="rId3"/>
          <a:srcRect t="21965" r="-1" b="-1"/>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874473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8AF7-E447-8A98-CE98-FD704A7208AC}"/>
              </a:ext>
            </a:extLst>
          </p:cNvPr>
          <p:cNvSpPr>
            <a:spLocks noGrp="1"/>
          </p:cNvSpPr>
          <p:nvPr>
            <p:ph type="title"/>
          </p:nvPr>
        </p:nvSpPr>
        <p:spPr>
          <a:xfrm>
            <a:off x="0" y="0"/>
            <a:ext cx="12192000" cy="787019"/>
          </a:xfrm>
          <a:solidFill>
            <a:srgbClr val="0070C0"/>
          </a:solidFill>
        </p:spPr>
        <p:txBody>
          <a:bodyPr/>
          <a:lstStyle/>
          <a:p>
            <a:r>
              <a:rPr lang="en-ZA" dirty="0">
                <a:solidFill>
                  <a:schemeClr val="bg1"/>
                </a:solidFill>
              </a:rPr>
              <a:t>Practical Approach</a:t>
            </a:r>
          </a:p>
        </p:txBody>
      </p:sp>
      <p:pic>
        <p:nvPicPr>
          <p:cNvPr id="5" name="Content Placeholder 4">
            <a:extLst>
              <a:ext uri="{FF2B5EF4-FFF2-40B4-BE49-F238E27FC236}">
                <a16:creationId xmlns:a16="http://schemas.microsoft.com/office/drawing/2014/main" id="{E29479F2-DE7A-DF76-FA3C-222CECF3AB36}"/>
              </a:ext>
            </a:extLst>
          </p:cNvPr>
          <p:cNvPicPr>
            <a:picLocks noGrp="1" noChangeAspect="1"/>
          </p:cNvPicPr>
          <p:nvPr>
            <p:ph idx="1"/>
          </p:nvPr>
        </p:nvPicPr>
        <p:blipFill>
          <a:blip r:embed="rId2"/>
          <a:stretch>
            <a:fillRect/>
          </a:stretch>
        </p:blipFill>
        <p:spPr>
          <a:xfrm>
            <a:off x="640081" y="925523"/>
            <a:ext cx="9683496" cy="2201333"/>
          </a:xfrm>
          <a:prstGeom prst="rect">
            <a:avLst/>
          </a:prstGeom>
        </p:spPr>
      </p:pic>
      <p:pic>
        <p:nvPicPr>
          <p:cNvPr id="7" name="Picture 6">
            <a:extLst>
              <a:ext uri="{FF2B5EF4-FFF2-40B4-BE49-F238E27FC236}">
                <a16:creationId xmlns:a16="http://schemas.microsoft.com/office/drawing/2014/main" id="{2D6DA7B5-51B2-A6B3-B48F-5A3B080D5D28}"/>
              </a:ext>
            </a:extLst>
          </p:cNvPr>
          <p:cNvPicPr>
            <a:picLocks noChangeAspect="1"/>
          </p:cNvPicPr>
          <p:nvPr/>
        </p:nvPicPr>
        <p:blipFill>
          <a:blip r:embed="rId3"/>
          <a:stretch>
            <a:fillRect/>
          </a:stretch>
        </p:blipFill>
        <p:spPr>
          <a:xfrm>
            <a:off x="640082" y="3731145"/>
            <a:ext cx="9683496" cy="2579511"/>
          </a:xfrm>
          <a:prstGeom prst="rect">
            <a:avLst/>
          </a:prstGeom>
        </p:spPr>
      </p:pic>
    </p:spTree>
    <p:extLst>
      <p:ext uri="{BB962C8B-B14F-4D97-AF65-F5344CB8AC3E}">
        <p14:creationId xmlns:p14="http://schemas.microsoft.com/office/powerpoint/2010/main" val="311445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933DB-ACC1-B373-8E21-C742FBDC5F67}"/>
              </a:ext>
            </a:extLst>
          </p:cNvPr>
          <p:cNvSpPr>
            <a:spLocks noGrp="1"/>
          </p:cNvSpPr>
          <p:nvPr>
            <p:ph type="title"/>
          </p:nvPr>
        </p:nvSpPr>
        <p:spPr>
          <a:xfrm>
            <a:off x="0" y="14319"/>
            <a:ext cx="12242259" cy="822260"/>
          </a:xfrm>
          <a:solidFill>
            <a:srgbClr val="0070C0"/>
          </a:solidFill>
        </p:spPr>
        <p:txBody>
          <a:bodyPr/>
          <a:lstStyle/>
          <a:p>
            <a:r>
              <a:rPr kumimoji="0" lang="en-ZA" sz="4000" b="0" i="0" u="none" strike="noStrike" kern="1200" cap="none" spc="0" normalizeH="0" baseline="0" noProof="0" dirty="0">
                <a:ln>
                  <a:noFill/>
                </a:ln>
                <a:solidFill>
                  <a:schemeClr val="bg1"/>
                </a:solidFill>
                <a:effectLst/>
                <a:uLnTx/>
                <a:uFillTx/>
                <a:latin typeface="Aptos Display" panose="02110004020202020204"/>
                <a:ea typeface="+mj-ea"/>
                <a:cs typeface="+mj-cs"/>
              </a:rPr>
              <a:t>TESTING FOR FIBROSIS : non invasive </a:t>
            </a:r>
            <a:endParaRPr lang="en-ZA" dirty="0">
              <a:solidFill>
                <a:schemeClr val="bg1"/>
              </a:solidFill>
            </a:endParaRPr>
          </a:p>
        </p:txBody>
      </p:sp>
      <p:pic>
        <p:nvPicPr>
          <p:cNvPr id="6" name="Content Placeholder 5">
            <a:extLst>
              <a:ext uri="{FF2B5EF4-FFF2-40B4-BE49-F238E27FC236}">
                <a16:creationId xmlns:a16="http://schemas.microsoft.com/office/drawing/2014/main" id="{865C6392-C063-A2AD-0A03-D3EB3DC51BBE}"/>
              </a:ext>
            </a:extLst>
          </p:cNvPr>
          <p:cNvPicPr>
            <a:picLocks noGrp="1" noChangeAspect="1"/>
          </p:cNvPicPr>
          <p:nvPr>
            <p:ph sz="half" idx="1"/>
          </p:nvPr>
        </p:nvPicPr>
        <p:blipFill>
          <a:blip r:embed="rId2"/>
          <a:stretch>
            <a:fillRect/>
          </a:stretch>
        </p:blipFill>
        <p:spPr>
          <a:xfrm>
            <a:off x="954120" y="2112364"/>
            <a:ext cx="5181600" cy="4351338"/>
          </a:xfrm>
          <a:prstGeom prst="rect">
            <a:avLst/>
          </a:prstGeom>
        </p:spPr>
      </p:pic>
      <p:pic>
        <p:nvPicPr>
          <p:cNvPr id="8" name="Content Placeholder 7">
            <a:extLst>
              <a:ext uri="{FF2B5EF4-FFF2-40B4-BE49-F238E27FC236}">
                <a16:creationId xmlns:a16="http://schemas.microsoft.com/office/drawing/2014/main" id="{0366DB1C-C5AF-8ECF-8696-E03FDD8280B8}"/>
              </a:ext>
            </a:extLst>
          </p:cNvPr>
          <p:cNvPicPr>
            <a:picLocks noGrp="1" noChangeAspect="1"/>
          </p:cNvPicPr>
          <p:nvPr>
            <p:ph sz="half" idx="2"/>
          </p:nvPr>
        </p:nvPicPr>
        <p:blipFill>
          <a:blip r:embed="rId3"/>
          <a:stretch>
            <a:fillRect/>
          </a:stretch>
        </p:blipFill>
        <p:spPr>
          <a:xfrm>
            <a:off x="7229512" y="2112364"/>
            <a:ext cx="3386606" cy="4351338"/>
          </a:xfrm>
          <a:prstGeom prst="rect">
            <a:avLst/>
          </a:prstGeom>
        </p:spPr>
      </p:pic>
    </p:spTree>
    <p:extLst>
      <p:ext uri="{BB962C8B-B14F-4D97-AF65-F5344CB8AC3E}">
        <p14:creationId xmlns:p14="http://schemas.microsoft.com/office/powerpoint/2010/main" val="1760473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D1226-E2BA-0CA6-A4B1-36940C13E042}"/>
              </a:ext>
            </a:extLst>
          </p:cNvPr>
          <p:cNvSpPr>
            <a:spLocks noGrp="1"/>
          </p:cNvSpPr>
          <p:nvPr>
            <p:ph type="title"/>
          </p:nvPr>
        </p:nvSpPr>
        <p:spPr>
          <a:xfrm>
            <a:off x="0" y="18255"/>
            <a:ext cx="12192000" cy="867269"/>
          </a:xfrm>
          <a:solidFill>
            <a:srgbClr val="0070C0"/>
          </a:solidFill>
        </p:spPr>
        <p:txBody>
          <a:bodyPr/>
          <a:lstStyle/>
          <a:p>
            <a:r>
              <a:rPr lang="en-ZA" dirty="0">
                <a:solidFill>
                  <a:schemeClr val="bg1"/>
                </a:solidFill>
              </a:rPr>
              <a:t>Risk factors for HCC</a:t>
            </a:r>
          </a:p>
        </p:txBody>
      </p:sp>
      <p:sp>
        <p:nvSpPr>
          <p:cNvPr id="3" name="Content Placeholder 2">
            <a:extLst>
              <a:ext uri="{FF2B5EF4-FFF2-40B4-BE49-F238E27FC236}">
                <a16:creationId xmlns:a16="http://schemas.microsoft.com/office/drawing/2014/main" id="{58BADA93-23BA-C463-16EC-D55F2BF1B54A}"/>
              </a:ext>
            </a:extLst>
          </p:cNvPr>
          <p:cNvSpPr>
            <a:spLocks noGrp="1"/>
          </p:cNvSpPr>
          <p:nvPr>
            <p:ph sz="half" idx="1"/>
          </p:nvPr>
        </p:nvSpPr>
        <p:spPr>
          <a:xfrm>
            <a:off x="106680" y="1017103"/>
            <a:ext cx="5181600" cy="5822642"/>
          </a:xfrm>
        </p:spPr>
        <p:txBody>
          <a:bodyPr>
            <a:normAutofit fontScale="92500" lnSpcReduction="10000"/>
          </a:bodyPr>
          <a:lstStyle/>
          <a:p>
            <a:pPr>
              <a:buFont typeface="Wingdings" panose="05000000000000000000" pitchFamily="2" charset="2"/>
              <a:buChar char="q"/>
            </a:pPr>
            <a:r>
              <a:rPr lang="en-ZA" b="1" u="sng" dirty="0"/>
              <a:t>HOST FACTORS </a:t>
            </a:r>
          </a:p>
          <a:p>
            <a:r>
              <a:rPr lang="en-ZA" dirty="0"/>
              <a:t>Older age and male </a:t>
            </a:r>
          </a:p>
          <a:p>
            <a:r>
              <a:rPr lang="en-ZA" dirty="0"/>
              <a:t>Family history of HCC</a:t>
            </a:r>
          </a:p>
          <a:p>
            <a:r>
              <a:rPr lang="en-ZA" dirty="0"/>
              <a:t> MASLD and particularly diabetes mellitus </a:t>
            </a:r>
          </a:p>
          <a:p>
            <a:r>
              <a:rPr lang="en-ZA" dirty="0"/>
              <a:t>Longer duration of infection</a:t>
            </a:r>
          </a:p>
          <a:p>
            <a:pPr>
              <a:buFont typeface="Wingdings" panose="05000000000000000000" pitchFamily="2" charset="2"/>
              <a:buChar char="q"/>
            </a:pPr>
            <a:r>
              <a:rPr lang="en-ZA" u="sng" dirty="0"/>
              <a:t> </a:t>
            </a:r>
            <a:r>
              <a:rPr lang="en-ZA" b="1" u="sng" dirty="0"/>
              <a:t>VIRAL FACTORS</a:t>
            </a:r>
          </a:p>
          <a:p>
            <a:r>
              <a:rPr lang="en-ZA" b="1" dirty="0"/>
              <a:t> </a:t>
            </a:r>
            <a:r>
              <a:rPr lang="en-ZA" dirty="0"/>
              <a:t> Genotype – particularly A1, C and E </a:t>
            </a:r>
          </a:p>
          <a:p>
            <a:r>
              <a:rPr lang="en-ZA" dirty="0"/>
              <a:t>High HBV DNA concentrations</a:t>
            </a:r>
          </a:p>
          <a:p>
            <a:r>
              <a:rPr lang="en-ZA" dirty="0" err="1"/>
              <a:t>HBeAg</a:t>
            </a:r>
            <a:r>
              <a:rPr lang="en-ZA" dirty="0"/>
              <a:t> + </a:t>
            </a:r>
          </a:p>
          <a:p>
            <a:r>
              <a:rPr lang="en-ZA" dirty="0"/>
              <a:t> High HBsAg levels</a:t>
            </a:r>
          </a:p>
          <a:p>
            <a:r>
              <a:rPr lang="en-ZA" dirty="0"/>
              <a:t> Basal pre-core and core – promotor mutations</a:t>
            </a:r>
          </a:p>
        </p:txBody>
      </p:sp>
      <p:sp>
        <p:nvSpPr>
          <p:cNvPr id="4" name="Content Placeholder 3">
            <a:extLst>
              <a:ext uri="{FF2B5EF4-FFF2-40B4-BE49-F238E27FC236}">
                <a16:creationId xmlns:a16="http://schemas.microsoft.com/office/drawing/2014/main" id="{07DC72E1-56F0-0B15-C85C-7101C5FE64BA}"/>
              </a:ext>
            </a:extLst>
          </p:cNvPr>
          <p:cNvSpPr>
            <a:spLocks noGrp="1"/>
          </p:cNvSpPr>
          <p:nvPr>
            <p:ph sz="half" idx="2"/>
          </p:nvPr>
        </p:nvSpPr>
        <p:spPr>
          <a:xfrm>
            <a:off x="5573027" y="1145406"/>
            <a:ext cx="6208295" cy="5582653"/>
          </a:xfrm>
        </p:spPr>
        <p:txBody>
          <a:bodyPr>
            <a:normAutofit fontScale="92500" lnSpcReduction="10000"/>
          </a:bodyPr>
          <a:lstStyle/>
          <a:p>
            <a:pPr>
              <a:buFont typeface="Wingdings" panose="05000000000000000000" pitchFamily="2" charset="2"/>
              <a:buChar char="q"/>
            </a:pPr>
            <a:r>
              <a:rPr lang="en-ZA" b="1" u="sng" dirty="0"/>
              <a:t>LIVER FACTORS</a:t>
            </a:r>
          </a:p>
          <a:p>
            <a:r>
              <a:rPr lang="en-ZA" dirty="0"/>
              <a:t> Persistently raised ALT</a:t>
            </a:r>
          </a:p>
          <a:p>
            <a:r>
              <a:rPr lang="en-ZA" dirty="0"/>
              <a:t> Cirrhosis</a:t>
            </a:r>
          </a:p>
          <a:p>
            <a:r>
              <a:rPr lang="en-ZA" dirty="0"/>
              <a:t>HIV, HCV and HDV</a:t>
            </a:r>
          </a:p>
          <a:p>
            <a:r>
              <a:rPr lang="en-ZA" dirty="0"/>
              <a:t> Concomitant liver disease of any cause</a:t>
            </a:r>
          </a:p>
          <a:p>
            <a:pPr>
              <a:buFont typeface="Wingdings" panose="05000000000000000000" pitchFamily="2" charset="2"/>
              <a:buChar char="q"/>
            </a:pPr>
            <a:r>
              <a:rPr lang="en-ZA" b="1" u="sng" dirty="0"/>
              <a:t>ENVIRONMENTAL FACTORS</a:t>
            </a:r>
          </a:p>
          <a:p>
            <a:r>
              <a:rPr lang="en-ZA" dirty="0"/>
              <a:t> Aflatoxin exposure</a:t>
            </a:r>
          </a:p>
          <a:p>
            <a:r>
              <a:rPr lang="en-ZA" dirty="0"/>
              <a:t> Smoking and alcohol us</a:t>
            </a:r>
          </a:p>
        </p:txBody>
      </p:sp>
    </p:spTree>
    <p:extLst>
      <p:ext uri="{BB962C8B-B14F-4D97-AF65-F5344CB8AC3E}">
        <p14:creationId xmlns:p14="http://schemas.microsoft.com/office/powerpoint/2010/main" val="1415472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1515C4-BE80-3763-69A1-A68EA03DEC45}"/>
              </a:ext>
            </a:extLst>
          </p:cNvPr>
          <p:cNvPicPr>
            <a:picLocks noChangeAspect="1"/>
          </p:cNvPicPr>
          <p:nvPr/>
        </p:nvPicPr>
        <p:blipFill>
          <a:blip r:embed="rId2"/>
          <a:srcRect b="2616"/>
          <a:stretch>
            <a:fillRect/>
          </a:stretch>
        </p:blipFill>
        <p:spPr>
          <a:xfrm>
            <a:off x="20" y="1282"/>
            <a:ext cx="12191980" cy="6856718"/>
          </a:xfrm>
          <a:prstGeom prst="rect">
            <a:avLst/>
          </a:prstGeom>
        </p:spPr>
      </p:pic>
    </p:spTree>
    <p:extLst>
      <p:ext uri="{BB962C8B-B14F-4D97-AF65-F5344CB8AC3E}">
        <p14:creationId xmlns:p14="http://schemas.microsoft.com/office/powerpoint/2010/main" val="2942343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AF37-FC07-4165-AD25-D10396C8A2D6}"/>
              </a:ext>
            </a:extLst>
          </p:cNvPr>
          <p:cNvSpPr>
            <a:spLocks noGrp="1"/>
          </p:cNvSpPr>
          <p:nvPr>
            <p:ph type="title"/>
          </p:nvPr>
        </p:nvSpPr>
        <p:spPr>
          <a:xfrm>
            <a:off x="6566" y="0"/>
            <a:ext cx="12185433" cy="894832"/>
          </a:xfrm>
          <a:solidFill>
            <a:srgbClr val="0070C0"/>
          </a:solidFill>
        </p:spPr>
        <p:txBody>
          <a:bodyPr>
            <a:noAutofit/>
          </a:bodyPr>
          <a:lstStyle/>
          <a:p>
            <a:r>
              <a:rPr lang="en-GB" sz="2500" dirty="0">
                <a:solidFill>
                  <a:schemeClr val="bg1"/>
                </a:solidFill>
              </a:rPr>
              <a:t>SPECIAL PATIENT GROUPS: PATIENTS WITH EXTRAHEPATIC MANIFESTATIONS</a:t>
            </a:r>
          </a:p>
        </p:txBody>
      </p:sp>
      <p:sp>
        <p:nvSpPr>
          <p:cNvPr id="3" name="Text Placeholder 2">
            <a:extLst>
              <a:ext uri="{FF2B5EF4-FFF2-40B4-BE49-F238E27FC236}">
                <a16:creationId xmlns:a16="http://schemas.microsoft.com/office/drawing/2014/main" id="{D3AC60E2-D5CA-4A84-A5F5-6000F7D0A65F}"/>
              </a:ext>
            </a:extLst>
          </p:cNvPr>
          <p:cNvSpPr>
            <a:spLocks noGrp="1"/>
          </p:cNvSpPr>
          <p:nvPr>
            <p:ph type="body" sz="quarter" idx="10"/>
          </p:nvPr>
        </p:nvSpPr>
        <p:spPr/>
        <p:txBody>
          <a:bodyPr/>
          <a:lstStyle/>
          <a:p>
            <a:r>
              <a:rPr lang="en-GB" dirty="0"/>
              <a:t>EASL CPG HBV. J </a:t>
            </a:r>
            <a:r>
              <a:rPr lang="en-GB" dirty="0" err="1"/>
              <a:t>Hepatol</a:t>
            </a:r>
            <a:r>
              <a:rPr lang="en-GB" dirty="0"/>
              <a:t> 2017;67:370–98</a:t>
            </a:r>
          </a:p>
        </p:txBody>
      </p:sp>
      <p:sp>
        <p:nvSpPr>
          <p:cNvPr id="5" name="Content Placeholder 4"/>
          <p:cNvSpPr>
            <a:spLocks noGrp="1"/>
          </p:cNvSpPr>
          <p:nvPr>
            <p:ph sz="half" idx="1"/>
          </p:nvPr>
        </p:nvSpPr>
        <p:spPr>
          <a:xfrm>
            <a:off x="152400" y="1016000"/>
            <a:ext cx="11615752" cy="4947168"/>
          </a:xfrm>
        </p:spPr>
        <p:txBody>
          <a:bodyPr>
            <a:normAutofit/>
          </a:bodyPr>
          <a:lstStyle/>
          <a:p>
            <a:r>
              <a:rPr lang="en-GB" dirty="0"/>
              <a:t>Some extrahepatic manifestations can be associated with HBV infection</a:t>
            </a:r>
          </a:p>
          <a:p>
            <a:pPr lvl="1"/>
            <a:r>
              <a:rPr lang="en-GB" dirty="0"/>
              <a:t>Vasculitis, skin manifestations (purpura), polyarteritis nodosa, arthralgias, peripheral neuropathy and glomerulonephritis</a:t>
            </a:r>
          </a:p>
          <a:p>
            <a:r>
              <a:rPr lang="en-GB" dirty="0"/>
              <a:t>HBsAg-positive patients with extrahepatic manifestations and active HBV replication may respond to antiviral therapy</a:t>
            </a:r>
          </a:p>
          <a:p>
            <a:pPr lvl="1"/>
            <a:r>
              <a:rPr lang="en-GB" dirty="0" err="1"/>
              <a:t>PegIFN</a:t>
            </a:r>
            <a:r>
              <a:rPr lang="en-GB" dirty="0">
                <a:sym typeface="Symbol" panose="05050102010706020507" pitchFamily="18" charset="2"/>
              </a:rPr>
              <a:t></a:t>
            </a:r>
            <a:r>
              <a:rPr lang="en-GB" dirty="0"/>
              <a:t> can worsen some immune-mediated extrahepatic manifestations</a:t>
            </a:r>
          </a:p>
        </p:txBody>
      </p:sp>
      <p:graphicFrame>
        <p:nvGraphicFramePr>
          <p:cNvPr id="12" name="Table 11">
            <a:extLst>
              <a:ext uri="{FF2B5EF4-FFF2-40B4-BE49-F238E27FC236}">
                <a16:creationId xmlns:a16="http://schemas.microsoft.com/office/drawing/2014/main" id="{CA1FDD31-7D76-4F49-A48D-3884B67AE948}"/>
              </a:ext>
            </a:extLst>
          </p:cNvPr>
          <p:cNvGraphicFramePr>
            <a:graphicFrameLocks noGrp="1"/>
          </p:cNvGraphicFramePr>
          <p:nvPr>
            <p:extLst>
              <p:ext uri="{D42A27DB-BD31-4B8C-83A1-F6EECF244321}">
                <p14:modId xmlns:p14="http://schemas.microsoft.com/office/powerpoint/2010/main" val="3024108911"/>
              </p:ext>
            </p:extLst>
          </p:nvPr>
        </p:nvGraphicFramePr>
        <p:xfrm>
          <a:off x="423847" y="3162300"/>
          <a:ext cx="11326190" cy="2848741"/>
        </p:xfrm>
        <a:graphic>
          <a:graphicData uri="http://schemas.openxmlformats.org/drawingml/2006/table">
            <a:tbl>
              <a:tblPr firstRow="1" bandRow="1">
                <a:tableStyleId>{5C22544A-7EE6-4342-B048-85BDC9FD1C3A}</a:tableStyleId>
              </a:tblPr>
              <a:tblGrid>
                <a:gridCol w="8634818">
                  <a:extLst>
                    <a:ext uri="{9D8B030D-6E8A-4147-A177-3AD203B41FA5}">
                      <a16:colId xmlns:a16="http://schemas.microsoft.com/office/drawing/2014/main" val="20001"/>
                    </a:ext>
                  </a:extLst>
                </a:gridCol>
                <a:gridCol w="1345686">
                  <a:extLst>
                    <a:ext uri="{9D8B030D-6E8A-4147-A177-3AD203B41FA5}">
                      <a16:colId xmlns:a16="http://schemas.microsoft.com/office/drawing/2014/main" val="20002"/>
                    </a:ext>
                  </a:extLst>
                </a:gridCol>
                <a:gridCol w="1345686">
                  <a:extLst>
                    <a:ext uri="{9D8B030D-6E8A-4147-A177-3AD203B41FA5}">
                      <a16:colId xmlns:a16="http://schemas.microsoft.com/office/drawing/2014/main" val="20003"/>
                    </a:ext>
                  </a:extLst>
                </a:gridCol>
              </a:tblGrid>
              <a:tr h="440036">
                <a:tc gridSpan="3">
                  <a:txBody>
                    <a:bodyPr/>
                    <a:lstStyle/>
                    <a:p>
                      <a:r>
                        <a:rPr lang="en-GB" sz="1600" dirty="0">
                          <a:solidFill>
                            <a:schemeClr val="bg1"/>
                          </a:solidFill>
                          <a:latin typeface="Arial" panose="020B0604020202020204" pitchFamily="34" charset="0"/>
                          <a:cs typeface="Arial" panose="020B0604020202020204" pitchFamily="34" charset="0"/>
                        </a:rPr>
                        <a:t>Recommendations</a:t>
                      </a:r>
                    </a:p>
                  </a:txBody>
                  <a:tcPr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760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Arial"/>
                        </a:rPr>
                        <a:t>Patients with replicative HBV infection and extrahepatic manifestations should receive antiviral treatment </a:t>
                      </a:r>
                      <a:r>
                        <a:rPr lang="it-IT" sz="1600" dirty="0">
                          <a:solidFill>
                            <a:srgbClr val="000000"/>
                          </a:solidFill>
                          <a:latin typeface="Arial"/>
                        </a:rPr>
                        <a:t>with NAs </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algn="ctr"/>
                      <a:r>
                        <a:rPr lang="en-GB" sz="1600" dirty="0">
                          <a:latin typeface="Arial" panose="020B0604020202020204" pitchFamily="34" charset="0"/>
                          <a:cs typeface="Arial" panose="020B0604020202020204" pitchFamily="34" charset="0"/>
                        </a:rPr>
                        <a:t>II-2</a:t>
                      </a: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1648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000000"/>
                          </a:solidFill>
                          <a:latin typeface="Arial"/>
                        </a:rPr>
                        <a:t>PegIFN</a:t>
                      </a:r>
                      <a:r>
                        <a:rPr lang="en-US" sz="1600" dirty="0">
                          <a:solidFill>
                            <a:srgbClr val="000000"/>
                          </a:solidFill>
                          <a:latin typeface="Arial"/>
                          <a:sym typeface="Symbol" panose="05050102010706020507" pitchFamily="18" charset="2"/>
                        </a:rPr>
                        <a:t></a:t>
                      </a:r>
                      <a:r>
                        <a:rPr lang="en-US" sz="1600" dirty="0">
                          <a:solidFill>
                            <a:srgbClr val="000000"/>
                          </a:solidFill>
                          <a:latin typeface="Arial"/>
                        </a:rPr>
                        <a:t> should not be administered in patients with </a:t>
                      </a:r>
                      <a:r>
                        <a:rPr lang="it-IT" sz="1600" dirty="0">
                          <a:solidFill>
                            <a:srgbClr val="000000"/>
                          </a:solidFill>
                          <a:latin typeface="Arial"/>
                        </a:rPr>
                        <a:t>immune-related extrahepatic manifestations </a:t>
                      </a:r>
                      <a:endParaRPr kumimoji="0" lang="en-US"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algn="ctr"/>
                      <a:r>
                        <a:rPr lang="en-GB" sz="1600" dirty="0">
                          <a:latin typeface="Arial" panose="020B0604020202020204" pitchFamily="34" charset="0"/>
                          <a:cs typeface="Arial" panose="020B0604020202020204" pitchFamily="34" charset="0"/>
                        </a:rPr>
                        <a:t>III</a:t>
                      </a:r>
                    </a:p>
                  </a:txBody>
                  <a:tcPr anchor="ctr">
                    <a:lnL w="6350" cap="flat" cmpd="sng" algn="ctr">
                      <a:noFill/>
                      <a:prstDash val="solid"/>
                      <a:round/>
                      <a:headEnd type="none" w="med" len="med"/>
                      <a:tailEnd type="none" w="med" len="med"/>
                    </a:lnL>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alpha val="50000"/>
                      </a:srgbClr>
                    </a:solidFill>
                  </a:tcPr>
                </a:tc>
                <a:extLst>
                  <a:ext uri="{0D108BD9-81ED-4DB2-BD59-A6C34878D82A}">
                    <a16:rowId xmlns:a16="http://schemas.microsoft.com/office/drawing/2014/main" val="10002"/>
                  </a:ext>
                </a:extLst>
              </a:tr>
            </a:tbl>
          </a:graphicData>
        </a:graphic>
      </p:graphicFrame>
      <p:grpSp>
        <p:nvGrpSpPr>
          <p:cNvPr id="19" name="Group 18">
            <a:extLst>
              <a:ext uri="{FF2B5EF4-FFF2-40B4-BE49-F238E27FC236}">
                <a16:creationId xmlns:a16="http://schemas.microsoft.com/office/drawing/2014/main" id="{DFF35EC6-CC1A-4DAF-A52D-E1C87C8C3F75}"/>
              </a:ext>
            </a:extLst>
          </p:cNvPr>
          <p:cNvGrpSpPr/>
          <p:nvPr/>
        </p:nvGrpSpPr>
        <p:grpSpPr>
          <a:xfrm>
            <a:off x="8056619" y="3212585"/>
            <a:ext cx="3693418" cy="276999"/>
            <a:chOff x="4262958" y="3212976"/>
            <a:chExt cx="3693418" cy="276999"/>
          </a:xfrm>
        </p:grpSpPr>
        <p:sp>
          <p:nvSpPr>
            <p:cNvPr id="20" name="Rectangle 19">
              <a:extLst>
                <a:ext uri="{FF2B5EF4-FFF2-40B4-BE49-F238E27FC236}">
                  <a16:creationId xmlns:a16="http://schemas.microsoft.com/office/drawing/2014/main" id="{89DFD64B-6C50-489D-9D9B-04EF7FF3F282}"/>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Rectangle 20">
              <a:extLst>
                <a:ext uri="{FF2B5EF4-FFF2-40B4-BE49-F238E27FC236}">
                  <a16:creationId xmlns:a16="http://schemas.microsoft.com/office/drawing/2014/main" id="{610D332C-652A-4C2D-BF7F-9EF069621CC4}"/>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25DEF5B2-7CEE-42AA-9009-B93F259F7940}"/>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23" name="TextBox 22">
              <a:extLst>
                <a:ext uri="{FF2B5EF4-FFF2-40B4-BE49-F238E27FC236}">
                  <a16:creationId xmlns:a16="http://schemas.microsoft.com/office/drawing/2014/main" id="{1709179C-CFE5-4867-BAAA-8D9F61A2213C}"/>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4" name="Picture 13">
            <a:hlinkClick r:id="rId3" action="ppaction://hlinksldjump"/>
            <a:extLst>
              <a:ext uri="{FF2B5EF4-FFF2-40B4-BE49-F238E27FC236}">
                <a16:creationId xmlns:a16="http://schemas.microsoft.com/office/drawing/2014/main" id="{54BB1E53-149C-4590-A432-85247F1C68DF}"/>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2806200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4C9C-5D2F-5FCB-A12D-CDBEBD3045A1}"/>
              </a:ext>
            </a:extLst>
          </p:cNvPr>
          <p:cNvSpPr>
            <a:spLocks noGrp="1"/>
          </p:cNvSpPr>
          <p:nvPr>
            <p:ph type="title"/>
          </p:nvPr>
        </p:nvSpPr>
        <p:spPr>
          <a:xfrm>
            <a:off x="0" y="0"/>
            <a:ext cx="12192000" cy="895149"/>
          </a:xfrm>
          <a:solidFill>
            <a:srgbClr val="0070C0"/>
          </a:solidFill>
        </p:spPr>
        <p:txBody>
          <a:bodyPr/>
          <a:lstStyle/>
          <a:p>
            <a:r>
              <a:rPr lang="en-ZA" dirty="0">
                <a:solidFill>
                  <a:schemeClr val="bg1"/>
                </a:solidFill>
              </a:rPr>
              <a:t>Special Considerations in HBV </a:t>
            </a:r>
          </a:p>
        </p:txBody>
      </p:sp>
      <p:graphicFrame>
        <p:nvGraphicFramePr>
          <p:cNvPr id="5" name="Content Placeholder 2">
            <a:extLst>
              <a:ext uri="{FF2B5EF4-FFF2-40B4-BE49-F238E27FC236}">
                <a16:creationId xmlns:a16="http://schemas.microsoft.com/office/drawing/2014/main" id="{745B71F2-ECAE-AFE8-B391-7305F0C7C1C5}"/>
              </a:ext>
            </a:extLst>
          </p:cNvPr>
          <p:cNvGraphicFramePr>
            <a:graphicFrameLocks noGrp="1"/>
          </p:cNvGraphicFramePr>
          <p:nvPr>
            <p:ph idx="1"/>
            <p:extLst>
              <p:ext uri="{D42A27DB-BD31-4B8C-83A1-F6EECF244321}">
                <p14:modId xmlns:p14="http://schemas.microsoft.com/office/powerpoint/2010/main" val="2959656535"/>
              </p:ext>
            </p:extLst>
          </p:nvPr>
        </p:nvGraphicFramePr>
        <p:xfrm>
          <a:off x="4953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3263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6FC2-CDB6-4182-B974-FDF68F55E422}"/>
              </a:ext>
            </a:extLst>
          </p:cNvPr>
          <p:cNvSpPr>
            <a:spLocks noGrp="1"/>
          </p:cNvSpPr>
          <p:nvPr>
            <p:ph type="title"/>
          </p:nvPr>
        </p:nvSpPr>
        <p:spPr>
          <a:xfrm>
            <a:off x="0" y="1"/>
            <a:ext cx="12192000" cy="681035"/>
          </a:xfrm>
          <a:solidFill>
            <a:srgbClr val="0070C0"/>
          </a:solidFill>
        </p:spPr>
        <p:txBody>
          <a:bodyPr>
            <a:normAutofit fontScale="90000"/>
          </a:bodyPr>
          <a:lstStyle/>
          <a:p>
            <a:r>
              <a:rPr lang="en-ZA" dirty="0">
                <a:solidFill>
                  <a:schemeClr val="bg1"/>
                </a:solidFill>
              </a:rPr>
              <a:t>HBV AND DECOMPENSATED CIRRHOSIS</a:t>
            </a:r>
          </a:p>
        </p:txBody>
      </p:sp>
      <p:sp>
        <p:nvSpPr>
          <p:cNvPr id="3" name="Content Placeholder 2">
            <a:extLst>
              <a:ext uri="{FF2B5EF4-FFF2-40B4-BE49-F238E27FC236}">
                <a16:creationId xmlns:a16="http://schemas.microsoft.com/office/drawing/2014/main" id="{55142CEC-DD1D-9661-1EFE-15A6B5BE0AA2}"/>
              </a:ext>
            </a:extLst>
          </p:cNvPr>
          <p:cNvSpPr>
            <a:spLocks noGrp="1"/>
          </p:cNvSpPr>
          <p:nvPr>
            <p:ph idx="1"/>
          </p:nvPr>
        </p:nvSpPr>
        <p:spPr>
          <a:xfrm>
            <a:off x="86497" y="963828"/>
            <a:ext cx="11936627" cy="5213136"/>
          </a:xfrm>
        </p:spPr>
        <p:txBody>
          <a:bodyPr>
            <a:normAutofit/>
          </a:bodyPr>
          <a:lstStyle/>
          <a:p>
            <a:r>
              <a:rPr lang="en-ZA" b="1" dirty="0"/>
              <a:t>GOAL: </a:t>
            </a:r>
            <a:r>
              <a:rPr lang="en-ZA" dirty="0"/>
              <a:t>Complete viral suppression- avoid liver transplantation</a:t>
            </a:r>
          </a:p>
          <a:p>
            <a:r>
              <a:rPr lang="en-ZA" dirty="0"/>
              <a:t>Treated with NAs as early as possible. ETV or TDF (preferred drugs)</a:t>
            </a:r>
          </a:p>
          <a:p>
            <a:r>
              <a:rPr lang="en-ZA" dirty="0"/>
              <a:t>Studies concerning the safety and efficacy of TAF in these patient populations are lacking. </a:t>
            </a:r>
          </a:p>
          <a:p>
            <a:r>
              <a:rPr lang="en-ZA" dirty="0" err="1"/>
              <a:t>PegIFNa</a:t>
            </a:r>
            <a:r>
              <a:rPr lang="en-ZA" dirty="0"/>
              <a:t> is contraindicated </a:t>
            </a:r>
          </a:p>
          <a:p>
            <a:r>
              <a:rPr lang="en-ZA" dirty="0"/>
              <a:t>Referred for liver transplantation </a:t>
            </a:r>
          </a:p>
          <a:p>
            <a:r>
              <a:rPr lang="en-ZA" dirty="0"/>
              <a:t>Lifelong treatment is recommended</a:t>
            </a:r>
          </a:p>
          <a:p>
            <a:r>
              <a:rPr lang="en-ZA" dirty="0"/>
              <a:t>The risk of developing HCC is high</a:t>
            </a:r>
          </a:p>
          <a:p>
            <a:endParaRPr lang="en-ZA" dirty="0"/>
          </a:p>
        </p:txBody>
      </p:sp>
    </p:spTree>
    <p:extLst>
      <p:ext uri="{BB962C8B-B14F-4D97-AF65-F5344CB8AC3E}">
        <p14:creationId xmlns:p14="http://schemas.microsoft.com/office/powerpoint/2010/main" val="202814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FB88-88DE-01D9-86DC-88A6E6FFB8F0}"/>
              </a:ext>
            </a:extLst>
          </p:cNvPr>
          <p:cNvSpPr>
            <a:spLocks noGrp="1"/>
          </p:cNvSpPr>
          <p:nvPr>
            <p:ph type="title"/>
          </p:nvPr>
        </p:nvSpPr>
        <p:spPr>
          <a:xfrm>
            <a:off x="0" y="1"/>
            <a:ext cx="12192000" cy="642025"/>
          </a:xfrm>
          <a:solidFill>
            <a:srgbClr val="0070C0"/>
          </a:solidFill>
        </p:spPr>
        <p:txBody>
          <a:bodyPr>
            <a:normAutofit fontScale="90000"/>
          </a:bodyPr>
          <a:lstStyle/>
          <a:p>
            <a:r>
              <a:rPr lang="en-ZA" dirty="0">
                <a:solidFill>
                  <a:schemeClr val="bg1"/>
                </a:solidFill>
              </a:rPr>
              <a:t>Hep B /Hep C and HIV</a:t>
            </a:r>
          </a:p>
        </p:txBody>
      </p:sp>
      <p:pic>
        <p:nvPicPr>
          <p:cNvPr id="5" name="Content Placeholder 4">
            <a:extLst>
              <a:ext uri="{FF2B5EF4-FFF2-40B4-BE49-F238E27FC236}">
                <a16:creationId xmlns:a16="http://schemas.microsoft.com/office/drawing/2014/main" id="{3BD44BB8-046C-DB15-BC6E-DBA70029DBBE}"/>
              </a:ext>
            </a:extLst>
          </p:cNvPr>
          <p:cNvPicPr>
            <a:picLocks noGrp="1" noChangeAspect="1"/>
          </p:cNvPicPr>
          <p:nvPr>
            <p:ph idx="1"/>
          </p:nvPr>
        </p:nvPicPr>
        <p:blipFill>
          <a:blip r:embed="rId2"/>
          <a:stretch>
            <a:fillRect/>
          </a:stretch>
        </p:blipFill>
        <p:spPr>
          <a:xfrm>
            <a:off x="12700" y="939800"/>
            <a:ext cx="11950700" cy="5518089"/>
          </a:xfrm>
          <a:prstGeom prst="rect">
            <a:avLst/>
          </a:prstGeom>
        </p:spPr>
      </p:pic>
      <p:sp>
        <p:nvSpPr>
          <p:cNvPr id="7" name="TextBox 6">
            <a:extLst>
              <a:ext uri="{FF2B5EF4-FFF2-40B4-BE49-F238E27FC236}">
                <a16:creationId xmlns:a16="http://schemas.microsoft.com/office/drawing/2014/main" id="{6E3EF084-24F9-0ABC-62CD-FFABAA2559F9}"/>
              </a:ext>
            </a:extLst>
          </p:cNvPr>
          <p:cNvSpPr txBox="1"/>
          <p:nvPr/>
        </p:nvSpPr>
        <p:spPr>
          <a:xfrm>
            <a:off x="241300" y="6457890"/>
            <a:ext cx="11950700" cy="400110"/>
          </a:xfrm>
          <a:prstGeom prst="rect">
            <a:avLst/>
          </a:prstGeom>
          <a:noFill/>
        </p:spPr>
        <p:txBody>
          <a:bodyPr wrap="square">
            <a:spAutoFit/>
          </a:bodyPr>
          <a:lstStyle/>
          <a:p>
            <a:r>
              <a:rPr lang="en-ZA" sz="1000" dirty="0"/>
              <a:t>Liaw Y-F and Chu C-M. Lancet 2009; 373: 582-592; Dandri M and </a:t>
            </a:r>
            <a:r>
              <a:rPr lang="en-ZA" sz="1000" dirty="0" err="1"/>
              <a:t>Locarnini</a:t>
            </a:r>
            <a:r>
              <a:rPr lang="en-ZA" sz="1000" dirty="0"/>
              <a:t> S. Gut 2012; 61(</a:t>
            </a:r>
            <a:r>
              <a:rPr lang="en-ZA" sz="1000" dirty="0" err="1"/>
              <a:t>Suppl</a:t>
            </a:r>
            <a:r>
              <a:rPr lang="en-ZA" sz="1000" dirty="0"/>
              <a:t> 1): i6–i17; </a:t>
            </a:r>
            <a:r>
              <a:rPr lang="en-ZA" sz="1000" dirty="0" err="1"/>
              <a:t>Locarnini</a:t>
            </a:r>
            <a:r>
              <a:rPr lang="en-ZA" sz="1000" dirty="0"/>
              <a:t> S. 2004; 24(</a:t>
            </a:r>
            <a:r>
              <a:rPr lang="en-ZA" sz="1000" dirty="0" err="1"/>
              <a:t>Suppl</a:t>
            </a:r>
            <a:r>
              <a:rPr lang="en-ZA" sz="1000" dirty="0"/>
              <a:t> 1): 3-10; Chinen J and Shearer WT. J Allergy Clin Immunol 2002; 110(2):189 198; Chisari F V. Nature 2005; 436: 930-932</a:t>
            </a:r>
          </a:p>
        </p:txBody>
      </p:sp>
    </p:spTree>
    <p:extLst>
      <p:ext uri="{BB962C8B-B14F-4D97-AF65-F5344CB8AC3E}">
        <p14:creationId xmlns:p14="http://schemas.microsoft.com/office/powerpoint/2010/main" val="206705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EAEB-0BD1-ADF2-CD06-89A045D9037D}"/>
              </a:ext>
            </a:extLst>
          </p:cNvPr>
          <p:cNvSpPr>
            <a:spLocks noGrp="1"/>
          </p:cNvSpPr>
          <p:nvPr>
            <p:ph type="title"/>
          </p:nvPr>
        </p:nvSpPr>
        <p:spPr>
          <a:xfrm>
            <a:off x="12700" y="18256"/>
            <a:ext cx="12179300" cy="662782"/>
          </a:xfrm>
          <a:solidFill>
            <a:srgbClr val="0070C0"/>
          </a:solidFill>
        </p:spPr>
        <p:txBody>
          <a:bodyPr>
            <a:normAutofit fontScale="90000"/>
          </a:bodyPr>
          <a:lstStyle/>
          <a:p>
            <a:r>
              <a:rPr kumimoji="0" lang="en-ZA" sz="4400" b="0" i="0" u="none" strike="noStrike" kern="1200" cap="none" spc="0" normalizeH="0" baseline="0" noProof="0" dirty="0">
                <a:ln>
                  <a:noFill/>
                </a:ln>
                <a:solidFill>
                  <a:schemeClr val="bg1"/>
                </a:solidFill>
                <a:effectLst/>
                <a:uLnTx/>
                <a:uFillTx/>
                <a:latin typeface="Aptos Display" panose="02110004020202020204"/>
                <a:ea typeface="+mj-ea"/>
                <a:cs typeface="+mj-cs"/>
              </a:rPr>
              <a:t>HIV-HBV co-infection</a:t>
            </a:r>
            <a:endParaRPr lang="en-ZA" dirty="0">
              <a:solidFill>
                <a:schemeClr val="bg1"/>
              </a:solidFill>
            </a:endParaRPr>
          </a:p>
        </p:txBody>
      </p:sp>
      <p:sp>
        <p:nvSpPr>
          <p:cNvPr id="3" name="Content Placeholder 2">
            <a:extLst>
              <a:ext uri="{FF2B5EF4-FFF2-40B4-BE49-F238E27FC236}">
                <a16:creationId xmlns:a16="http://schemas.microsoft.com/office/drawing/2014/main" id="{E55FCD68-A6FD-8FF1-7AA4-6859EFDF8B75}"/>
              </a:ext>
            </a:extLst>
          </p:cNvPr>
          <p:cNvSpPr>
            <a:spLocks noGrp="1"/>
          </p:cNvSpPr>
          <p:nvPr>
            <p:ph sz="half" idx="1"/>
          </p:nvPr>
        </p:nvSpPr>
        <p:spPr>
          <a:xfrm>
            <a:off x="139700" y="1460500"/>
            <a:ext cx="5511800" cy="4716463"/>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ZA"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ZA" b="1" i="0" u="none" strike="noStrike" kern="1200" cap="none" spc="0" normalizeH="0" baseline="0" noProof="0" dirty="0">
                <a:ln>
                  <a:noFill/>
                </a:ln>
                <a:solidFill>
                  <a:prstClr val="black"/>
                </a:solidFill>
                <a:effectLst/>
                <a:uLnTx/>
                <a:uFillTx/>
                <a:latin typeface="Aptos" panose="02110004020202020204"/>
                <a:ea typeface="+mn-ea"/>
                <a:cs typeface="+mn-cs"/>
              </a:rPr>
              <a:t>SIGNIFICANTLY MORE AGGRESSIVE DISEASE COURSE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latin typeface="Aptos" panose="02110004020202020204"/>
                <a:ea typeface="+mn-ea"/>
                <a:cs typeface="+mn-cs"/>
              </a:rPr>
              <a:t>Increasing viral replication and reactivation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latin typeface="Aptos" panose="02110004020202020204"/>
                <a:ea typeface="+mn-ea"/>
                <a:cs typeface="+mn-cs"/>
              </a:rPr>
              <a:t> Increased risk of acute liver failure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latin typeface="Aptos" panose="02110004020202020204"/>
                <a:ea typeface="+mn-ea"/>
                <a:cs typeface="+mn-cs"/>
              </a:rPr>
              <a:t>Increased risk of developing CHB or occult hepatitis 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latin typeface="Aptos" panose="02110004020202020204"/>
                <a:ea typeface="+mn-ea"/>
                <a:cs typeface="+mn-cs"/>
              </a:rPr>
              <a:t> Accelerated progression to fibrosis and cirrhosis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b="0" i="0" u="none" strike="noStrike" kern="1200" cap="none" spc="0" normalizeH="0" baseline="0" noProof="0" dirty="0">
                <a:ln>
                  <a:noFill/>
                </a:ln>
                <a:solidFill>
                  <a:prstClr val="black"/>
                </a:solidFill>
                <a:effectLst/>
                <a:uLnTx/>
                <a:uFillTx/>
                <a:latin typeface="Aptos" panose="02110004020202020204"/>
                <a:ea typeface="+mn-ea"/>
                <a:cs typeface="+mn-cs"/>
              </a:rPr>
              <a:t> Increased rate of HCC and at a younger age</a:t>
            </a:r>
          </a:p>
          <a:p>
            <a:endParaRPr lang="en-ZA" dirty="0"/>
          </a:p>
        </p:txBody>
      </p:sp>
      <p:sp>
        <p:nvSpPr>
          <p:cNvPr id="4" name="Content Placeholder 3">
            <a:extLst>
              <a:ext uri="{FF2B5EF4-FFF2-40B4-BE49-F238E27FC236}">
                <a16:creationId xmlns:a16="http://schemas.microsoft.com/office/drawing/2014/main" id="{AFF3A97A-0B12-53E1-77A3-7606898A40BE}"/>
              </a:ext>
            </a:extLst>
          </p:cNvPr>
          <p:cNvSpPr>
            <a:spLocks noGrp="1"/>
          </p:cNvSpPr>
          <p:nvPr>
            <p:ph sz="half" idx="2"/>
          </p:nvPr>
        </p:nvSpPr>
        <p:spPr>
          <a:xfrm>
            <a:off x="6096000" y="1460500"/>
            <a:ext cx="5956300" cy="5379245"/>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ZA" sz="2600" b="1" i="0" u="none" strike="noStrike" kern="1200" cap="none" spc="0" normalizeH="0" baseline="0" noProof="0" dirty="0">
                <a:ln>
                  <a:noFill/>
                </a:ln>
                <a:solidFill>
                  <a:prstClr val="black"/>
                </a:solidFill>
                <a:effectLst/>
                <a:uLnTx/>
                <a:uFillTx/>
                <a:latin typeface="Aptos" panose="02110004020202020204"/>
                <a:ea typeface="+mn-ea"/>
                <a:cs typeface="+mn-cs"/>
              </a:rPr>
              <a:t>ART RELATED ISSUES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Increased risk of ART hepatotoxicity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Hepatitis B viral flare possible with IRIS on HAART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Remember to continue HBV treatment if/when changing HAART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HIV-HBV mortality 2x greater than HIV-HCV mortality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CD4 count &lt;200 cells/mL 16 times greater liver-related deaths than CD4 count &gt;350cells/mL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Increased risk of perinatal HBV infection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ART should include either TDF or TAF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Avoid stopping TDF- or TAF-containing ART → d/t high risk of severe hepatitis flares and decompensation following HBV reactivation hepatitis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0" i="0" u="none" strike="noStrike" kern="1200" cap="none" spc="0" normalizeH="0" baseline="0" noProof="0" dirty="0">
                <a:ln>
                  <a:noFill/>
                </a:ln>
                <a:solidFill>
                  <a:prstClr val="black"/>
                </a:solidFill>
                <a:effectLst/>
                <a:uLnTx/>
                <a:uFillTx/>
                <a:latin typeface="Aptos" panose="02110004020202020204"/>
                <a:ea typeface="+mn-ea"/>
                <a:cs typeface="+mn-cs"/>
              </a:rPr>
              <a:t> Monitor Renal functions, liver functions and Bone mineral density closely</a:t>
            </a:r>
          </a:p>
          <a:p>
            <a:endParaRPr lang="en-ZA" dirty="0"/>
          </a:p>
        </p:txBody>
      </p:sp>
    </p:spTree>
    <p:extLst>
      <p:ext uri="{BB962C8B-B14F-4D97-AF65-F5344CB8AC3E}">
        <p14:creationId xmlns:p14="http://schemas.microsoft.com/office/powerpoint/2010/main" val="2475115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2BB6-B5CD-5CA1-8A89-845124326F72}"/>
              </a:ext>
            </a:extLst>
          </p:cNvPr>
          <p:cNvSpPr>
            <a:spLocks noGrp="1"/>
          </p:cNvSpPr>
          <p:nvPr>
            <p:ph type="title"/>
          </p:nvPr>
        </p:nvSpPr>
        <p:spPr>
          <a:xfrm>
            <a:off x="0" y="1"/>
            <a:ext cx="12192000" cy="680935"/>
          </a:xfrm>
          <a:solidFill>
            <a:srgbClr val="0070C0"/>
          </a:solidFill>
        </p:spPr>
        <p:txBody>
          <a:bodyPr>
            <a:normAutofit fontScale="90000"/>
          </a:bodyPr>
          <a:lstStyle/>
          <a:p>
            <a:r>
              <a:rPr lang="en-ZA" dirty="0">
                <a:solidFill>
                  <a:schemeClr val="bg1"/>
                </a:solidFill>
              </a:rPr>
              <a:t>HCV-HBV  </a:t>
            </a:r>
          </a:p>
        </p:txBody>
      </p:sp>
      <p:sp>
        <p:nvSpPr>
          <p:cNvPr id="3" name="Content Placeholder 2">
            <a:extLst>
              <a:ext uri="{FF2B5EF4-FFF2-40B4-BE49-F238E27FC236}">
                <a16:creationId xmlns:a16="http://schemas.microsoft.com/office/drawing/2014/main" id="{5D0838D9-7E69-2BD1-3B23-25EB5ECC220D}"/>
              </a:ext>
            </a:extLst>
          </p:cNvPr>
          <p:cNvSpPr>
            <a:spLocks noGrp="1"/>
          </p:cNvSpPr>
          <p:nvPr>
            <p:ph idx="1"/>
          </p:nvPr>
        </p:nvSpPr>
        <p:spPr>
          <a:xfrm>
            <a:off x="228600" y="1860751"/>
            <a:ext cx="12192000" cy="6102148"/>
          </a:xfrm>
        </p:spPr>
        <p:txBody>
          <a:bodyPr>
            <a:normAutofit/>
          </a:bodyPr>
          <a:lstStyle/>
          <a:p>
            <a:r>
              <a:rPr lang="en-ZA" dirty="0"/>
              <a:t>Accelerates progression of liver disease and HCC</a:t>
            </a:r>
          </a:p>
          <a:p>
            <a:r>
              <a:rPr lang="en-ZA" dirty="0"/>
              <a:t>HCV usually greater contributor to liver disease</a:t>
            </a:r>
          </a:p>
          <a:p>
            <a:r>
              <a:rPr lang="en-ZA" dirty="0"/>
              <a:t>SVR rates in mono-infected vs co-infected patients comparable</a:t>
            </a:r>
          </a:p>
          <a:p>
            <a:r>
              <a:rPr lang="en-ZA" dirty="0"/>
              <a:t>Treat Hepatitis B prior to initiating HCV treatment</a:t>
            </a:r>
          </a:p>
          <a:p>
            <a:r>
              <a:rPr lang="en-ZA" dirty="0"/>
              <a:t>All those that qualify for CHB treatment – initiate first</a:t>
            </a:r>
          </a:p>
          <a:p>
            <a:r>
              <a:rPr lang="en-ZA" dirty="0"/>
              <a:t>If CHB and do not qualify – consider prophylaxis until 12 weeks post DAA RX</a:t>
            </a:r>
          </a:p>
          <a:p>
            <a:r>
              <a:rPr lang="en-ZA" dirty="0"/>
              <a:t>Occult hep B –Monitor closely and investigate for reactivation of rising ALT</a:t>
            </a:r>
          </a:p>
        </p:txBody>
      </p:sp>
    </p:spTree>
    <p:extLst>
      <p:ext uri="{BB962C8B-B14F-4D97-AF65-F5344CB8AC3E}">
        <p14:creationId xmlns:p14="http://schemas.microsoft.com/office/powerpoint/2010/main" val="264313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2BCC3E-0279-2917-B054-2D0ABAEC6C98}"/>
              </a:ext>
            </a:extLst>
          </p:cNvPr>
          <p:cNvSpPr>
            <a:spLocks noGrp="1"/>
          </p:cNvSpPr>
          <p:nvPr>
            <p:ph type="title"/>
          </p:nvPr>
        </p:nvSpPr>
        <p:spPr>
          <a:xfrm>
            <a:off x="793662" y="386930"/>
            <a:ext cx="10066122" cy="1298448"/>
          </a:xfrm>
        </p:spPr>
        <p:txBody>
          <a:bodyPr anchor="b">
            <a:normAutofit/>
          </a:bodyPr>
          <a:lstStyle/>
          <a:p>
            <a:r>
              <a:rPr lang="en-ZA" sz="4800"/>
              <a:t> Hepatitis </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B01CBC-8503-7E12-029A-A5ACBE7F1170}"/>
              </a:ext>
            </a:extLst>
          </p:cNvPr>
          <p:cNvSpPr>
            <a:spLocks noGrp="1"/>
          </p:cNvSpPr>
          <p:nvPr>
            <p:ph idx="1"/>
          </p:nvPr>
        </p:nvSpPr>
        <p:spPr>
          <a:xfrm>
            <a:off x="793661" y="2599509"/>
            <a:ext cx="4530898" cy="3639450"/>
          </a:xfrm>
        </p:spPr>
        <p:txBody>
          <a:bodyPr anchor="ctr">
            <a:normAutofit/>
          </a:bodyPr>
          <a:lstStyle/>
          <a:p>
            <a:r>
              <a:rPr lang="en-ZA" sz="2000"/>
              <a:t>Hepatitis is a general term referring to an inflammation of the liver.</a:t>
            </a:r>
          </a:p>
          <a:p>
            <a:r>
              <a:rPr lang="en-ZA" sz="2000"/>
              <a:t> It occurs as a result of infection with various pathogens; exposure to alcohol, medications, chemicals and toxins; and autoimmune disorders.</a:t>
            </a:r>
          </a:p>
          <a:p>
            <a:r>
              <a:rPr lang="en-ZA" sz="2000"/>
              <a:t>The term Viral Hepatitis –implies inflammation of liver with hepatotrophic viruses </a:t>
            </a:r>
          </a:p>
        </p:txBody>
      </p:sp>
      <p:pic>
        <p:nvPicPr>
          <p:cNvPr id="5" name="Picture 4">
            <a:extLst>
              <a:ext uri="{FF2B5EF4-FFF2-40B4-BE49-F238E27FC236}">
                <a16:creationId xmlns:a16="http://schemas.microsoft.com/office/drawing/2014/main" id="{D5132B8B-271F-8FD1-105F-950091BFBADE}"/>
              </a:ext>
            </a:extLst>
          </p:cNvPr>
          <p:cNvPicPr>
            <a:picLocks noChangeAspect="1"/>
          </p:cNvPicPr>
          <p:nvPr/>
        </p:nvPicPr>
        <p:blipFill>
          <a:blip r:embed="rId2"/>
          <a:stretch>
            <a:fillRect/>
          </a:stretch>
        </p:blipFill>
        <p:spPr>
          <a:xfrm>
            <a:off x="5911532" y="3047370"/>
            <a:ext cx="5150277" cy="2588013"/>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08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726B-81F7-C6E2-34DA-3E80D8B4DB8D}"/>
              </a:ext>
            </a:extLst>
          </p:cNvPr>
          <p:cNvSpPr>
            <a:spLocks noGrp="1"/>
          </p:cNvSpPr>
          <p:nvPr>
            <p:ph type="title"/>
          </p:nvPr>
        </p:nvSpPr>
        <p:spPr>
          <a:xfrm>
            <a:off x="0" y="18256"/>
            <a:ext cx="12192000" cy="662781"/>
          </a:xfrm>
          <a:solidFill>
            <a:srgbClr val="0070C0"/>
          </a:solidFill>
        </p:spPr>
        <p:txBody>
          <a:bodyPr>
            <a:normAutofit fontScale="90000"/>
          </a:bodyPr>
          <a:lstStyle/>
          <a:p>
            <a:r>
              <a:rPr kumimoji="0" lang="en-ZA" sz="4400" b="0" i="0" u="none" strike="noStrike" kern="1200" cap="none" spc="0" normalizeH="0" baseline="0" noProof="0" dirty="0">
                <a:ln>
                  <a:noFill/>
                </a:ln>
                <a:solidFill>
                  <a:schemeClr val="bg1"/>
                </a:solidFill>
                <a:effectLst/>
                <a:uLnTx/>
                <a:uFillTx/>
                <a:latin typeface="Aptos Display" panose="02110004020202020204"/>
                <a:ea typeface="+mj-ea"/>
                <a:cs typeface="+mj-cs"/>
              </a:rPr>
              <a:t>HDV-HBV –Delta Hepatitis </a:t>
            </a:r>
            <a:endParaRPr lang="en-ZA" dirty="0">
              <a:solidFill>
                <a:schemeClr val="bg1"/>
              </a:solidFill>
            </a:endParaRPr>
          </a:p>
        </p:txBody>
      </p:sp>
      <p:sp>
        <p:nvSpPr>
          <p:cNvPr id="3" name="Content Placeholder 2">
            <a:extLst>
              <a:ext uri="{FF2B5EF4-FFF2-40B4-BE49-F238E27FC236}">
                <a16:creationId xmlns:a16="http://schemas.microsoft.com/office/drawing/2014/main" id="{E3BEFCFA-F92A-9618-5E0C-9E25A8C0BDFE}"/>
              </a:ext>
            </a:extLst>
          </p:cNvPr>
          <p:cNvSpPr>
            <a:spLocks noGrp="1"/>
          </p:cNvSpPr>
          <p:nvPr>
            <p:ph sz="half" idx="1"/>
          </p:nvPr>
        </p:nvSpPr>
        <p:spPr>
          <a:xfrm>
            <a:off x="152400" y="1114424"/>
            <a:ext cx="5765800" cy="5629275"/>
          </a:xfrm>
        </p:spPr>
        <p:txBody>
          <a:bodyPr>
            <a:normAutofit fontScale="92500" lnSpcReduction="10000"/>
          </a:bodyPr>
          <a:lstStyle/>
          <a:p>
            <a:r>
              <a:rPr lang="en-ZA" dirty="0"/>
              <a:t>Most severe form of chronic viral hepatitis,</a:t>
            </a:r>
          </a:p>
          <a:p>
            <a:r>
              <a:rPr lang="en-ZA" dirty="0"/>
              <a:t>increased risk of developing cirrhosis and hepatic complications (HCC) </a:t>
            </a:r>
          </a:p>
          <a:p>
            <a:r>
              <a:rPr lang="en-ZA" dirty="0"/>
              <a:t>all HBsAg positive individuals should be screened for HDV</a:t>
            </a:r>
          </a:p>
          <a:p>
            <a:pPr marL="0" indent="0">
              <a:buNone/>
            </a:pPr>
            <a:r>
              <a:rPr lang="en-ZA" dirty="0"/>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200" b="1" i="0" u="sng" strike="noStrike" kern="1200" cap="none" spc="0" normalizeH="0" baseline="0" noProof="0" dirty="0">
                <a:ln>
                  <a:noFill/>
                </a:ln>
                <a:solidFill>
                  <a:prstClr val="black"/>
                </a:solidFill>
                <a:effectLst/>
                <a:uLnTx/>
                <a:uFillTx/>
                <a:latin typeface="Aptos" panose="02110004020202020204"/>
                <a:ea typeface="+mn-ea"/>
                <a:cs typeface="+mn-cs"/>
              </a:rPr>
              <a:t>THE RISK GROUPS FOR HBV/HDV INFECTION INCLUDE</a:t>
            </a:r>
          </a:p>
          <a:p>
            <a:pPr marL="228600" marR="0" lvl="0" indent="-228600" algn="l" defTabSz="914400" rtl="0" eaLnBrk="1" fontAlgn="auto" latinLnBrk="0" hangingPunct="1">
              <a:lnSpc>
                <a:spcPct val="90000"/>
              </a:lnSpc>
              <a:spcBef>
                <a:spcPts val="1000"/>
              </a:spcBef>
              <a:spcAft>
                <a:spcPts val="1200"/>
              </a:spcAft>
              <a:buClrTx/>
              <a:buSzTx/>
              <a:buFont typeface="Wingdings" panose="05000000000000000000" pitchFamily="2" charset="2"/>
              <a:buChar char="Ø"/>
              <a:tabLst/>
              <a:defRPr/>
            </a:pPr>
            <a:r>
              <a:rPr kumimoji="0" lang="en-ZA" sz="2200" b="0" i="0" u="none" strike="noStrike" kern="1200" cap="none" spc="0" normalizeH="0" baseline="0" noProof="0" dirty="0">
                <a:ln>
                  <a:noFill/>
                </a:ln>
                <a:solidFill>
                  <a:srgbClr val="161B1D"/>
                </a:solidFill>
                <a:effectLst/>
                <a:uLnTx/>
                <a:uFillTx/>
                <a:latin typeface="Nunito Sans" pitchFamily="2" charset="0"/>
                <a:ea typeface="+mn-ea"/>
                <a:cs typeface="+mn-cs"/>
              </a:rPr>
              <a:t>people born in HDV-endemic countries, regions, and areas In Asia Africa </a:t>
            </a:r>
          </a:p>
          <a:p>
            <a:pPr marL="228600" marR="0" lvl="0" indent="-228600" algn="l" defTabSz="914400" rtl="0" eaLnBrk="1" fontAlgn="auto" latinLnBrk="0" hangingPunct="1">
              <a:lnSpc>
                <a:spcPct val="90000"/>
              </a:lnSpc>
              <a:spcBef>
                <a:spcPts val="1000"/>
              </a:spcBef>
              <a:spcAft>
                <a:spcPts val="1200"/>
              </a:spcAft>
              <a:buClrTx/>
              <a:buSzTx/>
              <a:buFont typeface="Wingdings" panose="05000000000000000000" pitchFamily="2" charset="2"/>
              <a:buChar char="Ø"/>
              <a:tabLst/>
              <a:defRPr/>
            </a:pPr>
            <a:r>
              <a:rPr kumimoji="0" lang="en-ZA" sz="2200" b="0" i="0" u="none" strike="noStrike" kern="1200" cap="none" spc="0" normalizeH="0" baseline="0" noProof="0" dirty="0">
                <a:ln>
                  <a:noFill/>
                </a:ln>
                <a:solidFill>
                  <a:srgbClr val="161B1D"/>
                </a:solidFill>
                <a:effectLst/>
                <a:uLnTx/>
                <a:uFillTx/>
                <a:latin typeface="Nunito Sans" pitchFamily="2" charset="0"/>
                <a:ea typeface="+mn-ea"/>
                <a:cs typeface="+mn-cs"/>
              </a:rPr>
              <a:t>people with advanced liver disease, those receiving HBV treatment, and those with features suggesting HDV infection (such as low HBV DNA with high ALT levels</a:t>
            </a:r>
            <a:endParaRPr lang="en-ZA" dirty="0"/>
          </a:p>
        </p:txBody>
      </p:sp>
      <p:sp>
        <p:nvSpPr>
          <p:cNvPr id="4" name="Content Placeholder 3">
            <a:extLst>
              <a:ext uri="{FF2B5EF4-FFF2-40B4-BE49-F238E27FC236}">
                <a16:creationId xmlns:a16="http://schemas.microsoft.com/office/drawing/2014/main" id="{A55A5C5E-4343-036D-7259-768ED2FFD14E}"/>
              </a:ext>
            </a:extLst>
          </p:cNvPr>
          <p:cNvSpPr>
            <a:spLocks noGrp="1"/>
          </p:cNvSpPr>
          <p:nvPr>
            <p:ph sz="half" idx="2"/>
          </p:nvPr>
        </p:nvSpPr>
        <p:spPr>
          <a:xfrm>
            <a:off x="6273802" y="1114424"/>
            <a:ext cx="5765798" cy="5062539"/>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1" i="0" u="sng" strike="noStrike" kern="1200" cap="none" spc="0" normalizeH="0" baseline="0" noProof="0" dirty="0">
                <a:ln>
                  <a:noFill/>
                </a:ln>
                <a:solidFill>
                  <a:srgbClr val="161B1D"/>
                </a:solidFill>
                <a:effectLst/>
                <a:uLnTx/>
                <a:uFillTx/>
                <a:latin typeface="Nunito Sans" pitchFamily="2" charset="0"/>
                <a:ea typeface="+mn-ea"/>
                <a:cs typeface="+mn-cs"/>
              </a:rPr>
              <a:t>PEOPLE CONSIDERED TO HAVE INCREASED RISK OF HDV INFECTION</a:t>
            </a: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 including </a:t>
            </a:r>
            <a:r>
              <a:rPr kumimoji="0" lang="en-ZA" sz="2400" b="0" i="0" u="none" strike="noStrike" kern="1200" cap="none" spc="0" normalizeH="0" baseline="0" noProof="0" dirty="0" err="1">
                <a:ln>
                  <a:noFill/>
                </a:ln>
                <a:solidFill>
                  <a:srgbClr val="161B1D"/>
                </a:solidFill>
                <a:effectLst/>
                <a:uLnTx/>
                <a:uFillTx/>
                <a:latin typeface="Nunito Sans" pitchFamily="2" charset="0"/>
                <a:ea typeface="+mn-ea"/>
                <a:cs typeface="+mn-cs"/>
              </a:rPr>
              <a:t>hemodialysis</a:t>
            </a: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 recipients,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 people living with hepatitis C or HIV,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 people who inject drugs, sex workers,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srgbClr val="161B1D"/>
                </a:solidFill>
                <a:effectLst/>
                <a:uLnTx/>
                <a:uFillTx/>
                <a:latin typeface="Nunito Sans" pitchFamily="2" charset="0"/>
                <a:ea typeface="+mn-ea"/>
                <a:cs typeface="+mn-cs"/>
              </a:rPr>
              <a:t> men who have sex with men. </a:t>
            </a:r>
            <a:endParaRPr kumimoji="0" lang="en-ZA"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ptos" panose="02110004020202020204"/>
                <a:ea typeface="+mn-ea"/>
                <a:cs typeface="+mn-cs"/>
              </a:rPr>
              <a:t>mainly transmitted parenterally, predominantly sexually or through contaminated blood (e.g. drug use) or blood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ptos" panose="02110004020202020204"/>
                <a:ea typeface="+mn-ea"/>
                <a:cs typeface="+mn-cs"/>
              </a:rPr>
              <a:t>HDV testing should be repeated in case of persistent risk factors or unexplained ALT elevation</a:t>
            </a:r>
            <a:endParaRPr lang="en-ZA" dirty="0"/>
          </a:p>
        </p:txBody>
      </p:sp>
      <p:sp>
        <p:nvSpPr>
          <p:cNvPr id="6" name="TextBox 5">
            <a:extLst>
              <a:ext uri="{FF2B5EF4-FFF2-40B4-BE49-F238E27FC236}">
                <a16:creationId xmlns:a16="http://schemas.microsoft.com/office/drawing/2014/main" id="{C6A32FD2-4739-693B-2747-7995876C6177}"/>
              </a:ext>
            </a:extLst>
          </p:cNvPr>
          <p:cNvSpPr txBox="1"/>
          <p:nvPr/>
        </p:nvSpPr>
        <p:spPr>
          <a:xfrm>
            <a:off x="5680954" y="5433019"/>
            <a:ext cx="6358646" cy="923330"/>
          </a:xfrm>
          <a:prstGeom prst="rect">
            <a:avLst/>
          </a:prstGeom>
          <a:noFill/>
        </p:spPr>
        <p:txBody>
          <a:bodyPr wrap="square">
            <a:spAutoFit/>
          </a:bodyPr>
          <a:lstStyle/>
          <a:p>
            <a:r>
              <a:rPr lang="en-ZA" b="0" i="0" dirty="0">
                <a:solidFill>
                  <a:srgbClr val="1B1B1B"/>
                </a:solidFill>
                <a:effectLst/>
                <a:latin typeface="Cambria" panose="02040503050406030204" pitchFamily="18" charset="0"/>
              </a:rPr>
              <a:t>HDV co-infection, </a:t>
            </a:r>
            <a:r>
              <a:rPr lang="en-ZA" b="0" i="0" dirty="0" err="1">
                <a:solidFill>
                  <a:srgbClr val="1B1B1B"/>
                </a:solidFill>
                <a:effectLst/>
                <a:latin typeface="Cambria" panose="02040503050406030204" pitchFamily="18" charset="0"/>
              </a:rPr>
              <a:t>bulevirtide</a:t>
            </a:r>
            <a:r>
              <a:rPr lang="en-ZA" b="0" i="0" dirty="0">
                <a:solidFill>
                  <a:srgbClr val="1B1B1B"/>
                </a:solidFill>
                <a:effectLst/>
                <a:latin typeface="Cambria" panose="02040503050406030204" pitchFamily="18" charset="0"/>
              </a:rPr>
              <a:t> is the first licensed agent, and further entry inhibitors and immunotherapies are under evaluation.</a:t>
            </a:r>
            <a:endParaRPr lang="en-ZA" dirty="0"/>
          </a:p>
        </p:txBody>
      </p:sp>
    </p:spTree>
    <p:extLst>
      <p:ext uri="{BB962C8B-B14F-4D97-AF65-F5344CB8AC3E}">
        <p14:creationId xmlns:p14="http://schemas.microsoft.com/office/powerpoint/2010/main" val="2141326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AF37-FC07-4165-AD25-D10396C8A2D6}"/>
              </a:ext>
            </a:extLst>
          </p:cNvPr>
          <p:cNvSpPr>
            <a:spLocks noGrp="1"/>
          </p:cNvSpPr>
          <p:nvPr>
            <p:ph type="title"/>
          </p:nvPr>
        </p:nvSpPr>
        <p:spPr>
          <a:xfrm>
            <a:off x="0" y="2"/>
            <a:ext cx="12192000" cy="904874"/>
          </a:xfrm>
          <a:solidFill>
            <a:srgbClr val="0070C0"/>
          </a:solidFill>
        </p:spPr>
        <p:txBody>
          <a:bodyPr/>
          <a:lstStyle/>
          <a:p>
            <a:r>
              <a:rPr lang="en-GB" dirty="0">
                <a:solidFill>
                  <a:schemeClr val="bg1"/>
                </a:solidFill>
              </a:rPr>
              <a:t>Special patient groups: children</a:t>
            </a:r>
          </a:p>
        </p:txBody>
      </p:sp>
      <p:sp>
        <p:nvSpPr>
          <p:cNvPr id="3" name="Text Placeholder 2">
            <a:extLst>
              <a:ext uri="{FF2B5EF4-FFF2-40B4-BE49-F238E27FC236}">
                <a16:creationId xmlns:a16="http://schemas.microsoft.com/office/drawing/2014/main" id="{D3AC60E2-D5CA-4A84-A5F5-6000F7D0A65F}"/>
              </a:ext>
            </a:extLst>
          </p:cNvPr>
          <p:cNvSpPr>
            <a:spLocks noGrp="1"/>
          </p:cNvSpPr>
          <p:nvPr>
            <p:ph type="body" sz="quarter" idx="10"/>
          </p:nvPr>
        </p:nvSpPr>
        <p:spPr/>
        <p:txBody>
          <a:bodyPr/>
          <a:lstStyle/>
          <a:p>
            <a:r>
              <a:rPr lang="en-GB"/>
              <a:t>EASL CPG HBV. J Hepatol 2017;67:370–98</a:t>
            </a:r>
            <a:endParaRPr lang="en-GB" dirty="0"/>
          </a:p>
        </p:txBody>
      </p:sp>
      <p:graphicFrame>
        <p:nvGraphicFramePr>
          <p:cNvPr id="12" name="Content Placeholder 11">
            <a:extLst>
              <a:ext uri="{FF2B5EF4-FFF2-40B4-BE49-F238E27FC236}">
                <a16:creationId xmlns:a16="http://schemas.microsoft.com/office/drawing/2014/main" id="{CC9F2BEF-FEAD-4F57-9FD0-710253A0D775}"/>
              </a:ext>
            </a:extLst>
          </p:cNvPr>
          <p:cNvGraphicFramePr>
            <a:graphicFrameLocks noGrp="1"/>
          </p:cNvGraphicFramePr>
          <p:nvPr>
            <p:ph sz="half" idx="1"/>
            <p:extLst>
              <p:ext uri="{D42A27DB-BD31-4B8C-83A1-F6EECF244321}">
                <p14:modId xmlns:p14="http://schemas.microsoft.com/office/powerpoint/2010/main" val="3569354181"/>
              </p:ext>
            </p:extLst>
          </p:nvPr>
        </p:nvGraphicFramePr>
        <p:xfrm>
          <a:off x="526034" y="1612900"/>
          <a:ext cx="11342494" cy="4216401"/>
        </p:xfrm>
        <a:graphic>
          <a:graphicData uri="http://schemas.openxmlformats.org/drawingml/2006/table">
            <a:tbl>
              <a:tblPr firstRow="1" bandRow="1">
                <a:tableStyleId>{5C22544A-7EE6-4342-B048-85BDC9FD1C3A}</a:tableStyleId>
              </a:tblPr>
              <a:tblGrid>
                <a:gridCol w="8647248">
                  <a:extLst>
                    <a:ext uri="{9D8B030D-6E8A-4147-A177-3AD203B41FA5}">
                      <a16:colId xmlns:a16="http://schemas.microsoft.com/office/drawing/2014/main" val="20001"/>
                    </a:ext>
                  </a:extLst>
                </a:gridCol>
                <a:gridCol w="1347623">
                  <a:extLst>
                    <a:ext uri="{9D8B030D-6E8A-4147-A177-3AD203B41FA5}">
                      <a16:colId xmlns:a16="http://schemas.microsoft.com/office/drawing/2014/main" val="20002"/>
                    </a:ext>
                  </a:extLst>
                </a:gridCol>
                <a:gridCol w="1347623">
                  <a:extLst>
                    <a:ext uri="{9D8B030D-6E8A-4147-A177-3AD203B41FA5}">
                      <a16:colId xmlns:a16="http://schemas.microsoft.com/office/drawing/2014/main" val="20003"/>
                    </a:ext>
                  </a:extLst>
                </a:gridCol>
              </a:tblGrid>
              <a:tr h="946539">
                <a:tc gridSpan="3">
                  <a:txBody>
                    <a:bodyPr/>
                    <a:lstStyle/>
                    <a:p>
                      <a:r>
                        <a:rPr lang="en-GB" sz="1600" dirty="0">
                          <a:solidFill>
                            <a:schemeClr val="bg1"/>
                          </a:solidFill>
                          <a:latin typeface="Arial" panose="020B0604020202020204" pitchFamily="34" charset="0"/>
                          <a:cs typeface="Arial" panose="020B0604020202020204" pitchFamily="34" charset="0"/>
                        </a:rPr>
                        <a:t>Recommendations</a:t>
                      </a:r>
                    </a:p>
                  </a:txBody>
                  <a:tcPr marL="98826" marR="98826"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1634931">
                <a:tc>
                  <a:txBody>
                    <a:bodyPr/>
                    <a:lstStyle/>
                    <a:p>
                      <a:r>
                        <a:rPr lang="en-US" sz="1600" b="1" dirty="0">
                          <a:solidFill>
                            <a:schemeClr val="tx2"/>
                          </a:solidFill>
                          <a:latin typeface="Arial"/>
                        </a:rPr>
                        <a:t>In children</a:t>
                      </a:r>
                      <a:r>
                        <a:rPr lang="en-US" sz="1600" dirty="0">
                          <a:solidFill>
                            <a:srgbClr val="000000"/>
                          </a:solidFill>
                          <a:latin typeface="Arial"/>
                        </a:rPr>
                        <a:t>, the course of the disease is generally mild, and most children do not meet standard treatment indications. Thus</a:t>
                      </a:r>
                      <a:r>
                        <a:rPr lang="en-US" sz="1600" b="0" dirty="0">
                          <a:solidFill>
                            <a:schemeClr val="tx1"/>
                          </a:solidFill>
                          <a:latin typeface="Arial"/>
                        </a:rPr>
                        <a:t>,</a:t>
                      </a:r>
                      <a:r>
                        <a:rPr lang="en-US" sz="1600" b="1" dirty="0">
                          <a:solidFill>
                            <a:srgbClr val="CD9D05"/>
                          </a:solidFill>
                          <a:latin typeface="Arial"/>
                        </a:rPr>
                        <a:t> </a:t>
                      </a:r>
                      <a:r>
                        <a:rPr lang="en-US" sz="1600" b="1" dirty="0">
                          <a:solidFill>
                            <a:schemeClr val="tx2"/>
                          </a:solidFill>
                          <a:latin typeface="Arial"/>
                        </a:rPr>
                        <a:t>treatment should be considered with </a:t>
                      </a:r>
                      <a:r>
                        <a:rPr lang="it-IT" sz="1600" b="1" dirty="0">
                          <a:solidFill>
                            <a:schemeClr val="tx2"/>
                          </a:solidFill>
                          <a:latin typeface="Arial"/>
                        </a:rPr>
                        <a:t>caution</a:t>
                      </a:r>
                      <a:r>
                        <a:rPr lang="it-IT" sz="1600" dirty="0">
                          <a:solidFill>
                            <a:schemeClr val="tx2"/>
                          </a:solidFill>
                          <a:latin typeface="Arial"/>
                        </a:rPr>
                        <a:t> </a:t>
                      </a:r>
                      <a:endParaRPr kumimoji="0" lang="en-US"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II-3</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marL="98826" marR="98826"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1634931">
                <a:tc>
                  <a:txBody>
                    <a:bodyPr/>
                    <a:lstStyle/>
                    <a:p>
                      <a:r>
                        <a:rPr lang="en-US" sz="1600" dirty="0">
                          <a:solidFill>
                            <a:srgbClr val="000000"/>
                          </a:solidFill>
                          <a:latin typeface="Arial"/>
                        </a:rPr>
                        <a:t>In children or adolescents who meet treatment criteria, ETV, TDF, TAF, and PegIFN</a:t>
                      </a:r>
                      <a:r>
                        <a:rPr lang="en-US" sz="1600" dirty="0">
                          <a:solidFill>
                            <a:srgbClr val="000000"/>
                          </a:solidFill>
                          <a:latin typeface="Arial"/>
                          <a:sym typeface="Symbol" panose="05050102010706020507" pitchFamily="18" charset="2"/>
                        </a:rPr>
                        <a:t></a:t>
                      </a:r>
                      <a:r>
                        <a:rPr lang="en-US" sz="1600" dirty="0">
                          <a:solidFill>
                            <a:srgbClr val="000000"/>
                          </a:solidFill>
                          <a:latin typeface="Arial"/>
                        </a:rPr>
                        <a:t> can </a:t>
                      </a:r>
                      <a:br>
                        <a:rPr lang="en-US" sz="1600" dirty="0">
                          <a:solidFill>
                            <a:srgbClr val="000000"/>
                          </a:solidFill>
                          <a:latin typeface="Arial"/>
                        </a:rPr>
                      </a:br>
                      <a:r>
                        <a:rPr lang="en-US" sz="1600" dirty="0">
                          <a:solidFill>
                            <a:srgbClr val="000000"/>
                          </a:solidFill>
                          <a:latin typeface="Arial"/>
                        </a:rPr>
                        <a:t>be used</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II-2</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2</a:t>
                      </a:r>
                    </a:p>
                  </a:txBody>
                  <a:tcPr marL="98826" marR="98826"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alpha val="50000"/>
                      </a:srgbClr>
                    </a:solidFill>
                  </a:tcPr>
                </a:tc>
                <a:extLst>
                  <a:ext uri="{0D108BD9-81ED-4DB2-BD59-A6C34878D82A}">
                    <a16:rowId xmlns:a16="http://schemas.microsoft.com/office/drawing/2014/main" val="10002"/>
                  </a:ext>
                </a:extLst>
              </a:tr>
            </a:tbl>
          </a:graphicData>
        </a:graphic>
      </p:graphicFrame>
      <p:grpSp>
        <p:nvGrpSpPr>
          <p:cNvPr id="19" name="Group 18">
            <a:extLst>
              <a:ext uri="{FF2B5EF4-FFF2-40B4-BE49-F238E27FC236}">
                <a16:creationId xmlns:a16="http://schemas.microsoft.com/office/drawing/2014/main" id="{CD3C56F3-4005-41E9-A668-549AFF043EA3}"/>
              </a:ext>
            </a:extLst>
          </p:cNvPr>
          <p:cNvGrpSpPr/>
          <p:nvPr/>
        </p:nvGrpSpPr>
        <p:grpSpPr>
          <a:xfrm>
            <a:off x="8185729" y="3179382"/>
            <a:ext cx="3693418" cy="276999"/>
            <a:chOff x="4262958" y="3212976"/>
            <a:chExt cx="3693418" cy="276999"/>
          </a:xfrm>
        </p:grpSpPr>
        <p:sp>
          <p:nvSpPr>
            <p:cNvPr id="20" name="Rectangle 19">
              <a:extLst>
                <a:ext uri="{FF2B5EF4-FFF2-40B4-BE49-F238E27FC236}">
                  <a16:creationId xmlns:a16="http://schemas.microsoft.com/office/drawing/2014/main" id="{335282C5-17A2-4C6F-BE99-F12D0797D5D8}"/>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Rectangle 20">
              <a:extLst>
                <a:ext uri="{FF2B5EF4-FFF2-40B4-BE49-F238E27FC236}">
                  <a16:creationId xmlns:a16="http://schemas.microsoft.com/office/drawing/2014/main" id="{DC91669E-62AB-4CC4-B173-C2470AEF283E}"/>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7399D3A4-E5A6-4866-ADF3-FE5C8BCCEA72}"/>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23" name="TextBox 22">
              <a:extLst>
                <a:ext uri="{FF2B5EF4-FFF2-40B4-BE49-F238E27FC236}">
                  <a16:creationId xmlns:a16="http://schemas.microsoft.com/office/drawing/2014/main" id="{14768516-B28B-4385-A983-C6BE90CD1859}"/>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1" name="Picture 10">
            <a:hlinkClick r:id="rId3" action="ppaction://hlinksldjump"/>
            <a:extLst>
              <a:ext uri="{FF2B5EF4-FFF2-40B4-BE49-F238E27FC236}">
                <a16:creationId xmlns:a16="http://schemas.microsoft.com/office/drawing/2014/main" id="{8402CEDA-AB54-47EE-9502-39C5E552DA01}"/>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1882213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0907-ADCA-2256-8B3A-3BA0E33A0525}"/>
              </a:ext>
            </a:extLst>
          </p:cNvPr>
          <p:cNvSpPr>
            <a:spLocks noGrp="1"/>
          </p:cNvSpPr>
          <p:nvPr>
            <p:ph type="title"/>
          </p:nvPr>
        </p:nvSpPr>
        <p:spPr>
          <a:xfrm>
            <a:off x="-1" y="1"/>
            <a:ext cx="12320337" cy="960119"/>
          </a:xfrm>
          <a:solidFill>
            <a:srgbClr val="0070C0"/>
          </a:solidFill>
        </p:spPr>
        <p:txBody>
          <a:bodyPr>
            <a:normAutofit/>
          </a:bodyPr>
          <a:lstStyle/>
          <a:p>
            <a:r>
              <a:rPr lang="en-ZA" sz="3600" dirty="0">
                <a:solidFill>
                  <a:schemeClr val="bg1"/>
                </a:solidFill>
              </a:rPr>
              <a:t>Patients undergoing Immunosuppressive therapy</a:t>
            </a:r>
          </a:p>
        </p:txBody>
      </p:sp>
      <p:sp>
        <p:nvSpPr>
          <p:cNvPr id="3" name="Content Placeholder 2">
            <a:extLst>
              <a:ext uri="{FF2B5EF4-FFF2-40B4-BE49-F238E27FC236}">
                <a16:creationId xmlns:a16="http://schemas.microsoft.com/office/drawing/2014/main" id="{B5308528-96B4-0870-EE00-EDDFDB3C5B31}"/>
              </a:ext>
            </a:extLst>
          </p:cNvPr>
          <p:cNvSpPr>
            <a:spLocks noGrp="1"/>
          </p:cNvSpPr>
          <p:nvPr>
            <p:ph idx="1"/>
          </p:nvPr>
        </p:nvSpPr>
        <p:spPr>
          <a:xfrm>
            <a:off x="144379" y="1357162"/>
            <a:ext cx="11733196" cy="4819801"/>
          </a:xfrm>
        </p:spPr>
        <p:txBody>
          <a:bodyPr>
            <a:normAutofit/>
          </a:bodyPr>
          <a:lstStyle/>
          <a:p>
            <a:r>
              <a:rPr lang="en-ZA" dirty="0"/>
              <a:t>The risk of HBV reactivation high (&gt;10%), moderate (1–10%) or low (&lt;1%).</a:t>
            </a:r>
          </a:p>
          <a:p>
            <a:r>
              <a:rPr lang="en-ZA" dirty="0"/>
              <a:t>All patients should be screened with HBsAg, anti-HBs and anti-HBc prior to </a:t>
            </a:r>
          </a:p>
          <a:p>
            <a:pPr>
              <a:buFont typeface="Wingdings" panose="05000000000000000000" pitchFamily="2" charset="2"/>
              <a:buChar char="Ø"/>
            </a:pPr>
            <a:r>
              <a:rPr lang="en-ZA" dirty="0"/>
              <a:t>immunosuppression treatment. </a:t>
            </a:r>
          </a:p>
          <a:p>
            <a:pPr>
              <a:buFont typeface="Wingdings" panose="05000000000000000000" pitchFamily="2" charset="2"/>
              <a:buChar char="Ø"/>
            </a:pPr>
            <a:r>
              <a:rPr lang="en-ZA" dirty="0"/>
              <a:t>Vaccination of HBV seronegative patients is recommended. </a:t>
            </a:r>
          </a:p>
          <a:p>
            <a:pPr>
              <a:buFont typeface="Wingdings" panose="05000000000000000000" pitchFamily="2" charset="2"/>
              <a:buChar char="Ø"/>
            </a:pPr>
            <a:r>
              <a:rPr lang="en-ZA" dirty="0"/>
              <a:t>Higher doses or reinforced vaccine may be required to achieve anti-HBs response in immunocompromised patients. </a:t>
            </a:r>
          </a:p>
          <a:p>
            <a:r>
              <a:rPr lang="en-ZA" dirty="0"/>
              <a:t>All these patients should start potent NA as a treatment or as prophylaxis.</a:t>
            </a:r>
          </a:p>
        </p:txBody>
      </p:sp>
    </p:spTree>
    <p:extLst>
      <p:ext uri="{BB962C8B-B14F-4D97-AF65-F5344CB8AC3E}">
        <p14:creationId xmlns:p14="http://schemas.microsoft.com/office/powerpoint/2010/main" val="1955266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FC387-CAB1-E0AB-DCDF-484B897506A2}"/>
              </a:ext>
            </a:extLst>
          </p:cNvPr>
          <p:cNvPicPr>
            <a:picLocks noChangeAspect="1"/>
          </p:cNvPicPr>
          <p:nvPr/>
        </p:nvPicPr>
        <p:blipFill>
          <a:blip r:embed="rId2"/>
          <a:stretch>
            <a:fillRect/>
          </a:stretch>
        </p:blipFill>
        <p:spPr>
          <a:xfrm>
            <a:off x="757237" y="228600"/>
            <a:ext cx="10939463" cy="6400800"/>
          </a:xfrm>
          <a:prstGeom prst="rect">
            <a:avLst/>
          </a:prstGeom>
        </p:spPr>
      </p:pic>
    </p:spTree>
    <p:extLst>
      <p:ext uri="{BB962C8B-B14F-4D97-AF65-F5344CB8AC3E}">
        <p14:creationId xmlns:p14="http://schemas.microsoft.com/office/powerpoint/2010/main" val="2853116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AF37-FC07-4165-AD25-D10396C8A2D6}"/>
              </a:ext>
            </a:extLst>
          </p:cNvPr>
          <p:cNvSpPr>
            <a:spLocks noGrp="1"/>
          </p:cNvSpPr>
          <p:nvPr>
            <p:ph type="title"/>
          </p:nvPr>
        </p:nvSpPr>
        <p:spPr>
          <a:xfrm>
            <a:off x="-2577" y="-44444"/>
            <a:ext cx="12185433" cy="868449"/>
          </a:xfrm>
          <a:solidFill>
            <a:srgbClr val="0070C0"/>
          </a:solidFill>
        </p:spPr>
        <p:txBody>
          <a:bodyPr>
            <a:normAutofit/>
          </a:bodyPr>
          <a:lstStyle/>
          <a:p>
            <a:r>
              <a:rPr lang="en-GB" dirty="0">
                <a:solidFill>
                  <a:schemeClr val="bg1"/>
                </a:solidFill>
              </a:rPr>
              <a:t> Patients undergoing dialysis and renal transplant</a:t>
            </a:r>
          </a:p>
        </p:txBody>
      </p:sp>
      <p:sp>
        <p:nvSpPr>
          <p:cNvPr id="3" name="Text Placeholder 2">
            <a:extLst>
              <a:ext uri="{FF2B5EF4-FFF2-40B4-BE49-F238E27FC236}">
                <a16:creationId xmlns:a16="http://schemas.microsoft.com/office/drawing/2014/main" id="{D3AC60E2-D5CA-4A84-A5F5-6000F7D0A65F}"/>
              </a:ext>
            </a:extLst>
          </p:cNvPr>
          <p:cNvSpPr>
            <a:spLocks noGrp="1"/>
          </p:cNvSpPr>
          <p:nvPr>
            <p:ph type="body" sz="quarter" idx="10"/>
          </p:nvPr>
        </p:nvSpPr>
        <p:spPr/>
        <p:txBody>
          <a:bodyPr/>
          <a:lstStyle/>
          <a:p>
            <a:r>
              <a:rPr lang="en-GB" dirty="0"/>
              <a:t>EASL CPG HBV. J </a:t>
            </a:r>
            <a:r>
              <a:rPr lang="en-GB" dirty="0" err="1"/>
              <a:t>Hepatol</a:t>
            </a:r>
            <a:r>
              <a:rPr lang="en-GB" dirty="0"/>
              <a:t> 2017;67:370–98</a:t>
            </a:r>
          </a:p>
        </p:txBody>
      </p:sp>
      <p:graphicFrame>
        <p:nvGraphicFramePr>
          <p:cNvPr id="12" name="Content Placeholder 11">
            <a:extLst>
              <a:ext uri="{FF2B5EF4-FFF2-40B4-BE49-F238E27FC236}">
                <a16:creationId xmlns:a16="http://schemas.microsoft.com/office/drawing/2014/main" id="{14F94FDD-AEBE-4369-BACB-E5737DFEEE97}"/>
              </a:ext>
            </a:extLst>
          </p:cNvPr>
          <p:cNvGraphicFramePr>
            <a:graphicFrameLocks noGrp="1"/>
          </p:cNvGraphicFramePr>
          <p:nvPr>
            <p:ph sz="half" idx="1"/>
            <p:extLst>
              <p:ext uri="{D42A27DB-BD31-4B8C-83A1-F6EECF244321}">
                <p14:modId xmlns:p14="http://schemas.microsoft.com/office/powerpoint/2010/main" val="3364051605"/>
              </p:ext>
            </p:extLst>
          </p:nvPr>
        </p:nvGraphicFramePr>
        <p:xfrm>
          <a:off x="376690" y="1893527"/>
          <a:ext cx="11182728" cy="4113573"/>
        </p:xfrm>
        <a:graphic>
          <a:graphicData uri="http://schemas.openxmlformats.org/drawingml/2006/table">
            <a:tbl>
              <a:tblPr firstRow="1" bandRow="1">
                <a:tableStyleId>{5C22544A-7EE6-4342-B048-85BDC9FD1C3A}</a:tableStyleId>
              </a:tblPr>
              <a:tblGrid>
                <a:gridCol w="8487482">
                  <a:extLst>
                    <a:ext uri="{9D8B030D-6E8A-4147-A177-3AD203B41FA5}">
                      <a16:colId xmlns:a16="http://schemas.microsoft.com/office/drawing/2014/main" val="20001"/>
                    </a:ext>
                  </a:extLst>
                </a:gridCol>
                <a:gridCol w="1347623">
                  <a:extLst>
                    <a:ext uri="{9D8B030D-6E8A-4147-A177-3AD203B41FA5}">
                      <a16:colId xmlns:a16="http://schemas.microsoft.com/office/drawing/2014/main" val="20002"/>
                    </a:ext>
                  </a:extLst>
                </a:gridCol>
                <a:gridCol w="1347623">
                  <a:extLst>
                    <a:ext uri="{9D8B030D-6E8A-4147-A177-3AD203B41FA5}">
                      <a16:colId xmlns:a16="http://schemas.microsoft.com/office/drawing/2014/main" val="20003"/>
                    </a:ext>
                  </a:extLst>
                </a:gridCol>
              </a:tblGrid>
              <a:tr h="628654">
                <a:tc gridSpan="3">
                  <a:txBody>
                    <a:bodyPr/>
                    <a:lstStyle/>
                    <a:p>
                      <a:r>
                        <a:rPr lang="en-GB" sz="1600" dirty="0">
                          <a:solidFill>
                            <a:schemeClr val="bg1"/>
                          </a:solidFill>
                          <a:latin typeface="Arial" panose="020B0604020202020204" pitchFamily="34" charset="0"/>
                          <a:cs typeface="Arial" panose="020B0604020202020204" pitchFamily="34" charset="0"/>
                        </a:rPr>
                        <a:t>Recommendations</a:t>
                      </a:r>
                    </a:p>
                  </a:txBody>
                  <a:tcPr marL="98826" marR="98826"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684553">
                <a:tc>
                  <a:txBody>
                    <a:bodyPr/>
                    <a:lstStyle/>
                    <a:p>
                      <a:r>
                        <a:rPr lang="en-US" sz="1600" dirty="0">
                          <a:solidFill>
                            <a:srgbClr val="000000"/>
                          </a:solidFill>
                          <a:latin typeface="Arial"/>
                        </a:rPr>
                        <a:t>All dialysis and renal transplant recipients </a:t>
                      </a:r>
                      <a:r>
                        <a:rPr lang="en-US" sz="1600" b="1" dirty="0">
                          <a:solidFill>
                            <a:schemeClr val="tx2"/>
                          </a:solidFill>
                          <a:latin typeface="Arial"/>
                        </a:rPr>
                        <a:t>should be </a:t>
                      </a:r>
                      <a:r>
                        <a:rPr lang="it-IT" sz="1600" b="1" dirty="0">
                          <a:solidFill>
                            <a:schemeClr val="tx2"/>
                          </a:solidFill>
                          <a:latin typeface="Arial"/>
                        </a:rPr>
                        <a:t>screened</a:t>
                      </a:r>
                      <a:r>
                        <a:rPr lang="it-IT" sz="1600" b="1" dirty="0">
                          <a:solidFill>
                            <a:srgbClr val="CD9D05"/>
                          </a:solidFill>
                          <a:latin typeface="Arial"/>
                        </a:rPr>
                        <a:t> </a:t>
                      </a:r>
                      <a:r>
                        <a:rPr lang="it-IT" sz="1600" dirty="0">
                          <a:solidFill>
                            <a:srgbClr val="000000"/>
                          </a:solidFill>
                          <a:latin typeface="Arial"/>
                        </a:rPr>
                        <a:t>for HBV markers</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II-2</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marL="98826" marR="98826"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628654">
                <a:tc>
                  <a:txBody>
                    <a:bodyPr/>
                    <a:lstStyle/>
                    <a:p>
                      <a:r>
                        <a:rPr lang="en-US" sz="1600" dirty="0">
                          <a:solidFill>
                            <a:srgbClr val="000000"/>
                          </a:solidFill>
                          <a:latin typeface="Arial"/>
                        </a:rPr>
                        <a:t>HBsAg-positive dialysis patients who require treatment </a:t>
                      </a:r>
                      <a:r>
                        <a:rPr lang="en-US" sz="1600" b="1" dirty="0">
                          <a:solidFill>
                            <a:schemeClr val="tx2"/>
                          </a:solidFill>
                          <a:latin typeface="Arial"/>
                        </a:rPr>
                        <a:t>should receive </a:t>
                      </a:r>
                      <a:r>
                        <a:rPr lang="en-US" sz="1600" dirty="0">
                          <a:solidFill>
                            <a:srgbClr val="000000"/>
                          </a:solidFill>
                          <a:latin typeface="Arial"/>
                        </a:rPr>
                        <a:t>ETV or TAF </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II-2</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marL="98826" marR="98826" anchor="ctr">
                    <a:lnR w="1270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10002"/>
                  </a:ext>
                </a:extLst>
              </a:tr>
              <a:tr h="1085856">
                <a:tc>
                  <a:txBody>
                    <a:bodyPr/>
                    <a:lstStyle/>
                    <a:p>
                      <a:r>
                        <a:rPr lang="en-US" sz="1600" dirty="0">
                          <a:solidFill>
                            <a:srgbClr val="000000"/>
                          </a:solidFill>
                          <a:latin typeface="Arial"/>
                        </a:rPr>
                        <a:t>All HBsAg-positive renal transplant recipients </a:t>
                      </a:r>
                      <a:r>
                        <a:rPr lang="en-US" sz="1600" b="1" dirty="0">
                          <a:solidFill>
                            <a:schemeClr val="tx2"/>
                          </a:solidFill>
                          <a:latin typeface="Arial"/>
                        </a:rPr>
                        <a:t>should receive</a:t>
                      </a:r>
                      <a:r>
                        <a:rPr lang="en-US" sz="1600" b="1" dirty="0">
                          <a:solidFill>
                            <a:srgbClr val="CD9D05"/>
                          </a:solidFill>
                          <a:latin typeface="Arial"/>
                        </a:rPr>
                        <a:t> </a:t>
                      </a:r>
                      <a:r>
                        <a:rPr lang="en-US" sz="1600" dirty="0">
                          <a:solidFill>
                            <a:srgbClr val="000000"/>
                          </a:solidFill>
                          <a:latin typeface="Arial"/>
                        </a:rPr>
                        <a:t>ETV or TAF as prophylaxis </a:t>
                      </a:r>
                      <a:br>
                        <a:rPr lang="en-US" sz="1600" dirty="0">
                          <a:solidFill>
                            <a:srgbClr val="000000"/>
                          </a:solidFill>
                          <a:latin typeface="Arial"/>
                        </a:rPr>
                      </a:br>
                      <a:r>
                        <a:rPr lang="en-US" sz="1600" dirty="0">
                          <a:solidFill>
                            <a:srgbClr val="000000"/>
                          </a:solidFill>
                          <a:latin typeface="Arial"/>
                        </a:rPr>
                        <a:t>or treatment </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II-2</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marL="98826" marR="98826" anchor="ctr">
                    <a:lnR w="1270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710777678"/>
                  </a:ext>
                </a:extLst>
              </a:tr>
              <a:tr h="1085856">
                <a:tc>
                  <a:txBody>
                    <a:bodyPr/>
                    <a:lstStyle/>
                    <a:p>
                      <a:r>
                        <a:rPr lang="en-US" sz="1600" dirty="0">
                          <a:solidFill>
                            <a:srgbClr val="000000"/>
                          </a:solidFill>
                          <a:latin typeface="Arial"/>
                        </a:rPr>
                        <a:t>HBsAg-negative, anti-</a:t>
                      </a:r>
                      <a:r>
                        <a:rPr lang="en-US" sz="1600" dirty="0" err="1">
                          <a:solidFill>
                            <a:srgbClr val="000000"/>
                          </a:solidFill>
                          <a:latin typeface="Arial"/>
                        </a:rPr>
                        <a:t>HBc</a:t>
                      </a:r>
                      <a:r>
                        <a:rPr lang="en-US" sz="1600" dirty="0">
                          <a:solidFill>
                            <a:srgbClr val="000000"/>
                          </a:solidFill>
                          <a:latin typeface="Arial"/>
                        </a:rPr>
                        <a:t>-positive subjects </a:t>
                      </a:r>
                      <a:r>
                        <a:rPr lang="en-US" sz="1600" b="1" dirty="0">
                          <a:solidFill>
                            <a:schemeClr val="tx2"/>
                          </a:solidFill>
                          <a:latin typeface="Arial"/>
                        </a:rPr>
                        <a:t>should be monitored </a:t>
                      </a:r>
                      <a:r>
                        <a:rPr lang="en-US" sz="1600" dirty="0">
                          <a:solidFill>
                            <a:srgbClr val="000000"/>
                          </a:solidFill>
                          <a:latin typeface="Arial"/>
                        </a:rPr>
                        <a:t>for HBV infection after renal transplantation </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III</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marL="98826" marR="98826" anchor="ctr">
                    <a:lnL w="6350" cap="flat" cmpd="sng" algn="ctr">
                      <a:noFill/>
                      <a:prstDash val="solid"/>
                      <a:round/>
                      <a:headEnd type="none" w="med" len="med"/>
                      <a:tailEnd type="none" w="med" len="med"/>
                    </a:lnL>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marL="98826" marR="98826"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alpha val="50000"/>
                      </a:srgbClr>
                    </a:solidFill>
                  </a:tcPr>
                </a:tc>
                <a:extLst>
                  <a:ext uri="{0D108BD9-81ED-4DB2-BD59-A6C34878D82A}">
                    <a16:rowId xmlns:a16="http://schemas.microsoft.com/office/drawing/2014/main" val="2775896958"/>
                  </a:ext>
                </a:extLst>
              </a:tr>
            </a:tbl>
          </a:graphicData>
        </a:graphic>
      </p:graphicFrame>
      <p:grpSp>
        <p:nvGrpSpPr>
          <p:cNvPr id="19" name="Group 18">
            <a:extLst>
              <a:ext uri="{FF2B5EF4-FFF2-40B4-BE49-F238E27FC236}">
                <a16:creationId xmlns:a16="http://schemas.microsoft.com/office/drawing/2014/main" id="{8344F35D-B482-427A-91BE-FDCCB1D8DB91}"/>
              </a:ext>
            </a:extLst>
          </p:cNvPr>
          <p:cNvGrpSpPr/>
          <p:nvPr/>
        </p:nvGrpSpPr>
        <p:grpSpPr>
          <a:xfrm>
            <a:off x="7764519" y="1998282"/>
            <a:ext cx="3693418" cy="276999"/>
            <a:chOff x="4262958" y="3212976"/>
            <a:chExt cx="3693418" cy="276999"/>
          </a:xfrm>
        </p:grpSpPr>
        <p:sp>
          <p:nvSpPr>
            <p:cNvPr id="20" name="Rectangle 19">
              <a:extLst>
                <a:ext uri="{FF2B5EF4-FFF2-40B4-BE49-F238E27FC236}">
                  <a16:creationId xmlns:a16="http://schemas.microsoft.com/office/drawing/2014/main" id="{A7CDD889-2DCD-4908-B498-7BE8E085BFB5}"/>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Rectangle 20">
              <a:extLst>
                <a:ext uri="{FF2B5EF4-FFF2-40B4-BE49-F238E27FC236}">
                  <a16:creationId xmlns:a16="http://schemas.microsoft.com/office/drawing/2014/main" id="{B1A459E3-3282-4AAD-8204-AA2A4B481D59}"/>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2" name="TextBox 21">
              <a:extLst>
                <a:ext uri="{FF2B5EF4-FFF2-40B4-BE49-F238E27FC236}">
                  <a16:creationId xmlns:a16="http://schemas.microsoft.com/office/drawing/2014/main" id="{64D68583-CF62-41B6-98DC-38E619394EE0}"/>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23" name="TextBox 22">
              <a:extLst>
                <a:ext uri="{FF2B5EF4-FFF2-40B4-BE49-F238E27FC236}">
                  <a16:creationId xmlns:a16="http://schemas.microsoft.com/office/drawing/2014/main" id="{2CA82E89-4954-4FB2-ADF7-FB946AE897F2}"/>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1" name="Picture 10">
            <a:hlinkClick r:id="rId3" action="ppaction://hlinksldjump"/>
            <a:extLst>
              <a:ext uri="{FF2B5EF4-FFF2-40B4-BE49-F238E27FC236}">
                <a16:creationId xmlns:a16="http://schemas.microsoft.com/office/drawing/2014/main" id="{8E0DCD4B-BA78-465B-B6DB-AF547ADFA838}"/>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42495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A966-9B0E-9BCD-8F97-2A5DBC8DF7F1}"/>
              </a:ext>
            </a:extLst>
          </p:cNvPr>
          <p:cNvSpPr>
            <a:spLocks noGrp="1"/>
          </p:cNvSpPr>
          <p:nvPr>
            <p:ph type="title"/>
          </p:nvPr>
        </p:nvSpPr>
        <p:spPr>
          <a:xfrm>
            <a:off x="0" y="18256"/>
            <a:ext cx="12192000" cy="954612"/>
          </a:xfrm>
          <a:solidFill>
            <a:srgbClr val="0070C0"/>
          </a:solidFill>
        </p:spPr>
        <p:txBody>
          <a:bodyPr/>
          <a:lstStyle/>
          <a:p>
            <a:r>
              <a:rPr lang="en-ZA" dirty="0">
                <a:solidFill>
                  <a:schemeClr val="bg1"/>
                </a:solidFill>
              </a:rPr>
              <a:t>PREGNANCY</a:t>
            </a:r>
          </a:p>
        </p:txBody>
      </p:sp>
      <p:sp>
        <p:nvSpPr>
          <p:cNvPr id="3" name="Content Placeholder 2">
            <a:extLst>
              <a:ext uri="{FF2B5EF4-FFF2-40B4-BE49-F238E27FC236}">
                <a16:creationId xmlns:a16="http://schemas.microsoft.com/office/drawing/2014/main" id="{72382DDF-2A67-0F51-7413-56B8BBE8BC2F}"/>
              </a:ext>
            </a:extLst>
          </p:cNvPr>
          <p:cNvSpPr>
            <a:spLocks noGrp="1"/>
          </p:cNvSpPr>
          <p:nvPr>
            <p:ph idx="1"/>
          </p:nvPr>
        </p:nvSpPr>
        <p:spPr>
          <a:xfrm>
            <a:off x="235084" y="1533794"/>
            <a:ext cx="11768847" cy="5305949"/>
          </a:xfrm>
        </p:spPr>
        <p:txBody>
          <a:bodyPr/>
          <a:lstStyle/>
          <a:p>
            <a:r>
              <a:rPr lang="en-ZA" b="0" i="0" dirty="0">
                <a:solidFill>
                  <a:srgbClr val="1B1B1B"/>
                </a:solidFill>
                <a:effectLst/>
                <a:latin typeface="Cambria" panose="02040503050406030204" pitchFamily="18" charset="0"/>
              </a:rPr>
              <a:t>Those established on TDF therapy should continue. ETV or PEG-</a:t>
            </a:r>
            <a:r>
              <a:rPr lang="en-ZA" b="0" i="0" dirty="0" err="1">
                <a:solidFill>
                  <a:srgbClr val="1B1B1B"/>
                </a:solidFill>
                <a:effectLst/>
                <a:latin typeface="Cambria" panose="02040503050406030204" pitchFamily="18" charset="0"/>
              </a:rPr>
              <a:t>IFNa</a:t>
            </a:r>
            <a:r>
              <a:rPr lang="en-ZA" b="0" i="0" dirty="0">
                <a:solidFill>
                  <a:srgbClr val="1B1B1B"/>
                </a:solidFill>
                <a:effectLst/>
                <a:latin typeface="Cambria" panose="02040503050406030204" pitchFamily="18" charset="0"/>
              </a:rPr>
              <a:t> should be switched to TDF.</a:t>
            </a:r>
          </a:p>
          <a:p>
            <a:pPr algn="l">
              <a:buFont typeface="Arial" panose="020B0604020202020204" pitchFamily="34" charset="0"/>
              <a:buChar char="•"/>
            </a:pPr>
            <a:r>
              <a:rPr lang="en-ZA" b="0" i="0" dirty="0">
                <a:solidFill>
                  <a:srgbClr val="1B1B1B"/>
                </a:solidFill>
                <a:effectLst/>
                <a:latin typeface="Cambria" panose="02040503050406030204" pitchFamily="18" charset="0"/>
              </a:rPr>
              <a:t>Antiviral prophylaxis with TDF from 28 weeks is recommended in those with HBV DNA ≥200,000 IU/</a:t>
            </a:r>
            <a:r>
              <a:rPr lang="en-ZA" b="0" i="0" dirty="0" err="1">
                <a:solidFill>
                  <a:srgbClr val="1B1B1B"/>
                </a:solidFill>
                <a:effectLst/>
                <a:latin typeface="Cambria" panose="02040503050406030204" pitchFamily="18" charset="0"/>
              </a:rPr>
              <a:t>mL.</a:t>
            </a:r>
            <a:endParaRPr lang="en-ZA" dirty="0">
              <a:solidFill>
                <a:srgbClr val="1B1B1B"/>
              </a:solidFill>
              <a:latin typeface="Cambria" panose="02040503050406030204" pitchFamily="18" charset="0"/>
            </a:endParaRPr>
          </a:p>
          <a:p>
            <a:pPr algn="l">
              <a:buFont typeface="Arial" panose="020B0604020202020204" pitchFamily="34" charset="0"/>
              <a:buChar char="•"/>
            </a:pPr>
            <a:r>
              <a:rPr lang="en-ZA" b="0" i="0" dirty="0">
                <a:solidFill>
                  <a:srgbClr val="1B1B1B"/>
                </a:solidFill>
                <a:effectLst/>
                <a:latin typeface="Cambria" panose="02040503050406030204" pitchFamily="18" charset="0"/>
              </a:rPr>
              <a:t>Neonates should receive birth-dose vaccine and HBIG within 12 h of delivery.</a:t>
            </a:r>
          </a:p>
          <a:p>
            <a:r>
              <a:rPr lang="en-ZA" b="0" i="0" dirty="0">
                <a:solidFill>
                  <a:srgbClr val="1B1B1B"/>
                </a:solidFill>
                <a:effectLst/>
                <a:latin typeface="Cambria" panose="02040503050406030204" pitchFamily="18" charset="0"/>
              </a:rPr>
              <a:t>TDF is safe to continue while breastfeeding. </a:t>
            </a:r>
          </a:p>
          <a:p>
            <a:r>
              <a:rPr lang="en-ZA" b="0" i="0" dirty="0">
                <a:solidFill>
                  <a:srgbClr val="1B1B1B"/>
                </a:solidFill>
                <a:effectLst/>
                <a:latin typeface="Cambria" panose="02040503050406030204" pitchFamily="18" charset="0"/>
              </a:rPr>
              <a:t>Risk of HBV transmission through breastfeeding is negligible if the newborn has received appropriate immunisation, even if maternal antivirals are discontinued</a:t>
            </a:r>
            <a:endParaRPr lang="en-ZA" dirty="0"/>
          </a:p>
        </p:txBody>
      </p:sp>
    </p:spTree>
    <p:extLst>
      <p:ext uri="{BB962C8B-B14F-4D97-AF65-F5344CB8AC3E}">
        <p14:creationId xmlns:p14="http://schemas.microsoft.com/office/powerpoint/2010/main" val="3547710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D4E50E-B877-3E1F-C77E-F638A3B2CF0C}"/>
              </a:ext>
            </a:extLst>
          </p:cNvPr>
          <p:cNvSpPr>
            <a:spLocks noGrp="1"/>
          </p:cNvSpPr>
          <p:nvPr>
            <p:ph type="title"/>
          </p:nvPr>
        </p:nvSpPr>
        <p:spPr>
          <a:xfrm>
            <a:off x="673104" y="776087"/>
            <a:ext cx="10874462" cy="1554480"/>
          </a:xfrm>
          <a:solidFill>
            <a:schemeClr val="tx2">
              <a:lumMod val="50000"/>
              <a:lumOff val="50000"/>
            </a:schemeClr>
          </a:solidFill>
        </p:spPr>
        <p:txBody>
          <a:bodyPr anchor="ctr">
            <a:normAutofit/>
          </a:bodyPr>
          <a:lstStyle/>
          <a:p>
            <a:pPr>
              <a:spcAft>
                <a:spcPts val="1200"/>
              </a:spcAft>
            </a:pPr>
            <a:br>
              <a:rPr lang="en-ZA" sz="3400" b="1" i="0" dirty="0">
                <a:solidFill>
                  <a:schemeClr val="bg1"/>
                </a:solidFill>
                <a:effectLst/>
                <a:latin typeface="Nunito Sans" panose="020F0502020204030204" pitchFamily="2" charset="0"/>
              </a:rPr>
            </a:br>
            <a:r>
              <a:rPr lang="en-ZA" sz="3400" i="0" dirty="0">
                <a:solidFill>
                  <a:schemeClr val="bg1"/>
                </a:solidFill>
                <a:effectLst/>
                <a:latin typeface="Nunito Sans" panose="020F0502020204030204" pitchFamily="2" charset="0"/>
              </a:rPr>
              <a:t>Prevention and Prophylaxis</a:t>
            </a:r>
            <a:br>
              <a:rPr lang="en-ZA" sz="3400" b="1" i="0" dirty="0">
                <a:solidFill>
                  <a:schemeClr val="bg1"/>
                </a:solidFill>
                <a:effectLst/>
                <a:latin typeface="Nunito Sans" panose="020F0502020204030204" pitchFamily="2" charset="0"/>
              </a:rPr>
            </a:br>
            <a:endParaRPr lang="en-ZA" sz="3400" dirty="0">
              <a:solidFill>
                <a:schemeClr val="bg1"/>
              </a:solidFill>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E60BD3B-CA68-3A74-5869-64936678CD79}"/>
              </a:ext>
            </a:extLst>
          </p:cNvPr>
          <p:cNvGraphicFramePr>
            <a:graphicFrameLocks noGrp="1"/>
          </p:cNvGraphicFramePr>
          <p:nvPr>
            <p:ph idx="1"/>
            <p:extLst>
              <p:ext uri="{D42A27DB-BD31-4B8C-83A1-F6EECF244321}">
                <p14:modId xmlns:p14="http://schemas.microsoft.com/office/powerpoint/2010/main" val="1633543972"/>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2491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85B9-A2F1-FF6A-5267-D55D92A27897}"/>
              </a:ext>
            </a:extLst>
          </p:cNvPr>
          <p:cNvSpPr>
            <a:spLocks noGrp="1"/>
          </p:cNvSpPr>
          <p:nvPr>
            <p:ph type="title"/>
          </p:nvPr>
        </p:nvSpPr>
        <p:spPr>
          <a:xfrm>
            <a:off x="0" y="1"/>
            <a:ext cx="12192000" cy="681036"/>
          </a:xfrm>
          <a:solidFill>
            <a:srgbClr val="0070C0"/>
          </a:solidFill>
        </p:spPr>
        <p:txBody>
          <a:bodyPr>
            <a:normAutofit fontScale="90000"/>
          </a:bodyPr>
          <a:lstStyle/>
          <a:p>
            <a:r>
              <a:rPr lang="en-ZA" dirty="0">
                <a:solidFill>
                  <a:schemeClr val="bg1"/>
                </a:solidFill>
              </a:rPr>
              <a:t>PMTCT</a:t>
            </a:r>
          </a:p>
        </p:txBody>
      </p:sp>
      <p:sp>
        <p:nvSpPr>
          <p:cNvPr id="3" name="Content Placeholder 2">
            <a:extLst>
              <a:ext uri="{FF2B5EF4-FFF2-40B4-BE49-F238E27FC236}">
                <a16:creationId xmlns:a16="http://schemas.microsoft.com/office/drawing/2014/main" id="{D6C19A9E-5525-74E0-A09A-CCBD3EF39B35}"/>
              </a:ext>
            </a:extLst>
          </p:cNvPr>
          <p:cNvSpPr>
            <a:spLocks noGrp="1"/>
          </p:cNvSpPr>
          <p:nvPr>
            <p:ph sz="half" idx="1"/>
          </p:nvPr>
        </p:nvSpPr>
        <p:spPr>
          <a:xfrm>
            <a:off x="0" y="825500"/>
            <a:ext cx="6019801" cy="5351463"/>
          </a:xfrm>
        </p:spPr>
        <p:txBody>
          <a:bodyPr>
            <a:normAutofit fontScale="70000" lnSpcReduction="20000"/>
          </a:bodyPr>
          <a:lstStyle/>
          <a:p>
            <a:r>
              <a:rPr lang="en-ZA" dirty="0"/>
              <a:t>HBV screening should be done in 1st trimester</a:t>
            </a:r>
          </a:p>
          <a:p>
            <a:r>
              <a:rPr lang="en-ZA" dirty="0"/>
              <a:t>Those not vaccinated should be vaccinated</a:t>
            </a:r>
          </a:p>
          <a:p>
            <a:r>
              <a:rPr lang="en-ZA" dirty="0"/>
              <a:t>If HBsAg positive</a:t>
            </a:r>
          </a:p>
          <a:p>
            <a:pPr>
              <a:buFont typeface="Wingdings" panose="05000000000000000000" pitchFamily="2" charset="2"/>
              <a:buChar char="Ø"/>
            </a:pPr>
            <a:r>
              <a:rPr lang="en-ZA" dirty="0"/>
              <a:t>Referred for further testing, counselling and medical management</a:t>
            </a:r>
          </a:p>
          <a:p>
            <a:pPr>
              <a:buFont typeface="Wingdings" panose="05000000000000000000" pitchFamily="2" charset="2"/>
              <a:buChar char="Ø"/>
            </a:pPr>
            <a:r>
              <a:rPr lang="en-ZA" dirty="0"/>
              <a:t>Contact tracing to identify others that are infected</a:t>
            </a:r>
          </a:p>
          <a:p>
            <a:pPr marL="0" indent="0">
              <a:buNone/>
            </a:pPr>
            <a:r>
              <a:rPr lang="en-ZA" dirty="0"/>
              <a:t>If immune tolerant or immune control phase: do not require treatment – </a:t>
            </a:r>
          </a:p>
          <a:p>
            <a:r>
              <a:rPr lang="en-ZA" dirty="0"/>
              <a:t>BUT need to </a:t>
            </a:r>
          </a:p>
          <a:p>
            <a:r>
              <a:rPr lang="en-ZA" dirty="0"/>
              <a:t>consider risk of transmission with HBV VL &gt;200 000 IU/mL</a:t>
            </a:r>
          </a:p>
          <a:p>
            <a:r>
              <a:rPr lang="en-ZA" dirty="0"/>
              <a:t>HBIG + birth dose vaccine within 24 hours of delivery prevent 85-90% of MTCT </a:t>
            </a:r>
          </a:p>
          <a:p>
            <a:r>
              <a:rPr lang="en-ZA" dirty="0"/>
              <a:t>Consideration of TDF 300mg for all pregnant CHB in 3rd trimester and 12 weeks post partum – to consider criteria for treatment thereafter</a:t>
            </a:r>
          </a:p>
        </p:txBody>
      </p:sp>
      <p:sp>
        <p:nvSpPr>
          <p:cNvPr id="4" name="Content Placeholder 3">
            <a:extLst>
              <a:ext uri="{FF2B5EF4-FFF2-40B4-BE49-F238E27FC236}">
                <a16:creationId xmlns:a16="http://schemas.microsoft.com/office/drawing/2014/main" id="{D38303A8-401E-A5C7-A49C-7CCCC38B3983}"/>
              </a:ext>
            </a:extLst>
          </p:cNvPr>
          <p:cNvSpPr>
            <a:spLocks noGrp="1"/>
          </p:cNvSpPr>
          <p:nvPr>
            <p:ph sz="half" idx="2"/>
          </p:nvPr>
        </p:nvSpPr>
        <p:spPr>
          <a:xfrm>
            <a:off x="6705600" y="825500"/>
            <a:ext cx="5181600" cy="5351463"/>
          </a:xfrm>
        </p:spPr>
        <p:txBody>
          <a:bodyPr>
            <a:normAutofit fontScale="70000" lnSpcReduction="20000"/>
          </a:bodyPr>
          <a:lstStyle/>
          <a:p>
            <a:r>
              <a:rPr lang="en-ZA" dirty="0"/>
              <a:t>Vertical transmission is common</a:t>
            </a:r>
          </a:p>
          <a:p>
            <a:r>
              <a:rPr lang="en-ZA" dirty="0"/>
              <a:t>Co-infection with HIV increases risk 2.5 times</a:t>
            </a:r>
          </a:p>
          <a:p>
            <a:r>
              <a:rPr lang="en-ZA" dirty="0"/>
              <a:t>More likely to be </a:t>
            </a:r>
            <a:r>
              <a:rPr lang="en-ZA" dirty="0" err="1"/>
              <a:t>HepBeAg</a:t>
            </a:r>
            <a:r>
              <a:rPr lang="en-ZA" dirty="0"/>
              <a:t> + and have higher HBV VL</a:t>
            </a:r>
          </a:p>
          <a:p>
            <a:r>
              <a:rPr lang="en-ZA" dirty="0"/>
              <a:t>Annually 1% of newborns are infected with HBV</a:t>
            </a:r>
          </a:p>
          <a:p>
            <a:r>
              <a:rPr lang="en-ZA" dirty="0"/>
              <a:t>Currently no formal program for HBsAg screening in pregnancy</a:t>
            </a:r>
          </a:p>
          <a:p>
            <a:r>
              <a:rPr lang="en-ZA" dirty="0"/>
              <a:t>WHO recommends screening if prevalence &gt;2%</a:t>
            </a:r>
          </a:p>
        </p:txBody>
      </p:sp>
      <p:sp>
        <p:nvSpPr>
          <p:cNvPr id="6" name="TextBox 5">
            <a:extLst>
              <a:ext uri="{FF2B5EF4-FFF2-40B4-BE49-F238E27FC236}">
                <a16:creationId xmlns:a16="http://schemas.microsoft.com/office/drawing/2014/main" id="{42E19E30-CCE4-FEC6-6120-0D49AF393DE7}"/>
              </a:ext>
            </a:extLst>
          </p:cNvPr>
          <p:cNvSpPr txBox="1"/>
          <p:nvPr/>
        </p:nvSpPr>
        <p:spPr>
          <a:xfrm>
            <a:off x="76201" y="5934670"/>
            <a:ext cx="12192000" cy="923330"/>
          </a:xfrm>
          <a:prstGeom prst="rect">
            <a:avLst/>
          </a:prstGeom>
          <a:noFill/>
        </p:spPr>
        <p:txBody>
          <a:bodyPr wrap="square">
            <a:spAutoFit/>
          </a:bodyPr>
          <a:lstStyle/>
          <a:p>
            <a:r>
              <a:rPr lang="en-ZA" dirty="0"/>
              <a:t>Spearman CW et al, Gastroenterology and Hepatology Association of sub-Saharan Africa (GHASSA). Hepatitis B in sub-Saharan Africa: strategies to achieve the 2030 elimination targets. Lancet Gastroenterol Hepatol. 2017 </a:t>
            </a:r>
          </a:p>
          <a:p>
            <a:r>
              <a:rPr lang="en-ZA" dirty="0"/>
              <a:t>Dec;2(12):900-909.</a:t>
            </a:r>
          </a:p>
        </p:txBody>
      </p:sp>
    </p:spTree>
    <p:extLst>
      <p:ext uri="{BB962C8B-B14F-4D97-AF65-F5344CB8AC3E}">
        <p14:creationId xmlns:p14="http://schemas.microsoft.com/office/powerpoint/2010/main" val="2602694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1EEE-A9DF-27E9-FF67-C1BE5201D395}"/>
              </a:ext>
            </a:extLst>
          </p:cNvPr>
          <p:cNvSpPr>
            <a:spLocks noGrp="1"/>
          </p:cNvSpPr>
          <p:nvPr>
            <p:ph type="title"/>
          </p:nvPr>
        </p:nvSpPr>
        <p:spPr>
          <a:xfrm>
            <a:off x="0" y="1"/>
            <a:ext cx="12192000" cy="795528"/>
          </a:xfrm>
          <a:solidFill>
            <a:srgbClr val="0070C0"/>
          </a:solidFill>
        </p:spPr>
        <p:txBody>
          <a:bodyPr/>
          <a:lstStyle/>
          <a:p>
            <a:r>
              <a:rPr lang="en-ZA" dirty="0">
                <a:solidFill>
                  <a:schemeClr val="bg1"/>
                </a:solidFill>
              </a:rPr>
              <a:t>PMTC</a:t>
            </a:r>
          </a:p>
        </p:txBody>
      </p:sp>
      <p:sp>
        <p:nvSpPr>
          <p:cNvPr id="3" name="Content Placeholder 2">
            <a:extLst>
              <a:ext uri="{FF2B5EF4-FFF2-40B4-BE49-F238E27FC236}">
                <a16:creationId xmlns:a16="http://schemas.microsoft.com/office/drawing/2014/main" id="{45B644B0-FD58-F3E2-5685-379BDC120D2F}"/>
              </a:ext>
            </a:extLst>
          </p:cNvPr>
          <p:cNvSpPr>
            <a:spLocks noGrp="1"/>
          </p:cNvSpPr>
          <p:nvPr>
            <p:ph idx="1"/>
          </p:nvPr>
        </p:nvSpPr>
        <p:spPr>
          <a:xfrm>
            <a:off x="216408" y="1121537"/>
            <a:ext cx="11753088" cy="4351338"/>
          </a:xfrm>
        </p:spPr>
        <p:txBody>
          <a:bodyPr>
            <a:normAutofit lnSpcReduction="10000"/>
          </a:bodyPr>
          <a:lstStyle/>
          <a:p>
            <a:pPr marL="0" indent="0" algn="l">
              <a:spcAft>
                <a:spcPts val="1200"/>
              </a:spcAft>
              <a:buNone/>
            </a:pPr>
            <a:endParaRPr lang="en-ZA" b="0" i="0" dirty="0">
              <a:solidFill>
                <a:srgbClr val="161B1D"/>
              </a:solidFill>
              <a:effectLst/>
              <a:latin typeface="Nunito Sans" pitchFamily="2" charset="0"/>
            </a:endParaRPr>
          </a:p>
          <a:p>
            <a:pPr algn="l">
              <a:spcAft>
                <a:spcPts val="1200"/>
              </a:spcAft>
              <a:buFont typeface="Arial" panose="020B0604020202020204" pitchFamily="34" charset="0"/>
              <a:buChar char="•"/>
            </a:pPr>
            <a:r>
              <a:rPr lang="en-ZA" b="0" i="0" dirty="0">
                <a:solidFill>
                  <a:srgbClr val="161B1D"/>
                </a:solidFill>
                <a:effectLst/>
                <a:latin typeface="Nunito Sans" pitchFamily="2" charset="0"/>
              </a:rPr>
              <a:t>Delivery of hepatitis B vaccine within 24 hours of birth should be a performance indicator for all immunization programmes, and reporting and monitoring systems should be strengthened to improve the quality of data on the birth dose</a:t>
            </a:r>
          </a:p>
          <a:p>
            <a:pPr algn="l">
              <a:spcAft>
                <a:spcPts val="1200"/>
              </a:spcAft>
              <a:buFont typeface="Arial" panose="020B0604020202020204" pitchFamily="34" charset="0"/>
              <a:buChar char="•"/>
            </a:pPr>
            <a:r>
              <a:rPr lang="en-ZA" b="0" i="0" dirty="0">
                <a:solidFill>
                  <a:srgbClr val="161B1D"/>
                </a:solidFill>
                <a:effectLst/>
                <a:latin typeface="Nunito Sans" pitchFamily="2" charset="0"/>
              </a:rPr>
              <a:t>The birth dose should be followed by two or three additional doses to complete the primary immunization series</a:t>
            </a:r>
          </a:p>
          <a:p>
            <a:pPr algn="l">
              <a:spcAft>
                <a:spcPts val="1200"/>
              </a:spcAft>
              <a:buFont typeface="Arial" panose="020B0604020202020204" pitchFamily="34" charset="0"/>
              <a:buChar char="•"/>
            </a:pPr>
            <a:r>
              <a:rPr lang="en-ZA" b="0" i="0" dirty="0">
                <a:solidFill>
                  <a:srgbClr val="161B1D"/>
                </a:solidFill>
                <a:effectLst/>
                <a:latin typeface="Nunito Sans" pitchFamily="2" charset="0"/>
              </a:rPr>
              <a:t>All pregnant women should be tested for HIV, syphilis, and HBsAg at least once and as early as possible during their pregnancy.</a:t>
            </a:r>
          </a:p>
          <a:p>
            <a:endParaRPr lang="en-ZA" dirty="0"/>
          </a:p>
        </p:txBody>
      </p:sp>
    </p:spTree>
    <p:extLst>
      <p:ext uri="{BB962C8B-B14F-4D97-AF65-F5344CB8AC3E}">
        <p14:creationId xmlns:p14="http://schemas.microsoft.com/office/powerpoint/2010/main" val="469808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A655E-89B6-9160-8312-11A15D84CDA4}"/>
              </a:ext>
            </a:extLst>
          </p:cNvPr>
          <p:cNvPicPr>
            <a:picLocks noChangeAspect="1"/>
          </p:cNvPicPr>
          <p:nvPr/>
        </p:nvPicPr>
        <p:blipFill>
          <a:blip r:embed="rId2"/>
          <a:stretch>
            <a:fillRect/>
          </a:stretch>
        </p:blipFill>
        <p:spPr>
          <a:xfrm>
            <a:off x="114300" y="0"/>
            <a:ext cx="6208679" cy="6858000"/>
          </a:xfrm>
          <a:prstGeom prst="rect">
            <a:avLst/>
          </a:prstGeom>
        </p:spPr>
      </p:pic>
      <p:pic>
        <p:nvPicPr>
          <p:cNvPr id="10" name="Picture 9">
            <a:extLst>
              <a:ext uri="{FF2B5EF4-FFF2-40B4-BE49-F238E27FC236}">
                <a16:creationId xmlns:a16="http://schemas.microsoft.com/office/drawing/2014/main" id="{6248572E-A450-E30A-0CC5-A9868AF7A890}"/>
              </a:ext>
            </a:extLst>
          </p:cNvPr>
          <p:cNvPicPr>
            <a:picLocks noChangeAspect="1"/>
          </p:cNvPicPr>
          <p:nvPr/>
        </p:nvPicPr>
        <p:blipFill>
          <a:blip r:embed="rId3"/>
          <a:stretch>
            <a:fillRect/>
          </a:stretch>
        </p:blipFill>
        <p:spPr>
          <a:xfrm>
            <a:off x="6322979" y="0"/>
            <a:ext cx="5869021" cy="6858000"/>
          </a:xfrm>
          <a:prstGeom prst="rect">
            <a:avLst/>
          </a:prstGeom>
        </p:spPr>
      </p:pic>
    </p:spTree>
    <p:extLst>
      <p:ext uri="{BB962C8B-B14F-4D97-AF65-F5344CB8AC3E}">
        <p14:creationId xmlns:p14="http://schemas.microsoft.com/office/powerpoint/2010/main" val="3028240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2B9E7-1A1B-32F0-1318-889BECBB80B4}"/>
              </a:ext>
            </a:extLst>
          </p:cNvPr>
          <p:cNvPicPr>
            <a:picLocks noChangeAspect="1"/>
          </p:cNvPicPr>
          <p:nvPr/>
        </p:nvPicPr>
        <p:blipFill>
          <a:blip r:embed="rId3"/>
          <a:stretch>
            <a:fillRect/>
          </a:stretch>
        </p:blipFill>
        <p:spPr>
          <a:xfrm>
            <a:off x="146304" y="356616"/>
            <a:ext cx="6126480" cy="4911238"/>
          </a:xfrm>
          <a:prstGeom prst="rect">
            <a:avLst/>
          </a:prstGeom>
        </p:spPr>
      </p:pic>
      <p:sp>
        <p:nvSpPr>
          <p:cNvPr id="6" name="TextBox 5">
            <a:extLst>
              <a:ext uri="{FF2B5EF4-FFF2-40B4-BE49-F238E27FC236}">
                <a16:creationId xmlns:a16="http://schemas.microsoft.com/office/drawing/2014/main" id="{C867C20E-230B-D6FE-A4C4-55CEEBE4BD21}"/>
              </a:ext>
            </a:extLst>
          </p:cNvPr>
          <p:cNvSpPr txBox="1"/>
          <p:nvPr/>
        </p:nvSpPr>
        <p:spPr>
          <a:xfrm>
            <a:off x="283464" y="6027003"/>
            <a:ext cx="12252960" cy="830997"/>
          </a:xfrm>
          <a:prstGeom prst="rect">
            <a:avLst/>
          </a:prstGeom>
          <a:noFill/>
        </p:spPr>
        <p:txBody>
          <a:bodyPr wrap="square">
            <a:spAutoFit/>
          </a:bodyPr>
          <a:lstStyle/>
          <a:p>
            <a:r>
              <a:rPr lang="en-ZA" sz="1200" dirty="0"/>
              <a:t>. EASL CPG HBV. J Hepatol 2017;67:370–98; 2. Schweitzer A, et al. Lancet 2015;386:1546–55; </a:t>
            </a:r>
            <a:br>
              <a:rPr lang="en-ZA" sz="1200" dirty="0"/>
            </a:br>
            <a:r>
              <a:rPr lang="en-ZA" sz="1200" dirty="0"/>
              <a:t>3. Ott JJ, et al. Vaccine 2012;30:2212–9; 4. GBD 2013 Mortality and Causes of Death Collaborators. Lancet 2015;385:117–71; </a:t>
            </a:r>
            <a:br>
              <a:rPr lang="en-ZA" sz="1200" dirty="0"/>
            </a:br>
            <a:r>
              <a:rPr lang="en-ZA" sz="1200" dirty="0"/>
              <a:t>5. Coppola N, et al. Euro </a:t>
            </a:r>
            <a:r>
              <a:rPr lang="en-ZA" sz="1200" dirty="0" err="1"/>
              <a:t>Surveill</a:t>
            </a:r>
            <a:r>
              <a:rPr lang="en-ZA" sz="1200" dirty="0"/>
              <a:t> 2015;20:30009; 6. Hampel A, et al. </a:t>
            </a:r>
            <a:r>
              <a:rPr lang="en-ZA" sz="1200" dirty="0" err="1"/>
              <a:t>Bundesgesundheitsblatt</a:t>
            </a:r>
            <a:r>
              <a:rPr lang="en-ZA" sz="1200" dirty="0"/>
              <a:t> </a:t>
            </a:r>
            <a:r>
              <a:rPr lang="en-ZA" sz="1200" dirty="0" err="1"/>
              <a:t>Gesundheitsforschung</a:t>
            </a:r>
            <a:r>
              <a:rPr lang="en-ZA" sz="1200" dirty="0"/>
              <a:t> </a:t>
            </a:r>
            <a:r>
              <a:rPr lang="en-ZA" sz="1200" dirty="0" err="1"/>
              <a:t>Gesundheitsschutz</a:t>
            </a:r>
            <a:r>
              <a:rPr lang="en-ZA" sz="1200" dirty="0"/>
              <a:t> 2016;59:578–83; </a:t>
            </a:r>
            <a:br>
              <a:rPr lang="en-ZA" sz="1200" dirty="0"/>
            </a:br>
            <a:r>
              <a:rPr lang="en-ZA" sz="1200" dirty="0"/>
              <a:t>7. Chen C-L, et al. J Hepatol 2015;63:354–63. </a:t>
            </a:r>
          </a:p>
        </p:txBody>
      </p:sp>
      <p:pic>
        <p:nvPicPr>
          <p:cNvPr id="5" name="Picture 4">
            <a:extLst>
              <a:ext uri="{FF2B5EF4-FFF2-40B4-BE49-F238E27FC236}">
                <a16:creationId xmlns:a16="http://schemas.microsoft.com/office/drawing/2014/main" id="{855466C9-7A7E-8C52-ED6C-0E50BD4E52A2}"/>
              </a:ext>
            </a:extLst>
          </p:cNvPr>
          <p:cNvPicPr>
            <a:picLocks noChangeAspect="1"/>
          </p:cNvPicPr>
          <p:nvPr/>
        </p:nvPicPr>
        <p:blipFill>
          <a:blip r:embed="rId4"/>
          <a:stretch>
            <a:fillRect/>
          </a:stretch>
        </p:blipFill>
        <p:spPr>
          <a:xfrm>
            <a:off x="6272784" y="356616"/>
            <a:ext cx="5133277" cy="2969009"/>
          </a:xfrm>
          <a:prstGeom prst="rect">
            <a:avLst/>
          </a:prstGeom>
        </p:spPr>
      </p:pic>
      <p:pic>
        <p:nvPicPr>
          <p:cNvPr id="8" name="Picture 7">
            <a:extLst>
              <a:ext uri="{FF2B5EF4-FFF2-40B4-BE49-F238E27FC236}">
                <a16:creationId xmlns:a16="http://schemas.microsoft.com/office/drawing/2014/main" id="{1ADF4414-4443-970D-BAFD-0253AD859401}"/>
              </a:ext>
            </a:extLst>
          </p:cNvPr>
          <p:cNvPicPr>
            <a:picLocks noChangeAspect="1"/>
          </p:cNvPicPr>
          <p:nvPr/>
        </p:nvPicPr>
        <p:blipFill>
          <a:blip r:embed="rId5"/>
          <a:stretch>
            <a:fillRect/>
          </a:stretch>
        </p:blipFill>
        <p:spPr>
          <a:xfrm>
            <a:off x="6272784" y="3670564"/>
            <a:ext cx="5547841" cy="1597290"/>
          </a:xfrm>
          <a:prstGeom prst="rect">
            <a:avLst/>
          </a:prstGeom>
        </p:spPr>
      </p:pic>
    </p:spTree>
    <p:extLst>
      <p:ext uri="{BB962C8B-B14F-4D97-AF65-F5344CB8AC3E}">
        <p14:creationId xmlns:p14="http://schemas.microsoft.com/office/powerpoint/2010/main" val="368081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5C95-A40F-924B-74D7-A3B0359A596F}"/>
              </a:ext>
            </a:extLst>
          </p:cNvPr>
          <p:cNvSpPr>
            <a:spLocks noGrp="1"/>
          </p:cNvSpPr>
          <p:nvPr>
            <p:ph type="title"/>
          </p:nvPr>
        </p:nvSpPr>
        <p:spPr>
          <a:xfrm>
            <a:off x="1" y="0"/>
            <a:ext cx="12192000" cy="841248"/>
          </a:xfrm>
          <a:solidFill>
            <a:srgbClr val="0070C0"/>
          </a:solidFill>
        </p:spPr>
        <p:txBody>
          <a:bodyPr/>
          <a:lstStyle/>
          <a:p>
            <a:r>
              <a:rPr lang="en-ZA" dirty="0">
                <a:solidFill>
                  <a:schemeClr val="bg1"/>
                </a:solidFill>
              </a:rPr>
              <a:t>TREATMENT OF CHRONIC HBV</a:t>
            </a:r>
          </a:p>
        </p:txBody>
      </p:sp>
      <p:sp>
        <p:nvSpPr>
          <p:cNvPr id="3" name="Content Placeholder 2">
            <a:extLst>
              <a:ext uri="{FF2B5EF4-FFF2-40B4-BE49-F238E27FC236}">
                <a16:creationId xmlns:a16="http://schemas.microsoft.com/office/drawing/2014/main" id="{5AFC65C2-5DD9-7812-755D-8C63C641C953}"/>
              </a:ext>
            </a:extLst>
          </p:cNvPr>
          <p:cNvSpPr>
            <a:spLocks noGrp="1"/>
          </p:cNvSpPr>
          <p:nvPr>
            <p:ph idx="1"/>
          </p:nvPr>
        </p:nvSpPr>
        <p:spPr>
          <a:xfrm>
            <a:off x="132080" y="913221"/>
            <a:ext cx="11122794" cy="5031557"/>
          </a:xfrm>
        </p:spPr>
        <p:txBody>
          <a:bodyPr/>
          <a:lstStyle/>
          <a:p>
            <a:r>
              <a:rPr lang="en-ZA" dirty="0"/>
              <a:t>WHO TO TREAT ? Goals of Treatment </a:t>
            </a:r>
          </a:p>
          <a:p>
            <a:r>
              <a:rPr lang="en-ZA" dirty="0"/>
              <a:t>WHAT TO TREAT WITH ?</a:t>
            </a:r>
          </a:p>
          <a:p>
            <a:r>
              <a:rPr lang="en-ZA" dirty="0"/>
              <a:t>RESPONSE TO TREATMENT </a:t>
            </a:r>
          </a:p>
        </p:txBody>
      </p:sp>
      <p:pic>
        <p:nvPicPr>
          <p:cNvPr id="5" name="Picture 4">
            <a:extLst>
              <a:ext uri="{FF2B5EF4-FFF2-40B4-BE49-F238E27FC236}">
                <a16:creationId xmlns:a16="http://schemas.microsoft.com/office/drawing/2014/main" id="{F609F752-B5F0-5115-DAE8-7C10A12F8EAE}"/>
              </a:ext>
            </a:extLst>
          </p:cNvPr>
          <p:cNvPicPr>
            <a:picLocks noChangeAspect="1"/>
          </p:cNvPicPr>
          <p:nvPr/>
        </p:nvPicPr>
        <p:blipFill>
          <a:blip r:embed="rId3"/>
          <a:stretch>
            <a:fillRect/>
          </a:stretch>
        </p:blipFill>
        <p:spPr>
          <a:xfrm>
            <a:off x="709612" y="4296586"/>
            <a:ext cx="10772775" cy="2000250"/>
          </a:xfrm>
          <a:prstGeom prst="rect">
            <a:avLst/>
          </a:prstGeom>
        </p:spPr>
      </p:pic>
    </p:spTree>
    <p:extLst>
      <p:ext uri="{BB962C8B-B14F-4D97-AF65-F5344CB8AC3E}">
        <p14:creationId xmlns:p14="http://schemas.microsoft.com/office/powerpoint/2010/main" val="2560911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D483-F46A-9369-E98B-121F23C1B9D5}"/>
              </a:ext>
            </a:extLst>
          </p:cNvPr>
          <p:cNvSpPr>
            <a:spLocks noGrp="1"/>
          </p:cNvSpPr>
          <p:nvPr>
            <p:ph type="title"/>
          </p:nvPr>
        </p:nvSpPr>
        <p:spPr>
          <a:xfrm>
            <a:off x="0" y="0"/>
            <a:ext cx="12192000" cy="964141"/>
          </a:xfrm>
          <a:solidFill>
            <a:srgbClr val="0070C0"/>
          </a:solidFill>
        </p:spPr>
        <p:txBody>
          <a:bodyPr/>
          <a:lstStyle/>
          <a:p>
            <a:r>
              <a:rPr lang="en-ZA" dirty="0">
                <a:solidFill>
                  <a:schemeClr val="bg1"/>
                </a:solidFill>
              </a:rPr>
              <a:t>Goals of Treatment </a:t>
            </a:r>
          </a:p>
        </p:txBody>
      </p:sp>
      <p:sp>
        <p:nvSpPr>
          <p:cNvPr id="3" name="Content Placeholder 2">
            <a:extLst>
              <a:ext uri="{FF2B5EF4-FFF2-40B4-BE49-F238E27FC236}">
                <a16:creationId xmlns:a16="http://schemas.microsoft.com/office/drawing/2014/main" id="{E8892F8E-85AB-CF65-B769-982ADAA4CC96}"/>
              </a:ext>
            </a:extLst>
          </p:cNvPr>
          <p:cNvSpPr>
            <a:spLocks noGrp="1"/>
          </p:cNvSpPr>
          <p:nvPr>
            <p:ph idx="1"/>
          </p:nvPr>
        </p:nvSpPr>
        <p:spPr>
          <a:xfrm>
            <a:off x="192024" y="1405467"/>
            <a:ext cx="11896343" cy="4771496"/>
          </a:xfrm>
        </p:spPr>
        <p:txBody>
          <a:bodyPr>
            <a:normAutofit fontScale="92500" lnSpcReduction="20000"/>
          </a:bodyPr>
          <a:lstStyle/>
          <a:p>
            <a:pPr>
              <a:buFont typeface="Wingdings" panose="05000000000000000000" pitchFamily="2" charset="2"/>
              <a:buChar char="q"/>
            </a:pPr>
            <a:r>
              <a:rPr lang="en-ZA" b="1" dirty="0"/>
              <a:t>MAIN GOALS OF THERAPY:</a:t>
            </a:r>
          </a:p>
          <a:p>
            <a:r>
              <a:rPr lang="en-ZA" dirty="0"/>
              <a:t>  To improve survival and QoL  and prevent HCC development</a:t>
            </a:r>
          </a:p>
          <a:p>
            <a:pPr>
              <a:buFont typeface="Wingdings" panose="05000000000000000000" pitchFamily="2" charset="2"/>
              <a:buChar char="q"/>
            </a:pPr>
            <a:r>
              <a:rPr lang="en-ZA" dirty="0"/>
              <a:t> </a:t>
            </a:r>
            <a:r>
              <a:rPr lang="en-ZA" b="1" dirty="0"/>
              <a:t>ADDITIONAL GOALS</a:t>
            </a:r>
            <a:r>
              <a:rPr lang="en-ZA" dirty="0"/>
              <a:t>: </a:t>
            </a:r>
          </a:p>
          <a:p>
            <a:r>
              <a:rPr lang="en-ZA" dirty="0"/>
              <a:t> Prevent mother to child transmission </a:t>
            </a:r>
          </a:p>
          <a:p>
            <a:r>
              <a:rPr lang="en-ZA" dirty="0"/>
              <a:t> Prevent hepatitis B reactivation </a:t>
            </a:r>
          </a:p>
          <a:p>
            <a:r>
              <a:rPr lang="en-ZA" dirty="0"/>
              <a:t> Prevention &amp; Rx of HBV-associated extrahepatic manifestations</a:t>
            </a:r>
          </a:p>
          <a:p>
            <a:r>
              <a:rPr lang="en-ZA" dirty="0"/>
              <a:t> Regression of fibrosis and cirrhosis in patients with established advanced fibrosis or cirrhosis</a:t>
            </a:r>
          </a:p>
          <a:p>
            <a:r>
              <a:rPr lang="en-ZA" dirty="0"/>
              <a:t> In pts with HCC, to suppress viral HBV replication &amp; reduce HCC recurrence after potential curative therapy </a:t>
            </a:r>
          </a:p>
          <a:p>
            <a:r>
              <a:rPr lang="en-ZA" dirty="0"/>
              <a:t>In Acute Hepatitis, to prevent ALF, improve QoL by shortening the duration of symptoms and lower risk of chronicity</a:t>
            </a:r>
          </a:p>
        </p:txBody>
      </p:sp>
    </p:spTree>
    <p:extLst>
      <p:ext uri="{BB962C8B-B14F-4D97-AF65-F5344CB8AC3E}">
        <p14:creationId xmlns:p14="http://schemas.microsoft.com/office/powerpoint/2010/main" val="828230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F49B-4D78-6F0B-783F-D535DE6BE488}"/>
              </a:ext>
            </a:extLst>
          </p:cNvPr>
          <p:cNvSpPr>
            <a:spLocks noGrp="1"/>
          </p:cNvSpPr>
          <p:nvPr>
            <p:ph type="title"/>
          </p:nvPr>
        </p:nvSpPr>
        <p:spPr>
          <a:xfrm>
            <a:off x="17058" y="18255"/>
            <a:ext cx="12174942" cy="1325563"/>
          </a:xfrm>
          <a:solidFill>
            <a:srgbClr val="0070C0"/>
          </a:solidFill>
        </p:spPr>
        <p:txBody>
          <a:bodyPr/>
          <a:lstStyle/>
          <a:p>
            <a:r>
              <a:rPr lang="en-ZA" dirty="0">
                <a:solidFill>
                  <a:schemeClr val="bg1"/>
                </a:solidFill>
              </a:rPr>
              <a:t>WHO To Treat : WHO 2024</a:t>
            </a:r>
          </a:p>
        </p:txBody>
      </p:sp>
      <p:pic>
        <p:nvPicPr>
          <p:cNvPr id="5" name="Content Placeholder 4">
            <a:extLst>
              <a:ext uri="{FF2B5EF4-FFF2-40B4-BE49-F238E27FC236}">
                <a16:creationId xmlns:a16="http://schemas.microsoft.com/office/drawing/2014/main" id="{F569915C-DB16-B2A7-A05B-0522780EDC0A}"/>
              </a:ext>
            </a:extLst>
          </p:cNvPr>
          <p:cNvPicPr>
            <a:picLocks noGrp="1" noChangeAspect="1"/>
          </p:cNvPicPr>
          <p:nvPr>
            <p:ph idx="1"/>
          </p:nvPr>
        </p:nvPicPr>
        <p:blipFill>
          <a:blip r:embed="rId2"/>
          <a:stretch>
            <a:fillRect/>
          </a:stretch>
        </p:blipFill>
        <p:spPr>
          <a:xfrm>
            <a:off x="1659342" y="1825625"/>
            <a:ext cx="8873316" cy="4351338"/>
          </a:xfrm>
          <a:prstGeom prst="rect">
            <a:avLst/>
          </a:prstGeom>
        </p:spPr>
      </p:pic>
    </p:spTree>
    <p:extLst>
      <p:ext uri="{BB962C8B-B14F-4D97-AF65-F5344CB8AC3E}">
        <p14:creationId xmlns:p14="http://schemas.microsoft.com/office/powerpoint/2010/main" val="1338989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59161F-1452-B1C5-A585-43D32B7B54E4}"/>
              </a:ext>
            </a:extLst>
          </p:cNvPr>
          <p:cNvPicPr>
            <a:picLocks noChangeAspect="1"/>
          </p:cNvPicPr>
          <p:nvPr/>
        </p:nvPicPr>
        <p:blipFill>
          <a:blip r:embed="rId2"/>
          <a:stretch>
            <a:fillRect/>
          </a:stretch>
        </p:blipFill>
        <p:spPr>
          <a:xfrm>
            <a:off x="0" y="745848"/>
            <a:ext cx="12192000" cy="5366304"/>
          </a:xfrm>
          <a:prstGeom prst="rect">
            <a:avLst/>
          </a:prstGeom>
        </p:spPr>
      </p:pic>
    </p:spTree>
    <p:extLst>
      <p:ext uri="{BB962C8B-B14F-4D97-AF65-F5344CB8AC3E}">
        <p14:creationId xmlns:p14="http://schemas.microsoft.com/office/powerpoint/2010/main" val="478574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80273-4114-3B50-2EEA-D018BAD6BCCB}"/>
              </a:ext>
            </a:extLst>
          </p:cNvPr>
          <p:cNvSpPr>
            <a:spLocks noGrp="1"/>
          </p:cNvSpPr>
          <p:nvPr>
            <p:ph type="title"/>
          </p:nvPr>
        </p:nvSpPr>
        <p:spPr>
          <a:xfrm>
            <a:off x="0" y="18256"/>
            <a:ext cx="12192000" cy="662782"/>
          </a:xfrm>
          <a:solidFill>
            <a:srgbClr val="0070C0"/>
          </a:solidFill>
        </p:spPr>
        <p:txBody>
          <a:bodyPr>
            <a:normAutofit fontScale="90000"/>
          </a:bodyPr>
          <a:lstStyle/>
          <a:p>
            <a:r>
              <a:rPr lang="en-ZA" dirty="0">
                <a:solidFill>
                  <a:schemeClr val="bg1"/>
                </a:solidFill>
              </a:rPr>
              <a:t>FIRST LINE THERAPY</a:t>
            </a:r>
          </a:p>
        </p:txBody>
      </p:sp>
      <p:pic>
        <p:nvPicPr>
          <p:cNvPr id="5" name="Content Placeholder 4">
            <a:extLst>
              <a:ext uri="{FF2B5EF4-FFF2-40B4-BE49-F238E27FC236}">
                <a16:creationId xmlns:a16="http://schemas.microsoft.com/office/drawing/2014/main" id="{7CF5EF26-DF1B-C1F5-E1D3-75F3734AD804}"/>
              </a:ext>
            </a:extLst>
          </p:cNvPr>
          <p:cNvPicPr>
            <a:picLocks noGrp="1" noChangeAspect="1"/>
          </p:cNvPicPr>
          <p:nvPr>
            <p:ph idx="1"/>
          </p:nvPr>
        </p:nvPicPr>
        <p:blipFill>
          <a:blip r:embed="rId2"/>
          <a:stretch>
            <a:fillRect/>
          </a:stretch>
        </p:blipFill>
        <p:spPr>
          <a:xfrm>
            <a:off x="1127748" y="1417064"/>
            <a:ext cx="9469578" cy="4351338"/>
          </a:xfrm>
          <a:prstGeom prst="rect">
            <a:avLst/>
          </a:prstGeom>
        </p:spPr>
      </p:pic>
    </p:spTree>
    <p:extLst>
      <p:ext uri="{BB962C8B-B14F-4D97-AF65-F5344CB8AC3E}">
        <p14:creationId xmlns:p14="http://schemas.microsoft.com/office/powerpoint/2010/main" val="3600260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F0E1-F4AE-11E0-E544-3248C58525C6}"/>
              </a:ext>
            </a:extLst>
          </p:cNvPr>
          <p:cNvSpPr>
            <a:spLocks noGrp="1"/>
          </p:cNvSpPr>
          <p:nvPr>
            <p:ph type="title"/>
          </p:nvPr>
        </p:nvSpPr>
        <p:spPr>
          <a:xfrm>
            <a:off x="0" y="0"/>
            <a:ext cx="12192000" cy="829733"/>
          </a:xfrm>
          <a:solidFill>
            <a:srgbClr val="0070C0"/>
          </a:solidFill>
        </p:spPr>
        <p:txBody>
          <a:bodyPr/>
          <a:lstStyle/>
          <a:p>
            <a:r>
              <a:rPr lang="en-ZA" dirty="0">
                <a:solidFill>
                  <a:schemeClr val="bg1"/>
                </a:solidFill>
              </a:rPr>
              <a:t>Definitions of response to treatment</a:t>
            </a:r>
          </a:p>
        </p:txBody>
      </p:sp>
      <p:pic>
        <p:nvPicPr>
          <p:cNvPr id="5" name="Content Placeholder 4">
            <a:extLst>
              <a:ext uri="{FF2B5EF4-FFF2-40B4-BE49-F238E27FC236}">
                <a16:creationId xmlns:a16="http://schemas.microsoft.com/office/drawing/2014/main" id="{6CD91C11-9324-E03D-A11D-165049E66DA8}"/>
              </a:ext>
            </a:extLst>
          </p:cNvPr>
          <p:cNvPicPr>
            <a:picLocks noGrp="1" noChangeAspect="1"/>
          </p:cNvPicPr>
          <p:nvPr>
            <p:ph idx="1"/>
          </p:nvPr>
        </p:nvPicPr>
        <p:blipFill>
          <a:blip r:embed="rId2"/>
          <a:stretch>
            <a:fillRect/>
          </a:stretch>
        </p:blipFill>
        <p:spPr>
          <a:xfrm>
            <a:off x="1440055" y="1029758"/>
            <a:ext cx="8448290" cy="4351338"/>
          </a:xfrm>
          <a:prstGeom prst="rect">
            <a:avLst/>
          </a:prstGeom>
        </p:spPr>
      </p:pic>
      <p:sp>
        <p:nvSpPr>
          <p:cNvPr id="7" name="TextBox 6">
            <a:extLst>
              <a:ext uri="{FF2B5EF4-FFF2-40B4-BE49-F238E27FC236}">
                <a16:creationId xmlns:a16="http://schemas.microsoft.com/office/drawing/2014/main" id="{0818AD0D-78C7-458C-9349-351A2CA7F057}"/>
              </a:ext>
            </a:extLst>
          </p:cNvPr>
          <p:cNvSpPr txBox="1"/>
          <p:nvPr/>
        </p:nvSpPr>
        <p:spPr>
          <a:xfrm>
            <a:off x="93133" y="5846544"/>
            <a:ext cx="11861800" cy="246221"/>
          </a:xfrm>
          <a:prstGeom prst="rect">
            <a:avLst/>
          </a:prstGeom>
          <a:noFill/>
        </p:spPr>
        <p:txBody>
          <a:bodyPr wrap="square">
            <a:spAutoFit/>
          </a:bodyPr>
          <a:lstStyle/>
          <a:p>
            <a:r>
              <a:rPr lang="en-ZA" sz="1000" dirty="0"/>
              <a:t>European Association for the Study of the Liver. EASL 2017 Clinical Practice Guidelines on the management of hepatitis B virus infection. J Hepatol. 2017 Aug;67(2):370-398.</a:t>
            </a:r>
          </a:p>
        </p:txBody>
      </p:sp>
    </p:spTree>
    <p:extLst>
      <p:ext uri="{BB962C8B-B14F-4D97-AF65-F5344CB8AC3E}">
        <p14:creationId xmlns:p14="http://schemas.microsoft.com/office/powerpoint/2010/main" val="125405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AAD53-6B1D-E315-F1B3-F6E7CD75A4B8}"/>
              </a:ext>
            </a:extLst>
          </p:cNvPr>
          <p:cNvSpPr>
            <a:spLocks noGrp="1"/>
          </p:cNvSpPr>
          <p:nvPr>
            <p:ph type="title"/>
          </p:nvPr>
        </p:nvSpPr>
        <p:spPr>
          <a:xfrm>
            <a:off x="479636" y="5612646"/>
            <a:ext cx="10909640" cy="1065836"/>
          </a:xfrm>
        </p:spPr>
        <p:txBody>
          <a:bodyPr vert="horz" lIns="91440" tIns="45720" rIns="91440" bIns="45720" rtlCol="0" anchor="ctr">
            <a:normAutofit/>
          </a:bodyPr>
          <a:lstStyle/>
          <a:p>
            <a:pPr algn="ctr"/>
            <a:r>
              <a:rPr lang="en-US" sz="6600" dirty="0"/>
              <a:t>Resistance </a:t>
            </a:r>
          </a:p>
        </p:txBody>
      </p:sp>
      <p:pic>
        <p:nvPicPr>
          <p:cNvPr id="5" name="Content Placeholder 4">
            <a:extLst>
              <a:ext uri="{FF2B5EF4-FFF2-40B4-BE49-F238E27FC236}">
                <a16:creationId xmlns:a16="http://schemas.microsoft.com/office/drawing/2014/main" id="{8D8F0AE9-7D9D-ED1E-9F37-A3EBA073D12B}"/>
              </a:ext>
            </a:extLst>
          </p:cNvPr>
          <p:cNvPicPr>
            <a:picLocks noGrp="1" noChangeAspect="1"/>
          </p:cNvPicPr>
          <p:nvPr>
            <p:ph idx="1"/>
          </p:nvPr>
        </p:nvPicPr>
        <p:blipFill>
          <a:blip r:embed="rId2"/>
          <a:stretch>
            <a:fillRect/>
          </a:stretch>
        </p:blipFill>
        <p:spPr>
          <a:xfrm>
            <a:off x="320040" y="548297"/>
            <a:ext cx="5614416" cy="4866542"/>
          </a:xfrm>
          <a:prstGeom prst="rect">
            <a:avLst/>
          </a:prstGeom>
        </p:spPr>
      </p:pic>
      <p:pic>
        <p:nvPicPr>
          <p:cNvPr id="7" name="Picture 6">
            <a:extLst>
              <a:ext uri="{FF2B5EF4-FFF2-40B4-BE49-F238E27FC236}">
                <a16:creationId xmlns:a16="http://schemas.microsoft.com/office/drawing/2014/main" id="{9818FC85-A9EA-2478-5971-3826CE62F2CF}"/>
              </a:ext>
            </a:extLst>
          </p:cNvPr>
          <p:cNvPicPr>
            <a:picLocks noChangeAspect="1"/>
          </p:cNvPicPr>
          <p:nvPr/>
        </p:nvPicPr>
        <p:blipFill>
          <a:blip r:embed="rId3"/>
          <a:stretch>
            <a:fillRect/>
          </a:stretch>
        </p:blipFill>
        <p:spPr>
          <a:xfrm>
            <a:off x="6254496" y="774700"/>
            <a:ext cx="5614416" cy="4445000"/>
          </a:xfrm>
          <a:prstGeom prst="rect">
            <a:avLst/>
          </a:prstGeom>
        </p:spPr>
      </p:pic>
      <p:sp>
        <p:nvSpPr>
          <p:cNvPr id="2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733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AAE720-E251-A894-12A0-C40EF1212089}"/>
              </a:ext>
            </a:extLst>
          </p:cNvPr>
          <p:cNvPicPr>
            <a:picLocks noChangeAspect="1"/>
          </p:cNvPicPr>
          <p:nvPr/>
        </p:nvPicPr>
        <p:blipFill>
          <a:blip r:embed="rId3"/>
          <a:stretch>
            <a:fillRect/>
          </a:stretch>
        </p:blipFill>
        <p:spPr>
          <a:xfrm>
            <a:off x="643467" y="1009320"/>
            <a:ext cx="10905066" cy="4839358"/>
          </a:xfrm>
          <a:prstGeom prst="rect">
            <a:avLst/>
          </a:prstGeom>
        </p:spPr>
      </p:pic>
    </p:spTree>
    <p:extLst>
      <p:ext uri="{BB962C8B-B14F-4D97-AF65-F5344CB8AC3E}">
        <p14:creationId xmlns:p14="http://schemas.microsoft.com/office/powerpoint/2010/main" val="536684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AF37-FC07-4165-AD25-D10396C8A2D6}"/>
              </a:ext>
            </a:extLst>
          </p:cNvPr>
          <p:cNvSpPr>
            <a:spLocks noGrp="1"/>
          </p:cNvSpPr>
          <p:nvPr>
            <p:ph type="title"/>
          </p:nvPr>
        </p:nvSpPr>
        <p:spPr>
          <a:xfrm>
            <a:off x="0" y="0"/>
            <a:ext cx="12192000" cy="1098305"/>
          </a:xfrm>
          <a:solidFill>
            <a:schemeClr val="tx2">
              <a:lumMod val="50000"/>
              <a:lumOff val="50000"/>
            </a:schemeClr>
          </a:solidFill>
        </p:spPr>
        <p:txBody>
          <a:bodyPr>
            <a:normAutofit/>
          </a:bodyPr>
          <a:lstStyle/>
          <a:p>
            <a:r>
              <a:rPr lang="en-US" sz="3200" dirty="0">
                <a:solidFill>
                  <a:schemeClr val="bg1"/>
                </a:solidFill>
              </a:rPr>
              <a:t>Current treatment strategies for chronic hepatitis B: </a:t>
            </a:r>
            <a:br>
              <a:rPr lang="en-US" sz="3200" dirty="0">
                <a:solidFill>
                  <a:schemeClr val="bg1"/>
                </a:solidFill>
              </a:rPr>
            </a:br>
            <a:r>
              <a:rPr lang="en-US" sz="3200" dirty="0">
                <a:solidFill>
                  <a:schemeClr val="bg1"/>
                </a:solidFill>
              </a:rPr>
              <a:t>main concepts and features</a:t>
            </a:r>
            <a:endParaRPr lang="en-GB" sz="3200" dirty="0">
              <a:solidFill>
                <a:schemeClr val="bg1"/>
              </a:solidFill>
            </a:endParaRPr>
          </a:p>
        </p:txBody>
      </p:sp>
      <p:sp>
        <p:nvSpPr>
          <p:cNvPr id="3" name="Text Placeholder 2">
            <a:extLst>
              <a:ext uri="{FF2B5EF4-FFF2-40B4-BE49-F238E27FC236}">
                <a16:creationId xmlns:a16="http://schemas.microsoft.com/office/drawing/2014/main" id="{D3AC60E2-D5CA-4A84-A5F5-6000F7D0A65F}"/>
              </a:ext>
            </a:extLst>
          </p:cNvPr>
          <p:cNvSpPr>
            <a:spLocks noGrp="1"/>
          </p:cNvSpPr>
          <p:nvPr>
            <p:ph type="body" sz="quarter" idx="10"/>
          </p:nvPr>
        </p:nvSpPr>
        <p:spPr/>
        <p:txBody>
          <a:bodyPr/>
          <a:lstStyle/>
          <a:p>
            <a:r>
              <a:rPr lang="en-GB" dirty="0"/>
              <a:t>*Stopping NAs after some years might be considered in selected cases; </a:t>
            </a:r>
            <a:r>
              <a:rPr lang="en-GB" baseline="30000" dirty="0"/>
              <a:t>†</a:t>
            </a:r>
            <a:r>
              <a:rPr lang="en-GB" dirty="0"/>
              <a:t>Psychiatric, neurological, endocrinological; </a:t>
            </a:r>
            <a:r>
              <a:rPr lang="en-GB" baseline="30000" dirty="0"/>
              <a:t>‡</a:t>
            </a:r>
            <a:r>
              <a:rPr lang="en-GB" dirty="0"/>
              <a:t>Uncertainties regarding kidney function, bone diseases for some NAs; </a:t>
            </a:r>
            <a:r>
              <a:rPr lang="en-GB" baseline="30000" dirty="0"/>
              <a:t>§</a:t>
            </a:r>
            <a:r>
              <a:rPr lang="en-GB" dirty="0"/>
              <a:t>Decompensated disease, comorbidities etc.; </a:t>
            </a:r>
            <a:r>
              <a:rPr lang="en-GB" baseline="30000" dirty="0"/>
              <a:t>‖</a:t>
            </a:r>
            <a:r>
              <a:rPr lang="en-GB" dirty="0"/>
              <a:t>Dose adjustments in patients with eGFR &lt;50 ml/min are required for all NAs except for TAF (no dose recommendation for TAF in patients with </a:t>
            </a:r>
            <a:r>
              <a:rPr lang="en-GB" dirty="0" err="1"/>
              <a:t>CrCl</a:t>
            </a:r>
            <a:r>
              <a:rPr lang="en-GB" dirty="0"/>
              <a:t> &lt;15 ml/min who are not receiving haemodialysis); </a:t>
            </a:r>
            <a:r>
              <a:rPr lang="en-GB" baseline="30000" dirty="0"/>
              <a:t>¶</a:t>
            </a:r>
            <a:r>
              <a:rPr lang="en-GB" dirty="0"/>
              <a:t>Depending on baseline characteristics; **Slowly increases with treatment time in HBeAg-positive patients (a plateau in serological responses has been observed beyond treatment Year 4), usually very low in HBeAg-negative patients; </a:t>
            </a:r>
            <a:r>
              <a:rPr lang="en-GB" baseline="30000" dirty="0"/>
              <a:t>††</a:t>
            </a:r>
            <a:r>
              <a:rPr lang="en-GB" dirty="0"/>
              <a:t>So far no TDF or TAF resistance development has been detected</a:t>
            </a:r>
            <a:br>
              <a:rPr lang="en-GB" dirty="0"/>
            </a:br>
            <a:r>
              <a:rPr lang="en-GB" dirty="0"/>
              <a:t>EASL CPG HBV. J </a:t>
            </a:r>
            <a:r>
              <a:rPr lang="en-GB" dirty="0" err="1"/>
              <a:t>Hepatol</a:t>
            </a:r>
            <a:r>
              <a:rPr lang="en-GB" dirty="0"/>
              <a:t> 2017;67:370–98</a:t>
            </a:r>
          </a:p>
        </p:txBody>
      </p:sp>
      <p:graphicFrame>
        <p:nvGraphicFramePr>
          <p:cNvPr id="9" name="Content Placeholder 8">
            <a:extLst>
              <a:ext uri="{FF2B5EF4-FFF2-40B4-BE49-F238E27FC236}">
                <a16:creationId xmlns:a16="http://schemas.microsoft.com/office/drawing/2014/main" id="{449D6C41-41EA-4A77-BA8F-20C9B94EC54F}"/>
              </a:ext>
            </a:extLst>
          </p:cNvPr>
          <p:cNvGraphicFramePr>
            <a:graphicFrameLocks noGrp="1"/>
          </p:cNvGraphicFramePr>
          <p:nvPr>
            <p:ph sz="half" idx="1"/>
            <p:extLst>
              <p:ext uri="{D42A27DB-BD31-4B8C-83A1-F6EECF244321}">
                <p14:modId xmlns:p14="http://schemas.microsoft.com/office/powerpoint/2010/main" val="2611911386"/>
              </p:ext>
            </p:extLst>
          </p:nvPr>
        </p:nvGraphicFramePr>
        <p:xfrm>
          <a:off x="425450" y="1481328"/>
          <a:ext cx="11342049" cy="4187562"/>
        </p:xfrm>
        <a:graphic>
          <a:graphicData uri="http://schemas.openxmlformats.org/drawingml/2006/table">
            <a:tbl>
              <a:tblPr firstRow="1" bandRow="1">
                <a:tableStyleId>{5C22544A-7EE6-4342-B048-85BDC9FD1C3A}</a:tableStyleId>
              </a:tblPr>
              <a:tblGrid>
                <a:gridCol w="3016365">
                  <a:extLst>
                    <a:ext uri="{9D8B030D-6E8A-4147-A177-3AD203B41FA5}">
                      <a16:colId xmlns:a16="http://schemas.microsoft.com/office/drawing/2014/main" val="20001"/>
                    </a:ext>
                  </a:extLst>
                </a:gridCol>
                <a:gridCol w="3609393">
                  <a:extLst>
                    <a:ext uri="{9D8B030D-6E8A-4147-A177-3AD203B41FA5}">
                      <a16:colId xmlns:a16="http://schemas.microsoft.com/office/drawing/2014/main" val="20002"/>
                    </a:ext>
                  </a:extLst>
                </a:gridCol>
                <a:gridCol w="4716291">
                  <a:extLst>
                    <a:ext uri="{9D8B030D-6E8A-4147-A177-3AD203B41FA5}">
                      <a16:colId xmlns:a16="http://schemas.microsoft.com/office/drawing/2014/main" val="20003"/>
                    </a:ext>
                  </a:extLst>
                </a:gridCol>
              </a:tblGrid>
              <a:tr h="261981">
                <a:tc>
                  <a:txBody>
                    <a:bodyPr/>
                    <a:lstStyle/>
                    <a:p>
                      <a:r>
                        <a:rPr lang="en-GB" sz="1400" dirty="0">
                          <a:solidFill>
                            <a:schemeClr val="bg1"/>
                          </a:solidFill>
                          <a:latin typeface="Arial" panose="020B0604020202020204" pitchFamily="34" charset="0"/>
                          <a:cs typeface="Arial" panose="020B0604020202020204" pitchFamily="34" charset="0"/>
                        </a:rPr>
                        <a:t>Features</a:t>
                      </a:r>
                    </a:p>
                  </a:txBody>
                  <a:tcPr marL="38968" marR="38968" marT="28800" marB="28800" anchor="b">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r>
                        <a:rPr lang="en-GB" sz="1400" dirty="0" err="1">
                          <a:solidFill>
                            <a:schemeClr val="bg1"/>
                          </a:solidFill>
                          <a:latin typeface="Arial" panose="020B0604020202020204" pitchFamily="34" charset="0"/>
                          <a:cs typeface="Arial" panose="020B0604020202020204" pitchFamily="34" charset="0"/>
                        </a:rPr>
                        <a:t>PegIFN</a:t>
                      </a:r>
                      <a:r>
                        <a:rPr lang="el-GR" sz="1400" dirty="0">
                          <a:solidFill>
                            <a:schemeClr val="bg1"/>
                          </a:solidFill>
                          <a:latin typeface="Arial" panose="020B0604020202020204" pitchFamily="34" charset="0"/>
                          <a:cs typeface="Arial" panose="020B0604020202020204" pitchFamily="34" charset="0"/>
                        </a:rPr>
                        <a:t>α</a:t>
                      </a:r>
                      <a:endParaRPr lang="en-GB" sz="1400" dirty="0">
                        <a:solidFill>
                          <a:schemeClr val="bg1"/>
                        </a:solidFill>
                        <a:latin typeface="Arial" panose="020B0604020202020204" pitchFamily="34" charset="0"/>
                        <a:cs typeface="Arial" panose="020B0604020202020204" pitchFamily="34" charset="0"/>
                      </a:endParaRPr>
                    </a:p>
                  </a:txBody>
                  <a:tcPr marL="38968" marR="38968" marT="28800" marB="28800" anchor="b">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r>
                        <a:rPr lang="en-GB" sz="1400" dirty="0">
                          <a:solidFill>
                            <a:schemeClr val="bg1"/>
                          </a:solidFill>
                          <a:latin typeface="Arial" panose="020B0604020202020204" pitchFamily="34" charset="0"/>
                          <a:cs typeface="Arial" panose="020B0604020202020204" pitchFamily="34" charset="0"/>
                        </a:rPr>
                        <a:t>ETV, TDF, TAF</a:t>
                      </a:r>
                    </a:p>
                  </a:txBody>
                  <a:tcPr marL="38968" marR="38968" marT="28800" marB="28800" anchor="b">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61981">
                <a:tc>
                  <a:txBody>
                    <a:bodyPr/>
                    <a:lstStyle/>
                    <a:p>
                      <a:r>
                        <a:rPr lang="en-GB" sz="1400" dirty="0">
                          <a:solidFill>
                            <a:schemeClr val="bg1"/>
                          </a:solidFill>
                          <a:latin typeface="+mj-lt"/>
                          <a:cs typeface="Arial" panose="020B0604020202020204" pitchFamily="34" charset="0"/>
                        </a:rPr>
                        <a:t>Route of administration</a:t>
                      </a:r>
                    </a:p>
                  </a:txBody>
                  <a:tcPr marL="38968" marR="38968" marT="28800" marB="28800" anchor="ctr">
                    <a:lnL w="12700" cap="flat" cmpd="sng" algn="ctr">
                      <a:solidFill>
                        <a:schemeClr val="tx2"/>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Subcutaneous injections</a:t>
                      </a:r>
                    </a:p>
                  </a:txBody>
                  <a:tcPr marL="38968" marR="38968" marT="28800" marB="28800" anchor="ctr">
                    <a:lnL w="6350" cap="flat" cmpd="sng" algn="ctr">
                      <a:solidFill>
                        <a:schemeClr val="accent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Oral</a:t>
                      </a:r>
                    </a:p>
                  </a:txBody>
                  <a:tcPr marL="38968" marR="38968" marT="28800" marB="2880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61981">
                <a:tc>
                  <a:txBody>
                    <a:bodyPr/>
                    <a:lstStyle/>
                    <a:p>
                      <a:r>
                        <a:rPr lang="en-GB" sz="1400" dirty="0">
                          <a:solidFill>
                            <a:schemeClr val="bg1"/>
                          </a:solidFill>
                          <a:latin typeface="+mj-lt"/>
                          <a:cs typeface="Arial" panose="020B0604020202020204" pitchFamily="34" charset="0"/>
                        </a:rPr>
                        <a:t>Treatment duration</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48 weeks</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Long-term until HBsAg loss*</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61981">
                <a:tc>
                  <a:txBody>
                    <a:bodyPr/>
                    <a:lstStyle/>
                    <a:p>
                      <a:r>
                        <a:rPr lang="en-GB" sz="1400" dirty="0">
                          <a:solidFill>
                            <a:schemeClr val="bg1"/>
                          </a:solidFill>
                          <a:latin typeface="+mj-lt"/>
                          <a:cs typeface="Arial" panose="020B0604020202020204" pitchFamily="34" charset="0"/>
                        </a:rPr>
                        <a:t>Tolerability</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Low</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High</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468271">
                <a:tc>
                  <a:txBody>
                    <a:bodyPr/>
                    <a:lstStyle/>
                    <a:p>
                      <a:r>
                        <a:rPr lang="en-GB" sz="1400" dirty="0">
                          <a:solidFill>
                            <a:schemeClr val="bg1"/>
                          </a:solidFill>
                          <a:latin typeface="+mj-lt"/>
                          <a:cs typeface="Arial" panose="020B0604020202020204" pitchFamily="34" charset="0"/>
                        </a:rPr>
                        <a:t>Long-term safety concerns</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j-lt"/>
                          <a:cs typeface="Arial" panose="020B0604020202020204" pitchFamily="34" charset="0"/>
                        </a:rPr>
                        <a:t>Very rarely persistence of </a:t>
                      </a:r>
                      <a:br>
                        <a:rPr lang="en-GB" sz="1400" dirty="0">
                          <a:latin typeface="+mj-lt"/>
                          <a:cs typeface="Arial" panose="020B0604020202020204" pitchFamily="34" charset="0"/>
                        </a:rPr>
                      </a:br>
                      <a:r>
                        <a:rPr lang="en-GB" sz="1400" dirty="0">
                          <a:latin typeface="+mj-lt"/>
                          <a:cs typeface="Arial" panose="020B0604020202020204" pitchFamily="34" charset="0"/>
                        </a:rPr>
                        <a:t>on-treatment AEs</a:t>
                      </a:r>
                      <a:r>
                        <a:rPr lang="en-US" sz="1400" baseline="30000" dirty="0">
                          <a:solidFill>
                            <a:srgbClr val="000000"/>
                          </a:solidFill>
                          <a:latin typeface="+mj-lt"/>
                        </a:rPr>
                        <a:t>†</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Probably not</a:t>
                      </a:r>
                      <a:r>
                        <a:rPr lang="en-GB" sz="1400" baseline="30000" dirty="0">
                          <a:latin typeface="+mj-lt"/>
                          <a:cs typeface="Arial" panose="020B0604020202020204" pitchFamily="34" charset="0"/>
                        </a:rPr>
                        <a:t>‡</a:t>
                      </a:r>
                      <a:endParaRPr lang="en-GB" sz="14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166353823"/>
                  </a:ext>
                </a:extLst>
              </a:tr>
              <a:tr h="261981">
                <a:tc>
                  <a:txBody>
                    <a:bodyPr/>
                    <a:lstStyle/>
                    <a:p>
                      <a:r>
                        <a:rPr lang="en-GB" sz="1400" dirty="0">
                          <a:solidFill>
                            <a:schemeClr val="bg1"/>
                          </a:solidFill>
                          <a:latin typeface="+mj-lt"/>
                          <a:cs typeface="Arial" panose="020B0604020202020204" pitchFamily="34" charset="0"/>
                        </a:rPr>
                        <a:t>Contraindications</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Many</a:t>
                      </a:r>
                      <a:r>
                        <a:rPr lang="en-GB" sz="1400" baseline="30000" dirty="0">
                          <a:latin typeface="+mj-lt"/>
                          <a:cs typeface="Arial" panose="020B0604020202020204" pitchFamily="34" charset="0"/>
                        </a:rPr>
                        <a:t>§</a:t>
                      </a:r>
                      <a:endParaRPr lang="en-GB" sz="14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None</a:t>
                      </a:r>
                      <a:r>
                        <a:rPr lang="en-US" sz="1400" kern="1200" baseline="30000" dirty="0">
                          <a:solidFill>
                            <a:schemeClr val="dk1"/>
                          </a:solidFill>
                          <a:effectLst/>
                          <a:latin typeface="+mj-lt"/>
                          <a:ea typeface="+mn-ea"/>
                          <a:cs typeface="+mn-cs"/>
                        </a:rPr>
                        <a:t>‖</a:t>
                      </a:r>
                      <a:endParaRPr lang="en-GB" sz="1400" baseline="300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6243476"/>
                  </a:ext>
                </a:extLst>
              </a:tr>
              <a:tr h="409274">
                <a:tc>
                  <a:txBody>
                    <a:bodyPr/>
                    <a:lstStyle/>
                    <a:p>
                      <a:r>
                        <a:rPr lang="en-GB" sz="1400" dirty="0">
                          <a:solidFill>
                            <a:schemeClr val="bg1"/>
                          </a:solidFill>
                          <a:latin typeface="+mj-lt"/>
                          <a:cs typeface="Arial" panose="020B0604020202020204" pitchFamily="34" charset="0"/>
                        </a:rPr>
                        <a:t>Strategy</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Induction of a long-term immune control</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Inhibition of viral replication</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513946340"/>
                  </a:ext>
                </a:extLst>
              </a:tr>
              <a:tr h="261981">
                <a:tc>
                  <a:txBody>
                    <a:bodyPr/>
                    <a:lstStyle/>
                    <a:p>
                      <a:r>
                        <a:rPr lang="en-GB" sz="1400" dirty="0">
                          <a:solidFill>
                            <a:schemeClr val="bg1"/>
                          </a:solidFill>
                          <a:latin typeface="+mj-lt"/>
                          <a:cs typeface="Arial" panose="020B0604020202020204" pitchFamily="34" charset="0"/>
                        </a:rPr>
                        <a:t>Level of viral suppression</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Moderate</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Universally high</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86180447"/>
                  </a:ext>
                </a:extLst>
              </a:tr>
              <a:tr h="261981">
                <a:tc>
                  <a:txBody>
                    <a:bodyPr/>
                    <a:lstStyle/>
                    <a:p>
                      <a:r>
                        <a:rPr lang="en-GB" sz="1400" dirty="0">
                          <a:solidFill>
                            <a:schemeClr val="bg1"/>
                          </a:solidFill>
                          <a:latin typeface="+mj-lt"/>
                          <a:cs typeface="Arial" panose="020B0604020202020204" pitchFamily="34" charset="0"/>
                        </a:rPr>
                        <a:t>Effect on HBeAg loss</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Moderate</a:t>
                      </a:r>
                      <a:r>
                        <a:rPr lang="en-GB" sz="1400" baseline="30000" dirty="0">
                          <a:latin typeface="+mj-lt"/>
                          <a:cs typeface="Arial" panose="020B0604020202020204" pitchFamily="34" charset="0"/>
                        </a:rPr>
                        <a:t>¶</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Low in first year, moderate over long term</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812612891"/>
                  </a:ext>
                </a:extLst>
              </a:tr>
              <a:tr h="261981">
                <a:tc>
                  <a:txBody>
                    <a:bodyPr/>
                    <a:lstStyle/>
                    <a:p>
                      <a:r>
                        <a:rPr lang="en-GB" sz="1400" dirty="0">
                          <a:solidFill>
                            <a:schemeClr val="bg1"/>
                          </a:solidFill>
                          <a:latin typeface="+mj-lt"/>
                          <a:cs typeface="Arial" panose="020B0604020202020204" pitchFamily="34" charset="0"/>
                        </a:rPr>
                        <a:t>Effect on HBsAg levels</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Variable</a:t>
                      </a:r>
                      <a:r>
                        <a:rPr lang="en-GB" sz="1400" baseline="30000" dirty="0">
                          <a:latin typeface="+mj-lt"/>
                          <a:cs typeface="Arial" panose="020B0604020202020204" pitchFamily="34" charset="0"/>
                        </a:rPr>
                        <a:t>¶</a:t>
                      </a:r>
                      <a:endParaRPr lang="en-GB" sz="14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Low**</a:t>
                      </a:r>
                      <a:endParaRPr lang="en-GB" sz="1400" baseline="300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510145779"/>
                  </a:ext>
                </a:extLst>
              </a:tr>
              <a:tr h="584368">
                <a:tc>
                  <a:txBody>
                    <a:bodyPr/>
                    <a:lstStyle/>
                    <a:p>
                      <a:r>
                        <a:rPr lang="en-GB" sz="1400" dirty="0">
                          <a:solidFill>
                            <a:schemeClr val="bg1"/>
                          </a:solidFill>
                          <a:latin typeface="+mj-lt"/>
                          <a:cs typeface="Arial" panose="020B0604020202020204" pitchFamily="34" charset="0"/>
                        </a:rPr>
                        <a:t>Risk of relapse after treatment cessation</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Low for those with sustained response </a:t>
                      </a:r>
                      <a:br>
                        <a:rPr lang="en-GB" sz="1400" dirty="0">
                          <a:latin typeface="+mj-lt"/>
                          <a:cs typeface="Arial" panose="020B0604020202020204" pitchFamily="34" charset="0"/>
                        </a:rPr>
                      </a:br>
                      <a:r>
                        <a:rPr lang="en-GB" sz="1400" dirty="0">
                          <a:latin typeface="+mj-lt"/>
                          <a:cs typeface="Arial" panose="020B0604020202020204" pitchFamily="34" charset="0"/>
                        </a:rPr>
                        <a:t>6–12 months after therapy</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Moderate if consolidation treatment provided after HBeAg seroconversion. High for </a:t>
                      </a:r>
                      <a:r>
                        <a:rPr lang="en-GB" sz="1400" dirty="0" err="1">
                          <a:latin typeface="+mj-lt"/>
                          <a:cs typeface="Arial" panose="020B0604020202020204" pitchFamily="34" charset="0"/>
                        </a:rPr>
                        <a:t>HBeAg</a:t>
                      </a:r>
                      <a:r>
                        <a:rPr lang="en-GB" sz="1400" dirty="0">
                          <a:latin typeface="+mj-lt"/>
                          <a:cs typeface="Arial" panose="020B0604020202020204" pitchFamily="34" charset="0"/>
                        </a:rPr>
                        <a:t>-negative disease</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1819923578"/>
                  </a:ext>
                </a:extLst>
              </a:tr>
              <a:tr h="261981">
                <a:tc>
                  <a:txBody>
                    <a:bodyPr/>
                    <a:lstStyle/>
                    <a:p>
                      <a:r>
                        <a:rPr lang="en-GB" sz="1400" dirty="0">
                          <a:solidFill>
                            <a:schemeClr val="bg1"/>
                          </a:solidFill>
                          <a:latin typeface="+mj-lt"/>
                          <a:cs typeface="Arial" panose="020B0604020202020204" pitchFamily="34" charset="0"/>
                        </a:rPr>
                        <a:t>Early stopping rules</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Yes</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No</a:t>
                      </a: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262921128"/>
                  </a:ext>
                </a:extLst>
              </a:tr>
              <a:tr h="261981">
                <a:tc>
                  <a:txBody>
                    <a:bodyPr/>
                    <a:lstStyle/>
                    <a:p>
                      <a:r>
                        <a:rPr lang="en-GB" sz="1400" dirty="0">
                          <a:solidFill>
                            <a:schemeClr val="bg1"/>
                          </a:solidFill>
                          <a:latin typeface="+mj-lt"/>
                          <a:cs typeface="Arial" panose="020B0604020202020204" pitchFamily="34" charset="0"/>
                        </a:rPr>
                        <a:t>Risk of viral resistance</a:t>
                      </a:r>
                    </a:p>
                  </a:txBody>
                  <a:tcPr marL="38968" marR="38968" marT="28800" marB="28800" anchor="ctr">
                    <a:lnL w="12700"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r>
                        <a:rPr lang="en-GB" sz="1400" dirty="0">
                          <a:latin typeface="+mj-lt"/>
                          <a:cs typeface="Arial" panose="020B0604020202020204" pitchFamily="34" charset="0"/>
                        </a:rPr>
                        <a:t>No</a:t>
                      </a:r>
                    </a:p>
                  </a:txBody>
                  <a:tcPr marL="38968" marR="38968" marT="28800" marB="28800"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tc>
                  <a:txBody>
                    <a:bodyPr/>
                    <a:lstStyle/>
                    <a:p>
                      <a:r>
                        <a:rPr lang="en-GB" sz="1400" dirty="0">
                          <a:latin typeface="+mj-lt"/>
                          <a:cs typeface="Arial" panose="020B0604020202020204" pitchFamily="34" charset="0"/>
                        </a:rPr>
                        <a:t>Minimal to none</a:t>
                      </a:r>
                      <a:r>
                        <a:rPr lang="en-US" sz="1400" baseline="30000" dirty="0">
                          <a:solidFill>
                            <a:srgbClr val="000000"/>
                          </a:solidFill>
                          <a:latin typeface="+mj-lt"/>
                        </a:rPr>
                        <a:t>††</a:t>
                      </a:r>
                      <a:endParaRPr lang="en-GB" sz="1400" baseline="30000" dirty="0">
                        <a:latin typeface="+mj-lt"/>
                        <a:cs typeface="Arial" panose="020B0604020202020204" pitchFamily="34" charset="0"/>
                      </a:endParaRPr>
                    </a:p>
                  </a:txBody>
                  <a:tcPr marL="38968" marR="38968" marT="28800" marB="28800" anchor="ctr">
                    <a:lnL w="952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3192193"/>
                  </a:ext>
                </a:extLst>
              </a:tr>
            </a:tbl>
          </a:graphicData>
        </a:graphic>
      </p:graphicFrame>
      <p:pic>
        <p:nvPicPr>
          <p:cNvPr id="10" name="Picture 9">
            <a:hlinkClick r:id="rId3" action="ppaction://hlinksldjump"/>
            <a:extLst>
              <a:ext uri="{FF2B5EF4-FFF2-40B4-BE49-F238E27FC236}">
                <a16:creationId xmlns:a16="http://schemas.microsoft.com/office/drawing/2014/main" id="{AA187115-FF31-40B4-AA98-51BF98D5C74B}"/>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3803336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C5C0-74AC-D501-CF45-354EAF89DDAB}"/>
              </a:ext>
            </a:extLst>
          </p:cNvPr>
          <p:cNvSpPr>
            <a:spLocks noGrp="1"/>
          </p:cNvSpPr>
          <p:nvPr>
            <p:ph type="title"/>
          </p:nvPr>
        </p:nvSpPr>
        <p:spPr>
          <a:xfrm>
            <a:off x="0" y="37710"/>
            <a:ext cx="12192000" cy="885259"/>
          </a:xfrm>
          <a:solidFill>
            <a:srgbClr val="0070C0"/>
          </a:solidFill>
        </p:spPr>
        <p:txBody>
          <a:bodyPr/>
          <a:lstStyle/>
          <a:p>
            <a:r>
              <a:rPr lang="en-ZA" dirty="0">
                <a:solidFill>
                  <a:schemeClr val="bg1"/>
                </a:solidFill>
              </a:rPr>
              <a:t>Interferons </a:t>
            </a:r>
          </a:p>
        </p:txBody>
      </p:sp>
      <p:sp>
        <p:nvSpPr>
          <p:cNvPr id="4" name="Content Placeholder 3">
            <a:extLst>
              <a:ext uri="{FF2B5EF4-FFF2-40B4-BE49-F238E27FC236}">
                <a16:creationId xmlns:a16="http://schemas.microsoft.com/office/drawing/2014/main" id="{123D300B-95F1-80C0-13AF-14E6441F09B3}"/>
              </a:ext>
            </a:extLst>
          </p:cNvPr>
          <p:cNvSpPr>
            <a:spLocks noGrp="1"/>
          </p:cNvSpPr>
          <p:nvPr>
            <p:ph sz="half" idx="2"/>
          </p:nvPr>
        </p:nvSpPr>
        <p:spPr>
          <a:xfrm>
            <a:off x="262128" y="903514"/>
            <a:ext cx="11661648" cy="5805293"/>
          </a:xfrm>
        </p:spPr>
        <p:txBody>
          <a:bodyPr>
            <a:normAutofit fontScale="92500"/>
          </a:bodyPr>
          <a:lstStyle/>
          <a:p>
            <a:pPr marL="0" indent="0">
              <a:buNone/>
            </a:pPr>
            <a:r>
              <a:rPr lang="en-ZA" dirty="0"/>
              <a:t>• </a:t>
            </a:r>
            <a:r>
              <a:rPr lang="en-ZA" b="1" dirty="0"/>
              <a:t>Severe side effects (up to 50% of patients)</a:t>
            </a:r>
          </a:p>
          <a:p>
            <a:pPr marL="0" indent="0">
              <a:buNone/>
            </a:pPr>
            <a:r>
              <a:rPr lang="en-ZA" dirty="0"/>
              <a:t>• Flu-like symptoms following each injection</a:t>
            </a:r>
          </a:p>
          <a:p>
            <a:pPr marL="0" indent="0">
              <a:buNone/>
            </a:pPr>
            <a:r>
              <a:rPr lang="en-ZA" dirty="0"/>
              <a:t>• fever, headache, muscle aches, pains (articulation, abdominal, back pain)</a:t>
            </a:r>
          </a:p>
          <a:p>
            <a:pPr marL="0" indent="0">
              <a:buNone/>
            </a:pPr>
            <a:r>
              <a:rPr lang="en-ZA" dirty="0"/>
              <a:t>• General fatigue</a:t>
            </a:r>
          </a:p>
          <a:p>
            <a:pPr marL="0" indent="0">
              <a:buNone/>
            </a:pPr>
            <a:r>
              <a:rPr lang="en-ZA" dirty="0"/>
              <a:t>• Gastrointestinal disorders</a:t>
            </a:r>
          </a:p>
          <a:p>
            <a:pPr marL="0" indent="0">
              <a:buNone/>
            </a:pPr>
            <a:r>
              <a:rPr lang="en-ZA" dirty="0"/>
              <a:t>• Thrombocytopenia and neutropenia</a:t>
            </a:r>
          </a:p>
          <a:p>
            <a:pPr marL="0" indent="0">
              <a:buNone/>
            </a:pPr>
            <a:r>
              <a:rPr lang="en-ZA" dirty="0"/>
              <a:t>• Thyroid dysfunction</a:t>
            </a:r>
          </a:p>
          <a:p>
            <a:pPr marL="0" indent="0">
              <a:buNone/>
            </a:pPr>
            <a:r>
              <a:rPr lang="en-ZA" dirty="0"/>
              <a:t>• Depressive episodes (can be very severe and lead to suicidal </a:t>
            </a:r>
            <a:r>
              <a:rPr lang="en-ZA" dirty="0" err="1"/>
              <a:t>behavior</a:t>
            </a:r>
            <a:r>
              <a:rPr lang="en-ZA" dirty="0"/>
              <a:t>)</a:t>
            </a:r>
          </a:p>
          <a:p>
            <a:pPr marL="0" indent="0">
              <a:buNone/>
            </a:pPr>
            <a:r>
              <a:rPr lang="en-ZA" dirty="0"/>
              <a:t>• </a:t>
            </a:r>
            <a:r>
              <a:rPr lang="en-ZA" b="1" dirty="0"/>
              <a:t>Contraindications</a:t>
            </a:r>
          </a:p>
          <a:p>
            <a:pPr marL="0" indent="0">
              <a:buNone/>
            </a:pPr>
            <a:r>
              <a:rPr lang="en-ZA" dirty="0"/>
              <a:t>• Fulminant or decompensated liver failure</a:t>
            </a:r>
          </a:p>
          <a:p>
            <a:r>
              <a:rPr lang="en-ZA" dirty="0"/>
              <a:t> Pregnancy</a:t>
            </a:r>
          </a:p>
          <a:p>
            <a:pPr marL="0" indent="0">
              <a:buNone/>
            </a:pPr>
            <a:r>
              <a:rPr lang="en-ZA" dirty="0"/>
              <a:t>• Extra hepatic manifestations, seizures, autoimmune disease</a:t>
            </a:r>
          </a:p>
          <a:p>
            <a:endParaRPr lang="en-ZA" dirty="0"/>
          </a:p>
        </p:txBody>
      </p:sp>
    </p:spTree>
    <p:extLst>
      <p:ext uri="{BB962C8B-B14F-4D97-AF65-F5344CB8AC3E}">
        <p14:creationId xmlns:p14="http://schemas.microsoft.com/office/powerpoint/2010/main" val="324948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9DA40D-BF41-7C08-3EB8-A0E9074C3BDE}"/>
              </a:ext>
            </a:extLst>
          </p:cNvPr>
          <p:cNvSpPr>
            <a:spLocks noGrp="1"/>
          </p:cNvSpPr>
          <p:nvPr>
            <p:ph type="title"/>
          </p:nvPr>
        </p:nvSpPr>
        <p:spPr>
          <a:xfrm>
            <a:off x="1043631" y="809898"/>
            <a:ext cx="9942716" cy="1554480"/>
          </a:xfrm>
          <a:solidFill>
            <a:srgbClr val="0070C0"/>
          </a:solidFill>
        </p:spPr>
        <p:txBody>
          <a:bodyPr anchor="ctr">
            <a:normAutofit/>
          </a:bodyPr>
          <a:lstStyle/>
          <a:p>
            <a:r>
              <a:rPr lang="en-ZA" sz="4800" dirty="0">
                <a:solidFill>
                  <a:schemeClr val="bg1"/>
                </a:solidFill>
              </a:rPr>
              <a:t>Sub-Saharan Africa and South Africa</a:t>
            </a:r>
          </a:p>
        </p:txBody>
      </p:sp>
      <p:sp>
        <p:nvSpPr>
          <p:cNvPr id="3" name="Content Placeholder 2">
            <a:extLst>
              <a:ext uri="{FF2B5EF4-FFF2-40B4-BE49-F238E27FC236}">
                <a16:creationId xmlns:a16="http://schemas.microsoft.com/office/drawing/2014/main" id="{C9D0AABA-75BB-CDD5-00CB-38BCC23E15A1}"/>
              </a:ext>
            </a:extLst>
          </p:cNvPr>
          <p:cNvSpPr>
            <a:spLocks noGrp="1"/>
          </p:cNvSpPr>
          <p:nvPr>
            <p:ph idx="1"/>
          </p:nvPr>
        </p:nvSpPr>
        <p:spPr>
          <a:xfrm>
            <a:off x="368300" y="2560322"/>
            <a:ext cx="11366500" cy="3581858"/>
          </a:xfrm>
        </p:spPr>
        <p:txBody>
          <a:bodyPr anchor="ctr">
            <a:normAutofit/>
          </a:bodyPr>
          <a:lstStyle/>
          <a:p>
            <a:pPr marL="0" indent="0">
              <a:buNone/>
            </a:pPr>
            <a:endParaRPr lang="en-ZA" sz="2000" dirty="0"/>
          </a:p>
          <a:p>
            <a:r>
              <a:rPr lang="en-ZA" sz="2000" dirty="0"/>
              <a:t> Approximately 2.5 million in South Africa </a:t>
            </a:r>
          </a:p>
          <a:p>
            <a:r>
              <a:rPr lang="en-ZA" sz="2000" dirty="0"/>
              <a:t> South African prevalence prior to EPI varied from 0.3% - 15% </a:t>
            </a:r>
          </a:p>
          <a:p>
            <a:r>
              <a:rPr lang="en-ZA" sz="2000" dirty="0"/>
              <a:t> Hepatitis B vaccine  -1995 was introduced into the vaccination programme</a:t>
            </a:r>
          </a:p>
          <a:p>
            <a:r>
              <a:rPr lang="en-ZA" sz="2000" dirty="0"/>
              <a:t>BUT</a:t>
            </a:r>
          </a:p>
          <a:p>
            <a:r>
              <a:rPr lang="en-ZA" sz="2000" dirty="0"/>
              <a:t> No catch-up vaccination program</a:t>
            </a:r>
          </a:p>
          <a:p>
            <a:r>
              <a:rPr lang="en-ZA" sz="2000" dirty="0"/>
              <a:t> Co-infection with HIV results in a more aggressive disease course BUT excellent antivirals available</a:t>
            </a:r>
          </a:p>
          <a:p>
            <a:r>
              <a:rPr lang="en-ZA" sz="2000" dirty="0"/>
              <a:t>International guidelines  vs Local WHO guidelines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607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883"/>
            <a:ext cx="12192000" cy="988417"/>
          </a:xfrm>
          <a:solidFill>
            <a:srgbClr val="0070C0"/>
          </a:solidFill>
        </p:spPr>
        <p:txBody>
          <a:bodyPr/>
          <a:lstStyle/>
          <a:p>
            <a:r>
              <a:rPr lang="en-US" dirty="0">
                <a:solidFill>
                  <a:schemeClr val="bg1"/>
                </a:solidFill>
              </a:rPr>
              <a:t>Monitoring patients treated with PegIFN</a:t>
            </a:r>
            <a:r>
              <a:rPr lang="en-GB" dirty="0">
                <a:solidFill>
                  <a:schemeClr val="bg1"/>
                </a:solidFill>
                <a:sym typeface="Symbol" panose="05050102010706020507" pitchFamily="18" charset="2"/>
              </a:rPr>
              <a:t></a:t>
            </a:r>
            <a:endParaRPr lang="en-GB" dirty="0">
              <a:solidFill>
                <a:schemeClr val="bg1"/>
              </a:solidFill>
            </a:endParaRPr>
          </a:p>
        </p:txBody>
      </p:sp>
      <p:sp>
        <p:nvSpPr>
          <p:cNvPr id="3" name="Text Placeholder 2"/>
          <p:cNvSpPr>
            <a:spLocks noGrp="1"/>
          </p:cNvSpPr>
          <p:nvPr>
            <p:ph type="body" sz="quarter" idx="10"/>
          </p:nvPr>
        </p:nvSpPr>
        <p:spPr/>
        <p:txBody>
          <a:bodyPr/>
          <a:lstStyle/>
          <a:p>
            <a:r>
              <a:rPr lang="en-GB" dirty="0"/>
              <a:t>EASL CPG HBV. J </a:t>
            </a:r>
            <a:r>
              <a:rPr lang="en-GB" dirty="0" err="1"/>
              <a:t>Hepatol</a:t>
            </a:r>
            <a:r>
              <a:rPr lang="en-GB" dirty="0"/>
              <a:t> 2017;67:370–98</a:t>
            </a:r>
          </a:p>
        </p:txBody>
      </p:sp>
      <p:sp>
        <p:nvSpPr>
          <p:cNvPr id="4" name="Content Placeholder 3"/>
          <p:cNvSpPr>
            <a:spLocks noGrp="1"/>
          </p:cNvSpPr>
          <p:nvPr>
            <p:ph sz="half" idx="1"/>
          </p:nvPr>
        </p:nvSpPr>
        <p:spPr/>
        <p:txBody>
          <a:bodyPr/>
          <a:lstStyle/>
          <a:p>
            <a:r>
              <a:rPr lang="en-GB" dirty="0"/>
              <a:t>Patients treated with </a:t>
            </a:r>
            <a:r>
              <a:rPr lang="en-GB" dirty="0" err="1"/>
              <a:t>PegIFN</a:t>
            </a:r>
            <a:r>
              <a:rPr lang="en-GB" dirty="0">
                <a:sym typeface="Symbol" panose="05050102010706020507" pitchFamily="18" charset="2"/>
              </a:rPr>
              <a:t> require ongoing monitoring during treatment and after </a:t>
            </a:r>
            <a:br>
              <a:rPr lang="en-GB" dirty="0">
                <a:sym typeface="Symbol" panose="05050102010706020507" pitchFamily="18" charset="2"/>
              </a:rPr>
            </a:br>
            <a:r>
              <a:rPr lang="en-GB" dirty="0">
                <a:sym typeface="Symbol" panose="05050102010706020507" pitchFamily="18" charset="2"/>
              </a:rPr>
              <a:t>virological response</a:t>
            </a:r>
            <a:endParaRPr lang="en-GB" dirty="0"/>
          </a:p>
        </p:txBody>
      </p:sp>
      <p:graphicFrame>
        <p:nvGraphicFramePr>
          <p:cNvPr id="14" name="Table 13">
            <a:extLst>
              <a:ext uri="{FF2B5EF4-FFF2-40B4-BE49-F238E27FC236}">
                <a16:creationId xmlns:a16="http://schemas.microsoft.com/office/drawing/2014/main" id="{6481EA17-2AF1-4F30-9934-C2A806C926D7}"/>
              </a:ext>
            </a:extLst>
          </p:cNvPr>
          <p:cNvGraphicFramePr>
            <a:graphicFrameLocks noGrp="1"/>
          </p:cNvGraphicFramePr>
          <p:nvPr/>
        </p:nvGraphicFramePr>
        <p:xfrm>
          <a:off x="423847" y="2252277"/>
          <a:ext cx="11342400" cy="3139440"/>
        </p:xfrm>
        <a:graphic>
          <a:graphicData uri="http://schemas.openxmlformats.org/drawingml/2006/table">
            <a:tbl>
              <a:tblPr firstRow="1" bandRow="1">
                <a:tableStyleId>{5C22544A-7EE6-4342-B048-85BDC9FD1C3A}</a:tableStyleId>
              </a:tblPr>
              <a:tblGrid>
                <a:gridCol w="8647176">
                  <a:extLst>
                    <a:ext uri="{9D8B030D-6E8A-4147-A177-3AD203B41FA5}">
                      <a16:colId xmlns:a16="http://schemas.microsoft.com/office/drawing/2014/main" val="20001"/>
                    </a:ext>
                  </a:extLst>
                </a:gridCol>
                <a:gridCol w="1347612">
                  <a:extLst>
                    <a:ext uri="{9D8B030D-6E8A-4147-A177-3AD203B41FA5}">
                      <a16:colId xmlns:a16="http://schemas.microsoft.com/office/drawing/2014/main" val="20002"/>
                    </a:ext>
                  </a:extLst>
                </a:gridCol>
                <a:gridCol w="1347612">
                  <a:extLst>
                    <a:ext uri="{9D8B030D-6E8A-4147-A177-3AD203B41FA5}">
                      <a16:colId xmlns:a16="http://schemas.microsoft.com/office/drawing/2014/main" val="20003"/>
                    </a:ext>
                  </a:extLst>
                </a:gridCol>
              </a:tblGrid>
              <a:tr h="214761">
                <a:tc gridSpan="3">
                  <a:txBody>
                    <a:bodyPr/>
                    <a:lstStyle/>
                    <a:p>
                      <a:r>
                        <a:rPr lang="en-GB" sz="1600" dirty="0">
                          <a:solidFill>
                            <a:schemeClr val="bg1"/>
                          </a:solidFill>
                          <a:latin typeface="Arial" panose="020B0604020202020204" pitchFamily="34" charset="0"/>
                          <a:cs typeface="Arial" panose="020B0604020202020204" pitchFamily="34" charset="0"/>
                        </a:rPr>
                        <a:t>Recommendations</a:t>
                      </a:r>
                    </a:p>
                  </a:txBody>
                  <a:tcPr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365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Arial"/>
                        </a:rPr>
                        <a:t>Periodical assessments </a:t>
                      </a:r>
                      <a:r>
                        <a:rPr lang="en-GB" sz="1600" dirty="0">
                          <a:solidFill>
                            <a:srgbClr val="000000"/>
                          </a:solidFill>
                          <a:latin typeface="Arial"/>
                        </a:rPr>
                        <a:t>of at least full blood count, ALT, TSH, serum HBV DNA and </a:t>
                      </a:r>
                      <a:br>
                        <a:rPr lang="en-GB" sz="1600" dirty="0">
                          <a:solidFill>
                            <a:srgbClr val="000000"/>
                          </a:solidFill>
                          <a:latin typeface="Arial"/>
                        </a:rPr>
                      </a:br>
                      <a:r>
                        <a:rPr lang="en-GB" sz="1600" dirty="0">
                          <a:solidFill>
                            <a:srgbClr val="000000"/>
                          </a:solidFill>
                          <a:latin typeface="Arial"/>
                        </a:rPr>
                        <a:t>HBsAg levels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000000"/>
                          </a:solidFill>
                          <a:latin typeface="Arial"/>
                        </a:rPr>
                        <a:t>All patients with chronic</a:t>
                      </a:r>
                      <a:r>
                        <a:rPr lang="en-GB" sz="1600" baseline="0" dirty="0">
                          <a:solidFill>
                            <a:srgbClr val="000000"/>
                          </a:solidFill>
                          <a:latin typeface="Arial"/>
                        </a:rPr>
                        <a:t> hepatitis B</a:t>
                      </a:r>
                      <a:r>
                        <a:rPr lang="en-GB" sz="1600" dirty="0">
                          <a:solidFill>
                            <a:srgbClr val="000000"/>
                          </a:solidFill>
                          <a:latin typeface="Arial"/>
                        </a:rPr>
                        <a:t> treated with PegIFN</a:t>
                      </a:r>
                      <a:r>
                        <a:rPr lang="en-GB" sz="1600" dirty="0">
                          <a:solidFill>
                            <a:srgbClr val="000000"/>
                          </a:solidFill>
                          <a:latin typeface="Arial"/>
                          <a:sym typeface="Symbol" panose="05050102010706020507" pitchFamily="18" charset="2"/>
                        </a:rPr>
                        <a:t></a:t>
                      </a:r>
                      <a:endParaRPr kumimoji="0" 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I/II-2</a:t>
                      </a:r>
                      <a:endParaRPr kumimoji="0" lang="en-US"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a:latin typeface="Arial" panose="020B0604020202020204" pitchFamily="34" charset="0"/>
                          <a:cs typeface="Arial" panose="020B0604020202020204" pitchFamily="34" charset="0"/>
                        </a:rPr>
                        <a:t>1</a:t>
                      </a:r>
                      <a:endParaRPr lang="en-GB" sz="1600" dirty="0">
                        <a:latin typeface="Arial" panose="020B0604020202020204" pitchFamily="34" charset="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214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Arial"/>
                        </a:rPr>
                        <a:t>Periodical assessments </a:t>
                      </a:r>
                      <a:r>
                        <a:rPr lang="en-GB" sz="1600" dirty="0">
                          <a:solidFill>
                            <a:srgbClr val="000000"/>
                          </a:solidFill>
                          <a:latin typeface="Arial"/>
                        </a:rPr>
                        <a:t>of HBeAg and anti-</a:t>
                      </a:r>
                      <a:r>
                        <a:rPr lang="en-GB" sz="1600" dirty="0" err="1">
                          <a:solidFill>
                            <a:srgbClr val="000000"/>
                          </a:solidFill>
                          <a:latin typeface="Arial"/>
                        </a:rPr>
                        <a:t>HBe</a:t>
                      </a:r>
                      <a:r>
                        <a:rPr lang="en-GB" sz="1600" dirty="0">
                          <a:solidFill>
                            <a:srgbClr val="000000"/>
                          </a:solidFill>
                          <a:latin typeface="Aria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err="1">
                          <a:solidFill>
                            <a:srgbClr val="000000"/>
                          </a:solidFill>
                          <a:latin typeface="Arial"/>
                        </a:rPr>
                        <a:t>HBeAg</a:t>
                      </a:r>
                      <a:r>
                        <a:rPr lang="en-GB" sz="1600" dirty="0">
                          <a:solidFill>
                            <a:srgbClr val="000000"/>
                          </a:solidFill>
                          <a:latin typeface="Arial"/>
                        </a:rPr>
                        <a:t>-positive patients with chronic</a:t>
                      </a:r>
                      <a:r>
                        <a:rPr lang="en-GB" sz="1600" baseline="0" dirty="0">
                          <a:solidFill>
                            <a:srgbClr val="000000"/>
                          </a:solidFill>
                          <a:latin typeface="Arial"/>
                        </a:rPr>
                        <a:t> hepatitis B</a:t>
                      </a:r>
                      <a:r>
                        <a:rPr lang="en-GB" sz="1600" dirty="0">
                          <a:solidFill>
                            <a:srgbClr val="000000"/>
                          </a:solidFill>
                          <a:latin typeface="Arial"/>
                        </a:rPr>
                        <a:t> treated with PegIFN</a:t>
                      </a:r>
                      <a:r>
                        <a:rPr lang="en-GB" sz="1600" dirty="0">
                          <a:solidFill>
                            <a:srgbClr val="000000"/>
                          </a:solidFill>
                          <a:latin typeface="Arial"/>
                          <a:sym typeface="Symbol" panose="05050102010706020507" pitchFamily="18" charset="2"/>
                        </a:rPr>
                        <a:t></a:t>
                      </a:r>
                      <a:endParaRPr kumimoji="0" lang="en-US"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a:t>
                      </a:r>
                      <a:endParaRPr kumimoji="0" lang="en-US" sz="16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10002"/>
                  </a:ext>
                </a:extLst>
              </a:tr>
              <a:tr h="214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Arial"/>
                        </a:rPr>
                        <a:t>Long-term follow-up</a:t>
                      </a:r>
                      <a:endParaRPr lang="en-GB" sz="1600" dirty="0">
                        <a:solidFill>
                          <a:schemeClr val="tx2"/>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000000"/>
                          </a:solidFill>
                          <a:latin typeface="Arial"/>
                        </a:rPr>
                        <a:t>Patients with a virological response after PegIFN</a:t>
                      </a:r>
                      <a:r>
                        <a:rPr lang="en-GB" sz="1600" dirty="0">
                          <a:solidFill>
                            <a:srgbClr val="000000"/>
                          </a:solidFill>
                          <a:latin typeface="Arial"/>
                          <a:sym typeface="Symbol" panose="05050102010706020507" pitchFamily="18" charset="2"/>
                        </a:rPr>
                        <a:t></a:t>
                      </a:r>
                      <a:r>
                        <a:rPr lang="en-GB" sz="1600" dirty="0">
                          <a:solidFill>
                            <a:srgbClr val="000000"/>
                          </a:solidFill>
                          <a:latin typeface="Arial"/>
                        </a:rPr>
                        <a:t> therapy (risk of relapse)</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II-2</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solidFill>
                      <a:srgbClr val="7DCB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100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Arial"/>
                        </a:rPr>
                        <a:t>Surveillance for HCC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a:rPr>
                        <a:t>Patients with </a:t>
                      </a:r>
                      <a:r>
                        <a:rPr lang="en-US" sz="1600" b="1" dirty="0">
                          <a:solidFill>
                            <a:schemeClr val="tx2"/>
                          </a:solidFill>
                          <a:latin typeface="Arial"/>
                        </a:rPr>
                        <a:t>sustained responses </a:t>
                      </a:r>
                      <a:r>
                        <a:rPr lang="en-US" sz="1600" b="0" dirty="0">
                          <a:solidFill>
                            <a:schemeClr val="tx1"/>
                          </a:solidFill>
                          <a:latin typeface="Arial"/>
                        </a:rPr>
                        <a:t>after PegIFN</a:t>
                      </a:r>
                      <a:r>
                        <a:rPr lang="en-US" sz="1600" b="0" dirty="0">
                          <a:solidFill>
                            <a:schemeClr val="tx1"/>
                          </a:solidFill>
                          <a:latin typeface="Arial"/>
                          <a:sym typeface="Symbol" panose="05050102010706020507" pitchFamily="18" charset="2"/>
                        </a:rPr>
                        <a:t></a:t>
                      </a:r>
                      <a:r>
                        <a:rPr lang="en-US" sz="1600" b="0" dirty="0">
                          <a:solidFill>
                            <a:schemeClr val="tx1"/>
                          </a:solidFill>
                          <a:latin typeface="Arial"/>
                        </a:rPr>
                        <a:t> </a:t>
                      </a:r>
                      <a:r>
                        <a:rPr lang="en-US" sz="1600" dirty="0">
                          <a:solidFill>
                            <a:srgbClr val="000000"/>
                          </a:solidFill>
                          <a:latin typeface="Arial"/>
                        </a:rPr>
                        <a:t>therapy and high baseline HCC risk (even if they achieve HBsAg loss)</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III</a:t>
                      </a:r>
                      <a:endParaRPr kumimoji="0" lang="it-IT"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alpha val="50000"/>
                      </a:srgbClr>
                    </a:solidFill>
                  </a:tcPr>
                </a:tc>
                <a:extLst>
                  <a:ext uri="{0D108BD9-81ED-4DB2-BD59-A6C34878D82A}">
                    <a16:rowId xmlns:a16="http://schemas.microsoft.com/office/drawing/2014/main" val="10004"/>
                  </a:ext>
                </a:extLst>
              </a:tr>
            </a:tbl>
          </a:graphicData>
        </a:graphic>
      </p:graphicFrame>
      <p:grpSp>
        <p:nvGrpSpPr>
          <p:cNvPr id="15" name="Group 14">
            <a:extLst>
              <a:ext uri="{FF2B5EF4-FFF2-40B4-BE49-F238E27FC236}">
                <a16:creationId xmlns:a16="http://schemas.microsoft.com/office/drawing/2014/main" id="{F2861093-4979-40E4-BDEF-1A8D5390D7BF}"/>
              </a:ext>
            </a:extLst>
          </p:cNvPr>
          <p:cNvGrpSpPr/>
          <p:nvPr/>
        </p:nvGrpSpPr>
        <p:grpSpPr>
          <a:xfrm>
            <a:off x="8073782" y="2261609"/>
            <a:ext cx="3693418" cy="276999"/>
            <a:chOff x="4262958" y="3212976"/>
            <a:chExt cx="3693418" cy="276999"/>
          </a:xfrm>
        </p:grpSpPr>
        <p:sp>
          <p:nvSpPr>
            <p:cNvPr id="16" name="Rectangle 15">
              <a:extLst>
                <a:ext uri="{FF2B5EF4-FFF2-40B4-BE49-F238E27FC236}">
                  <a16:creationId xmlns:a16="http://schemas.microsoft.com/office/drawing/2014/main" id="{1552850F-20F0-406C-8041-4B12154F516F}"/>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7" name="Rectangle 16">
              <a:extLst>
                <a:ext uri="{FF2B5EF4-FFF2-40B4-BE49-F238E27FC236}">
                  <a16:creationId xmlns:a16="http://schemas.microsoft.com/office/drawing/2014/main" id="{1ED85871-8DF1-41EE-8391-7F2D92614A6D}"/>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TextBox 17">
              <a:extLst>
                <a:ext uri="{FF2B5EF4-FFF2-40B4-BE49-F238E27FC236}">
                  <a16:creationId xmlns:a16="http://schemas.microsoft.com/office/drawing/2014/main" id="{6D12D0BD-3279-4E87-A15E-CA22F6AF64DE}"/>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19" name="TextBox 18">
              <a:extLst>
                <a:ext uri="{FF2B5EF4-FFF2-40B4-BE49-F238E27FC236}">
                  <a16:creationId xmlns:a16="http://schemas.microsoft.com/office/drawing/2014/main" id="{E98A788F-4F1B-422E-A260-2DAE5B22BF67}"/>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2" name="Picture 11">
            <a:hlinkClick r:id="rId3" action="ppaction://hlinksldjump"/>
            <a:extLst>
              <a:ext uri="{FF2B5EF4-FFF2-40B4-BE49-F238E27FC236}">
                <a16:creationId xmlns:a16="http://schemas.microsoft.com/office/drawing/2014/main" id="{43F7F6C2-2731-481D-9F79-90014504FBDB}"/>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4815719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DD50-D434-AB4E-AE90-602DDAD11985}"/>
              </a:ext>
            </a:extLst>
          </p:cNvPr>
          <p:cNvSpPr>
            <a:spLocks noGrp="1"/>
          </p:cNvSpPr>
          <p:nvPr>
            <p:ph type="title"/>
          </p:nvPr>
        </p:nvSpPr>
        <p:spPr>
          <a:xfrm>
            <a:off x="0" y="18255"/>
            <a:ext cx="12191999" cy="1325563"/>
          </a:xfrm>
          <a:solidFill>
            <a:srgbClr val="0070C0"/>
          </a:solidFill>
        </p:spPr>
        <p:txBody>
          <a:bodyPr/>
          <a:lstStyle/>
          <a:p>
            <a:r>
              <a:rPr lang="en-ZA" dirty="0">
                <a:solidFill>
                  <a:schemeClr val="bg1"/>
                </a:solidFill>
              </a:rPr>
              <a:t>Choice of NA</a:t>
            </a:r>
          </a:p>
        </p:txBody>
      </p:sp>
      <p:pic>
        <p:nvPicPr>
          <p:cNvPr id="5" name="Content Placeholder 4">
            <a:extLst>
              <a:ext uri="{FF2B5EF4-FFF2-40B4-BE49-F238E27FC236}">
                <a16:creationId xmlns:a16="http://schemas.microsoft.com/office/drawing/2014/main" id="{43DAD37D-D89F-2896-C95E-5C3FD7571103}"/>
              </a:ext>
            </a:extLst>
          </p:cNvPr>
          <p:cNvPicPr>
            <a:picLocks noGrp="1" noChangeAspect="1"/>
          </p:cNvPicPr>
          <p:nvPr>
            <p:ph idx="1"/>
          </p:nvPr>
        </p:nvPicPr>
        <p:blipFill>
          <a:blip r:embed="rId2"/>
          <a:stretch>
            <a:fillRect/>
          </a:stretch>
        </p:blipFill>
        <p:spPr>
          <a:xfrm>
            <a:off x="878975" y="1825625"/>
            <a:ext cx="10434050" cy="4351338"/>
          </a:xfrm>
          <a:prstGeom prst="rect">
            <a:avLst/>
          </a:prstGeom>
        </p:spPr>
      </p:pic>
    </p:spTree>
    <p:extLst>
      <p:ext uri="{BB962C8B-B14F-4D97-AF65-F5344CB8AC3E}">
        <p14:creationId xmlns:p14="http://schemas.microsoft.com/office/powerpoint/2010/main" val="1817752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6" y="15205"/>
            <a:ext cx="12185433" cy="1325563"/>
          </a:xfrm>
          <a:solidFill>
            <a:srgbClr val="0070C0"/>
          </a:solidFill>
        </p:spPr>
        <p:txBody>
          <a:bodyPr/>
          <a:lstStyle/>
          <a:p>
            <a:r>
              <a:rPr lang="en-GB" dirty="0">
                <a:solidFill>
                  <a:schemeClr val="bg1"/>
                </a:solidFill>
              </a:rPr>
              <a:t>Indications for selecting ETV or TAF over TDF*</a:t>
            </a:r>
          </a:p>
        </p:txBody>
      </p:sp>
      <p:sp>
        <p:nvSpPr>
          <p:cNvPr id="6" name="Text Placeholder 5"/>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*TAF should be preferred to ETV in patients with previous exposure to </a:t>
            </a:r>
            <a:r>
              <a:rPr lang="it-IT" dirty="0">
                <a:latin typeface="Arial" panose="020B0604020202020204" pitchFamily="34" charset="0"/>
                <a:cs typeface="Arial" panose="020B0604020202020204" pitchFamily="34" charset="0"/>
              </a:rPr>
              <a:t>NAs; </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ETV dose needs to be adjusted if eGFR &lt;50 ml/min; no dose adjustment of TAF is required in adults or adolescents (aged ≥12 years and ≥35 kg body weight) with estimated </a:t>
            </a:r>
            <a:r>
              <a:rPr lang="en-US" dirty="0" err="1">
                <a:latin typeface="Arial" panose="020B0604020202020204" pitchFamily="34" charset="0"/>
                <a:cs typeface="Arial" panose="020B0604020202020204" pitchFamily="34" charset="0"/>
              </a:rPr>
              <a:t>CrCl</a:t>
            </a:r>
            <a:r>
              <a:rPr lang="en-US" dirty="0">
                <a:latin typeface="Arial" panose="020B0604020202020204" pitchFamily="34" charset="0"/>
                <a:cs typeface="Arial" panose="020B0604020202020204" pitchFamily="34" charset="0"/>
              </a:rPr>
              <a:t> ≥15 ml/min or in patients with </a:t>
            </a:r>
            <a:r>
              <a:rPr lang="en-US" dirty="0" err="1">
                <a:latin typeface="Arial" panose="020B0604020202020204" pitchFamily="34" charset="0"/>
                <a:cs typeface="Arial" panose="020B0604020202020204" pitchFamily="34" charset="0"/>
              </a:rPr>
              <a:t>CrCl</a:t>
            </a:r>
            <a:r>
              <a:rPr lang="en-US" dirty="0">
                <a:latin typeface="Arial" panose="020B0604020202020204" pitchFamily="34" charset="0"/>
                <a:cs typeface="Arial" panose="020B0604020202020204" pitchFamily="34" charset="0"/>
              </a:rPr>
              <a:t> &lt;15 ml/min who are receiving </a:t>
            </a:r>
            <a:r>
              <a:rPr lang="en-US" dirty="0" err="1">
                <a:latin typeface="Arial" panose="020B0604020202020204" pitchFamily="34" charset="0"/>
                <a:cs typeface="Arial" panose="020B0604020202020204" pitchFamily="34" charset="0"/>
              </a:rPr>
              <a:t>haemodialysis</a:t>
            </a:r>
            <a:br>
              <a:rPr lang="it-IT" sz="2400" dirty="0">
                <a:latin typeface="Arial" panose="020B0604020202020204" pitchFamily="34" charset="0"/>
                <a:cs typeface="Arial" panose="020B0604020202020204" pitchFamily="34" charset="0"/>
              </a:rPr>
            </a:br>
            <a:r>
              <a:rPr lang="en-GB" dirty="0"/>
              <a:t>EASL CPG HBV. J </a:t>
            </a:r>
            <a:r>
              <a:rPr lang="en-GB" dirty="0" err="1"/>
              <a:t>Hepatol</a:t>
            </a:r>
            <a:r>
              <a:rPr lang="en-GB" dirty="0"/>
              <a:t> 2017;67:370–98</a:t>
            </a:r>
          </a:p>
        </p:txBody>
      </p:sp>
      <p:sp>
        <p:nvSpPr>
          <p:cNvPr id="5" name="Content Placeholder 4"/>
          <p:cNvSpPr>
            <a:spLocks noGrp="1"/>
          </p:cNvSpPr>
          <p:nvPr>
            <p:ph sz="half" idx="1"/>
          </p:nvPr>
        </p:nvSpPr>
        <p:spPr/>
        <p:txBody>
          <a:bodyPr/>
          <a:lstStyle/>
          <a:p>
            <a:r>
              <a:rPr lang="en-GB" dirty="0"/>
              <a:t>In some circumstances ETV or TAF may be a more appropriate treatment choice than TDF</a:t>
            </a:r>
          </a:p>
        </p:txBody>
      </p:sp>
      <p:graphicFrame>
        <p:nvGraphicFramePr>
          <p:cNvPr id="7" name="Table 6">
            <a:extLst>
              <a:ext uri="{FF2B5EF4-FFF2-40B4-BE49-F238E27FC236}">
                <a16:creationId xmlns:a16="http://schemas.microsoft.com/office/drawing/2014/main" id="{001F9CBF-833E-4C6F-AA74-8F569BC00EE2}"/>
              </a:ext>
            </a:extLst>
          </p:cNvPr>
          <p:cNvGraphicFramePr>
            <a:graphicFrameLocks noGrp="1"/>
          </p:cNvGraphicFramePr>
          <p:nvPr/>
        </p:nvGraphicFramePr>
        <p:xfrm>
          <a:off x="423847" y="2489981"/>
          <a:ext cx="11342399" cy="2166720"/>
        </p:xfrm>
        <a:graphic>
          <a:graphicData uri="http://schemas.openxmlformats.org/drawingml/2006/table">
            <a:tbl>
              <a:tblPr bandRow="1">
                <a:tableStyleId>{5C22544A-7EE6-4342-B048-85BDC9FD1C3A}</a:tableStyleId>
              </a:tblPr>
              <a:tblGrid>
                <a:gridCol w="2817026">
                  <a:extLst>
                    <a:ext uri="{9D8B030D-6E8A-4147-A177-3AD203B41FA5}">
                      <a16:colId xmlns:a16="http://schemas.microsoft.com/office/drawing/2014/main" val="20000"/>
                    </a:ext>
                  </a:extLst>
                </a:gridCol>
                <a:gridCol w="8525373">
                  <a:extLst>
                    <a:ext uri="{9D8B030D-6E8A-4147-A177-3AD203B41FA5}">
                      <a16:colId xmlns:a16="http://schemas.microsoft.com/office/drawing/2014/main" val="20001"/>
                    </a:ext>
                  </a:extLst>
                </a:gridCol>
              </a:tblGrid>
              <a:tr h="214761">
                <a:tc>
                  <a:txBody>
                    <a:bodyPr/>
                    <a:lstStyle/>
                    <a:p>
                      <a:r>
                        <a:rPr lang="en-GB" sz="1600" b="1" dirty="0">
                          <a:solidFill>
                            <a:schemeClr val="bg1"/>
                          </a:solidFill>
                          <a:latin typeface="Arial" panose="020B0604020202020204" pitchFamily="34" charset="0"/>
                          <a:cs typeface="Arial" panose="020B0604020202020204" pitchFamily="34" charset="0"/>
                        </a:rPr>
                        <a:t>Age</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6213" indent="-176213">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&gt;60 years</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extLst>
                  <a:ext uri="{0D108BD9-81ED-4DB2-BD59-A6C34878D82A}">
                    <a16:rowId xmlns:a16="http://schemas.microsoft.com/office/drawing/2014/main" val="2968240305"/>
                  </a:ext>
                </a:extLst>
              </a:tr>
              <a:tr h="214761">
                <a:tc>
                  <a:txBody>
                    <a:bodyPr/>
                    <a:lstStyle/>
                    <a:p>
                      <a:r>
                        <a:rPr lang="en-GB" sz="1600" b="1" dirty="0">
                          <a:solidFill>
                            <a:schemeClr val="bg1"/>
                          </a:solidFill>
                          <a:latin typeface="Arial" panose="020B0604020202020204" pitchFamily="34" charset="0"/>
                          <a:cs typeface="Arial" panose="020B0604020202020204" pitchFamily="34" charset="0"/>
                        </a:rPr>
                        <a:t>Bone disease</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marL="171450" indent="-171450">
                        <a:buFont typeface="Arial" panose="020B0604020202020204" pitchFamily="34" charset="0"/>
                        <a:buChar char="•"/>
                      </a:pPr>
                      <a:r>
                        <a:rPr lang="en-GB" sz="1600" dirty="0">
                          <a:latin typeface="Arial" panose="020B0604020202020204" pitchFamily="34" charset="0"/>
                          <a:cs typeface="Arial" panose="020B0604020202020204" pitchFamily="34" charset="0"/>
                        </a:rPr>
                        <a:t>Chronic steroid use or use of other medications that worsen bone density</a:t>
                      </a:r>
                    </a:p>
                    <a:p>
                      <a:pPr marL="171450" indent="-171450">
                        <a:buFont typeface="Arial" panose="020B0604020202020204" pitchFamily="34" charset="0"/>
                        <a:buChar char="•"/>
                      </a:pPr>
                      <a:r>
                        <a:rPr lang="en-GB" sz="1600" dirty="0">
                          <a:latin typeface="Arial" panose="020B0604020202020204" pitchFamily="34" charset="0"/>
                          <a:cs typeface="Arial" panose="020B0604020202020204" pitchFamily="34" charset="0"/>
                        </a:rPr>
                        <a:t>History of fragility fracture</a:t>
                      </a:r>
                    </a:p>
                    <a:p>
                      <a:pPr marL="171450" indent="-171450">
                        <a:buFont typeface="Arial" panose="020B0604020202020204" pitchFamily="34" charset="0"/>
                        <a:buChar char="•"/>
                      </a:pPr>
                      <a:r>
                        <a:rPr lang="en-GB" sz="1600" dirty="0">
                          <a:latin typeface="Arial" panose="020B0604020202020204" pitchFamily="34" charset="0"/>
                          <a:cs typeface="Arial" panose="020B0604020202020204" pitchFamily="34" charset="0"/>
                        </a:rPr>
                        <a:t>Osteoporosis</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extLst>
                  <a:ext uri="{0D108BD9-81ED-4DB2-BD59-A6C34878D82A}">
                    <a16:rowId xmlns:a16="http://schemas.microsoft.com/office/drawing/2014/main" val="517015128"/>
                  </a:ext>
                </a:extLst>
              </a:tr>
              <a:tr h="214761">
                <a:tc>
                  <a:txBody>
                    <a:bodyPr/>
                    <a:lstStyle/>
                    <a:p>
                      <a:r>
                        <a:rPr lang="en-GB" sz="1600" b="1" dirty="0">
                          <a:solidFill>
                            <a:schemeClr val="bg1"/>
                          </a:solidFill>
                          <a:latin typeface="Arial" panose="020B0604020202020204" pitchFamily="34" charset="0"/>
                          <a:cs typeface="Arial" panose="020B0604020202020204" pitchFamily="34" charset="0"/>
                        </a:rPr>
                        <a:t>Renal alteration</a:t>
                      </a:r>
                      <a:r>
                        <a:rPr lang="en-GB" sz="1600" b="1" baseline="30000" dirty="0">
                          <a:solidFill>
                            <a:schemeClr val="bg1"/>
                          </a:solidFill>
                          <a:latin typeface="Arial" panose="020B0604020202020204" pitchFamily="34" charset="0"/>
                          <a:cs typeface="Arial" panose="020B0604020202020204" pitchFamily="34" charset="0"/>
                        </a:rPr>
                        <a:t>†</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171450" indent="-171450">
                        <a:buFont typeface="Arial" panose="020B0604020202020204" pitchFamily="34" charset="0"/>
                        <a:buChar char="•"/>
                      </a:pPr>
                      <a:r>
                        <a:rPr lang="en-GB" sz="1600" baseline="0" dirty="0">
                          <a:latin typeface="Arial" panose="020B0604020202020204" pitchFamily="34" charset="0"/>
                          <a:cs typeface="Arial" panose="020B0604020202020204" pitchFamily="34" charset="0"/>
                        </a:rPr>
                        <a:t>eGFR &lt;60 ml/min/1.73 m</a:t>
                      </a:r>
                      <a:r>
                        <a:rPr lang="en-GB" sz="1600" baseline="30000" dirty="0">
                          <a:latin typeface="Arial" panose="020B0604020202020204" pitchFamily="34" charset="0"/>
                          <a:cs typeface="Arial" panose="020B0604020202020204" pitchFamily="34" charset="0"/>
                        </a:rPr>
                        <a:t>2</a:t>
                      </a:r>
                    </a:p>
                    <a:p>
                      <a:pPr marL="171450" indent="-171450">
                        <a:buFont typeface="Arial" panose="020B0604020202020204" pitchFamily="34" charset="0"/>
                        <a:buChar char="•"/>
                      </a:pPr>
                      <a:r>
                        <a:rPr lang="en-GB" sz="1600" baseline="0" dirty="0">
                          <a:latin typeface="Arial" panose="020B0604020202020204" pitchFamily="34" charset="0"/>
                          <a:cs typeface="Arial" panose="020B0604020202020204" pitchFamily="34" charset="0"/>
                        </a:rPr>
                        <a:t>Albuminuria &gt;30 mg/24 h or moderate dipstick proteinuria</a:t>
                      </a:r>
                    </a:p>
                    <a:p>
                      <a:pPr marL="171450" indent="-171450">
                        <a:buFont typeface="Arial" panose="020B0604020202020204" pitchFamily="34" charset="0"/>
                        <a:buChar char="•"/>
                      </a:pPr>
                      <a:r>
                        <a:rPr lang="en-GB" sz="1600" baseline="0" dirty="0">
                          <a:latin typeface="Arial" panose="020B0604020202020204" pitchFamily="34" charset="0"/>
                          <a:cs typeface="Arial" panose="020B0604020202020204" pitchFamily="34" charset="0"/>
                        </a:rPr>
                        <a:t>Low phosphate (&lt;2.5 mg/dl)</a:t>
                      </a:r>
                    </a:p>
                    <a:p>
                      <a:pPr marL="171450" indent="-171450">
                        <a:buFont typeface="Arial" panose="020B0604020202020204" pitchFamily="34" charset="0"/>
                        <a:buChar char="•"/>
                      </a:pPr>
                      <a:r>
                        <a:rPr lang="en-GB" sz="1600" baseline="0" dirty="0">
                          <a:latin typeface="Arial" panose="020B0604020202020204" pitchFamily="34" charset="0"/>
                          <a:cs typeface="Arial" panose="020B0604020202020204" pitchFamily="34" charset="0"/>
                        </a:rPr>
                        <a:t>Haemodialysis</a:t>
                      </a:r>
                    </a:p>
                  </a:txBody>
                  <a:tcPr marL="36000" marR="36000" marT="36000" marB="36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extLst>
                  <a:ext uri="{0D108BD9-81ED-4DB2-BD59-A6C34878D82A}">
                    <a16:rowId xmlns:a16="http://schemas.microsoft.com/office/drawing/2014/main" val="640160260"/>
                  </a:ext>
                </a:extLst>
              </a:tr>
            </a:tbl>
          </a:graphicData>
        </a:graphic>
      </p:graphicFrame>
      <p:pic>
        <p:nvPicPr>
          <p:cNvPr id="8" name="Picture 7">
            <a:hlinkClick r:id="rId3" action="ppaction://hlinksldjump"/>
            <a:extLst>
              <a:ext uri="{FF2B5EF4-FFF2-40B4-BE49-F238E27FC236}">
                <a16:creationId xmlns:a16="http://schemas.microsoft.com/office/drawing/2014/main" id="{7320D590-51EA-42F7-8270-B43AEF0B79A5}"/>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3362806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67" y="-26087"/>
            <a:ext cx="12185433" cy="1009873"/>
          </a:xfrm>
          <a:solidFill>
            <a:srgbClr val="0070C0"/>
          </a:solidFill>
        </p:spPr>
        <p:txBody>
          <a:bodyPr/>
          <a:lstStyle/>
          <a:p>
            <a:r>
              <a:rPr lang="en-GB" dirty="0">
                <a:solidFill>
                  <a:schemeClr val="bg1"/>
                </a:solidFill>
              </a:rPr>
              <a:t>Combination therapy</a:t>
            </a:r>
          </a:p>
        </p:txBody>
      </p:sp>
      <p:sp>
        <p:nvSpPr>
          <p:cNvPr id="6" name="Text Placeholder 5"/>
          <p:cNvSpPr>
            <a:spLocks noGrp="1"/>
          </p:cNvSpPr>
          <p:nvPr>
            <p:ph type="body" sz="quarter" idx="10"/>
          </p:nvPr>
        </p:nvSpPr>
        <p:spPr/>
        <p:txBody>
          <a:bodyPr/>
          <a:lstStyle/>
          <a:p>
            <a:r>
              <a:rPr lang="en-GB" dirty="0"/>
              <a:t>EASL CPG HBV. J </a:t>
            </a:r>
            <a:r>
              <a:rPr lang="en-GB" dirty="0" err="1"/>
              <a:t>Hepatol</a:t>
            </a:r>
            <a:r>
              <a:rPr lang="en-GB" dirty="0"/>
              <a:t> 2017;67:370–98</a:t>
            </a:r>
          </a:p>
        </p:txBody>
      </p:sp>
      <p:sp>
        <p:nvSpPr>
          <p:cNvPr id="5" name="Content Placeholder 4"/>
          <p:cNvSpPr>
            <a:spLocks noGrp="1"/>
          </p:cNvSpPr>
          <p:nvPr>
            <p:ph sz="half" idx="1"/>
          </p:nvPr>
        </p:nvSpPr>
        <p:spPr/>
        <p:txBody>
          <a:bodyPr/>
          <a:lstStyle/>
          <a:p>
            <a:r>
              <a:rPr lang="en-GB" dirty="0"/>
              <a:t>Combination therapy is generally not recommended</a:t>
            </a:r>
          </a:p>
        </p:txBody>
      </p:sp>
      <p:graphicFrame>
        <p:nvGraphicFramePr>
          <p:cNvPr id="16" name="Table 15">
            <a:extLst>
              <a:ext uri="{FF2B5EF4-FFF2-40B4-BE49-F238E27FC236}">
                <a16:creationId xmlns:a16="http://schemas.microsoft.com/office/drawing/2014/main" id="{0E8EC6B8-5222-431B-884A-153D29211304}"/>
              </a:ext>
            </a:extLst>
          </p:cNvPr>
          <p:cNvGraphicFramePr>
            <a:graphicFrameLocks noGrp="1"/>
          </p:cNvGraphicFramePr>
          <p:nvPr/>
        </p:nvGraphicFramePr>
        <p:xfrm>
          <a:off x="423848" y="1846455"/>
          <a:ext cx="11342400" cy="3899812"/>
        </p:xfrm>
        <a:graphic>
          <a:graphicData uri="http://schemas.openxmlformats.org/drawingml/2006/table">
            <a:tbl>
              <a:tblPr firstRow="1" bandRow="1">
                <a:tableStyleId>{5C22544A-7EE6-4342-B048-85BDC9FD1C3A}</a:tableStyleId>
              </a:tblPr>
              <a:tblGrid>
                <a:gridCol w="8647178">
                  <a:extLst>
                    <a:ext uri="{9D8B030D-6E8A-4147-A177-3AD203B41FA5}">
                      <a16:colId xmlns:a16="http://schemas.microsoft.com/office/drawing/2014/main" val="20001"/>
                    </a:ext>
                  </a:extLst>
                </a:gridCol>
                <a:gridCol w="1347611">
                  <a:extLst>
                    <a:ext uri="{9D8B030D-6E8A-4147-A177-3AD203B41FA5}">
                      <a16:colId xmlns:a16="http://schemas.microsoft.com/office/drawing/2014/main" val="20002"/>
                    </a:ext>
                  </a:extLst>
                </a:gridCol>
                <a:gridCol w="1347611">
                  <a:extLst>
                    <a:ext uri="{9D8B030D-6E8A-4147-A177-3AD203B41FA5}">
                      <a16:colId xmlns:a16="http://schemas.microsoft.com/office/drawing/2014/main" val="20003"/>
                    </a:ext>
                  </a:extLst>
                </a:gridCol>
              </a:tblGrid>
              <a:tr h="181903">
                <a:tc gridSpan="3">
                  <a:txBody>
                    <a:bodyPr/>
                    <a:lstStyle/>
                    <a:p>
                      <a:r>
                        <a:rPr lang="en-GB" sz="1600" dirty="0">
                          <a:solidFill>
                            <a:schemeClr val="bg1"/>
                          </a:solidFill>
                          <a:latin typeface="Arial" panose="020B0604020202020204" pitchFamily="34" charset="0"/>
                          <a:cs typeface="Arial" panose="020B0604020202020204" pitchFamily="34" charset="0"/>
                        </a:rPr>
                        <a:t>Recommendations (NA plus NA)</a:t>
                      </a:r>
                    </a:p>
                  </a:txBody>
                  <a:tcPr marT="36000" marB="36000"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tc hMerge="1">
                  <a:txBody>
                    <a:bodyPr/>
                    <a:lstStyle/>
                    <a:p>
                      <a:endParaRPr lang="en-GB" sz="1400" dirty="0">
                        <a:solidFill>
                          <a:schemeClr val="tx1"/>
                        </a:solidFill>
                        <a:latin typeface="Arial" panose="020B0604020202020204" pitchFamily="34" charset="0"/>
                        <a:cs typeface="Arial" panose="020B0604020202020204" pitchFamily="34" charset="0"/>
                      </a:endParaRPr>
                    </a:p>
                  </a:txBody>
                  <a:tcPr anchor="b"/>
                </a:tc>
                <a:tc hMerge="1">
                  <a:txBody>
                    <a:bodyPr/>
                    <a:lstStyle/>
                    <a:p>
                      <a:endParaRPr lang="en-GB" sz="1400" dirty="0">
                        <a:solidFill>
                          <a:schemeClr val="tx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466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Arial"/>
                        </a:rPr>
                        <a:t>NOT recommended </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600" b="0" i="1" dirty="0">
                          <a:solidFill>
                            <a:schemeClr val="tx1"/>
                          </a:solidFill>
                          <a:latin typeface="Arial"/>
                        </a:rPr>
                        <a:t>De novo </a:t>
                      </a:r>
                      <a:r>
                        <a:rPr lang="en-US" sz="1600" b="0" dirty="0">
                          <a:solidFill>
                            <a:schemeClr val="tx1"/>
                          </a:solidFill>
                          <a:latin typeface="Arial"/>
                        </a:rPr>
                        <a:t>combination therapy of two NAs with a high barrier to resistance (ETV, TDF, TAF)</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a:latin typeface="Arial" panose="020B0604020202020204" pitchFamily="34" charset="0"/>
                          <a:cs typeface="Arial" panose="020B0604020202020204" pitchFamily="34" charset="0"/>
                        </a:rPr>
                        <a:t>1</a:t>
                      </a:r>
                      <a:endParaRPr lang="en-GB" sz="1600" dirty="0">
                        <a:latin typeface="Arial" panose="020B0604020202020204" pitchFamily="34" charset="0"/>
                        <a:cs typeface="Arial" panose="020B0604020202020204" pitchFamily="34" charset="0"/>
                      </a:endParaRPr>
                    </a:p>
                  </a:txBody>
                  <a:tcPr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BEE5F5"/>
                    </a:solidFill>
                  </a:tcPr>
                </a:tc>
                <a:extLst>
                  <a:ext uri="{0D108BD9-81ED-4DB2-BD59-A6C34878D82A}">
                    <a16:rowId xmlns:a16="http://schemas.microsoft.com/office/drawing/2014/main" val="10001"/>
                  </a:ext>
                </a:extLst>
              </a:tr>
              <a:tr h="466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Arial"/>
                        </a:rPr>
                        <a:t>Drug switch or combination may be </a:t>
                      </a:r>
                      <a:r>
                        <a:rPr lang="it-IT" sz="1600" b="1" dirty="0">
                          <a:solidFill>
                            <a:schemeClr val="tx2"/>
                          </a:solidFill>
                          <a:latin typeface="Arial"/>
                        </a:rPr>
                        <a:t>considered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b="0" dirty="0">
                          <a:solidFill>
                            <a:schemeClr val="tx1"/>
                          </a:solidFill>
                          <a:latin typeface="Arial"/>
                        </a:rPr>
                        <a:t>I</a:t>
                      </a:r>
                      <a:r>
                        <a:rPr lang="en-US" sz="1600" dirty="0">
                          <a:solidFill>
                            <a:srgbClr val="000000"/>
                          </a:solidFill>
                          <a:latin typeface="Arial"/>
                        </a:rPr>
                        <a:t>n treatment-adherent patients with incomplete HBV suppression reaching a plateau during ETV or TDF/TAF long-term therapy</a:t>
                      </a:r>
                      <a:r>
                        <a:rPr lang="en-US" sz="1600" b="1" dirty="0">
                          <a:solidFill>
                            <a:srgbClr val="4472C4"/>
                          </a:solidFill>
                          <a:latin typeface="Arial"/>
                        </a:rPr>
                        <a:t> </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III</a:t>
                      </a:r>
                      <a:endParaRPr kumimoji="0" lang="en-US"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nchor="ctr">
                    <a:lnL w="6350" cap="flat" cmpd="sng" algn="ctr">
                      <a:solidFill>
                        <a:schemeClr val="bg1"/>
                      </a:solidFill>
                      <a:prstDash val="solid"/>
                      <a:round/>
                      <a:headEnd type="none" w="med" len="med"/>
                      <a:tailEnd type="none" w="med" len="med"/>
                    </a:lnL>
                    <a:solidFill>
                      <a:srgbClr val="7DCBEC"/>
                    </a:solidFill>
                  </a:tcPr>
                </a:tc>
                <a:tc>
                  <a:txBody>
                    <a:bodyPr/>
                    <a:lstStyle/>
                    <a:p>
                      <a:pPr algn="ctr"/>
                      <a:r>
                        <a:rPr lang="en-GB" sz="1600" dirty="0">
                          <a:latin typeface="Arial" panose="020B0604020202020204" pitchFamily="34" charset="0"/>
                          <a:cs typeface="Arial" panose="020B0604020202020204" pitchFamily="34" charset="0"/>
                        </a:rPr>
                        <a:t>2</a:t>
                      </a:r>
                    </a:p>
                  </a:txBody>
                  <a:tcPr anchor="ctr">
                    <a:lnR w="12700" cap="flat" cmpd="sng" algn="ctr">
                      <a:solidFill>
                        <a:schemeClr val="tx2"/>
                      </a:solidFill>
                      <a:prstDash val="solid"/>
                      <a:round/>
                      <a:headEnd type="none" w="med" len="med"/>
                      <a:tailEnd type="none" w="med" len="med"/>
                    </a:lnR>
                    <a:solidFill>
                      <a:srgbClr val="BEE5F5"/>
                    </a:solidFill>
                  </a:tcPr>
                </a:tc>
                <a:extLst>
                  <a:ext uri="{0D108BD9-81ED-4DB2-BD59-A6C34878D82A}">
                    <a16:rowId xmlns:a16="http://schemas.microsoft.com/office/drawing/2014/main" val="10002"/>
                  </a:ext>
                </a:extLst>
              </a:tr>
              <a:tr h="181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Recommendations (NA plus </a:t>
                      </a:r>
                      <a:r>
                        <a:rPr kumimoji="0" lang="en-US" sz="16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PegIFN</a:t>
                      </a:r>
                      <a:r>
                        <a:rPr lang="en-US" sz="1600" b="1" dirty="0">
                          <a:solidFill>
                            <a:schemeClr val="bg1"/>
                          </a:solidFill>
                          <a:latin typeface="+mn-lt"/>
                          <a:sym typeface="Symbol" panose="05050102010706020507" pitchFamily="18" charset="2"/>
                        </a:rPr>
                        <a:t></a:t>
                      </a:r>
                      <a:r>
                        <a:rPr kumimoji="0" lang="en-US" sz="1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a:txBody>
                  <a:tcPr marT="36000" marB="36000">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gridSpan="2">
                  <a:txBody>
                    <a:bodyPr/>
                    <a:lstStyle/>
                    <a:p>
                      <a:pPr algn="ctr"/>
                      <a:endParaRPr lang="en-GB" sz="1600" dirty="0">
                        <a:solidFill>
                          <a:schemeClr val="tx1"/>
                        </a:solidFill>
                        <a:latin typeface="Arial" panose="020B0604020202020204" pitchFamily="34" charset="0"/>
                        <a:cs typeface="Arial" panose="020B0604020202020204" pitchFamily="34" charset="0"/>
                      </a:endParaRPr>
                    </a:p>
                  </a:txBody>
                  <a:tcPr marT="36000" marB="36000" anchor="ctr">
                    <a:lnL w="635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tx2"/>
                    </a:solidFill>
                  </a:tcPr>
                </a:tc>
                <a:tc hMerge="1">
                  <a:txBody>
                    <a:bodyPr/>
                    <a:lstStyle/>
                    <a:p>
                      <a:pPr algn="ctr"/>
                      <a:endParaRPr lang="en-GB" sz="140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accent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263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Arial"/>
                        </a:rPr>
                        <a:t>NOT recommended</a:t>
                      </a:r>
                      <a:endParaRPr kumimoji="0" lang="it-IT"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EFCFC"/>
                    </a:solidFill>
                  </a:tcPr>
                </a:tc>
                <a:tc>
                  <a:txBody>
                    <a:bodyPr/>
                    <a:lstStyle/>
                    <a:p>
                      <a:endParaRPr lang="en-GB" sz="1050" dirty="0"/>
                    </a:p>
                  </a:txBody>
                  <a:tcPr anchor="ctr">
                    <a:lnL w="635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7DCBEC"/>
                    </a:solidFill>
                  </a:tcPr>
                </a:tc>
                <a:tc>
                  <a:txBody>
                    <a:bodyPr/>
                    <a:lstStyle/>
                    <a:p>
                      <a:endParaRPr lang="en-GB" sz="1050" dirty="0"/>
                    </a:p>
                  </a:txBody>
                  <a:tcPr anchor="ctr">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solidFill>
                      <a:srgbClr val="BEE5F5"/>
                    </a:solidFill>
                  </a:tcPr>
                </a:tc>
                <a:extLst>
                  <a:ext uri="{0D108BD9-81ED-4DB2-BD59-A6C34878D82A}">
                    <a16:rowId xmlns:a16="http://schemas.microsoft.com/office/drawing/2014/main" val="2848025700"/>
                  </a:ext>
                </a:extLst>
              </a:tr>
              <a:tr h="372532">
                <a:tc>
                  <a:txBody>
                    <a:bodyPr/>
                    <a:lstStyle/>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600" b="0" i="1" dirty="0">
                          <a:solidFill>
                            <a:schemeClr val="tx1"/>
                          </a:solidFill>
                          <a:latin typeface="Arial"/>
                        </a:rPr>
                        <a:t>De novo </a:t>
                      </a:r>
                      <a:r>
                        <a:rPr lang="en-US" sz="1600" b="0" dirty="0">
                          <a:solidFill>
                            <a:schemeClr val="tx1"/>
                          </a:solidFill>
                          <a:latin typeface="Arial"/>
                        </a:rPr>
                        <a:t>combination of NA and PegIFN</a:t>
                      </a:r>
                      <a:r>
                        <a:rPr lang="en-US" sz="1600" b="0" dirty="0">
                          <a:solidFill>
                            <a:schemeClr val="tx1"/>
                          </a:solidFill>
                          <a:latin typeface="Arial"/>
                          <a:sym typeface="Symbol" panose="05050102010706020507" pitchFamily="18" charset="2"/>
                        </a:rPr>
                        <a:t></a:t>
                      </a:r>
                      <a:endPar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a:t>
                      </a:r>
                      <a:endParaRPr kumimoji="0" lang="it-IT"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BEE5F5"/>
                    </a:solidFill>
                  </a:tcPr>
                </a:tc>
                <a:extLst>
                  <a:ext uri="{0D108BD9-81ED-4DB2-BD59-A6C34878D82A}">
                    <a16:rowId xmlns:a16="http://schemas.microsoft.com/office/drawing/2014/main" val="1227577746"/>
                  </a:ext>
                </a:extLst>
              </a:tr>
              <a:tr h="3725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Arial"/>
                        </a:rPr>
                        <a:t>Short-term pretreatment with an NA before PegIFN</a:t>
                      </a:r>
                      <a:r>
                        <a:rPr lang="en-US" sz="1600" b="0" dirty="0">
                          <a:solidFill>
                            <a:schemeClr val="tx1"/>
                          </a:solidFill>
                          <a:latin typeface="Arial"/>
                          <a:sym typeface="Symbol" panose="05050102010706020507" pitchFamily="18" charset="2"/>
                        </a:rPr>
                        <a:t> i</a:t>
                      </a:r>
                      <a:r>
                        <a:rPr lang="en-US" sz="1600" b="0" dirty="0">
                          <a:solidFill>
                            <a:schemeClr val="tx1"/>
                          </a:solidFill>
                          <a:latin typeface="Arial"/>
                        </a:rPr>
                        <a:t>n treatment-naïve </a:t>
                      </a:r>
                      <a:r>
                        <a:rPr lang="en-US" sz="1600" b="0" dirty="0" err="1">
                          <a:solidFill>
                            <a:schemeClr val="tx1"/>
                          </a:solidFill>
                          <a:latin typeface="Arial"/>
                        </a:rPr>
                        <a:t>HBeAg</a:t>
                      </a:r>
                      <a:r>
                        <a:rPr lang="en-US" sz="1600" b="0" dirty="0">
                          <a:solidFill>
                            <a:schemeClr val="tx1"/>
                          </a:solidFill>
                          <a:latin typeface="Arial"/>
                        </a:rPr>
                        <a:t>-positive patients </a:t>
                      </a:r>
                      <a:endPar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a:t>
                      </a:r>
                      <a:endParaRPr kumimoji="0" lang="it-IT"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BEE5F5"/>
                    </a:solidFill>
                  </a:tcPr>
                </a:tc>
                <a:extLst>
                  <a:ext uri="{0D108BD9-81ED-4DB2-BD59-A6C34878D82A}">
                    <a16:rowId xmlns:a16="http://schemas.microsoft.com/office/drawing/2014/main" val="441271467"/>
                  </a:ext>
                </a:extLst>
              </a:tr>
              <a:tr h="372532">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solidFill>
                            <a:schemeClr val="tx1"/>
                          </a:solidFill>
                          <a:latin typeface="Arial"/>
                        </a:rPr>
                        <a:t>Adding PegIFN</a:t>
                      </a:r>
                      <a:r>
                        <a:rPr lang="en-US" sz="1600" b="0" dirty="0">
                          <a:solidFill>
                            <a:schemeClr val="tx1"/>
                          </a:solidFill>
                          <a:latin typeface="Arial"/>
                          <a:sym typeface="Symbol" panose="05050102010706020507" pitchFamily="18" charset="2"/>
                        </a:rPr>
                        <a:t></a:t>
                      </a:r>
                      <a:r>
                        <a:rPr lang="en-US" sz="1600" b="0" dirty="0">
                          <a:solidFill>
                            <a:schemeClr val="tx1"/>
                          </a:solidFill>
                          <a:latin typeface="Arial"/>
                        </a:rPr>
                        <a:t> or switching to PegIFN</a:t>
                      </a:r>
                      <a:r>
                        <a:rPr lang="en-US" sz="1600" b="0" dirty="0">
                          <a:solidFill>
                            <a:schemeClr val="tx1"/>
                          </a:solidFill>
                          <a:latin typeface="Arial"/>
                          <a:sym typeface="Symbol" panose="05050102010706020507" pitchFamily="18" charset="2"/>
                        </a:rPr>
                        <a:t> i</a:t>
                      </a:r>
                      <a:r>
                        <a:rPr lang="en-US" sz="1600" b="0" dirty="0">
                          <a:solidFill>
                            <a:schemeClr val="tx1"/>
                          </a:solidFill>
                          <a:latin typeface="Arial"/>
                        </a:rPr>
                        <a:t>n patients with long-term HBV DNA suppression on NA therapy</a:t>
                      </a:r>
                      <a:endParaRPr kumimoji="0" lang="it-IT"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II</a:t>
                      </a:r>
                      <a:endParaRPr kumimoji="0" lang="it-IT" sz="1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txBody>
                  <a:tcPr anchor="ctr">
                    <a:lnL w="6350" cap="flat" cmpd="sng" algn="ctr">
                      <a:solidFill>
                        <a:schemeClr val="bg1"/>
                      </a:solidFill>
                      <a:prstDash val="solid"/>
                      <a:round/>
                      <a:headEnd type="none" w="med" len="med"/>
                      <a:tailEnd type="none" w="med" len="med"/>
                    </a:lnL>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dirty="0">
                          <a:latin typeface="Arial" panose="020B0604020202020204" pitchFamily="34" charset="0"/>
                          <a:cs typeface="Arial" panose="020B0604020202020204" pitchFamily="34" charset="0"/>
                        </a:rPr>
                        <a:t>1</a:t>
                      </a:r>
                    </a:p>
                  </a:txBody>
                  <a:tcPr anchor="ctr">
                    <a:lnR w="1270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BEE5F5"/>
                    </a:solidFill>
                  </a:tcPr>
                </a:tc>
                <a:extLst>
                  <a:ext uri="{0D108BD9-81ED-4DB2-BD59-A6C34878D82A}">
                    <a16:rowId xmlns:a16="http://schemas.microsoft.com/office/drawing/2014/main" val="688004742"/>
                  </a:ext>
                </a:extLst>
              </a:tr>
            </a:tbl>
          </a:graphicData>
        </a:graphic>
      </p:graphicFrame>
      <p:grpSp>
        <p:nvGrpSpPr>
          <p:cNvPr id="17" name="Group 16">
            <a:extLst>
              <a:ext uri="{FF2B5EF4-FFF2-40B4-BE49-F238E27FC236}">
                <a16:creationId xmlns:a16="http://schemas.microsoft.com/office/drawing/2014/main" id="{F950B5B0-A8E8-44E4-A2C5-64B765036E6A}"/>
              </a:ext>
            </a:extLst>
          </p:cNvPr>
          <p:cNvGrpSpPr/>
          <p:nvPr/>
        </p:nvGrpSpPr>
        <p:grpSpPr>
          <a:xfrm>
            <a:off x="8072830" y="1846455"/>
            <a:ext cx="3693418" cy="276999"/>
            <a:chOff x="4262958" y="3212976"/>
            <a:chExt cx="3693418" cy="276999"/>
          </a:xfrm>
        </p:grpSpPr>
        <p:sp>
          <p:nvSpPr>
            <p:cNvPr id="18" name="Rectangle 17">
              <a:extLst>
                <a:ext uri="{FF2B5EF4-FFF2-40B4-BE49-F238E27FC236}">
                  <a16:creationId xmlns:a16="http://schemas.microsoft.com/office/drawing/2014/main" id="{F828B653-1C68-4137-A862-9386CF75757E}"/>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 name="Rectangle 18">
              <a:extLst>
                <a:ext uri="{FF2B5EF4-FFF2-40B4-BE49-F238E27FC236}">
                  <a16:creationId xmlns:a16="http://schemas.microsoft.com/office/drawing/2014/main" id="{FE653AF3-22EB-4ABD-AF65-83A82B4911E4}"/>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8A834D42-F5C7-4FBA-8C0D-B3E5BB42DB28}"/>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21" name="TextBox 20">
              <a:extLst>
                <a:ext uri="{FF2B5EF4-FFF2-40B4-BE49-F238E27FC236}">
                  <a16:creationId xmlns:a16="http://schemas.microsoft.com/office/drawing/2014/main" id="{9A57CB10-D46D-40B4-8FC4-AF649C4B2089}"/>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2" name="Picture 11">
            <a:hlinkClick r:id="rId3" action="ppaction://hlinksldjump"/>
            <a:extLst>
              <a:ext uri="{FF2B5EF4-FFF2-40B4-BE49-F238E27FC236}">
                <a16:creationId xmlns:a16="http://schemas.microsoft.com/office/drawing/2014/main" id="{678CC541-DC68-443E-A0C0-1CC7B04FBCDB}"/>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1089856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D450-D531-0B01-F14A-5044626C3EBF}"/>
              </a:ext>
            </a:extLst>
          </p:cNvPr>
          <p:cNvSpPr>
            <a:spLocks noGrp="1"/>
          </p:cNvSpPr>
          <p:nvPr>
            <p:ph type="title"/>
          </p:nvPr>
        </p:nvSpPr>
        <p:spPr>
          <a:xfrm>
            <a:off x="0" y="18255"/>
            <a:ext cx="12192000" cy="867269"/>
          </a:xfrm>
          <a:solidFill>
            <a:srgbClr val="0070C0"/>
          </a:solidFill>
        </p:spPr>
        <p:txBody>
          <a:bodyPr/>
          <a:lstStyle/>
          <a:p>
            <a:r>
              <a:rPr lang="en-ZA" dirty="0">
                <a:solidFill>
                  <a:schemeClr val="bg1"/>
                </a:solidFill>
              </a:rPr>
              <a:t>Monitoring on treatment with NAs</a:t>
            </a:r>
          </a:p>
        </p:txBody>
      </p:sp>
      <p:pic>
        <p:nvPicPr>
          <p:cNvPr id="5" name="Content Placeholder 4">
            <a:extLst>
              <a:ext uri="{FF2B5EF4-FFF2-40B4-BE49-F238E27FC236}">
                <a16:creationId xmlns:a16="http://schemas.microsoft.com/office/drawing/2014/main" id="{F2D076AF-8D58-6B8F-CD30-8A8F98011C7D}"/>
              </a:ext>
            </a:extLst>
          </p:cNvPr>
          <p:cNvPicPr>
            <a:picLocks noGrp="1" noChangeAspect="1"/>
          </p:cNvPicPr>
          <p:nvPr>
            <p:ph idx="1"/>
          </p:nvPr>
        </p:nvPicPr>
        <p:blipFill>
          <a:blip r:embed="rId2"/>
          <a:stretch>
            <a:fillRect/>
          </a:stretch>
        </p:blipFill>
        <p:spPr>
          <a:xfrm>
            <a:off x="304764" y="1100045"/>
            <a:ext cx="8254630" cy="4351337"/>
          </a:xfrm>
          <a:prstGeom prst="rect">
            <a:avLst/>
          </a:prstGeom>
        </p:spPr>
      </p:pic>
      <p:sp>
        <p:nvSpPr>
          <p:cNvPr id="4" name="TextBox 3">
            <a:extLst>
              <a:ext uri="{FF2B5EF4-FFF2-40B4-BE49-F238E27FC236}">
                <a16:creationId xmlns:a16="http://schemas.microsoft.com/office/drawing/2014/main" id="{F6F04BFA-410B-A3A4-2CAD-55DD0D42B314}"/>
              </a:ext>
            </a:extLst>
          </p:cNvPr>
          <p:cNvSpPr txBox="1"/>
          <p:nvPr/>
        </p:nvSpPr>
        <p:spPr>
          <a:xfrm>
            <a:off x="786384" y="5862751"/>
            <a:ext cx="8254630" cy="369332"/>
          </a:xfrm>
          <a:prstGeom prst="rect">
            <a:avLst/>
          </a:prstGeom>
          <a:noFill/>
        </p:spPr>
        <p:txBody>
          <a:bodyPr wrap="square">
            <a:spAutoFit/>
          </a:bodyPr>
          <a:lstStyle/>
          <a:p>
            <a:pPr algn="l">
              <a:spcAft>
                <a:spcPts val="1200"/>
              </a:spcAft>
              <a:buFont typeface="Arial" panose="020B0604020202020204" pitchFamily="34" charset="0"/>
              <a:buChar char="•"/>
            </a:pPr>
            <a:r>
              <a:rPr lang="en-ZA" b="0" i="0" dirty="0">
                <a:solidFill>
                  <a:srgbClr val="161B1D"/>
                </a:solidFill>
                <a:effectLst/>
                <a:latin typeface="Nunito Sans" pitchFamily="2" charset="0"/>
              </a:rPr>
              <a:t>Treatment adherence should be monitored regularly and at each visit</a:t>
            </a:r>
          </a:p>
        </p:txBody>
      </p:sp>
    </p:spTree>
    <p:extLst>
      <p:ext uri="{BB962C8B-B14F-4D97-AF65-F5344CB8AC3E}">
        <p14:creationId xmlns:p14="http://schemas.microsoft.com/office/powerpoint/2010/main" val="1700144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094C8-FB5F-332B-3F56-2317C5FE00BD}"/>
              </a:ext>
            </a:extLst>
          </p:cNvPr>
          <p:cNvSpPr>
            <a:spLocks noGrp="1"/>
          </p:cNvSpPr>
          <p:nvPr>
            <p:ph type="title"/>
          </p:nvPr>
        </p:nvSpPr>
        <p:spPr>
          <a:xfrm>
            <a:off x="0" y="1"/>
            <a:ext cx="12192000" cy="850900"/>
          </a:xfrm>
          <a:solidFill>
            <a:srgbClr val="0070C0"/>
          </a:solidFill>
        </p:spPr>
        <p:txBody>
          <a:bodyPr/>
          <a:lstStyle/>
          <a:p>
            <a:r>
              <a:rPr lang="en-ZA" dirty="0">
                <a:solidFill>
                  <a:schemeClr val="bg1"/>
                </a:solidFill>
              </a:rPr>
              <a:t>Monitoring Patients NOT Receiving Therapy</a:t>
            </a:r>
          </a:p>
        </p:txBody>
      </p:sp>
      <p:pic>
        <p:nvPicPr>
          <p:cNvPr id="5" name="Content Placeholder 4">
            <a:extLst>
              <a:ext uri="{FF2B5EF4-FFF2-40B4-BE49-F238E27FC236}">
                <a16:creationId xmlns:a16="http://schemas.microsoft.com/office/drawing/2014/main" id="{D229C395-F59A-0FF1-01EB-DB4B74EA1FED}"/>
              </a:ext>
            </a:extLst>
          </p:cNvPr>
          <p:cNvPicPr>
            <a:picLocks noGrp="1" noChangeAspect="1"/>
          </p:cNvPicPr>
          <p:nvPr>
            <p:ph idx="1"/>
          </p:nvPr>
        </p:nvPicPr>
        <p:blipFill>
          <a:blip r:embed="rId3"/>
          <a:stretch>
            <a:fillRect/>
          </a:stretch>
        </p:blipFill>
        <p:spPr>
          <a:xfrm>
            <a:off x="622300" y="990601"/>
            <a:ext cx="11201400" cy="5867400"/>
          </a:xfrm>
          <a:prstGeom prst="rect">
            <a:avLst/>
          </a:prstGeom>
        </p:spPr>
      </p:pic>
    </p:spTree>
    <p:extLst>
      <p:ext uri="{BB962C8B-B14F-4D97-AF65-F5344CB8AC3E}">
        <p14:creationId xmlns:p14="http://schemas.microsoft.com/office/powerpoint/2010/main" val="557752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14" y="0"/>
            <a:ext cx="12167986" cy="769620"/>
          </a:xfrm>
          <a:solidFill>
            <a:srgbClr val="0070C0"/>
          </a:solidFill>
        </p:spPr>
        <p:txBody>
          <a:bodyPr/>
          <a:lstStyle/>
          <a:p>
            <a:r>
              <a:rPr lang="en-US" dirty="0">
                <a:solidFill>
                  <a:schemeClr val="bg1"/>
                </a:solidFill>
              </a:rPr>
              <a:t>Discontinuation of NA treatment</a:t>
            </a:r>
            <a:endParaRPr lang="en-GB" dirty="0">
              <a:solidFill>
                <a:schemeClr val="bg1"/>
              </a:solidFill>
            </a:endParaRPr>
          </a:p>
        </p:txBody>
      </p:sp>
      <p:sp>
        <p:nvSpPr>
          <p:cNvPr id="6" name="Text Placeholder 5"/>
          <p:cNvSpPr>
            <a:spLocks noGrp="1"/>
          </p:cNvSpPr>
          <p:nvPr>
            <p:ph type="body" sz="quarter" idx="10"/>
          </p:nvPr>
        </p:nvSpPr>
        <p:spPr/>
        <p:txBody>
          <a:bodyPr/>
          <a:lstStyle/>
          <a:p>
            <a:r>
              <a:rPr lang="en-GB" dirty="0"/>
              <a:t>EASL CPG HBV. J </a:t>
            </a:r>
            <a:r>
              <a:rPr lang="en-GB" dirty="0" err="1"/>
              <a:t>Hepatol</a:t>
            </a:r>
            <a:r>
              <a:rPr lang="en-GB" dirty="0"/>
              <a:t> 2017;67:370–98</a:t>
            </a:r>
          </a:p>
        </p:txBody>
      </p:sp>
      <p:sp>
        <p:nvSpPr>
          <p:cNvPr id="5" name="Content Placeholder 4"/>
          <p:cNvSpPr>
            <a:spLocks noGrp="1"/>
          </p:cNvSpPr>
          <p:nvPr>
            <p:ph sz="half" idx="1"/>
          </p:nvPr>
        </p:nvSpPr>
        <p:spPr>
          <a:xfrm>
            <a:off x="24014" y="914400"/>
            <a:ext cx="11744138" cy="5048768"/>
          </a:xfrm>
        </p:spPr>
        <p:txBody>
          <a:bodyPr/>
          <a:lstStyle/>
          <a:p>
            <a:r>
              <a:rPr lang="en-GB" dirty="0"/>
              <a:t>Long-term therapy with NAs is usually required</a:t>
            </a:r>
          </a:p>
          <a:p>
            <a:pPr lvl="1"/>
            <a:r>
              <a:rPr lang="en-GB" dirty="0"/>
              <a:t>HBV eradication is not usually achieved</a:t>
            </a:r>
          </a:p>
        </p:txBody>
      </p:sp>
      <p:graphicFrame>
        <p:nvGraphicFramePr>
          <p:cNvPr id="16" name="Table 15">
            <a:extLst>
              <a:ext uri="{FF2B5EF4-FFF2-40B4-BE49-F238E27FC236}">
                <a16:creationId xmlns:a16="http://schemas.microsoft.com/office/drawing/2014/main" id="{4581AF7F-9517-425D-83A2-C83A79622123}"/>
              </a:ext>
            </a:extLst>
          </p:cNvPr>
          <p:cNvGraphicFramePr>
            <a:graphicFrameLocks noGrp="1"/>
          </p:cNvGraphicFramePr>
          <p:nvPr/>
        </p:nvGraphicFramePr>
        <p:xfrm>
          <a:off x="423847" y="2217296"/>
          <a:ext cx="11342400" cy="2804160"/>
        </p:xfrm>
        <a:graphic>
          <a:graphicData uri="http://schemas.openxmlformats.org/drawingml/2006/table">
            <a:tbl>
              <a:tblPr firstRow="1" bandRow="1">
                <a:tableStyleId>{5C22544A-7EE6-4342-B048-85BDC9FD1C3A}</a:tableStyleId>
              </a:tblPr>
              <a:tblGrid>
                <a:gridCol w="8647176">
                  <a:extLst>
                    <a:ext uri="{9D8B030D-6E8A-4147-A177-3AD203B41FA5}">
                      <a16:colId xmlns:a16="http://schemas.microsoft.com/office/drawing/2014/main" val="20001"/>
                    </a:ext>
                  </a:extLst>
                </a:gridCol>
                <a:gridCol w="1347612">
                  <a:extLst>
                    <a:ext uri="{9D8B030D-6E8A-4147-A177-3AD203B41FA5}">
                      <a16:colId xmlns:a16="http://schemas.microsoft.com/office/drawing/2014/main" val="20002"/>
                    </a:ext>
                  </a:extLst>
                </a:gridCol>
                <a:gridCol w="1347612">
                  <a:extLst>
                    <a:ext uri="{9D8B030D-6E8A-4147-A177-3AD203B41FA5}">
                      <a16:colId xmlns:a16="http://schemas.microsoft.com/office/drawing/2014/main" val="20003"/>
                    </a:ext>
                  </a:extLst>
                </a:gridCol>
              </a:tblGrid>
              <a:tr h="214761">
                <a:tc gridSpan="3">
                  <a:txBody>
                    <a:bodyPr/>
                    <a:lstStyle/>
                    <a:p>
                      <a:r>
                        <a:rPr lang="en-GB" sz="1600" noProof="0" dirty="0">
                          <a:solidFill>
                            <a:schemeClr val="bg1"/>
                          </a:solidFill>
                          <a:latin typeface="Arial" panose="020B0604020202020204" pitchFamily="34" charset="0"/>
                          <a:cs typeface="Arial" panose="020B0604020202020204" pitchFamily="34" charset="0"/>
                        </a:rPr>
                        <a:t>Recommendations</a:t>
                      </a:r>
                    </a:p>
                  </a:txBody>
                  <a:tcPr anchor="b">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365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chemeClr val="tx2"/>
                          </a:solidFill>
                          <a:latin typeface="Arial"/>
                        </a:rPr>
                        <a:t>NAs </a:t>
                      </a:r>
                      <a:r>
                        <a:rPr lang="en-GB" sz="1600" b="1" u="sng" noProof="0" dirty="0">
                          <a:solidFill>
                            <a:schemeClr val="tx2"/>
                          </a:solidFill>
                          <a:latin typeface="Arial"/>
                        </a:rPr>
                        <a:t>should</a:t>
                      </a:r>
                      <a:r>
                        <a:rPr lang="en-GB" sz="1600" b="1" noProof="0" dirty="0">
                          <a:solidFill>
                            <a:schemeClr val="tx2"/>
                          </a:solidFill>
                          <a:latin typeface="Arial"/>
                        </a:rPr>
                        <a:t> be discontinued </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600" b="0" noProof="0" dirty="0">
                          <a:solidFill>
                            <a:schemeClr val="tx1"/>
                          </a:solidFill>
                          <a:latin typeface="Arial"/>
                        </a:rPr>
                        <a:t>After confirmed HBsAg loss (± anti-HBs seroconversion)</a:t>
                      </a:r>
                      <a:endPar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II-2</a:t>
                      </a:r>
                      <a:endParaRPr kumimoji="0" lang="en-GB" sz="16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algn="ctr"/>
                      <a:r>
                        <a:rPr lang="en-GB" sz="1600" noProof="0">
                          <a:latin typeface="Arial" panose="020B0604020202020204" pitchFamily="34" charset="0"/>
                          <a:cs typeface="Arial" panose="020B0604020202020204" pitchFamily="34" charset="0"/>
                        </a:rPr>
                        <a:t>1</a:t>
                      </a:r>
                    </a:p>
                  </a:txBody>
                  <a:tcPr anchor="ctr">
                    <a:lnL w="635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214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a:solidFill>
                            <a:schemeClr val="tx2"/>
                          </a:solidFill>
                          <a:latin typeface="Arial"/>
                        </a:rPr>
                        <a:t>NAs</a:t>
                      </a:r>
                      <a:r>
                        <a:rPr lang="en-GB" sz="1600" noProof="0">
                          <a:solidFill>
                            <a:schemeClr val="tx2"/>
                          </a:solidFill>
                          <a:latin typeface="Arial"/>
                        </a:rPr>
                        <a:t> </a:t>
                      </a:r>
                      <a:r>
                        <a:rPr lang="en-GB" sz="1600" b="1" u="sng" noProof="0">
                          <a:solidFill>
                            <a:schemeClr val="tx2"/>
                          </a:solidFill>
                          <a:latin typeface="Arial"/>
                        </a:rPr>
                        <a:t>can</a:t>
                      </a:r>
                      <a:r>
                        <a:rPr lang="en-GB" sz="1600" b="1" noProof="0">
                          <a:solidFill>
                            <a:schemeClr val="tx2"/>
                          </a:solidFill>
                          <a:latin typeface="Arial"/>
                        </a:rPr>
                        <a:t> be discontinued</a:t>
                      </a:r>
                    </a:p>
                    <a:p>
                      <a:pPr marL="285750" marR="0" lvl="0" indent="-2857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600" b="0" noProof="0">
                          <a:solidFill>
                            <a:schemeClr val="tx1"/>
                          </a:solidFill>
                          <a:latin typeface="Arial"/>
                        </a:rPr>
                        <a:t>In HBeAg-positive patients, without cirrhosis, who achieve stable HBeAg seroconversion and undetectable HBV DNA and complete ≥12 months of consolidation therapy</a:t>
                      </a:r>
                      <a:br>
                        <a:rPr lang="en-GB" sz="1600" b="0" baseline="0" noProof="0">
                          <a:solidFill>
                            <a:schemeClr val="tx1"/>
                          </a:solidFill>
                          <a:latin typeface="Arial"/>
                        </a:rPr>
                      </a:br>
                      <a:r>
                        <a:rPr lang="en-GB" sz="1600" b="1" noProof="0">
                          <a:solidFill>
                            <a:schemeClr val="tx2"/>
                          </a:solidFill>
                          <a:latin typeface="Arial"/>
                        </a:rPr>
                        <a:t>Close post-NA monitoring is warranted</a:t>
                      </a:r>
                      <a:r>
                        <a:rPr lang="en-GB" sz="1600" noProof="0">
                          <a:solidFill>
                            <a:schemeClr val="tx2"/>
                          </a:solidFill>
                          <a:latin typeface="Arial"/>
                        </a:rPr>
                        <a:t> </a:t>
                      </a:r>
                      <a:endParaRPr kumimoji="0" lang="en-GB" sz="16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II-2</a:t>
                      </a:r>
                      <a:endParaRPr kumimoji="0" lang="en-GB" sz="16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solidFill>
                      <a:srgbClr val="7DCBEC"/>
                    </a:solidFill>
                  </a:tcPr>
                </a:tc>
                <a:tc>
                  <a:txBody>
                    <a:bodyPr/>
                    <a:lstStyle/>
                    <a:p>
                      <a:pPr algn="ctr"/>
                      <a:r>
                        <a:rPr lang="en-GB" sz="1600" noProof="0">
                          <a:latin typeface="Arial" panose="020B0604020202020204" pitchFamily="34" charset="0"/>
                          <a:cs typeface="Arial" panose="020B0604020202020204" pitchFamily="34" charset="0"/>
                        </a:rPr>
                        <a:t>2</a:t>
                      </a:r>
                    </a:p>
                  </a:txBody>
                  <a:tcPr anchor="ctr">
                    <a:lnR w="1270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10002"/>
                  </a:ext>
                </a:extLst>
              </a:tr>
              <a:tr h="2147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chemeClr val="tx2"/>
                          </a:solidFill>
                          <a:latin typeface="Arial"/>
                        </a:rPr>
                        <a:t>NAs </a:t>
                      </a:r>
                      <a:r>
                        <a:rPr lang="en-GB" sz="1600" b="1" u="sng" noProof="0" dirty="0">
                          <a:solidFill>
                            <a:schemeClr val="tx2"/>
                          </a:solidFill>
                          <a:latin typeface="Arial"/>
                        </a:rPr>
                        <a:t>may</a:t>
                      </a:r>
                      <a:r>
                        <a:rPr lang="en-GB" sz="1600" b="1" noProof="0" dirty="0">
                          <a:solidFill>
                            <a:schemeClr val="tx2"/>
                          </a:solidFill>
                          <a:latin typeface="Arial"/>
                        </a:rPr>
                        <a:t> be discontinued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noProof="0" dirty="0">
                          <a:solidFill>
                            <a:schemeClr val="tx1"/>
                          </a:solidFill>
                          <a:latin typeface="Arial"/>
                        </a:rPr>
                        <a:t>In selected </a:t>
                      </a:r>
                      <a:r>
                        <a:rPr lang="en-GB" sz="1600" b="0" noProof="0" dirty="0" err="1">
                          <a:solidFill>
                            <a:schemeClr val="tx1"/>
                          </a:solidFill>
                          <a:latin typeface="Arial"/>
                        </a:rPr>
                        <a:t>HBeAg</a:t>
                      </a:r>
                      <a:r>
                        <a:rPr lang="en-GB" sz="1600" b="0" noProof="0" dirty="0">
                          <a:solidFill>
                            <a:schemeClr val="tx1"/>
                          </a:solidFill>
                          <a:latin typeface="Arial"/>
                        </a:rPr>
                        <a:t>-negative patients, without cirrhosis, who achieve long-term (≥3 years) </a:t>
                      </a:r>
                      <a:r>
                        <a:rPr lang="en-GB" sz="1600" b="0" noProof="0" dirty="0" err="1">
                          <a:solidFill>
                            <a:schemeClr val="tx1"/>
                          </a:solidFill>
                          <a:latin typeface="Arial"/>
                        </a:rPr>
                        <a:t>virological</a:t>
                      </a:r>
                      <a:r>
                        <a:rPr lang="en-GB" sz="1600" b="0" noProof="0" dirty="0">
                          <a:solidFill>
                            <a:schemeClr val="tx1"/>
                          </a:solidFill>
                          <a:latin typeface="Arial"/>
                        </a:rPr>
                        <a:t> suppression,</a:t>
                      </a:r>
                      <a:r>
                        <a:rPr lang="en-GB" sz="1600" b="0" baseline="0" noProof="0" dirty="0">
                          <a:solidFill>
                            <a:schemeClr val="tx1"/>
                          </a:solidFill>
                          <a:latin typeface="Arial"/>
                        </a:rPr>
                        <a:t> </a:t>
                      </a:r>
                      <a:r>
                        <a:rPr lang="en-GB" sz="1600" b="1" baseline="0" noProof="0" dirty="0">
                          <a:solidFill>
                            <a:schemeClr val="tx2"/>
                          </a:solidFill>
                          <a:latin typeface="Arial"/>
                        </a:rPr>
                        <a:t>i</a:t>
                      </a:r>
                      <a:r>
                        <a:rPr lang="en-GB" sz="1600" b="1" noProof="0" dirty="0">
                          <a:solidFill>
                            <a:schemeClr val="tx2"/>
                          </a:solidFill>
                          <a:latin typeface="Arial"/>
                        </a:rPr>
                        <a:t>f close post-NA monitoring can be guaranteed</a:t>
                      </a:r>
                      <a:endParaRPr kumimoji="0" lang="en-GB" sz="16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txBody>
                  <a:tcPr>
                    <a:lnL w="1270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FEFC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a:latin typeface="Arial" panose="020B0604020202020204" pitchFamily="34" charset="0"/>
                          <a:cs typeface="Arial" panose="020B0604020202020204" pitchFamily="34" charset="0"/>
                        </a:rPr>
                        <a:t>II-2</a:t>
                      </a:r>
                      <a:endParaRPr kumimoji="0" lang="en-GB" sz="16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endParaRPr>
                    </a:p>
                  </a:txBody>
                  <a:tcPr anchor="ctr">
                    <a:lnL w="6350" cap="flat" cmpd="sng" algn="ctr">
                      <a:noFill/>
                      <a:prstDash val="solid"/>
                      <a:round/>
                      <a:headEnd type="none" w="med" len="med"/>
                      <a:tailEnd type="none" w="med" len="med"/>
                    </a:lnL>
                    <a:lnB w="12700" cap="flat" cmpd="sng" algn="ctr">
                      <a:solidFill>
                        <a:schemeClr val="tx2"/>
                      </a:solidFill>
                      <a:prstDash val="solid"/>
                      <a:round/>
                      <a:headEnd type="none" w="med" len="med"/>
                      <a:tailEnd type="none" w="med" len="med"/>
                    </a:lnB>
                    <a:solidFill>
                      <a:srgbClr val="7DCBEC"/>
                    </a:solidFill>
                  </a:tcPr>
                </a:tc>
                <a:tc>
                  <a:txBody>
                    <a:bodyPr/>
                    <a:lstStyle/>
                    <a:p>
                      <a:pPr algn="ctr"/>
                      <a:r>
                        <a:rPr lang="en-GB" sz="1600" noProof="0" dirty="0">
                          <a:latin typeface="Arial" panose="020B0604020202020204" pitchFamily="34" charset="0"/>
                          <a:cs typeface="Arial" panose="020B0604020202020204" pitchFamily="34" charset="0"/>
                        </a:rPr>
                        <a:t>2</a:t>
                      </a:r>
                    </a:p>
                  </a:txBody>
                  <a:tcPr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rgbClr val="7DCBEC">
                        <a:alpha val="50000"/>
                      </a:srgbClr>
                    </a:solidFill>
                  </a:tcPr>
                </a:tc>
                <a:extLst>
                  <a:ext uri="{0D108BD9-81ED-4DB2-BD59-A6C34878D82A}">
                    <a16:rowId xmlns:a16="http://schemas.microsoft.com/office/drawing/2014/main" val="10003"/>
                  </a:ext>
                </a:extLst>
              </a:tr>
            </a:tbl>
          </a:graphicData>
        </a:graphic>
      </p:graphicFrame>
      <p:grpSp>
        <p:nvGrpSpPr>
          <p:cNvPr id="17" name="Group 16">
            <a:extLst>
              <a:ext uri="{FF2B5EF4-FFF2-40B4-BE49-F238E27FC236}">
                <a16:creationId xmlns:a16="http://schemas.microsoft.com/office/drawing/2014/main" id="{67494073-C3AF-46C3-8047-0F352856EDC8}"/>
              </a:ext>
            </a:extLst>
          </p:cNvPr>
          <p:cNvGrpSpPr/>
          <p:nvPr/>
        </p:nvGrpSpPr>
        <p:grpSpPr>
          <a:xfrm>
            <a:off x="8073782" y="2243200"/>
            <a:ext cx="3693418" cy="276999"/>
            <a:chOff x="4262958" y="3212976"/>
            <a:chExt cx="3693418" cy="276999"/>
          </a:xfrm>
        </p:grpSpPr>
        <p:sp>
          <p:nvSpPr>
            <p:cNvPr id="18" name="Rectangle 17">
              <a:extLst>
                <a:ext uri="{FF2B5EF4-FFF2-40B4-BE49-F238E27FC236}">
                  <a16:creationId xmlns:a16="http://schemas.microsoft.com/office/drawing/2014/main" id="{57FA4898-3D60-40F1-BAC8-4EA4C3BBA3D2}"/>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9" name="Rectangle 18">
              <a:extLst>
                <a:ext uri="{FF2B5EF4-FFF2-40B4-BE49-F238E27FC236}">
                  <a16:creationId xmlns:a16="http://schemas.microsoft.com/office/drawing/2014/main" id="{34A37754-AB4B-424D-A2AA-A3D4FB99E1F8}"/>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extBox 19">
              <a:extLst>
                <a:ext uri="{FF2B5EF4-FFF2-40B4-BE49-F238E27FC236}">
                  <a16:creationId xmlns:a16="http://schemas.microsoft.com/office/drawing/2014/main" id="{7E3893E6-192C-454D-91D7-3BC059A265E2}"/>
                </a:ext>
              </a:extLst>
            </p:cNvPr>
            <p:cNvSpPr txBox="1"/>
            <p:nvPr/>
          </p:nvSpPr>
          <p:spPr>
            <a:xfrm>
              <a:off x="4406957" y="3212976"/>
              <a:ext cx="1438214" cy="276999"/>
            </a:xfrm>
            <a:prstGeom prst="rect">
              <a:avLst/>
            </a:prstGeom>
            <a:noFill/>
          </p:spPr>
          <p:txBody>
            <a:bodyPr wrap="none" rtlCol="0">
              <a:spAutoFit/>
            </a:bodyPr>
            <a:lstStyle/>
            <a:p>
              <a:r>
                <a:rPr lang="en-GB" sz="1200" dirty="0">
                  <a:solidFill>
                    <a:schemeClr val="bg1"/>
                  </a:solidFill>
                </a:rPr>
                <a:t>Grade of evidence</a:t>
              </a:r>
            </a:p>
          </p:txBody>
        </p:sp>
        <p:sp>
          <p:nvSpPr>
            <p:cNvPr id="21" name="TextBox 20">
              <a:extLst>
                <a:ext uri="{FF2B5EF4-FFF2-40B4-BE49-F238E27FC236}">
                  <a16:creationId xmlns:a16="http://schemas.microsoft.com/office/drawing/2014/main" id="{14CBF3EF-0D16-45C7-81D1-0FB451C593D2}"/>
                </a:ext>
              </a:extLst>
            </p:cNvPr>
            <p:cNvSpPr txBox="1"/>
            <p:nvPr/>
          </p:nvSpPr>
          <p:spPr>
            <a:xfrm>
              <a:off x="5989171" y="3212976"/>
              <a:ext cx="1967205" cy="276999"/>
            </a:xfrm>
            <a:prstGeom prst="rect">
              <a:avLst/>
            </a:prstGeom>
            <a:noFill/>
          </p:spPr>
          <p:txBody>
            <a:bodyPr wrap="none" rtlCol="0">
              <a:spAutoFit/>
            </a:bodyPr>
            <a:lstStyle/>
            <a:p>
              <a:r>
                <a:rPr lang="en-GB" sz="1200" dirty="0">
                  <a:solidFill>
                    <a:schemeClr val="bg1"/>
                  </a:solidFill>
                </a:rPr>
                <a:t>Grade of recommendation</a:t>
              </a:r>
            </a:p>
          </p:txBody>
        </p:sp>
      </p:grpSp>
      <p:pic>
        <p:nvPicPr>
          <p:cNvPr id="12" name="Picture 11">
            <a:hlinkClick r:id="rId3" action="ppaction://hlinksldjump"/>
            <a:extLst>
              <a:ext uri="{FF2B5EF4-FFF2-40B4-BE49-F238E27FC236}">
                <a16:creationId xmlns:a16="http://schemas.microsoft.com/office/drawing/2014/main" id="{85E8F5E8-254C-4D5F-8E8E-B646422AD92F}"/>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spTree>
    <p:extLst>
      <p:ext uri="{BB962C8B-B14F-4D97-AF65-F5344CB8AC3E}">
        <p14:creationId xmlns:p14="http://schemas.microsoft.com/office/powerpoint/2010/main" val="1767272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F708-5C97-A391-549E-C6229828DF51}"/>
              </a:ext>
            </a:extLst>
          </p:cNvPr>
          <p:cNvSpPr>
            <a:spLocks noGrp="1"/>
          </p:cNvSpPr>
          <p:nvPr>
            <p:ph type="title"/>
          </p:nvPr>
        </p:nvSpPr>
        <p:spPr>
          <a:xfrm>
            <a:off x="0" y="0"/>
            <a:ext cx="12192000" cy="681036"/>
          </a:xfrm>
          <a:solidFill>
            <a:srgbClr val="0070C0"/>
          </a:solidFill>
        </p:spPr>
        <p:txBody>
          <a:bodyPr>
            <a:normAutofit fontScale="90000"/>
          </a:bodyPr>
          <a:lstStyle/>
          <a:p>
            <a:r>
              <a:rPr lang="en-ZA" dirty="0">
                <a:solidFill>
                  <a:schemeClr val="bg1"/>
                </a:solidFill>
              </a:rPr>
              <a:t>Stopping NA : usually lifelong therapy </a:t>
            </a:r>
          </a:p>
        </p:txBody>
      </p:sp>
      <p:pic>
        <p:nvPicPr>
          <p:cNvPr id="5" name="Content Placeholder 4">
            <a:extLst>
              <a:ext uri="{FF2B5EF4-FFF2-40B4-BE49-F238E27FC236}">
                <a16:creationId xmlns:a16="http://schemas.microsoft.com/office/drawing/2014/main" id="{F82FB8B5-5C29-1826-3149-BE33B5BA025D}"/>
              </a:ext>
            </a:extLst>
          </p:cNvPr>
          <p:cNvPicPr>
            <a:picLocks noGrp="1" noChangeAspect="1"/>
          </p:cNvPicPr>
          <p:nvPr>
            <p:ph idx="1"/>
          </p:nvPr>
        </p:nvPicPr>
        <p:blipFill>
          <a:blip r:embed="rId2"/>
          <a:stretch>
            <a:fillRect/>
          </a:stretch>
        </p:blipFill>
        <p:spPr>
          <a:xfrm>
            <a:off x="292100" y="756835"/>
            <a:ext cx="10693400" cy="5344330"/>
          </a:xfrm>
          <a:prstGeom prst="rect">
            <a:avLst/>
          </a:prstGeom>
        </p:spPr>
      </p:pic>
      <p:sp>
        <p:nvSpPr>
          <p:cNvPr id="4" name="TextBox 3">
            <a:extLst>
              <a:ext uri="{FF2B5EF4-FFF2-40B4-BE49-F238E27FC236}">
                <a16:creationId xmlns:a16="http://schemas.microsoft.com/office/drawing/2014/main" id="{D4FA7811-4321-FB8F-D8C8-CDC44521EE0F}"/>
              </a:ext>
            </a:extLst>
          </p:cNvPr>
          <p:cNvSpPr txBox="1"/>
          <p:nvPr/>
        </p:nvSpPr>
        <p:spPr>
          <a:xfrm>
            <a:off x="165100" y="6211669"/>
            <a:ext cx="12026900" cy="646331"/>
          </a:xfrm>
          <a:prstGeom prst="rect">
            <a:avLst/>
          </a:prstGeom>
          <a:noFill/>
        </p:spPr>
        <p:txBody>
          <a:bodyPr wrap="square">
            <a:spAutoFit/>
          </a:bodyPr>
          <a:lstStyle/>
          <a:p>
            <a:r>
              <a:rPr lang="en-ZA" dirty="0"/>
              <a:t>Recommendations for stopping NA therapy prior to achieving HBsAg loss remain controversial, particularly due to concerns about clinical relapse. </a:t>
            </a:r>
          </a:p>
        </p:txBody>
      </p:sp>
    </p:spTree>
    <p:extLst>
      <p:ext uri="{BB962C8B-B14F-4D97-AF65-F5344CB8AC3E}">
        <p14:creationId xmlns:p14="http://schemas.microsoft.com/office/powerpoint/2010/main" val="26817357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3BED-FEB5-03B1-518F-3AFADA1D4FA2}"/>
              </a:ext>
            </a:extLst>
          </p:cNvPr>
          <p:cNvSpPr>
            <a:spLocks noGrp="1"/>
          </p:cNvSpPr>
          <p:nvPr>
            <p:ph type="title"/>
          </p:nvPr>
        </p:nvSpPr>
        <p:spPr>
          <a:xfrm>
            <a:off x="0" y="18255"/>
            <a:ext cx="12192000" cy="954511"/>
          </a:xfrm>
          <a:solidFill>
            <a:srgbClr val="0070C0"/>
          </a:solidFill>
        </p:spPr>
        <p:txBody>
          <a:bodyPr/>
          <a:lstStyle/>
          <a:p>
            <a:r>
              <a:rPr lang="en-ZA" dirty="0">
                <a:solidFill>
                  <a:schemeClr val="bg1"/>
                </a:solidFill>
              </a:rPr>
              <a:t>Screening for HCC</a:t>
            </a:r>
          </a:p>
        </p:txBody>
      </p:sp>
      <p:sp>
        <p:nvSpPr>
          <p:cNvPr id="3" name="Content Placeholder 2">
            <a:extLst>
              <a:ext uri="{FF2B5EF4-FFF2-40B4-BE49-F238E27FC236}">
                <a16:creationId xmlns:a16="http://schemas.microsoft.com/office/drawing/2014/main" id="{3562229A-FE80-8E38-EE95-AC3AB5C65832}"/>
              </a:ext>
            </a:extLst>
          </p:cNvPr>
          <p:cNvSpPr>
            <a:spLocks noGrp="1"/>
          </p:cNvSpPr>
          <p:nvPr>
            <p:ph idx="1"/>
          </p:nvPr>
        </p:nvSpPr>
        <p:spPr>
          <a:xfrm>
            <a:off x="155643" y="1556426"/>
            <a:ext cx="11198157" cy="5283319"/>
          </a:xfrm>
        </p:spPr>
        <p:txBody>
          <a:bodyPr>
            <a:normAutofit lnSpcReduction="10000"/>
          </a:bodyPr>
          <a:lstStyle/>
          <a:p>
            <a:r>
              <a:rPr lang="en-ZA" dirty="0"/>
              <a:t>Antiviral therapy reduces risk, it does not eliminate it. </a:t>
            </a:r>
          </a:p>
          <a:p>
            <a:r>
              <a:rPr lang="en-ZA" dirty="0"/>
              <a:t>Surveillance with 6- monthly liver ultrasound (with or without AFP) is recommended, in HBsAg positive patients, for:</a:t>
            </a:r>
          </a:p>
          <a:p>
            <a:r>
              <a:rPr lang="en-ZA" dirty="0"/>
              <a:t>all patients with cirrhosis</a:t>
            </a:r>
          </a:p>
          <a:p>
            <a:r>
              <a:rPr lang="en-ZA" dirty="0"/>
              <a:t>those with intermediate/high risk </a:t>
            </a:r>
          </a:p>
          <a:p>
            <a:r>
              <a:rPr lang="en-ZA" dirty="0"/>
              <a:t>patients with metabolic risk factors (</a:t>
            </a:r>
            <a:r>
              <a:rPr lang="en-ZA" dirty="0" err="1"/>
              <a:t>eg</a:t>
            </a:r>
            <a:r>
              <a:rPr lang="en-ZA" dirty="0"/>
              <a:t> MASLD, diabetes) even with virological suppression.</a:t>
            </a:r>
          </a:p>
          <a:p>
            <a:r>
              <a:rPr lang="en-ZA" dirty="0"/>
              <a:t> Failure to maintain surveillance in at-risk individuals with low viral load or normal ALT represents a common and consequential error. </a:t>
            </a:r>
          </a:p>
          <a:p>
            <a:r>
              <a:rPr lang="en-ZA" dirty="0"/>
              <a:t>For the minority of CHB patients who achieve HBsAg seroconversion, HCC surveillance should continue, particularly in those aged &gt; 50, who have cirrhosis or a family history of HCC, due to elevated risk.</a:t>
            </a:r>
          </a:p>
          <a:p>
            <a:pPr marL="0" indent="0">
              <a:buNone/>
            </a:pPr>
            <a:endParaRPr lang="en-ZA" dirty="0"/>
          </a:p>
        </p:txBody>
      </p:sp>
    </p:spTree>
    <p:extLst>
      <p:ext uri="{BB962C8B-B14F-4D97-AF65-F5344CB8AC3E}">
        <p14:creationId xmlns:p14="http://schemas.microsoft.com/office/powerpoint/2010/main" val="166505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E4059-AEC0-0A1B-9A82-8F2EF5DB86E0}"/>
              </a:ext>
            </a:extLst>
          </p:cNvPr>
          <p:cNvSpPr>
            <a:spLocks noGrp="1"/>
          </p:cNvSpPr>
          <p:nvPr>
            <p:ph type="title"/>
          </p:nvPr>
        </p:nvSpPr>
        <p:spPr>
          <a:xfrm>
            <a:off x="0" y="18256"/>
            <a:ext cx="12192000" cy="963522"/>
          </a:xfrm>
          <a:solidFill>
            <a:srgbClr val="0070C0"/>
          </a:solidFill>
        </p:spPr>
        <p:txBody>
          <a:bodyPr/>
          <a:lstStyle/>
          <a:p>
            <a:r>
              <a:rPr lang="en-ZA" dirty="0">
                <a:solidFill>
                  <a:schemeClr val="bg1"/>
                </a:solidFill>
              </a:rPr>
              <a:t>Vaccination </a:t>
            </a:r>
          </a:p>
        </p:txBody>
      </p:sp>
      <p:sp>
        <p:nvSpPr>
          <p:cNvPr id="3" name="Content Placeholder 2">
            <a:extLst>
              <a:ext uri="{FF2B5EF4-FFF2-40B4-BE49-F238E27FC236}">
                <a16:creationId xmlns:a16="http://schemas.microsoft.com/office/drawing/2014/main" id="{A067D245-5FAE-C423-F450-321172EBE33C}"/>
              </a:ext>
            </a:extLst>
          </p:cNvPr>
          <p:cNvSpPr>
            <a:spLocks noGrp="1"/>
          </p:cNvSpPr>
          <p:nvPr>
            <p:ph idx="1"/>
          </p:nvPr>
        </p:nvSpPr>
        <p:spPr>
          <a:xfrm>
            <a:off x="0" y="2018486"/>
            <a:ext cx="6615289" cy="4783317"/>
          </a:xfrm>
        </p:spPr>
        <p:txBody>
          <a:bodyPr>
            <a:normAutofit fontScale="85000" lnSpcReduction="20000"/>
          </a:bodyPr>
          <a:lstStyle/>
          <a:p>
            <a:r>
              <a:rPr lang="en-ZA" dirty="0"/>
              <a:t>Universal HBV vaccination programmes  POSITIVE impact</a:t>
            </a:r>
          </a:p>
          <a:p>
            <a:r>
              <a:rPr lang="en-ZA" dirty="0"/>
              <a:t>Vaccination at birth and in childhood has proven effective in reducing the prevalence of chronic HBV infection and its associated complications.</a:t>
            </a:r>
          </a:p>
          <a:p>
            <a:pPr algn="l"/>
            <a:r>
              <a:rPr lang="en-ZA" sz="2800" b="0" i="0" u="none" strike="noStrike" baseline="0" dirty="0">
                <a:latin typeface="EBGaramond-Regular"/>
              </a:rPr>
              <a:t>The best way to prevent hepatitis B is by getting vaccinated</a:t>
            </a:r>
          </a:p>
          <a:p>
            <a:pPr algn="l"/>
            <a:r>
              <a:rPr lang="en-ZA" sz="2800" b="0" i="0" u="none" strike="noStrike" baseline="0" dirty="0">
                <a:latin typeface="EBGaramond-Regular"/>
              </a:rPr>
              <a:t> The vaccine can be given at the same time of other vaccines</a:t>
            </a:r>
          </a:p>
          <a:p>
            <a:pPr algn="l"/>
            <a:r>
              <a:rPr lang="en-ZA" sz="2800" b="0" i="0" u="none" strike="noStrike" baseline="0" dirty="0">
                <a:latin typeface="EBGaramond-Regular"/>
              </a:rPr>
              <a:t> When person is exposed to HBV, if given the vaccine as soon as possible</a:t>
            </a:r>
          </a:p>
          <a:p>
            <a:pPr algn="l"/>
            <a:r>
              <a:rPr lang="en-ZA" sz="2800" b="0" i="0" u="none" strike="noStrike" baseline="0" dirty="0">
                <a:latin typeface="EBGaramond-Regular"/>
              </a:rPr>
              <a:t>(preferably within 24 hours), it can effectively prevent infection</a:t>
            </a:r>
            <a:endParaRPr lang="en-ZA" dirty="0"/>
          </a:p>
        </p:txBody>
      </p:sp>
      <p:pic>
        <p:nvPicPr>
          <p:cNvPr id="5" name="Picture 4">
            <a:extLst>
              <a:ext uri="{FF2B5EF4-FFF2-40B4-BE49-F238E27FC236}">
                <a16:creationId xmlns:a16="http://schemas.microsoft.com/office/drawing/2014/main" id="{C081AA41-58D7-AF4D-C030-F4FCB9CA0FCF}"/>
              </a:ext>
            </a:extLst>
          </p:cNvPr>
          <p:cNvPicPr>
            <a:picLocks noChangeAspect="1"/>
          </p:cNvPicPr>
          <p:nvPr/>
        </p:nvPicPr>
        <p:blipFill>
          <a:blip r:embed="rId2"/>
          <a:stretch>
            <a:fillRect/>
          </a:stretch>
        </p:blipFill>
        <p:spPr>
          <a:xfrm>
            <a:off x="6615289" y="-12612"/>
            <a:ext cx="5576711" cy="6852356"/>
          </a:xfrm>
          <a:prstGeom prst="rect">
            <a:avLst/>
          </a:prstGeom>
        </p:spPr>
      </p:pic>
    </p:spTree>
    <p:extLst>
      <p:ext uri="{BB962C8B-B14F-4D97-AF65-F5344CB8AC3E}">
        <p14:creationId xmlns:p14="http://schemas.microsoft.com/office/powerpoint/2010/main" val="183800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5" name="Rectangle 14">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DF6B7-0138-8C0A-3326-09A0F89DEF87}"/>
              </a:ext>
            </a:extLst>
          </p:cNvPr>
          <p:cNvSpPr>
            <a:spLocks noGrp="1"/>
          </p:cNvSpPr>
          <p:nvPr>
            <p:ph type="title"/>
          </p:nvPr>
        </p:nvSpPr>
        <p:spPr>
          <a:xfrm>
            <a:off x="967503" y="0"/>
            <a:ext cx="5040285" cy="1169585"/>
          </a:xfrm>
        </p:spPr>
        <p:txBody>
          <a:bodyPr vert="horz" lIns="91440" tIns="45720" rIns="91440" bIns="45720" rtlCol="0" anchor="b">
            <a:normAutofit/>
          </a:bodyPr>
          <a:lstStyle/>
          <a:p>
            <a:r>
              <a:rPr lang="en-US" sz="4000" dirty="0"/>
              <a:t>What’s the Plan ?</a:t>
            </a:r>
          </a:p>
        </p:txBody>
      </p:sp>
      <p:sp>
        <p:nvSpPr>
          <p:cNvPr id="20" name="Rectangle 1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C5F68C-6EB3-5FCF-731A-E87D6921A6AA}"/>
              </a:ext>
            </a:extLst>
          </p:cNvPr>
          <p:cNvSpPr>
            <a:spLocks noGrp="1"/>
          </p:cNvSpPr>
          <p:nvPr>
            <p:ph sz="half" idx="1"/>
          </p:nvPr>
        </p:nvSpPr>
        <p:spPr>
          <a:xfrm>
            <a:off x="853120" y="2345661"/>
            <a:ext cx="6093547" cy="3794937"/>
          </a:xfrm>
        </p:spPr>
        <p:txBody>
          <a:bodyPr vert="horz" lIns="91440" tIns="45720" rIns="91440" bIns="45720" rtlCol="0" anchor="ctr">
            <a:normAutofit/>
          </a:bodyPr>
          <a:lstStyle/>
          <a:p>
            <a:r>
              <a:rPr lang="en-US" sz="1700" dirty="0"/>
              <a:t>Eradicate Hep B –various </a:t>
            </a:r>
            <a:r>
              <a:rPr lang="en-US" sz="1700" dirty="0" err="1"/>
              <a:t>programmes</a:t>
            </a:r>
            <a:r>
              <a:rPr lang="en-US" sz="1700" dirty="0"/>
              <a:t> and initiatives </a:t>
            </a:r>
          </a:p>
          <a:p>
            <a:r>
              <a:rPr lang="en-US" sz="1700" dirty="0"/>
              <a:t> To eliminate viral hepatitis as a global health threat by 2030</a:t>
            </a:r>
          </a:p>
          <a:p>
            <a:r>
              <a:rPr lang="en-US" sz="1700" dirty="0"/>
              <a:t>90% reduction in new cases of chronic Hep B and C</a:t>
            </a:r>
          </a:p>
          <a:p>
            <a:r>
              <a:rPr lang="en-US" sz="1700" dirty="0"/>
              <a:t>65% reduction in mortality secondary to HBV and HCV</a:t>
            </a:r>
          </a:p>
          <a:p>
            <a:r>
              <a:rPr lang="en-US" sz="1700" dirty="0"/>
              <a:t>80% of treatment eligible people to be on treatment for both HBV and HCV</a:t>
            </a:r>
          </a:p>
          <a:p>
            <a:r>
              <a:rPr lang="en-US" sz="1700" dirty="0"/>
              <a:t>HBV related deaths in sub-Saharan Africa is estimated to be 87,890 annually.</a:t>
            </a:r>
          </a:p>
          <a:p>
            <a:endParaRPr lang="en-US" sz="1700" dirty="0"/>
          </a:p>
        </p:txBody>
      </p:sp>
      <p:pic>
        <p:nvPicPr>
          <p:cNvPr id="6" name="Content Placeholder 5">
            <a:extLst>
              <a:ext uri="{FF2B5EF4-FFF2-40B4-BE49-F238E27FC236}">
                <a16:creationId xmlns:a16="http://schemas.microsoft.com/office/drawing/2014/main" id="{8D57BA16-8471-1B3E-A701-BB54822C4BF6}"/>
              </a:ext>
            </a:extLst>
          </p:cNvPr>
          <p:cNvPicPr>
            <a:picLocks noGrp="1" noChangeAspect="1"/>
          </p:cNvPicPr>
          <p:nvPr>
            <p:ph sz="half" idx="2"/>
          </p:nvPr>
        </p:nvPicPr>
        <p:blipFill>
          <a:blip r:embed="rId2"/>
          <a:stretch>
            <a:fillRect/>
          </a:stretch>
        </p:blipFill>
        <p:spPr>
          <a:xfrm>
            <a:off x="7155709" y="774285"/>
            <a:ext cx="3971035" cy="3627775"/>
          </a:xfrm>
          <a:prstGeom prst="rect">
            <a:avLst/>
          </a:prstGeom>
        </p:spPr>
      </p:pic>
      <p:pic>
        <p:nvPicPr>
          <p:cNvPr id="7" name="Picture 6">
            <a:extLst>
              <a:ext uri="{FF2B5EF4-FFF2-40B4-BE49-F238E27FC236}">
                <a16:creationId xmlns:a16="http://schemas.microsoft.com/office/drawing/2014/main" id="{8FF98415-3A78-7655-A5D2-F7400119B32B}"/>
              </a:ext>
            </a:extLst>
          </p:cNvPr>
          <p:cNvPicPr>
            <a:picLocks noChangeAspect="1"/>
          </p:cNvPicPr>
          <p:nvPr/>
        </p:nvPicPr>
        <p:blipFill>
          <a:blip r:embed="rId3"/>
          <a:stretch>
            <a:fillRect/>
          </a:stretch>
        </p:blipFill>
        <p:spPr>
          <a:xfrm>
            <a:off x="7200146" y="4637325"/>
            <a:ext cx="4389120" cy="1503273"/>
          </a:xfrm>
          <a:prstGeom prst="rect">
            <a:avLst/>
          </a:prstGeom>
        </p:spPr>
      </p:pic>
    </p:spTree>
    <p:extLst>
      <p:ext uri="{BB962C8B-B14F-4D97-AF65-F5344CB8AC3E}">
        <p14:creationId xmlns:p14="http://schemas.microsoft.com/office/powerpoint/2010/main" val="15186525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BC0C-429D-8C77-DCEF-833AA52BE558}"/>
              </a:ext>
            </a:extLst>
          </p:cNvPr>
          <p:cNvSpPr>
            <a:spLocks noGrp="1"/>
          </p:cNvSpPr>
          <p:nvPr>
            <p:ph type="title"/>
          </p:nvPr>
        </p:nvSpPr>
        <p:spPr>
          <a:xfrm>
            <a:off x="0" y="18255"/>
            <a:ext cx="12192000" cy="771017"/>
          </a:xfrm>
          <a:solidFill>
            <a:srgbClr val="0070C0"/>
          </a:solidFill>
        </p:spPr>
        <p:txBody>
          <a:bodyPr/>
          <a:lstStyle/>
          <a:p>
            <a:r>
              <a:rPr lang="en-ZA" dirty="0">
                <a:solidFill>
                  <a:schemeClr val="bg1"/>
                </a:solidFill>
              </a:rPr>
              <a:t>Who should be vaccinated ?</a:t>
            </a:r>
          </a:p>
        </p:txBody>
      </p:sp>
      <p:graphicFrame>
        <p:nvGraphicFramePr>
          <p:cNvPr id="5" name="Content Placeholder 2">
            <a:extLst>
              <a:ext uri="{FF2B5EF4-FFF2-40B4-BE49-F238E27FC236}">
                <a16:creationId xmlns:a16="http://schemas.microsoft.com/office/drawing/2014/main" id="{5EE96AE4-D90E-1E37-6CD2-F489C89FF564}"/>
              </a:ext>
            </a:extLst>
          </p:cNvPr>
          <p:cNvGraphicFramePr>
            <a:graphicFrameLocks noGrp="1"/>
          </p:cNvGraphicFramePr>
          <p:nvPr>
            <p:ph idx="1"/>
          </p:nvPr>
        </p:nvGraphicFramePr>
        <p:xfrm>
          <a:off x="0" y="1117600"/>
          <a:ext cx="12192000" cy="551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3093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EE6D4-8527-259C-9B45-FCF630102255}"/>
              </a:ext>
            </a:extLst>
          </p:cNvPr>
          <p:cNvSpPr>
            <a:spLocks noGrp="1"/>
          </p:cNvSpPr>
          <p:nvPr>
            <p:ph type="title"/>
          </p:nvPr>
        </p:nvSpPr>
        <p:spPr>
          <a:xfrm>
            <a:off x="0" y="1"/>
            <a:ext cx="12192000" cy="1043316"/>
          </a:xfrm>
          <a:solidFill>
            <a:srgbClr val="0070C0"/>
          </a:solidFill>
        </p:spPr>
        <p:txBody>
          <a:bodyPr>
            <a:normAutofit/>
          </a:bodyPr>
          <a:lstStyle/>
          <a:p>
            <a:r>
              <a:rPr lang="en-ZA" sz="3200" dirty="0">
                <a:solidFill>
                  <a:schemeClr val="bg1"/>
                </a:solidFill>
              </a:rPr>
              <a:t>WHICH VACCINES ARE AVAILABLE FOR THE PREVENTION OF HBV INFECTION?</a:t>
            </a:r>
          </a:p>
        </p:txBody>
      </p:sp>
      <p:sp>
        <p:nvSpPr>
          <p:cNvPr id="3" name="Content Placeholder 2">
            <a:extLst>
              <a:ext uri="{FF2B5EF4-FFF2-40B4-BE49-F238E27FC236}">
                <a16:creationId xmlns:a16="http://schemas.microsoft.com/office/drawing/2014/main" id="{AF353BDF-6273-A527-1640-9D1C52862F05}"/>
              </a:ext>
            </a:extLst>
          </p:cNvPr>
          <p:cNvSpPr>
            <a:spLocks noGrp="1"/>
          </p:cNvSpPr>
          <p:nvPr>
            <p:ph idx="1"/>
          </p:nvPr>
        </p:nvSpPr>
        <p:spPr>
          <a:xfrm>
            <a:off x="139700" y="1729117"/>
            <a:ext cx="5956300" cy="4443083"/>
          </a:xfrm>
        </p:spPr>
        <p:txBody>
          <a:bodyPr anchor="ctr">
            <a:normAutofit/>
          </a:bodyPr>
          <a:lstStyle/>
          <a:p>
            <a:r>
              <a:rPr lang="en-ZA" sz="2000" dirty="0"/>
              <a:t>Several recombinant hepatitis B vaccines are available worldwide and are used in various immunisation programmes against HBV infection. </a:t>
            </a:r>
          </a:p>
          <a:p>
            <a:r>
              <a:rPr lang="en-ZA" sz="2000" dirty="0"/>
              <a:t>The selection of a vaccine may depend on factors such as availability, cost, dosing schedule, efficacy and recommendations from local health authorities</a:t>
            </a:r>
          </a:p>
          <a:p>
            <a:endParaRPr lang="en-ZA" sz="2000" dirty="0"/>
          </a:p>
          <a:p>
            <a:r>
              <a:rPr lang="en-ZA" sz="2000" dirty="0" err="1"/>
              <a:t>Engerix</a:t>
            </a:r>
            <a:r>
              <a:rPr lang="en-ZA" sz="2000" dirty="0"/>
              <a:t>-B®, </a:t>
            </a:r>
            <a:r>
              <a:rPr lang="en-ZA" sz="2000" dirty="0" err="1"/>
              <a:t>Euvax</a:t>
            </a:r>
            <a:r>
              <a:rPr lang="en-ZA" sz="2000" dirty="0"/>
              <a:t>®, and Infanrix-</a:t>
            </a:r>
            <a:r>
              <a:rPr lang="en-ZA" sz="2000" dirty="0" err="1"/>
              <a:t>hexa</a:t>
            </a:r>
            <a:r>
              <a:rPr lang="en-ZA" sz="2000" dirty="0"/>
              <a:t>®</a:t>
            </a:r>
          </a:p>
          <a:p>
            <a:pPr marL="0" indent="0">
              <a:buNone/>
            </a:pPr>
            <a:endParaRPr lang="en-ZA" sz="2000" dirty="0"/>
          </a:p>
        </p:txBody>
      </p:sp>
      <p:pic>
        <p:nvPicPr>
          <p:cNvPr id="5" name="Picture 4">
            <a:extLst>
              <a:ext uri="{FF2B5EF4-FFF2-40B4-BE49-F238E27FC236}">
                <a16:creationId xmlns:a16="http://schemas.microsoft.com/office/drawing/2014/main" id="{61FACFF9-874A-35F3-8D6F-1B5CFDDB6FD6}"/>
              </a:ext>
            </a:extLst>
          </p:cNvPr>
          <p:cNvPicPr>
            <a:picLocks noChangeAspect="1"/>
          </p:cNvPicPr>
          <p:nvPr/>
        </p:nvPicPr>
        <p:blipFill>
          <a:blip r:embed="rId2"/>
          <a:stretch>
            <a:fillRect/>
          </a:stretch>
        </p:blipFill>
        <p:spPr>
          <a:xfrm>
            <a:off x="6343650" y="2321476"/>
            <a:ext cx="5178206" cy="3211202"/>
          </a:xfrm>
          <a:prstGeom prst="rect">
            <a:avLst/>
          </a:prstGeom>
        </p:spPr>
      </p:pic>
    </p:spTree>
    <p:extLst>
      <p:ext uri="{BB962C8B-B14F-4D97-AF65-F5344CB8AC3E}">
        <p14:creationId xmlns:p14="http://schemas.microsoft.com/office/powerpoint/2010/main" val="1827167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23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A919D2-E4E4-AED4-5B60-D27EC967CBE1}"/>
              </a:ext>
            </a:extLst>
          </p:cNvPr>
          <p:cNvPicPr>
            <a:picLocks noChangeAspect="1"/>
          </p:cNvPicPr>
          <p:nvPr/>
        </p:nvPicPr>
        <p:blipFill>
          <a:blip r:embed="rId2"/>
          <a:stretch>
            <a:fillRect/>
          </a:stretch>
        </p:blipFill>
        <p:spPr>
          <a:xfrm>
            <a:off x="622549" y="1457250"/>
            <a:ext cx="3854945" cy="848087"/>
          </a:xfrm>
          <a:prstGeom prst="rect">
            <a:avLst/>
          </a:prstGeom>
        </p:spPr>
      </p:pic>
      <p:sp>
        <p:nvSpPr>
          <p:cNvPr id="18" name="Rectangle 1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23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2A75AC2-3AC7-57F6-3E1C-6E9EC57CB5C6}"/>
              </a:ext>
            </a:extLst>
          </p:cNvPr>
          <p:cNvPicPr>
            <a:picLocks noChangeAspect="1"/>
          </p:cNvPicPr>
          <p:nvPr/>
        </p:nvPicPr>
        <p:blipFill>
          <a:blip r:embed="rId3"/>
          <a:stretch>
            <a:fillRect/>
          </a:stretch>
        </p:blipFill>
        <p:spPr>
          <a:xfrm>
            <a:off x="622549" y="4641883"/>
            <a:ext cx="3854945" cy="684252"/>
          </a:xfrm>
          <a:prstGeom prst="rect">
            <a:avLst/>
          </a:prstGeom>
        </p:spPr>
      </p:pic>
      <p:sp>
        <p:nvSpPr>
          <p:cNvPr id="20" name="Rectangle 1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0A2EEF-E979-3564-FEA2-F48C7739DDB0}"/>
              </a:ext>
            </a:extLst>
          </p:cNvPr>
          <p:cNvPicPr>
            <a:picLocks noChangeAspect="1"/>
          </p:cNvPicPr>
          <p:nvPr/>
        </p:nvPicPr>
        <p:blipFill>
          <a:blip r:embed="rId4"/>
          <a:stretch>
            <a:fillRect/>
          </a:stretch>
        </p:blipFill>
        <p:spPr>
          <a:xfrm>
            <a:off x="5144764" y="2682845"/>
            <a:ext cx="6410084" cy="1506369"/>
          </a:xfrm>
          <a:prstGeom prst="rect">
            <a:avLst/>
          </a:prstGeom>
        </p:spPr>
      </p:pic>
    </p:spTree>
    <p:extLst>
      <p:ext uri="{BB962C8B-B14F-4D97-AF65-F5344CB8AC3E}">
        <p14:creationId xmlns:p14="http://schemas.microsoft.com/office/powerpoint/2010/main" val="3971853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66" y="0"/>
            <a:ext cx="12185433" cy="1325563"/>
          </a:xfrm>
          <a:solidFill>
            <a:srgbClr val="0070C0"/>
          </a:solidFill>
        </p:spPr>
        <p:txBody>
          <a:bodyPr/>
          <a:lstStyle/>
          <a:p>
            <a:r>
              <a:rPr lang="en-GB">
                <a:solidFill>
                  <a:schemeClr val="bg1"/>
                </a:solidFill>
              </a:rPr>
              <a:t>New concepts for antiviral drugs targeting HBV</a:t>
            </a:r>
            <a:endParaRPr lang="de-DE" dirty="0">
              <a:solidFill>
                <a:schemeClr val="bg1"/>
              </a:solidFill>
            </a:endParaRPr>
          </a:p>
        </p:txBody>
      </p:sp>
      <p:sp>
        <p:nvSpPr>
          <p:cNvPr id="3" name="Textplatzhalter 2"/>
          <p:cNvSpPr>
            <a:spLocks noGrp="1"/>
          </p:cNvSpPr>
          <p:nvPr>
            <p:ph type="body" sz="quarter" idx="10"/>
          </p:nvPr>
        </p:nvSpPr>
        <p:spPr/>
        <p:txBody>
          <a:bodyPr/>
          <a:lstStyle/>
          <a:p>
            <a:r>
              <a:rPr lang="en-GB"/>
              <a:t>Durantel D, Zoulim F. J Hepatol 2016;64:S117–31</a:t>
            </a:r>
            <a:endParaRPr lang="de-DE"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344" y="1558872"/>
            <a:ext cx="5752207" cy="5299128"/>
          </a:xfrm>
          <a:prstGeom prst="rect">
            <a:avLst/>
          </a:prstGeom>
        </p:spPr>
      </p:pic>
      <p:pic>
        <p:nvPicPr>
          <p:cNvPr id="7" name="Picture 6">
            <a:hlinkClick r:id="rId3" action="ppaction://hlinksldjump"/>
            <a:extLst>
              <a:ext uri="{FF2B5EF4-FFF2-40B4-BE49-F238E27FC236}">
                <a16:creationId xmlns:a16="http://schemas.microsoft.com/office/drawing/2014/main" id="{AE851ECF-49AF-467A-BEAD-B94F2C5459CB}"/>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11368800" y="446445"/>
            <a:ext cx="381237" cy="377560"/>
          </a:xfrm>
          <a:prstGeom prst="rect">
            <a:avLst/>
          </a:prstGeom>
        </p:spPr>
      </p:pic>
      <p:pic>
        <p:nvPicPr>
          <p:cNvPr id="6" name="Picture 5">
            <a:extLst>
              <a:ext uri="{FF2B5EF4-FFF2-40B4-BE49-F238E27FC236}">
                <a16:creationId xmlns:a16="http://schemas.microsoft.com/office/drawing/2014/main" id="{D0F72945-504C-B81C-5717-314FB60CB77E}"/>
              </a:ext>
            </a:extLst>
          </p:cNvPr>
          <p:cNvPicPr>
            <a:picLocks noChangeAspect="1"/>
          </p:cNvPicPr>
          <p:nvPr/>
        </p:nvPicPr>
        <p:blipFill>
          <a:blip r:embed="rId5"/>
          <a:stretch>
            <a:fillRect/>
          </a:stretch>
        </p:blipFill>
        <p:spPr>
          <a:xfrm>
            <a:off x="58449" y="1558873"/>
            <a:ext cx="6381750" cy="4804404"/>
          </a:xfrm>
          <a:prstGeom prst="rect">
            <a:avLst/>
          </a:prstGeom>
        </p:spPr>
      </p:pic>
    </p:spTree>
    <p:extLst>
      <p:ext uri="{BB962C8B-B14F-4D97-AF65-F5344CB8AC3E}">
        <p14:creationId xmlns:p14="http://schemas.microsoft.com/office/powerpoint/2010/main" val="2798626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E78EE6-0951-E0A3-F28C-98DF3C411B2A}"/>
              </a:ext>
            </a:extLst>
          </p:cNvPr>
          <p:cNvSpPr txBox="1"/>
          <p:nvPr/>
        </p:nvSpPr>
        <p:spPr>
          <a:xfrm>
            <a:off x="8763604" y="679731"/>
            <a:ext cx="3090345" cy="37365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dirty="0">
                <a:solidFill>
                  <a:schemeClr val="tx1"/>
                </a:solidFill>
                <a:latin typeface="+mj-lt"/>
                <a:ea typeface="+mj-ea"/>
                <a:cs typeface="+mj-cs"/>
              </a:rPr>
              <a:t>WHO 2024 Hepatitis B Guidelines March 2024</a:t>
            </a:r>
          </a:p>
        </p:txBody>
      </p:sp>
      <p:grpSp>
        <p:nvGrpSpPr>
          <p:cNvPr id="22"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8" name="Straight Connector 1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F0E85F-A0D1-8D63-FBC7-972F2A9D1EE5}"/>
              </a:ext>
            </a:extLst>
          </p:cNvPr>
          <p:cNvPicPr>
            <a:picLocks noChangeAspect="1"/>
          </p:cNvPicPr>
          <p:nvPr/>
        </p:nvPicPr>
        <p:blipFill>
          <a:blip r:embed="rId2"/>
          <a:srcRect r="6582" b="-3"/>
          <a:stretch>
            <a:fillRect/>
          </a:stretch>
        </p:blipFill>
        <p:spPr>
          <a:xfrm>
            <a:off x="996363" y="972235"/>
            <a:ext cx="3383280" cy="5047735"/>
          </a:xfrm>
          <a:prstGeom prst="rect">
            <a:avLst/>
          </a:prstGeom>
        </p:spPr>
      </p:pic>
      <p:pic>
        <p:nvPicPr>
          <p:cNvPr id="3" name="Picture 2">
            <a:extLst>
              <a:ext uri="{FF2B5EF4-FFF2-40B4-BE49-F238E27FC236}">
                <a16:creationId xmlns:a16="http://schemas.microsoft.com/office/drawing/2014/main" id="{F66CED74-6FED-7F36-51A9-4DEFF273F43D}"/>
              </a:ext>
            </a:extLst>
          </p:cNvPr>
          <p:cNvPicPr>
            <a:picLocks noChangeAspect="1"/>
          </p:cNvPicPr>
          <p:nvPr/>
        </p:nvPicPr>
        <p:blipFill>
          <a:blip r:embed="rId3"/>
          <a:srcRect r="6906" b="-3"/>
          <a:stretch>
            <a:fillRect/>
          </a:stretch>
        </p:blipFill>
        <p:spPr>
          <a:xfrm>
            <a:off x="4683639" y="972235"/>
            <a:ext cx="3383280" cy="5047735"/>
          </a:xfrm>
          <a:prstGeom prst="rect">
            <a:avLst/>
          </a:prstGeom>
        </p:spPr>
      </p:pic>
    </p:spTree>
    <p:extLst>
      <p:ext uri="{BB962C8B-B14F-4D97-AF65-F5344CB8AC3E}">
        <p14:creationId xmlns:p14="http://schemas.microsoft.com/office/powerpoint/2010/main" val="4036705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B6A0ED-6DC6-78CE-20A8-F821BB3B4987}"/>
              </a:ext>
            </a:extLst>
          </p:cNvPr>
          <p:cNvPicPr>
            <a:picLocks noChangeAspect="1"/>
          </p:cNvPicPr>
          <p:nvPr/>
        </p:nvPicPr>
        <p:blipFill>
          <a:blip r:embed="rId2"/>
          <a:stretch>
            <a:fillRect/>
          </a:stretch>
        </p:blipFill>
        <p:spPr>
          <a:xfrm>
            <a:off x="2683992" y="0"/>
            <a:ext cx="6824016" cy="6858000"/>
          </a:xfrm>
          <a:prstGeom prst="rect">
            <a:avLst/>
          </a:prstGeom>
        </p:spPr>
      </p:pic>
    </p:spTree>
    <p:extLst>
      <p:ext uri="{BB962C8B-B14F-4D97-AF65-F5344CB8AC3E}">
        <p14:creationId xmlns:p14="http://schemas.microsoft.com/office/powerpoint/2010/main" val="6025298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D101-8A68-A3A3-9FE2-1DC0C72D63E6}"/>
              </a:ext>
            </a:extLst>
          </p:cNvPr>
          <p:cNvSpPr>
            <a:spLocks noGrp="1"/>
          </p:cNvSpPr>
          <p:nvPr>
            <p:ph type="title"/>
          </p:nvPr>
        </p:nvSpPr>
        <p:spPr>
          <a:xfrm>
            <a:off x="0" y="18255"/>
            <a:ext cx="12192000" cy="954511"/>
          </a:xfrm>
          <a:solidFill>
            <a:srgbClr val="0070C0"/>
          </a:solidFill>
        </p:spPr>
        <p:txBody>
          <a:bodyPr/>
          <a:lstStyle/>
          <a:p>
            <a:r>
              <a:rPr lang="en-ZA" dirty="0">
                <a:solidFill>
                  <a:schemeClr val="bg1"/>
                </a:solidFill>
              </a:rPr>
              <a:t>Updated 2024 WHO HBV Guidelines</a:t>
            </a:r>
          </a:p>
        </p:txBody>
      </p:sp>
      <p:sp>
        <p:nvSpPr>
          <p:cNvPr id="3" name="Content Placeholder 2">
            <a:extLst>
              <a:ext uri="{FF2B5EF4-FFF2-40B4-BE49-F238E27FC236}">
                <a16:creationId xmlns:a16="http://schemas.microsoft.com/office/drawing/2014/main" id="{5F7C6AF8-65FE-E3A6-C5D0-3E25B2153FC9}"/>
              </a:ext>
            </a:extLst>
          </p:cNvPr>
          <p:cNvSpPr>
            <a:spLocks noGrp="1"/>
          </p:cNvSpPr>
          <p:nvPr>
            <p:ph idx="1"/>
          </p:nvPr>
        </p:nvSpPr>
        <p:spPr>
          <a:xfrm>
            <a:off x="165100" y="1495424"/>
            <a:ext cx="12026900" cy="5235575"/>
          </a:xfrm>
        </p:spPr>
        <p:txBody>
          <a:bodyPr>
            <a:normAutofit fontScale="85000" lnSpcReduction="10000"/>
          </a:bodyPr>
          <a:lstStyle/>
          <a:p>
            <a:r>
              <a:rPr lang="en-ZA" dirty="0"/>
              <a:t> Provide 4 options for meeting treatment eligibility that will capture   higher proportion HBsAg-positive people </a:t>
            </a:r>
          </a:p>
          <a:p>
            <a:r>
              <a:rPr lang="en-ZA" dirty="0"/>
              <a:t> New APRI criteria for staging liver disease</a:t>
            </a:r>
          </a:p>
          <a:p>
            <a:r>
              <a:rPr lang="en-ZA" dirty="0"/>
              <a:t> Alternative antiviral regimens for treatment </a:t>
            </a:r>
          </a:p>
          <a:p>
            <a:r>
              <a:rPr lang="en-ZA" dirty="0"/>
              <a:t>o TDF or entecavir remain preferred first-line regimens</a:t>
            </a:r>
          </a:p>
          <a:p>
            <a:r>
              <a:rPr lang="en-ZA" dirty="0"/>
              <a:t>o </a:t>
            </a:r>
            <a:r>
              <a:rPr lang="en-ZA" dirty="0" err="1"/>
              <a:t>TDF+lamivudine</a:t>
            </a:r>
            <a:r>
              <a:rPr lang="en-ZA" dirty="0"/>
              <a:t> (3TC) or TDF + emtricitabine (FTC) if TDF monotherapy not available</a:t>
            </a:r>
          </a:p>
          <a:p>
            <a:r>
              <a:rPr lang="en-ZA" dirty="0"/>
              <a:t>o Tenofovir alafenamide (TAF) or Entecavir recommended for people with established</a:t>
            </a:r>
          </a:p>
          <a:p>
            <a:pPr marL="0" indent="0">
              <a:buNone/>
            </a:pPr>
            <a:r>
              <a:rPr lang="en-ZA" dirty="0"/>
              <a:t>        osteoporosis and/or impaired kidney function</a:t>
            </a:r>
          </a:p>
          <a:p>
            <a:r>
              <a:rPr lang="en-ZA" dirty="0"/>
              <a:t> Expand access to antiviral prophylaxis for HBsAg positive pregnant women</a:t>
            </a:r>
          </a:p>
          <a:p>
            <a:r>
              <a:rPr lang="en-ZA" dirty="0"/>
              <a:t>o TDF prophylaxis: All HBsAg-positive pregnant women if lack of access to HBV DNA assays </a:t>
            </a:r>
          </a:p>
          <a:p>
            <a:r>
              <a:rPr lang="en-ZA" dirty="0"/>
              <a:t>Use of point-of-care HBV DNA assays </a:t>
            </a:r>
          </a:p>
          <a:p>
            <a:r>
              <a:rPr lang="en-ZA" dirty="0"/>
              <a:t> Reflex Hepatitis D co-infection testing</a:t>
            </a:r>
          </a:p>
          <a:p>
            <a:endParaRPr lang="en-ZA" dirty="0"/>
          </a:p>
        </p:txBody>
      </p:sp>
    </p:spTree>
    <p:extLst>
      <p:ext uri="{BB962C8B-B14F-4D97-AF65-F5344CB8AC3E}">
        <p14:creationId xmlns:p14="http://schemas.microsoft.com/office/powerpoint/2010/main" val="13893082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8B487B-E28E-144D-66A5-2EE4E3BC3D91}"/>
              </a:ext>
            </a:extLst>
          </p:cNvPr>
          <p:cNvPicPr>
            <a:picLocks noChangeAspect="1"/>
          </p:cNvPicPr>
          <p:nvPr/>
        </p:nvPicPr>
        <p:blipFill>
          <a:blip r:embed="rId2"/>
          <a:stretch>
            <a:fillRect/>
          </a:stretch>
        </p:blipFill>
        <p:spPr>
          <a:xfrm>
            <a:off x="153986" y="114301"/>
            <a:ext cx="11020425" cy="1117600"/>
          </a:xfrm>
          <a:prstGeom prst="rect">
            <a:avLst/>
          </a:prstGeom>
        </p:spPr>
      </p:pic>
      <p:pic>
        <p:nvPicPr>
          <p:cNvPr id="5" name="Picture 4">
            <a:extLst>
              <a:ext uri="{FF2B5EF4-FFF2-40B4-BE49-F238E27FC236}">
                <a16:creationId xmlns:a16="http://schemas.microsoft.com/office/drawing/2014/main" id="{8E0D828B-2030-0E24-8611-C7DC7E051D1D}"/>
              </a:ext>
            </a:extLst>
          </p:cNvPr>
          <p:cNvPicPr>
            <a:picLocks noChangeAspect="1"/>
          </p:cNvPicPr>
          <p:nvPr/>
        </p:nvPicPr>
        <p:blipFill>
          <a:blip r:embed="rId3"/>
          <a:stretch>
            <a:fillRect/>
          </a:stretch>
        </p:blipFill>
        <p:spPr>
          <a:xfrm>
            <a:off x="609599" y="1139825"/>
            <a:ext cx="10287000" cy="5391150"/>
          </a:xfrm>
          <a:prstGeom prst="rect">
            <a:avLst/>
          </a:prstGeom>
        </p:spPr>
      </p:pic>
    </p:spTree>
    <p:extLst>
      <p:ext uri="{BB962C8B-B14F-4D97-AF65-F5344CB8AC3E}">
        <p14:creationId xmlns:p14="http://schemas.microsoft.com/office/powerpoint/2010/main" val="891513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27613-8AEE-5F2F-F03F-373F0EA11FE4}"/>
              </a:ext>
            </a:extLst>
          </p:cNvPr>
          <p:cNvPicPr>
            <a:picLocks noChangeAspect="1"/>
          </p:cNvPicPr>
          <p:nvPr/>
        </p:nvPicPr>
        <p:blipFill>
          <a:blip r:embed="rId2"/>
          <a:stretch>
            <a:fillRect/>
          </a:stretch>
        </p:blipFill>
        <p:spPr>
          <a:xfrm>
            <a:off x="1239795" y="0"/>
            <a:ext cx="9712410" cy="6858000"/>
          </a:xfrm>
          <a:prstGeom prst="rect">
            <a:avLst/>
          </a:prstGeom>
        </p:spPr>
      </p:pic>
    </p:spTree>
    <p:extLst>
      <p:ext uri="{BB962C8B-B14F-4D97-AF65-F5344CB8AC3E}">
        <p14:creationId xmlns:p14="http://schemas.microsoft.com/office/powerpoint/2010/main" val="3430931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5976CC-32F4-AD75-C890-14AE5D70E5E0}"/>
              </a:ext>
            </a:extLst>
          </p:cNvPr>
          <p:cNvPicPr>
            <a:picLocks noChangeAspect="1"/>
          </p:cNvPicPr>
          <p:nvPr/>
        </p:nvPicPr>
        <p:blipFill>
          <a:blip r:embed="rId2"/>
          <a:stretch>
            <a:fillRect/>
          </a:stretch>
        </p:blipFill>
        <p:spPr>
          <a:xfrm>
            <a:off x="1572955" y="643466"/>
            <a:ext cx="9046089" cy="5571067"/>
          </a:xfrm>
          <a:prstGeom prst="rect">
            <a:avLst/>
          </a:prstGeom>
        </p:spPr>
      </p:pic>
    </p:spTree>
    <p:extLst>
      <p:ext uri="{BB962C8B-B14F-4D97-AF65-F5344CB8AC3E}">
        <p14:creationId xmlns:p14="http://schemas.microsoft.com/office/powerpoint/2010/main" val="2169539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D288-3B45-EADD-8636-28A9B5A8AF73}"/>
              </a:ext>
            </a:extLst>
          </p:cNvPr>
          <p:cNvSpPr>
            <a:spLocks noGrp="1"/>
          </p:cNvSpPr>
          <p:nvPr>
            <p:ph type="title"/>
          </p:nvPr>
        </p:nvSpPr>
        <p:spPr>
          <a:xfrm>
            <a:off x="0" y="1"/>
            <a:ext cx="12192000" cy="978408"/>
          </a:xfrm>
          <a:solidFill>
            <a:srgbClr val="0070C0"/>
          </a:solidFill>
        </p:spPr>
        <p:txBody>
          <a:bodyPr>
            <a:normAutofit/>
          </a:bodyPr>
          <a:lstStyle/>
          <a:p>
            <a:r>
              <a:rPr lang="en-ZA" sz="4000" dirty="0">
                <a:solidFill>
                  <a:schemeClr val="bg1"/>
                </a:solidFill>
              </a:rPr>
              <a:t>WHO Global Health Sector Strategy: 2030 Targets for HBV</a:t>
            </a:r>
          </a:p>
        </p:txBody>
      </p:sp>
      <p:pic>
        <p:nvPicPr>
          <p:cNvPr id="5" name="Content Placeholder 4">
            <a:extLst>
              <a:ext uri="{FF2B5EF4-FFF2-40B4-BE49-F238E27FC236}">
                <a16:creationId xmlns:a16="http://schemas.microsoft.com/office/drawing/2014/main" id="{15515B7B-1A21-DDB8-9775-0009265DC465}"/>
              </a:ext>
            </a:extLst>
          </p:cNvPr>
          <p:cNvPicPr>
            <a:picLocks noGrp="1" noChangeAspect="1"/>
          </p:cNvPicPr>
          <p:nvPr>
            <p:ph idx="1"/>
          </p:nvPr>
        </p:nvPicPr>
        <p:blipFill>
          <a:blip r:embed="rId2"/>
          <a:stretch>
            <a:fillRect/>
          </a:stretch>
        </p:blipFill>
        <p:spPr>
          <a:xfrm>
            <a:off x="621792" y="1398389"/>
            <a:ext cx="10619755" cy="4351338"/>
          </a:xfrm>
          <a:prstGeom prst="rect">
            <a:avLst/>
          </a:prstGeom>
        </p:spPr>
      </p:pic>
      <p:sp>
        <p:nvSpPr>
          <p:cNvPr id="7" name="TextBox 6">
            <a:extLst>
              <a:ext uri="{FF2B5EF4-FFF2-40B4-BE49-F238E27FC236}">
                <a16:creationId xmlns:a16="http://schemas.microsoft.com/office/drawing/2014/main" id="{51BF6A59-E679-F4A7-0154-E832A1389A7A}"/>
              </a:ext>
            </a:extLst>
          </p:cNvPr>
          <p:cNvSpPr txBox="1"/>
          <p:nvPr/>
        </p:nvSpPr>
        <p:spPr>
          <a:xfrm>
            <a:off x="131064" y="6169709"/>
            <a:ext cx="6242304" cy="646331"/>
          </a:xfrm>
          <a:prstGeom prst="rect">
            <a:avLst/>
          </a:prstGeom>
          <a:noFill/>
        </p:spPr>
        <p:txBody>
          <a:bodyPr wrap="square">
            <a:spAutoFit/>
          </a:bodyPr>
          <a:lstStyle/>
          <a:p>
            <a:r>
              <a:rPr lang="en-ZA" sz="1200" dirty="0"/>
              <a:t>WHO. Global health sector strategy on viral hepatitis 2016–2021                                                                 </a:t>
            </a:r>
          </a:p>
          <a:p>
            <a:r>
              <a:rPr lang="en-ZA" sz="1200" dirty="0"/>
              <a:t>Available at: http://apps.who.int/iris/bitstream/10665/246177/1/WHO-HIV-2016.06-eng.pdf?ua=1</a:t>
            </a:r>
          </a:p>
        </p:txBody>
      </p:sp>
      <p:sp>
        <p:nvSpPr>
          <p:cNvPr id="9" name="TextBox 8">
            <a:extLst>
              <a:ext uri="{FF2B5EF4-FFF2-40B4-BE49-F238E27FC236}">
                <a16:creationId xmlns:a16="http://schemas.microsoft.com/office/drawing/2014/main" id="{CF521F40-0C32-5D65-347D-F590F9FE3E18}"/>
              </a:ext>
            </a:extLst>
          </p:cNvPr>
          <p:cNvSpPr txBox="1"/>
          <p:nvPr/>
        </p:nvSpPr>
        <p:spPr>
          <a:xfrm>
            <a:off x="6373368" y="6169708"/>
            <a:ext cx="4639579" cy="646331"/>
          </a:xfrm>
          <a:prstGeom prst="rect">
            <a:avLst/>
          </a:prstGeom>
          <a:noFill/>
        </p:spPr>
        <p:txBody>
          <a:bodyPr wrap="square">
            <a:spAutoFit/>
          </a:bodyPr>
          <a:lstStyle/>
          <a:p>
            <a:r>
              <a:rPr lang="en-ZA" dirty="0"/>
              <a:t>*Polaris Observatory: https://cdafound.org/polaris/dashboard/</a:t>
            </a:r>
          </a:p>
        </p:txBody>
      </p:sp>
    </p:spTree>
    <p:extLst>
      <p:ext uri="{BB962C8B-B14F-4D97-AF65-F5344CB8AC3E}">
        <p14:creationId xmlns:p14="http://schemas.microsoft.com/office/powerpoint/2010/main" val="2001790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1676-1D2F-4A25-73BE-551BA03CF366}"/>
              </a:ext>
            </a:extLst>
          </p:cNvPr>
          <p:cNvSpPr>
            <a:spLocks noGrp="1"/>
          </p:cNvSpPr>
          <p:nvPr>
            <p:ph type="title"/>
          </p:nvPr>
        </p:nvSpPr>
        <p:spPr>
          <a:xfrm>
            <a:off x="0" y="18255"/>
            <a:ext cx="12192000" cy="877857"/>
          </a:xfrm>
          <a:solidFill>
            <a:srgbClr val="0070C0"/>
          </a:solidFill>
        </p:spPr>
        <p:txBody>
          <a:bodyPr/>
          <a:lstStyle/>
          <a:p>
            <a:r>
              <a:rPr lang="en-ZA" b="1" i="0" dirty="0">
                <a:solidFill>
                  <a:schemeClr val="bg1"/>
                </a:solidFill>
                <a:effectLst/>
                <a:latin typeface="Nunito Sans" pitchFamily="2" charset="0"/>
              </a:rPr>
              <a:t>Key Takeaways from the Guidelines</a:t>
            </a:r>
            <a:endParaRPr lang="en-ZA" dirty="0">
              <a:solidFill>
                <a:schemeClr val="bg1"/>
              </a:solidFill>
            </a:endParaRPr>
          </a:p>
        </p:txBody>
      </p:sp>
      <p:sp>
        <p:nvSpPr>
          <p:cNvPr id="3" name="Content Placeholder 2">
            <a:extLst>
              <a:ext uri="{FF2B5EF4-FFF2-40B4-BE49-F238E27FC236}">
                <a16:creationId xmlns:a16="http://schemas.microsoft.com/office/drawing/2014/main" id="{A24F33A5-B9E7-AAD1-D626-EC432C05F4E4}"/>
              </a:ext>
            </a:extLst>
          </p:cNvPr>
          <p:cNvSpPr>
            <a:spLocks noGrp="1"/>
          </p:cNvSpPr>
          <p:nvPr>
            <p:ph idx="1"/>
          </p:nvPr>
        </p:nvSpPr>
        <p:spPr>
          <a:xfrm>
            <a:off x="24384" y="1010653"/>
            <a:ext cx="12167616" cy="5829092"/>
          </a:xfrm>
        </p:spPr>
        <p:txBody>
          <a:bodyPr>
            <a:normAutofit fontScale="25000" lnSpcReduction="20000"/>
          </a:bodyPr>
          <a:lstStyle/>
          <a:p>
            <a:pPr>
              <a:spcAft>
                <a:spcPts val="1200"/>
              </a:spcAft>
              <a:buFont typeface="Wingdings" panose="05000000000000000000" pitchFamily="2" charset="2"/>
              <a:buChar char="q"/>
            </a:pPr>
            <a:r>
              <a:rPr lang="en-ZA" sz="6400" b="1" i="0" u="sng" dirty="0">
                <a:solidFill>
                  <a:srgbClr val="161B1D"/>
                </a:solidFill>
                <a:effectLst/>
              </a:rPr>
              <a:t>TESTING </a:t>
            </a:r>
            <a:endParaRPr lang="en-ZA" sz="6400" u="sng" dirty="0">
              <a:solidFill>
                <a:srgbClr val="161B1D"/>
              </a:solidFill>
            </a:endParaRPr>
          </a:p>
          <a:p>
            <a:pPr algn="l">
              <a:spcAft>
                <a:spcPts val="1200"/>
              </a:spcAft>
              <a:buFont typeface="Arial" panose="020B0604020202020204" pitchFamily="34" charset="0"/>
              <a:buChar char="•"/>
            </a:pPr>
            <a:r>
              <a:rPr lang="en-ZA" sz="6400" b="0" i="0" u="sng" dirty="0">
                <a:solidFill>
                  <a:srgbClr val="161B1D"/>
                </a:solidFill>
                <a:effectLst/>
                <a:latin typeface="Nunito Sans" pitchFamily="2" charset="0"/>
              </a:rPr>
              <a:t>S</a:t>
            </a:r>
            <a:r>
              <a:rPr lang="en-ZA" sz="6400" b="0" i="0" dirty="0">
                <a:solidFill>
                  <a:srgbClr val="161B1D"/>
                </a:solidFill>
                <a:effectLst/>
                <a:latin typeface="Nunito Sans" pitchFamily="2" charset="0"/>
              </a:rPr>
              <a:t>ettings with a higher HBsAg seroprevalence routine HBsAg testing</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All pregnant women should be tested for HIV, syphilis, and HBsAg at least once and as early as possible during pregnancy</a:t>
            </a:r>
          </a:p>
          <a:p>
            <a:pPr algn="l">
              <a:spcAft>
                <a:spcPts val="1200"/>
              </a:spcAft>
              <a:buFont typeface="Arial" panose="020B0604020202020204" pitchFamily="34" charset="0"/>
              <a:buChar char="•"/>
            </a:pPr>
            <a:r>
              <a:rPr lang="en-ZA" sz="6400" dirty="0">
                <a:solidFill>
                  <a:srgbClr val="161B1D"/>
                </a:solidFill>
                <a:latin typeface="Nunito Sans" pitchFamily="2" charset="0"/>
              </a:rPr>
              <a:t>H</a:t>
            </a:r>
            <a:r>
              <a:rPr lang="en-ZA" sz="6400" b="0" i="0" dirty="0">
                <a:solidFill>
                  <a:srgbClr val="161B1D"/>
                </a:solidFill>
                <a:effectLst/>
                <a:latin typeface="Nunito Sans" pitchFamily="2" charset="0"/>
              </a:rPr>
              <a:t>igh-risk populations, household/sexual contacts of infected individuals, healthcare workers</a:t>
            </a:r>
          </a:p>
          <a:p>
            <a:pPr algn="l">
              <a:spcAft>
                <a:spcPts val="1200"/>
              </a:spcAft>
              <a:buFont typeface="Wingdings" panose="05000000000000000000" pitchFamily="2" charset="2"/>
              <a:buChar char="q"/>
            </a:pPr>
            <a:r>
              <a:rPr lang="en-ZA" sz="6400" b="1" i="0" u="sng" dirty="0">
                <a:solidFill>
                  <a:srgbClr val="161B1D"/>
                </a:solidFill>
                <a:effectLst/>
                <a:latin typeface="Nunito Sans" pitchFamily="2" charset="0"/>
              </a:rPr>
              <a:t>HOW TO TEST INCL TESTING FIBROSIS</a:t>
            </a:r>
          </a:p>
          <a:p>
            <a:pPr>
              <a:spcAft>
                <a:spcPts val="1200"/>
              </a:spcAft>
            </a:pPr>
            <a:r>
              <a:rPr lang="en-ZA" sz="6400" b="0" i="0" dirty="0">
                <a:solidFill>
                  <a:srgbClr val="161B1D"/>
                </a:solidFill>
                <a:effectLst/>
                <a:latin typeface="Nunito Sans" pitchFamily="2" charset="0"/>
              </a:rPr>
              <a:t> </a:t>
            </a:r>
            <a:r>
              <a:rPr lang="en-ZA" sz="6400" dirty="0">
                <a:solidFill>
                  <a:srgbClr val="161B1D"/>
                </a:solidFill>
                <a:latin typeface="Nunito Sans" pitchFamily="2" charset="0"/>
              </a:rPr>
              <a:t>L</a:t>
            </a:r>
            <a:r>
              <a:rPr lang="en-ZA" sz="6400" b="0" i="0" dirty="0">
                <a:solidFill>
                  <a:srgbClr val="161B1D"/>
                </a:solidFill>
                <a:effectLst/>
                <a:latin typeface="Nunito Sans" pitchFamily="2" charset="0"/>
              </a:rPr>
              <a:t>aboratory assays are preferred where accessible; RDTs should be used to improve linkage to care in limited-access settings</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APRI is the preferred non-invasive test for fibrosis in resource-limited settings;\</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 </a:t>
            </a:r>
            <a:r>
              <a:rPr lang="en-ZA" sz="6400" dirty="0">
                <a:solidFill>
                  <a:srgbClr val="161B1D"/>
                </a:solidFill>
                <a:latin typeface="Nunito Sans" pitchFamily="2" charset="0"/>
              </a:rPr>
              <a:t>T</a:t>
            </a:r>
            <a:r>
              <a:rPr lang="en-ZA" sz="6400" b="0" i="0" dirty="0">
                <a:solidFill>
                  <a:srgbClr val="161B1D"/>
                </a:solidFill>
                <a:effectLst/>
                <a:latin typeface="Nunito Sans" pitchFamily="2" charset="0"/>
              </a:rPr>
              <a:t>ransient elastography may be preferable when available and affordable</a:t>
            </a:r>
          </a:p>
          <a:p>
            <a:pPr algn="l">
              <a:spcAft>
                <a:spcPts val="1200"/>
              </a:spcAft>
              <a:buFont typeface="Wingdings" panose="05000000000000000000" pitchFamily="2" charset="2"/>
              <a:buChar char="q"/>
            </a:pPr>
            <a:r>
              <a:rPr lang="en-ZA" sz="6400" b="1" i="0" u="sng" dirty="0">
                <a:solidFill>
                  <a:srgbClr val="161B1D"/>
                </a:solidFill>
                <a:effectLst/>
                <a:latin typeface="Nunito Sans" pitchFamily="2" charset="0"/>
              </a:rPr>
              <a:t>WHO TO TREAT </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Treat all adults and adolescents (aged ≥12 years) with CHB and evidence of significant fibrosis (≥F2) or cirrhosis (F4), regardless of HBV DNA or ALT levels</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When considering treatment based on viral load, treat individuals with HBV DNA &gt;2000 IU/mL and ALT levels above the ULN (30 U/L for males, 19 U/L for females)</a:t>
            </a:r>
          </a:p>
          <a:p>
            <a:pPr algn="l">
              <a:spcAft>
                <a:spcPts val="1200"/>
              </a:spcAft>
              <a:buFont typeface="Arial" panose="020B0604020202020204" pitchFamily="34" charset="0"/>
              <a:buChar char="•"/>
            </a:pPr>
            <a:r>
              <a:rPr lang="en-ZA" sz="6400" b="0" i="0" dirty="0">
                <a:solidFill>
                  <a:srgbClr val="161B1D"/>
                </a:solidFill>
                <a:effectLst/>
                <a:latin typeface="Nunito Sans" pitchFamily="2" charset="0"/>
              </a:rPr>
              <a:t>Initiate treatment regardless of APRI/DNA/ALT in patients with coinfections (HIV, HDV, HCV), family history of HCC/cirrhosis, immune suppression, or extrahepatic manifestations</a:t>
            </a:r>
          </a:p>
          <a:p>
            <a:endParaRPr lang="en-ZA" dirty="0"/>
          </a:p>
        </p:txBody>
      </p:sp>
    </p:spTree>
    <p:extLst>
      <p:ext uri="{BB962C8B-B14F-4D97-AF65-F5344CB8AC3E}">
        <p14:creationId xmlns:p14="http://schemas.microsoft.com/office/powerpoint/2010/main" val="18364014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5930-3865-8B55-4F9A-B348DCA7EE36}"/>
              </a:ext>
            </a:extLst>
          </p:cNvPr>
          <p:cNvSpPr>
            <a:spLocks noGrp="1"/>
          </p:cNvSpPr>
          <p:nvPr>
            <p:ph type="title"/>
          </p:nvPr>
        </p:nvSpPr>
        <p:spPr>
          <a:xfrm>
            <a:off x="0" y="1"/>
            <a:ext cx="12192000" cy="804672"/>
          </a:xfrm>
          <a:solidFill>
            <a:srgbClr val="0070C0"/>
          </a:solidFill>
        </p:spPr>
        <p:txBody>
          <a:bodyPr/>
          <a:lstStyle/>
          <a:p>
            <a:r>
              <a:rPr lang="en-ZA" dirty="0">
                <a:solidFill>
                  <a:schemeClr val="bg1"/>
                </a:solidFill>
              </a:rPr>
              <a:t>Key Takeaways from the Guidelines</a:t>
            </a:r>
          </a:p>
        </p:txBody>
      </p:sp>
      <p:sp>
        <p:nvSpPr>
          <p:cNvPr id="3" name="Content Placeholder 2">
            <a:extLst>
              <a:ext uri="{FF2B5EF4-FFF2-40B4-BE49-F238E27FC236}">
                <a16:creationId xmlns:a16="http://schemas.microsoft.com/office/drawing/2014/main" id="{B1A1D308-0AD0-DCF2-5EA4-1984B3ABDD8F}"/>
              </a:ext>
            </a:extLst>
          </p:cNvPr>
          <p:cNvSpPr>
            <a:spLocks noGrp="1"/>
          </p:cNvSpPr>
          <p:nvPr>
            <p:ph idx="1"/>
          </p:nvPr>
        </p:nvSpPr>
        <p:spPr>
          <a:xfrm>
            <a:off x="0" y="804673"/>
            <a:ext cx="12039600" cy="5672455"/>
          </a:xfrm>
        </p:spPr>
        <p:txBody>
          <a:bodyPr>
            <a:normAutofit fontScale="32500" lnSpcReduction="20000"/>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endParaRPr kumimoji="0" lang="en-ZA" sz="700" b="0" i="0" u="none" strike="noStrike" kern="1200" cap="none" spc="0" normalizeH="0" baseline="0" noProof="0" dirty="0">
              <a:ln>
                <a:noFill/>
              </a:ln>
              <a:solidFill>
                <a:srgbClr val="161B1D"/>
              </a:solidFill>
              <a:effectLst/>
              <a:uLnTx/>
              <a:uFillTx/>
              <a:latin typeface="Nunito Sans" pitchFamily="2" charset="0"/>
              <a:ea typeface="+mn-ea"/>
              <a:cs typeface="+mn-cs"/>
            </a:endParaRPr>
          </a:p>
          <a:p>
            <a:pPr marR="0" lvl="0" algn="l" defTabSz="914400" rtl="0" eaLnBrk="1" fontAlgn="auto" latinLnBrk="0" hangingPunct="1">
              <a:lnSpc>
                <a:spcPct val="90000"/>
              </a:lnSpc>
              <a:spcBef>
                <a:spcPts val="1000"/>
              </a:spcBef>
              <a:spcAft>
                <a:spcPts val="1200"/>
              </a:spcAft>
              <a:buClrTx/>
              <a:buSzTx/>
              <a:buFont typeface="Wingdings" panose="05000000000000000000" pitchFamily="2" charset="2"/>
              <a:buChar char="q"/>
              <a:tabLst/>
              <a:defRPr/>
            </a:pPr>
            <a:r>
              <a:rPr kumimoji="0" lang="en-ZA" sz="8000" b="1" i="0" u="sng" strike="noStrike" kern="1200" cap="none" spc="0" normalizeH="0" baseline="0" noProof="0" dirty="0">
                <a:ln>
                  <a:noFill/>
                </a:ln>
                <a:solidFill>
                  <a:srgbClr val="161B1D"/>
                </a:solidFill>
                <a:effectLst/>
                <a:uLnTx/>
                <a:uFillTx/>
                <a:latin typeface="+mj-lt"/>
                <a:ea typeface="+mn-ea"/>
                <a:cs typeface="+mn-cs"/>
              </a:rPr>
              <a:t> WHAT TO TREAT WITH</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Preferred first-line therapies: TDF or ETV; avoid drugs with low barriers like lamivudine</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Alternative regimens: </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TDF + 3TC or TDF + FTC when TDF monotherapy is unavailable</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 ETV or TAF for patients with osteoporosis or impaired kidney function</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ZA" sz="8000" b="1" i="0" u="none" strike="noStrike" kern="1200" cap="none" spc="0" normalizeH="0" baseline="0" noProof="0" dirty="0">
                <a:ln>
                  <a:noFill/>
                </a:ln>
                <a:solidFill>
                  <a:srgbClr val="161B1D"/>
                </a:solidFill>
                <a:effectLst/>
                <a:uLnTx/>
                <a:uFillTx/>
                <a:latin typeface="+mj-lt"/>
                <a:ea typeface="+mn-ea"/>
                <a:cs typeface="+mn-cs"/>
              </a:rPr>
              <a:t>Antiviral therapy is generally lifelong; it must never be discontinued in patients with clinical evidence of cirrhosis</a:t>
            </a:r>
          </a:p>
          <a:p>
            <a:pPr marL="742950" marR="0" lvl="1" indent="-28575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stopping therapy may be considered in non-cirrhotic patients who achieve</a:t>
            </a:r>
          </a:p>
          <a:p>
            <a:pPr marL="742950" marR="0" lvl="1" indent="-28575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 </a:t>
            </a:r>
            <a:r>
              <a:rPr kumimoji="0" lang="en-ZA" sz="8000" b="0" i="0" u="none" strike="noStrike" kern="1200" cap="none" spc="0" normalizeH="0" baseline="0" noProof="0" dirty="0" err="1">
                <a:ln>
                  <a:noFill/>
                </a:ln>
                <a:solidFill>
                  <a:srgbClr val="161B1D"/>
                </a:solidFill>
                <a:effectLst/>
                <a:uLnTx/>
                <a:uFillTx/>
                <a:latin typeface="+mj-lt"/>
                <a:ea typeface="+mn-ea"/>
                <a:cs typeface="+mn-cs"/>
              </a:rPr>
              <a:t>HBeAg</a:t>
            </a:r>
            <a:r>
              <a:rPr kumimoji="0" lang="en-ZA" sz="8000" b="0" i="0" u="none" strike="noStrike" kern="1200" cap="none" spc="0" normalizeH="0" baseline="0" noProof="0" dirty="0">
                <a:ln>
                  <a:noFill/>
                </a:ln>
                <a:solidFill>
                  <a:srgbClr val="161B1D"/>
                </a:solidFill>
                <a:effectLst/>
                <a:uLnTx/>
                <a:uFillTx/>
                <a:latin typeface="+mj-lt"/>
                <a:ea typeface="+mn-ea"/>
                <a:cs typeface="+mn-cs"/>
              </a:rPr>
              <a:t> seroconversion (plus 1 year of treatment)</a:t>
            </a:r>
          </a:p>
          <a:p>
            <a:pPr marL="742950" marR="0" lvl="1" indent="-28575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ZA" sz="8000" b="0" i="0" u="none" strike="noStrike" kern="1200" cap="none" spc="0" normalizeH="0" baseline="0" noProof="0" dirty="0">
                <a:ln>
                  <a:noFill/>
                </a:ln>
                <a:solidFill>
                  <a:srgbClr val="161B1D"/>
                </a:solidFill>
                <a:effectLst/>
                <a:uLnTx/>
                <a:uFillTx/>
                <a:latin typeface="+mj-lt"/>
                <a:ea typeface="+mn-ea"/>
                <a:cs typeface="+mn-cs"/>
              </a:rPr>
              <a:t> or HBsAg loss, provided they have long-term follow up, normal ALT levels, and undetectable HBV DNA levels</a:t>
            </a:r>
          </a:p>
          <a:p>
            <a:endParaRPr lang="en-ZA" dirty="0"/>
          </a:p>
        </p:txBody>
      </p:sp>
    </p:spTree>
    <p:extLst>
      <p:ext uri="{BB962C8B-B14F-4D97-AF65-F5344CB8AC3E}">
        <p14:creationId xmlns:p14="http://schemas.microsoft.com/office/powerpoint/2010/main" val="2644357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523D6-A076-6D33-30B0-8D7D21702C51}"/>
              </a:ext>
            </a:extLst>
          </p:cNvPr>
          <p:cNvSpPr>
            <a:spLocks noGrp="1"/>
          </p:cNvSpPr>
          <p:nvPr>
            <p:ph type="title"/>
          </p:nvPr>
        </p:nvSpPr>
        <p:spPr>
          <a:xfrm>
            <a:off x="0" y="1"/>
            <a:ext cx="12192000" cy="850392"/>
          </a:xfrm>
          <a:solidFill>
            <a:srgbClr val="0070C0"/>
          </a:solidFill>
        </p:spPr>
        <p:txBody>
          <a:bodyPr/>
          <a:lstStyle/>
          <a:p>
            <a:r>
              <a:rPr lang="en-ZA" dirty="0">
                <a:solidFill>
                  <a:schemeClr val="bg1"/>
                </a:solidFill>
              </a:rPr>
              <a:t>Key Takeaways from the Guidelines</a:t>
            </a:r>
          </a:p>
        </p:txBody>
      </p:sp>
      <p:sp>
        <p:nvSpPr>
          <p:cNvPr id="3" name="Content Placeholder 2">
            <a:extLst>
              <a:ext uri="{FF2B5EF4-FFF2-40B4-BE49-F238E27FC236}">
                <a16:creationId xmlns:a16="http://schemas.microsoft.com/office/drawing/2014/main" id="{4C14DDED-571C-8B89-A440-0C3044C5B958}"/>
              </a:ext>
            </a:extLst>
          </p:cNvPr>
          <p:cNvSpPr>
            <a:spLocks noGrp="1"/>
          </p:cNvSpPr>
          <p:nvPr>
            <p:ph idx="1"/>
          </p:nvPr>
        </p:nvSpPr>
        <p:spPr>
          <a:xfrm>
            <a:off x="219456" y="1069848"/>
            <a:ext cx="11134344" cy="5107115"/>
          </a:xfrm>
        </p:spPr>
        <p:txBody>
          <a:bodyPr>
            <a:normAutofit fontScale="77500" lnSpcReduction="20000"/>
          </a:bodyPr>
          <a:lstStyle/>
          <a:p>
            <a:pPr>
              <a:buFont typeface="Wingdings" panose="05000000000000000000" pitchFamily="2" charset="2"/>
              <a:buChar char="q"/>
            </a:pPr>
            <a:r>
              <a:rPr lang="en-ZA" b="1" u="sng" dirty="0"/>
              <a:t>PMTC</a:t>
            </a:r>
            <a:endParaRPr lang="en-ZA" dirty="0"/>
          </a:p>
          <a:p>
            <a:r>
              <a:rPr lang="en-ZA" dirty="0"/>
              <a:t>All infants must receive the first dose of the hepatitis B vaccine within 24 hours of birth, followed by two or three additional doses</a:t>
            </a:r>
          </a:p>
          <a:p>
            <a:r>
              <a:rPr lang="en-ZA" dirty="0"/>
              <a:t>Pregnant women with HBV DNA ≥200,000 IU/mL (or positive </a:t>
            </a:r>
            <a:r>
              <a:rPr lang="en-ZA" dirty="0" err="1"/>
              <a:t>HBeAg</a:t>
            </a:r>
            <a:r>
              <a:rPr lang="en-ZA" dirty="0"/>
              <a:t>) should receive TDF prophylaxis from the second trimester until delivery</a:t>
            </a:r>
          </a:p>
          <a:p>
            <a:pPr>
              <a:buFont typeface="Wingdings" panose="05000000000000000000" pitchFamily="2" charset="2"/>
              <a:buChar char="q"/>
            </a:pPr>
            <a:r>
              <a:rPr lang="en-ZA" b="1" u="sng" dirty="0"/>
              <a:t>MONITORING</a:t>
            </a:r>
          </a:p>
          <a:p>
            <a:r>
              <a:rPr lang="en-ZA" dirty="0"/>
              <a:t>Quantitative or qualitative NAT (laboratory or POC) is the preferred strategy for assessing treatment eligibility and monitoring response</a:t>
            </a:r>
          </a:p>
          <a:p>
            <a:r>
              <a:rPr lang="en-ZA" dirty="0"/>
              <a:t>All HBsAg-positive individuals should ideally be screened for anti-HDV antibodies, followed by HDV RNA NAT to confirm active infection</a:t>
            </a:r>
          </a:p>
          <a:p>
            <a:r>
              <a:rPr lang="en-ZA" dirty="0"/>
              <a:t>Patients on treatment require annual assessment of liver fibrosis (APRI/transient elastography), ALT, HBV DNA, HBsAg, </a:t>
            </a:r>
            <a:r>
              <a:rPr lang="en-ZA" dirty="0" err="1"/>
              <a:t>HBeAg</a:t>
            </a:r>
            <a:r>
              <a:rPr lang="en-ZA" dirty="0"/>
              <a:t>/anti-</a:t>
            </a:r>
            <a:r>
              <a:rPr lang="en-ZA" dirty="0" err="1"/>
              <a:t>HBe</a:t>
            </a:r>
            <a:r>
              <a:rPr lang="en-ZA" dirty="0"/>
              <a:t>, and renal function (specifically for those on TDF)</a:t>
            </a:r>
          </a:p>
          <a:p>
            <a:r>
              <a:rPr lang="en-ZA" dirty="0"/>
              <a:t>Perform more frequent monitoring (every 3–6 months) for patients with cirrhosis, HIV coinfection, or renal impairment, and in the first year of treatment</a:t>
            </a:r>
          </a:p>
          <a:p>
            <a:r>
              <a:rPr lang="en-ZA" dirty="0"/>
              <a:t>Provide routine HCC surveillance every 6 months for patients with cirrhosis, a family history of HCC, or those over 40 years with high viral loads.</a:t>
            </a:r>
          </a:p>
          <a:p>
            <a:endParaRPr lang="en-ZA" dirty="0"/>
          </a:p>
        </p:txBody>
      </p:sp>
    </p:spTree>
    <p:extLst>
      <p:ext uri="{BB962C8B-B14F-4D97-AF65-F5344CB8AC3E}">
        <p14:creationId xmlns:p14="http://schemas.microsoft.com/office/powerpoint/2010/main" val="3567637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16B1-A1E2-0E6F-9FA1-F2FC92888BC9}"/>
              </a:ext>
            </a:extLst>
          </p:cNvPr>
          <p:cNvSpPr>
            <a:spLocks noGrp="1"/>
          </p:cNvSpPr>
          <p:nvPr>
            <p:ph type="title"/>
          </p:nvPr>
        </p:nvSpPr>
        <p:spPr>
          <a:xfrm>
            <a:off x="0" y="0"/>
            <a:ext cx="12192000" cy="1106423"/>
          </a:xfrm>
          <a:solidFill>
            <a:srgbClr val="0070C0"/>
          </a:solidFill>
        </p:spPr>
        <p:txBody>
          <a:bodyPr/>
          <a:lstStyle/>
          <a:p>
            <a:r>
              <a:rPr lang="en-ZA" dirty="0">
                <a:solidFill>
                  <a:schemeClr val="bg1"/>
                </a:solidFill>
              </a:rPr>
              <a:t>What the future Holds </a:t>
            </a:r>
          </a:p>
        </p:txBody>
      </p:sp>
      <p:sp>
        <p:nvSpPr>
          <p:cNvPr id="3" name="Content Placeholder 2">
            <a:extLst>
              <a:ext uri="{FF2B5EF4-FFF2-40B4-BE49-F238E27FC236}">
                <a16:creationId xmlns:a16="http://schemas.microsoft.com/office/drawing/2014/main" id="{47B05D0D-414E-29A1-BF45-4FD4583984AC}"/>
              </a:ext>
            </a:extLst>
          </p:cNvPr>
          <p:cNvSpPr>
            <a:spLocks noGrp="1"/>
          </p:cNvSpPr>
          <p:nvPr>
            <p:ph idx="1"/>
          </p:nvPr>
        </p:nvSpPr>
        <p:spPr>
          <a:xfrm>
            <a:off x="512064" y="1325880"/>
            <a:ext cx="10841736" cy="4851083"/>
          </a:xfrm>
        </p:spPr>
        <p:txBody>
          <a:bodyPr>
            <a:normAutofit/>
          </a:bodyPr>
          <a:lstStyle/>
          <a:p>
            <a:r>
              <a:rPr lang="en-ZA" dirty="0"/>
              <a:t>New Biomarkers </a:t>
            </a:r>
          </a:p>
          <a:p>
            <a:r>
              <a:rPr lang="en-ZA" dirty="0"/>
              <a:t>New Therapies </a:t>
            </a:r>
          </a:p>
          <a:p>
            <a:r>
              <a:rPr lang="en-ZA" dirty="0"/>
              <a:t>Impact of co-medication and dietary factors</a:t>
            </a:r>
          </a:p>
          <a:p>
            <a:pPr>
              <a:buFont typeface="Wingdings" panose="05000000000000000000" pitchFamily="2" charset="2"/>
              <a:buChar char="Ø"/>
            </a:pPr>
            <a:r>
              <a:rPr lang="en-ZA" dirty="0"/>
              <a:t>Emerging evidence from retrospective studies suggests </a:t>
            </a:r>
          </a:p>
          <a:p>
            <a:pPr>
              <a:buFont typeface="Wingdings" panose="05000000000000000000" pitchFamily="2" charset="2"/>
              <a:buChar char="Ø"/>
            </a:pPr>
            <a:r>
              <a:rPr lang="en-ZA" dirty="0"/>
              <a:t> statins, SGLT2 inhibitors ,ACE-I ,ARB and aspirin may offer beneficial effects in patients with HBV, including a reduced risk of HCC.</a:t>
            </a:r>
          </a:p>
          <a:p>
            <a:pPr>
              <a:buFont typeface="Wingdings" panose="05000000000000000000" pitchFamily="2" charset="2"/>
              <a:buChar char="Ø"/>
            </a:pPr>
            <a:r>
              <a:rPr lang="en-ZA" dirty="0"/>
              <a:t>Similarly, dietary factors, particularly coffee </a:t>
            </a:r>
            <a:r>
              <a:rPr lang="en-ZA" dirty="0" err="1"/>
              <a:t>consumtion</a:t>
            </a:r>
            <a:r>
              <a:rPr lang="en-ZA" dirty="0"/>
              <a:t>, have been linked to hepatic benefits, including protective effects </a:t>
            </a:r>
          </a:p>
          <a:p>
            <a:pPr>
              <a:buFont typeface="Wingdings" panose="05000000000000000000" pitchFamily="2" charset="2"/>
              <a:buChar char="Ø"/>
            </a:pPr>
            <a:r>
              <a:rPr lang="en-ZA" dirty="0"/>
              <a:t>Future treatment options for HDV</a:t>
            </a:r>
          </a:p>
        </p:txBody>
      </p:sp>
    </p:spTree>
    <p:extLst>
      <p:ext uri="{BB962C8B-B14F-4D97-AF65-F5344CB8AC3E}">
        <p14:creationId xmlns:p14="http://schemas.microsoft.com/office/powerpoint/2010/main" val="1919894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C34CC-7F3C-BE43-4790-4DA88632D041}"/>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a:t>NOVEL BIOMARKERS </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C28613-1516-D1EE-2D4B-22AD0EF2A562}"/>
              </a:ext>
            </a:extLst>
          </p:cNvPr>
          <p:cNvPicPr>
            <a:picLocks noChangeAspect="1"/>
          </p:cNvPicPr>
          <p:nvPr/>
        </p:nvPicPr>
        <p:blipFill>
          <a:blip r:embed="rId2"/>
          <a:stretch>
            <a:fillRect/>
          </a:stretch>
        </p:blipFill>
        <p:spPr>
          <a:xfrm>
            <a:off x="6014238" y="650494"/>
            <a:ext cx="5575017" cy="5324142"/>
          </a:xfrm>
          <a:prstGeom prst="rect">
            <a:avLst/>
          </a:prstGeom>
        </p:spPr>
      </p:pic>
    </p:spTree>
    <p:extLst>
      <p:ext uri="{BB962C8B-B14F-4D97-AF65-F5344CB8AC3E}">
        <p14:creationId xmlns:p14="http://schemas.microsoft.com/office/powerpoint/2010/main" val="4933852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C9CFA9-4CB6-2367-5AEB-6EB1F0B81E1C}"/>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EMERGING Therapies in HBV</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2DF5622-20FB-AE92-952B-12C2AE8317FC}"/>
              </a:ext>
            </a:extLst>
          </p:cNvPr>
          <p:cNvPicPr>
            <a:picLocks noGrp="1" noChangeAspect="1"/>
          </p:cNvPicPr>
          <p:nvPr>
            <p:ph idx="1"/>
          </p:nvPr>
        </p:nvPicPr>
        <p:blipFill>
          <a:blip r:embed="rId2"/>
          <a:stretch>
            <a:fillRect/>
          </a:stretch>
        </p:blipFill>
        <p:spPr>
          <a:xfrm>
            <a:off x="5922492" y="949943"/>
            <a:ext cx="5536001" cy="4899361"/>
          </a:xfrm>
          <a:prstGeom prst="rect">
            <a:avLst/>
          </a:prstGeom>
        </p:spPr>
      </p:pic>
    </p:spTree>
    <p:extLst>
      <p:ext uri="{BB962C8B-B14F-4D97-AF65-F5344CB8AC3E}">
        <p14:creationId xmlns:p14="http://schemas.microsoft.com/office/powerpoint/2010/main" val="502351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7CB6-7F15-01A2-DB5B-5B1FE14B0858}"/>
              </a:ext>
            </a:extLst>
          </p:cNvPr>
          <p:cNvPicPr>
            <a:picLocks noChangeAspect="1"/>
          </p:cNvPicPr>
          <p:nvPr/>
        </p:nvPicPr>
        <p:blipFill>
          <a:blip r:embed="rId2"/>
          <a:stretch>
            <a:fillRect/>
          </a:stretch>
        </p:blipFill>
        <p:spPr>
          <a:xfrm>
            <a:off x="1" y="-206828"/>
            <a:ext cx="12192000" cy="6858000"/>
          </a:xfrm>
          <a:prstGeom prst="rect">
            <a:avLst/>
          </a:prstGeom>
        </p:spPr>
      </p:pic>
    </p:spTree>
    <p:extLst>
      <p:ext uri="{BB962C8B-B14F-4D97-AF65-F5344CB8AC3E}">
        <p14:creationId xmlns:p14="http://schemas.microsoft.com/office/powerpoint/2010/main" val="1211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947-D900-08B5-2638-F63D32FAFE34}"/>
              </a:ext>
            </a:extLst>
          </p:cNvPr>
          <p:cNvSpPr>
            <a:spLocks noGrp="1"/>
          </p:cNvSpPr>
          <p:nvPr>
            <p:ph type="title"/>
          </p:nvPr>
        </p:nvSpPr>
        <p:spPr>
          <a:xfrm>
            <a:off x="15240" y="0"/>
            <a:ext cx="12176760" cy="805307"/>
          </a:xfrm>
          <a:solidFill>
            <a:srgbClr val="0070C0"/>
          </a:solidFill>
        </p:spPr>
        <p:txBody>
          <a:bodyPr/>
          <a:lstStyle/>
          <a:p>
            <a:r>
              <a:rPr lang="en-ZA" dirty="0">
                <a:solidFill>
                  <a:schemeClr val="bg1"/>
                </a:solidFill>
              </a:rPr>
              <a:t>The Virus</a:t>
            </a:r>
          </a:p>
        </p:txBody>
      </p:sp>
      <p:sp>
        <p:nvSpPr>
          <p:cNvPr id="3" name="Content Placeholder 2">
            <a:extLst>
              <a:ext uri="{FF2B5EF4-FFF2-40B4-BE49-F238E27FC236}">
                <a16:creationId xmlns:a16="http://schemas.microsoft.com/office/drawing/2014/main" id="{12F1D8F2-DB2B-F0CF-4664-50E5D4588A79}"/>
              </a:ext>
            </a:extLst>
          </p:cNvPr>
          <p:cNvSpPr>
            <a:spLocks noGrp="1"/>
          </p:cNvSpPr>
          <p:nvPr>
            <p:ph sz="half" idx="1"/>
          </p:nvPr>
        </p:nvSpPr>
        <p:spPr>
          <a:xfrm>
            <a:off x="256032" y="941832"/>
            <a:ext cx="6565392" cy="5235131"/>
          </a:xfrm>
        </p:spPr>
        <p:txBody>
          <a:bodyPr>
            <a:normAutofit/>
          </a:bodyPr>
          <a:lstStyle/>
          <a:p>
            <a:r>
              <a:rPr lang="en-ZA" dirty="0"/>
              <a:t> </a:t>
            </a:r>
            <a:r>
              <a:rPr lang="en-ZA" dirty="0" err="1"/>
              <a:t>Hepadnaviridae</a:t>
            </a:r>
            <a:r>
              <a:rPr lang="en-ZA" dirty="0"/>
              <a:t> family</a:t>
            </a:r>
          </a:p>
          <a:p>
            <a:r>
              <a:rPr lang="en-ZA" dirty="0"/>
              <a:t> DNA virus</a:t>
            </a:r>
          </a:p>
          <a:p>
            <a:r>
              <a:rPr lang="en-ZA" dirty="0"/>
              <a:t> At least 10 genotypes (A to J)</a:t>
            </a:r>
          </a:p>
          <a:p>
            <a:r>
              <a:rPr lang="en-ZA" dirty="0"/>
              <a:t> Not directly hepatotoxic</a:t>
            </a:r>
          </a:p>
          <a:p>
            <a:r>
              <a:rPr lang="en-ZA" dirty="0"/>
              <a:t>Liver injury secondary to immune response to infected cells</a:t>
            </a:r>
          </a:p>
          <a:p>
            <a:r>
              <a:rPr lang="en-ZA" dirty="0"/>
              <a:t>Considered an oncogenic virus</a:t>
            </a:r>
          </a:p>
          <a:p>
            <a:endParaRPr lang="en-ZA" dirty="0"/>
          </a:p>
          <a:p>
            <a:endParaRPr lang="en-ZA" dirty="0"/>
          </a:p>
        </p:txBody>
      </p:sp>
      <p:pic>
        <p:nvPicPr>
          <p:cNvPr id="6" name="Content Placeholder 5">
            <a:extLst>
              <a:ext uri="{FF2B5EF4-FFF2-40B4-BE49-F238E27FC236}">
                <a16:creationId xmlns:a16="http://schemas.microsoft.com/office/drawing/2014/main" id="{F94C9747-F9FC-940D-D4C1-1CDCEFFB612E}"/>
              </a:ext>
            </a:extLst>
          </p:cNvPr>
          <p:cNvPicPr>
            <a:picLocks noGrp="1" noChangeAspect="1"/>
          </p:cNvPicPr>
          <p:nvPr>
            <p:ph sz="half" idx="2"/>
          </p:nvPr>
        </p:nvPicPr>
        <p:blipFill>
          <a:blip r:embed="rId2"/>
          <a:stretch>
            <a:fillRect/>
          </a:stretch>
        </p:blipFill>
        <p:spPr>
          <a:xfrm>
            <a:off x="6597594" y="1005840"/>
            <a:ext cx="5338374" cy="5660136"/>
          </a:xfrm>
          <a:prstGeom prst="rect">
            <a:avLst/>
          </a:prstGeom>
        </p:spPr>
      </p:pic>
    </p:spTree>
    <p:extLst>
      <p:ext uri="{BB962C8B-B14F-4D97-AF65-F5344CB8AC3E}">
        <p14:creationId xmlns:p14="http://schemas.microsoft.com/office/powerpoint/2010/main" val="1540661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6676</TotalTime>
  <Words>5976</Words>
  <Application>Microsoft Office PowerPoint</Application>
  <PresentationFormat>Widescreen</PresentationFormat>
  <Paragraphs>601</Paragraphs>
  <Slides>86</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Aptos</vt:lpstr>
      <vt:lpstr>Aptos Display</vt:lpstr>
      <vt:lpstr>Arial</vt:lpstr>
      <vt:lpstr>Cambria</vt:lpstr>
      <vt:lpstr>EBGaramond-Regular</vt:lpstr>
      <vt:lpstr>Nunito Sans</vt:lpstr>
      <vt:lpstr>ScalaLancetPro</vt:lpstr>
      <vt:lpstr>Symbol</vt:lpstr>
      <vt:lpstr>Tw Cen MT</vt:lpstr>
      <vt:lpstr>Wingdings</vt:lpstr>
      <vt:lpstr>Office Theme</vt:lpstr>
      <vt:lpstr>HEPATITIS B</vt:lpstr>
      <vt:lpstr>Disclaimer</vt:lpstr>
      <vt:lpstr>Outline</vt:lpstr>
      <vt:lpstr> Hepatitis </vt:lpstr>
      <vt:lpstr>PowerPoint Presentation</vt:lpstr>
      <vt:lpstr>Sub-Saharan Africa and South Africa</vt:lpstr>
      <vt:lpstr>What’s the Plan ?</vt:lpstr>
      <vt:lpstr>WHO Global Health Sector Strategy: 2030 Targets for HBV</vt:lpstr>
      <vt:lpstr>The Virus</vt:lpstr>
      <vt:lpstr>REPLICATION</vt:lpstr>
      <vt:lpstr>PowerPoint Presentation</vt:lpstr>
      <vt:lpstr> Modes of HBV Transmission and Persons at Risk</vt:lpstr>
      <vt:lpstr>Screening HBV :</vt:lpstr>
      <vt:lpstr>PowerPoint Presentation</vt:lpstr>
      <vt:lpstr>PowerPoint Presentation</vt:lpstr>
      <vt:lpstr>PowerPoint Presentation</vt:lpstr>
      <vt:lpstr>Hepatitis B </vt:lpstr>
      <vt:lpstr>Acute Hepatitis B Treatment</vt:lpstr>
      <vt:lpstr>Serologic Markers of HBV Infection</vt:lpstr>
      <vt:lpstr>Hepatitis B Serologies</vt:lpstr>
      <vt:lpstr>Progression to Chronic Infection is  Dependent on the Age at Acute HBV Infection</vt:lpstr>
      <vt:lpstr>PowerPoint Presentation</vt:lpstr>
      <vt:lpstr>Progression to Chronic Hepatitis B Virus Infection Typical Serologic Course</vt:lpstr>
      <vt:lpstr>CHB Is Associated With Severe Burden of Disease</vt:lpstr>
      <vt:lpstr>PowerPoint Presentation</vt:lpstr>
      <vt:lpstr>New nomenclature for chronic phases The natural history of chronic HBV infection has been schematically divided into five phases</vt:lpstr>
      <vt:lpstr>Phases of Chronic HBV Infection</vt:lpstr>
      <vt:lpstr>PowerPoint Presentation</vt:lpstr>
      <vt:lpstr>Practical Approach </vt:lpstr>
      <vt:lpstr>Practical Approach</vt:lpstr>
      <vt:lpstr>TESTING FOR FIBROSIS : non invasive </vt:lpstr>
      <vt:lpstr>Risk factors for HCC</vt:lpstr>
      <vt:lpstr>PowerPoint Presentation</vt:lpstr>
      <vt:lpstr>SPECIAL PATIENT GROUPS: PATIENTS WITH EXTRAHEPATIC MANIFESTATIONS</vt:lpstr>
      <vt:lpstr>Special Considerations in HBV </vt:lpstr>
      <vt:lpstr>HBV AND DECOMPENSATED CIRRHOSIS</vt:lpstr>
      <vt:lpstr>Hep B /Hep C and HIV</vt:lpstr>
      <vt:lpstr>HIV-HBV co-infection</vt:lpstr>
      <vt:lpstr>HCV-HBV  </vt:lpstr>
      <vt:lpstr>HDV-HBV –Delta Hepatitis </vt:lpstr>
      <vt:lpstr>Special patient groups: children</vt:lpstr>
      <vt:lpstr>Patients undergoing Immunosuppressive therapy</vt:lpstr>
      <vt:lpstr>PowerPoint Presentation</vt:lpstr>
      <vt:lpstr> Patients undergoing dialysis and renal transplant</vt:lpstr>
      <vt:lpstr>PREGNANCY</vt:lpstr>
      <vt:lpstr> Prevention and Prophylaxis </vt:lpstr>
      <vt:lpstr>PMTCT</vt:lpstr>
      <vt:lpstr>PMTC</vt:lpstr>
      <vt:lpstr>PowerPoint Presentation</vt:lpstr>
      <vt:lpstr>TREATMENT OF CHRONIC HBV</vt:lpstr>
      <vt:lpstr>Goals of Treatment </vt:lpstr>
      <vt:lpstr>WHO To Treat : WHO 2024</vt:lpstr>
      <vt:lpstr>PowerPoint Presentation</vt:lpstr>
      <vt:lpstr>FIRST LINE THERAPY</vt:lpstr>
      <vt:lpstr>Definitions of response to treatment</vt:lpstr>
      <vt:lpstr>Resistance </vt:lpstr>
      <vt:lpstr>PowerPoint Presentation</vt:lpstr>
      <vt:lpstr>Current treatment strategies for chronic hepatitis B:  main concepts and features</vt:lpstr>
      <vt:lpstr>Interferons </vt:lpstr>
      <vt:lpstr>Monitoring patients treated with PegIFN</vt:lpstr>
      <vt:lpstr>Choice of NA</vt:lpstr>
      <vt:lpstr>Indications for selecting ETV or TAF over TDF*</vt:lpstr>
      <vt:lpstr>Combination therapy</vt:lpstr>
      <vt:lpstr>Monitoring on treatment with NAs</vt:lpstr>
      <vt:lpstr>Monitoring Patients NOT Receiving Therapy</vt:lpstr>
      <vt:lpstr>Discontinuation of NA treatment</vt:lpstr>
      <vt:lpstr>Stopping NA : usually lifelong therapy </vt:lpstr>
      <vt:lpstr>Screening for HCC</vt:lpstr>
      <vt:lpstr>Vaccination </vt:lpstr>
      <vt:lpstr>Who should be vaccinated ?</vt:lpstr>
      <vt:lpstr>WHICH VACCINES ARE AVAILABLE FOR THE PREVENTION OF HBV INFECTION?</vt:lpstr>
      <vt:lpstr>PowerPoint Presentation</vt:lpstr>
      <vt:lpstr>New concepts for antiviral drugs targeting HBV</vt:lpstr>
      <vt:lpstr>PowerPoint Presentation</vt:lpstr>
      <vt:lpstr>PowerPoint Presentation</vt:lpstr>
      <vt:lpstr>Updated 2024 WHO HBV Guidelines</vt:lpstr>
      <vt:lpstr>PowerPoint Presentation</vt:lpstr>
      <vt:lpstr>PowerPoint Presentation</vt:lpstr>
      <vt:lpstr>PowerPoint Presentation</vt:lpstr>
      <vt:lpstr>Key Takeaways from the Guidelines</vt:lpstr>
      <vt:lpstr>Key Takeaways from the Guidelines</vt:lpstr>
      <vt:lpstr>Key Takeaways from the Guidelines</vt:lpstr>
      <vt:lpstr>What the future Holds </vt:lpstr>
      <vt:lpstr>PowerPoint Presentation</vt:lpstr>
      <vt:lpstr>EMERGING Therapies in HBV</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Nazeer Chopdat</dc:creator>
  <cp:lastModifiedBy>Riema Marais</cp:lastModifiedBy>
  <cp:revision>7</cp:revision>
  <dcterms:created xsi:type="dcterms:W3CDTF">2026-03-28T18:15:33Z</dcterms:created>
  <dcterms:modified xsi:type="dcterms:W3CDTF">2026-04-18T16:22:38Z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6de74a9-4f8a-4c74-b507-22417e17d25b_Enabled">
    <vt:lpwstr>true</vt:lpwstr>
  </property>
  <property fmtid="{D5CDD505-2E9C-101B-9397-08002B2CF9AE}" pid="3" name="MSIP_Label_16de74a9-4f8a-4c74-b507-22417e17d25b_SetDate">
    <vt:lpwstr>2026-04-18T07:11:07Z</vt:lpwstr>
  </property>
  <property fmtid="{D5CDD505-2E9C-101B-9397-08002B2CF9AE}" pid="4" name="MSIP_Label_16de74a9-4f8a-4c74-b507-22417e17d25b_Method">
    <vt:lpwstr>Privileged</vt:lpwstr>
  </property>
  <property fmtid="{D5CDD505-2E9C-101B-9397-08002B2CF9AE}" pid="5" name="MSIP_Label_16de74a9-4f8a-4c74-b507-22417e17d25b_Name">
    <vt:lpwstr>16de74a9-4f8a-4c74-b507-22417e17d25b</vt:lpwstr>
  </property>
  <property fmtid="{D5CDD505-2E9C-101B-9397-08002B2CF9AE}" pid="6" name="MSIP_Label_16de74a9-4f8a-4c74-b507-22417e17d25b_SiteId">
    <vt:lpwstr>a5a8bcaa-3292-41e6-b735-5e8b21f4dbfd</vt:lpwstr>
  </property>
  <property fmtid="{D5CDD505-2E9C-101B-9397-08002B2CF9AE}" pid="7" name="MSIP_Label_16de74a9-4f8a-4c74-b507-22417e17d25b_ActionId">
    <vt:lpwstr>5a681350-2f7e-4eab-b93a-092e852c3916</vt:lpwstr>
  </property>
  <property fmtid="{D5CDD505-2E9C-101B-9397-08002B2CF9AE}" pid="8" name="MSIP_Label_16de74a9-4f8a-4c74-b507-22417e17d25b_ContentBits">
    <vt:lpwstr>0</vt:lpwstr>
  </property>
  <property fmtid="{D5CDD505-2E9C-101B-9397-08002B2CF9AE}" pid="9" name="MSIP_Label_16de74a9-4f8a-4c74-b507-22417e17d25b_Tag">
    <vt:lpwstr>10, 2, 1, 1</vt:lpwstr>
  </property>
</Properties>
</file>