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9" r:id="rId5"/>
    <p:sldId id="274" r:id="rId6"/>
    <p:sldId id="275" r:id="rId7"/>
    <p:sldId id="306" r:id="rId8"/>
    <p:sldId id="305" r:id="rId9"/>
    <p:sldId id="272" r:id="rId10"/>
    <p:sldId id="285" r:id="rId11"/>
    <p:sldId id="256" r:id="rId12"/>
    <p:sldId id="296" r:id="rId13"/>
    <p:sldId id="295" r:id="rId14"/>
    <p:sldId id="302" r:id="rId15"/>
    <p:sldId id="297" r:id="rId16"/>
    <p:sldId id="282" r:id="rId17"/>
    <p:sldId id="293" r:id="rId18"/>
    <p:sldId id="303" r:id="rId19"/>
    <p:sldId id="304" r:id="rId20"/>
    <p:sldId id="292" r:id="rId21"/>
    <p:sldId id="299" r:id="rId22"/>
    <p:sldId id="301" r:id="rId23"/>
    <p:sldId id="30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Ball" initials="JB" lastIdx="5" clrIdx="0">
    <p:extLst>
      <p:ext uri="{19B8F6BF-5375-455C-9EA6-DF929625EA0E}">
        <p15:presenceInfo xmlns:p15="http://schemas.microsoft.com/office/powerpoint/2012/main" userId="S-1-5-21-1760976770-1957969175-1864421080-252872" providerId="AD"/>
      </p:ext>
    </p:extLst>
  </p:cmAuthor>
  <p:cmAuthor id="2" name="Colette Meyer" initials="CM" lastIdx="1" clrIdx="1">
    <p:extLst>
      <p:ext uri="{19B8F6BF-5375-455C-9EA6-DF929625EA0E}">
        <p15:presenceInfo xmlns:p15="http://schemas.microsoft.com/office/powerpoint/2012/main" userId="5950edf347f8bc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ACB"/>
    <a:srgbClr val="0A4D8E"/>
    <a:srgbClr val="CC3399"/>
    <a:srgbClr val="E5EDF3"/>
    <a:srgbClr val="D9E4EE"/>
    <a:srgbClr val="F1E8DF"/>
    <a:srgbClr val="E6E6E6"/>
    <a:srgbClr val="FFFFFF"/>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3" autoAdjust="0"/>
    <p:restoredTop sz="57224" autoAdjust="0"/>
  </p:normalViewPr>
  <p:slideViewPr>
    <p:cSldViewPr snapToGrid="0">
      <p:cViewPr varScale="1">
        <p:scale>
          <a:sx n="38" d="100"/>
          <a:sy n="38" d="100"/>
        </p:scale>
        <p:origin x="1668" y="5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01493911528687"/>
          <c:y val="0.17279597323743184"/>
          <c:w val="0.77758978291372738"/>
          <c:h val="0.58100600301182037"/>
        </c:manualLayout>
      </c:layout>
      <c:barChart>
        <c:barDir val="col"/>
        <c:grouping val="clustered"/>
        <c:varyColors val="0"/>
        <c:ser>
          <c:idx val="0"/>
          <c:order val="0"/>
          <c:tx>
            <c:strRef>
              <c:f>Sheet1!$B$1</c:f>
              <c:strCache>
                <c:ptCount val="1"/>
                <c:pt idx="0">
                  <c:v>Behaviour: No</c:v>
                </c:pt>
              </c:strCache>
            </c:strRef>
          </c:tx>
          <c:spPr>
            <a:gradFill flip="none" rotWithShape="1">
              <a:gsLst>
                <a:gs pos="0">
                  <a:schemeClr val="accent1">
                    <a:shade val="67500"/>
                    <a:satMod val="115000"/>
                  </a:schemeClr>
                </a:gs>
                <a:gs pos="100000">
                  <a:schemeClr val="accent1">
                    <a:shade val="100000"/>
                    <a:satMod val="115000"/>
                  </a:schemeClr>
                </a:gs>
              </a:gsLst>
              <a:lin ang="16200000" scaled="1"/>
              <a:tileRect/>
            </a:gradFill>
            <a:ln>
              <a:noFill/>
            </a:ln>
            <a:effectLst/>
          </c:spPr>
          <c:invertIfNegative val="0"/>
          <c:cat>
            <c:strRef>
              <c:f>Sheet1!$A$2:$A$3</c:f>
              <c:strCache>
                <c:ptCount val="2"/>
                <c:pt idx="0">
                  <c:v>No</c:v>
                </c:pt>
                <c:pt idx="1">
                  <c:v>Yes</c:v>
                </c:pt>
              </c:strCache>
            </c:strRef>
          </c:cat>
          <c:val>
            <c:numRef>
              <c:f>Sheet1!$B$2:$B$3</c:f>
              <c:numCache>
                <c:formatCode>0%</c:formatCode>
                <c:ptCount val="2"/>
                <c:pt idx="0">
                  <c:v>0.92</c:v>
                </c:pt>
                <c:pt idx="1">
                  <c:v>0.48</c:v>
                </c:pt>
              </c:numCache>
            </c:numRef>
          </c:val>
          <c:extLst>
            <c:ext xmlns:c16="http://schemas.microsoft.com/office/drawing/2014/chart" uri="{C3380CC4-5D6E-409C-BE32-E72D297353CC}">
              <c16:uniqueId val="{00000000-5003-4FCB-A834-B5F9196B212F}"/>
            </c:ext>
          </c:extLst>
        </c:ser>
        <c:ser>
          <c:idx val="1"/>
          <c:order val="1"/>
          <c:tx>
            <c:strRef>
              <c:f>Sheet1!$C$1</c:f>
              <c:strCache>
                <c:ptCount val="1"/>
                <c:pt idx="0">
                  <c:v>Behaviour: Yes</c:v>
                </c:pt>
              </c:strCache>
            </c:strRef>
          </c:tx>
          <c:spPr>
            <a:gradFill flip="none" rotWithShape="1">
              <a:gsLst>
                <a:gs pos="0">
                  <a:schemeClr val="accent6">
                    <a:shade val="67500"/>
                    <a:satMod val="115000"/>
                  </a:schemeClr>
                </a:gs>
                <a:gs pos="100000">
                  <a:schemeClr val="accent6">
                    <a:shade val="100000"/>
                    <a:satMod val="115000"/>
                  </a:schemeClr>
                </a:gs>
              </a:gsLst>
              <a:lin ang="16200000" scaled="1"/>
              <a:tileRect/>
            </a:gradFill>
            <a:ln>
              <a:noFill/>
            </a:ln>
            <a:effectLst/>
          </c:spPr>
          <c:invertIfNegative val="0"/>
          <c:cat>
            <c:strRef>
              <c:f>Sheet1!$A$2:$A$3</c:f>
              <c:strCache>
                <c:ptCount val="2"/>
                <c:pt idx="0">
                  <c:v>No</c:v>
                </c:pt>
                <c:pt idx="1">
                  <c:v>Yes</c:v>
                </c:pt>
              </c:strCache>
            </c:strRef>
          </c:cat>
          <c:val>
            <c:numRef>
              <c:f>Sheet1!$C$2:$C$3</c:f>
              <c:numCache>
                <c:formatCode>0%</c:formatCode>
                <c:ptCount val="2"/>
                <c:pt idx="0">
                  <c:v>0.09</c:v>
                </c:pt>
                <c:pt idx="1">
                  <c:v>0.53</c:v>
                </c:pt>
              </c:numCache>
            </c:numRef>
          </c:val>
          <c:extLst>
            <c:ext xmlns:c16="http://schemas.microsoft.com/office/drawing/2014/chart" uri="{C3380CC4-5D6E-409C-BE32-E72D297353CC}">
              <c16:uniqueId val="{00000001-5003-4FCB-A834-B5F9196B212F}"/>
            </c:ext>
          </c:extLst>
        </c:ser>
        <c:dLbls>
          <c:showLegendKey val="0"/>
          <c:showVal val="0"/>
          <c:showCatName val="0"/>
          <c:showSerName val="0"/>
          <c:showPercent val="0"/>
          <c:showBubbleSize val="0"/>
        </c:dLbls>
        <c:gapWidth val="219"/>
        <c:overlap val="-27"/>
        <c:axId val="710787096"/>
        <c:axId val="710783488"/>
      </c:barChart>
      <c:catAx>
        <c:axId val="71078709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Intention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0783488"/>
        <c:crosses val="autoZero"/>
        <c:auto val="1"/>
        <c:lblAlgn val="ctr"/>
        <c:lblOffset val="100"/>
        <c:noMultiLvlLbl val="0"/>
      </c:catAx>
      <c:valAx>
        <c:axId val="71078348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Median % across studies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0787096"/>
        <c:crosses val="autoZero"/>
        <c:crossBetween val="between"/>
      </c:valAx>
      <c:spPr>
        <a:noFill/>
        <a:ln>
          <a:noFill/>
        </a:ln>
        <a:effectLst/>
      </c:spPr>
    </c:plotArea>
    <c:legend>
      <c:legendPos val="t"/>
      <c:layout>
        <c:manualLayout>
          <c:xMode val="edge"/>
          <c:yMode val="edge"/>
          <c:x val="0.18167487303559177"/>
          <c:y val="2.0958969104774218E-2"/>
          <c:w val="0.79827740066622699"/>
          <c:h val="9.63133393386372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r>
              <a:rPr lang="en-US" sz="1400" b="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HBA1c</a:t>
            </a:r>
          </a:p>
        </c:rich>
      </c:tx>
      <c:layout>
        <c:manualLayout>
          <c:xMode val="edge"/>
          <c:yMode val="edge"/>
          <c:x val="0.38645824513871252"/>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Sheet1!$A$4</c:f>
              <c:strCache>
                <c:ptCount val="1"/>
                <c:pt idx="0">
                  <c:v>YTD 2018</c:v>
                </c:pt>
              </c:strCache>
            </c:strRef>
          </c:tx>
          <c:spPr>
            <a:solidFill>
              <a:srgbClr val="002060"/>
            </a:solidFill>
            <a:ln>
              <a:noFill/>
            </a:ln>
            <a:effectLst/>
          </c:spPr>
          <c:invertIfNegative val="0"/>
          <c:dPt>
            <c:idx val="0"/>
            <c:invertIfNegative val="0"/>
            <c:bubble3D val="0"/>
            <c:spPr>
              <a:solidFill>
                <a:srgbClr val="004B8D">
                  <a:lumMod val="20000"/>
                  <a:lumOff val="80000"/>
                </a:srgbClr>
              </a:solidFill>
              <a:ln>
                <a:solidFill>
                  <a:srgbClr val="004B8D"/>
                </a:solidFill>
              </a:ln>
              <a:effectLst/>
            </c:spPr>
            <c:extLst>
              <c:ext xmlns:c16="http://schemas.microsoft.com/office/drawing/2014/chart" uri="{C3380CC4-5D6E-409C-BE32-E72D297353CC}">
                <c16:uniqueId val="{00000001-918D-4904-8346-F3145AD89AD7}"/>
              </c:ext>
            </c:extLst>
          </c:dPt>
          <c:dPt>
            <c:idx val="1"/>
            <c:invertIfNegative val="0"/>
            <c:bubble3D val="0"/>
            <c:spPr>
              <a:solidFill>
                <a:srgbClr val="004B8D"/>
              </a:solidFill>
              <a:ln>
                <a:solidFill>
                  <a:srgbClr val="004B8D"/>
                </a:solidFill>
              </a:ln>
              <a:effectLst/>
            </c:spPr>
            <c:extLst>
              <c:ext xmlns:c16="http://schemas.microsoft.com/office/drawing/2014/chart" uri="{C3380CC4-5D6E-409C-BE32-E72D297353CC}">
                <c16:uniqueId val="{00000003-918D-4904-8346-F3145AD89AD7}"/>
              </c:ext>
            </c:extLst>
          </c:dPt>
          <c:dLbls>
            <c:dLbl>
              <c:idx val="1"/>
              <c:tx>
                <c:rich>
                  <a:bodyPr/>
                  <a:lstStyle/>
                  <a:p>
                    <a:r>
                      <a:rPr lang="en-US" dirty="0"/>
                      <a:t>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8D-4904-8346-F3145AD89A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schemeClr>
                    </a:solidFill>
                    <a:latin typeface="+mj-lt"/>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Non - Diabetes Care</c:v>
                </c:pt>
                <c:pt idx="1">
                  <c:v>Diabetes Care</c:v>
                </c:pt>
              </c:strCache>
            </c:strRef>
          </c:cat>
          <c:val>
            <c:numRef>
              <c:f>Sheet1!$B$4:$C$4</c:f>
              <c:numCache>
                <c:formatCode>0%</c:formatCode>
                <c:ptCount val="2"/>
                <c:pt idx="0">
                  <c:v>0.57836912650776584</c:v>
                </c:pt>
                <c:pt idx="1">
                  <c:v>0.73659158521036971</c:v>
                </c:pt>
              </c:numCache>
            </c:numRef>
          </c:val>
          <c:extLst>
            <c:ext xmlns:c16="http://schemas.microsoft.com/office/drawing/2014/chart" uri="{C3380CC4-5D6E-409C-BE32-E72D297353CC}">
              <c16:uniqueId val="{00000004-918D-4904-8346-F3145AD89AD7}"/>
            </c:ext>
          </c:extLst>
        </c:ser>
        <c:dLbls>
          <c:showLegendKey val="0"/>
          <c:showVal val="1"/>
          <c:showCatName val="0"/>
          <c:showSerName val="0"/>
          <c:showPercent val="0"/>
          <c:showBubbleSize val="0"/>
        </c:dLbls>
        <c:gapWidth val="100"/>
        <c:overlap val="-24"/>
        <c:axId val="510872496"/>
        <c:axId val="510872168"/>
      </c:barChart>
      <c:catAx>
        <c:axId val="510872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en-US"/>
          </a:p>
        </c:txPr>
        <c:crossAx val="510872168"/>
        <c:crosses val="autoZero"/>
        <c:auto val="1"/>
        <c:lblAlgn val="ctr"/>
        <c:lblOffset val="100"/>
        <c:noMultiLvlLbl val="0"/>
      </c:catAx>
      <c:valAx>
        <c:axId val="510872168"/>
        <c:scaling>
          <c:orientation val="minMax"/>
        </c:scaling>
        <c:delete val="1"/>
        <c:axPos val="l"/>
        <c:numFmt formatCode="0%" sourceLinked="1"/>
        <c:majorTickMark val="none"/>
        <c:minorTickMark val="none"/>
        <c:tickLblPos val="nextTo"/>
        <c:crossAx val="5108724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r>
              <a:rPr lang="en-US" sz="1400" b="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GP</a:t>
            </a:r>
            <a:r>
              <a:rPr lang="en-US" sz="1400" b="0" baseline="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 Visits</a:t>
            </a:r>
            <a:endParaRPr lang="en-US" sz="1400" b="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5170250896057342"/>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Sheet1!$A$4</c:f>
              <c:strCache>
                <c:ptCount val="1"/>
                <c:pt idx="0">
                  <c:v>YTD 2018</c:v>
                </c:pt>
              </c:strCache>
            </c:strRef>
          </c:tx>
          <c:spPr>
            <a:solidFill>
              <a:srgbClr val="004B8D">
                <a:lumMod val="20000"/>
                <a:lumOff val="80000"/>
              </a:srgbClr>
            </a:solidFill>
            <a:ln>
              <a:solidFill>
                <a:srgbClr val="004B8D"/>
              </a:solidFill>
            </a:ln>
            <a:effectLst/>
          </c:spPr>
          <c:invertIfNegative val="0"/>
          <c:dPt>
            <c:idx val="0"/>
            <c:invertIfNegative val="0"/>
            <c:bubble3D val="0"/>
            <c:spPr>
              <a:solidFill>
                <a:srgbClr val="004B8D">
                  <a:lumMod val="20000"/>
                  <a:lumOff val="80000"/>
                </a:srgbClr>
              </a:solidFill>
              <a:ln>
                <a:solidFill>
                  <a:srgbClr val="004B8D"/>
                </a:solidFill>
              </a:ln>
              <a:effectLst/>
            </c:spPr>
            <c:extLst>
              <c:ext xmlns:c16="http://schemas.microsoft.com/office/drawing/2014/chart" uri="{C3380CC4-5D6E-409C-BE32-E72D297353CC}">
                <c16:uniqueId val="{00000001-0EA3-426C-845C-FFFD1E576B3C}"/>
              </c:ext>
            </c:extLst>
          </c:dPt>
          <c:dPt>
            <c:idx val="1"/>
            <c:invertIfNegative val="0"/>
            <c:bubble3D val="0"/>
            <c:spPr>
              <a:solidFill>
                <a:srgbClr val="004B8D"/>
              </a:solidFill>
              <a:ln>
                <a:solidFill>
                  <a:srgbClr val="004B8D"/>
                </a:solidFill>
              </a:ln>
              <a:effectLst/>
            </c:spPr>
            <c:extLst>
              <c:ext xmlns:c16="http://schemas.microsoft.com/office/drawing/2014/chart" uri="{C3380CC4-5D6E-409C-BE32-E72D297353CC}">
                <c16:uniqueId val="{00000003-0EA3-426C-845C-FFFD1E576B3C}"/>
              </c:ext>
            </c:extLst>
          </c:dPt>
          <c:dLbls>
            <c:dLbl>
              <c:idx val="0"/>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A3-426C-845C-FFFD1E576B3C}"/>
                </c:ext>
              </c:extLst>
            </c:dLbl>
            <c:dLbl>
              <c:idx val="1"/>
              <c:tx>
                <c:rich>
                  <a:bodyPr/>
                  <a:lstStyle/>
                  <a:p>
                    <a:r>
                      <a:rPr lang="en-US" dirty="0"/>
                      <a:t>97%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A3-426C-845C-FFFD1E576B3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Non - Diabetes Care</c:v>
                </c:pt>
                <c:pt idx="1">
                  <c:v>Diabetes Care</c:v>
                </c:pt>
              </c:strCache>
            </c:strRef>
          </c:cat>
          <c:val>
            <c:numRef>
              <c:f>Sheet1!$B$4:$C$4</c:f>
              <c:numCache>
                <c:formatCode>0%</c:formatCode>
                <c:ptCount val="2"/>
                <c:pt idx="0">
                  <c:v>0.57836912650776584</c:v>
                </c:pt>
                <c:pt idx="1">
                  <c:v>0.73659158521036971</c:v>
                </c:pt>
              </c:numCache>
            </c:numRef>
          </c:val>
          <c:extLst>
            <c:ext xmlns:c16="http://schemas.microsoft.com/office/drawing/2014/chart" uri="{C3380CC4-5D6E-409C-BE32-E72D297353CC}">
              <c16:uniqueId val="{00000004-0EA3-426C-845C-FFFD1E576B3C}"/>
            </c:ext>
          </c:extLst>
        </c:ser>
        <c:dLbls>
          <c:showLegendKey val="0"/>
          <c:showVal val="1"/>
          <c:showCatName val="0"/>
          <c:showSerName val="0"/>
          <c:showPercent val="0"/>
          <c:showBubbleSize val="0"/>
        </c:dLbls>
        <c:gapWidth val="100"/>
        <c:overlap val="-24"/>
        <c:axId val="510872496"/>
        <c:axId val="510872168"/>
      </c:barChart>
      <c:catAx>
        <c:axId val="510872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en-US"/>
          </a:p>
        </c:txPr>
        <c:crossAx val="510872168"/>
        <c:crosses val="autoZero"/>
        <c:auto val="1"/>
        <c:lblAlgn val="ctr"/>
        <c:lblOffset val="100"/>
        <c:noMultiLvlLbl val="0"/>
      </c:catAx>
      <c:valAx>
        <c:axId val="510872168"/>
        <c:scaling>
          <c:orientation val="minMax"/>
        </c:scaling>
        <c:delete val="1"/>
        <c:axPos val="l"/>
        <c:numFmt formatCode="0%" sourceLinked="1"/>
        <c:majorTickMark val="none"/>
        <c:minorTickMark val="none"/>
        <c:tickLblPos val="nextTo"/>
        <c:crossAx val="5108724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r>
              <a:rPr lang="en-US" sz="1400" b="0" dirty="0" err="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Lipogram</a:t>
            </a:r>
            <a:endParaRPr lang="en-US" sz="1400" b="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3894462788925583"/>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Sheet1!$A$4</c:f>
              <c:strCache>
                <c:ptCount val="1"/>
                <c:pt idx="0">
                  <c:v>YTD 2018</c:v>
                </c:pt>
              </c:strCache>
            </c:strRef>
          </c:tx>
          <c:spPr>
            <a:solidFill>
              <a:srgbClr val="002060"/>
            </a:solidFill>
            <a:ln>
              <a:noFill/>
            </a:ln>
            <a:effectLst/>
          </c:spPr>
          <c:invertIfNegative val="0"/>
          <c:dPt>
            <c:idx val="0"/>
            <c:invertIfNegative val="0"/>
            <c:bubble3D val="0"/>
            <c:spPr>
              <a:solidFill>
                <a:srgbClr val="004B8D">
                  <a:lumMod val="20000"/>
                  <a:lumOff val="80000"/>
                </a:srgbClr>
              </a:solidFill>
              <a:ln>
                <a:solidFill>
                  <a:srgbClr val="004B8D"/>
                </a:solidFill>
              </a:ln>
              <a:effectLst/>
            </c:spPr>
            <c:extLst>
              <c:ext xmlns:c16="http://schemas.microsoft.com/office/drawing/2014/chart" uri="{C3380CC4-5D6E-409C-BE32-E72D297353CC}">
                <c16:uniqueId val="{00000001-8533-4935-B09F-E84109816E24}"/>
              </c:ext>
            </c:extLst>
          </c:dPt>
          <c:dPt>
            <c:idx val="1"/>
            <c:invertIfNegative val="0"/>
            <c:bubble3D val="0"/>
            <c:spPr>
              <a:solidFill>
                <a:srgbClr val="004B8D"/>
              </a:solidFill>
              <a:ln>
                <a:solidFill>
                  <a:srgbClr val="004B8D"/>
                </a:solidFill>
              </a:ln>
              <a:effectLst/>
            </c:spPr>
            <c:extLst>
              <c:ext xmlns:c16="http://schemas.microsoft.com/office/drawing/2014/chart" uri="{C3380CC4-5D6E-409C-BE32-E72D297353CC}">
                <c16:uniqueId val="{00000003-8533-4935-B09F-E84109816E24}"/>
              </c:ext>
            </c:extLst>
          </c:dPt>
          <c:dLbls>
            <c:dLbl>
              <c:idx val="1"/>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33-4935-B09F-E84109816E2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Non - Diabetes Care</c:v>
                </c:pt>
                <c:pt idx="1">
                  <c:v>Diabetes Care</c:v>
                </c:pt>
              </c:strCache>
            </c:strRef>
          </c:cat>
          <c:val>
            <c:numRef>
              <c:f>Sheet1!$B$4:$C$4</c:f>
              <c:numCache>
                <c:formatCode>0%</c:formatCode>
                <c:ptCount val="2"/>
                <c:pt idx="0">
                  <c:v>0.36</c:v>
                </c:pt>
                <c:pt idx="1">
                  <c:v>0.56999999999999995</c:v>
                </c:pt>
              </c:numCache>
            </c:numRef>
          </c:val>
          <c:extLst>
            <c:ext xmlns:c16="http://schemas.microsoft.com/office/drawing/2014/chart" uri="{C3380CC4-5D6E-409C-BE32-E72D297353CC}">
              <c16:uniqueId val="{00000004-8533-4935-B09F-E84109816E24}"/>
            </c:ext>
          </c:extLst>
        </c:ser>
        <c:dLbls>
          <c:showLegendKey val="0"/>
          <c:showVal val="1"/>
          <c:showCatName val="0"/>
          <c:showSerName val="0"/>
          <c:showPercent val="0"/>
          <c:showBubbleSize val="0"/>
        </c:dLbls>
        <c:gapWidth val="100"/>
        <c:overlap val="-24"/>
        <c:axId val="510872496"/>
        <c:axId val="510872168"/>
      </c:barChart>
      <c:catAx>
        <c:axId val="510872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en-US"/>
          </a:p>
        </c:txPr>
        <c:crossAx val="510872168"/>
        <c:crosses val="autoZero"/>
        <c:auto val="1"/>
        <c:lblAlgn val="ctr"/>
        <c:lblOffset val="100"/>
        <c:noMultiLvlLbl val="0"/>
      </c:catAx>
      <c:valAx>
        <c:axId val="510872168"/>
        <c:scaling>
          <c:orientation val="minMax"/>
        </c:scaling>
        <c:delete val="1"/>
        <c:axPos val="l"/>
        <c:numFmt formatCode="0%" sourceLinked="1"/>
        <c:majorTickMark val="none"/>
        <c:minorTickMark val="none"/>
        <c:tickLblPos val="nextTo"/>
        <c:crossAx val="5108724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r>
              <a:rPr lang="en-US" sz="1400" b="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Admissions</a:t>
            </a:r>
          </a:p>
        </c:rich>
      </c:tx>
      <c:layout>
        <c:manualLayout>
          <c:xMode val="edge"/>
          <c:yMode val="edge"/>
          <c:x val="0.32733997967995937"/>
          <c:y val="0.1962130601730339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4.9283154121863799E-2"/>
          <c:y val="4.2785493827160494E-2"/>
          <c:w val="0.90143369175627241"/>
          <c:h val="0.85338199912510926"/>
        </c:manualLayout>
      </c:layout>
      <c:barChart>
        <c:barDir val="col"/>
        <c:grouping val="clustered"/>
        <c:varyColors val="0"/>
        <c:ser>
          <c:idx val="0"/>
          <c:order val="0"/>
          <c:tx>
            <c:strRef>
              <c:f>Sheet1!$A$4</c:f>
              <c:strCache>
                <c:ptCount val="1"/>
                <c:pt idx="0">
                  <c:v>YTD 2018</c:v>
                </c:pt>
              </c:strCache>
            </c:strRef>
          </c:tx>
          <c:spPr>
            <a:solidFill>
              <a:srgbClr val="004B8D">
                <a:lumMod val="20000"/>
                <a:lumOff val="80000"/>
              </a:srgbClr>
            </a:solidFill>
            <a:ln>
              <a:solidFill>
                <a:srgbClr val="004B8D"/>
              </a:solidFill>
            </a:ln>
            <a:effectLst/>
          </c:spPr>
          <c:invertIfNegative val="0"/>
          <c:dPt>
            <c:idx val="0"/>
            <c:invertIfNegative val="0"/>
            <c:bubble3D val="0"/>
            <c:spPr>
              <a:solidFill>
                <a:srgbClr val="004B8D">
                  <a:lumMod val="20000"/>
                  <a:lumOff val="80000"/>
                </a:srgbClr>
              </a:solidFill>
              <a:ln>
                <a:solidFill>
                  <a:srgbClr val="004B8D"/>
                </a:solidFill>
              </a:ln>
              <a:effectLst/>
            </c:spPr>
            <c:extLst>
              <c:ext xmlns:c16="http://schemas.microsoft.com/office/drawing/2014/chart" uri="{C3380CC4-5D6E-409C-BE32-E72D297353CC}">
                <c16:uniqueId val="{00000001-EE66-4BDC-A9CD-ABF147D59C18}"/>
              </c:ext>
            </c:extLst>
          </c:dPt>
          <c:dPt>
            <c:idx val="1"/>
            <c:invertIfNegative val="0"/>
            <c:bubble3D val="0"/>
            <c:spPr>
              <a:solidFill>
                <a:srgbClr val="004B8D"/>
              </a:solidFill>
              <a:ln>
                <a:solidFill>
                  <a:srgbClr val="004B8D"/>
                </a:solidFill>
              </a:ln>
              <a:effectLst/>
            </c:spPr>
            <c:extLst>
              <c:ext xmlns:c16="http://schemas.microsoft.com/office/drawing/2014/chart" uri="{C3380CC4-5D6E-409C-BE32-E72D297353CC}">
                <c16:uniqueId val="{00000003-EE66-4BDC-A9CD-ABF147D59C18}"/>
              </c:ext>
            </c:extLst>
          </c:dPt>
          <c:dLbls>
            <c:dLbl>
              <c:idx val="1"/>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66-4BDC-A9CD-ABF147D59C1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Sheet1!$B$3:$C$3</c:f>
              <c:strCache>
                <c:ptCount val="2"/>
                <c:pt idx="0">
                  <c:v>Non - Diabetes Care</c:v>
                </c:pt>
                <c:pt idx="1">
                  <c:v>Diabetes Care</c:v>
                </c:pt>
              </c:strCache>
            </c:strRef>
          </c:cat>
          <c:val>
            <c:numRef>
              <c:f>Sheet1!$B$4:$C$4</c:f>
              <c:numCache>
                <c:formatCode>0%</c:formatCode>
                <c:ptCount val="2"/>
                <c:pt idx="0">
                  <c:v>0.64</c:v>
                </c:pt>
                <c:pt idx="1">
                  <c:v>0.56999999999999995</c:v>
                </c:pt>
              </c:numCache>
            </c:numRef>
          </c:val>
          <c:extLst>
            <c:ext xmlns:c16="http://schemas.microsoft.com/office/drawing/2014/chart" uri="{C3380CC4-5D6E-409C-BE32-E72D297353CC}">
              <c16:uniqueId val="{00000004-EE66-4BDC-A9CD-ABF147D59C18}"/>
            </c:ext>
          </c:extLst>
        </c:ser>
        <c:dLbls>
          <c:showLegendKey val="0"/>
          <c:showVal val="1"/>
          <c:showCatName val="0"/>
          <c:showSerName val="0"/>
          <c:showPercent val="0"/>
          <c:showBubbleSize val="0"/>
        </c:dLbls>
        <c:gapWidth val="100"/>
        <c:overlap val="-24"/>
        <c:axId val="510872496"/>
        <c:axId val="510872168"/>
      </c:barChart>
      <c:catAx>
        <c:axId val="510872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mn-lt"/>
                <a:ea typeface="+mn-ea"/>
                <a:cs typeface="+mn-cs"/>
              </a:defRPr>
            </a:pPr>
            <a:endParaRPr lang="en-US"/>
          </a:p>
        </c:txPr>
        <c:crossAx val="510872168"/>
        <c:crosses val="autoZero"/>
        <c:auto val="1"/>
        <c:lblAlgn val="ctr"/>
        <c:lblOffset val="100"/>
        <c:noMultiLvlLbl val="0"/>
      </c:catAx>
      <c:valAx>
        <c:axId val="510872168"/>
        <c:scaling>
          <c:orientation val="minMax"/>
        </c:scaling>
        <c:delete val="1"/>
        <c:axPos val="l"/>
        <c:numFmt formatCode="0%" sourceLinked="1"/>
        <c:majorTickMark val="none"/>
        <c:minorTickMark val="none"/>
        <c:tickLblPos val="nextTo"/>
        <c:crossAx val="5108724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B323AC-2034-4817-8E30-10A30AE11A5E}" type="datetimeFigureOut">
              <a:rPr lang="en-US" smtClean="0"/>
              <a:t>3/15/2020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382F58-69F4-4D1B-AB2F-708705A6FC72}" type="slidenum">
              <a:rPr lang="en-US" smtClean="0"/>
              <a:t>‹#›</a:t>
            </a:fld>
            <a:endParaRPr lang="en-US"/>
          </a:p>
        </p:txBody>
      </p:sp>
    </p:spTree>
    <p:extLst>
      <p:ext uri="{BB962C8B-B14F-4D97-AF65-F5344CB8AC3E}">
        <p14:creationId xmlns:p14="http://schemas.microsoft.com/office/powerpoint/2010/main" val="97318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agenda for this symposium,</a:t>
            </a:r>
            <a:r>
              <a:rPr lang="en-US" baseline="0" dirty="0"/>
              <a:t> it is clear that there has been plenty of attention given to clinical best practice.  Changing tack a bit, I would like to spend some time talking to you about my passion - the human element of patients.</a:t>
            </a:r>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1</a:t>
            </a:fld>
            <a:endParaRPr lang="en-US"/>
          </a:p>
        </p:txBody>
      </p:sp>
    </p:spTree>
    <p:extLst>
      <p:ext uri="{BB962C8B-B14F-4D97-AF65-F5344CB8AC3E}">
        <p14:creationId xmlns:p14="http://schemas.microsoft.com/office/powerpoint/2010/main" val="3646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action that</a:t>
            </a:r>
            <a:r>
              <a:rPr lang="en-US" baseline="0" dirty="0"/>
              <a:t> practices can take is to proactively remind patients to make an appointment for an extended consultation or to present for a specific test.  There are many examples that demonstrate that reminders result in reduced missed appointments, and improved adherence to treatment and participation in screening initiatives.  </a:t>
            </a:r>
          </a:p>
          <a:p>
            <a:endParaRPr lang="en-US" baseline="0" dirty="0"/>
          </a:p>
          <a:p>
            <a:r>
              <a:rPr lang="en-US" baseline="0" dirty="0"/>
              <a:t>We also know that if the reminder comes from the patient’s GP the reminder effect is heightened.  </a:t>
            </a:r>
          </a:p>
          <a:p>
            <a:endParaRPr lang="en-US" baseline="0" dirty="0"/>
          </a:p>
          <a:p>
            <a:r>
              <a:rPr lang="en-US" baseline="0" dirty="0"/>
              <a:t>Lastly, if you implement proactive messaging to patients, the evidence shows that providing additional information</a:t>
            </a:r>
            <a:r>
              <a:rPr lang="en-US" dirty="0"/>
              <a:t> over and above the date, time and location of the appointment (‘reminder </a:t>
            </a:r>
            <a:r>
              <a:rPr lang="en-US" dirty="0" err="1"/>
              <a:t>plus’</a:t>
            </a:r>
            <a:r>
              <a:rPr lang="en-US" dirty="0"/>
              <a:t>) may be more effective than simple reminders.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Sims </a:t>
            </a:r>
            <a:r>
              <a:rPr lang="en-US" sz="1200" b="0" i="1" u="none" strike="noStrike" kern="1200" baseline="0" dirty="0">
                <a:solidFill>
                  <a:schemeClr val="tx1"/>
                </a:solidFill>
                <a:latin typeface="+mn-lt"/>
                <a:ea typeface="+mn-ea"/>
                <a:cs typeface="+mn-cs"/>
              </a:rPr>
              <a:t>et al </a:t>
            </a:r>
            <a:r>
              <a:rPr lang="en-US" sz="1200" b="0" i="0" u="none" strike="noStrike" kern="1200" baseline="0" dirty="0">
                <a:solidFill>
                  <a:schemeClr val="tx1"/>
                </a:solidFill>
                <a:latin typeface="+mn-lt"/>
                <a:ea typeface="+mn-ea"/>
                <a:cs typeface="+mn-cs"/>
              </a:rPr>
              <a:t>found that text message reminders could reduce the number of missed psychiatric appointments by 25–28% in mental health services, where non-attendance is two to three times the rate of other medical specialties.	</a:t>
            </a:r>
          </a:p>
          <a:p>
            <a:endParaRPr lang="en-US" dirty="0"/>
          </a:p>
          <a:p>
            <a:r>
              <a:rPr lang="en-US" sz="1200" b="0" i="0" u="none" strike="noStrike" kern="1200" baseline="0" dirty="0">
                <a:solidFill>
                  <a:schemeClr val="tx1"/>
                </a:solidFill>
                <a:latin typeface="+mn-lt"/>
                <a:ea typeface="+mn-ea"/>
                <a:cs typeface="+mn-cs"/>
              </a:rPr>
              <a:t>Systematic review focusing on anti-epileptics found that multiple reminders featuring action planning were more effective than patient education (Al-</a:t>
            </a:r>
            <a:r>
              <a:rPr lang="en-US" sz="1200" b="0" i="0" u="none" strike="noStrike" kern="1200" baseline="0" dirty="0" err="1">
                <a:solidFill>
                  <a:schemeClr val="tx1"/>
                </a:solidFill>
                <a:latin typeface="+mn-lt"/>
                <a:ea typeface="+mn-ea"/>
                <a:cs typeface="+mn-cs"/>
              </a:rPr>
              <a:t>Aqeel</a:t>
            </a:r>
            <a:r>
              <a:rPr lang="en-US" sz="1200" b="0" i="0" u="none" strike="noStrike" kern="1200" baseline="0" dirty="0">
                <a:solidFill>
                  <a:schemeClr val="tx1"/>
                </a:solidFill>
                <a:latin typeface="+mn-lt"/>
                <a:ea typeface="+mn-ea"/>
                <a:cs typeface="+mn-cs"/>
              </a:rPr>
              <a:t> S, Al-</a:t>
            </a:r>
            <a:r>
              <a:rPr lang="en-US" sz="1200" b="0" i="0" u="none" strike="noStrike" kern="1200" baseline="0" dirty="0" err="1">
                <a:solidFill>
                  <a:schemeClr val="tx1"/>
                </a:solidFill>
                <a:latin typeface="+mn-lt"/>
                <a:ea typeface="+mn-ea"/>
                <a:cs typeface="+mn-cs"/>
              </a:rPr>
              <a:t>Sabhan</a:t>
            </a:r>
            <a:r>
              <a:rPr lang="en-US" sz="1200" b="0" i="0" u="none" strike="noStrike" kern="1200" baseline="0" dirty="0">
                <a:solidFill>
                  <a:schemeClr val="tx1"/>
                </a:solidFill>
                <a:latin typeface="+mn-lt"/>
                <a:ea typeface="+mn-ea"/>
                <a:cs typeface="+mn-cs"/>
              </a:rPr>
              <a:t> J. Strategies for improving adherence to antiepileptic drug treatment in patients with epilepsy. </a:t>
            </a:r>
            <a:r>
              <a:rPr lang="en-US" sz="1200" b="0" i="1" u="none" strike="noStrike" kern="1200" baseline="0" dirty="0">
                <a:solidFill>
                  <a:schemeClr val="tx1"/>
                </a:solidFill>
                <a:latin typeface="+mn-lt"/>
                <a:ea typeface="+mn-ea"/>
                <a:cs typeface="+mn-cs"/>
              </a:rPr>
              <a:t>Cochrane Database </a:t>
            </a:r>
            <a:r>
              <a:rPr lang="en-US" sz="1200" b="0" i="1" u="none" strike="noStrike" kern="1200" baseline="0" dirty="0" err="1">
                <a:solidFill>
                  <a:schemeClr val="tx1"/>
                </a:solidFill>
                <a:latin typeface="+mn-lt"/>
                <a:ea typeface="+mn-ea"/>
                <a:cs typeface="+mn-cs"/>
              </a:rPr>
              <a:t>Syst</a:t>
            </a:r>
            <a:r>
              <a:rPr lang="en-US" sz="1200" b="0" i="1" u="none" strike="noStrike" kern="1200" baseline="0" dirty="0">
                <a:solidFill>
                  <a:schemeClr val="tx1"/>
                </a:solidFill>
                <a:latin typeface="+mn-lt"/>
                <a:ea typeface="+mn-ea"/>
                <a:cs typeface="+mn-cs"/>
              </a:rPr>
              <a:t> Rev. </a:t>
            </a:r>
            <a:r>
              <a:rPr lang="en-US" sz="1200" b="0" i="0" u="none" strike="noStrike" kern="1200" baseline="0" dirty="0">
                <a:solidFill>
                  <a:schemeClr val="tx1"/>
                </a:solidFill>
                <a:latin typeface="+mn-lt"/>
                <a:ea typeface="+mn-ea"/>
                <a:cs typeface="+mn-cs"/>
              </a:rPr>
              <a:t>2012;1(1) CD008312)</a:t>
            </a:r>
          </a:p>
          <a:p>
            <a:endParaRPr lang="en-US" sz="1200" b="0" i="0" u="none" strike="noStrike" kern="1200" baseline="0" dirty="0">
              <a:solidFill>
                <a:schemeClr val="tx1"/>
              </a:solidFill>
              <a:latin typeface="+mn-lt"/>
              <a:ea typeface="+mn-ea"/>
              <a:cs typeface="+mn-cs"/>
            </a:endParaRPr>
          </a:p>
          <a:p>
            <a:r>
              <a:rPr lang="en-US" sz="1200" b="0" kern="1200" dirty="0" err="1">
                <a:solidFill>
                  <a:schemeClr val="tx1"/>
                </a:solidFill>
                <a:effectLst/>
                <a:latin typeface="+mn-lt"/>
                <a:ea typeface="+mn-ea"/>
                <a:cs typeface="+mn-cs"/>
              </a:rPr>
              <a:t>Behavioural</a:t>
            </a:r>
            <a:r>
              <a:rPr lang="en-US" sz="1200" b="0" kern="1200" dirty="0">
                <a:solidFill>
                  <a:schemeClr val="tx1"/>
                </a:solidFill>
                <a:effectLst/>
                <a:latin typeface="+mn-lt"/>
                <a:ea typeface="+mn-ea"/>
                <a:cs typeface="+mn-cs"/>
              </a:rPr>
              <a:t> text message reminders to improve participation in cervical screening: a </a:t>
            </a:r>
            <a:r>
              <a:rPr lang="en-US" sz="1200" b="0" kern="1200" dirty="0" err="1">
                <a:solidFill>
                  <a:schemeClr val="tx1"/>
                </a:solidFill>
                <a:effectLst/>
                <a:latin typeface="+mn-lt"/>
                <a:ea typeface="+mn-ea"/>
                <a:cs typeface="+mn-cs"/>
              </a:rPr>
              <a:t>randomised</a:t>
            </a:r>
            <a:r>
              <a:rPr lang="en-US" sz="1200" b="0" kern="1200" dirty="0">
                <a:solidFill>
                  <a:schemeClr val="tx1"/>
                </a:solidFill>
                <a:effectLst/>
                <a:latin typeface="+mn-lt"/>
                <a:ea typeface="+mn-ea"/>
                <a:cs typeface="+mn-cs"/>
              </a:rPr>
              <a:t> controlled trial (</a:t>
            </a:r>
            <a:r>
              <a:rPr lang="en-US" sz="1200" b="0" kern="1200" dirty="0" err="1">
                <a:solidFill>
                  <a:schemeClr val="tx1"/>
                </a:solidFill>
                <a:effectLst/>
                <a:latin typeface="+mn-lt"/>
                <a:ea typeface="+mn-ea"/>
                <a:cs typeface="+mn-cs"/>
              </a:rPr>
              <a:t>Huf</a:t>
            </a:r>
            <a:r>
              <a:rPr lang="en-US" sz="1200" b="0" kern="1200" dirty="0">
                <a:solidFill>
                  <a:schemeClr val="tx1"/>
                </a:solidFill>
                <a:effectLst/>
                <a:latin typeface="+mn-lt"/>
                <a:ea typeface="+mn-ea"/>
                <a:cs typeface="+mn-cs"/>
              </a:rPr>
              <a:t> et al.,</a:t>
            </a:r>
            <a:r>
              <a:rPr lang="en-US" sz="1200" b="0" kern="1200" baseline="0" dirty="0">
                <a:solidFill>
                  <a:schemeClr val="tx1"/>
                </a:solidFill>
                <a:effectLst/>
                <a:latin typeface="+mn-lt"/>
                <a:ea typeface="+mn-ea"/>
                <a:cs typeface="+mn-cs"/>
              </a:rPr>
              <a:t> 2017)</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12</a:t>
            </a:fld>
            <a:endParaRPr lang="en-US"/>
          </a:p>
        </p:txBody>
      </p:sp>
    </p:spTree>
    <p:extLst>
      <p:ext uri="{BB962C8B-B14F-4D97-AF65-F5344CB8AC3E}">
        <p14:creationId xmlns:p14="http://schemas.microsoft.com/office/powerpoint/2010/main" val="410397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however, that we cannot place the entire burden for improving the management of chronic conditions on the doctor.  It is for this reason that Vitality</a:t>
            </a:r>
            <a:r>
              <a:rPr lang="en-US" baseline="0" dirty="0"/>
              <a:t> has taken the learnings from the current Vitality Active Rewards </a:t>
            </a:r>
            <a:r>
              <a:rPr lang="en-US" baseline="0" dirty="0" err="1"/>
              <a:t>programme</a:t>
            </a:r>
            <a:r>
              <a:rPr lang="en-US" baseline="0" dirty="0"/>
              <a:t> and has extended this for members with certain chronic conditions but who are not Vitality members.  The conditions initially targeted are diabetes, hypertension, </a:t>
            </a:r>
            <a:r>
              <a:rPr lang="en-US" baseline="0" dirty="0" err="1"/>
              <a:t>hyperlipidaemia</a:t>
            </a:r>
            <a:r>
              <a:rPr lang="en-US" baseline="0" dirty="0"/>
              <a:t> and </a:t>
            </a:r>
            <a:r>
              <a:rPr lang="en-US" baseline="0" dirty="0" err="1"/>
              <a:t>ischaemic</a:t>
            </a:r>
            <a:r>
              <a:rPr lang="en-US" baseline="0" dirty="0"/>
              <a:t> heart disease.  The focus for these conditions is on medicine adherence, weight management and adherence to best practice care pathways.  </a:t>
            </a:r>
          </a:p>
          <a:p>
            <a:endParaRPr lang="en-US" baseline="0" dirty="0"/>
          </a:p>
        </p:txBody>
      </p:sp>
      <p:sp>
        <p:nvSpPr>
          <p:cNvPr id="4" name="Slide Number Placeholder 3"/>
          <p:cNvSpPr>
            <a:spLocks noGrp="1"/>
          </p:cNvSpPr>
          <p:nvPr>
            <p:ph type="sldNum" sz="quarter" idx="10"/>
          </p:nvPr>
        </p:nvSpPr>
        <p:spPr/>
        <p:txBody>
          <a:bodyPr/>
          <a:lstStyle/>
          <a:p>
            <a:fld id="{25382F58-69F4-4D1B-AB2F-708705A6FC72}" type="slidenum">
              <a:rPr lang="en-US" smtClean="0"/>
              <a:t>13</a:t>
            </a:fld>
            <a:endParaRPr lang="en-US"/>
          </a:p>
        </p:txBody>
      </p:sp>
    </p:spTree>
    <p:extLst>
      <p:ext uri="{BB962C8B-B14F-4D97-AF65-F5344CB8AC3E}">
        <p14:creationId xmlns:p14="http://schemas.microsoft.com/office/powerpoint/2010/main" val="79472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Active Rewards provides members with points for positive health </a:t>
            </a:r>
            <a:r>
              <a:rPr lang="en-US" baseline="0" dirty="0" err="1"/>
              <a:t>behaviours</a:t>
            </a:r>
            <a:r>
              <a:rPr lang="en-US" baseline="0" dirty="0"/>
              <a:t>.  If the goal is achieved, the member gets a play on the game board and wins points or diamonds.  Points and diamonds can then be used to purchase different rewards.  Importantly goals are calculated on a weekly basis so rewards are realized frequently and almost immediately once the desired actions have been taken.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Patients</a:t>
            </a:r>
            <a:r>
              <a:rPr lang="en-GB" baseline="0" dirty="0"/>
              <a:t> will be awarded points for completing a number of important health checks like visiting the FP every 6 months, having an HbA1c test or a </a:t>
            </a:r>
            <a:r>
              <a:rPr lang="en-GB" baseline="0" dirty="0" err="1"/>
              <a:t>lipogram</a:t>
            </a:r>
            <a:r>
              <a:rPr lang="en-GB" baseline="0" dirty="0"/>
              <a:t>, adhering to prescribed medicine, for buying healthy food and, where applicable, achieving weight reduction goals.  Phased roll-out with the health check and medicine tracker modules being released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making Active Rewards available to patients with these chronic conditions, we introduce a number of behavioural insights that support goal</a:t>
            </a:r>
            <a:r>
              <a:rPr lang="en-GB" baseline="0" dirty="0"/>
              <a:t> attainment.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Incentives create a more immediate reward playing to our present bias.  Once a goal is successfully completed, patients will be able to immediately access the reward. This simultaneous goes some way to reducing the pain of short-term costs.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Short-term incentives help </a:t>
            </a:r>
            <a:r>
              <a:rPr lang="en-GB" baseline="0" dirty="0" err="1"/>
              <a:t>habitualise</a:t>
            </a:r>
            <a:r>
              <a:rPr lang="en-GB" baseline="0" dirty="0"/>
              <a:t> actions so that they are less likely to be derailed by competing priorities. </a:t>
            </a:r>
            <a:r>
              <a:rPr lang="en-GB" sz="1200" dirty="0"/>
              <a:t>As people respond repeatedly in a stable context (e.g. taking my</a:t>
            </a:r>
            <a:r>
              <a:rPr lang="en-GB" sz="1200" baseline="0" dirty="0"/>
              <a:t> medicine every day or exercising regularly)</a:t>
            </a:r>
            <a:r>
              <a:rPr lang="en-GB" sz="1200" dirty="0"/>
              <a:t>, they form direct associations in memory between that response and contextual cues.  Over time, the context can trigger the response directly, and deactivate competing responses.</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By visually displaying progress</a:t>
            </a:r>
            <a:r>
              <a:rPr lang="en-GB" baseline="0" dirty="0"/>
              <a:t> towards a goal, we enhance the sense that a goal is within our reach.  This is important as research shows that the t</a:t>
            </a:r>
            <a:r>
              <a:rPr lang="en-GB" dirty="0"/>
              <a:t>endency to achieve a goal increases with proximity to the goal.</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the end of the month, we will be rolling out changes to Health ID to enable you to recommend, as part of your treatment plan, that your patient activates Active Rewards and to view who has registered and how they are progressing on Active Rewards.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14</a:t>
            </a:fld>
            <a:endParaRPr lang="en-US"/>
          </a:p>
        </p:txBody>
      </p:sp>
    </p:spTree>
    <p:extLst>
      <p:ext uri="{BB962C8B-B14F-4D97-AF65-F5344CB8AC3E}">
        <p14:creationId xmlns:p14="http://schemas.microsoft.com/office/powerpoint/2010/main" val="163498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a:t>
            </a:r>
            <a:r>
              <a:rPr lang="en-US" baseline="0" dirty="0"/>
              <a:t> recent introduction to the Diabetes Care </a:t>
            </a:r>
            <a:r>
              <a:rPr lang="en-US" baseline="0" dirty="0" err="1"/>
              <a:t>programme</a:t>
            </a:r>
            <a:r>
              <a:rPr lang="en-US" baseline="0" dirty="0"/>
              <a:t> is providing access to a telephonic diabetes coach.  These coaches are experienced diabetic educators who have also been trained in m</a:t>
            </a:r>
            <a:r>
              <a:rPr lang="en-US" dirty="0"/>
              <a:t>otivational</a:t>
            </a:r>
            <a:r>
              <a:rPr lang="en-US" baseline="0" dirty="0"/>
              <a:t> interviewing and other tools that facilitate </a:t>
            </a:r>
            <a:r>
              <a:rPr lang="en-US" baseline="0" dirty="0" err="1"/>
              <a:t>behaviour</a:t>
            </a:r>
            <a:r>
              <a:rPr lang="en-US" baseline="0" dirty="0"/>
              <a:t> change.  In essence, the diabetes coach works with the patient to identify barriers and to put a plan in place to overcome these barriers.</a:t>
            </a:r>
          </a:p>
          <a:p>
            <a:endParaRPr lang="en-US" baseline="0" dirty="0"/>
          </a:p>
          <a:p>
            <a:r>
              <a:rPr lang="en-US" baseline="0" dirty="0"/>
              <a:t>It is important to note that the aim of this service is not to take over the management of the patient but rather to help the patient execute your treatment plan and to improve their diabetes management skills.</a:t>
            </a:r>
          </a:p>
          <a:p>
            <a:endParaRPr lang="en-US" baseline="0" dirty="0"/>
          </a:p>
          <a:p>
            <a:r>
              <a:rPr lang="en-US" baseline="0" dirty="0"/>
              <a:t>By increasing the patient’s self-efficacy and setting out a formal plan, the challenges of competing priorities, lack of autonomy and competence and psychological distance can be reduced.  </a:t>
            </a:r>
          </a:p>
          <a:p>
            <a:endParaRPr lang="en-US" baseline="0" dirty="0"/>
          </a:p>
          <a:p>
            <a:r>
              <a:rPr lang="en-US" baseline="0" dirty="0"/>
              <a:t>Currently patients are identified for this </a:t>
            </a:r>
            <a:r>
              <a:rPr lang="en-US" baseline="0" dirty="0" err="1"/>
              <a:t>programme</a:t>
            </a:r>
            <a:r>
              <a:rPr lang="en-US" baseline="0" dirty="0"/>
              <a:t> based on their risk profile.  You will be notified when your patient has been identified for the </a:t>
            </a:r>
            <a:r>
              <a:rPr lang="en-US" baseline="0" dirty="0" err="1"/>
              <a:t>progrmme</a:t>
            </a:r>
            <a:r>
              <a:rPr lang="en-US" baseline="0" dirty="0"/>
              <a:t> and I appeal to you to encourage your patient to make use of the service.  We are hoping that in future we will be able to open this up to all patients on referral from their doctor.     </a:t>
            </a:r>
          </a:p>
          <a:p>
            <a:endParaRPr lang="en-US" baseline="0" dirty="0"/>
          </a:p>
          <a:p>
            <a:r>
              <a:rPr lang="en-US" baseline="0" dirty="0"/>
              <a:t>Increase self-efficacy (SDT).   </a:t>
            </a:r>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15</a:t>
            </a:fld>
            <a:endParaRPr lang="en-US"/>
          </a:p>
        </p:txBody>
      </p:sp>
    </p:spTree>
    <p:extLst>
      <p:ext uri="{BB962C8B-B14F-4D97-AF65-F5344CB8AC3E}">
        <p14:creationId xmlns:p14="http://schemas.microsoft.com/office/powerpoint/2010/main" val="142301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a:t>
            </a:r>
            <a:r>
              <a:rPr lang="en-US" baseline="0" dirty="0"/>
              <a:t> </a:t>
            </a:r>
            <a:r>
              <a:rPr lang="en-US" baseline="0" dirty="0" err="1"/>
              <a:t>programme</a:t>
            </a:r>
            <a:r>
              <a:rPr lang="en-US" baseline="0" dirty="0"/>
              <a:t> comes at a considerable upfront cost to the funder, it has been implemented because it is clear that </a:t>
            </a:r>
            <a:r>
              <a:rPr lang="en-US" baseline="0" dirty="0" err="1"/>
              <a:t>programme</a:t>
            </a:r>
            <a:r>
              <a:rPr lang="en-US" baseline="0" dirty="0"/>
              <a:t> will add value to both the patient and doctor and it is anticipated that as quality of care improves, the cost of long-term complications will reduce which provides value to all parties.  </a:t>
            </a:r>
          </a:p>
          <a:p>
            <a:endParaRPr lang="en-US" baseline="0" dirty="0"/>
          </a:p>
          <a:p>
            <a:r>
              <a:rPr lang="en-US" baseline="0" dirty="0"/>
              <a:t>Initial quality outcomes from the </a:t>
            </a:r>
            <a:r>
              <a:rPr lang="en-US" baseline="0" dirty="0" err="1"/>
              <a:t>programme</a:t>
            </a:r>
            <a:r>
              <a:rPr lang="en-US" baseline="0" dirty="0"/>
              <a:t> are very promising.  We are seeing big improvements in process measures with many more patients seeing their GP regularly and monitoring their condition.  In 2018, we also saw a lower all-cause hospital admission rate for members on the Diabetes Care </a:t>
            </a:r>
            <a:r>
              <a:rPr lang="en-US" baseline="0" dirty="0" err="1"/>
              <a:t>programme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FDF99898-73A9-42C0-98CF-5AA38167158A}" type="slidenum">
              <a:rPr lang="en-US" smtClean="0"/>
              <a:t>16</a:t>
            </a:fld>
            <a:endParaRPr lang="en-US"/>
          </a:p>
        </p:txBody>
      </p:sp>
    </p:spTree>
    <p:extLst>
      <p:ext uri="{BB962C8B-B14F-4D97-AF65-F5344CB8AC3E}">
        <p14:creationId xmlns:p14="http://schemas.microsoft.com/office/powerpoint/2010/main" val="184010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knowing that doctors are also humans and subject to these same challenges, I would like encourage you to join Vitality Active Rewards for Doctors.  We know that healthcare professionals are more likely to prescribe treatment (which includes lifestyle changes) if they themselves perform these actions.  By understanding Active Rewards, you will also enhance your status as that trusted and respected messenger.  </a:t>
            </a:r>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17</a:t>
            </a:fld>
            <a:endParaRPr lang="en-US"/>
          </a:p>
        </p:txBody>
      </p:sp>
    </p:spTree>
    <p:extLst>
      <p:ext uri="{BB962C8B-B14F-4D97-AF65-F5344CB8AC3E}">
        <p14:creationId xmlns:p14="http://schemas.microsoft.com/office/powerpoint/2010/main" val="26016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82F58-69F4-4D1B-AB2F-708705A6FC72}" type="slidenum">
              <a:rPr lang="en-US" smtClean="0"/>
              <a:t>18</a:t>
            </a:fld>
            <a:endParaRPr lang="en-US"/>
          </a:p>
        </p:txBody>
      </p:sp>
    </p:spTree>
    <p:extLst>
      <p:ext uri="{BB962C8B-B14F-4D97-AF65-F5344CB8AC3E}">
        <p14:creationId xmlns:p14="http://schemas.microsoft.com/office/powerpoint/2010/main" val="346896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82F58-69F4-4D1B-AB2F-708705A6FC72}" type="slidenum">
              <a:rPr lang="en-US" smtClean="0"/>
              <a:t>19</a:t>
            </a:fld>
            <a:endParaRPr lang="en-US"/>
          </a:p>
        </p:txBody>
      </p:sp>
    </p:spTree>
    <p:extLst>
      <p:ext uri="{BB962C8B-B14F-4D97-AF65-F5344CB8AC3E}">
        <p14:creationId xmlns:p14="http://schemas.microsoft.com/office/powerpoint/2010/main" val="426916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Currently many of our healthcare challenges, not least the growing burden of NCDs, can be prevented and managed through very simple changes to our everyday lives.  And for most people, these changes are well-known and not under dispute.  We all know that we need to exercise more, eat less sugar and that smoking is bad for you.  For the majority of people, some education may be required but in the main it is not a lack of knowledge that is driving the increasing prevalence and poor outcomes associated with these conditions.  Which really begs the question – why then do these healthcare challenges exist?  Is it because we possess the knowledge but not the desire to do what is required or is it that we have the desire to improve our health but fail when it comes to execution?  </a:t>
            </a:r>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2</a:t>
            </a:fld>
            <a:endParaRPr lang="en-US"/>
          </a:p>
        </p:txBody>
      </p:sp>
    </p:spTree>
    <p:extLst>
      <p:ext uri="{BB962C8B-B14F-4D97-AF65-F5344CB8AC3E}">
        <p14:creationId xmlns:p14="http://schemas.microsoft.com/office/powerpoint/2010/main" val="62489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n-lt"/>
                <a:ea typeface="+mn-ea"/>
                <a:cs typeface="+mn-cs"/>
              </a:rPr>
              <a:t>And the healthcare environment is littered with examples of people good intentions who then failing to successfully follow through.  Who of us have not wanted to exercise more only to find our bed each morning far too warm and comfortable?   Or have decided to cut out sugar only to find ourselves confronted with the dessert menu at dinner? Surveys in the US reveal that 68% of smokers want to quit and 66% of obese adults want to lose weight – and yet these remain significant risk factors.  For many of us it feels like we are in a perennial battle with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tx1"/>
              </a:solidFill>
              <a:latin typeface="+mn-lt"/>
              <a:ea typeface="+mn-ea"/>
              <a:cs typeface="+mn-cs"/>
            </a:endParaRPr>
          </a:p>
          <a:p>
            <a:pPr marL="0" indent="0">
              <a:buNone/>
            </a:pPr>
            <a:r>
              <a:rPr lang="en-US" sz="1100" dirty="0"/>
              <a:t>While many prominent psychological models; including the theory of reasoned action and the theory of planned </a:t>
            </a:r>
            <a:r>
              <a:rPr lang="en-US" sz="1100" dirty="0" err="1"/>
              <a:t>behaviour</a:t>
            </a:r>
            <a:r>
              <a:rPr lang="en-US" sz="1100" dirty="0"/>
              <a:t>; hold that intentions strongly predict </a:t>
            </a:r>
            <a:r>
              <a:rPr lang="en-US" sz="1100" dirty="0" err="1"/>
              <a:t>behaviour</a:t>
            </a:r>
            <a:r>
              <a:rPr lang="en-US" sz="1100" dirty="0"/>
              <a:t> (Armitage &amp; Conner, 2001), research has shown that, while intentions may account for some of the resultant </a:t>
            </a:r>
            <a:r>
              <a:rPr lang="en-US" sz="1100" dirty="0" err="1"/>
              <a:t>behaviour</a:t>
            </a:r>
            <a:r>
              <a:rPr lang="en-US" sz="1100" dirty="0"/>
              <a:t> observed, there is a substantial gap between what people intend to do and what they actually do (</a:t>
            </a:r>
            <a:r>
              <a:rPr lang="en-US" sz="1100" dirty="0" err="1"/>
              <a:t>Sheeran</a:t>
            </a:r>
            <a:r>
              <a:rPr lang="en-US" sz="1100" dirty="0"/>
              <a:t>, 2002; Conner &amp; Norman, 2005; Webb &amp; </a:t>
            </a:r>
            <a:r>
              <a:rPr lang="en-US" sz="1100" dirty="0" err="1"/>
              <a:t>Sheeran</a:t>
            </a:r>
            <a:r>
              <a:rPr lang="en-US" sz="1100" dirty="0"/>
              <a:t>, 2006; </a:t>
            </a:r>
            <a:r>
              <a:rPr lang="en-US" sz="1100" dirty="0" err="1"/>
              <a:t>Sheeran</a:t>
            </a:r>
            <a:r>
              <a:rPr lang="en-US" sz="1100" dirty="0"/>
              <a:t> &amp; Conner, 2017). </a:t>
            </a:r>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sad reality is that less than 50% (one-half) of all intended health </a:t>
            </a:r>
            <a:r>
              <a:rPr lang="en-US" sz="1100" dirty="0" err="1"/>
              <a:t>behaviours</a:t>
            </a:r>
            <a:r>
              <a:rPr lang="en-US" sz="1100" dirty="0"/>
              <a:t> are </a:t>
            </a:r>
            <a:r>
              <a:rPr lang="en-US" sz="1100" dirty="0" err="1"/>
              <a:t>realised</a:t>
            </a:r>
            <a:r>
              <a:rPr lang="en-US" sz="1100" dirty="0"/>
              <a:t> (</a:t>
            </a:r>
            <a:r>
              <a:rPr lang="en-US" sz="1100" dirty="0" err="1"/>
              <a:t>McEachan</a:t>
            </a:r>
            <a:r>
              <a:rPr lang="en-US" sz="1100" dirty="0"/>
              <a:t> et al., 2011; </a:t>
            </a:r>
            <a:r>
              <a:rPr lang="en-US" sz="1100" dirty="0" err="1"/>
              <a:t>Sheeran</a:t>
            </a:r>
            <a:r>
              <a:rPr lang="en-US" sz="1100" dirty="0"/>
              <a:t> &amp; Conner, 2017).  A</a:t>
            </a:r>
            <a:r>
              <a:rPr lang="en-US" sz="1100" baseline="0" dirty="0"/>
              <a:t> meta-analysis was conducted across multiple health domains and the same effect was seen for cancer screening, physical activity, safe-sex practices, self-examinations and diet. </a:t>
            </a:r>
            <a:r>
              <a:rPr lang="en-US" sz="1100" b="0" i="0" u="none" strike="noStrike" kern="1200" baseline="0" dirty="0">
                <a:solidFill>
                  <a:schemeClr val="tx1"/>
                </a:solidFill>
                <a:latin typeface="+mn-lt"/>
                <a:ea typeface="+mn-ea"/>
                <a:cs typeface="+mn-cs"/>
              </a:rPr>
              <a:t>In addition, a meta-analysis of experiments designed to manipulate intentions only demonstrated a small to medium effect on </a:t>
            </a:r>
            <a:r>
              <a:rPr lang="en-US" sz="1100" b="0" i="0" u="none" strike="noStrike" kern="1200" baseline="0" dirty="0" err="1">
                <a:solidFill>
                  <a:schemeClr val="tx1"/>
                </a:solidFill>
                <a:latin typeface="+mn-lt"/>
                <a:ea typeface="+mn-ea"/>
                <a:cs typeface="+mn-cs"/>
              </a:rPr>
              <a:t>behaviour</a:t>
            </a:r>
            <a:r>
              <a:rPr lang="en-US" sz="1100" b="0" i="0" u="none" strike="noStrike" kern="1200" baseline="0" dirty="0">
                <a:solidFill>
                  <a:schemeClr val="tx1"/>
                </a:solidFill>
                <a:latin typeface="+mn-lt"/>
                <a:ea typeface="+mn-ea"/>
                <a:cs typeface="+mn-cs"/>
              </a:rPr>
              <a:t> (</a:t>
            </a:r>
            <a:r>
              <a:rPr lang="en-US" sz="1100" b="0" i="0" u="none" strike="noStrike" kern="1200" baseline="0" dirty="0" err="1">
                <a:solidFill>
                  <a:schemeClr val="tx1"/>
                </a:solidFill>
                <a:latin typeface="+mn-lt"/>
                <a:ea typeface="+mn-ea"/>
                <a:cs typeface="+mn-cs"/>
              </a:rPr>
              <a:t>Sheeran</a:t>
            </a:r>
            <a:r>
              <a:rPr lang="en-US" sz="1100" b="0" i="0" u="none" strike="noStrike" kern="1200" baseline="0" dirty="0">
                <a:solidFill>
                  <a:schemeClr val="tx1"/>
                </a:solidFill>
                <a:latin typeface="+mn-lt"/>
                <a:ea typeface="+mn-ea"/>
                <a:cs typeface="+mn-cs"/>
              </a:rPr>
              <a:t> &amp; Webb, 2016). </a:t>
            </a:r>
            <a:r>
              <a:rPr lang="en-US" sz="1100" baseline="0" dirty="0"/>
              <a:t>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382F58-69F4-4D1B-AB2F-708705A6FC72}" type="slidenum">
              <a:rPr lang="en-US" smtClean="0"/>
              <a:t>3</a:t>
            </a:fld>
            <a:endParaRPr lang="en-US"/>
          </a:p>
        </p:txBody>
      </p:sp>
    </p:spTree>
    <p:extLst>
      <p:ext uri="{BB962C8B-B14F-4D97-AF65-F5344CB8AC3E}">
        <p14:creationId xmlns:p14="http://schemas.microsoft.com/office/powerpoint/2010/main" val="268083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reality </a:t>
            </a:r>
            <a:r>
              <a:rPr lang="en-US" baseline="0" dirty="0"/>
              <a:t>is that it is a combination of both.  In some cases, we have not yet decided to pursue a specific goal or action (goal setting) while in other cases, we know the goals and the actions that we want to pursue but we struggle with the goal striving phase of the task.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focus of the presentation today is the latter – understanding the gap between what we intend and actual actions, common reasons in healthcare environment that this gap exists, and an overview of the techniques and mechanisms that, as a family practitioner, can be used to support individuals to successfully overcome these goal striving challenges.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reason that I have chosen to focus on this particular component is two-fold.  (1) campaigns to get people to change their minds have been largely unsuccessful and there are many examples of where these campaigns have resulted in negative unintended consequences.  For example, campaigns aimed at reducing teenage pregnancies have in fact been associated with a higher pregnancy rate and the “scared straight” campaign in the United States resulted in more juvenile </a:t>
            </a:r>
            <a:r>
              <a:rPr lang="en-US" sz="1200" b="0" i="0" u="none" strike="noStrike" kern="1200" baseline="0" dirty="0" err="1">
                <a:solidFill>
                  <a:schemeClr val="tx1"/>
                </a:solidFill>
                <a:latin typeface="+mn-lt"/>
                <a:ea typeface="+mn-ea"/>
                <a:cs typeface="+mn-cs"/>
              </a:rPr>
              <a:t>deliquents</a:t>
            </a:r>
            <a:r>
              <a:rPr lang="en-US" sz="1200" b="0" i="0" u="none" strike="noStrike" kern="1200" baseline="0" dirty="0">
                <a:solidFill>
                  <a:schemeClr val="tx1"/>
                </a:solidFill>
                <a:latin typeface="+mn-lt"/>
                <a:ea typeface="+mn-ea"/>
                <a:cs typeface="+mn-cs"/>
              </a:rPr>
              <a:t> ending up in jail.  Secondly, recent research suggests that greater potential improving outcomes lies with our ability to support those patients who already have positive intentions to achieve their goals rather than trying to convince people to do something different (Rhodes &amp; De </a:t>
            </a:r>
            <a:r>
              <a:rPr lang="en-US" sz="1200" b="0" i="0" u="none" strike="noStrike" kern="1200" baseline="0" dirty="0" err="1">
                <a:solidFill>
                  <a:schemeClr val="tx1"/>
                </a:solidFill>
                <a:latin typeface="+mn-lt"/>
                <a:ea typeface="+mn-ea"/>
                <a:cs typeface="+mn-cs"/>
              </a:rPr>
              <a:t>Bruijn</a:t>
            </a:r>
            <a:r>
              <a:rPr lang="en-US" sz="1200" b="0" i="0" u="none" strike="noStrike" kern="1200" baseline="0" dirty="0">
                <a:solidFill>
                  <a:schemeClr val="tx1"/>
                </a:solidFill>
                <a:latin typeface="+mn-lt"/>
                <a:ea typeface="+mn-ea"/>
                <a:cs typeface="+mn-cs"/>
              </a:rPr>
              <a:t>, 2013).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Intentions are defined as our conscious decisions and motivations that determine how hard we are willing to try and how much effort we will expend in order to enact a desired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Ajzen</a:t>
            </a:r>
            <a:r>
              <a:rPr lang="en-US" sz="1200" b="0" i="0" u="none" strike="noStrike" kern="1200" baseline="0" dirty="0">
                <a:solidFill>
                  <a:schemeClr val="tx1"/>
                </a:solidFill>
                <a:latin typeface="+mn-lt"/>
                <a:ea typeface="+mn-ea"/>
                <a:cs typeface="+mn-cs"/>
              </a:rPr>
              <a:t>, 1991). </a:t>
            </a:r>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6</a:t>
            </a:fld>
            <a:endParaRPr lang="en-US"/>
          </a:p>
        </p:txBody>
      </p:sp>
    </p:spTree>
    <p:extLst>
      <p:ext uri="{BB962C8B-B14F-4D97-AF65-F5344CB8AC3E}">
        <p14:creationId xmlns:p14="http://schemas.microsoft.com/office/powerpoint/2010/main" val="351053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There are</a:t>
            </a:r>
            <a:r>
              <a:rPr lang="en-US" sz="900" baseline="0" dirty="0"/>
              <a:t> many reasons why our intentions are derailed but I am going to spend some time of the most common reasons given that are relevant to healthcare.</a:t>
            </a:r>
          </a:p>
          <a:p>
            <a:endParaRPr lang="en-US" sz="900" baseline="0" dirty="0"/>
          </a:p>
          <a:p>
            <a:pPr marL="228600" indent="-228600">
              <a:buFont typeface="Arial" panose="020B0604020202020204" pitchFamily="34" charset="0"/>
              <a:buChar char="•"/>
            </a:pPr>
            <a:r>
              <a:rPr lang="en-US" sz="900" baseline="0" dirty="0"/>
              <a:t>Our preferences are dynamically inconsistent.  Traditional economics would have it that any time we need to make a decision we </a:t>
            </a:r>
            <a:r>
              <a:rPr lang="en-US" sz="900" u="sng" baseline="0" dirty="0"/>
              <a:t>weight up the costs and the benefits </a:t>
            </a:r>
            <a:r>
              <a:rPr lang="en-US" sz="900" baseline="0" dirty="0"/>
              <a:t>and then make the choice that would ultimately deliver the greatest value.  But experiments have consistently demonstrated that this is </a:t>
            </a:r>
            <a:r>
              <a:rPr lang="en-US" sz="900" u="sng" baseline="0" dirty="0"/>
              <a:t>not the case</a:t>
            </a:r>
            <a:r>
              <a:rPr lang="en-US" sz="900" baseline="0" dirty="0"/>
              <a:t>.  The classic example is where participants are offered R100 today or R120 tomorrow.  Most participants take R100 today. But when the same offer is made for a month later or a month + one day later, most people take the second option and elect to wait for R120. The </a:t>
            </a:r>
            <a:r>
              <a:rPr lang="en-US" sz="900" u="sng" baseline="0" dirty="0"/>
              <a:t>future tends to be sharply discounted </a:t>
            </a:r>
            <a:r>
              <a:rPr lang="en-US" sz="900" baseline="0" dirty="0"/>
              <a:t>relative to the present.   And this is not limited to finances only. An interesting experiment was conducted by Read et al (1999) where participants were asked what type of movies they like to watch.  Tonight versus next week.  </a:t>
            </a:r>
          </a:p>
          <a:p>
            <a:pPr marL="228600" indent="-228600">
              <a:buAutoNum type="arabicPeriod"/>
            </a:pPr>
            <a:endParaRPr lang="en-US" sz="900" baseline="0" dirty="0"/>
          </a:p>
          <a:p>
            <a:pPr marL="0" indent="0">
              <a:buNone/>
            </a:pPr>
            <a:r>
              <a:rPr lang="en-US" sz="900" baseline="0" dirty="0"/>
              <a:t>This clip by Seinfeld perfectly expresses our present-bias and how this is often inconsistent with our future self.  </a:t>
            </a:r>
          </a:p>
          <a:p>
            <a:pPr marL="228600" indent="-228600">
              <a:buAutoNum type="arabicPeriod"/>
            </a:pPr>
            <a:endParaRPr lang="en-US" sz="900"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In an environment of limited resources, everyone of us have different priorities all competing for our time, money, cognitive and physical effort.  While for us in the healthcare environment it is easy to assume that improving health is a top priority for many patients, this is competing with a multitude of priorities.  While we all know that it is important to exercise regularly, this often competes with family time, relaxation, personal admin and work demands.  It what is very important is that this phenomenon is even more pronounced in environments of scarcity.  It has been well demonstrated, for example, that will power is lower for people in poverty and it has been suggested that individuals who are having to make really hard decisions every day (do I spend my last R50 on a bus ticket to town in the hope I might find a job or do I use it to feed my family), really struggle to follow through on actions that require will power</a:t>
            </a:r>
            <a:r>
              <a:rPr lang="en-ZA" sz="900" kern="1200" dirty="0">
                <a:solidFill>
                  <a:schemeClr val="tx1"/>
                </a:solidFill>
                <a:effectLst/>
                <a:latin typeface="+mn-lt"/>
                <a:ea typeface="+mn-ea"/>
                <a:cs typeface="+mn-cs"/>
              </a:rPr>
              <a:t>.  When we are tired or stressed a similar phenomenon occurs as demonstrated</a:t>
            </a:r>
            <a:r>
              <a:rPr lang="en-ZA" sz="900" kern="1200" baseline="0" dirty="0">
                <a:solidFill>
                  <a:schemeClr val="tx1"/>
                </a:solidFill>
                <a:effectLst/>
                <a:latin typeface="+mn-lt"/>
                <a:ea typeface="+mn-ea"/>
                <a:cs typeface="+mn-cs"/>
              </a:rPr>
              <a:t> by an experiment that plotted the relationship between hand hygiene and time since the start of shift for care givers hospitals</a:t>
            </a:r>
            <a:r>
              <a:rPr lang="en-GB" sz="900" dirty="0"/>
              <a:t>.  Both</a:t>
            </a:r>
            <a:r>
              <a:rPr lang="en-GB" sz="900" baseline="0" dirty="0"/>
              <a:t> time since the start of a shift as well as the time off between shifts significantly impacted on compliance to hygiene protocols.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Sometimes the initial reluctance to do something is about accepting </a:t>
            </a:r>
            <a:r>
              <a:rPr lang="en-GB" sz="900" u="sng" dirty="0"/>
              <a:t>short-term costs</a:t>
            </a:r>
            <a:r>
              <a:rPr lang="en-GB" sz="900" dirty="0"/>
              <a:t>; getting started means losing out on immediate rewards. </a:t>
            </a:r>
            <a:r>
              <a:rPr lang="en-GB" sz="900" i="1" u="sng" dirty="0"/>
              <a:t>Delaying gratification </a:t>
            </a:r>
            <a:r>
              <a:rPr lang="en-GB" sz="900" dirty="0"/>
              <a:t>means to reject immediate rewards in favour of bigger but more distant rewards.</a:t>
            </a:r>
            <a:r>
              <a:rPr lang="en-GB" sz="900" baseline="0" dirty="0"/>
              <a:t>  </a:t>
            </a:r>
            <a:r>
              <a:rPr lang="en-GB" sz="900" u="sng" baseline="0" dirty="0"/>
              <a:t>By reducing friction</a:t>
            </a:r>
            <a:r>
              <a:rPr lang="en-GB" sz="900" baseline="0" dirty="0"/>
              <a:t> or m</a:t>
            </a:r>
            <a:r>
              <a:rPr lang="en-GB" sz="900" dirty="0"/>
              <a:t>aking it easy to do the right thing</a:t>
            </a:r>
            <a:r>
              <a:rPr lang="en-GB" sz="900" baseline="0" dirty="0"/>
              <a:t> reduces the costs of acting.  </a:t>
            </a:r>
            <a:endParaRPr lang="en-GB" sz="9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Remembering to implement intended activities, such as remembering to take medication or attend a meeting relies on our </a:t>
            </a:r>
            <a:r>
              <a:rPr lang="en-US" sz="900" b="0" i="1" u="none" strike="noStrike" kern="1200" baseline="0" dirty="0">
                <a:solidFill>
                  <a:schemeClr val="tx1"/>
                </a:solidFill>
                <a:latin typeface="+mn-lt"/>
                <a:ea typeface="+mn-ea"/>
                <a:cs typeface="+mn-cs"/>
              </a:rPr>
              <a:t>prospective memory. </a:t>
            </a:r>
            <a:r>
              <a:rPr lang="en-US" sz="900" dirty="0"/>
              <a:t>Prospective memory (PM) is the ability to remember to carry out actions (in the near future) that are planned after a delay or interruption. Unpredictability, delays, and interruptions are frequent in health care. During a stressful situation, memory is also likely to be more error-prone.  Compounding this, prospective</a:t>
            </a:r>
            <a:r>
              <a:rPr lang="en-US" sz="900" baseline="0" dirty="0"/>
              <a:t> memory reduces as we age while</a:t>
            </a:r>
            <a:r>
              <a:rPr lang="en-US" sz="900" b="0" i="0" u="none" strike="noStrike" kern="1200" baseline="0" dirty="0">
                <a:solidFill>
                  <a:schemeClr val="tx1"/>
                </a:solidFill>
                <a:latin typeface="+mn-lt"/>
                <a:ea typeface="+mn-ea"/>
                <a:cs typeface="+mn-cs"/>
              </a:rPr>
              <a:t> many healthcare issues arise. Common failures of prospective memory are taking medicine daily, going regularly for monitoring tests or arriving for a follow-up appointment.</a:t>
            </a: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Autonomy (the feeling of being in control of / choosing your own </a:t>
            </a:r>
            <a:r>
              <a:rPr lang="en-US" sz="900" b="0" i="0" u="none" strike="noStrike" kern="1200" baseline="0" dirty="0" err="1">
                <a:solidFill>
                  <a:schemeClr val="tx1"/>
                </a:solidFill>
                <a:latin typeface="+mn-lt"/>
                <a:ea typeface="+mn-ea"/>
                <a:cs typeface="+mn-cs"/>
              </a:rPr>
              <a:t>behaviours</a:t>
            </a:r>
            <a:r>
              <a:rPr lang="en-US" sz="900" b="0" i="0" u="none" strike="noStrike" kern="1200" baseline="0" dirty="0">
                <a:solidFill>
                  <a:schemeClr val="tx1"/>
                </a:solidFill>
                <a:latin typeface="+mn-lt"/>
                <a:ea typeface="+mn-ea"/>
                <a:cs typeface="+mn-cs"/>
              </a:rPr>
              <a:t>) is </a:t>
            </a:r>
            <a:r>
              <a:rPr lang="en-US" sz="900" b="0" i="0" u="sng" strike="noStrike" kern="1200" baseline="0" dirty="0">
                <a:solidFill>
                  <a:schemeClr val="tx1"/>
                </a:solidFill>
                <a:latin typeface="+mn-lt"/>
                <a:ea typeface="+mn-ea"/>
                <a:cs typeface="+mn-cs"/>
              </a:rPr>
              <a:t>often associated with better performance outcomes </a:t>
            </a:r>
            <a:r>
              <a:rPr lang="en-US" sz="900" b="0" i="0" u="none" strike="noStrike" kern="1200" baseline="0" dirty="0">
                <a:solidFill>
                  <a:schemeClr val="tx1"/>
                </a:solidFill>
                <a:latin typeface="+mn-lt"/>
                <a:ea typeface="+mn-ea"/>
                <a:cs typeface="+mn-cs"/>
              </a:rPr>
              <a:t>than intentions that result from external pressures or normative standards.  </a:t>
            </a:r>
            <a:r>
              <a:rPr lang="en-US" sz="900" b="0" i="0" u="sng" strike="noStrike" kern="1200" baseline="0" dirty="0">
                <a:solidFill>
                  <a:schemeClr val="tx1"/>
                </a:solidFill>
                <a:latin typeface="+mn-lt"/>
                <a:ea typeface="+mn-ea"/>
                <a:cs typeface="+mn-cs"/>
              </a:rPr>
              <a:t>Knowing that you are capable</a:t>
            </a:r>
            <a:r>
              <a:rPr lang="en-US" sz="900" b="0" i="0" u="none" strike="noStrike" kern="1200" baseline="0" dirty="0">
                <a:solidFill>
                  <a:schemeClr val="tx1"/>
                </a:solidFill>
                <a:latin typeface="+mn-lt"/>
                <a:ea typeface="+mn-ea"/>
                <a:cs typeface="+mn-cs"/>
              </a:rPr>
              <a:t> of doing something is also an important component.</a:t>
            </a:r>
          </a:p>
          <a:p>
            <a:pPr marL="0" indent="0">
              <a:buFont typeface="Arial" panose="020B0604020202020204" pitchFamily="34" charset="0"/>
              <a:buNone/>
            </a:pP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Health (and improving health) is a relatively abstract concept with multiple dimensions (physical, spiritual, emotional). What we know from construal theory is that abstract concepts are imbued with high value but are also psychologically distant, creating the impression that ‘action can wait for another day’.   This makes health actions highly prone to procrastination. In addition, ‘improved health’ does not have a clearly defined start and end point. As a result, this concept may feel less connected to the individual’s current self than an event with a defined deadline or for which defined preparations have already begun. Evidence suggests that the more connected we feel, the more readily we will act now in order to achieve a goal in the distant future. This concept has been used to great effect in financial services where showing people images of themselves at retirement age has significantly increased saving for retirement.   </a:t>
            </a: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900" b="0" i="0" u="none" strike="noStrike" kern="1200" baseline="0" dirty="0">
                <a:solidFill>
                  <a:schemeClr val="tx1"/>
                </a:solidFill>
                <a:latin typeface="+mn-lt"/>
                <a:ea typeface="+mn-ea"/>
                <a:cs typeface="+mn-cs"/>
              </a:rPr>
              <a:t>Knowing this, it is clear that there is no single silver bullet that will easily change our </a:t>
            </a:r>
            <a:r>
              <a:rPr lang="en-US" sz="900" b="0" i="0" u="none" strike="noStrike" kern="1200" baseline="0" dirty="0" err="1">
                <a:solidFill>
                  <a:schemeClr val="tx1"/>
                </a:solidFill>
                <a:latin typeface="+mn-lt"/>
                <a:ea typeface="+mn-ea"/>
                <a:cs typeface="+mn-cs"/>
              </a:rPr>
              <a:t>behaviour</a:t>
            </a:r>
            <a:r>
              <a:rPr lang="en-US" sz="900" b="0" i="0" u="none" strike="noStrike" kern="1200" baseline="0" dirty="0">
                <a:solidFill>
                  <a:schemeClr val="tx1"/>
                </a:solidFill>
                <a:latin typeface="+mn-lt"/>
                <a:ea typeface="+mn-ea"/>
                <a:cs typeface="+mn-cs"/>
              </a:rPr>
              <a:t> for the better.  Rather, there are a number of different aspects to be considered and changes to be made that collectively may help us overcome these challenges.   </a:t>
            </a: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GB" sz="900" dirty="0"/>
          </a:p>
          <a:p>
            <a:pPr marL="0" indent="0">
              <a:buFont typeface="Arial" panose="020B0604020202020204" pitchFamily="34" charset="0"/>
              <a:buNone/>
            </a:pPr>
            <a:endParaRPr lang="en-ZA" sz="900" kern="1200" dirty="0">
              <a:solidFill>
                <a:schemeClr val="tx1"/>
              </a:solidFill>
              <a:effectLst/>
              <a:latin typeface="+mn-lt"/>
              <a:ea typeface="+mn-ea"/>
              <a:cs typeface="+mn-cs"/>
            </a:endParaRPr>
          </a:p>
          <a:p>
            <a:pPr marL="228600" indent="-228600">
              <a:buFont typeface="Arial" panose="020B0604020202020204" pitchFamily="34" charset="0"/>
              <a:buChar char="•"/>
            </a:pPr>
            <a:endParaRPr lang="en-US" sz="900" baseline="0" dirty="0"/>
          </a:p>
          <a:p>
            <a:endParaRPr lang="en-US" sz="900" dirty="0"/>
          </a:p>
        </p:txBody>
      </p:sp>
      <p:sp>
        <p:nvSpPr>
          <p:cNvPr id="4" name="Slide Number Placeholder 3"/>
          <p:cNvSpPr>
            <a:spLocks noGrp="1"/>
          </p:cNvSpPr>
          <p:nvPr>
            <p:ph type="sldNum" sz="quarter" idx="10"/>
          </p:nvPr>
        </p:nvSpPr>
        <p:spPr/>
        <p:txBody>
          <a:bodyPr/>
          <a:lstStyle/>
          <a:p>
            <a:fld id="{25382F58-69F4-4D1B-AB2F-708705A6FC72}" type="slidenum">
              <a:rPr lang="en-US" smtClean="0"/>
              <a:t>7</a:t>
            </a:fld>
            <a:endParaRPr lang="en-US"/>
          </a:p>
        </p:txBody>
      </p:sp>
    </p:spTree>
    <p:extLst>
      <p:ext uri="{BB962C8B-B14F-4D97-AF65-F5344CB8AC3E}">
        <p14:creationId xmlns:p14="http://schemas.microsoft.com/office/powerpoint/2010/main" val="103092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8</a:t>
            </a:fld>
            <a:endParaRPr lang="en-US"/>
          </a:p>
        </p:txBody>
      </p:sp>
    </p:spTree>
    <p:extLst>
      <p:ext uri="{BB962C8B-B14F-4D97-AF65-F5344CB8AC3E}">
        <p14:creationId xmlns:p14="http://schemas.microsoft.com/office/powerpoint/2010/main" val="91859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The Premier Plus Care </a:t>
            </a:r>
            <a:r>
              <a:rPr lang="en-US" baseline="0" dirty="0" err="1"/>
              <a:t>Programmes</a:t>
            </a:r>
            <a:r>
              <a:rPr lang="en-US" baseline="0" dirty="0"/>
              <a:t> have been designed specifically to help overcome the barriers to </a:t>
            </a:r>
            <a:r>
              <a:rPr lang="en-US" baseline="0" dirty="0" err="1"/>
              <a:t>behaviour</a:t>
            </a:r>
            <a:r>
              <a:rPr lang="en-US" baseline="0" dirty="0"/>
              <a:t> change for patients with diabetes, cardiovascular disease, depression and HIV.  </a:t>
            </a:r>
          </a:p>
          <a:p>
            <a:endParaRPr lang="en-US" baseline="0" dirty="0"/>
          </a:p>
          <a:p>
            <a:r>
              <a:rPr lang="en-US" baseline="0" dirty="0"/>
              <a:t>As background, doctors within the Premier Plus network are asked to formalize their relationship with the patient – that they are the patient’s primary care provider and will be the patient’s first port of call.  Doctors in the network are also asked to spend more time with these patients, make use of Health ID to view and share clinical information and asked to monitor their patients between consultations. For this, Premier Plus GPs have access to funding for an extended consultation on an annual basis and a monthly management fee.   </a:t>
            </a:r>
          </a:p>
          <a:p>
            <a:endParaRPr lang="en-US" baseline="0" dirty="0"/>
          </a:p>
          <a:p>
            <a:r>
              <a:rPr lang="en-US" baseline="0" dirty="0"/>
              <a:t>For the member, being registered on a Care </a:t>
            </a:r>
            <a:r>
              <a:rPr lang="en-US" baseline="0" dirty="0" err="1"/>
              <a:t>Programme</a:t>
            </a:r>
            <a:r>
              <a:rPr lang="en-US" baseline="0" dirty="0"/>
              <a:t> means that they have access to additional risk benefits (like </a:t>
            </a:r>
            <a:r>
              <a:rPr lang="en-US" baseline="0" dirty="0" err="1"/>
              <a:t>biokineticists</a:t>
            </a:r>
            <a:r>
              <a:rPr lang="en-US" baseline="0" dirty="0"/>
              <a:t> and diabetic nurse educators), they can track their own performance on the member app and from September they will be able to earn rewards for achieving health goals.  </a:t>
            </a:r>
          </a:p>
          <a:p>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9</a:t>
            </a:fld>
            <a:endParaRPr lang="en-US"/>
          </a:p>
        </p:txBody>
      </p:sp>
    </p:spTree>
    <p:extLst>
      <p:ext uri="{BB962C8B-B14F-4D97-AF65-F5344CB8AC3E}">
        <p14:creationId xmlns:p14="http://schemas.microsoft.com/office/powerpoint/2010/main" val="36124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to overcoming some of the challenges to </a:t>
            </a:r>
            <a:r>
              <a:rPr lang="en-US" dirty="0" err="1"/>
              <a:t>behaviour</a:t>
            </a:r>
            <a:r>
              <a:rPr lang="en-US" dirty="0"/>
              <a:t> change is</a:t>
            </a:r>
            <a:r>
              <a:rPr lang="en-US" baseline="0" dirty="0"/>
              <a:t> s</a:t>
            </a:r>
            <a:r>
              <a:rPr lang="en-US" dirty="0"/>
              <a:t>pending time with the patient – both because this encourages the </a:t>
            </a:r>
            <a:r>
              <a:rPr lang="en-US" baseline="0" dirty="0"/>
              <a:t>development of a strong relationship between the Premier Plus doctor and the patient and because it allows for time for shared decision-making. </a:t>
            </a:r>
          </a:p>
          <a:p>
            <a:endParaRPr lang="en-US" baseline="0" dirty="0"/>
          </a:p>
          <a:p>
            <a:r>
              <a:rPr lang="en-US" baseline="0" dirty="0"/>
              <a:t>There is loads of evidence that the messenger strongly influences how / whether people act.  Good messengers typically fall into 2 camps </a:t>
            </a:r>
            <a:r>
              <a:rPr lang="en-US" baseline="0"/>
              <a:t>– people </a:t>
            </a:r>
            <a:r>
              <a:rPr lang="en-US" baseline="0" dirty="0"/>
              <a:t>like us and then people with superior knowledge or authority.  From this, we know that doctors make powerful messengers.  </a:t>
            </a:r>
          </a:p>
          <a:p>
            <a:endParaRPr lang="en-US" baseline="0" dirty="0"/>
          </a:p>
          <a:p>
            <a:r>
              <a:rPr lang="en-US" baseline="0" dirty="0"/>
              <a:t>Shared decision-making encourages the patient to define their own goals and make plans on how achieve these.  People who are </a:t>
            </a:r>
            <a:r>
              <a:rPr lang="en-US" dirty="0"/>
              <a:t>autonomously or intrinsically motivated are more wholeheartedly engaged</a:t>
            </a:r>
            <a:r>
              <a:rPr lang="en-US" baseline="0" dirty="0"/>
              <a:t> and </a:t>
            </a:r>
            <a:r>
              <a:rPr lang="en-US" dirty="0"/>
              <a:t>persistent than when motivations are external and</a:t>
            </a:r>
            <a:r>
              <a:rPr lang="en-US" baseline="0" dirty="0"/>
              <a:t> controlled by others</a:t>
            </a:r>
            <a:r>
              <a:rPr lang="en-US" dirty="0"/>
              <a:t>.</a:t>
            </a:r>
          </a:p>
          <a:p>
            <a:endParaRPr lang="en-US" dirty="0"/>
          </a:p>
          <a:p>
            <a:r>
              <a:rPr lang="en-US" dirty="0"/>
              <a:t>Practically, when developing a care plan for the patient,</a:t>
            </a:r>
            <a:r>
              <a:rPr lang="en-US" baseline="0" dirty="0"/>
              <a:t> </a:t>
            </a:r>
            <a:r>
              <a:rPr lang="en-US" dirty="0"/>
              <a:t>the patient needs to be asked</a:t>
            </a:r>
            <a:r>
              <a:rPr lang="en-US" baseline="0" dirty="0"/>
              <a:t> to share what health goals they would like to achieve and then together patient-specific actions can be defined. It is also important to note during this process that fear appeals are generally counter-effective.   </a:t>
            </a:r>
            <a:endParaRPr lang="en-US" dirty="0"/>
          </a:p>
          <a:p>
            <a:endParaRPr lang="en-US" dirty="0"/>
          </a:p>
          <a:p>
            <a:r>
              <a:rPr lang="en-US" dirty="0"/>
              <a:t>There are a number of tools that can be used during the</a:t>
            </a:r>
            <a:r>
              <a:rPr lang="en-US" baseline="0" dirty="0"/>
              <a:t> extended consultation to support shared-decision making.  One such tool that I would encourage is the use of a patient checklist as this has been shown to </a:t>
            </a:r>
            <a:r>
              <a:rPr lang="en-US" dirty="0"/>
              <a:t>encourage engagement and responsibility for health.  They</a:t>
            </a:r>
            <a:r>
              <a:rPr lang="en-US" baseline="0" dirty="0"/>
              <a:t> a</a:t>
            </a:r>
            <a:r>
              <a:rPr lang="en-US" dirty="0"/>
              <a:t>lso help with forgetfulness</a:t>
            </a:r>
            <a:r>
              <a:rPr lang="en-US" baseline="0" dirty="0"/>
              <a:t> during the consultation.  I think every patient would be able to relate the situation of wanting to ask their doctor something during a consultation and then realizing as they drive away that they forgot to ask about it.</a:t>
            </a:r>
            <a:r>
              <a:rPr lang="en-US" dirty="0"/>
              <a:t> </a:t>
            </a:r>
          </a:p>
          <a:p>
            <a:endParaRPr lang="en-US" dirty="0"/>
          </a:p>
          <a:p>
            <a:r>
              <a:rPr lang="en-US" dirty="0"/>
              <a:t>There are many checklists available</a:t>
            </a:r>
            <a:r>
              <a:rPr lang="en-US" baseline="0" dirty="0"/>
              <a:t> and these could be given to patients while waiting for their appointment.  Common prompts on a checklist for a patient with a chronic condition would be things like:</a:t>
            </a:r>
          </a:p>
          <a:p>
            <a:endParaRPr lang="en-US" baseline="0" dirty="0"/>
          </a:p>
          <a:p>
            <a:pPr marL="171450" indent="-171450">
              <a:buFontTx/>
              <a:buChar char="-"/>
            </a:pPr>
            <a:r>
              <a:rPr lang="en-US" baseline="0" dirty="0"/>
              <a:t>Do I need to discuss any side effects and whether my medicine should be changed;</a:t>
            </a:r>
          </a:p>
          <a:p>
            <a:pPr marL="171450" indent="-171450">
              <a:buFontTx/>
              <a:buChar char="-"/>
            </a:pPr>
            <a:r>
              <a:rPr lang="en-US" baseline="0" dirty="0"/>
              <a:t>What other healthcare services do I need to manage my condition;</a:t>
            </a:r>
          </a:p>
          <a:p>
            <a:pPr marL="171450" indent="-171450">
              <a:buFontTx/>
              <a:buChar char="-"/>
            </a:pPr>
            <a:r>
              <a:rPr lang="en-US" baseline="0" dirty="0"/>
              <a:t>What do the blood tests measure and what does the measurement mean;</a:t>
            </a:r>
          </a:p>
          <a:p>
            <a:pPr marL="171450" indent="-171450">
              <a:buFontTx/>
              <a:buChar char="-"/>
            </a:pPr>
            <a:r>
              <a:rPr lang="en-US" dirty="0"/>
              <a:t>Can</a:t>
            </a:r>
            <a:r>
              <a:rPr lang="en-US" baseline="0" dirty="0"/>
              <a:t> I continue to eat……</a:t>
            </a:r>
            <a:endParaRPr lang="en-US" dirty="0"/>
          </a:p>
          <a:p>
            <a:endParaRPr lang="en-US" dirty="0"/>
          </a:p>
          <a:p>
            <a:r>
              <a:rPr lang="en-US" dirty="0">
                <a:effectLst/>
              </a:rPr>
              <a:t>Shared decision</a:t>
            </a:r>
            <a:r>
              <a:rPr lang="en-US" baseline="0" dirty="0">
                <a:effectLst/>
              </a:rPr>
              <a:t> making can increase the sense of autonomy and competence and make the required actions more concrete.  </a:t>
            </a: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382F58-69F4-4D1B-AB2F-708705A6FC72}" type="slidenum">
              <a:rPr lang="en-US" smtClean="0"/>
              <a:t>10</a:t>
            </a:fld>
            <a:endParaRPr lang="en-US"/>
          </a:p>
        </p:txBody>
      </p:sp>
    </p:spTree>
    <p:extLst>
      <p:ext uri="{BB962C8B-B14F-4D97-AF65-F5344CB8AC3E}">
        <p14:creationId xmlns:p14="http://schemas.microsoft.com/office/powerpoint/2010/main" val="272347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goals have been chosen, there is a very simple technique, known as an implementation intention, that can be used to place the goal at a distinct advantage.  Creating an implementation intention increases both the probability that a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will be performed and how quickly the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is activated.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Implementation intentions work by mentally pairing the desired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with a situational cue. To do this a specific structure may be used (‘if-then’ or “when situation 𝑥 arises, I will implement response 𝑦”).   An example of an implementation intention would be “when I am having dinner at a restaurant and the waiter asks if I want to see the dessert menu, I will respond that I would just like a coffee please.”  Another example would be “If I have not exercised by lunchtime on Sunday, then I will take the dog for a walk once as soon as I have washed the dishes.”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 am sure that many of you in the audience are thinking that this is unlikely to make any difference….  significant improvement in important health related process measures where implementation intentions have been created.  I personally have been involved with a randomized controlled experiment which demonstrated that the likelihood of patients at high risk of back surgery attending a back rehabilitation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was increased by 5% when they were encouraged to create an implementation intention during a scripted telephone call.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reasons that they work is because they make the mental representation of an opportunity to act very accessible, which makes the individual ready to act immediately in a largely automatic manner when an actual opportunity (situation) arises with less reliance on cognitive processes.. And because it is an automatic response to a cue it is less likely to be derailed by competing priorities or cognitive burden.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Implementation intentions also reduce present bias, make goals more concrete which according to construal level theory makes goals more real and less prone to procrastination.  And they also reduce forgetfulness.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simple application of this concept is, once the patient has expressed a desired goal, to ask them when, where and what they would be doing when they would perform the planned action.  If you feel that this line of questioning may be viewed as too invasive, it could be prefaced with an explanation that planning helps us remember when and how to take 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simple application of this concept is to have patients write down the date and time of their follow up appointment rather than have your receptionist do this for them.  In UK, this simple change in process decreased failure to arrive for a follow up appointments by 18%.   </a:t>
            </a:r>
          </a:p>
        </p:txBody>
      </p:sp>
      <p:sp>
        <p:nvSpPr>
          <p:cNvPr id="4" name="Slide Number Placeholder 3"/>
          <p:cNvSpPr>
            <a:spLocks noGrp="1"/>
          </p:cNvSpPr>
          <p:nvPr>
            <p:ph type="sldNum" sz="quarter" idx="10"/>
          </p:nvPr>
        </p:nvSpPr>
        <p:spPr/>
        <p:txBody>
          <a:bodyPr/>
          <a:lstStyle/>
          <a:p>
            <a:fld id="{25382F58-69F4-4D1B-AB2F-708705A6FC72}" type="slidenum">
              <a:rPr lang="en-US" smtClean="0"/>
              <a:t>11</a:t>
            </a:fld>
            <a:endParaRPr lang="en-US"/>
          </a:p>
        </p:txBody>
      </p:sp>
    </p:spTree>
    <p:extLst>
      <p:ext uri="{BB962C8B-B14F-4D97-AF65-F5344CB8AC3E}">
        <p14:creationId xmlns:p14="http://schemas.microsoft.com/office/powerpoint/2010/main" val="2390891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co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7063" y="6075458"/>
            <a:ext cx="7828960" cy="177296"/>
          </a:xfrm>
        </p:spPr>
        <p:txBody>
          <a:bodyPr/>
          <a:lstStyle>
            <a:lvl1pPr marL="0" indent="0" algn="l">
              <a:buNone/>
              <a:defRPr sz="1400" cap="all" spc="10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ZA" dirty="0"/>
          </a:p>
        </p:txBody>
      </p:sp>
      <p:sp>
        <p:nvSpPr>
          <p:cNvPr id="8" name="Title 1"/>
          <p:cNvSpPr>
            <a:spLocks noGrp="1"/>
          </p:cNvSpPr>
          <p:nvPr>
            <p:ph type="ctrTitle" hasCustomPrompt="1"/>
          </p:nvPr>
        </p:nvSpPr>
        <p:spPr>
          <a:xfrm>
            <a:off x="627063" y="5510764"/>
            <a:ext cx="7828960" cy="496795"/>
          </a:xfrm>
        </p:spPr>
        <p:txBody>
          <a:bodyPr anchor="b" anchorCtr="0"/>
          <a:lstStyle>
            <a:lvl1pPr algn="l">
              <a:defRPr sz="3000">
                <a:solidFill>
                  <a:schemeClr val="tx1"/>
                </a:solidFill>
                <a:latin typeface="+mj-lt"/>
              </a:defRPr>
            </a:lvl1pPr>
          </a:lstStyle>
          <a:p>
            <a:r>
              <a:rPr lang="en-US" dirty="0"/>
              <a:t>Add presentation title</a:t>
            </a:r>
            <a:endParaRPr lang="en-ZA" dirty="0"/>
          </a:p>
        </p:txBody>
      </p:sp>
    </p:spTree>
    <p:extLst>
      <p:ext uri="{BB962C8B-B14F-4D97-AF65-F5344CB8AC3E}">
        <p14:creationId xmlns:p14="http://schemas.microsoft.com/office/powerpoint/2010/main" val="3808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3"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Tree>
    <p:extLst>
      <p:ext uri="{BB962C8B-B14F-4D97-AF65-F5344CB8AC3E}">
        <p14:creationId xmlns:p14="http://schemas.microsoft.com/office/powerpoint/2010/main" val="147641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7" name="Text Placeholder 7"/>
          <p:cNvSpPr>
            <a:spLocks noGrp="1"/>
          </p:cNvSpPr>
          <p:nvPr>
            <p:ph type="body" sz="quarter" idx="12" hasCustomPrompt="1"/>
          </p:nvPr>
        </p:nvSpPr>
        <p:spPr>
          <a:xfrm>
            <a:off x="322263" y="1228725"/>
            <a:ext cx="5677944" cy="4972050"/>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 Placeholder 7"/>
          <p:cNvSpPr>
            <a:spLocks noGrp="1"/>
          </p:cNvSpPr>
          <p:nvPr>
            <p:ph type="body" sz="quarter" idx="13" hasCustomPrompt="1"/>
          </p:nvPr>
        </p:nvSpPr>
        <p:spPr>
          <a:xfrm>
            <a:off x="6179094" y="1228725"/>
            <a:ext cx="5677944" cy="4972050"/>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44657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17" name="Picture Placeholder 16"/>
          <p:cNvSpPr>
            <a:spLocks noGrp="1"/>
          </p:cNvSpPr>
          <p:nvPr>
            <p:ph type="pic" sz="quarter" idx="14" hasCustomPrompt="1"/>
          </p:nvPr>
        </p:nvSpPr>
        <p:spPr>
          <a:xfrm>
            <a:off x="322263" y="1228725"/>
            <a:ext cx="5661025" cy="2402749"/>
          </a:xfrm>
        </p:spPr>
        <p:txBody>
          <a:bodyPr/>
          <a:lstStyle>
            <a:lvl1pPr marL="0" indent="0">
              <a:buNone/>
              <a:defRPr/>
            </a:lvl1pPr>
          </a:lstStyle>
          <a:p>
            <a:r>
              <a:rPr lang="en-US" dirty="0"/>
              <a:t>Add picture</a:t>
            </a:r>
            <a:endParaRPr lang="en-ZA" dirty="0"/>
          </a:p>
        </p:txBody>
      </p:sp>
      <p:sp>
        <p:nvSpPr>
          <p:cNvPr id="19" name="Text Placeholder 7"/>
          <p:cNvSpPr>
            <a:spLocks noGrp="1"/>
          </p:cNvSpPr>
          <p:nvPr>
            <p:ph type="body" sz="quarter" idx="16" hasCustomPrompt="1"/>
          </p:nvPr>
        </p:nvSpPr>
        <p:spPr>
          <a:xfrm>
            <a:off x="322263" y="3770811"/>
            <a:ext cx="5677944" cy="2429964"/>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16"/>
          <p:cNvSpPr>
            <a:spLocks noGrp="1"/>
          </p:cNvSpPr>
          <p:nvPr>
            <p:ph type="pic" sz="quarter" idx="17" hasCustomPrompt="1"/>
          </p:nvPr>
        </p:nvSpPr>
        <p:spPr>
          <a:xfrm>
            <a:off x="6196512" y="1228725"/>
            <a:ext cx="5661025" cy="2402749"/>
          </a:xfrm>
        </p:spPr>
        <p:txBody>
          <a:bodyPr/>
          <a:lstStyle>
            <a:lvl1pPr marL="0" indent="0">
              <a:buNone/>
              <a:defRPr/>
            </a:lvl1pPr>
          </a:lstStyle>
          <a:p>
            <a:r>
              <a:rPr lang="en-US" dirty="0"/>
              <a:t>Add picture</a:t>
            </a:r>
            <a:endParaRPr lang="en-ZA" dirty="0"/>
          </a:p>
        </p:txBody>
      </p:sp>
      <p:sp>
        <p:nvSpPr>
          <p:cNvPr id="21" name="Text Placeholder 7"/>
          <p:cNvSpPr>
            <a:spLocks noGrp="1"/>
          </p:cNvSpPr>
          <p:nvPr>
            <p:ph type="body" sz="quarter" idx="18" hasCustomPrompt="1"/>
          </p:nvPr>
        </p:nvSpPr>
        <p:spPr>
          <a:xfrm>
            <a:off x="6196512" y="3770811"/>
            <a:ext cx="5677944" cy="2429964"/>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63636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3347"/>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7777"/>
            <a:ext cx="9720000" cy="301625"/>
          </a:xfrm>
        </p:spPr>
        <p:txBody>
          <a:bodyPr/>
          <a:lstStyle>
            <a:lvl1pPr marL="0" indent="0">
              <a:buNone/>
              <a:defRPr sz="1600" cap="all" spc="100" baseline="0"/>
            </a:lvl1pPr>
          </a:lstStyle>
          <a:p>
            <a:pPr lvl="0"/>
            <a:r>
              <a:rPr lang="en-US" dirty="0"/>
              <a:t>ADD SUBTITLE</a:t>
            </a:r>
            <a:endParaRPr lang="en-ZA" dirty="0"/>
          </a:p>
        </p:txBody>
      </p:sp>
      <p:sp>
        <p:nvSpPr>
          <p:cNvPr id="20" name="Picture Placeholder 16"/>
          <p:cNvSpPr>
            <a:spLocks noGrp="1"/>
          </p:cNvSpPr>
          <p:nvPr>
            <p:ph type="pic" sz="quarter" idx="17" hasCustomPrompt="1"/>
          </p:nvPr>
        </p:nvSpPr>
        <p:spPr>
          <a:xfrm>
            <a:off x="8133806" y="1228726"/>
            <a:ext cx="3723731" cy="4972050"/>
          </a:xfrm>
        </p:spPr>
        <p:txBody>
          <a:bodyPr/>
          <a:lstStyle>
            <a:lvl1pPr marL="0" indent="0">
              <a:buNone/>
              <a:defRPr/>
            </a:lvl1pPr>
          </a:lstStyle>
          <a:p>
            <a:r>
              <a:rPr lang="en-US" dirty="0"/>
              <a:t>Add picture</a:t>
            </a:r>
            <a:endParaRPr lang="en-ZA" dirty="0"/>
          </a:p>
        </p:txBody>
      </p:sp>
      <p:sp>
        <p:nvSpPr>
          <p:cNvPr id="21" name="Text Placeholder 7"/>
          <p:cNvSpPr>
            <a:spLocks noGrp="1"/>
          </p:cNvSpPr>
          <p:nvPr>
            <p:ph type="body" sz="quarter" idx="18" hasCustomPrompt="1"/>
          </p:nvPr>
        </p:nvSpPr>
        <p:spPr>
          <a:xfrm>
            <a:off x="322263" y="1228725"/>
            <a:ext cx="7498034" cy="4972050"/>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19811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17" name="Picture Placeholder 16"/>
          <p:cNvSpPr>
            <a:spLocks noGrp="1"/>
          </p:cNvSpPr>
          <p:nvPr>
            <p:ph type="pic" sz="quarter" idx="14" hasCustomPrompt="1"/>
          </p:nvPr>
        </p:nvSpPr>
        <p:spPr>
          <a:xfrm>
            <a:off x="322264" y="1228725"/>
            <a:ext cx="3674970" cy="2402749"/>
          </a:xfrm>
        </p:spPr>
        <p:txBody>
          <a:bodyPr/>
          <a:lstStyle>
            <a:lvl1pPr marL="0" indent="0">
              <a:buNone/>
              <a:defRPr/>
            </a:lvl1pPr>
          </a:lstStyle>
          <a:p>
            <a:r>
              <a:rPr lang="en-US" dirty="0"/>
              <a:t>Add picture</a:t>
            </a:r>
            <a:endParaRPr lang="en-ZA" dirty="0"/>
          </a:p>
        </p:txBody>
      </p:sp>
      <p:sp>
        <p:nvSpPr>
          <p:cNvPr id="13" name="Picture Placeholder 16"/>
          <p:cNvSpPr>
            <a:spLocks noGrp="1"/>
          </p:cNvSpPr>
          <p:nvPr>
            <p:ph type="pic" sz="quarter" idx="16" hasCustomPrompt="1"/>
          </p:nvPr>
        </p:nvSpPr>
        <p:spPr>
          <a:xfrm>
            <a:off x="4252166" y="1228725"/>
            <a:ext cx="3674970" cy="2402749"/>
          </a:xfrm>
        </p:spPr>
        <p:txBody>
          <a:bodyPr/>
          <a:lstStyle>
            <a:lvl1pPr marL="0" indent="0">
              <a:buNone/>
              <a:defRPr/>
            </a:lvl1pPr>
          </a:lstStyle>
          <a:p>
            <a:r>
              <a:rPr lang="en-US" dirty="0"/>
              <a:t>Add picture</a:t>
            </a:r>
            <a:endParaRPr lang="en-ZA" dirty="0"/>
          </a:p>
        </p:txBody>
      </p:sp>
      <p:sp>
        <p:nvSpPr>
          <p:cNvPr id="19" name="Picture Placeholder 16"/>
          <p:cNvSpPr>
            <a:spLocks noGrp="1"/>
          </p:cNvSpPr>
          <p:nvPr>
            <p:ph type="pic" sz="quarter" idx="18" hasCustomPrompt="1"/>
          </p:nvPr>
        </p:nvSpPr>
        <p:spPr>
          <a:xfrm>
            <a:off x="8182068" y="1228725"/>
            <a:ext cx="3674970" cy="2402749"/>
          </a:xfrm>
        </p:spPr>
        <p:txBody>
          <a:bodyPr/>
          <a:lstStyle>
            <a:lvl1pPr marL="0" indent="0">
              <a:buNone/>
              <a:defRPr/>
            </a:lvl1pPr>
          </a:lstStyle>
          <a:p>
            <a:r>
              <a:rPr lang="en-US" dirty="0"/>
              <a:t>Add picture</a:t>
            </a:r>
            <a:endParaRPr lang="en-ZA" dirty="0"/>
          </a:p>
        </p:txBody>
      </p:sp>
      <p:sp>
        <p:nvSpPr>
          <p:cNvPr id="20" name="Text Placeholder 7"/>
          <p:cNvSpPr>
            <a:spLocks noGrp="1"/>
          </p:cNvSpPr>
          <p:nvPr>
            <p:ph type="body" sz="quarter" idx="19" hasCustomPrompt="1"/>
          </p:nvPr>
        </p:nvSpPr>
        <p:spPr>
          <a:xfrm>
            <a:off x="322262" y="3770811"/>
            <a:ext cx="3675600" cy="2429964"/>
          </a:xfrm>
        </p:spPr>
        <p:txBody>
          <a:bodyPr>
            <a:noAutofit/>
          </a:bodyPr>
          <a:lstStyle>
            <a:lvl1pPr>
              <a:defRPr sz="1400"/>
            </a:lvl1pPr>
            <a:lvl2pPr>
              <a:defRPr sz="1400"/>
            </a:lvl2pPr>
            <a:lvl3pPr>
              <a:defRPr sz="1400"/>
            </a:lvl3pPr>
            <a:lvl4pPr>
              <a:defRPr sz="1400"/>
            </a:lvl4pPr>
            <a:lvl5pPr>
              <a:defRPr sz="1400"/>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1" name="Text Placeholder 7"/>
          <p:cNvSpPr>
            <a:spLocks noGrp="1"/>
          </p:cNvSpPr>
          <p:nvPr>
            <p:ph type="body" sz="quarter" idx="20" hasCustomPrompt="1"/>
          </p:nvPr>
        </p:nvSpPr>
        <p:spPr>
          <a:xfrm>
            <a:off x="4252166" y="3770811"/>
            <a:ext cx="3675600" cy="2429964"/>
          </a:xfrm>
        </p:spPr>
        <p:txBody>
          <a:bodyPr>
            <a:noAutofit/>
          </a:bodyPr>
          <a:lstStyle>
            <a:lvl1pPr>
              <a:defRPr sz="1400"/>
            </a:lvl1pPr>
            <a:lvl2pPr>
              <a:defRPr sz="1400"/>
            </a:lvl2pPr>
            <a:lvl3pPr>
              <a:defRPr sz="1400"/>
            </a:lvl3pPr>
            <a:lvl4pPr>
              <a:defRPr sz="1400"/>
            </a:lvl4pPr>
            <a:lvl5pPr>
              <a:defRPr sz="1400"/>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Text Placeholder 7"/>
          <p:cNvSpPr>
            <a:spLocks noGrp="1"/>
          </p:cNvSpPr>
          <p:nvPr>
            <p:ph type="body" sz="quarter" idx="21" hasCustomPrompt="1"/>
          </p:nvPr>
        </p:nvSpPr>
        <p:spPr>
          <a:xfrm>
            <a:off x="8182068" y="3770811"/>
            <a:ext cx="3675600" cy="2429964"/>
          </a:xfrm>
        </p:spPr>
        <p:txBody>
          <a:bodyPr>
            <a:noAutofit/>
          </a:bodyPr>
          <a:lstStyle>
            <a:lvl1pPr>
              <a:defRPr sz="1400"/>
            </a:lvl1pPr>
            <a:lvl2pPr>
              <a:defRPr sz="1400"/>
            </a:lvl2pPr>
            <a:lvl3pPr>
              <a:defRPr sz="1400"/>
            </a:lvl3pPr>
            <a:lvl4pPr>
              <a:defRPr sz="1400"/>
            </a:lvl4pPr>
            <a:lvl5pPr>
              <a:defRPr sz="1400"/>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92265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17" name="Picture Placeholder 16"/>
          <p:cNvSpPr>
            <a:spLocks noGrp="1"/>
          </p:cNvSpPr>
          <p:nvPr>
            <p:ph type="pic" sz="quarter" idx="14" hasCustomPrompt="1"/>
          </p:nvPr>
        </p:nvSpPr>
        <p:spPr>
          <a:xfrm>
            <a:off x="322264" y="1228725"/>
            <a:ext cx="3674970" cy="2402749"/>
          </a:xfrm>
        </p:spPr>
        <p:txBody>
          <a:bodyPr/>
          <a:lstStyle>
            <a:lvl1pPr marL="0" indent="0">
              <a:buNone/>
              <a:defRPr/>
            </a:lvl1pPr>
          </a:lstStyle>
          <a:p>
            <a:r>
              <a:rPr lang="en-US" dirty="0"/>
              <a:t>Add picture</a:t>
            </a:r>
            <a:endParaRPr lang="en-ZA" dirty="0"/>
          </a:p>
        </p:txBody>
      </p:sp>
      <p:sp>
        <p:nvSpPr>
          <p:cNvPr id="13" name="Picture Placeholder 16"/>
          <p:cNvSpPr>
            <a:spLocks noGrp="1"/>
          </p:cNvSpPr>
          <p:nvPr>
            <p:ph type="pic" sz="quarter" idx="16" hasCustomPrompt="1"/>
          </p:nvPr>
        </p:nvSpPr>
        <p:spPr>
          <a:xfrm>
            <a:off x="4252166" y="1228725"/>
            <a:ext cx="3674970" cy="2402749"/>
          </a:xfrm>
        </p:spPr>
        <p:txBody>
          <a:bodyPr/>
          <a:lstStyle>
            <a:lvl1pPr marL="0" indent="0">
              <a:buNone/>
              <a:defRPr/>
            </a:lvl1pPr>
          </a:lstStyle>
          <a:p>
            <a:r>
              <a:rPr lang="en-US" dirty="0"/>
              <a:t>Add picture</a:t>
            </a:r>
            <a:endParaRPr lang="en-ZA" dirty="0"/>
          </a:p>
        </p:txBody>
      </p:sp>
      <p:sp>
        <p:nvSpPr>
          <p:cNvPr id="19" name="Picture Placeholder 16"/>
          <p:cNvSpPr>
            <a:spLocks noGrp="1"/>
          </p:cNvSpPr>
          <p:nvPr>
            <p:ph type="pic" sz="quarter" idx="18" hasCustomPrompt="1"/>
          </p:nvPr>
        </p:nvSpPr>
        <p:spPr>
          <a:xfrm>
            <a:off x="8182068" y="1228725"/>
            <a:ext cx="3674970" cy="2402749"/>
          </a:xfrm>
        </p:spPr>
        <p:txBody>
          <a:bodyPr/>
          <a:lstStyle>
            <a:lvl1pPr marL="0" indent="0">
              <a:buNone/>
              <a:defRPr/>
            </a:lvl1pPr>
          </a:lstStyle>
          <a:p>
            <a:r>
              <a:rPr lang="en-US" dirty="0"/>
              <a:t>Add picture</a:t>
            </a:r>
            <a:endParaRPr lang="en-ZA" dirty="0"/>
          </a:p>
        </p:txBody>
      </p:sp>
      <p:sp>
        <p:nvSpPr>
          <p:cNvPr id="10" name="Picture Placeholder 16"/>
          <p:cNvSpPr>
            <a:spLocks noGrp="1"/>
          </p:cNvSpPr>
          <p:nvPr>
            <p:ph type="pic" sz="quarter" idx="19" hasCustomPrompt="1"/>
          </p:nvPr>
        </p:nvSpPr>
        <p:spPr>
          <a:xfrm>
            <a:off x="322264" y="3766276"/>
            <a:ext cx="3674970" cy="2434499"/>
          </a:xfrm>
        </p:spPr>
        <p:txBody>
          <a:bodyPr/>
          <a:lstStyle>
            <a:lvl1pPr marL="0" indent="0">
              <a:buNone/>
              <a:defRPr/>
            </a:lvl1pPr>
          </a:lstStyle>
          <a:p>
            <a:r>
              <a:rPr lang="en-US" dirty="0"/>
              <a:t>Add picture</a:t>
            </a:r>
            <a:endParaRPr lang="en-ZA" dirty="0"/>
          </a:p>
        </p:txBody>
      </p:sp>
      <p:sp>
        <p:nvSpPr>
          <p:cNvPr id="11" name="Picture Placeholder 16"/>
          <p:cNvSpPr>
            <a:spLocks noGrp="1"/>
          </p:cNvSpPr>
          <p:nvPr>
            <p:ph type="pic" sz="quarter" idx="20" hasCustomPrompt="1"/>
          </p:nvPr>
        </p:nvSpPr>
        <p:spPr>
          <a:xfrm>
            <a:off x="4252166" y="3766276"/>
            <a:ext cx="3674970" cy="2434499"/>
          </a:xfrm>
        </p:spPr>
        <p:txBody>
          <a:bodyPr/>
          <a:lstStyle>
            <a:lvl1pPr marL="0" indent="0">
              <a:buNone/>
              <a:defRPr/>
            </a:lvl1pPr>
          </a:lstStyle>
          <a:p>
            <a:r>
              <a:rPr lang="en-US" dirty="0"/>
              <a:t>Add picture</a:t>
            </a:r>
            <a:endParaRPr lang="en-ZA" dirty="0"/>
          </a:p>
        </p:txBody>
      </p:sp>
      <p:sp>
        <p:nvSpPr>
          <p:cNvPr id="12" name="Picture Placeholder 16"/>
          <p:cNvSpPr>
            <a:spLocks noGrp="1"/>
          </p:cNvSpPr>
          <p:nvPr>
            <p:ph type="pic" sz="quarter" idx="21" hasCustomPrompt="1"/>
          </p:nvPr>
        </p:nvSpPr>
        <p:spPr>
          <a:xfrm>
            <a:off x="8182068" y="3766276"/>
            <a:ext cx="3674970" cy="2434499"/>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val="192150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7" name="Text Placeholder 7"/>
          <p:cNvSpPr>
            <a:spLocks noGrp="1"/>
          </p:cNvSpPr>
          <p:nvPr>
            <p:ph type="body" sz="quarter" idx="12" hasCustomPrompt="1"/>
          </p:nvPr>
        </p:nvSpPr>
        <p:spPr>
          <a:xfrm>
            <a:off x="322263" y="4284617"/>
            <a:ext cx="5677944" cy="1916158"/>
          </a:xfrm>
        </p:spPr>
        <p:txBody>
          <a:bodyPr>
            <a:noAutofit/>
          </a:bodyPr>
          <a:lstStyle>
            <a:lvl1pPr>
              <a:defRPr sz="1400"/>
            </a:lvl1pPr>
            <a:lvl2pPr>
              <a:defRPr sz="1400"/>
            </a:lvl2pPr>
            <a:lvl3pPr>
              <a:defRPr sz="1400"/>
            </a:lvl3pPr>
            <a:lvl4pPr>
              <a:defRPr sz="1400"/>
            </a:lvl4pPr>
            <a:lvl5pPr>
              <a:defRPr sz="1400"/>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 Placeholder 7"/>
          <p:cNvSpPr>
            <a:spLocks noGrp="1"/>
          </p:cNvSpPr>
          <p:nvPr>
            <p:ph type="body" sz="quarter" idx="13" hasCustomPrompt="1"/>
          </p:nvPr>
        </p:nvSpPr>
        <p:spPr>
          <a:xfrm>
            <a:off x="6179094" y="4284617"/>
            <a:ext cx="5677944" cy="1916158"/>
          </a:xfrm>
        </p:spPr>
        <p:txBody>
          <a:bodyPr>
            <a:noAutofit/>
          </a:bodyPr>
          <a:lstStyle>
            <a:lvl1pPr>
              <a:defRPr sz="1400"/>
            </a:lvl1pPr>
            <a:lvl2pPr>
              <a:defRPr sz="1400"/>
            </a:lvl2pPr>
            <a:lvl3pPr>
              <a:defRPr sz="1400"/>
            </a:lvl3pPr>
            <a:lvl4pPr>
              <a:defRPr sz="1400"/>
            </a:lvl4pPr>
            <a:lvl5pPr>
              <a:defRPr sz="1400"/>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hart Placeholder 3"/>
          <p:cNvSpPr>
            <a:spLocks noGrp="1"/>
          </p:cNvSpPr>
          <p:nvPr>
            <p:ph type="chart" sz="quarter" idx="14" hasCustomPrompt="1"/>
          </p:nvPr>
        </p:nvSpPr>
        <p:spPr>
          <a:xfrm>
            <a:off x="322263" y="1228725"/>
            <a:ext cx="5678487" cy="2890838"/>
          </a:xfrm>
        </p:spPr>
        <p:txBody>
          <a:bodyPr/>
          <a:lstStyle>
            <a:lvl1pPr marL="0" indent="0">
              <a:buNone/>
              <a:defRPr/>
            </a:lvl1pPr>
          </a:lstStyle>
          <a:p>
            <a:r>
              <a:rPr lang="en-US" dirty="0"/>
              <a:t>Add chart</a:t>
            </a:r>
            <a:endParaRPr lang="en-ZA" dirty="0"/>
          </a:p>
        </p:txBody>
      </p:sp>
      <p:sp>
        <p:nvSpPr>
          <p:cNvPr id="9" name="Chart Placeholder 3"/>
          <p:cNvSpPr>
            <a:spLocks noGrp="1"/>
          </p:cNvSpPr>
          <p:nvPr>
            <p:ph type="chart" sz="quarter" idx="15" hasCustomPrompt="1"/>
          </p:nvPr>
        </p:nvSpPr>
        <p:spPr>
          <a:xfrm>
            <a:off x="6179094" y="1228725"/>
            <a:ext cx="5678487" cy="2890838"/>
          </a:xfrm>
        </p:spPr>
        <p:txBody>
          <a:bodyPr/>
          <a:lstStyle>
            <a:lvl1pPr marL="0" indent="0">
              <a:buNone/>
              <a:defRPr/>
            </a:lvl1pPr>
          </a:lstStyle>
          <a:p>
            <a:r>
              <a:rPr lang="en-US" dirty="0"/>
              <a:t>Add chart</a:t>
            </a:r>
            <a:endParaRPr lang="en-ZA" dirty="0"/>
          </a:p>
        </p:txBody>
      </p:sp>
    </p:spTree>
    <p:extLst>
      <p:ext uri="{BB962C8B-B14F-4D97-AF65-F5344CB8AC3E}">
        <p14:creationId xmlns:p14="http://schemas.microsoft.com/office/powerpoint/2010/main" val="40110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6" name="Table Placeholder 5"/>
          <p:cNvSpPr>
            <a:spLocks noGrp="1"/>
          </p:cNvSpPr>
          <p:nvPr>
            <p:ph type="tbl" sz="quarter" idx="11" hasCustomPrompt="1"/>
          </p:nvPr>
        </p:nvSpPr>
        <p:spPr>
          <a:xfrm>
            <a:off x="322263" y="1228725"/>
            <a:ext cx="11534775" cy="4972050"/>
          </a:xfrm>
        </p:spPr>
        <p:txBody>
          <a:bodyPr/>
          <a:lstStyle>
            <a:lvl1pPr marL="0" indent="0">
              <a:buNone/>
              <a:defRPr/>
            </a:lvl1pPr>
          </a:lstStyle>
          <a:p>
            <a:r>
              <a:rPr lang="en-US" dirty="0"/>
              <a:t>Add table</a:t>
            </a:r>
            <a:endParaRPr lang="en-ZA" dirty="0"/>
          </a:p>
        </p:txBody>
      </p:sp>
    </p:spTree>
    <p:extLst>
      <p:ext uri="{BB962C8B-B14F-4D97-AF65-F5344CB8AC3E}">
        <p14:creationId xmlns:p14="http://schemas.microsoft.com/office/powerpoint/2010/main" val="6987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063" y="441806"/>
            <a:ext cx="7828960" cy="496795"/>
          </a:xfrm>
        </p:spPr>
        <p:txBody>
          <a:bodyPr anchor="ctr"/>
          <a:lstStyle>
            <a:lvl1pPr algn="l">
              <a:defRPr sz="3000">
                <a:solidFill>
                  <a:schemeClr val="bg1"/>
                </a:solidFill>
              </a:defRPr>
            </a:lvl1pPr>
          </a:lstStyle>
          <a:p>
            <a:r>
              <a:rPr lang="en-US" dirty="0"/>
              <a:t>Add section title</a:t>
            </a:r>
            <a:endParaRPr lang="en-ZA" dirty="0"/>
          </a:p>
        </p:txBody>
      </p:sp>
      <p:sp>
        <p:nvSpPr>
          <p:cNvPr id="3" name="Subtitle 2"/>
          <p:cNvSpPr>
            <a:spLocks noGrp="1"/>
          </p:cNvSpPr>
          <p:nvPr>
            <p:ph type="subTitle" idx="1" hasCustomPrompt="1"/>
          </p:nvPr>
        </p:nvSpPr>
        <p:spPr>
          <a:xfrm>
            <a:off x="627063" y="1006500"/>
            <a:ext cx="7828960" cy="177296"/>
          </a:xfrm>
        </p:spPr>
        <p:txBody>
          <a:bodyPr/>
          <a:lstStyle>
            <a:lvl1pPr marL="0" indent="0" algn="l">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ZA" dirty="0"/>
          </a:p>
        </p:txBody>
      </p:sp>
    </p:spTree>
    <p:extLst>
      <p:ext uri="{BB962C8B-B14F-4D97-AF65-F5344CB8AC3E}">
        <p14:creationId xmlns:p14="http://schemas.microsoft.com/office/powerpoint/2010/main" val="287905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5EDC4-1725-4492-9D13-32BAA8B0DE99}"/>
              </a:ext>
            </a:extLst>
          </p:cNvPr>
          <p:cNvPicPr>
            <a:picLocks noChangeAspect="1"/>
          </p:cNvPicPr>
          <p:nvPr userDrawn="1"/>
        </p:nvPicPr>
        <p:blipFill>
          <a:blip r:embed="rId2">
            <a:extLst>
              <a:ext uri="{28A0092B-C50C-407E-A947-70E740481C1C}">
                <a14:useLocalDpi xmlns:a14="http://schemas.microsoft.com/office/drawing/2010/main" val="0"/>
              </a:ext>
            </a:extLst>
          </a:blip>
          <a:srcRect r="7363"/>
          <a:stretch>
            <a:fillRect/>
          </a:stretch>
        </p:blipFill>
        <p:spPr>
          <a:xfrm>
            <a:off x="0" y="-34342"/>
            <a:ext cx="12206584" cy="5565331"/>
          </a:xfrm>
          <a:custGeom>
            <a:avLst/>
            <a:gdLst>
              <a:gd name="connsiteX0" fmla="*/ 0 w 12206584"/>
              <a:gd name="connsiteY0" fmla="*/ 0 h 5565331"/>
              <a:gd name="connsiteX1" fmla="*/ 12190283 w 12206584"/>
              <a:gd name="connsiteY1" fmla="*/ 0 h 5565331"/>
              <a:gd name="connsiteX2" fmla="*/ 12190283 w 12206584"/>
              <a:gd name="connsiteY2" fmla="*/ 5547093 h 5565331"/>
              <a:gd name="connsiteX3" fmla="*/ 12206584 w 12206584"/>
              <a:gd name="connsiteY3" fmla="*/ 5565331 h 5565331"/>
              <a:gd name="connsiteX4" fmla="*/ 12165394 w 12206584"/>
              <a:gd name="connsiteY4" fmla="*/ 5565331 h 5565331"/>
              <a:gd name="connsiteX5" fmla="*/ 1228156 w 12206584"/>
              <a:gd name="connsiteY5" fmla="*/ 4297101 h 5565331"/>
              <a:gd name="connsiteX6" fmla="*/ 1229601 w 12206584"/>
              <a:gd name="connsiteY6" fmla="*/ 4295811 h 5565331"/>
              <a:gd name="connsiteX7" fmla="*/ 1213812 w 12206584"/>
              <a:gd name="connsiteY7" fmla="*/ 4295013 h 5565331"/>
              <a:gd name="connsiteX8" fmla="*/ 22511 w 12206584"/>
              <a:gd name="connsiteY8" fmla="*/ 3204349 h 5565331"/>
              <a:gd name="connsiteX9" fmla="*/ 0 w 12206584"/>
              <a:gd name="connsiteY9" fmla="*/ 2966193 h 556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6584" h="5565331">
                <a:moveTo>
                  <a:pt x="0" y="0"/>
                </a:moveTo>
                <a:lnTo>
                  <a:pt x="12190283" y="0"/>
                </a:lnTo>
                <a:lnTo>
                  <a:pt x="12190283" y="5547093"/>
                </a:lnTo>
                <a:lnTo>
                  <a:pt x="12206584" y="5565331"/>
                </a:lnTo>
                <a:lnTo>
                  <a:pt x="12165394" y="5565331"/>
                </a:lnTo>
                <a:lnTo>
                  <a:pt x="1228156" y="4297101"/>
                </a:lnTo>
                <a:lnTo>
                  <a:pt x="1229601" y="4295811"/>
                </a:lnTo>
                <a:lnTo>
                  <a:pt x="1213812" y="4295013"/>
                </a:lnTo>
                <a:cubicBezTo>
                  <a:pt x="616411" y="4234344"/>
                  <a:pt x="133824" y="3785302"/>
                  <a:pt x="22511" y="3204349"/>
                </a:cubicBezTo>
                <a:lnTo>
                  <a:pt x="0" y="2966193"/>
                </a:lnTo>
                <a:close/>
              </a:path>
            </a:pathLst>
          </a:custGeom>
        </p:spPr>
      </p:pic>
      <p:pic>
        <p:nvPicPr>
          <p:cNvPr id="4" name="Picture 3">
            <a:extLst>
              <a:ext uri="{FF2B5EF4-FFF2-40B4-BE49-F238E27FC236}">
                <a16:creationId xmlns:a16="http://schemas.microsoft.com/office/drawing/2014/main" id="{C549F6CE-454D-405D-A274-6F887798E9D6}"/>
              </a:ext>
            </a:extLst>
          </p:cNvPr>
          <p:cNvPicPr>
            <a:picLocks noChangeAspect="1"/>
          </p:cNvPicPr>
          <p:nvPr userDrawn="1"/>
        </p:nvPicPr>
        <p:blipFill>
          <a:blip r:embed="rId3"/>
          <a:stretch>
            <a:fillRect/>
          </a:stretch>
        </p:blipFill>
        <p:spPr>
          <a:xfrm>
            <a:off x="253216" y="3940952"/>
            <a:ext cx="1681092" cy="1095918"/>
          </a:xfrm>
          <a:prstGeom prst="rect">
            <a:avLst/>
          </a:prstGeom>
        </p:spPr>
      </p:pic>
      <p:sp>
        <p:nvSpPr>
          <p:cNvPr id="2" name="Title 1">
            <a:extLst>
              <a:ext uri="{FF2B5EF4-FFF2-40B4-BE49-F238E27FC236}">
                <a16:creationId xmlns:a16="http://schemas.microsoft.com/office/drawing/2014/main" id="{2DC15F0C-1062-43AA-A3FB-147B53CA0C76}"/>
              </a:ext>
            </a:extLst>
          </p:cNvPr>
          <p:cNvSpPr>
            <a:spLocks noGrp="1"/>
          </p:cNvSpPr>
          <p:nvPr>
            <p:ph type="title"/>
          </p:nvPr>
        </p:nvSpPr>
        <p:spPr>
          <a:xfrm>
            <a:off x="322262" y="5308127"/>
            <a:ext cx="9720000" cy="445724"/>
          </a:xfrm>
        </p:spPr>
        <p:txBody>
          <a:bodyPr/>
          <a:lstStyle/>
          <a:p>
            <a:r>
              <a:rPr lang="en-US" dirty="0"/>
              <a:t>Click to edit Master title style</a:t>
            </a:r>
          </a:p>
        </p:txBody>
      </p:sp>
    </p:spTree>
    <p:extLst>
      <p:ext uri="{BB962C8B-B14F-4D97-AF65-F5344CB8AC3E}">
        <p14:creationId xmlns:p14="http://schemas.microsoft.com/office/powerpoint/2010/main" val="328491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2B3FCD9-423C-4430-B7E9-578B46AA017A}"/>
              </a:ext>
            </a:extLst>
          </p:cNvPr>
          <p:cNvPicPr>
            <a:picLocks noChangeAspect="1"/>
          </p:cNvPicPr>
          <p:nvPr userDrawn="1"/>
        </p:nvPicPr>
        <p:blipFill>
          <a:blip r:embed="rId2">
            <a:extLst>
              <a:ext uri="{28A0092B-C50C-407E-A947-70E740481C1C}">
                <a14:useLocalDpi xmlns:a14="http://schemas.microsoft.com/office/drawing/2010/main" val="0"/>
              </a:ext>
            </a:extLst>
          </a:blip>
          <a:srcRect t="453" r="1512" b="1229"/>
          <a:stretch>
            <a:fillRect/>
          </a:stretch>
        </p:blipFill>
        <p:spPr>
          <a:xfrm>
            <a:off x="1" y="-3"/>
            <a:ext cx="12213064" cy="6858002"/>
          </a:xfrm>
          <a:custGeom>
            <a:avLst/>
            <a:gdLst>
              <a:gd name="connsiteX0" fmla="*/ 12192000 w 12213064"/>
              <a:gd name="connsiteY0" fmla="*/ 0 h 6858002"/>
              <a:gd name="connsiteX1" fmla="*/ 12192000 w 12213064"/>
              <a:gd name="connsiteY1" fmla="*/ 6828207 h 6858002"/>
              <a:gd name="connsiteX2" fmla="*/ 12213064 w 12213064"/>
              <a:gd name="connsiteY2" fmla="*/ 6851774 h 6858002"/>
              <a:gd name="connsiteX3" fmla="*/ 12192000 w 12213064"/>
              <a:gd name="connsiteY3" fmla="*/ 6849332 h 6858002"/>
              <a:gd name="connsiteX4" fmla="*/ 12192000 w 12213064"/>
              <a:gd name="connsiteY4" fmla="*/ 6858002 h 6858002"/>
              <a:gd name="connsiteX5" fmla="*/ 12172583 w 12213064"/>
              <a:gd name="connsiteY5" fmla="*/ 6847080 h 6858002"/>
              <a:gd name="connsiteX6" fmla="*/ 1229874 w 12213064"/>
              <a:gd name="connsiteY6" fmla="*/ 5578215 h 6858002"/>
              <a:gd name="connsiteX7" fmla="*/ 1231318 w 12213064"/>
              <a:gd name="connsiteY7" fmla="*/ 5576925 h 6858002"/>
              <a:gd name="connsiteX8" fmla="*/ 1215529 w 12213064"/>
              <a:gd name="connsiteY8" fmla="*/ 5576127 h 6858002"/>
              <a:gd name="connsiteX9" fmla="*/ 1 w 12213064"/>
              <a:gd name="connsiteY9" fmla="*/ 4229155 h 6858002"/>
              <a:gd name="connsiteX10" fmla="*/ 1 w 12213064"/>
              <a:gd name="connsiteY10" fmla="*/ 2 h 6858002"/>
              <a:gd name="connsiteX11" fmla="*/ 0 w 12213064"/>
              <a:gd name="connsiteY11"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3064" h="6858002">
                <a:moveTo>
                  <a:pt x="12192000" y="0"/>
                </a:moveTo>
                <a:lnTo>
                  <a:pt x="12192000" y="6828207"/>
                </a:lnTo>
                <a:lnTo>
                  <a:pt x="12213064" y="6851774"/>
                </a:lnTo>
                <a:lnTo>
                  <a:pt x="12192000" y="6849332"/>
                </a:lnTo>
                <a:lnTo>
                  <a:pt x="12192000" y="6858002"/>
                </a:lnTo>
                <a:lnTo>
                  <a:pt x="12172583" y="6847080"/>
                </a:lnTo>
                <a:lnTo>
                  <a:pt x="1229874" y="5578215"/>
                </a:lnTo>
                <a:lnTo>
                  <a:pt x="1231318" y="5576925"/>
                </a:lnTo>
                <a:lnTo>
                  <a:pt x="1215529" y="5576127"/>
                </a:lnTo>
                <a:cubicBezTo>
                  <a:pt x="532785" y="5506791"/>
                  <a:pt x="2" y="4930193"/>
                  <a:pt x="1" y="4229155"/>
                </a:cubicBezTo>
                <a:lnTo>
                  <a:pt x="1" y="2"/>
                </a:lnTo>
                <a:lnTo>
                  <a:pt x="0" y="0"/>
                </a:lnTo>
                <a:close/>
              </a:path>
            </a:pathLst>
          </a:custGeom>
        </p:spPr>
      </p:pic>
      <p:pic>
        <p:nvPicPr>
          <p:cNvPr id="4" name="Picture 3">
            <a:extLst>
              <a:ext uri="{FF2B5EF4-FFF2-40B4-BE49-F238E27FC236}">
                <a16:creationId xmlns:a16="http://schemas.microsoft.com/office/drawing/2014/main" id="{C549F6CE-454D-405D-A274-6F887798E9D6}"/>
              </a:ext>
            </a:extLst>
          </p:cNvPr>
          <p:cNvPicPr>
            <a:picLocks noChangeAspect="1"/>
          </p:cNvPicPr>
          <p:nvPr userDrawn="1"/>
        </p:nvPicPr>
        <p:blipFill>
          <a:blip r:embed="rId3"/>
          <a:stretch>
            <a:fillRect/>
          </a:stretch>
        </p:blipFill>
        <p:spPr>
          <a:xfrm>
            <a:off x="253216" y="5256405"/>
            <a:ext cx="1681092" cy="1095918"/>
          </a:xfrm>
          <a:prstGeom prst="rect">
            <a:avLst/>
          </a:prstGeom>
        </p:spPr>
      </p:pic>
    </p:spTree>
    <p:extLst>
      <p:ext uri="{BB962C8B-B14F-4D97-AF65-F5344CB8AC3E}">
        <p14:creationId xmlns:p14="http://schemas.microsoft.com/office/powerpoint/2010/main" val="37783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DA076-ED2F-4402-99FA-6D1EAF0ECCF5}"/>
              </a:ext>
            </a:extLst>
          </p:cNvPr>
          <p:cNvPicPr>
            <a:picLocks noChangeAspect="1"/>
          </p:cNvPicPr>
          <p:nvPr userDrawn="1"/>
        </p:nvPicPr>
        <p:blipFill>
          <a:blip r:embed="rId2">
            <a:extLst>
              <a:ext uri="{28A0092B-C50C-407E-A947-70E740481C1C}">
                <a14:useLocalDpi xmlns:a14="http://schemas.microsoft.com/office/drawing/2010/main" val="0"/>
              </a:ext>
            </a:extLst>
          </a:blip>
          <a:srcRect b="9038"/>
          <a:stretch>
            <a:fillRect/>
          </a:stretch>
        </p:blipFill>
        <p:spPr>
          <a:xfrm>
            <a:off x="2" y="1"/>
            <a:ext cx="12191998" cy="5545015"/>
          </a:xfrm>
          <a:custGeom>
            <a:avLst/>
            <a:gdLst>
              <a:gd name="connsiteX0" fmla="*/ 0 w 12191998"/>
              <a:gd name="connsiteY0" fmla="*/ 0 h 5545015"/>
              <a:gd name="connsiteX1" fmla="*/ 12191998 w 12191998"/>
              <a:gd name="connsiteY1" fmla="*/ 0 h 5545015"/>
              <a:gd name="connsiteX2" fmla="*/ 12191998 w 12191998"/>
              <a:gd name="connsiteY2" fmla="*/ 5545015 h 5545015"/>
              <a:gd name="connsiteX3" fmla="*/ 12172582 w 12191998"/>
              <a:gd name="connsiteY3" fmla="*/ 5534093 h 5545015"/>
              <a:gd name="connsiteX4" fmla="*/ 1229873 w 12191998"/>
              <a:gd name="connsiteY4" fmla="*/ 4265228 h 5545015"/>
              <a:gd name="connsiteX5" fmla="*/ 1231317 w 12191998"/>
              <a:gd name="connsiteY5" fmla="*/ 4263938 h 5545015"/>
              <a:gd name="connsiteX6" fmla="*/ 1215528 w 12191998"/>
              <a:gd name="connsiteY6" fmla="*/ 4263140 h 5545015"/>
              <a:gd name="connsiteX7" fmla="*/ 0 w 12191998"/>
              <a:gd name="connsiteY7" fmla="*/ 2916168 h 554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5545015">
                <a:moveTo>
                  <a:pt x="0" y="0"/>
                </a:moveTo>
                <a:lnTo>
                  <a:pt x="12191998" y="0"/>
                </a:lnTo>
                <a:lnTo>
                  <a:pt x="12191998" y="5545015"/>
                </a:lnTo>
                <a:lnTo>
                  <a:pt x="12172582" y="5534093"/>
                </a:lnTo>
                <a:lnTo>
                  <a:pt x="1229873" y="4265228"/>
                </a:lnTo>
                <a:lnTo>
                  <a:pt x="1231317" y="4263938"/>
                </a:lnTo>
                <a:lnTo>
                  <a:pt x="1215528" y="4263140"/>
                </a:lnTo>
                <a:cubicBezTo>
                  <a:pt x="532784" y="4193804"/>
                  <a:pt x="1" y="3617206"/>
                  <a:pt x="0" y="2916168"/>
                </a:cubicBezTo>
                <a:close/>
              </a:path>
            </a:pathLst>
          </a:custGeom>
        </p:spPr>
      </p:pic>
      <p:sp>
        <p:nvSpPr>
          <p:cNvPr id="2" name="Title 1">
            <a:extLst>
              <a:ext uri="{FF2B5EF4-FFF2-40B4-BE49-F238E27FC236}">
                <a16:creationId xmlns:a16="http://schemas.microsoft.com/office/drawing/2014/main" id="{2DC15F0C-1062-43AA-A3FB-147B53CA0C76}"/>
              </a:ext>
            </a:extLst>
          </p:cNvPr>
          <p:cNvSpPr>
            <a:spLocks noGrp="1"/>
          </p:cNvSpPr>
          <p:nvPr>
            <p:ph type="title"/>
          </p:nvPr>
        </p:nvSpPr>
        <p:spPr>
          <a:xfrm>
            <a:off x="322262" y="5306769"/>
            <a:ext cx="9720000" cy="445724"/>
          </a:xfrm>
        </p:spPr>
        <p:txBody>
          <a:bodyPr/>
          <a:lstStyle/>
          <a:p>
            <a:r>
              <a:rPr lang="en-US" dirty="0"/>
              <a:t>Click to edit Master title style</a:t>
            </a:r>
          </a:p>
        </p:txBody>
      </p:sp>
      <p:pic>
        <p:nvPicPr>
          <p:cNvPr id="7" name="Picture 6">
            <a:extLst>
              <a:ext uri="{FF2B5EF4-FFF2-40B4-BE49-F238E27FC236}">
                <a16:creationId xmlns:a16="http://schemas.microsoft.com/office/drawing/2014/main" id="{330F75D7-2657-46F2-AC85-3BEE32CCCCC9}"/>
              </a:ext>
            </a:extLst>
          </p:cNvPr>
          <p:cNvPicPr>
            <a:picLocks noChangeAspect="1"/>
          </p:cNvPicPr>
          <p:nvPr userDrawn="1"/>
        </p:nvPicPr>
        <p:blipFill>
          <a:blip r:embed="rId3"/>
          <a:stretch>
            <a:fillRect/>
          </a:stretch>
        </p:blipFill>
        <p:spPr>
          <a:xfrm>
            <a:off x="253216" y="3940952"/>
            <a:ext cx="1681092" cy="1095918"/>
          </a:xfrm>
          <a:prstGeom prst="rect">
            <a:avLst/>
          </a:prstGeom>
        </p:spPr>
      </p:pic>
    </p:spTree>
    <p:extLst>
      <p:ext uri="{BB962C8B-B14F-4D97-AF65-F5344CB8AC3E}">
        <p14:creationId xmlns:p14="http://schemas.microsoft.com/office/powerpoint/2010/main" val="37179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40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6613"/>
            <a:ext cx="9720000" cy="445724"/>
          </a:xfrm>
        </p:spPr>
        <p:txBody>
          <a:bodyPr/>
          <a:lstStyle>
            <a:lvl1pPr>
              <a:defRPr/>
            </a:lvl1pPr>
          </a:lstStyle>
          <a:p>
            <a:r>
              <a:rPr lang="en-US" dirty="0"/>
              <a:t>Add title</a:t>
            </a:r>
            <a:endParaRPr lang="en-ZA" dirty="0"/>
          </a:p>
        </p:txBody>
      </p:sp>
    </p:spTree>
    <p:extLst>
      <p:ext uri="{BB962C8B-B14F-4D97-AF65-F5344CB8AC3E}">
        <p14:creationId xmlns:p14="http://schemas.microsoft.com/office/powerpoint/2010/main" val="392845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2" y="286613"/>
            <a:ext cx="9720000" cy="445724"/>
          </a:xfrm>
        </p:spPr>
        <p:txBody>
          <a:bodyPr/>
          <a:lstStyle>
            <a:lvl1pPr>
              <a:defRPr/>
            </a:lvl1pPr>
          </a:lstStyle>
          <a:p>
            <a:r>
              <a:rPr lang="en-US" dirty="0"/>
              <a:t>Add title</a:t>
            </a:r>
            <a:endParaRPr lang="en-ZA" dirty="0"/>
          </a:p>
        </p:txBody>
      </p:sp>
      <p:sp>
        <p:nvSpPr>
          <p:cNvPr id="8" name="Text Placeholder 7"/>
          <p:cNvSpPr>
            <a:spLocks noGrp="1"/>
          </p:cNvSpPr>
          <p:nvPr>
            <p:ph type="body" sz="quarter" idx="10" hasCustomPrompt="1"/>
          </p:nvPr>
        </p:nvSpPr>
        <p:spPr>
          <a:xfrm>
            <a:off x="322262" y="1228725"/>
            <a:ext cx="11534775" cy="4972050"/>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82670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3" y="284163"/>
            <a:ext cx="9720000" cy="437016"/>
          </a:xfrm>
        </p:spPr>
        <p:txBody>
          <a:bodyPr/>
          <a:lstStyle>
            <a:lvl1pPr>
              <a:defRPr/>
            </a:lvl1pPr>
          </a:lstStyle>
          <a:p>
            <a:r>
              <a:rPr lang="en-US" dirty="0"/>
              <a:t>Add title</a:t>
            </a:r>
            <a:endParaRPr lang="en-ZA" dirty="0"/>
          </a:p>
        </p:txBody>
      </p:sp>
      <p:sp>
        <p:nvSpPr>
          <p:cNvPr id="5" name="Text Placeholder 4"/>
          <p:cNvSpPr>
            <a:spLocks noGrp="1"/>
          </p:cNvSpPr>
          <p:nvPr>
            <p:ph type="body" sz="quarter" idx="10" hasCustomPrompt="1"/>
          </p:nvPr>
        </p:nvSpPr>
        <p:spPr>
          <a:xfrm>
            <a:off x="322262" y="738593"/>
            <a:ext cx="9720000" cy="301625"/>
          </a:xfrm>
        </p:spPr>
        <p:txBody>
          <a:bodyPr/>
          <a:lstStyle>
            <a:lvl1pPr marL="0" indent="0">
              <a:buNone/>
              <a:defRPr sz="1600" cap="all" spc="100" baseline="0"/>
            </a:lvl1pPr>
          </a:lstStyle>
          <a:p>
            <a:pPr lvl="0"/>
            <a:r>
              <a:rPr lang="en-US" dirty="0"/>
              <a:t>ADD SUBTITLE</a:t>
            </a:r>
            <a:endParaRPr lang="en-ZA" dirty="0"/>
          </a:p>
        </p:txBody>
      </p:sp>
      <p:sp>
        <p:nvSpPr>
          <p:cNvPr id="6" name="Text Placeholder 7"/>
          <p:cNvSpPr>
            <a:spLocks noGrp="1"/>
          </p:cNvSpPr>
          <p:nvPr>
            <p:ph type="body" sz="quarter" idx="11" hasCustomPrompt="1"/>
          </p:nvPr>
        </p:nvSpPr>
        <p:spPr>
          <a:xfrm>
            <a:off x="322262" y="1228725"/>
            <a:ext cx="11534775" cy="4972050"/>
          </a:xfrm>
        </p:spPr>
        <p:txBody>
          <a:bodyPr>
            <a:noAutofit/>
          </a:bodyPr>
          <a:lstStyle>
            <a:lvl1pPr>
              <a:defRPr/>
            </a:lvl1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13493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2262" y="285798"/>
            <a:ext cx="9720000" cy="445724"/>
          </a:xfrm>
          <a:prstGeom prst="rect">
            <a:avLst/>
          </a:prstGeom>
        </p:spPr>
        <p:txBody>
          <a:bodyPr vert="horz" lIns="0" tIns="0" rIns="0" bIns="0" rtlCol="0" anchor="t">
            <a:noAutofit/>
          </a:bodyPr>
          <a:lstStyle/>
          <a:p>
            <a:r>
              <a:rPr lang="en-US" dirty="0"/>
              <a:t>Add title</a:t>
            </a:r>
            <a:endParaRPr lang="en-ZA" dirty="0"/>
          </a:p>
        </p:txBody>
      </p:sp>
      <p:sp>
        <p:nvSpPr>
          <p:cNvPr id="3" name="Text Placeholder 2"/>
          <p:cNvSpPr>
            <a:spLocks noGrp="1"/>
          </p:cNvSpPr>
          <p:nvPr>
            <p:ph type="body" idx="1"/>
          </p:nvPr>
        </p:nvSpPr>
        <p:spPr>
          <a:xfrm>
            <a:off x="322263" y="1228725"/>
            <a:ext cx="11534775" cy="4972050"/>
          </a:xfrm>
          <a:prstGeom prst="rect">
            <a:avLst/>
          </a:prstGeom>
        </p:spPr>
        <p:txBody>
          <a:bodyPr vert="horz" lIns="0" tIns="0" rIns="0" bIns="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5" name="TextBox 24"/>
          <p:cNvSpPr txBox="1"/>
          <p:nvPr userDrawn="1"/>
        </p:nvSpPr>
        <p:spPr>
          <a:xfrm>
            <a:off x="8904834" y="6545262"/>
            <a:ext cx="2978331" cy="153888"/>
          </a:xfrm>
          <a:prstGeom prst="rect">
            <a:avLst/>
          </a:prstGeom>
          <a:noFill/>
        </p:spPr>
        <p:txBody>
          <a:bodyPr wrap="square" lIns="0" tIns="0" rIns="0" bIns="0" rtlCol="0">
            <a:spAutoFit/>
          </a:bodyPr>
          <a:lstStyle/>
          <a:p>
            <a:pPr algn="r"/>
            <a:fld id="{F5B70F39-3BA5-41DB-94FE-5B2C294E2A29}" type="slidenum">
              <a:rPr lang="en-ZA" sz="1000" smtClean="0">
                <a:latin typeface="+mj-lt"/>
              </a:rPr>
              <a:t>‹#›</a:t>
            </a:fld>
            <a:endParaRPr lang="en-ZA" sz="1000" dirty="0">
              <a:latin typeface="+mj-lt"/>
            </a:endParaRPr>
          </a:p>
        </p:txBody>
      </p:sp>
    </p:spTree>
    <p:extLst>
      <p:ext uri="{BB962C8B-B14F-4D97-AF65-F5344CB8AC3E}">
        <p14:creationId xmlns:p14="http://schemas.microsoft.com/office/powerpoint/2010/main" val="166934136"/>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7" r:id="rId3"/>
    <p:sldLayoutId id="2147483669" r:id="rId4"/>
    <p:sldLayoutId id="2147483668" r:id="rId5"/>
    <p:sldLayoutId id="2147483650" r:id="rId6"/>
    <p:sldLayoutId id="2147483665" r:id="rId7"/>
    <p:sldLayoutId id="2147483664" r:id="rId8"/>
    <p:sldLayoutId id="2147483654" r:id="rId9"/>
    <p:sldLayoutId id="2147483666" r:id="rId10"/>
    <p:sldLayoutId id="2147483655" r:id="rId11"/>
    <p:sldLayoutId id="2147483656" r:id="rId12"/>
    <p:sldLayoutId id="2147483658" r:id="rId13"/>
    <p:sldLayoutId id="2147483657" r:id="rId14"/>
    <p:sldLayoutId id="2147483661" r:id="rId15"/>
    <p:sldLayoutId id="2147483659" r:id="rId16"/>
    <p:sldLayoutId id="214748366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buClr>
        <a:buFont typeface="Open Sans Light" panose="020B0306030504020204" pitchFamily="34" charset="0"/>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7" userDrawn="1">
          <p15:clr>
            <a:srgbClr val="F26B43"/>
          </p15:clr>
        </p15:guide>
        <p15:guide id="2" pos="203" userDrawn="1">
          <p15:clr>
            <a:srgbClr val="F26B43"/>
          </p15:clr>
        </p15:guide>
        <p15:guide id="3" pos="7469" userDrawn="1">
          <p15:clr>
            <a:srgbClr val="F26B43"/>
          </p15:clr>
        </p15:guide>
        <p15:guide id="4" orient="horz" pos="3917" userDrawn="1">
          <p15:clr>
            <a:srgbClr val="F26B43"/>
          </p15:clr>
        </p15:guide>
        <p15:guide id="5" orient="horz" pos="7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vInxjEZD6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ZA" dirty="0"/>
              <a:t>Jane Ball -  head of population health management</a:t>
            </a:r>
          </a:p>
        </p:txBody>
      </p:sp>
      <p:sp>
        <p:nvSpPr>
          <p:cNvPr id="4" name="Title 3"/>
          <p:cNvSpPr>
            <a:spLocks noGrp="1"/>
          </p:cNvSpPr>
          <p:nvPr>
            <p:ph type="ctrTitle"/>
          </p:nvPr>
        </p:nvSpPr>
        <p:spPr/>
        <p:txBody>
          <a:bodyPr/>
          <a:lstStyle/>
          <a:p>
            <a:r>
              <a:rPr lang="en-ZA" dirty="0"/>
              <a:t>Addressing the Intention-Behaviour Gap</a:t>
            </a:r>
            <a:br>
              <a:rPr lang="en-ZA" dirty="0"/>
            </a:br>
            <a:r>
              <a:rPr lang="en-ZA" dirty="0"/>
              <a:t>in Healthcare</a:t>
            </a:r>
          </a:p>
        </p:txBody>
      </p:sp>
    </p:spTree>
    <p:extLst>
      <p:ext uri="{BB962C8B-B14F-4D97-AF65-F5344CB8AC3E}">
        <p14:creationId xmlns:p14="http://schemas.microsoft.com/office/powerpoint/2010/main" val="74444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consultation</a:t>
            </a:r>
          </a:p>
        </p:txBody>
      </p:sp>
      <p:sp>
        <p:nvSpPr>
          <p:cNvPr id="3" name="Text Placeholder 2"/>
          <p:cNvSpPr>
            <a:spLocks noGrp="1"/>
          </p:cNvSpPr>
          <p:nvPr>
            <p:ph type="body" sz="quarter" idx="4294967295"/>
          </p:nvPr>
        </p:nvSpPr>
        <p:spPr>
          <a:xfrm>
            <a:off x="322263" y="5800743"/>
            <a:ext cx="9720263" cy="301625"/>
          </a:xfrm>
        </p:spPr>
        <p:txBody>
          <a:bodyPr/>
          <a:lstStyle/>
          <a:p>
            <a:pPr marL="0" indent="0">
              <a:buNone/>
            </a:pPr>
            <a:r>
              <a:rPr lang="en-US" sz="1800" dirty="0"/>
              <a:t>TIME FOR SHARED DECISION-MAKING</a:t>
            </a:r>
          </a:p>
        </p:txBody>
      </p:sp>
    </p:spTree>
    <p:extLst>
      <p:ext uri="{BB962C8B-B14F-4D97-AF65-F5344CB8AC3E}">
        <p14:creationId xmlns:p14="http://schemas.microsoft.com/office/powerpoint/2010/main" val="11889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consultation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91" t="47346" r="10239" b="32733"/>
          <a:stretch/>
        </p:blipFill>
        <p:spPr>
          <a:xfrm>
            <a:off x="850342" y="1130530"/>
            <a:ext cx="9528811" cy="1039091"/>
          </a:xfrm>
          <a:prstGeom prst="rect">
            <a:avLst/>
          </a:prstGeom>
        </p:spPr>
      </p:pic>
      <p:sp>
        <p:nvSpPr>
          <p:cNvPr id="7" name="Text Placeholder 6"/>
          <p:cNvSpPr>
            <a:spLocks noGrp="1"/>
          </p:cNvSpPr>
          <p:nvPr>
            <p:ph type="body" sz="quarter" idx="10"/>
          </p:nvPr>
        </p:nvSpPr>
        <p:spPr/>
        <p:txBody>
          <a:bodyPr/>
          <a:lstStyle/>
          <a:p>
            <a:r>
              <a:rPr lang="en-US" dirty="0"/>
              <a:t>Help create implementation intentions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3401">
            <a:off x="639648" y="2732961"/>
            <a:ext cx="4433453" cy="2660072"/>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7332"/>
          <a:stretch/>
        </p:blipFill>
        <p:spPr>
          <a:xfrm>
            <a:off x="5791200" y="2259933"/>
            <a:ext cx="5391839" cy="4235334"/>
          </a:xfrm>
          <a:prstGeom prst="rect">
            <a:avLst/>
          </a:prstGeom>
        </p:spPr>
      </p:pic>
    </p:spTree>
    <p:extLst>
      <p:ext uri="{BB962C8B-B14F-4D97-AF65-F5344CB8AC3E}">
        <p14:creationId xmlns:p14="http://schemas.microsoft.com/office/powerpoint/2010/main" val="10975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3BC4BF-01E0-4A5C-96F7-AA118EF49101}"/>
              </a:ext>
            </a:extLst>
          </p:cNvPr>
          <p:cNvSpPr/>
          <p:nvPr/>
        </p:nvSpPr>
        <p:spPr>
          <a:xfrm rot="16200000">
            <a:off x="5736661" y="1329531"/>
            <a:ext cx="6780526" cy="4121460"/>
          </a:xfrm>
          <a:prstGeom prst="rect">
            <a:avLst/>
          </a:prstGeom>
          <a:gradFill flip="none" rotWithShape="1">
            <a:gsLst>
              <a:gs pos="0">
                <a:srgbClr val="0A4D8E"/>
              </a:gs>
              <a:gs pos="100000">
                <a:srgbClr val="1E8AC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Population Health Management</a:t>
            </a:r>
          </a:p>
        </p:txBody>
      </p:sp>
      <p:sp>
        <p:nvSpPr>
          <p:cNvPr id="3" name="Text Placeholder 2"/>
          <p:cNvSpPr>
            <a:spLocks noGrp="1"/>
          </p:cNvSpPr>
          <p:nvPr>
            <p:ph type="body" sz="quarter" idx="10"/>
          </p:nvPr>
        </p:nvSpPr>
        <p:spPr/>
        <p:txBody>
          <a:bodyPr/>
          <a:lstStyle/>
          <a:p>
            <a:r>
              <a:rPr lang="en-US" dirty="0"/>
              <a:t>Proactive reminders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5189"/>
          <a:stretch/>
        </p:blipFill>
        <p:spPr>
          <a:xfrm>
            <a:off x="7657955" y="93518"/>
            <a:ext cx="3529699" cy="6858000"/>
          </a:xfrm>
          <a:prstGeom prst="rect">
            <a:avLst/>
          </a:prstGeom>
        </p:spPr>
      </p:pic>
      <p:sp>
        <p:nvSpPr>
          <p:cNvPr id="8" name="TextBox 7"/>
          <p:cNvSpPr txBox="1"/>
          <p:nvPr/>
        </p:nvSpPr>
        <p:spPr>
          <a:xfrm>
            <a:off x="460663" y="3866846"/>
            <a:ext cx="5237020" cy="738664"/>
          </a:xfrm>
          <a:prstGeom prst="rect">
            <a:avLst/>
          </a:prstGeom>
          <a:noFill/>
        </p:spPr>
        <p:txBody>
          <a:bodyPr wrap="square" rtlCol="0">
            <a:spAutoFit/>
          </a:bodyPr>
          <a:lstStyle/>
          <a:p>
            <a:pPr algn="ctr"/>
            <a:r>
              <a:rPr lang="en-US" sz="2400" dirty="0">
                <a:sym typeface="Wingdings" panose="05000000000000000000" pitchFamily="2" charset="2"/>
              </a:rPr>
              <a:t> </a:t>
            </a:r>
            <a:r>
              <a:rPr lang="en-US" dirty="0"/>
              <a:t>GP endorsement is associated with a positive impact on reminder effects</a:t>
            </a:r>
          </a:p>
        </p:txBody>
      </p:sp>
      <p:sp>
        <p:nvSpPr>
          <p:cNvPr id="14" name="Rectangle 13">
            <a:extLst>
              <a:ext uri="{FF2B5EF4-FFF2-40B4-BE49-F238E27FC236}">
                <a16:creationId xmlns:a16="http://schemas.microsoft.com/office/drawing/2014/main" id="{A1A805F2-DE3F-4A29-86C2-1B50B6CB1F10}"/>
              </a:ext>
            </a:extLst>
          </p:cNvPr>
          <p:cNvSpPr/>
          <p:nvPr/>
        </p:nvSpPr>
        <p:spPr>
          <a:xfrm>
            <a:off x="245918" y="2735188"/>
            <a:ext cx="5666510" cy="1015663"/>
          </a:xfrm>
          <a:prstGeom prst="rect">
            <a:avLst/>
          </a:prstGeom>
        </p:spPr>
        <p:txBody>
          <a:bodyPr wrap="square">
            <a:spAutoFit/>
          </a:bodyPr>
          <a:lstStyle/>
          <a:p>
            <a:pPr algn="ctr"/>
            <a:r>
              <a:rPr lang="en-ZA" sz="200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Distribution of text reminders to patients identified with gaps in care can significantly increase adherence to care plans.</a:t>
            </a:r>
          </a:p>
        </p:txBody>
      </p:sp>
      <p:sp>
        <p:nvSpPr>
          <p:cNvPr id="15" name="Arrow: Chevron 14">
            <a:extLst>
              <a:ext uri="{FF2B5EF4-FFF2-40B4-BE49-F238E27FC236}">
                <a16:creationId xmlns:a16="http://schemas.microsoft.com/office/drawing/2014/main" id="{239EF528-B8B8-4F1A-8AAA-A3FADEA55057}"/>
              </a:ext>
            </a:extLst>
          </p:cNvPr>
          <p:cNvSpPr/>
          <p:nvPr/>
        </p:nvSpPr>
        <p:spPr>
          <a:xfrm>
            <a:off x="6024480" y="2865352"/>
            <a:ext cx="713204" cy="75533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896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Vitality Active Rewards </a:t>
            </a:r>
          </a:p>
        </p:txBody>
      </p:sp>
      <p:sp>
        <p:nvSpPr>
          <p:cNvPr id="3" name="Text Placeholder 2"/>
          <p:cNvSpPr>
            <a:spLocks noGrp="1"/>
          </p:cNvSpPr>
          <p:nvPr>
            <p:ph type="body" sz="quarter" idx="10"/>
          </p:nvPr>
        </p:nvSpPr>
        <p:spPr/>
        <p:txBody>
          <a:bodyPr/>
          <a:lstStyle/>
          <a:p>
            <a:r>
              <a:rPr lang="en-US" dirty="0"/>
              <a:t>Expanded for members with chronic conditions not on vitality</a:t>
            </a:r>
          </a:p>
        </p:txBody>
      </p:sp>
      <p:graphicFrame>
        <p:nvGraphicFramePr>
          <p:cNvPr id="6" name="Table 5">
            <a:extLst>
              <a:ext uri="{FF2B5EF4-FFF2-40B4-BE49-F238E27FC236}">
                <a16:creationId xmlns:a16="http://schemas.microsoft.com/office/drawing/2014/main" id="{DF465D55-BD28-441C-93AE-C259EC081FD4}"/>
              </a:ext>
            </a:extLst>
          </p:cNvPr>
          <p:cNvGraphicFramePr>
            <a:graphicFrameLocks noGrp="1"/>
          </p:cNvGraphicFramePr>
          <p:nvPr>
            <p:extLst>
              <p:ext uri="{D42A27DB-BD31-4B8C-83A1-F6EECF244321}">
                <p14:modId xmlns:p14="http://schemas.microsoft.com/office/powerpoint/2010/main" val="3953326852"/>
              </p:ext>
            </p:extLst>
          </p:nvPr>
        </p:nvGraphicFramePr>
        <p:xfrm>
          <a:off x="5673932" y="1339423"/>
          <a:ext cx="6183110" cy="820376"/>
        </p:xfrm>
        <a:graphic>
          <a:graphicData uri="http://schemas.openxmlformats.org/drawingml/2006/table">
            <a:tbl>
              <a:tblPr firstRow="1" bandRow="1">
                <a:tableStyleId>{5C22544A-7EE6-4342-B048-85BDC9FD1C3A}</a:tableStyleId>
              </a:tblPr>
              <a:tblGrid>
                <a:gridCol w="817077">
                  <a:extLst>
                    <a:ext uri="{9D8B030D-6E8A-4147-A177-3AD203B41FA5}">
                      <a16:colId xmlns:a16="http://schemas.microsoft.com/office/drawing/2014/main" val="251837155"/>
                    </a:ext>
                  </a:extLst>
                </a:gridCol>
                <a:gridCol w="847024">
                  <a:extLst>
                    <a:ext uri="{9D8B030D-6E8A-4147-A177-3AD203B41FA5}">
                      <a16:colId xmlns:a16="http://schemas.microsoft.com/office/drawing/2014/main" val="3702954535"/>
                    </a:ext>
                  </a:extLst>
                </a:gridCol>
                <a:gridCol w="933650">
                  <a:extLst>
                    <a:ext uri="{9D8B030D-6E8A-4147-A177-3AD203B41FA5}">
                      <a16:colId xmlns:a16="http://schemas.microsoft.com/office/drawing/2014/main" val="3276764734"/>
                    </a:ext>
                  </a:extLst>
                </a:gridCol>
                <a:gridCol w="1058779">
                  <a:extLst>
                    <a:ext uri="{9D8B030D-6E8A-4147-A177-3AD203B41FA5}">
                      <a16:colId xmlns:a16="http://schemas.microsoft.com/office/drawing/2014/main" val="3137524688"/>
                    </a:ext>
                  </a:extLst>
                </a:gridCol>
                <a:gridCol w="2526580">
                  <a:extLst>
                    <a:ext uri="{9D8B030D-6E8A-4147-A177-3AD203B41FA5}">
                      <a16:colId xmlns:a16="http://schemas.microsoft.com/office/drawing/2014/main" val="1555846038"/>
                    </a:ext>
                  </a:extLst>
                </a:gridCol>
              </a:tblGrid>
              <a:tr h="820376">
                <a:tc>
                  <a:txBody>
                    <a:bodyPr/>
                    <a:lstStyle/>
                    <a:p>
                      <a:pPr algn="l"/>
                      <a:r>
                        <a:rPr lang="en-US" sz="1000" b="0" dirty="0">
                          <a:solidFill>
                            <a:schemeClr val="bg1"/>
                          </a:solidFill>
                        </a:rPr>
                        <a:t>Physical</a:t>
                      </a:r>
                      <a:br>
                        <a:rPr lang="en-US" sz="1000" b="0" dirty="0">
                          <a:solidFill>
                            <a:schemeClr val="bg1"/>
                          </a:solidFill>
                        </a:rPr>
                      </a:br>
                      <a:r>
                        <a:rPr lang="en-US" sz="1000" b="0" dirty="0">
                          <a:solidFill>
                            <a:schemeClr val="bg1"/>
                          </a:solidFill>
                        </a:rPr>
                        <a:t>Activity</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CA5"/>
                    </a:solidFill>
                  </a:tcPr>
                </a:tc>
                <a:tc>
                  <a:txBody>
                    <a:bodyPr/>
                    <a:lstStyle/>
                    <a:p>
                      <a:pPr algn="l"/>
                      <a:r>
                        <a:rPr lang="en-US" sz="1000" b="0" dirty="0">
                          <a:solidFill>
                            <a:schemeClr val="bg1"/>
                          </a:solidFill>
                        </a:rPr>
                        <a:t>Nutrition</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BD6"/>
                    </a:solidFill>
                  </a:tcPr>
                </a:tc>
                <a:tc>
                  <a:txBody>
                    <a:bodyPr/>
                    <a:lstStyle/>
                    <a:p>
                      <a:pPr algn="l"/>
                      <a:r>
                        <a:rPr lang="en-US" sz="1000" b="0" dirty="0">
                          <a:solidFill>
                            <a:schemeClr val="bg1"/>
                          </a:solidFill>
                        </a:rPr>
                        <a:t>Medicine</a:t>
                      </a:r>
                      <a:br>
                        <a:rPr lang="en-US" sz="1000" b="0" dirty="0">
                          <a:solidFill>
                            <a:schemeClr val="bg1"/>
                          </a:solidFill>
                        </a:rPr>
                      </a:br>
                      <a:r>
                        <a:rPr lang="en-US" sz="1000" b="0" dirty="0">
                          <a:solidFill>
                            <a:schemeClr val="bg1"/>
                          </a:solidFill>
                        </a:rPr>
                        <a:t>Adherence</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tc>
                  <a:txBody>
                    <a:bodyPr/>
                    <a:lstStyle/>
                    <a:p>
                      <a:pPr algn="l"/>
                      <a:r>
                        <a:rPr lang="en-US" sz="1000" b="0" dirty="0">
                          <a:solidFill>
                            <a:schemeClr val="bg1"/>
                          </a:solidFill>
                        </a:rPr>
                        <a:t> Weight Management</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tc>
                  <a:txBody>
                    <a:bodyPr/>
                    <a:lstStyle/>
                    <a:p>
                      <a:pPr algn="ctr"/>
                      <a:r>
                        <a:rPr lang="en-US" sz="1000" b="0" dirty="0">
                          <a:solidFill>
                            <a:schemeClr val="bg1"/>
                          </a:solidFill>
                        </a:rPr>
                        <a:t>Track your Health</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extLst>
                  <a:ext uri="{0D108BD9-81ED-4DB2-BD59-A6C34878D82A}">
                    <a16:rowId xmlns:a16="http://schemas.microsoft.com/office/drawing/2014/main" val="1038834122"/>
                  </a:ext>
                </a:extLst>
              </a:tr>
            </a:tbl>
          </a:graphicData>
        </a:graphic>
      </p:graphicFrame>
      <p:graphicFrame>
        <p:nvGraphicFramePr>
          <p:cNvPr id="7" name="Table 6">
            <a:extLst>
              <a:ext uri="{FF2B5EF4-FFF2-40B4-BE49-F238E27FC236}">
                <a16:creationId xmlns:a16="http://schemas.microsoft.com/office/drawing/2014/main" id="{02354D24-69CB-4623-A2B6-7061BDE4415C}"/>
              </a:ext>
            </a:extLst>
          </p:cNvPr>
          <p:cNvGraphicFramePr>
            <a:graphicFrameLocks noGrp="1"/>
          </p:cNvGraphicFramePr>
          <p:nvPr>
            <p:extLst>
              <p:ext uri="{D42A27DB-BD31-4B8C-83A1-F6EECF244321}">
                <p14:modId xmlns:p14="http://schemas.microsoft.com/office/powerpoint/2010/main" val="2312371714"/>
              </p:ext>
            </p:extLst>
          </p:nvPr>
        </p:nvGraphicFramePr>
        <p:xfrm>
          <a:off x="5673928" y="2325770"/>
          <a:ext cx="6183110" cy="820376"/>
        </p:xfrm>
        <a:graphic>
          <a:graphicData uri="http://schemas.openxmlformats.org/drawingml/2006/table">
            <a:tbl>
              <a:tblPr firstRow="1" bandRow="1">
                <a:tableStyleId>{5C22544A-7EE6-4342-B048-85BDC9FD1C3A}</a:tableStyleId>
              </a:tblPr>
              <a:tblGrid>
                <a:gridCol w="1461970">
                  <a:extLst>
                    <a:ext uri="{9D8B030D-6E8A-4147-A177-3AD203B41FA5}">
                      <a16:colId xmlns:a16="http://schemas.microsoft.com/office/drawing/2014/main" val="251837155"/>
                    </a:ext>
                  </a:extLst>
                </a:gridCol>
                <a:gridCol w="1270535">
                  <a:extLst>
                    <a:ext uri="{9D8B030D-6E8A-4147-A177-3AD203B41FA5}">
                      <a16:colId xmlns:a16="http://schemas.microsoft.com/office/drawing/2014/main" val="3702954535"/>
                    </a:ext>
                  </a:extLst>
                </a:gridCol>
                <a:gridCol w="1203158">
                  <a:extLst>
                    <a:ext uri="{9D8B030D-6E8A-4147-A177-3AD203B41FA5}">
                      <a16:colId xmlns:a16="http://schemas.microsoft.com/office/drawing/2014/main" val="3276764734"/>
                    </a:ext>
                  </a:extLst>
                </a:gridCol>
                <a:gridCol w="1155031">
                  <a:extLst>
                    <a:ext uri="{9D8B030D-6E8A-4147-A177-3AD203B41FA5}">
                      <a16:colId xmlns:a16="http://schemas.microsoft.com/office/drawing/2014/main" val="3137524688"/>
                    </a:ext>
                  </a:extLst>
                </a:gridCol>
                <a:gridCol w="1092416">
                  <a:extLst>
                    <a:ext uri="{9D8B030D-6E8A-4147-A177-3AD203B41FA5}">
                      <a16:colId xmlns:a16="http://schemas.microsoft.com/office/drawing/2014/main" val="1555846038"/>
                    </a:ext>
                  </a:extLst>
                </a:gridCol>
              </a:tblGrid>
              <a:tr h="820376">
                <a:tc>
                  <a:txBody>
                    <a:bodyPr/>
                    <a:lstStyle/>
                    <a:p>
                      <a:pPr algn="l"/>
                      <a:r>
                        <a:rPr lang="en-US" sz="1000" b="0" dirty="0">
                          <a:solidFill>
                            <a:schemeClr val="bg1"/>
                          </a:solidFill>
                        </a:rPr>
                        <a:t>Physical</a:t>
                      </a:r>
                      <a:br>
                        <a:rPr lang="en-US" sz="1000" b="0" dirty="0">
                          <a:solidFill>
                            <a:schemeClr val="bg1"/>
                          </a:solidFill>
                        </a:rPr>
                      </a:br>
                      <a:r>
                        <a:rPr lang="en-US" sz="1000" b="0" dirty="0">
                          <a:solidFill>
                            <a:schemeClr val="bg1"/>
                          </a:solidFill>
                        </a:rPr>
                        <a:t>Activity</a:t>
                      </a:r>
                      <a:endParaRPr lang="en-ZA" sz="1000" b="0" dirty="0">
                        <a:solidFill>
                          <a:schemeClr val="bg1"/>
                        </a:solidFill>
                      </a:endParaRPr>
                    </a:p>
                  </a:txBody>
                  <a:tcPr marL="144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CA5"/>
                    </a:solidFill>
                  </a:tcPr>
                </a:tc>
                <a:tc>
                  <a:txBody>
                    <a:bodyPr/>
                    <a:lstStyle/>
                    <a:p>
                      <a:pPr algn="l"/>
                      <a:r>
                        <a:rPr lang="en-US" sz="1000" b="0" dirty="0">
                          <a:solidFill>
                            <a:schemeClr val="bg1"/>
                          </a:solidFill>
                        </a:rPr>
                        <a:t>Nutrition</a:t>
                      </a:r>
                      <a:endParaRPr lang="en-ZA" sz="1000" b="0" dirty="0">
                        <a:solidFill>
                          <a:schemeClr val="bg1"/>
                        </a:solidFill>
                      </a:endParaRPr>
                    </a:p>
                  </a:txBody>
                  <a:tcPr marL="144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BD6"/>
                    </a:solidFill>
                  </a:tcPr>
                </a:tc>
                <a:tc>
                  <a:txBody>
                    <a:bodyPr/>
                    <a:lstStyle/>
                    <a:p>
                      <a:pPr algn="l"/>
                      <a:r>
                        <a:rPr lang="en-US" sz="1000" b="0" dirty="0">
                          <a:solidFill>
                            <a:schemeClr val="bg1"/>
                          </a:solidFill>
                        </a:rPr>
                        <a:t>Medicine</a:t>
                      </a:r>
                      <a:br>
                        <a:rPr lang="en-US" sz="1000" b="0" dirty="0">
                          <a:solidFill>
                            <a:schemeClr val="bg1"/>
                          </a:solidFill>
                        </a:rPr>
                      </a:br>
                      <a:r>
                        <a:rPr lang="en-US" sz="1000" b="0" dirty="0">
                          <a:solidFill>
                            <a:schemeClr val="bg1"/>
                          </a:solidFill>
                        </a:rPr>
                        <a:t>Adherence</a:t>
                      </a:r>
                      <a:endParaRPr lang="en-ZA" sz="1000" b="0" dirty="0">
                        <a:solidFill>
                          <a:schemeClr val="bg1"/>
                        </a:solidFill>
                      </a:endParaRPr>
                    </a:p>
                  </a:txBody>
                  <a:tcPr marL="144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tc>
                  <a:txBody>
                    <a:bodyPr/>
                    <a:lstStyle/>
                    <a:p>
                      <a:pPr algn="l"/>
                      <a:r>
                        <a:rPr lang="en-US" sz="1000" b="0" dirty="0">
                          <a:solidFill>
                            <a:schemeClr val="bg1"/>
                          </a:solidFill>
                        </a:rPr>
                        <a:t> Weight Management</a:t>
                      </a:r>
                      <a:endParaRPr lang="en-ZA" sz="1000" b="0" dirty="0">
                        <a:solidFill>
                          <a:schemeClr val="bg1"/>
                        </a:solidFill>
                      </a:endParaRPr>
                    </a:p>
                  </a:txBody>
                  <a:tcPr marL="144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tc>
                  <a:txBody>
                    <a:bodyPr/>
                    <a:lstStyle/>
                    <a:p>
                      <a:pPr algn="l"/>
                      <a:r>
                        <a:rPr lang="en-ZA" sz="1000" b="0" dirty="0">
                          <a:solidFill>
                            <a:schemeClr val="bg1"/>
                          </a:solidFill>
                        </a:rPr>
                        <a:t>Track Your Health</a:t>
                      </a:r>
                    </a:p>
                  </a:txBody>
                  <a:tcPr marL="144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extLst>
                  <a:ext uri="{0D108BD9-81ED-4DB2-BD59-A6C34878D82A}">
                    <a16:rowId xmlns:a16="http://schemas.microsoft.com/office/drawing/2014/main" val="1038834122"/>
                  </a:ext>
                </a:extLst>
              </a:tr>
            </a:tbl>
          </a:graphicData>
        </a:graphic>
      </p:graphicFrame>
      <p:graphicFrame>
        <p:nvGraphicFramePr>
          <p:cNvPr id="8" name="Table 7">
            <a:extLst>
              <a:ext uri="{FF2B5EF4-FFF2-40B4-BE49-F238E27FC236}">
                <a16:creationId xmlns:a16="http://schemas.microsoft.com/office/drawing/2014/main" id="{38F9CFFA-D696-40FD-92E1-797E52EF588E}"/>
              </a:ext>
            </a:extLst>
          </p:cNvPr>
          <p:cNvGraphicFramePr>
            <a:graphicFrameLocks noGrp="1"/>
          </p:cNvGraphicFramePr>
          <p:nvPr>
            <p:extLst>
              <p:ext uri="{D42A27DB-BD31-4B8C-83A1-F6EECF244321}">
                <p14:modId xmlns:p14="http://schemas.microsoft.com/office/powerpoint/2010/main" val="1448916079"/>
              </p:ext>
            </p:extLst>
          </p:nvPr>
        </p:nvGraphicFramePr>
        <p:xfrm>
          <a:off x="5673928" y="3312117"/>
          <a:ext cx="6183112" cy="820376"/>
        </p:xfrm>
        <a:graphic>
          <a:graphicData uri="http://schemas.openxmlformats.org/drawingml/2006/table">
            <a:tbl>
              <a:tblPr firstRow="1" bandRow="1">
                <a:tableStyleId>{5C22544A-7EE6-4342-B048-85BDC9FD1C3A}</a:tableStyleId>
              </a:tblPr>
              <a:tblGrid>
                <a:gridCol w="1683351">
                  <a:extLst>
                    <a:ext uri="{9D8B030D-6E8A-4147-A177-3AD203B41FA5}">
                      <a16:colId xmlns:a16="http://schemas.microsoft.com/office/drawing/2014/main" val="251837155"/>
                    </a:ext>
                  </a:extLst>
                </a:gridCol>
                <a:gridCol w="1549667">
                  <a:extLst>
                    <a:ext uri="{9D8B030D-6E8A-4147-A177-3AD203B41FA5}">
                      <a16:colId xmlns:a16="http://schemas.microsoft.com/office/drawing/2014/main" val="3702954535"/>
                    </a:ext>
                  </a:extLst>
                </a:gridCol>
                <a:gridCol w="1491916">
                  <a:extLst>
                    <a:ext uri="{9D8B030D-6E8A-4147-A177-3AD203B41FA5}">
                      <a16:colId xmlns:a16="http://schemas.microsoft.com/office/drawing/2014/main" val="3276764734"/>
                    </a:ext>
                  </a:extLst>
                </a:gridCol>
                <a:gridCol w="1458178">
                  <a:extLst>
                    <a:ext uri="{9D8B030D-6E8A-4147-A177-3AD203B41FA5}">
                      <a16:colId xmlns:a16="http://schemas.microsoft.com/office/drawing/2014/main" val="3137524688"/>
                    </a:ext>
                  </a:extLst>
                </a:gridCol>
              </a:tblGrid>
              <a:tr h="820376">
                <a:tc>
                  <a:txBody>
                    <a:bodyPr/>
                    <a:lstStyle/>
                    <a:p>
                      <a:pPr algn="l"/>
                      <a:r>
                        <a:rPr lang="en-US" sz="1000" b="0" dirty="0">
                          <a:solidFill>
                            <a:schemeClr val="bg1"/>
                          </a:solidFill>
                        </a:rPr>
                        <a:t>Physical</a:t>
                      </a:r>
                      <a:br>
                        <a:rPr lang="en-US" sz="1000" b="0" dirty="0">
                          <a:solidFill>
                            <a:schemeClr val="bg1"/>
                          </a:solidFill>
                        </a:rPr>
                      </a:br>
                      <a:r>
                        <a:rPr lang="en-US" sz="1000" b="0" dirty="0">
                          <a:solidFill>
                            <a:schemeClr val="bg1"/>
                          </a:solidFill>
                        </a:rPr>
                        <a:t>Activity</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CA5"/>
                    </a:solidFill>
                  </a:tcPr>
                </a:tc>
                <a:tc>
                  <a:txBody>
                    <a:bodyPr/>
                    <a:lstStyle/>
                    <a:p>
                      <a:pPr algn="l"/>
                      <a:r>
                        <a:rPr lang="en-US" sz="1000" b="0" dirty="0">
                          <a:solidFill>
                            <a:schemeClr val="bg1"/>
                          </a:solidFill>
                        </a:rPr>
                        <a:t>Nutrition</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BD6"/>
                    </a:solidFill>
                  </a:tcPr>
                </a:tc>
                <a:tc>
                  <a:txBody>
                    <a:bodyPr/>
                    <a:lstStyle/>
                    <a:p>
                      <a:pPr algn="l"/>
                      <a:r>
                        <a:rPr lang="en-US" sz="1000" b="0" dirty="0">
                          <a:solidFill>
                            <a:schemeClr val="bg1"/>
                          </a:solidFill>
                        </a:rPr>
                        <a:t>Preventative screening</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B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rPr>
                        <a:t> Medicine</a:t>
                      </a:r>
                      <a:br>
                        <a:rPr lang="en-US" sz="1000" b="0" dirty="0">
                          <a:solidFill>
                            <a:schemeClr val="bg1"/>
                          </a:solidFill>
                        </a:rPr>
                      </a:br>
                      <a:r>
                        <a:rPr lang="en-US" sz="1000" b="0" dirty="0">
                          <a:solidFill>
                            <a:schemeClr val="bg1"/>
                          </a:solidFill>
                        </a:rPr>
                        <a:t>Adherence</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2E6EB7"/>
                    </a:solidFill>
                  </a:tcPr>
                </a:tc>
                <a:extLst>
                  <a:ext uri="{0D108BD9-81ED-4DB2-BD59-A6C34878D82A}">
                    <a16:rowId xmlns:a16="http://schemas.microsoft.com/office/drawing/2014/main" val="1038834122"/>
                  </a:ext>
                </a:extLst>
              </a:tr>
            </a:tbl>
          </a:graphicData>
        </a:graphic>
      </p:graphicFrame>
      <p:graphicFrame>
        <p:nvGraphicFramePr>
          <p:cNvPr id="9" name="Table 8">
            <a:extLst>
              <a:ext uri="{FF2B5EF4-FFF2-40B4-BE49-F238E27FC236}">
                <a16:creationId xmlns:a16="http://schemas.microsoft.com/office/drawing/2014/main" id="{53E8CC5C-4155-4F14-9E92-59A197CB79E3}"/>
              </a:ext>
            </a:extLst>
          </p:cNvPr>
          <p:cNvGraphicFramePr>
            <a:graphicFrameLocks noGrp="1"/>
          </p:cNvGraphicFramePr>
          <p:nvPr>
            <p:extLst>
              <p:ext uri="{D42A27DB-BD31-4B8C-83A1-F6EECF244321}">
                <p14:modId xmlns:p14="http://schemas.microsoft.com/office/powerpoint/2010/main" val="563579897"/>
              </p:ext>
            </p:extLst>
          </p:nvPr>
        </p:nvGraphicFramePr>
        <p:xfrm>
          <a:off x="5673928" y="4298464"/>
          <a:ext cx="6183112" cy="820376"/>
        </p:xfrm>
        <a:graphic>
          <a:graphicData uri="http://schemas.openxmlformats.org/drawingml/2006/table">
            <a:tbl>
              <a:tblPr firstRow="1" bandRow="1">
                <a:tableStyleId>{5C22544A-7EE6-4342-B048-85BDC9FD1C3A}</a:tableStyleId>
              </a:tblPr>
              <a:tblGrid>
                <a:gridCol w="2280119">
                  <a:extLst>
                    <a:ext uri="{9D8B030D-6E8A-4147-A177-3AD203B41FA5}">
                      <a16:colId xmlns:a16="http://schemas.microsoft.com/office/drawing/2014/main" val="251837155"/>
                    </a:ext>
                  </a:extLst>
                </a:gridCol>
                <a:gridCol w="1925053">
                  <a:extLst>
                    <a:ext uri="{9D8B030D-6E8A-4147-A177-3AD203B41FA5}">
                      <a16:colId xmlns:a16="http://schemas.microsoft.com/office/drawing/2014/main" val="3702954535"/>
                    </a:ext>
                  </a:extLst>
                </a:gridCol>
                <a:gridCol w="1977940">
                  <a:extLst>
                    <a:ext uri="{9D8B030D-6E8A-4147-A177-3AD203B41FA5}">
                      <a16:colId xmlns:a16="http://schemas.microsoft.com/office/drawing/2014/main" val="3276764734"/>
                    </a:ext>
                  </a:extLst>
                </a:gridCol>
              </a:tblGrid>
              <a:tr h="820376">
                <a:tc>
                  <a:txBody>
                    <a:bodyPr/>
                    <a:lstStyle/>
                    <a:p>
                      <a:pPr algn="l"/>
                      <a:r>
                        <a:rPr lang="en-US" sz="1000" b="0" dirty="0">
                          <a:solidFill>
                            <a:schemeClr val="bg1"/>
                          </a:solidFill>
                        </a:rPr>
                        <a:t>Physical</a:t>
                      </a:r>
                      <a:br>
                        <a:rPr lang="en-US" sz="1000" b="0" dirty="0">
                          <a:solidFill>
                            <a:schemeClr val="bg1"/>
                          </a:solidFill>
                        </a:rPr>
                      </a:br>
                      <a:r>
                        <a:rPr lang="en-US" sz="1000" b="0" dirty="0">
                          <a:solidFill>
                            <a:schemeClr val="bg1"/>
                          </a:solidFill>
                        </a:rPr>
                        <a:t>Activity</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CA5"/>
                    </a:solidFill>
                  </a:tcPr>
                </a:tc>
                <a:tc>
                  <a:txBody>
                    <a:bodyPr/>
                    <a:lstStyle/>
                    <a:p>
                      <a:pPr algn="l"/>
                      <a:r>
                        <a:rPr lang="en-US" sz="1000" b="0" dirty="0">
                          <a:solidFill>
                            <a:schemeClr val="bg1"/>
                          </a:solidFill>
                        </a:rPr>
                        <a:t>Nutrition</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BD6"/>
                    </a:solidFill>
                  </a:tcPr>
                </a:tc>
                <a:tc>
                  <a:txBody>
                    <a:bodyPr/>
                    <a:lstStyle/>
                    <a:p>
                      <a:pPr algn="l"/>
                      <a:r>
                        <a:rPr lang="en-US" sz="1000" b="0" dirty="0">
                          <a:solidFill>
                            <a:schemeClr val="bg1"/>
                          </a:solidFill>
                        </a:rPr>
                        <a:t>Preventative screening</a:t>
                      </a:r>
                      <a:endParaRPr lang="en-ZA" sz="1000" b="0" dirty="0">
                        <a:solidFill>
                          <a:schemeClr val="bg1"/>
                        </a:solidFill>
                      </a:endParaRPr>
                    </a:p>
                  </a:txBody>
                  <a:tcPr marL="108000" marR="36000" marT="36000" marB="36000" anchor="ctr">
                    <a:lnL w="12700" cap="flat" cmpd="sng" algn="ctr">
                      <a:solidFill>
                        <a:schemeClr val="bg1">
                          <a:lumMod val="10000"/>
                          <a:lumOff val="90000"/>
                        </a:schemeClr>
                      </a:solidFill>
                      <a:prstDash val="solid"/>
                      <a:round/>
                      <a:headEnd type="none" w="med" len="med"/>
                      <a:tailEnd type="none" w="med" len="med"/>
                    </a:lnL>
                    <a:lnR w="12700" cap="flat" cmpd="sng" algn="ctr">
                      <a:solidFill>
                        <a:schemeClr val="bg1">
                          <a:lumMod val="10000"/>
                          <a:lumOff val="90000"/>
                        </a:schemeClr>
                      </a:solidFill>
                      <a:prstDash val="solid"/>
                      <a:round/>
                      <a:headEnd type="none" w="med" len="med"/>
                      <a:tailEnd type="none" w="med" len="med"/>
                    </a:lnR>
                    <a:lnT w="12700" cap="flat" cmpd="sng" algn="ctr">
                      <a:solidFill>
                        <a:schemeClr val="bg1">
                          <a:lumMod val="10000"/>
                          <a:lumOff val="90000"/>
                        </a:schemeClr>
                      </a:solidFill>
                      <a:prstDash val="solid"/>
                      <a:round/>
                      <a:headEnd type="none" w="med" len="med"/>
                      <a:tailEnd type="none" w="med" len="med"/>
                    </a:lnT>
                    <a:lnB w="12700" cap="flat" cmpd="sng" algn="ctr">
                      <a:solidFill>
                        <a:schemeClr val="bg1">
                          <a:lumMod val="10000"/>
                          <a:lumOff val="90000"/>
                        </a:schemeClr>
                      </a:solidFill>
                      <a:prstDash val="solid"/>
                      <a:round/>
                      <a:headEnd type="none" w="med" len="med"/>
                      <a:tailEnd type="none" w="med" len="med"/>
                    </a:lnB>
                    <a:solidFill>
                      <a:srgbClr val="439BD6"/>
                    </a:solidFill>
                  </a:tcPr>
                </a:tc>
                <a:extLst>
                  <a:ext uri="{0D108BD9-81ED-4DB2-BD59-A6C34878D82A}">
                    <a16:rowId xmlns:a16="http://schemas.microsoft.com/office/drawing/2014/main" val="1038834122"/>
                  </a:ext>
                </a:extLst>
              </a:tr>
            </a:tbl>
          </a:graphicData>
        </a:graphic>
      </p:graphicFrame>
      <p:sp>
        <p:nvSpPr>
          <p:cNvPr id="10" name="Isosceles Triangle 9">
            <a:extLst>
              <a:ext uri="{FF2B5EF4-FFF2-40B4-BE49-F238E27FC236}">
                <a16:creationId xmlns:a16="http://schemas.microsoft.com/office/drawing/2014/main" id="{64485708-39D1-44C5-9B2A-099D378A256E}"/>
              </a:ext>
            </a:extLst>
          </p:cNvPr>
          <p:cNvSpPr/>
          <p:nvPr/>
        </p:nvSpPr>
        <p:spPr>
          <a:xfrm>
            <a:off x="2089676" y="1317103"/>
            <a:ext cx="1087654" cy="820376"/>
          </a:xfrm>
          <a:prstGeom prst="triangle">
            <a:avLst/>
          </a:prstGeom>
          <a:solidFill>
            <a:srgbClr val="ED1C2E"/>
          </a:solidFill>
          <a:ln>
            <a:noFill/>
          </a:ln>
          <a:effectLst/>
          <a:scene3d>
            <a:camera prst="orthographicFront">
              <a:rot lat="0" lon="0" rev="0"/>
            </a:camera>
            <a:lightRig rig="glow" dir="t">
              <a:rot lat="0" lon="0" rev="4800000"/>
            </a:lightRig>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risk</a:t>
            </a:r>
            <a:endParaRPr kumimoji="0" lang="en-ZA"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 name="Trapezoid 10">
            <a:extLst>
              <a:ext uri="{FF2B5EF4-FFF2-40B4-BE49-F238E27FC236}">
                <a16:creationId xmlns:a16="http://schemas.microsoft.com/office/drawing/2014/main" id="{53AAB231-2139-43C0-8EB5-E816B814F033}"/>
              </a:ext>
            </a:extLst>
          </p:cNvPr>
          <p:cNvSpPr/>
          <p:nvPr/>
        </p:nvSpPr>
        <p:spPr>
          <a:xfrm>
            <a:off x="1447933" y="2253575"/>
            <a:ext cx="2377439" cy="870252"/>
          </a:xfrm>
          <a:prstGeom prst="trapezoid">
            <a:avLst>
              <a:gd name="adj" fmla="val 64085"/>
            </a:avLst>
          </a:prstGeom>
          <a:solidFill>
            <a:srgbClr val="F15D22"/>
          </a:solidFill>
          <a:ln>
            <a:noFill/>
          </a:ln>
          <a:effectLst/>
          <a:scene3d>
            <a:camera prst="orthographicFront">
              <a:rot lat="0" lon="0" rev="0"/>
            </a:camera>
            <a:lightRig rig="glow" dir="t">
              <a:rot lat="0" lon="0" rev="4800000"/>
            </a:lightRig>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Chronic</a:t>
            </a:r>
            <a:endParaRPr kumimoji="0" lang="en-ZA"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Trapezoid 11">
            <a:extLst>
              <a:ext uri="{FF2B5EF4-FFF2-40B4-BE49-F238E27FC236}">
                <a16:creationId xmlns:a16="http://schemas.microsoft.com/office/drawing/2014/main" id="{42900741-D3AD-4E39-9FD4-9FBE5724D7B9}"/>
              </a:ext>
            </a:extLst>
          </p:cNvPr>
          <p:cNvSpPr/>
          <p:nvPr/>
        </p:nvSpPr>
        <p:spPr>
          <a:xfrm>
            <a:off x="799891" y="3239921"/>
            <a:ext cx="3670375" cy="870252"/>
          </a:xfrm>
          <a:prstGeom prst="trapezoid">
            <a:avLst>
              <a:gd name="adj" fmla="val 64085"/>
            </a:avLst>
          </a:prstGeom>
          <a:solidFill>
            <a:srgbClr val="FDB714"/>
          </a:solidFill>
          <a:ln>
            <a:noFill/>
          </a:ln>
          <a:effectLst/>
          <a:scene3d>
            <a:camera prst="orthographicFront">
              <a:rot lat="0" lon="0" rev="0"/>
            </a:camera>
            <a:lightRig rig="glow" dir="t">
              <a:rot lat="0" lon="0" rev="4800000"/>
            </a:lightRig>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At risk</a:t>
            </a:r>
            <a:endParaRPr kumimoji="0" lang="en-ZA"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rapezoid 12">
            <a:extLst>
              <a:ext uri="{FF2B5EF4-FFF2-40B4-BE49-F238E27FC236}">
                <a16:creationId xmlns:a16="http://schemas.microsoft.com/office/drawing/2014/main" id="{80D8065D-39B8-42BD-A7B5-D825B6DDF8BA}"/>
              </a:ext>
            </a:extLst>
          </p:cNvPr>
          <p:cNvSpPr/>
          <p:nvPr/>
        </p:nvSpPr>
        <p:spPr>
          <a:xfrm>
            <a:off x="154997" y="4226268"/>
            <a:ext cx="4950536" cy="870252"/>
          </a:xfrm>
          <a:prstGeom prst="trapezoid">
            <a:avLst>
              <a:gd name="adj" fmla="val 64085"/>
            </a:avLst>
          </a:prstGeom>
          <a:solidFill>
            <a:srgbClr val="72A749"/>
          </a:solidFill>
          <a:ln>
            <a:noFill/>
          </a:ln>
          <a:effectLst/>
          <a:scene3d>
            <a:camera prst="orthographicFront">
              <a:rot lat="0" lon="0" rev="0"/>
            </a:camera>
            <a:lightRig rig="glow" dir="t">
              <a:rot lat="0" lon="0" rev="4800000"/>
            </a:lightRig>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Well</a:t>
            </a:r>
            <a:endParaRPr kumimoji="0" lang="en-ZA" sz="1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 name="Freeform: Shape 13">
            <a:extLst>
              <a:ext uri="{FF2B5EF4-FFF2-40B4-BE49-F238E27FC236}">
                <a16:creationId xmlns:a16="http://schemas.microsoft.com/office/drawing/2014/main" id="{B48D3378-1BED-430B-AC59-176985BDE1E8}"/>
              </a:ext>
            </a:extLst>
          </p:cNvPr>
          <p:cNvSpPr/>
          <p:nvPr/>
        </p:nvSpPr>
        <p:spPr>
          <a:xfrm>
            <a:off x="7326578" y="1309701"/>
            <a:ext cx="4525701" cy="2822792"/>
          </a:xfrm>
          <a:custGeom>
            <a:avLst/>
            <a:gdLst>
              <a:gd name="connsiteX0" fmla="*/ 11574 w 4525701"/>
              <a:gd name="connsiteY0" fmla="*/ 0 h 2893671"/>
              <a:gd name="connsiteX1" fmla="*/ 4525701 w 4525701"/>
              <a:gd name="connsiteY1" fmla="*/ 0 h 2893671"/>
              <a:gd name="connsiteX2" fmla="*/ 4525701 w 4525701"/>
              <a:gd name="connsiteY2" fmla="*/ 2893671 h 2893671"/>
              <a:gd name="connsiteX3" fmla="*/ 3078866 w 4525701"/>
              <a:gd name="connsiteY3" fmla="*/ 2893671 h 2893671"/>
              <a:gd name="connsiteX4" fmla="*/ 3078866 w 4525701"/>
              <a:gd name="connsiteY4" fmla="*/ 1909823 h 2893671"/>
              <a:gd name="connsiteX5" fmla="*/ 1088020 w 4525701"/>
              <a:gd name="connsiteY5" fmla="*/ 1909823 h 2893671"/>
              <a:gd name="connsiteX6" fmla="*/ 1088020 w 4525701"/>
              <a:gd name="connsiteY6" fmla="*/ 914400 h 2893671"/>
              <a:gd name="connsiteX7" fmla="*/ 0 w 4525701"/>
              <a:gd name="connsiteY7" fmla="*/ 914400 h 2893671"/>
              <a:gd name="connsiteX8" fmla="*/ 11574 w 4525701"/>
              <a:gd name="connsiteY8" fmla="*/ 0 h 28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5701" h="2893671">
                <a:moveTo>
                  <a:pt x="11574" y="0"/>
                </a:moveTo>
                <a:lnTo>
                  <a:pt x="4525701" y="0"/>
                </a:lnTo>
                <a:lnTo>
                  <a:pt x="4525701" y="2893671"/>
                </a:lnTo>
                <a:lnTo>
                  <a:pt x="3078866" y="2893671"/>
                </a:lnTo>
                <a:lnTo>
                  <a:pt x="3078866" y="1909823"/>
                </a:lnTo>
                <a:lnTo>
                  <a:pt x="1088020" y="1909823"/>
                </a:lnTo>
                <a:lnTo>
                  <a:pt x="1088020" y="914400"/>
                </a:lnTo>
                <a:lnTo>
                  <a:pt x="0" y="914400"/>
                </a:lnTo>
                <a:lnTo>
                  <a:pt x="11574" y="0"/>
                </a:lnTo>
                <a:close/>
              </a:path>
            </a:pathLst>
          </a:custGeom>
          <a:noFill/>
          <a:ln w="38100">
            <a:solidFill>
              <a:srgbClr val="F15A22"/>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4" name="Rectangle 23">
            <a:extLst>
              <a:ext uri="{FF2B5EF4-FFF2-40B4-BE49-F238E27FC236}">
                <a16:creationId xmlns:a16="http://schemas.microsoft.com/office/drawing/2014/main" id="{49A920F0-018F-42F2-9DEC-E4BE7E37D51B}"/>
              </a:ext>
            </a:extLst>
          </p:cNvPr>
          <p:cNvSpPr/>
          <p:nvPr/>
        </p:nvSpPr>
        <p:spPr>
          <a:xfrm>
            <a:off x="0" y="5278155"/>
            <a:ext cx="12192000" cy="846790"/>
          </a:xfrm>
          <a:prstGeom prst="rect">
            <a:avLst/>
          </a:prstGeom>
          <a:gradFill flip="none" rotWithShape="1">
            <a:gsLst>
              <a:gs pos="0">
                <a:srgbClr val="0A4D8E"/>
              </a:gs>
              <a:gs pos="100000">
                <a:srgbClr val="1E8AC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339CEE29-E435-4C02-B773-3A987B7E84C3}"/>
              </a:ext>
            </a:extLst>
          </p:cNvPr>
          <p:cNvSpPr txBox="1">
            <a:spLocks/>
          </p:cNvSpPr>
          <p:nvPr/>
        </p:nvSpPr>
        <p:spPr>
          <a:xfrm>
            <a:off x="1618735" y="5324669"/>
            <a:ext cx="8858993" cy="753762"/>
          </a:xfrm>
          <a:prstGeom prst="rect">
            <a:avLst/>
          </a:prstGeom>
        </p:spPr>
        <p:txBody>
          <a:bodyPr anchor="ctr" anchorCtr="0"/>
          <a:lst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buClr>
              <a:buFont typeface="Open Sans Light" panose="020B0306030504020204" pitchFamily="34" charset="0"/>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None/>
            </a:pPr>
            <a:r>
              <a:rPr lang="en-ZA"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Active Rewards 2.0 has been designed to address a broader range of </a:t>
            </a:r>
            <a:br>
              <a:rPr lang="en-ZA"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ZA"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health behaviours, risk segments and conditions</a:t>
            </a:r>
          </a:p>
        </p:txBody>
      </p:sp>
    </p:spTree>
    <p:extLst>
      <p:ext uri="{BB962C8B-B14F-4D97-AF65-F5344CB8AC3E}">
        <p14:creationId xmlns:p14="http://schemas.microsoft.com/office/powerpoint/2010/main" val="2706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Vitality Active Rewards </a:t>
            </a:r>
          </a:p>
        </p:txBody>
      </p:sp>
      <p:sp>
        <p:nvSpPr>
          <p:cNvPr id="3" name="Text Placeholder 2"/>
          <p:cNvSpPr>
            <a:spLocks noGrp="1"/>
          </p:cNvSpPr>
          <p:nvPr>
            <p:ph type="body" sz="quarter" idx="10"/>
          </p:nvPr>
        </p:nvSpPr>
        <p:spPr/>
        <p:txBody>
          <a:bodyPr/>
          <a:lstStyle/>
          <a:p>
            <a:r>
              <a:rPr lang="en-US" dirty="0"/>
              <a:t>Expanded for members with chronic conditions</a:t>
            </a:r>
          </a:p>
        </p:txBody>
      </p:sp>
      <p:pic>
        <p:nvPicPr>
          <p:cNvPr id="21" name="Picture 20"/>
          <p:cNvPicPr>
            <a:picLocks noChangeAspect="1"/>
          </p:cNvPicPr>
          <p:nvPr/>
        </p:nvPicPr>
        <p:blipFill>
          <a:blip r:embed="rId3"/>
          <a:stretch>
            <a:fillRect/>
          </a:stretch>
        </p:blipFill>
        <p:spPr>
          <a:xfrm>
            <a:off x="1170320" y="1073045"/>
            <a:ext cx="9851360" cy="4959118"/>
          </a:xfrm>
          <a:prstGeom prst="rect">
            <a:avLst/>
          </a:prstGeom>
        </p:spPr>
      </p:pic>
      <p:sp>
        <p:nvSpPr>
          <p:cNvPr id="6" name="Rectangle 5">
            <a:extLst>
              <a:ext uri="{FF2B5EF4-FFF2-40B4-BE49-F238E27FC236}">
                <a16:creationId xmlns:a16="http://schemas.microsoft.com/office/drawing/2014/main" id="{6777B4EE-F529-464A-B08D-8572841824E1}"/>
              </a:ext>
            </a:extLst>
          </p:cNvPr>
          <p:cNvSpPr/>
          <p:nvPr/>
        </p:nvSpPr>
        <p:spPr>
          <a:xfrm>
            <a:off x="0" y="5968313"/>
            <a:ext cx="12192000" cy="560086"/>
          </a:xfrm>
          <a:prstGeom prst="rect">
            <a:avLst/>
          </a:prstGeom>
          <a:gradFill flip="none" rotWithShape="1">
            <a:gsLst>
              <a:gs pos="0">
                <a:srgbClr val="0A4D8E"/>
              </a:gs>
              <a:gs pos="100000">
                <a:srgbClr val="1E8AC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881D6D18-8629-4049-8643-F40F2EA1C607}"/>
              </a:ext>
            </a:extLst>
          </p:cNvPr>
          <p:cNvSpPr txBox="1">
            <a:spLocks/>
          </p:cNvSpPr>
          <p:nvPr/>
        </p:nvSpPr>
        <p:spPr>
          <a:xfrm>
            <a:off x="322263" y="6001140"/>
            <a:ext cx="11547474" cy="498555"/>
          </a:xfrm>
          <a:prstGeom prst="rect">
            <a:avLst/>
          </a:prstGeom>
        </p:spPr>
        <p:txBody>
          <a:bodyPr anchor="ctr" anchorCtr="0"/>
          <a:lst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buClr>
              <a:buFont typeface="Open Sans Light" panose="020B0306030504020204" pitchFamily="34" charset="0"/>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None/>
            </a:pPr>
            <a:r>
              <a:rPr lang="en-ZA"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Phased roll-out from August 2019 starting with Health Checks and Medicine Tracker</a:t>
            </a:r>
          </a:p>
        </p:txBody>
      </p:sp>
    </p:spTree>
    <p:extLst>
      <p:ext uri="{BB962C8B-B14F-4D97-AF65-F5344CB8AC3E}">
        <p14:creationId xmlns:p14="http://schemas.microsoft.com/office/powerpoint/2010/main" val="27480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Telephonic Coaching</a:t>
            </a:r>
          </a:p>
        </p:txBody>
      </p:sp>
      <p:sp>
        <p:nvSpPr>
          <p:cNvPr id="5" name="Text Placeholder 4">
            <a:extLst>
              <a:ext uri="{FF2B5EF4-FFF2-40B4-BE49-F238E27FC236}">
                <a16:creationId xmlns:a16="http://schemas.microsoft.com/office/drawing/2014/main" id="{732E2ABE-E05D-4CF3-93ED-5AAC76AE0979}"/>
              </a:ext>
            </a:extLst>
          </p:cNvPr>
          <p:cNvSpPr>
            <a:spLocks noGrp="1"/>
          </p:cNvSpPr>
          <p:nvPr>
            <p:ph type="body" sz="quarter" idx="10"/>
          </p:nvPr>
        </p:nvSpPr>
        <p:spPr/>
        <p:txBody>
          <a:bodyPr/>
          <a:lstStyle/>
          <a:p>
            <a:r>
              <a:rPr lang="en-US"/>
              <a:t>Self-management support</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7135" t="31885" r="22456" b="23449"/>
          <a:stretch/>
        </p:blipFill>
        <p:spPr>
          <a:xfrm>
            <a:off x="4025150" y="2465815"/>
            <a:ext cx="3072817" cy="2625507"/>
          </a:xfrm>
          <a:prstGeom prst="rect">
            <a:avLst/>
          </a:prstGeom>
        </p:spPr>
      </p:pic>
      <p:grpSp>
        <p:nvGrpSpPr>
          <p:cNvPr id="34" name="Group 33"/>
          <p:cNvGrpSpPr>
            <a:grpSpLocks noChangeAspect="1"/>
          </p:cNvGrpSpPr>
          <p:nvPr/>
        </p:nvGrpSpPr>
        <p:grpSpPr>
          <a:xfrm rot="16200000">
            <a:off x="1224990" y="1712996"/>
            <a:ext cx="2591517" cy="2926080"/>
            <a:chOff x="974343" y="-312590"/>
            <a:chExt cx="7153656" cy="6417056"/>
          </a:xfrm>
        </p:grpSpPr>
        <p:sp>
          <p:nvSpPr>
            <p:cNvPr id="35" name="Oval 34"/>
            <p:cNvSpPr/>
            <p:nvPr/>
          </p:nvSpPr>
          <p:spPr>
            <a:xfrm>
              <a:off x="1160612" y="-140188"/>
              <a:ext cx="4368801" cy="1517226"/>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9" name="Freeform 38"/>
            <p:cNvSpPr/>
            <p:nvPr/>
          </p:nvSpPr>
          <p:spPr>
            <a:xfrm>
              <a:off x="4063999" y="5088466"/>
              <a:ext cx="4064000" cy="1016000"/>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endParaRPr lang="en-US" sz="3400" kern="1200"/>
            </a:p>
          </p:txBody>
        </p:sp>
        <p:sp>
          <p:nvSpPr>
            <p:cNvPr id="44" name="Shape 43"/>
            <p:cNvSpPr/>
            <p:nvPr/>
          </p:nvSpPr>
          <p:spPr>
            <a:xfrm>
              <a:off x="974343" y="-312590"/>
              <a:ext cx="4741333" cy="3793066"/>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45" name="TextBox 44"/>
          <p:cNvSpPr txBox="1"/>
          <p:nvPr/>
        </p:nvSpPr>
        <p:spPr>
          <a:xfrm>
            <a:off x="1066541" y="4605214"/>
            <a:ext cx="1954061" cy="646331"/>
          </a:xfrm>
          <a:prstGeom prst="rect">
            <a:avLst/>
          </a:prstGeom>
          <a:noFill/>
        </p:spPr>
        <p:txBody>
          <a:bodyPr wrap="square" rtlCol="0">
            <a:spAutoFit/>
          </a:bodyPr>
          <a:lstStyle/>
          <a:p>
            <a:pPr algn="ctr"/>
            <a:r>
              <a:rPr lang="en-US" b="1" dirty="0"/>
              <a:t>Risk </a:t>
            </a:r>
            <a:br>
              <a:rPr lang="en-US" b="1" dirty="0"/>
            </a:br>
            <a:r>
              <a:rPr lang="en-US" b="1" dirty="0"/>
              <a:t>Stratification</a:t>
            </a:r>
          </a:p>
        </p:txBody>
      </p:sp>
      <p:sp>
        <p:nvSpPr>
          <p:cNvPr id="49" name="Right Arrow 48"/>
          <p:cNvSpPr/>
          <p:nvPr/>
        </p:nvSpPr>
        <p:spPr>
          <a:xfrm>
            <a:off x="3522223" y="3352685"/>
            <a:ext cx="475989" cy="4258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Rounded Rectangle 137"/>
          <p:cNvSpPr/>
          <p:nvPr/>
        </p:nvSpPr>
        <p:spPr>
          <a:xfrm>
            <a:off x="7954028" y="2916510"/>
            <a:ext cx="3396887"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Motivational Interviewing</a:t>
            </a:r>
            <a:endParaRPr lang="en-ZA" sz="1400" dirty="0">
              <a:solidFill>
                <a:schemeClr val="tx1"/>
              </a:solidFill>
            </a:endParaRPr>
          </a:p>
        </p:txBody>
      </p:sp>
      <p:sp>
        <p:nvSpPr>
          <p:cNvPr id="139" name="Rounded Rectangle 138"/>
          <p:cNvSpPr/>
          <p:nvPr/>
        </p:nvSpPr>
        <p:spPr>
          <a:xfrm>
            <a:off x="7954028" y="3424588"/>
            <a:ext cx="3396887"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Goal setting</a:t>
            </a:r>
            <a:endParaRPr lang="en-ZA" sz="1400" dirty="0">
              <a:solidFill>
                <a:schemeClr val="tx1"/>
              </a:solidFill>
            </a:endParaRPr>
          </a:p>
        </p:txBody>
      </p:sp>
      <p:sp>
        <p:nvSpPr>
          <p:cNvPr id="140" name="Rounded Rectangle 139"/>
          <p:cNvSpPr/>
          <p:nvPr/>
        </p:nvSpPr>
        <p:spPr>
          <a:xfrm>
            <a:off x="7954028" y="3932666"/>
            <a:ext cx="3396887"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Goal tracking</a:t>
            </a:r>
            <a:endParaRPr lang="en-ZA" sz="1400" dirty="0">
              <a:solidFill>
                <a:schemeClr val="tx1"/>
              </a:solidFill>
            </a:endParaRPr>
          </a:p>
        </p:txBody>
      </p:sp>
      <p:sp>
        <p:nvSpPr>
          <p:cNvPr id="141" name="Rounded Rectangle 140"/>
          <p:cNvSpPr/>
          <p:nvPr/>
        </p:nvSpPr>
        <p:spPr>
          <a:xfrm>
            <a:off x="7954028" y="4440745"/>
            <a:ext cx="3396887"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Education</a:t>
            </a:r>
            <a:endParaRPr lang="en-ZA" sz="1400" dirty="0">
              <a:solidFill>
                <a:schemeClr val="tx1"/>
              </a:solidFill>
            </a:endParaRPr>
          </a:p>
        </p:txBody>
      </p:sp>
      <p:sp>
        <p:nvSpPr>
          <p:cNvPr id="142" name="TextBox 141"/>
          <p:cNvSpPr txBox="1"/>
          <p:nvPr/>
        </p:nvSpPr>
        <p:spPr>
          <a:xfrm>
            <a:off x="7816242" y="2022528"/>
            <a:ext cx="3534673" cy="784830"/>
          </a:xfrm>
          <a:prstGeom prst="rect">
            <a:avLst/>
          </a:prstGeom>
          <a:noFill/>
        </p:spPr>
        <p:txBody>
          <a:bodyPr wrap="square" rtlCol="0">
            <a:spAutoFit/>
          </a:bodyPr>
          <a:lstStyle/>
          <a:p>
            <a:pPr algn="ctr"/>
            <a:r>
              <a:rPr lang="en-US" sz="1500" b="1" dirty="0"/>
              <a:t>Structured outbound telephone calls that focus on self-management and supporting </a:t>
            </a:r>
            <a:r>
              <a:rPr lang="en-US" sz="1500" b="1" dirty="0" err="1"/>
              <a:t>behaviour</a:t>
            </a:r>
            <a:r>
              <a:rPr lang="en-US" sz="1500" b="1" dirty="0"/>
              <a:t> change  </a:t>
            </a:r>
            <a:endParaRPr lang="en-ZA" sz="1500" b="1" dirty="0"/>
          </a:p>
        </p:txBody>
      </p:sp>
      <p:sp>
        <p:nvSpPr>
          <p:cNvPr id="143" name="Rounded Rectangle 142"/>
          <p:cNvSpPr/>
          <p:nvPr/>
        </p:nvSpPr>
        <p:spPr>
          <a:xfrm>
            <a:off x="7954027" y="4948824"/>
            <a:ext cx="3396887"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Navigation</a:t>
            </a:r>
            <a:endParaRPr lang="en-ZA" sz="1400" dirty="0">
              <a:solidFill>
                <a:schemeClr val="tx1"/>
              </a:solidFill>
            </a:endParaRPr>
          </a:p>
        </p:txBody>
      </p:sp>
    </p:spTree>
    <p:extLst>
      <p:ext uri="{BB962C8B-B14F-4D97-AF65-F5344CB8AC3E}">
        <p14:creationId xmlns:p14="http://schemas.microsoft.com/office/powerpoint/2010/main" val="13388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400050" y="1028700"/>
            <a:ext cx="2670425" cy="2683302"/>
            <a:chOff x="329891" y="2740527"/>
            <a:chExt cx="3657600" cy="3383280"/>
          </a:xfrm>
        </p:grpSpPr>
        <p:graphicFrame>
          <p:nvGraphicFramePr>
            <p:cNvPr id="57" name="Chart 56"/>
            <p:cNvGraphicFramePr>
              <a:graphicFrameLocks/>
            </p:cNvGraphicFramePr>
            <p:nvPr/>
          </p:nvGraphicFramePr>
          <p:xfrm>
            <a:off x="329891" y="2740527"/>
            <a:ext cx="3657600" cy="3383280"/>
          </p:xfrm>
          <a:graphic>
            <a:graphicData uri="http://schemas.openxmlformats.org/drawingml/2006/chart">
              <c:chart xmlns:c="http://schemas.openxmlformats.org/drawingml/2006/chart" xmlns:r="http://schemas.openxmlformats.org/officeDocument/2006/relationships" r:id="rId3"/>
            </a:graphicData>
          </a:graphic>
        </p:graphicFrame>
        <p:cxnSp>
          <p:nvCxnSpPr>
            <p:cNvPr id="58" name="Elbow Connector 57"/>
            <p:cNvCxnSpPr/>
            <p:nvPr/>
          </p:nvCxnSpPr>
          <p:spPr>
            <a:xfrm flipV="1">
              <a:off x="1299536" y="3290208"/>
              <a:ext cx="1320746" cy="383039"/>
            </a:xfrm>
            <a:prstGeom prst="bentConnector3">
              <a:avLst>
                <a:gd name="adj1" fmla="val 112"/>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97379" y="3172965"/>
              <a:ext cx="685197" cy="317855"/>
            </a:xfrm>
            <a:prstGeom prst="rect">
              <a:avLst/>
            </a:prstGeom>
            <a:solidFill>
              <a:schemeClr val="bg1"/>
            </a:solidFill>
            <a:ln>
              <a:solidFill>
                <a:schemeClr val="accent1"/>
              </a:solidFill>
            </a:ln>
          </p:spPr>
          <p:txBody>
            <a:bodyPr wrap="square" rtlCol="0">
              <a:spAutoFit/>
            </a:bodyPr>
            <a:lstStyle/>
            <a:p>
              <a:pPr algn="ctr">
                <a:defRPr/>
              </a:pPr>
              <a:r>
                <a:rPr lang="en-ZA" sz="1200" b="1" kern="0" dirty="0">
                  <a:solidFill>
                    <a:schemeClr val="accent1"/>
                  </a:solidFill>
                </a:rPr>
                <a:t>19%</a:t>
              </a:r>
            </a:p>
          </p:txBody>
        </p:sp>
      </p:grpSp>
      <p:grpSp>
        <p:nvGrpSpPr>
          <p:cNvPr id="60" name="Group 59"/>
          <p:cNvGrpSpPr/>
          <p:nvPr/>
        </p:nvGrpSpPr>
        <p:grpSpPr>
          <a:xfrm>
            <a:off x="3131318" y="1028700"/>
            <a:ext cx="2793232" cy="2683302"/>
            <a:chOff x="329891" y="2740527"/>
            <a:chExt cx="3657600" cy="3383280"/>
          </a:xfrm>
        </p:grpSpPr>
        <p:graphicFrame>
          <p:nvGraphicFramePr>
            <p:cNvPr id="61" name="Chart 60"/>
            <p:cNvGraphicFramePr>
              <a:graphicFrameLocks/>
            </p:cNvGraphicFramePr>
            <p:nvPr/>
          </p:nvGraphicFramePr>
          <p:xfrm>
            <a:off x="329891" y="2740527"/>
            <a:ext cx="3657600" cy="3383280"/>
          </p:xfrm>
          <a:graphic>
            <a:graphicData uri="http://schemas.openxmlformats.org/drawingml/2006/chart">
              <c:chart xmlns:c="http://schemas.openxmlformats.org/drawingml/2006/chart" xmlns:r="http://schemas.openxmlformats.org/officeDocument/2006/relationships" r:id="rId4"/>
            </a:graphicData>
          </a:graphic>
        </p:graphicFrame>
        <p:cxnSp>
          <p:nvCxnSpPr>
            <p:cNvPr id="62" name="Elbow Connector 61"/>
            <p:cNvCxnSpPr/>
            <p:nvPr/>
          </p:nvCxnSpPr>
          <p:spPr>
            <a:xfrm flipV="1">
              <a:off x="1299536" y="3300954"/>
              <a:ext cx="1320746" cy="383039"/>
            </a:xfrm>
            <a:prstGeom prst="bentConnector3">
              <a:avLst>
                <a:gd name="adj1" fmla="val 112"/>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97379" y="3183712"/>
              <a:ext cx="685197" cy="317855"/>
            </a:xfrm>
            <a:prstGeom prst="rect">
              <a:avLst/>
            </a:prstGeom>
            <a:solidFill>
              <a:schemeClr val="bg1"/>
            </a:solidFill>
            <a:ln>
              <a:solidFill>
                <a:schemeClr val="accent1"/>
              </a:solidFill>
            </a:ln>
          </p:spPr>
          <p:txBody>
            <a:bodyPr wrap="square" rtlCol="0">
              <a:spAutoFit/>
            </a:bodyPr>
            <a:lstStyle/>
            <a:p>
              <a:pPr algn="ctr">
                <a:defRPr/>
              </a:pPr>
              <a:r>
                <a:rPr lang="en-ZA" sz="1200" b="1" kern="0" dirty="0">
                  <a:solidFill>
                    <a:schemeClr val="accent1"/>
                  </a:solidFill>
                </a:rPr>
                <a:t>19%</a:t>
              </a:r>
            </a:p>
          </p:txBody>
        </p:sp>
      </p:grpSp>
      <p:grpSp>
        <p:nvGrpSpPr>
          <p:cNvPr id="64" name="Group 63"/>
          <p:cNvGrpSpPr/>
          <p:nvPr/>
        </p:nvGrpSpPr>
        <p:grpSpPr>
          <a:xfrm>
            <a:off x="235835" y="4091749"/>
            <a:ext cx="2834640" cy="2554213"/>
            <a:chOff x="329891" y="2505139"/>
            <a:chExt cx="3657600" cy="3618668"/>
          </a:xfrm>
        </p:grpSpPr>
        <p:graphicFrame>
          <p:nvGraphicFramePr>
            <p:cNvPr id="65" name="Chart 64"/>
            <p:cNvGraphicFramePr>
              <a:graphicFrameLocks/>
            </p:cNvGraphicFramePr>
            <p:nvPr/>
          </p:nvGraphicFramePr>
          <p:xfrm>
            <a:off x="329891" y="2505139"/>
            <a:ext cx="3657600" cy="3618668"/>
          </p:xfrm>
          <a:graphic>
            <a:graphicData uri="http://schemas.openxmlformats.org/drawingml/2006/chart">
              <c:chart xmlns:c="http://schemas.openxmlformats.org/drawingml/2006/chart" xmlns:r="http://schemas.openxmlformats.org/officeDocument/2006/relationships" r:id="rId5"/>
            </a:graphicData>
          </a:graphic>
        </p:graphicFrame>
        <p:cxnSp>
          <p:nvCxnSpPr>
            <p:cNvPr id="66" name="Elbow Connector 65"/>
            <p:cNvCxnSpPr/>
            <p:nvPr/>
          </p:nvCxnSpPr>
          <p:spPr>
            <a:xfrm flipV="1">
              <a:off x="1257300" y="3042596"/>
              <a:ext cx="1399188" cy="693950"/>
            </a:xfrm>
            <a:prstGeom prst="bentConnector3">
              <a:avLst>
                <a:gd name="adj1" fmla="val -648"/>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65233" y="3232096"/>
              <a:ext cx="528641" cy="350364"/>
            </a:xfrm>
            <a:prstGeom prst="rect">
              <a:avLst/>
            </a:prstGeom>
            <a:solidFill>
              <a:schemeClr val="bg1"/>
            </a:solidFill>
            <a:ln>
              <a:solidFill>
                <a:schemeClr val="accent1"/>
              </a:solidFill>
            </a:ln>
          </p:spPr>
          <p:txBody>
            <a:bodyPr wrap="none" rtlCol="0">
              <a:spAutoFit/>
            </a:bodyPr>
            <a:lstStyle/>
            <a:p>
              <a:pPr algn="ctr">
                <a:defRPr/>
              </a:pPr>
              <a:r>
                <a:rPr lang="en-ZA" sz="1200" b="1" kern="0" dirty="0">
                  <a:solidFill>
                    <a:schemeClr val="accent1"/>
                  </a:solidFill>
                </a:rPr>
                <a:t>21%</a:t>
              </a:r>
            </a:p>
          </p:txBody>
        </p:sp>
      </p:grpSp>
      <p:grpSp>
        <p:nvGrpSpPr>
          <p:cNvPr id="68" name="Group 67"/>
          <p:cNvGrpSpPr/>
          <p:nvPr/>
        </p:nvGrpSpPr>
        <p:grpSpPr>
          <a:xfrm>
            <a:off x="3177835" y="3369724"/>
            <a:ext cx="2834640" cy="3291840"/>
            <a:chOff x="329891" y="2505139"/>
            <a:chExt cx="3657600" cy="3618668"/>
          </a:xfrm>
        </p:grpSpPr>
        <p:graphicFrame>
          <p:nvGraphicFramePr>
            <p:cNvPr id="69" name="Chart 68"/>
            <p:cNvGraphicFramePr>
              <a:graphicFrameLocks/>
            </p:cNvGraphicFramePr>
            <p:nvPr/>
          </p:nvGraphicFramePr>
          <p:xfrm>
            <a:off x="329891" y="2505139"/>
            <a:ext cx="3657600" cy="3618668"/>
          </p:xfrm>
          <a:graphic>
            <a:graphicData uri="http://schemas.openxmlformats.org/drawingml/2006/chart">
              <c:chart xmlns:c="http://schemas.openxmlformats.org/drawingml/2006/chart" xmlns:r="http://schemas.openxmlformats.org/officeDocument/2006/relationships" r:id="rId6"/>
            </a:graphicData>
          </a:graphic>
        </p:graphicFrame>
        <p:cxnSp>
          <p:nvCxnSpPr>
            <p:cNvPr id="70" name="Elbow Connector 69"/>
            <p:cNvCxnSpPr/>
            <p:nvPr/>
          </p:nvCxnSpPr>
          <p:spPr>
            <a:xfrm>
              <a:off x="1561432" y="3736579"/>
              <a:ext cx="1419981" cy="345386"/>
            </a:xfrm>
            <a:prstGeom prst="bentConnector3">
              <a:avLst>
                <a:gd name="adj1" fmla="val 99684"/>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033866" y="3619350"/>
              <a:ext cx="571290" cy="304501"/>
            </a:xfrm>
            <a:prstGeom prst="rect">
              <a:avLst/>
            </a:prstGeom>
            <a:solidFill>
              <a:schemeClr val="bg1"/>
            </a:solidFill>
            <a:ln>
              <a:solidFill>
                <a:schemeClr val="accent1"/>
              </a:solidFill>
            </a:ln>
          </p:spPr>
          <p:txBody>
            <a:bodyPr wrap="none" rtlCol="0">
              <a:spAutoFit/>
            </a:bodyPr>
            <a:lstStyle/>
            <a:p>
              <a:pPr algn="ctr">
                <a:defRPr/>
              </a:pPr>
              <a:r>
                <a:rPr lang="en-ZA" sz="1200" b="1" kern="0" dirty="0">
                  <a:solidFill>
                    <a:schemeClr val="accent1"/>
                  </a:solidFill>
                </a:rPr>
                <a:t>-7%</a:t>
              </a:r>
            </a:p>
          </p:txBody>
        </p:sp>
      </p:grpSp>
      <p:cxnSp>
        <p:nvCxnSpPr>
          <p:cNvPr id="25" name="Elbow Connector 24"/>
          <p:cNvCxnSpPr/>
          <p:nvPr/>
        </p:nvCxnSpPr>
        <p:spPr>
          <a:xfrm>
            <a:off x="8248650" y="2612787"/>
            <a:ext cx="1828800" cy="359013"/>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20150" y="2493337"/>
            <a:ext cx="695326" cy="461665"/>
          </a:xfrm>
          <a:prstGeom prst="rect">
            <a:avLst/>
          </a:prstGeom>
          <a:solidFill>
            <a:schemeClr val="bg1"/>
          </a:solidFill>
          <a:ln>
            <a:solidFill>
              <a:schemeClr val="accent1"/>
            </a:solidFill>
          </a:ln>
        </p:spPr>
        <p:txBody>
          <a:bodyPr wrap="square" rtlCol="0">
            <a:spAutoFit/>
          </a:bodyPr>
          <a:lstStyle/>
          <a:p>
            <a:pPr algn="ctr">
              <a:defRPr/>
            </a:pPr>
            <a:r>
              <a:rPr lang="en-ZA" sz="1200" b="1" kern="0" dirty="0">
                <a:solidFill>
                  <a:schemeClr val="accent1"/>
                </a:solidFill>
              </a:rPr>
              <a:t>-6.4% </a:t>
            </a:r>
            <a:br>
              <a:rPr lang="en-ZA" sz="1200" b="1" kern="0" dirty="0">
                <a:solidFill>
                  <a:schemeClr val="accent1"/>
                </a:solidFill>
              </a:rPr>
            </a:br>
            <a:r>
              <a:rPr lang="en-ZA" sz="1200" b="1" kern="0" dirty="0">
                <a:solidFill>
                  <a:schemeClr val="accent1"/>
                </a:solidFill>
              </a:rPr>
              <a:t>risk-</a:t>
            </a:r>
            <a:r>
              <a:rPr lang="en-ZA" sz="1200" b="1" kern="0" dirty="0" err="1">
                <a:solidFill>
                  <a:schemeClr val="accent1"/>
                </a:solidFill>
              </a:rPr>
              <a:t>adj</a:t>
            </a:r>
            <a:endParaRPr lang="en-ZA" sz="1200" b="1" kern="0" dirty="0">
              <a:solidFill>
                <a:schemeClr val="accent1"/>
              </a:solidFill>
            </a:endParaRPr>
          </a:p>
        </p:txBody>
      </p:sp>
      <p:sp>
        <p:nvSpPr>
          <p:cNvPr id="23" name="Title 1"/>
          <p:cNvSpPr>
            <a:spLocks noGrp="1"/>
          </p:cNvSpPr>
          <p:nvPr>
            <p:ph type="title"/>
          </p:nvPr>
        </p:nvSpPr>
        <p:spPr>
          <a:xfrm>
            <a:off x="322263" y="284163"/>
            <a:ext cx="9720000" cy="437016"/>
          </a:xfrm>
        </p:spPr>
        <p:txBody>
          <a:bodyPr/>
          <a:lstStyle/>
          <a:p>
            <a:r>
              <a:rPr lang="en-US" dirty="0" err="1"/>
              <a:t>DiabetesCare</a:t>
            </a:r>
            <a:r>
              <a:rPr lang="en-US" dirty="0"/>
              <a:t> Process and Financial Outcomes</a:t>
            </a:r>
          </a:p>
        </p:txBody>
      </p:sp>
      <p:pic>
        <p:nvPicPr>
          <p:cNvPr id="24" name="Picture 23"/>
          <p:cNvPicPr>
            <a:picLocks noChangeAspect="1"/>
          </p:cNvPicPr>
          <p:nvPr/>
        </p:nvPicPr>
        <p:blipFill rotWithShape="1">
          <a:blip r:embed="rId7"/>
          <a:srcRect b="13402"/>
          <a:stretch/>
        </p:blipFill>
        <p:spPr>
          <a:xfrm>
            <a:off x="6553345" y="2024481"/>
            <a:ext cx="4747258" cy="2936448"/>
          </a:xfrm>
          <a:prstGeom prst="rect">
            <a:avLst/>
          </a:prstGeom>
        </p:spPr>
      </p:pic>
      <p:cxnSp>
        <p:nvCxnSpPr>
          <p:cNvPr id="26" name="Elbow Connector 25"/>
          <p:cNvCxnSpPr/>
          <p:nvPr/>
        </p:nvCxnSpPr>
        <p:spPr>
          <a:xfrm>
            <a:off x="8401050" y="2627401"/>
            <a:ext cx="1828800" cy="359013"/>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972550" y="2507951"/>
            <a:ext cx="695326" cy="461665"/>
          </a:xfrm>
          <a:prstGeom prst="rect">
            <a:avLst/>
          </a:prstGeom>
          <a:solidFill>
            <a:schemeClr val="bg1"/>
          </a:solidFill>
          <a:ln>
            <a:solidFill>
              <a:schemeClr val="accent1"/>
            </a:solidFill>
          </a:ln>
        </p:spPr>
        <p:txBody>
          <a:bodyPr wrap="square" rtlCol="0">
            <a:spAutoFit/>
          </a:bodyPr>
          <a:lstStyle/>
          <a:p>
            <a:pPr algn="ctr">
              <a:defRPr/>
            </a:pPr>
            <a:r>
              <a:rPr lang="en-ZA" sz="1200" b="1" kern="0" dirty="0">
                <a:solidFill>
                  <a:schemeClr val="accent1"/>
                </a:solidFill>
              </a:rPr>
              <a:t>-6.4% </a:t>
            </a:r>
            <a:br>
              <a:rPr lang="en-ZA" sz="1200" b="1" kern="0" dirty="0">
                <a:solidFill>
                  <a:schemeClr val="accent1"/>
                </a:solidFill>
              </a:rPr>
            </a:br>
            <a:r>
              <a:rPr lang="en-ZA" sz="1200" b="1" kern="0" dirty="0">
                <a:solidFill>
                  <a:schemeClr val="accent1"/>
                </a:solidFill>
              </a:rPr>
              <a:t>risk-</a:t>
            </a:r>
            <a:r>
              <a:rPr lang="en-ZA" sz="1200" b="1" kern="0" dirty="0" err="1">
                <a:solidFill>
                  <a:schemeClr val="accent1"/>
                </a:solidFill>
              </a:rPr>
              <a:t>adj</a:t>
            </a:r>
            <a:endParaRPr lang="en-ZA" sz="1200" b="1" kern="0" dirty="0">
              <a:solidFill>
                <a:schemeClr val="accent1"/>
              </a:solidFill>
            </a:endParaRPr>
          </a:p>
        </p:txBody>
      </p:sp>
    </p:spTree>
    <p:extLst>
      <p:ext uri="{BB962C8B-B14F-4D97-AF65-F5344CB8AC3E}">
        <p14:creationId xmlns:p14="http://schemas.microsoft.com/office/powerpoint/2010/main" val="28635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Vitality Active Rewards for Doctors</a:t>
            </a:r>
          </a:p>
        </p:txBody>
      </p:sp>
      <p:sp>
        <p:nvSpPr>
          <p:cNvPr id="3" name="Text Placeholder 2"/>
          <p:cNvSpPr>
            <a:spLocks noGrp="1"/>
          </p:cNvSpPr>
          <p:nvPr>
            <p:ph type="body" sz="quarter" idx="10"/>
          </p:nvPr>
        </p:nvSpPr>
        <p:spPr/>
        <p:txBody>
          <a:bodyPr/>
          <a:lstStyle/>
          <a:p>
            <a:r>
              <a:rPr lang="en-US" dirty="0"/>
              <a:t>The messenger effect</a:t>
            </a:r>
          </a:p>
        </p:txBody>
      </p:sp>
      <p:pic>
        <p:nvPicPr>
          <p:cNvPr id="5" name="Picture 4"/>
          <p:cNvPicPr>
            <a:picLocks noChangeAspect="1"/>
          </p:cNvPicPr>
          <p:nvPr/>
        </p:nvPicPr>
        <p:blipFill rotWithShape="1">
          <a:blip r:embed="rId3"/>
          <a:srcRect t="19641"/>
          <a:stretch/>
        </p:blipFill>
        <p:spPr>
          <a:xfrm>
            <a:off x="8536796" y="222470"/>
            <a:ext cx="3320242" cy="1006255"/>
          </a:xfrm>
          <a:prstGeom prst="rect">
            <a:avLst/>
          </a:prstGeom>
        </p:spPr>
      </p:pic>
      <p:pic>
        <p:nvPicPr>
          <p:cNvPr id="6" name="Picture 5"/>
          <p:cNvPicPr>
            <a:picLocks noChangeAspect="1"/>
          </p:cNvPicPr>
          <p:nvPr/>
        </p:nvPicPr>
        <p:blipFill>
          <a:blip r:embed="rId4"/>
          <a:stretch>
            <a:fillRect/>
          </a:stretch>
        </p:blipFill>
        <p:spPr>
          <a:xfrm>
            <a:off x="328503" y="1347112"/>
            <a:ext cx="11516342" cy="4871126"/>
          </a:xfrm>
          <a:prstGeom prst="rect">
            <a:avLst/>
          </a:prstGeom>
        </p:spPr>
      </p:pic>
    </p:spTree>
    <p:extLst>
      <p:ext uri="{BB962C8B-B14F-4D97-AF65-F5344CB8AC3E}">
        <p14:creationId xmlns:p14="http://schemas.microsoft.com/office/powerpoint/2010/main" val="283647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stretch>
            <a:fillRect/>
          </a:stretch>
        </p:blipFill>
        <p:spPr>
          <a:xfrm>
            <a:off x="530415" y="780802"/>
            <a:ext cx="10953090" cy="5296395"/>
          </a:xfrm>
          <a:prstGeom prst="rect">
            <a:avLst/>
          </a:prstGeom>
        </p:spPr>
      </p:pic>
    </p:spTree>
    <p:extLst>
      <p:ext uri="{BB962C8B-B14F-4D97-AF65-F5344CB8AC3E}">
        <p14:creationId xmlns:p14="http://schemas.microsoft.com/office/powerpoint/2010/main" val="9277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ZA" dirty="0"/>
              <a:t>Jane Ball -  head of population health management</a:t>
            </a:r>
          </a:p>
        </p:txBody>
      </p:sp>
      <p:sp>
        <p:nvSpPr>
          <p:cNvPr id="4" name="Title 3"/>
          <p:cNvSpPr>
            <a:spLocks noGrp="1"/>
          </p:cNvSpPr>
          <p:nvPr>
            <p:ph type="ctrTitle"/>
          </p:nvPr>
        </p:nvSpPr>
        <p:spPr/>
        <p:txBody>
          <a:bodyPr/>
          <a:lstStyle/>
          <a:p>
            <a:r>
              <a:rPr lang="en-ZA" dirty="0"/>
              <a:t>Addressing the Intention-Behaviour Gap</a:t>
            </a:r>
            <a:br>
              <a:rPr lang="en-ZA" dirty="0"/>
            </a:br>
            <a:r>
              <a:rPr lang="en-ZA" dirty="0"/>
              <a:t>in Healthcare</a:t>
            </a:r>
          </a:p>
        </p:txBody>
      </p:sp>
    </p:spTree>
    <p:extLst>
      <p:ext uri="{BB962C8B-B14F-4D97-AF65-F5344CB8AC3E}">
        <p14:creationId xmlns:p14="http://schemas.microsoft.com/office/powerpoint/2010/main" val="21702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78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 through Virtual consultations </a:t>
            </a:r>
          </a:p>
        </p:txBody>
      </p:sp>
      <p:grpSp>
        <p:nvGrpSpPr>
          <p:cNvPr id="6" name="Group 5"/>
          <p:cNvGrpSpPr/>
          <p:nvPr/>
        </p:nvGrpSpPr>
        <p:grpSpPr>
          <a:xfrm>
            <a:off x="541865" y="1024467"/>
            <a:ext cx="2980268" cy="5504392"/>
            <a:chOff x="312212" y="-1457325"/>
            <a:chExt cx="5579002" cy="12793133"/>
          </a:xfrm>
        </p:grpSpPr>
        <p:pic>
          <p:nvPicPr>
            <p:cNvPr id="2" name="Picture 1"/>
            <p:cNvPicPr>
              <a:picLocks noChangeAspect="1"/>
            </p:cNvPicPr>
            <p:nvPr/>
          </p:nvPicPr>
          <p:blipFill>
            <a:blip r:embed="rId2"/>
            <a:stretch>
              <a:fillRect/>
            </a:stretch>
          </p:blipFill>
          <p:spPr>
            <a:xfrm>
              <a:off x="322263" y="-1457325"/>
              <a:ext cx="5543550" cy="1847850"/>
            </a:xfrm>
            <a:prstGeom prst="rect">
              <a:avLst/>
            </a:prstGeom>
          </p:spPr>
        </p:pic>
        <p:pic>
          <p:nvPicPr>
            <p:cNvPr id="3" name="Picture 2"/>
            <p:cNvPicPr>
              <a:picLocks noChangeAspect="1"/>
            </p:cNvPicPr>
            <p:nvPr/>
          </p:nvPicPr>
          <p:blipFill>
            <a:blip r:embed="rId3"/>
            <a:stretch>
              <a:fillRect/>
            </a:stretch>
          </p:blipFill>
          <p:spPr>
            <a:xfrm>
              <a:off x="312212" y="390525"/>
              <a:ext cx="5534025" cy="5495925"/>
            </a:xfrm>
            <a:prstGeom prst="rect">
              <a:avLst/>
            </a:prstGeom>
          </p:spPr>
        </p:pic>
        <p:pic>
          <p:nvPicPr>
            <p:cNvPr id="5" name="Picture 4"/>
            <p:cNvPicPr>
              <a:picLocks noChangeAspect="1"/>
            </p:cNvPicPr>
            <p:nvPr/>
          </p:nvPicPr>
          <p:blipFill>
            <a:blip r:embed="rId4"/>
            <a:stretch>
              <a:fillRect/>
            </a:stretch>
          </p:blipFill>
          <p:spPr>
            <a:xfrm>
              <a:off x="442914" y="5906558"/>
              <a:ext cx="5448300" cy="5429250"/>
            </a:xfrm>
            <a:prstGeom prst="rect">
              <a:avLst/>
            </a:prstGeom>
          </p:spPr>
        </p:pic>
      </p:grpSp>
      <p:pic>
        <p:nvPicPr>
          <p:cNvPr id="7" name="Picture 6"/>
          <p:cNvPicPr>
            <a:picLocks noChangeAspect="1"/>
          </p:cNvPicPr>
          <p:nvPr/>
        </p:nvPicPr>
        <p:blipFill>
          <a:blip r:embed="rId5"/>
          <a:stretch>
            <a:fillRect/>
          </a:stretch>
        </p:blipFill>
        <p:spPr>
          <a:xfrm>
            <a:off x="5082115" y="1819526"/>
            <a:ext cx="5907617" cy="3176938"/>
          </a:xfrm>
          <a:prstGeom prst="rect">
            <a:avLst/>
          </a:prstGeom>
        </p:spPr>
      </p:pic>
      <p:sp>
        <p:nvSpPr>
          <p:cNvPr id="8" name="Isosceles Triangle 7"/>
          <p:cNvSpPr/>
          <p:nvPr/>
        </p:nvSpPr>
        <p:spPr>
          <a:xfrm rot="5400000">
            <a:off x="2386857" y="3276600"/>
            <a:ext cx="4157133" cy="7281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76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C2222B-AAFF-4823-AA0D-E4DD4DBAA7C0}"/>
              </a:ext>
            </a:extLst>
          </p:cNvPr>
          <p:cNvSpPr/>
          <p:nvPr/>
        </p:nvSpPr>
        <p:spPr>
          <a:xfrm>
            <a:off x="0" y="1865871"/>
            <a:ext cx="12192000" cy="846790"/>
          </a:xfrm>
          <a:prstGeom prst="rect">
            <a:avLst/>
          </a:prstGeom>
          <a:gradFill flip="none" rotWithShape="1">
            <a:gsLst>
              <a:gs pos="0">
                <a:srgbClr val="0A4D8E"/>
              </a:gs>
              <a:gs pos="100000">
                <a:srgbClr val="1E8AC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45E24F-B1DE-4FDF-958C-5FE2C4C48445}"/>
              </a:ext>
            </a:extLst>
          </p:cNvPr>
          <p:cNvSpPr/>
          <p:nvPr/>
        </p:nvSpPr>
        <p:spPr>
          <a:xfrm>
            <a:off x="4263081" y="4238368"/>
            <a:ext cx="704335" cy="1124465"/>
          </a:xfrm>
          <a:prstGeom prst="rect">
            <a:avLst/>
          </a:prstGeom>
          <a:solidFill>
            <a:schemeClr val="accent2">
              <a:alpha val="2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Intention-</a:t>
            </a:r>
            <a:r>
              <a:rPr lang="en-US" dirty="0" err="1"/>
              <a:t>Behaviour</a:t>
            </a:r>
            <a:r>
              <a:rPr lang="en-US" dirty="0"/>
              <a:t> Gap</a:t>
            </a:r>
          </a:p>
        </p:txBody>
      </p:sp>
      <p:sp>
        <p:nvSpPr>
          <p:cNvPr id="4" name="Text Placeholder 3"/>
          <p:cNvSpPr txBox="1">
            <a:spLocks/>
          </p:cNvSpPr>
          <p:nvPr/>
        </p:nvSpPr>
        <p:spPr>
          <a:xfrm>
            <a:off x="322262" y="1075038"/>
            <a:ext cx="11534776" cy="75376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buClr>
              <a:buFont typeface="Open Sans Light" panose="020B0306030504020204" pitchFamily="34" charset="0"/>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None/>
            </a:pPr>
            <a:r>
              <a:rPr lang="en-US" sz="2000" dirty="0"/>
              <a:t>Intentions strongly predict </a:t>
            </a:r>
            <a:r>
              <a:rPr lang="en-US" sz="2000" dirty="0" err="1"/>
              <a:t>behaviour</a:t>
            </a:r>
            <a:r>
              <a:rPr lang="en-US" sz="2000" dirty="0"/>
              <a:t> </a:t>
            </a:r>
            <a:r>
              <a:rPr lang="en-US" sz="2000" b="1" dirty="0">
                <a:solidFill>
                  <a:schemeClr val="bg2"/>
                </a:solidFill>
              </a:rPr>
              <a:t>BUT</a:t>
            </a:r>
            <a:r>
              <a:rPr lang="en-US" sz="2000" dirty="0"/>
              <a:t> there is a substantial gap between </a:t>
            </a:r>
            <a:br>
              <a:rPr lang="en-US" sz="2000" dirty="0"/>
            </a:br>
            <a:r>
              <a:rPr lang="en-US" sz="2000" dirty="0"/>
              <a:t>what people intend to do and what they actually do.</a:t>
            </a:r>
          </a:p>
        </p:txBody>
      </p:sp>
      <p:sp>
        <p:nvSpPr>
          <p:cNvPr id="7" name="Text Placeholder 3"/>
          <p:cNvSpPr txBox="1">
            <a:spLocks/>
          </p:cNvSpPr>
          <p:nvPr/>
        </p:nvSpPr>
        <p:spPr>
          <a:xfrm>
            <a:off x="1618735" y="1912385"/>
            <a:ext cx="8858993" cy="753762"/>
          </a:xfrm>
          <a:prstGeom prst="rect">
            <a:avLst/>
          </a:prstGeom>
        </p:spPr>
        <p:txBody>
          <a:bodyPr anchor="ctr" anchorCtr="0"/>
          <a:lst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buClr>
              <a:buFont typeface="Open Sans Light" panose="020B0306030504020204" pitchFamily="34" charset="0"/>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None/>
            </a:pP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Only 50% of all intended health </a:t>
            </a:r>
            <a:r>
              <a:rPr lang="en-US" sz="2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behaviours</a:t>
            </a: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are realized. </a:t>
            </a:r>
            <a:b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2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Sheeran</a:t>
            </a: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&amp; Connor, 2017)</a:t>
            </a:r>
          </a:p>
        </p:txBody>
      </p:sp>
      <p:sp>
        <p:nvSpPr>
          <p:cNvPr id="5" name="Rectangle 4"/>
          <p:cNvSpPr/>
          <p:nvPr/>
        </p:nvSpPr>
        <p:spPr>
          <a:xfrm>
            <a:off x="322263" y="6218238"/>
            <a:ext cx="1592039" cy="230832"/>
          </a:xfrm>
          <a:prstGeom prst="rect">
            <a:avLst/>
          </a:prstGeom>
        </p:spPr>
        <p:txBody>
          <a:bodyPr wrap="none" lIns="0" tIns="0" rIns="0">
            <a:spAutoFit/>
          </a:bodyPr>
          <a:lstStyle/>
          <a:p>
            <a:r>
              <a:rPr lang="en-US" sz="1200" dirty="0" err="1"/>
              <a:t>Sheeran</a:t>
            </a:r>
            <a:r>
              <a:rPr lang="en-US" sz="1200" dirty="0"/>
              <a:t> &amp; Webb, 2016</a:t>
            </a:r>
          </a:p>
        </p:txBody>
      </p:sp>
      <p:graphicFrame>
        <p:nvGraphicFramePr>
          <p:cNvPr id="15" name="Chart 14">
            <a:extLst>
              <a:ext uri="{FF2B5EF4-FFF2-40B4-BE49-F238E27FC236}">
                <a16:creationId xmlns:a16="http://schemas.microsoft.com/office/drawing/2014/main" id="{8FA4DA27-51A5-4106-90FA-D8D65882C330}"/>
              </a:ext>
            </a:extLst>
          </p:cNvPr>
          <p:cNvGraphicFramePr/>
          <p:nvPr>
            <p:extLst>
              <p:ext uri="{D42A27DB-BD31-4B8C-83A1-F6EECF244321}">
                <p14:modId xmlns:p14="http://schemas.microsoft.com/office/powerpoint/2010/main" val="408543763"/>
              </p:ext>
            </p:extLst>
          </p:nvPr>
        </p:nvGraphicFramePr>
        <p:xfrm>
          <a:off x="322262" y="2786533"/>
          <a:ext cx="5893187" cy="3431705"/>
        </p:xfrm>
        <a:graphic>
          <a:graphicData uri="http://schemas.openxmlformats.org/drawingml/2006/chart">
            <c:chart xmlns:c="http://schemas.openxmlformats.org/drawingml/2006/chart" xmlns:r="http://schemas.openxmlformats.org/officeDocument/2006/relationships" r:id="rId3"/>
          </a:graphicData>
        </a:graphic>
      </p:graphicFrame>
      <p:sp>
        <p:nvSpPr>
          <p:cNvPr id="24" name="Oval 23">
            <a:extLst>
              <a:ext uri="{FF2B5EF4-FFF2-40B4-BE49-F238E27FC236}">
                <a16:creationId xmlns:a16="http://schemas.microsoft.com/office/drawing/2014/main" id="{38E67D77-ED87-40AE-A22C-7435B75BEBEE}"/>
              </a:ext>
            </a:extLst>
          </p:cNvPr>
          <p:cNvSpPr/>
          <p:nvPr/>
        </p:nvSpPr>
        <p:spPr>
          <a:xfrm>
            <a:off x="7105135" y="2842056"/>
            <a:ext cx="3089188" cy="3089188"/>
          </a:xfrm>
          <a:prstGeom prst="ellipse">
            <a:avLst/>
          </a:prstGeom>
          <a:blipFill>
            <a:blip r:embed="rId4"/>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77029D2-88D6-4089-9D5F-8BA06625EC85}"/>
              </a:ext>
            </a:extLst>
          </p:cNvPr>
          <p:cNvPicPr>
            <a:picLocks noChangeAspect="1"/>
          </p:cNvPicPr>
          <p:nvPr/>
        </p:nvPicPr>
        <p:blipFill rotWithShape="1">
          <a:blip r:embed="rId5">
            <a:clrChange>
              <a:clrFrom>
                <a:srgbClr val="FFFFFF"/>
              </a:clrFrom>
              <a:clrTo>
                <a:srgbClr val="FFFFFF">
                  <a:alpha val="0"/>
                </a:srgbClr>
              </a:clrTo>
            </a:clrChange>
          </a:blip>
          <a:srcRect l="24803" t="18123" r="61269" b="68794"/>
          <a:stretch/>
        </p:blipFill>
        <p:spPr>
          <a:xfrm>
            <a:off x="10079762" y="2897355"/>
            <a:ext cx="856330" cy="856330"/>
          </a:xfrm>
          <a:custGeom>
            <a:avLst/>
            <a:gdLst>
              <a:gd name="connsiteX0" fmla="*/ 428165 w 856330"/>
              <a:gd name="connsiteY0" fmla="*/ 0 h 856330"/>
              <a:gd name="connsiteX1" fmla="*/ 856330 w 856330"/>
              <a:gd name="connsiteY1" fmla="*/ 428165 h 856330"/>
              <a:gd name="connsiteX2" fmla="*/ 428165 w 856330"/>
              <a:gd name="connsiteY2" fmla="*/ 856330 h 856330"/>
              <a:gd name="connsiteX3" fmla="*/ 0 w 856330"/>
              <a:gd name="connsiteY3" fmla="*/ 428165 h 856330"/>
              <a:gd name="connsiteX4" fmla="*/ 428165 w 856330"/>
              <a:gd name="connsiteY4" fmla="*/ 0 h 856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30" h="856330">
                <a:moveTo>
                  <a:pt x="428165" y="0"/>
                </a:moveTo>
                <a:cubicBezTo>
                  <a:pt x="664634" y="0"/>
                  <a:pt x="856330" y="191696"/>
                  <a:pt x="856330" y="428165"/>
                </a:cubicBezTo>
                <a:cubicBezTo>
                  <a:pt x="856330" y="664634"/>
                  <a:pt x="664634" y="856330"/>
                  <a:pt x="428165" y="856330"/>
                </a:cubicBezTo>
                <a:cubicBezTo>
                  <a:pt x="191696" y="856330"/>
                  <a:pt x="0" y="664634"/>
                  <a:pt x="0" y="428165"/>
                </a:cubicBezTo>
                <a:cubicBezTo>
                  <a:pt x="0" y="191696"/>
                  <a:pt x="191696" y="0"/>
                  <a:pt x="428165" y="0"/>
                </a:cubicBezTo>
                <a:close/>
              </a:path>
            </a:pathLst>
          </a:custGeom>
        </p:spPr>
      </p:pic>
      <p:pic>
        <p:nvPicPr>
          <p:cNvPr id="35" name="Picture 34">
            <a:extLst>
              <a:ext uri="{FF2B5EF4-FFF2-40B4-BE49-F238E27FC236}">
                <a16:creationId xmlns:a16="http://schemas.microsoft.com/office/drawing/2014/main" id="{10BE4BDB-7490-4352-A6DF-85E592BAE958}"/>
              </a:ext>
            </a:extLst>
          </p:cNvPr>
          <p:cNvPicPr>
            <a:picLocks noChangeAspect="1"/>
          </p:cNvPicPr>
          <p:nvPr/>
        </p:nvPicPr>
        <p:blipFill rotWithShape="1">
          <a:blip r:embed="rId5">
            <a:clrChange>
              <a:clrFrom>
                <a:srgbClr val="FFFFFF"/>
              </a:clrFrom>
              <a:clrTo>
                <a:srgbClr val="FFFFFF">
                  <a:alpha val="0"/>
                </a:srgbClr>
              </a:clrTo>
            </a:clrChange>
          </a:blip>
          <a:srcRect l="42335" t="18123" r="43736" b="68794"/>
          <a:stretch/>
        </p:blipFill>
        <p:spPr>
          <a:xfrm>
            <a:off x="10264750" y="3870909"/>
            <a:ext cx="856330" cy="856330"/>
          </a:xfrm>
          <a:custGeom>
            <a:avLst/>
            <a:gdLst>
              <a:gd name="connsiteX0" fmla="*/ 428165 w 856330"/>
              <a:gd name="connsiteY0" fmla="*/ 0 h 856330"/>
              <a:gd name="connsiteX1" fmla="*/ 856330 w 856330"/>
              <a:gd name="connsiteY1" fmla="*/ 428165 h 856330"/>
              <a:gd name="connsiteX2" fmla="*/ 428165 w 856330"/>
              <a:gd name="connsiteY2" fmla="*/ 856330 h 856330"/>
              <a:gd name="connsiteX3" fmla="*/ 0 w 856330"/>
              <a:gd name="connsiteY3" fmla="*/ 428165 h 856330"/>
              <a:gd name="connsiteX4" fmla="*/ 428165 w 856330"/>
              <a:gd name="connsiteY4" fmla="*/ 0 h 856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30" h="856330">
                <a:moveTo>
                  <a:pt x="428165" y="0"/>
                </a:moveTo>
                <a:cubicBezTo>
                  <a:pt x="664634" y="0"/>
                  <a:pt x="856330" y="191696"/>
                  <a:pt x="856330" y="428165"/>
                </a:cubicBezTo>
                <a:cubicBezTo>
                  <a:pt x="856330" y="664634"/>
                  <a:pt x="664634" y="856330"/>
                  <a:pt x="428165" y="856330"/>
                </a:cubicBezTo>
                <a:cubicBezTo>
                  <a:pt x="191696" y="856330"/>
                  <a:pt x="0" y="664634"/>
                  <a:pt x="0" y="428165"/>
                </a:cubicBezTo>
                <a:cubicBezTo>
                  <a:pt x="0" y="191696"/>
                  <a:pt x="191696" y="0"/>
                  <a:pt x="428165" y="0"/>
                </a:cubicBezTo>
                <a:close/>
              </a:path>
            </a:pathLst>
          </a:custGeom>
        </p:spPr>
      </p:pic>
      <p:pic>
        <p:nvPicPr>
          <p:cNvPr id="33" name="Picture 32">
            <a:extLst>
              <a:ext uri="{FF2B5EF4-FFF2-40B4-BE49-F238E27FC236}">
                <a16:creationId xmlns:a16="http://schemas.microsoft.com/office/drawing/2014/main" id="{72A0287D-FDF5-404D-B4BF-4196D16A571C}"/>
              </a:ext>
            </a:extLst>
          </p:cNvPr>
          <p:cNvPicPr>
            <a:picLocks noChangeAspect="1"/>
          </p:cNvPicPr>
          <p:nvPr/>
        </p:nvPicPr>
        <p:blipFill rotWithShape="1">
          <a:blip r:embed="rId5">
            <a:clrChange>
              <a:clrFrom>
                <a:srgbClr val="FFFFFF"/>
              </a:clrFrom>
              <a:clrTo>
                <a:srgbClr val="FFFFFF">
                  <a:alpha val="0"/>
                </a:srgbClr>
              </a:clrTo>
            </a:clrChange>
          </a:blip>
          <a:srcRect l="77400" t="18123" r="8671" b="68794"/>
          <a:stretch/>
        </p:blipFill>
        <p:spPr>
          <a:xfrm>
            <a:off x="9577026" y="5627490"/>
            <a:ext cx="856330" cy="856330"/>
          </a:xfrm>
          <a:custGeom>
            <a:avLst/>
            <a:gdLst>
              <a:gd name="connsiteX0" fmla="*/ 428165 w 856330"/>
              <a:gd name="connsiteY0" fmla="*/ 0 h 856330"/>
              <a:gd name="connsiteX1" fmla="*/ 856330 w 856330"/>
              <a:gd name="connsiteY1" fmla="*/ 428165 h 856330"/>
              <a:gd name="connsiteX2" fmla="*/ 428165 w 856330"/>
              <a:gd name="connsiteY2" fmla="*/ 856330 h 856330"/>
              <a:gd name="connsiteX3" fmla="*/ 0 w 856330"/>
              <a:gd name="connsiteY3" fmla="*/ 428165 h 856330"/>
              <a:gd name="connsiteX4" fmla="*/ 428165 w 856330"/>
              <a:gd name="connsiteY4" fmla="*/ 0 h 856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30" h="856330">
                <a:moveTo>
                  <a:pt x="428165" y="0"/>
                </a:moveTo>
                <a:cubicBezTo>
                  <a:pt x="664634" y="0"/>
                  <a:pt x="856330" y="191696"/>
                  <a:pt x="856330" y="428165"/>
                </a:cubicBezTo>
                <a:cubicBezTo>
                  <a:pt x="856330" y="664634"/>
                  <a:pt x="664634" y="856330"/>
                  <a:pt x="428165" y="856330"/>
                </a:cubicBezTo>
                <a:cubicBezTo>
                  <a:pt x="191696" y="856330"/>
                  <a:pt x="0" y="664634"/>
                  <a:pt x="0" y="428165"/>
                </a:cubicBezTo>
                <a:cubicBezTo>
                  <a:pt x="0" y="191696"/>
                  <a:pt x="191696" y="0"/>
                  <a:pt x="428165" y="0"/>
                </a:cubicBezTo>
                <a:close/>
              </a:path>
            </a:pathLst>
          </a:custGeom>
        </p:spPr>
      </p:pic>
      <p:pic>
        <p:nvPicPr>
          <p:cNvPr id="34" name="Picture 33">
            <a:extLst>
              <a:ext uri="{FF2B5EF4-FFF2-40B4-BE49-F238E27FC236}">
                <a16:creationId xmlns:a16="http://schemas.microsoft.com/office/drawing/2014/main" id="{A464A7C2-AE3F-483A-9DA8-63BE9750DB51}"/>
              </a:ext>
            </a:extLst>
          </p:cNvPr>
          <p:cNvPicPr>
            <a:picLocks noChangeAspect="1"/>
          </p:cNvPicPr>
          <p:nvPr/>
        </p:nvPicPr>
        <p:blipFill rotWithShape="1">
          <a:blip r:embed="rId5">
            <a:clrChange>
              <a:clrFrom>
                <a:srgbClr val="FFFFFF"/>
              </a:clrFrom>
              <a:clrTo>
                <a:srgbClr val="FFFFFF">
                  <a:alpha val="0"/>
                </a:srgbClr>
              </a:clrTo>
            </a:clrChange>
          </a:blip>
          <a:srcRect l="59868" t="18123" r="26204" b="68794"/>
          <a:stretch/>
        </p:blipFill>
        <p:spPr>
          <a:xfrm>
            <a:off x="10119197" y="4825314"/>
            <a:ext cx="856330" cy="856330"/>
          </a:xfrm>
          <a:custGeom>
            <a:avLst/>
            <a:gdLst>
              <a:gd name="connsiteX0" fmla="*/ 428165 w 856330"/>
              <a:gd name="connsiteY0" fmla="*/ 0 h 856330"/>
              <a:gd name="connsiteX1" fmla="*/ 856330 w 856330"/>
              <a:gd name="connsiteY1" fmla="*/ 428165 h 856330"/>
              <a:gd name="connsiteX2" fmla="*/ 428165 w 856330"/>
              <a:gd name="connsiteY2" fmla="*/ 856330 h 856330"/>
              <a:gd name="connsiteX3" fmla="*/ 0 w 856330"/>
              <a:gd name="connsiteY3" fmla="*/ 428165 h 856330"/>
              <a:gd name="connsiteX4" fmla="*/ 428165 w 856330"/>
              <a:gd name="connsiteY4" fmla="*/ 0 h 856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30" h="856330">
                <a:moveTo>
                  <a:pt x="428165" y="0"/>
                </a:moveTo>
                <a:cubicBezTo>
                  <a:pt x="664634" y="0"/>
                  <a:pt x="856330" y="191696"/>
                  <a:pt x="856330" y="428165"/>
                </a:cubicBezTo>
                <a:cubicBezTo>
                  <a:pt x="856330" y="664634"/>
                  <a:pt x="664634" y="856330"/>
                  <a:pt x="428165" y="856330"/>
                </a:cubicBezTo>
                <a:cubicBezTo>
                  <a:pt x="191696" y="856330"/>
                  <a:pt x="0" y="664634"/>
                  <a:pt x="0" y="428165"/>
                </a:cubicBezTo>
                <a:cubicBezTo>
                  <a:pt x="0" y="191696"/>
                  <a:pt x="191696" y="0"/>
                  <a:pt x="428165" y="0"/>
                </a:cubicBezTo>
                <a:close/>
              </a:path>
            </a:pathLst>
          </a:custGeom>
        </p:spPr>
      </p:pic>
    </p:spTree>
    <p:extLst>
      <p:ext uri="{BB962C8B-B14F-4D97-AF65-F5344CB8AC3E}">
        <p14:creationId xmlns:p14="http://schemas.microsoft.com/office/powerpoint/2010/main" val="339329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352325" y="1074460"/>
            <a:ext cx="5487349" cy="5398823"/>
          </a:xfrm>
          <a:prstGeom prst="rect">
            <a:avLst/>
          </a:prstGeom>
        </p:spPr>
      </p:pic>
    </p:spTree>
    <p:extLst>
      <p:ext uri="{BB962C8B-B14F-4D97-AF65-F5344CB8AC3E}">
        <p14:creationId xmlns:p14="http://schemas.microsoft.com/office/powerpoint/2010/main" val="23310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2"/>
          <a:stretch>
            <a:fillRect/>
          </a:stretch>
        </p:blipFill>
        <p:spPr>
          <a:xfrm>
            <a:off x="1139013" y="1180618"/>
            <a:ext cx="9255053" cy="4861367"/>
          </a:xfrm>
          <a:prstGeom prst="rect">
            <a:avLst/>
          </a:prstGeom>
        </p:spPr>
      </p:pic>
    </p:spTree>
    <p:extLst>
      <p:ext uri="{BB962C8B-B14F-4D97-AF65-F5344CB8AC3E}">
        <p14:creationId xmlns:p14="http://schemas.microsoft.com/office/powerpoint/2010/main" val="4047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38A42D-8CD6-430B-92E8-DA1BE722C4DF}"/>
              </a:ext>
            </a:extLst>
          </p:cNvPr>
          <p:cNvSpPr/>
          <p:nvPr/>
        </p:nvSpPr>
        <p:spPr>
          <a:xfrm>
            <a:off x="322262" y="4001743"/>
            <a:ext cx="2739569" cy="651934"/>
          </a:xfrm>
          <a:prstGeom prst="rect">
            <a:avLst/>
          </a:prstGeom>
          <a:solidFill>
            <a:schemeClr val="tx2">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Deliberation</a:t>
            </a:r>
          </a:p>
        </p:txBody>
      </p:sp>
      <p:sp>
        <p:nvSpPr>
          <p:cNvPr id="11" name="Rectangle 10">
            <a:extLst>
              <a:ext uri="{FF2B5EF4-FFF2-40B4-BE49-F238E27FC236}">
                <a16:creationId xmlns:a16="http://schemas.microsoft.com/office/drawing/2014/main" id="{D562C8D3-3E81-4E5A-B5B4-EE893ABCE80B}"/>
              </a:ext>
            </a:extLst>
          </p:cNvPr>
          <p:cNvSpPr/>
          <p:nvPr/>
        </p:nvSpPr>
        <p:spPr>
          <a:xfrm>
            <a:off x="3253997" y="4001743"/>
            <a:ext cx="2739569" cy="651934"/>
          </a:xfrm>
          <a:prstGeom prst="rect">
            <a:avLst/>
          </a:prstGeom>
          <a:solidFill>
            <a:schemeClr val="tx2">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Planning</a:t>
            </a:r>
          </a:p>
        </p:txBody>
      </p:sp>
      <p:sp>
        <p:nvSpPr>
          <p:cNvPr id="12" name="Rectangle 11">
            <a:extLst>
              <a:ext uri="{FF2B5EF4-FFF2-40B4-BE49-F238E27FC236}">
                <a16:creationId xmlns:a16="http://schemas.microsoft.com/office/drawing/2014/main" id="{129D81A7-9EAB-4E84-856E-9489A47CA2F4}"/>
              </a:ext>
            </a:extLst>
          </p:cNvPr>
          <p:cNvSpPr/>
          <p:nvPr/>
        </p:nvSpPr>
        <p:spPr>
          <a:xfrm>
            <a:off x="6185732" y="4001743"/>
            <a:ext cx="2739569" cy="651934"/>
          </a:xfrm>
          <a:prstGeom prst="rect">
            <a:avLst/>
          </a:prstGeom>
          <a:solidFill>
            <a:schemeClr val="tx2">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Action</a:t>
            </a:r>
          </a:p>
        </p:txBody>
      </p:sp>
      <p:sp>
        <p:nvSpPr>
          <p:cNvPr id="13" name="Rectangle 12">
            <a:extLst>
              <a:ext uri="{FF2B5EF4-FFF2-40B4-BE49-F238E27FC236}">
                <a16:creationId xmlns:a16="http://schemas.microsoft.com/office/drawing/2014/main" id="{54A08AD4-CE65-457C-B4BC-31F90BC91B96}"/>
              </a:ext>
            </a:extLst>
          </p:cNvPr>
          <p:cNvSpPr/>
          <p:nvPr/>
        </p:nvSpPr>
        <p:spPr>
          <a:xfrm>
            <a:off x="9117469" y="4001743"/>
            <a:ext cx="2739569" cy="651934"/>
          </a:xfrm>
          <a:prstGeom prst="rect">
            <a:avLst/>
          </a:prstGeom>
          <a:solidFill>
            <a:schemeClr val="tx2">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Evaluation</a:t>
            </a:r>
          </a:p>
        </p:txBody>
      </p:sp>
      <p:sp>
        <p:nvSpPr>
          <p:cNvPr id="2" name="Title 1"/>
          <p:cNvSpPr>
            <a:spLocks noGrp="1"/>
          </p:cNvSpPr>
          <p:nvPr>
            <p:ph type="title"/>
          </p:nvPr>
        </p:nvSpPr>
        <p:spPr/>
        <p:txBody>
          <a:bodyPr/>
          <a:lstStyle/>
          <a:p>
            <a:r>
              <a:rPr lang="en-US" dirty="0"/>
              <a:t>Phases for goal attainment</a:t>
            </a:r>
          </a:p>
        </p:txBody>
      </p:sp>
      <p:sp>
        <p:nvSpPr>
          <p:cNvPr id="9" name="Text Placeholder 8">
            <a:extLst>
              <a:ext uri="{FF2B5EF4-FFF2-40B4-BE49-F238E27FC236}">
                <a16:creationId xmlns:a16="http://schemas.microsoft.com/office/drawing/2014/main" id="{44B9C70F-90BF-446F-BE73-E61B50E28CAE}"/>
              </a:ext>
            </a:extLst>
          </p:cNvPr>
          <p:cNvSpPr>
            <a:spLocks noGrp="1"/>
          </p:cNvSpPr>
          <p:nvPr>
            <p:ph type="body" sz="quarter" idx="10"/>
          </p:nvPr>
        </p:nvSpPr>
        <p:spPr/>
        <p:txBody>
          <a:bodyPr/>
          <a:lstStyle/>
          <a:p>
            <a:r>
              <a:rPr lang="en-US" dirty="0"/>
              <a:t>The </a:t>
            </a:r>
            <a:r>
              <a:rPr lang="en-US" dirty="0" err="1"/>
              <a:t>rubicon</a:t>
            </a:r>
            <a:r>
              <a:rPr lang="en-US" dirty="0"/>
              <a:t> model of action phases (</a:t>
            </a:r>
            <a:r>
              <a:rPr lang="en-US" dirty="0" err="1"/>
              <a:t>achtziger</a:t>
            </a:r>
            <a:r>
              <a:rPr lang="en-US" dirty="0"/>
              <a:t> &amp; Gollwitzer, 2008) </a:t>
            </a:r>
          </a:p>
        </p:txBody>
      </p:sp>
      <p:grpSp>
        <p:nvGrpSpPr>
          <p:cNvPr id="32" name="Group 31">
            <a:extLst>
              <a:ext uri="{FF2B5EF4-FFF2-40B4-BE49-F238E27FC236}">
                <a16:creationId xmlns:a16="http://schemas.microsoft.com/office/drawing/2014/main" id="{2A47DD26-5F58-4A64-85C5-A4358DFEE45D}"/>
              </a:ext>
            </a:extLst>
          </p:cNvPr>
          <p:cNvGrpSpPr/>
          <p:nvPr/>
        </p:nvGrpSpPr>
        <p:grpSpPr>
          <a:xfrm>
            <a:off x="322262" y="5063859"/>
            <a:ext cx="8602943" cy="651934"/>
            <a:chOff x="322261" y="4691900"/>
            <a:chExt cx="8602944" cy="651934"/>
          </a:xfrm>
          <a:solidFill>
            <a:srgbClr val="F1E8DF"/>
          </a:solidFill>
        </p:grpSpPr>
        <p:sp>
          <p:nvSpPr>
            <p:cNvPr id="34" name="Freeform: Shape 33">
              <a:extLst>
                <a:ext uri="{FF2B5EF4-FFF2-40B4-BE49-F238E27FC236}">
                  <a16:creationId xmlns:a16="http://schemas.microsoft.com/office/drawing/2014/main" id="{375866B8-1F05-4B68-978C-823F0AFF04AC}"/>
                </a:ext>
              </a:extLst>
            </p:cNvPr>
            <p:cNvSpPr/>
            <p:nvPr/>
          </p:nvSpPr>
          <p:spPr>
            <a:xfrm>
              <a:off x="322261" y="4691900"/>
              <a:ext cx="3068022" cy="651934"/>
            </a:xfrm>
            <a:custGeom>
              <a:avLst/>
              <a:gdLst>
                <a:gd name="connsiteX0" fmla="*/ 0 w 3068022"/>
                <a:gd name="connsiteY0" fmla="*/ 0 h 651934"/>
                <a:gd name="connsiteX1" fmla="*/ 2742055 w 3068022"/>
                <a:gd name="connsiteY1" fmla="*/ 0 h 651934"/>
                <a:gd name="connsiteX2" fmla="*/ 3068022 w 3068022"/>
                <a:gd name="connsiteY2" fmla="*/ 325967 h 651934"/>
                <a:gd name="connsiteX3" fmla="*/ 2742055 w 3068022"/>
                <a:gd name="connsiteY3" fmla="*/ 651934 h 651934"/>
                <a:gd name="connsiteX4" fmla="*/ 0 w 3068022"/>
                <a:gd name="connsiteY4" fmla="*/ 651934 h 651934"/>
                <a:gd name="connsiteX5" fmla="*/ 325967 w 3068022"/>
                <a:gd name="connsiteY5" fmla="*/ 325967 h 651934"/>
                <a:gd name="connsiteX6" fmla="*/ 0 w 3068022"/>
                <a:gd name="connsiteY6" fmla="*/ 0 h 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8022" h="651934">
                  <a:moveTo>
                    <a:pt x="0" y="0"/>
                  </a:moveTo>
                  <a:lnTo>
                    <a:pt x="2742055" y="0"/>
                  </a:lnTo>
                  <a:lnTo>
                    <a:pt x="3068022" y="325967"/>
                  </a:lnTo>
                  <a:lnTo>
                    <a:pt x="2742055" y="651934"/>
                  </a:lnTo>
                  <a:lnTo>
                    <a:pt x="0" y="651934"/>
                  </a:lnTo>
                  <a:lnTo>
                    <a:pt x="325967" y="325967"/>
                  </a:lnTo>
                  <a:lnTo>
                    <a:pt x="0" y="0"/>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5980" tIns="33338" rIns="359305" bIns="33338" numCol="1" spcCol="1270" anchor="ctr" anchorCtr="0">
              <a:noAutofit/>
            </a:bodyPr>
            <a:lstStyle/>
            <a:p>
              <a:pPr marL="0" lvl="0" indent="0" algn="ctr" defTabSz="1111250">
                <a:lnSpc>
                  <a:spcPct val="90000"/>
                </a:lnSpc>
                <a:spcBef>
                  <a:spcPct val="0"/>
                </a:spcBef>
                <a:spcAft>
                  <a:spcPct val="35000"/>
                </a:spcAft>
                <a:buNone/>
              </a:pPr>
              <a:r>
                <a:rPr lang="en-US" sz="2400" kern="1200"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Goal Setting</a:t>
              </a:r>
            </a:p>
          </p:txBody>
        </p:sp>
        <p:sp>
          <p:nvSpPr>
            <p:cNvPr id="35" name="Freeform: Shape 34">
              <a:extLst>
                <a:ext uri="{FF2B5EF4-FFF2-40B4-BE49-F238E27FC236}">
                  <a16:creationId xmlns:a16="http://schemas.microsoft.com/office/drawing/2014/main" id="{ABC7F70B-747C-4846-BBD2-2D8676655613}"/>
                </a:ext>
              </a:extLst>
            </p:cNvPr>
            <p:cNvSpPr/>
            <p:nvPr/>
          </p:nvSpPr>
          <p:spPr>
            <a:xfrm>
              <a:off x="3202696" y="4691900"/>
              <a:ext cx="5722509" cy="651934"/>
            </a:xfrm>
            <a:custGeom>
              <a:avLst/>
              <a:gdLst>
                <a:gd name="connsiteX0" fmla="*/ 0 w 6149821"/>
                <a:gd name="connsiteY0" fmla="*/ 0 h 651934"/>
                <a:gd name="connsiteX1" fmla="*/ 5823854 w 6149821"/>
                <a:gd name="connsiteY1" fmla="*/ 0 h 651934"/>
                <a:gd name="connsiteX2" fmla="*/ 6149821 w 6149821"/>
                <a:gd name="connsiteY2" fmla="*/ 325967 h 651934"/>
                <a:gd name="connsiteX3" fmla="*/ 5823854 w 6149821"/>
                <a:gd name="connsiteY3" fmla="*/ 651934 h 651934"/>
                <a:gd name="connsiteX4" fmla="*/ 0 w 6149821"/>
                <a:gd name="connsiteY4" fmla="*/ 651934 h 651934"/>
                <a:gd name="connsiteX5" fmla="*/ 325967 w 6149821"/>
                <a:gd name="connsiteY5" fmla="*/ 325967 h 651934"/>
                <a:gd name="connsiteX6" fmla="*/ 0 w 6149821"/>
                <a:gd name="connsiteY6" fmla="*/ 0 h 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21" h="651934">
                  <a:moveTo>
                    <a:pt x="0" y="0"/>
                  </a:moveTo>
                  <a:lnTo>
                    <a:pt x="5823854" y="0"/>
                  </a:lnTo>
                  <a:lnTo>
                    <a:pt x="6149821" y="325967"/>
                  </a:lnTo>
                  <a:lnTo>
                    <a:pt x="5823854" y="651934"/>
                  </a:lnTo>
                  <a:lnTo>
                    <a:pt x="0" y="651934"/>
                  </a:lnTo>
                  <a:lnTo>
                    <a:pt x="325967" y="325967"/>
                  </a:lnTo>
                  <a:lnTo>
                    <a:pt x="0" y="0"/>
                  </a:lnTo>
                  <a:close/>
                </a:path>
              </a:pathLst>
            </a:custGeom>
            <a:grp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5980" tIns="33338" rIns="359305" bIns="33338" numCol="1" spcCol="1270" anchor="ctr" anchorCtr="0">
              <a:noAutofit/>
            </a:bodyPr>
            <a:lstStyle/>
            <a:p>
              <a:pPr marL="0" lvl="0" indent="0" algn="ctr" defTabSz="1111250">
                <a:lnSpc>
                  <a:spcPct val="90000"/>
                </a:lnSpc>
                <a:spcBef>
                  <a:spcPct val="0"/>
                </a:spcBef>
                <a:spcAft>
                  <a:spcPct val="35000"/>
                </a:spcAft>
                <a:buNone/>
              </a:pPr>
              <a:r>
                <a:rPr lang="en-US" sz="2400" kern="1200" dirty="0">
                  <a:solidFill>
                    <a:schemeClr val="bg2"/>
                  </a:solidFill>
                  <a:latin typeface="Open Sans Semibold" panose="020B0706030804020204" pitchFamily="34" charset="0"/>
                  <a:ea typeface="Open Sans Semibold" panose="020B0706030804020204" pitchFamily="34" charset="0"/>
                  <a:cs typeface="Open Sans Semibold" panose="020B0706030804020204" pitchFamily="34" charset="0"/>
                </a:rPr>
                <a:t>Goal Striving</a:t>
              </a:r>
            </a:p>
          </p:txBody>
        </p:sp>
      </p:grpSp>
      <p:grpSp>
        <p:nvGrpSpPr>
          <p:cNvPr id="15" name="Group 14">
            <a:extLst>
              <a:ext uri="{FF2B5EF4-FFF2-40B4-BE49-F238E27FC236}">
                <a16:creationId xmlns:a16="http://schemas.microsoft.com/office/drawing/2014/main" id="{686A5249-C219-4F8F-B443-220E52464DA9}"/>
              </a:ext>
            </a:extLst>
          </p:cNvPr>
          <p:cNvGrpSpPr/>
          <p:nvPr/>
        </p:nvGrpSpPr>
        <p:grpSpPr>
          <a:xfrm>
            <a:off x="322262" y="3655005"/>
            <a:ext cx="11534776" cy="301625"/>
            <a:chOff x="234778" y="3941803"/>
            <a:chExt cx="13266964" cy="1223319"/>
          </a:xfrm>
          <a:noFill/>
        </p:grpSpPr>
        <p:sp>
          <p:nvSpPr>
            <p:cNvPr id="16" name="Rectangle 15">
              <a:extLst>
                <a:ext uri="{FF2B5EF4-FFF2-40B4-BE49-F238E27FC236}">
                  <a16:creationId xmlns:a16="http://schemas.microsoft.com/office/drawing/2014/main" id="{8B97B29E-C496-4F08-876E-0C71E6F3CFE9}"/>
                </a:ext>
              </a:extLst>
            </p:cNvPr>
            <p:cNvSpPr/>
            <p:nvPr/>
          </p:nvSpPr>
          <p:spPr>
            <a:xfrm>
              <a:off x="234778" y="3941803"/>
              <a:ext cx="3150973" cy="1223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mj-lt"/>
                </a:rPr>
                <a:t>Motivation pre-decisional</a:t>
              </a:r>
            </a:p>
          </p:txBody>
        </p:sp>
        <p:sp>
          <p:nvSpPr>
            <p:cNvPr id="17" name="Rectangle 16">
              <a:extLst>
                <a:ext uri="{FF2B5EF4-FFF2-40B4-BE49-F238E27FC236}">
                  <a16:creationId xmlns:a16="http://schemas.microsoft.com/office/drawing/2014/main" id="{05CB5816-5CBA-4ABF-A729-36FEB5B3CE4F}"/>
                </a:ext>
              </a:extLst>
            </p:cNvPr>
            <p:cNvSpPr/>
            <p:nvPr/>
          </p:nvSpPr>
          <p:spPr>
            <a:xfrm>
              <a:off x="3606775" y="3941803"/>
              <a:ext cx="3150973" cy="1223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mj-lt"/>
                </a:rPr>
                <a:t>Volition pre-actional</a:t>
              </a:r>
            </a:p>
          </p:txBody>
        </p:sp>
        <p:sp>
          <p:nvSpPr>
            <p:cNvPr id="18" name="Rectangle 17">
              <a:extLst>
                <a:ext uri="{FF2B5EF4-FFF2-40B4-BE49-F238E27FC236}">
                  <a16:creationId xmlns:a16="http://schemas.microsoft.com/office/drawing/2014/main" id="{259027B3-F6BD-42AB-B2A1-6D606D0D6BB5}"/>
                </a:ext>
              </a:extLst>
            </p:cNvPr>
            <p:cNvSpPr/>
            <p:nvPr/>
          </p:nvSpPr>
          <p:spPr>
            <a:xfrm>
              <a:off x="6978772" y="3941803"/>
              <a:ext cx="3150973" cy="1223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mj-lt"/>
                </a:rPr>
                <a:t>Volition actional</a:t>
              </a:r>
            </a:p>
          </p:txBody>
        </p:sp>
        <p:sp>
          <p:nvSpPr>
            <p:cNvPr id="19" name="Rectangle 18">
              <a:extLst>
                <a:ext uri="{FF2B5EF4-FFF2-40B4-BE49-F238E27FC236}">
                  <a16:creationId xmlns:a16="http://schemas.microsoft.com/office/drawing/2014/main" id="{BAB6101B-0156-4586-8A16-B71B62EF46B9}"/>
                </a:ext>
              </a:extLst>
            </p:cNvPr>
            <p:cNvSpPr/>
            <p:nvPr/>
          </p:nvSpPr>
          <p:spPr>
            <a:xfrm>
              <a:off x="10350769" y="3941803"/>
              <a:ext cx="3150973" cy="1223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mj-lt"/>
                </a:rPr>
                <a:t>Motivation post-actional</a:t>
              </a:r>
            </a:p>
          </p:txBody>
        </p:sp>
      </p:grpSp>
      <p:cxnSp>
        <p:nvCxnSpPr>
          <p:cNvPr id="21" name="Straight Arrow Connector 20">
            <a:extLst>
              <a:ext uri="{FF2B5EF4-FFF2-40B4-BE49-F238E27FC236}">
                <a16:creationId xmlns:a16="http://schemas.microsoft.com/office/drawing/2014/main" id="{F97C6C85-520E-4374-AB93-BA4F0AFC41FD}"/>
              </a:ext>
            </a:extLst>
          </p:cNvPr>
          <p:cNvCxnSpPr/>
          <p:nvPr/>
        </p:nvCxnSpPr>
        <p:spPr>
          <a:xfrm>
            <a:off x="3157914" y="2180105"/>
            <a:ext cx="0" cy="162571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F7B950B-7224-45CB-8F3A-6EDE82DDC492}"/>
              </a:ext>
            </a:extLst>
          </p:cNvPr>
          <p:cNvCxnSpPr/>
          <p:nvPr/>
        </p:nvCxnSpPr>
        <p:spPr>
          <a:xfrm>
            <a:off x="9021384" y="2180105"/>
            <a:ext cx="0" cy="162571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09296D6-DE96-4D84-983A-433ECAE43017}"/>
              </a:ext>
            </a:extLst>
          </p:cNvPr>
          <p:cNvCxnSpPr/>
          <p:nvPr/>
        </p:nvCxnSpPr>
        <p:spPr>
          <a:xfrm>
            <a:off x="6089649" y="2180105"/>
            <a:ext cx="0" cy="162571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C46B45B-B778-4366-8F41-2EDD53B314A6}"/>
              </a:ext>
            </a:extLst>
          </p:cNvPr>
          <p:cNvSpPr/>
          <p:nvPr/>
        </p:nvSpPr>
        <p:spPr>
          <a:xfrm>
            <a:off x="1788129" y="1763452"/>
            <a:ext cx="2739569" cy="30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Formation</a:t>
            </a:r>
          </a:p>
        </p:txBody>
      </p:sp>
      <p:sp>
        <p:nvSpPr>
          <p:cNvPr id="28" name="Rectangle 27">
            <a:extLst>
              <a:ext uri="{FF2B5EF4-FFF2-40B4-BE49-F238E27FC236}">
                <a16:creationId xmlns:a16="http://schemas.microsoft.com/office/drawing/2014/main" id="{93B98B2D-B74F-4D2C-8A6B-EE81B0D6D49F}"/>
              </a:ext>
            </a:extLst>
          </p:cNvPr>
          <p:cNvSpPr/>
          <p:nvPr/>
        </p:nvSpPr>
        <p:spPr>
          <a:xfrm>
            <a:off x="4719864" y="1763452"/>
            <a:ext cx="2739569" cy="30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Initiation</a:t>
            </a:r>
          </a:p>
        </p:txBody>
      </p:sp>
      <p:sp>
        <p:nvSpPr>
          <p:cNvPr id="29" name="Rectangle 28">
            <a:extLst>
              <a:ext uri="{FF2B5EF4-FFF2-40B4-BE49-F238E27FC236}">
                <a16:creationId xmlns:a16="http://schemas.microsoft.com/office/drawing/2014/main" id="{A9A326C6-CBF7-4A74-B867-7970D4357475}"/>
              </a:ext>
            </a:extLst>
          </p:cNvPr>
          <p:cNvSpPr/>
          <p:nvPr/>
        </p:nvSpPr>
        <p:spPr>
          <a:xfrm>
            <a:off x="7651600" y="1763452"/>
            <a:ext cx="2739569" cy="30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Deactivation</a:t>
            </a:r>
          </a:p>
        </p:txBody>
      </p:sp>
      <p:sp>
        <p:nvSpPr>
          <p:cNvPr id="30" name="Rectangle 29">
            <a:extLst>
              <a:ext uri="{FF2B5EF4-FFF2-40B4-BE49-F238E27FC236}">
                <a16:creationId xmlns:a16="http://schemas.microsoft.com/office/drawing/2014/main" id="{7941000E-F9FE-41BA-8B0C-D4B9A151CA6E}"/>
              </a:ext>
            </a:extLst>
          </p:cNvPr>
          <p:cNvSpPr/>
          <p:nvPr/>
        </p:nvSpPr>
        <p:spPr>
          <a:xfrm rot="16200000">
            <a:off x="2275271" y="2763316"/>
            <a:ext cx="1256344" cy="30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mj-lt"/>
              </a:rPr>
              <a:t>“Rubicon”</a:t>
            </a:r>
          </a:p>
        </p:txBody>
      </p:sp>
      <p:sp>
        <p:nvSpPr>
          <p:cNvPr id="31" name="Rectangle 30">
            <a:extLst>
              <a:ext uri="{FF2B5EF4-FFF2-40B4-BE49-F238E27FC236}">
                <a16:creationId xmlns:a16="http://schemas.microsoft.com/office/drawing/2014/main" id="{E608CD07-A3C1-449B-B0E0-05A11994A545}"/>
              </a:ext>
            </a:extLst>
          </p:cNvPr>
          <p:cNvSpPr/>
          <p:nvPr/>
        </p:nvSpPr>
        <p:spPr>
          <a:xfrm>
            <a:off x="6789786" y="1763453"/>
            <a:ext cx="1382664" cy="302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1"/>
                </a:solidFill>
                <a:latin typeface="+mj-lt"/>
              </a:rPr>
              <a:t>Realisation</a:t>
            </a:r>
            <a:endParaRPr lang="en-US" dirty="0">
              <a:solidFill>
                <a:schemeClr val="accent1"/>
              </a:solidFill>
              <a:latin typeface="+mj-lt"/>
            </a:endParaRPr>
          </a:p>
        </p:txBody>
      </p:sp>
    </p:spTree>
    <p:extLst>
      <p:ext uri="{BB962C8B-B14F-4D97-AF65-F5344CB8AC3E}">
        <p14:creationId xmlns:p14="http://schemas.microsoft.com/office/powerpoint/2010/main" val="378796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1D18506-BFC9-49A8-9A55-D34D01A166F5}"/>
              </a:ext>
            </a:extLst>
          </p:cNvPr>
          <p:cNvGrpSpPr/>
          <p:nvPr/>
        </p:nvGrpSpPr>
        <p:grpSpPr>
          <a:xfrm>
            <a:off x="298509" y="1184453"/>
            <a:ext cx="3742540" cy="2350282"/>
            <a:chOff x="668822" y="1134323"/>
            <a:chExt cx="3742540" cy="2350282"/>
          </a:xfrm>
        </p:grpSpPr>
        <p:sp>
          <p:nvSpPr>
            <p:cNvPr id="24" name="Oval 5">
              <a:extLst>
                <a:ext uri="{FF2B5EF4-FFF2-40B4-BE49-F238E27FC236}">
                  <a16:creationId xmlns:a16="http://schemas.microsoft.com/office/drawing/2014/main" id="{12581050-EE7A-4EC6-A067-93D66A5BDEB2}"/>
                </a:ext>
              </a:extLst>
            </p:cNvPr>
            <p:cNvSpPr>
              <a:spLocks noChangeArrowheads="1"/>
            </p:cNvSpPr>
            <p:nvPr/>
          </p:nvSpPr>
          <p:spPr bwMode="auto">
            <a:xfrm>
              <a:off x="668822" y="1134323"/>
              <a:ext cx="1834987" cy="1833813"/>
            </a:xfrm>
            <a:prstGeom prst="ellipse">
              <a:avLst/>
            </a:prstGeom>
            <a:solidFill>
              <a:srgbClr val="D9E4EE"/>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6F2CCC09-30CD-410D-B76B-3DD911096B29}"/>
                </a:ext>
              </a:extLst>
            </p:cNvPr>
            <p:cNvSpPr/>
            <p:nvPr/>
          </p:nvSpPr>
          <p:spPr>
            <a:xfrm>
              <a:off x="1285103" y="1581665"/>
              <a:ext cx="3126259" cy="1742303"/>
            </a:xfrm>
            <a:custGeom>
              <a:avLst/>
              <a:gdLst>
                <a:gd name="connsiteX0" fmla="*/ 3126259 w 3126259"/>
                <a:gd name="connsiteY0" fmla="*/ 1445740 h 1742303"/>
                <a:gd name="connsiteX1" fmla="*/ 3126259 w 3126259"/>
                <a:gd name="connsiteY1" fmla="*/ 0 h 1742303"/>
                <a:gd name="connsiteX2" fmla="*/ 0 w 3126259"/>
                <a:gd name="connsiteY2" fmla="*/ 0 h 1742303"/>
                <a:gd name="connsiteX3" fmla="*/ 0 w 3126259"/>
                <a:gd name="connsiteY3" fmla="*/ 1742303 h 1742303"/>
                <a:gd name="connsiteX4" fmla="*/ 2533135 w 3126259"/>
                <a:gd name="connsiteY4" fmla="*/ 1742303 h 17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259" h="1742303">
                  <a:moveTo>
                    <a:pt x="3126259" y="1445740"/>
                  </a:moveTo>
                  <a:lnTo>
                    <a:pt x="3126259" y="0"/>
                  </a:lnTo>
                  <a:lnTo>
                    <a:pt x="0" y="0"/>
                  </a:lnTo>
                  <a:lnTo>
                    <a:pt x="0" y="1742303"/>
                  </a:lnTo>
                  <a:lnTo>
                    <a:pt x="2533135" y="174230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5">
              <a:extLst>
                <a:ext uri="{FF2B5EF4-FFF2-40B4-BE49-F238E27FC236}">
                  <a16:creationId xmlns:a16="http://schemas.microsoft.com/office/drawing/2014/main" id="{84E69CF7-F351-4320-873B-2350505BFDE8}"/>
                </a:ext>
              </a:extLst>
            </p:cNvPr>
            <p:cNvSpPr>
              <a:spLocks noEditPoints="1"/>
            </p:cNvSpPr>
            <p:nvPr/>
          </p:nvSpPr>
          <p:spPr bwMode="auto">
            <a:xfrm>
              <a:off x="3804293" y="3161751"/>
              <a:ext cx="285286" cy="322854"/>
            </a:xfrm>
            <a:custGeom>
              <a:avLst/>
              <a:gdLst>
                <a:gd name="T0" fmla="*/ 13 w 171"/>
                <a:gd name="T1" fmla="*/ 194 h 194"/>
                <a:gd name="T2" fmla="*/ 6 w 171"/>
                <a:gd name="T3" fmla="*/ 192 h 194"/>
                <a:gd name="T4" fmla="*/ 0 w 171"/>
                <a:gd name="T5" fmla="*/ 181 h 194"/>
                <a:gd name="T6" fmla="*/ 0 w 171"/>
                <a:gd name="T7" fmla="*/ 13 h 194"/>
                <a:gd name="T8" fmla="*/ 6 w 171"/>
                <a:gd name="T9" fmla="*/ 2 h 194"/>
                <a:gd name="T10" fmla="*/ 19 w 171"/>
                <a:gd name="T11" fmla="*/ 2 h 194"/>
                <a:gd name="T12" fmla="*/ 164 w 171"/>
                <a:gd name="T13" fmla="*/ 86 h 194"/>
                <a:gd name="T14" fmla="*/ 171 w 171"/>
                <a:gd name="T15" fmla="*/ 97 h 194"/>
                <a:gd name="T16" fmla="*/ 164 w 171"/>
                <a:gd name="T17" fmla="*/ 108 h 194"/>
                <a:gd name="T18" fmla="*/ 19 w 171"/>
                <a:gd name="T19" fmla="*/ 192 h 194"/>
                <a:gd name="T20" fmla="*/ 13 w 171"/>
                <a:gd name="T21" fmla="*/ 194 h 194"/>
                <a:gd name="T22" fmla="*/ 26 w 171"/>
                <a:gd name="T23" fmla="*/ 36 h 194"/>
                <a:gd name="T24" fmla="*/ 26 w 171"/>
                <a:gd name="T25" fmla="*/ 158 h 194"/>
                <a:gd name="T26" fmla="*/ 132 w 171"/>
                <a:gd name="T27" fmla="*/ 97 h 194"/>
                <a:gd name="T28" fmla="*/ 26 w 171"/>
                <a:gd name="T29"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94">
                  <a:moveTo>
                    <a:pt x="13" y="194"/>
                  </a:moveTo>
                  <a:cubicBezTo>
                    <a:pt x="11" y="194"/>
                    <a:pt x="8" y="193"/>
                    <a:pt x="6" y="192"/>
                  </a:cubicBezTo>
                  <a:cubicBezTo>
                    <a:pt x="2" y="190"/>
                    <a:pt x="0" y="185"/>
                    <a:pt x="0" y="181"/>
                  </a:cubicBezTo>
                  <a:cubicBezTo>
                    <a:pt x="0" y="13"/>
                    <a:pt x="0" y="13"/>
                    <a:pt x="0" y="13"/>
                  </a:cubicBezTo>
                  <a:cubicBezTo>
                    <a:pt x="0" y="8"/>
                    <a:pt x="2" y="4"/>
                    <a:pt x="6" y="2"/>
                  </a:cubicBezTo>
                  <a:cubicBezTo>
                    <a:pt x="10" y="0"/>
                    <a:pt x="15" y="0"/>
                    <a:pt x="19" y="2"/>
                  </a:cubicBezTo>
                  <a:cubicBezTo>
                    <a:pt x="164" y="86"/>
                    <a:pt x="164" y="86"/>
                    <a:pt x="164" y="86"/>
                  </a:cubicBezTo>
                  <a:cubicBezTo>
                    <a:pt x="168" y="88"/>
                    <a:pt x="171" y="92"/>
                    <a:pt x="171" y="97"/>
                  </a:cubicBezTo>
                  <a:cubicBezTo>
                    <a:pt x="171" y="102"/>
                    <a:pt x="168" y="106"/>
                    <a:pt x="164" y="108"/>
                  </a:cubicBezTo>
                  <a:cubicBezTo>
                    <a:pt x="19" y="192"/>
                    <a:pt x="19" y="192"/>
                    <a:pt x="19" y="192"/>
                  </a:cubicBezTo>
                  <a:cubicBezTo>
                    <a:pt x="17" y="193"/>
                    <a:pt x="15" y="194"/>
                    <a:pt x="13" y="194"/>
                  </a:cubicBezTo>
                  <a:close/>
                  <a:moveTo>
                    <a:pt x="26" y="36"/>
                  </a:moveTo>
                  <a:cubicBezTo>
                    <a:pt x="26" y="158"/>
                    <a:pt x="26" y="158"/>
                    <a:pt x="26" y="158"/>
                  </a:cubicBezTo>
                  <a:cubicBezTo>
                    <a:pt x="132" y="97"/>
                    <a:pt x="132" y="97"/>
                    <a:pt x="132" y="97"/>
                  </a:cubicBezTo>
                  <a:lnTo>
                    <a:pt x="2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998C3D20-B34D-4F65-9FCA-339CDF590E4A}"/>
              </a:ext>
            </a:extLst>
          </p:cNvPr>
          <p:cNvGrpSpPr/>
          <p:nvPr/>
        </p:nvGrpSpPr>
        <p:grpSpPr>
          <a:xfrm>
            <a:off x="4199542" y="3975431"/>
            <a:ext cx="3742540" cy="2350282"/>
            <a:chOff x="668822" y="1134323"/>
            <a:chExt cx="3742540" cy="2350282"/>
          </a:xfrm>
        </p:grpSpPr>
        <p:sp>
          <p:nvSpPr>
            <p:cNvPr id="54" name="Oval 5">
              <a:extLst>
                <a:ext uri="{FF2B5EF4-FFF2-40B4-BE49-F238E27FC236}">
                  <a16:creationId xmlns:a16="http://schemas.microsoft.com/office/drawing/2014/main" id="{70BE2D20-E310-4C34-8FB3-605BDC0B5F55}"/>
                </a:ext>
              </a:extLst>
            </p:cNvPr>
            <p:cNvSpPr>
              <a:spLocks noChangeArrowheads="1"/>
            </p:cNvSpPr>
            <p:nvPr/>
          </p:nvSpPr>
          <p:spPr bwMode="auto">
            <a:xfrm>
              <a:off x="668822" y="1134323"/>
              <a:ext cx="1834987" cy="1833813"/>
            </a:xfrm>
            <a:prstGeom prst="ellipse">
              <a:avLst/>
            </a:pr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Shape 54">
              <a:extLst>
                <a:ext uri="{FF2B5EF4-FFF2-40B4-BE49-F238E27FC236}">
                  <a16:creationId xmlns:a16="http://schemas.microsoft.com/office/drawing/2014/main" id="{1E014819-5B45-4498-960F-D6FA67B62E1C}"/>
                </a:ext>
              </a:extLst>
            </p:cNvPr>
            <p:cNvSpPr/>
            <p:nvPr/>
          </p:nvSpPr>
          <p:spPr>
            <a:xfrm>
              <a:off x="1285103" y="1581665"/>
              <a:ext cx="3126259" cy="1742303"/>
            </a:xfrm>
            <a:custGeom>
              <a:avLst/>
              <a:gdLst>
                <a:gd name="connsiteX0" fmla="*/ 3126259 w 3126259"/>
                <a:gd name="connsiteY0" fmla="*/ 1445740 h 1742303"/>
                <a:gd name="connsiteX1" fmla="*/ 3126259 w 3126259"/>
                <a:gd name="connsiteY1" fmla="*/ 0 h 1742303"/>
                <a:gd name="connsiteX2" fmla="*/ 0 w 3126259"/>
                <a:gd name="connsiteY2" fmla="*/ 0 h 1742303"/>
                <a:gd name="connsiteX3" fmla="*/ 0 w 3126259"/>
                <a:gd name="connsiteY3" fmla="*/ 1742303 h 1742303"/>
                <a:gd name="connsiteX4" fmla="*/ 2533135 w 3126259"/>
                <a:gd name="connsiteY4" fmla="*/ 1742303 h 17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259" h="1742303">
                  <a:moveTo>
                    <a:pt x="3126259" y="1445740"/>
                  </a:moveTo>
                  <a:lnTo>
                    <a:pt x="3126259" y="0"/>
                  </a:lnTo>
                  <a:lnTo>
                    <a:pt x="0" y="0"/>
                  </a:lnTo>
                  <a:lnTo>
                    <a:pt x="0" y="1742303"/>
                  </a:lnTo>
                  <a:lnTo>
                    <a:pt x="2533135" y="174230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5">
              <a:extLst>
                <a:ext uri="{FF2B5EF4-FFF2-40B4-BE49-F238E27FC236}">
                  <a16:creationId xmlns:a16="http://schemas.microsoft.com/office/drawing/2014/main" id="{79FCA9CA-30C0-4037-A60B-0E473300724B}"/>
                </a:ext>
              </a:extLst>
            </p:cNvPr>
            <p:cNvSpPr>
              <a:spLocks noEditPoints="1"/>
            </p:cNvSpPr>
            <p:nvPr/>
          </p:nvSpPr>
          <p:spPr bwMode="auto">
            <a:xfrm>
              <a:off x="3804293" y="3161751"/>
              <a:ext cx="285286" cy="322854"/>
            </a:xfrm>
            <a:custGeom>
              <a:avLst/>
              <a:gdLst>
                <a:gd name="T0" fmla="*/ 13 w 171"/>
                <a:gd name="T1" fmla="*/ 194 h 194"/>
                <a:gd name="T2" fmla="*/ 6 w 171"/>
                <a:gd name="T3" fmla="*/ 192 h 194"/>
                <a:gd name="T4" fmla="*/ 0 w 171"/>
                <a:gd name="T5" fmla="*/ 181 h 194"/>
                <a:gd name="T6" fmla="*/ 0 w 171"/>
                <a:gd name="T7" fmla="*/ 13 h 194"/>
                <a:gd name="T8" fmla="*/ 6 w 171"/>
                <a:gd name="T9" fmla="*/ 2 h 194"/>
                <a:gd name="T10" fmla="*/ 19 w 171"/>
                <a:gd name="T11" fmla="*/ 2 h 194"/>
                <a:gd name="T12" fmla="*/ 164 w 171"/>
                <a:gd name="T13" fmla="*/ 86 h 194"/>
                <a:gd name="T14" fmla="*/ 171 w 171"/>
                <a:gd name="T15" fmla="*/ 97 h 194"/>
                <a:gd name="T16" fmla="*/ 164 w 171"/>
                <a:gd name="T17" fmla="*/ 108 h 194"/>
                <a:gd name="T18" fmla="*/ 19 w 171"/>
                <a:gd name="T19" fmla="*/ 192 h 194"/>
                <a:gd name="T20" fmla="*/ 13 w 171"/>
                <a:gd name="T21" fmla="*/ 194 h 194"/>
                <a:gd name="T22" fmla="*/ 26 w 171"/>
                <a:gd name="T23" fmla="*/ 36 h 194"/>
                <a:gd name="T24" fmla="*/ 26 w 171"/>
                <a:gd name="T25" fmla="*/ 158 h 194"/>
                <a:gd name="T26" fmla="*/ 132 w 171"/>
                <a:gd name="T27" fmla="*/ 97 h 194"/>
                <a:gd name="T28" fmla="*/ 26 w 171"/>
                <a:gd name="T29"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94">
                  <a:moveTo>
                    <a:pt x="13" y="194"/>
                  </a:moveTo>
                  <a:cubicBezTo>
                    <a:pt x="11" y="194"/>
                    <a:pt x="8" y="193"/>
                    <a:pt x="6" y="192"/>
                  </a:cubicBezTo>
                  <a:cubicBezTo>
                    <a:pt x="2" y="190"/>
                    <a:pt x="0" y="185"/>
                    <a:pt x="0" y="181"/>
                  </a:cubicBezTo>
                  <a:cubicBezTo>
                    <a:pt x="0" y="13"/>
                    <a:pt x="0" y="13"/>
                    <a:pt x="0" y="13"/>
                  </a:cubicBezTo>
                  <a:cubicBezTo>
                    <a:pt x="0" y="8"/>
                    <a:pt x="2" y="4"/>
                    <a:pt x="6" y="2"/>
                  </a:cubicBezTo>
                  <a:cubicBezTo>
                    <a:pt x="10" y="0"/>
                    <a:pt x="15" y="0"/>
                    <a:pt x="19" y="2"/>
                  </a:cubicBezTo>
                  <a:cubicBezTo>
                    <a:pt x="164" y="86"/>
                    <a:pt x="164" y="86"/>
                    <a:pt x="164" y="86"/>
                  </a:cubicBezTo>
                  <a:cubicBezTo>
                    <a:pt x="168" y="88"/>
                    <a:pt x="171" y="92"/>
                    <a:pt x="171" y="97"/>
                  </a:cubicBezTo>
                  <a:cubicBezTo>
                    <a:pt x="171" y="102"/>
                    <a:pt x="168" y="106"/>
                    <a:pt x="164" y="108"/>
                  </a:cubicBezTo>
                  <a:cubicBezTo>
                    <a:pt x="19" y="192"/>
                    <a:pt x="19" y="192"/>
                    <a:pt x="19" y="192"/>
                  </a:cubicBezTo>
                  <a:cubicBezTo>
                    <a:pt x="17" y="193"/>
                    <a:pt x="15" y="194"/>
                    <a:pt x="13" y="194"/>
                  </a:cubicBezTo>
                  <a:close/>
                  <a:moveTo>
                    <a:pt x="26" y="36"/>
                  </a:moveTo>
                  <a:cubicBezTo>
                    <a:pt x="26" y="158"/>
                    <a:pt x="26" y="158"/>
                    <a:pt x="26" y="158"/>
                  </a:cubicBezTo>
                  <a:cubicBezTo>
                    <a:pt x="132" y="97"/>
                    <a:pt x="132" y="97"/>
                    <a:pt x="132" y="97"/>
                  </a:cubicBezTo>
                  <a:lnTo>
                    <a:pt x="2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F67C264A-8767-489D-9466-F00A50BB7AB5}"/>
              </a:ext>
            </a:extLst>
          </p:cNvPr>
          <p:cNvGrpSpPr/>
          <p:nvPr/>
        </p:nvGrpSpPr>
        <p:grpSpPr>
          <a:xfrm>
            <a:off x="8100575" y="3975431"/>
            <a:ext cx="3742540" cy="2350282"/>
            <a:chOff x="668822" y="1134323"/>
            <a:chExt cx="3742540" cy="2350282"/>
          </a:xfrm>
        </p:grpSpPr>
        <p:sp>
          <p:nvSpPr>
            <p:cNvPr id="58" name="Oval 5">
              <a:extLst>
                <a:ext uri="{FF2B5EF4-FFF2-40B4-BE49-F238E27FC236}">
                  <a16:creationId xmlns:a16="http://schemas.microsoft.com/office/drawing/2014/main" id="{E5BE96F8-1EDE-42DD-B2C8-B5D618DD7FC8}"/>
                </a:ext>
              </a:extLst>
            </p:cNvPr>
            <p:cNvSpPr>
              <a:spLocks noChangeArrowheads="1"/>
            </p:cNvSpPr>
            <p:nvPr/>
          </p:nvSpPr>
          <p:spPr bwMode="auto">
            <a:xfrm>
              <a:off x="668822" y="1134323"/>
              <a:ext cx="1834987" cy="1833813"/>
            </a:xfrm>
            <a:prstGeom prst="ellipse">
              <a:avLst/>
            </a:pr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Shape 58">
              <a:extLst>
                <a:ext uri="{FF2B5EF4-FFF2-40B4-BE49-F238E27FC236}">
                  <a16:creationId xmlns:a16="http://schemas.microsoft.com/office/drawing/2014/main" id="{92FA645C-A1CA-4D0F-9583-08F16FCDAFE2}"/>
                </a:ext>
              </a:extLst>
            </p:cNvPr>
            <p:cNvSpPr/>
            <p:nvPr/>
          </p:nvSpPr>
          <p:spPr>
            <a:xfrm>
              <a:off x="1285103" y="1581665"/>
              <a:ext cx="3126259" cy="1742303"/>
            </a:xfrm>
            <a:custGeom>
              <a:avLst/>
              <a:gdLst>
                <a:gd name="connsiteX0" fmla="*/ 3126259 w 3126259"/>
                <a:gd name="connsiteY0" fmla="*/ 1445740 h 1742303"/>
                <a:gd name="connsiteX1" fmla="*/ 3126259 w 3126259"/>
                <a:gd name="connsiteY1" fmla="*/ 0 h 1742303"/>
                <a:gd name="connsiteX2" fmla="*/ 0 w 3126259"/>
                <a:gd name="connsiteY2" fmla="*/ 0 h 1742303"/>
                <a:gd name="connsiteX3" fmla="*/ 0 w 3126259"/>
                <a:gd name="connsiteY3" fmla="*/ 1742303 h 1742303"/>
                <a:gd name="connsiteX4" fmla="*/ 2533135 w 3126259"/>
                <a:gd name="connsiteY4" fmla="*/ 1742303 h 17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259" h="1742303">
                  <a:moveTo>
                    <a:pt x="3126259" y="1445740"/>
                  </a:moveTo>
                  <a:lnTo>
                    <a:pt x="3126259" y="0"/>
                  </a:lnTo>
                  <a:lnTo>
                    <a:pt x="0" y="0"/>
                  </a:lnTo>
                  <a:lnTo>
                    <a:pt x="0" y="1742303"/>
                  </a:lnTo>
                  <a:lnTo>
                    <a:pt x="2533135" y="174230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a:extLst>
                <a:ext uri="{FF2B5EF4-FFF2-40B4-BE49-F238E27FC236}">
                  <a16:creationId xmlns:a16="http://schemas.microsoft.com/office/drawing/2014/main" id="{361DC83A-9EC6-4D1F-AC97-979B52E9F245}"/>
                </a:ext>
              </a:extLst>
            </p:cNvPr>
            <p:cNvSpPr>
              <a:spLocks noEditPoints="1"/>
            </p:cNvSpPr>
            <p:nvPr/>
          </p:nvSpPr>
          <p:spPr bwMode="auto">
            <a:xfrm>
              <a:off x="3804293" y="3161751"/>
              <a:ext cx="285286" cy="322854"/>
            </a:xfrm>
            <a:custGeom>
              <a:avLst/>
              <a:gdLst>
                <a:gd name="T0" fmla="*/ 13 w 171"/>
                <a:gd name="T1" fmla="*/ 194 h 194"/>
                <a:gd name="T2" fmla="*/ 6 w 171"/>
                <a:gd name="T3" fmla="*/ 192 h 194"/>
                <a:gd name="T4" fmla="*/ 0 w 171"/>
                <a:gd name="T5" fmla="*/ 181 h 194"/>
                <a:gd name="T6" fmla="*/ 0 w 171"/>
                <a:gd name="T7" fmla="*/ 13 h 194"/>
                <a:gd name="T8" fmla="*/ 6 w 171"/>
                <a:gd name="T9" fmla="*/ 2 h 194"/>
                <a:gd name="T10" fmla="*/ 19 w 171"/>
                <a:gd name="T11" fmla="*/ 2 h 194"/>
                <a:gd name="T12" fmla="*/ 164 w 171"/>
                <a:gd name="T13" fmla="*/ 86 h 194"/>
                <a:gd name="T14" fmla="*/ 171 w 171"/>
                <a:gd name="T15" fmla="*/ 97 h 194"/>
                <a:gd name="T16" fmla="*/ 164 w 171"/>
                <a:gd name="T17" fmla="*/ 108 h 194"/>
                <a:gd name="T18" fmla="*/ 19 w 171"/>
                <a:gd name="T19" fmla="*/ 192 h 194"/>
                <a:gd name="T20" fmla="*/ 13 w 171"/>
                <a:gd name="T21" fmla="*/ 194 h 194"/>
                <a:gd name="T22" fmla="*/ 26 w 171"/>
                <a:gd name="T23" fmla="*/ 36 h 194"/>
                <a:gd name="T24" fmla="*/ 26 w 171"/>
                <a:gd name="T25" fmla="*/ 158 h 194"/>
                <a:gd name="T26" fmla="*/ 132 w 171"/>
                <a:gd name="T27" fmla="*/ 97 h 194"/>
                <a:gd name="T28" fmla="*/ 26 w 171"/>
                <a:gd name="T29"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94">
                  <a:moveTo>
                    <a:pt x="13" y="194"/>
                  </a:moveTo>
                  <a:cubicBezTo>
                    <a:pt x="11" y="194"/>
                    <a:pt x="8" y="193"/>
                    <a:pt x="6" y="192"/>
                  </a:cubicBezTo>
                  <a:cubicBezTo>
                    <a:pt x="2" y="190"/>
                    <a:pt x="0" y="185"/>
                    <a:pt x="0" y="181"/>
                  </a:cubicBezTo>
                  <a:cubicBezTo>
                    <a:pt x="0" y="13"/>
                    <a:pt x="0" y="13"/>
                    <a:pt x="0" y="13"/>
                  </a:cubicBezTo>
                  <a:cubicBezTo>
                    <a:pt x="0" y="8"/>
                    <a:pt x="2" y="4"/>
                    <a:pt x="6" y="2"/>
                  </a:cubicBezTo>
                  <a:cubicBezTo>
                    <a:pt x="10" y="0"/>
                    <a:pt x="15" y="0"/>
                    <a:pt x="19" y="2"/>
                  </a:cubicBezTo>
                  <a:cubicBezTo>
                    <a:pt x="164" y="86"/>
                    <a:pt x="164" y="86"/>
                    <a:pt x="164" y="86"/>
                  </a:cubicBezTo>
                  <a:cubicBezTo>
                    <a:pt x="168" y="88"/>
                    <a:pt x="171" y="92"/>
                    <a:pt x="171" y="97"/>
                  </a:cubicBezTo>
                  <a:cubicBezTo>
                    <a:pt x="171" y="102"/>
                    <a:pt x="168" y="106"/>
                    <a:pt x="164" y="108"/>
                  </a:cubicBezTo>
                  <a:cubicBezTo>
                    <a:pt x="19" y="192"/>
                    <a:pt x="19" y="192"/>
                    <a:pt x="19" y="192"/>
                  </a:cubicBezTo>
                  <a:cubicBezTo>
                    <a:pt x="17" y="193"/>
                    <a:pt x="15" y="194"/>
                    <a:pt x="13" y="194"/>
                  </a:cubicBezTo>
                  <a:close/>
                  <a:moveTo>
                    <a:pt x="26" y="36"/>
                  </a:moveTo>
                  <a:cubicBezTo>
                    <a:pt x="26" y="158"/>
                    <a:pt x="26" y="158"/>
                    <a:pt x="26" y="158"/>
                  </a:cubicBezTo>
                  <a:cubicBezTo>
                    <a:pt x="132" y="97"/>
                    <a:pt x="132" y="97"/>
                    <a:pt x="132" y="97"/>
                  </a:cubicBezTo>
                  <a:lnTo>
                    <a:pt x="2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7D9FEC07-9374-460B-B648-543472FCD6C2}"/>
              </a:ext>
            </a:extLst>
          </p:cNvPr>
          <p:cNvGrpSpPr/>
          <p:nvPr/>
        </p:nvGrpSpPr>
        <p:grpSpPr>
          <a:xfrm>
            <a:off x="298509" y="3975431"/>
            <a:ext cx="3742540" cy="2350282"/>
            <a:chOff x="668822" y="1134323"/>
            <a:chExt cx="3742540" cy="2350282"/>
          </a:xfrm>
        </p:grpSpPr>
        <p:sp>
          <p:nvSpPr>
            <p:cNvPr id="62" name="Oval 5">
              <a:extLst>
                <a:ext uri="{FF2B5EF4-FFF2-40B4-BE49-F238E27FC236}">
                  <a16:creationId xmlns:a16="http://schemas.microsoft.com/office/drawing/2014/main" id="{024483E4-8C1F-4136-844F-CAAC9B5DB415}"/>
                </a:ext>
              </a:extLst>
            </p:cNvPr>
            <p:cNvSpPr>
              <a:spLocks noChangeArrowheads="1"/>
            </p:cNvSpPr>
            <p:nvPr/>
          </p:nvSpPr>
          <p:spPr bwMode="auto">
            <a:xfrm>
              <a:off x="668822" y="1134323"/>
              <a:ext cx="1834987" cy="1833813"/>
            </a:xfrm>
            <a:prstGeom prst="ellipse">
              <a:avLst/>
            </a:pr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Shape 62">
              <a:extLst>
                <a:ext uri="{FF2B5EF4-FFF2-40B4-BE49-F238E27FC236}">
                  <a16:creationId xmlns:a16="http://schemas.microsoft.com/office/drawing/2014/main" id="{351BA8B3-7A6B-4018-8880-25D51D9E5EB2}"/>
                </a:ext>
              </a:extLst>
            </p:cNvPr>
            <p:cNvSpPr/>
            <p:nvPr/>
          </p:nvSpPr>
          <p:spPr>
            <a:xfrm>
              <a:off x="1285103" y="1581665"/>
              <a:ext cx="3126259" cy="1742303"/>
            </a:xfrm>
            <a:custGeom>
              <a:avLst/>
              <a:gdLst>
                <a:gd name="connsiteX0" fmla="*/ 3126259 w 3126259"/>
                <a:gd name="connsiteY0" fmla="*/ 1445740 h 1742303"/>
                <a:gd name="connsiteX1" fmla="*/ 3126259 w 3126259"/>
                <a:gd name="connsiteY1" fmla="*/ 0 h 1742303"/>
                <a:gd name="connsiteX2" fmla="*/ 0 w 3126259"/>
                <a:gd name="connsiteY2" fmla="*/ 0 h 1742303"/>
                <a:gd name="connsiteX3" fmla="*/ 0 w 3126259"/>
                <a:gd name="connsiteY3" fmla="*/ 1742303 h 1742303"/>
                <a:gd name="connsiteX4" fmla="*/ 2533135 w 3126259"/>
                <a:gd name="connsiteY4" fmla="*/ 1742303 h 17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259" h="1742303">
                  <a:moveTo>
                    <a:pt x="3126259" y="1445740"/>
                  </a:moveTo>
                  <a:lnTo>
                    <a:pt x="3126259" y="0"/>
                  </a:lnTo>
                  <a:lnTo>
                    <a:pt x="0" y="0"/>
                  </a:lnTo>
                  <a:lnTo>
                    <a:pt x="0" y="1742303"/>
                  </a:lnTo>
                  <a:lnTo>
                    <a:pt x="2533135" y="174230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15">
              <a:extLst>
                <a:ext uri="{FF2B5EF4-FFF2-40B4-BE49-F238E27FC236}">
                  <a16:creationId xmlns:a16="http://schemas.microsoft.com/office/drawing/2014/main" id="{28CAEB41-05AD-435D-8680-48FFCA1CBFC2}"/>
                </a:ext>
              </a:extLst>
            </p:cNvPr>
            <p:cNvSpPr>
              <a:spLocks noEditPoints="1"/>
            </p:cNvSpPr>
            <p:nvPr/>
          </p:nvSpPr>
          <p:spPr bwMode="auto">
            <a:xfrm>
              <a:off x="3804293" y="3161751"/>
              <a:ext cx="285286" cy="322854"/>
            </a:xfrm>
            <a:custGeom>
              <a:avLst/>
              <a:gdLst>
                <a:gd name="T0" fmla="*/ 13 w 171"/>
                <a:gd name="T1" fmla="*/ 194 h 194"/>
                <a:gd name="T2" fmla="*/ 6 w 171"/>
                <a:gd name="T3" fmla="*/ 192 h 194"/>
                <a:gd name="T4" fmla="*/ 0 w 171"/>
                <a:gd name="T5" fmla="*/ 181 h 194"/>
                <a:gd name="T6" fmla="*/ 0 w 171"/>
                <a:gd name="T7" fmla="*/ 13 h 194"/>
                <a:gd name="T8" fmla="*/ 6 w 171"/>
                <a:gd name="T9" fmla="*/ 2 h 194"/>
                <a:gd name="T10" fmla="*/ 19 w 171"/>
                <a:gd name="T11" fmla="*/ 2 h 194"/>
                <a:gd name="T12" fmla="*/ 164 w 171"/>
                <a:gd name="T13" fmla="*/ 86 h 194"/>
                <a:gd name="T14" fmla="*/ 171 w 171"/>
                <a:gd name="T15" fmla="*/ 97 h 194"/>
                <a:gd name="T16" fmla="*/ 164 w 171"/>
                <a:gd name="T17" fmla="*/ 108 h 194"/>
                <a:gd name="T18" fmla="*/ 19 w 171"/>
                <a:gd name="T19" fmla="*/ 192 h 194"/>
                <a:gd name="T20" fmla="*/ 13 w 171"/>
                <a:gd name="T21" fmla="*/ 194 h 194"/>
                <a:gd name="T22" fmla="*/ 26 w 171"/>
                <a:gd name="T23" fmla="*/ 36 h 194"/>
                <a:gd name="T24" fmla="*/ 26 w 171"/>
                <a:gd name="T25" fmla="*/ 158 h 194"/>
                <a:gd name="T26" fmla="*/ 132 w 171"/>
                <a:gd name="T27" fmla="*/ 97 h 194"/>
                <a:gd name="T28" fmla="*/ 26 w 171"/>
                <a:gd name="T29"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94">
                  <a:moveTo>
                    <a:pt x="13" y="194"/>
                  </a:moveTo>
                  <a:cubicBezTo>
                    <a:pt x="11" y="194"/>
                    <a:pt x="8" y="193"/>
                    <a:pt x="6" y="192"/>
                  </a:cubicBezTo>
                  <a:cubicBezTo>
                    <a:pt x="2" y="190"/>
                    <a:pt x="0" y="185"/>
                    <a:pt x="0" y="181"/>
                  </a:cubicBezTo>
                  <a:cubicBezTo>
                    <a:pt x="0" y="13"/>
                    <a:pt x="0" y="13"/>
                    <a:pt x="0" y="13"/>
                  </a:cubicBezTo>
                  <a:cubicBezTo>
                    <a:pt x="0" y="8"/>
                    <a:pt x="2" y="4"/>
                    <a:pt x="6" y="2"/>
                  </a:cubicBezTo>
                  <a:cubicBezTo>
                    <a:pt x="10" y="0"/>
                    <a:pt x="15" y="0"/>
                    <a:pt x="19" y="2"/>
                  </a:cubicBezTo>
                  <a:cubicBezTo>
                    <a:pt x="164" y="86"/>
                    <a:pt x="164" y="86"/>
                    <a:pt x="164" y="86"/>
                  </a:cubicBezTo>
                  <a:cubicBezTo>
                    <a:pt x="168" y="88"/>
                    <a:pt x="171" y="92"/>
                    <a:pt x="171" y="97"/>
                  </a:cubicBezTo>
                  <a:cubicBezTo>
                    <a:pt x="171" y="102"/>
                    <a:pt x="168" y="106"/>
                    <a:pt x="164" y="108"/>
                  </a:cubicBezTo>
                  <a:cubicBezTo>
                    <a:pt x="19" y="192"/>
                    <a:pt x="19" y="192"/>
                    <a:pt x="19" y="192"/>
                  </a:cubicBezTo>
                  <a:cubicBezTo>
                    <a:pt x="17" y="193"/>
                    <a:pt x="15" y="194"/>
                    <a:pt x="13" y="194"/>
                  </a:cubicBezTo>
                  <a:close/>
                  <a:moveTo>
                    <a:pt x="26" y="36"/>
                  </a:moveTo>
                  <a:cubicBezTo>
                    <a:pt x="26" y="158"/>
                    <a:pt x="26" y="158"/>
                    <a:pt x="26" y="158"/>
                  </a:cubicBezTo>
                  <a:cubicBezTo>
                    <a:pt x="132" y="97"/>
                    <a:pt x="132" y="97"/>
                    <a:pt x="132" y="97"/>
                  </a:cubicBezTo>
                  <a:lnTo>
                    <a:pt x="2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id="{D9877EE6-31B0-424E-9FAA-A2EEE5077E4E}"/>
              </a:ext>
            </a:extLst>
          </p:cNvPr>
          <p:cNvGrpSpPr/>
          <p:nvPr/>
        </p:nvGrpSpPr>
        <p:grpSpPr>
          <a:xfrm>
            <a:off x="4199542" y="1184453"/>
            <a:ext cx="3742540" cy="2350282"/>
            <a:chOff x="668822" y="1134323"/>
            <a:chExt cx="3742540" cy="2350282"/>
          </a:xfrm>
        </p:grpSpPr>
        <p:sp>
          <p:nvSpPr>
            <p:cNvPr id="46" name="Oval 5">
              <a:extLst>
                <a:ext uri="{FF2B5EF4-FFF2-40B4-BE49-F238E27FC236}">
                  <a16:creationId xmlns:a16="http://schemas.microsoft.com/office/drawing/2014/main" id="{AEDB06C1-C24A-41E5-9EEC-4242D39CC185}"/>
                </a:ext>
              </a:extLst>
            </p:cNvPr>
            <p:cNvSpPr>
              <a:spLocks noChangeArrowheads="1"/>
            </p:cNvSpPr>
            <p:nvPr/>
          </p:nvSpPr>
          <p:spPr bwMode="auto">
            <a:xfrm>
              <a:off x="668822" y="1134323"/>
              <a:ext cx="1834987" cy="1833813"/>
            </a:xfrm>
            <a:prstGeom prst="ellipse">
              <a:avLst/>
            </a:pr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Shape 46">
              <a:extLst>
                <a:ext uri="{FF2B5EF4-FFF2-40B4-BE49-F238E27FC236}">
                  <a16:creationId xmlns:a16="http://schemas.microsoft.com/office/drawing/2014/main" id="{50E0CCD9-8B58-4A73-A961-E0F6287BAC53}"/>
                </a:ext>
              </a:extLst>
            </p:cNvPr>
            <p:cNvSpPr/>
            <p:nvPr/>
          </p:nvSpPr>
          <p:spPr>
            <a:xfrm>
              <a:off x="1285103" y="1581665"/>
              <a:ext cx="3126259" cy="1742303"/>
            </a:xfrm>
            <a:custGeom>
              <a:avLst/>
              <a:gdLst>
                <a:gd name="connsiteX0" fmla="*/ 3126259 w 3126259"/>
                <a:gd name="connsiteY0" fmla="*/ 1445740 h 1742303"/>
                <a:gd name="connsiteX1" fmla="*/ 3126259 w 3126259"/>
                <a:gd name="connsiteY1" fmla="*/ 0 h 1742303"/>
                <a:gd name="connsiteX2" fmla="*/ 0 w 3126259"/>
                <a:gd name="connsiteY2" fmla="*/ 0 h 1742303"/>
                <a:gd name="connsiteX3" fmla="*/ 0 w 3126259"/>
                <a:gd name="connsiteY3" fmla="*/ 1742303 h 1742303"/>
                <a:gd name="connsiteX4" fmla="*/ 2533135 w 3126259"/>
                <a:gd name="connsiteY4" fmla="*/ 1742303 h 17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259" h="1742303">
                  <a:moveTo>
                    <a:pt x="3126259" y="1445740"/>
                  </a:moveTo>
                  <a:lnTo>
                    <a:pt x="3126259" y="0"/>
                  </a:lnTo>
                  <a:lnTo>
                    <a:pt x="0" y="0"/>
                  </a:lnTo>
                  <a:lnTo>
                    <a:pt x="0" y="1742303"/>
                  </a:lnTo>
                  <a:lnTo>
                    <a:pt x="2533135" y="174230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a:extLst>
                <a:ext uri="{FF2B5EF4-FFF2-40B4-BE49-F238E27FC236}">
                  <a16:creationId xmlns:a16="http://schemas.microsoft.com/office/drawing/2014/main" id="{FA6BD746-5C02-4753-8E7D-9CEE537A9841}"/>
                </a:ext>
              </a:extLst>
            </p:cNvPr>
            <p:cNvSpPr>
              <a:spLocks noEditPoints="1"/>
            </p:cNvSpPr>
            <p:nvPr/>
          </p:nvSpPr>
          <p:spPr bwMode="auto">
            <a:xfrm>
              <a:off x="3804293" y="3161751"/>
              <a:ext cx="285286" cy="322854"/>
            </a:xfrm>
            <a:custGeom>
              <a:avLst/>
              <a:gdLst>
                <a:gd name="T0" fmla="*/ 13 w 171"/>
                <a:gd name="T1" fmla="*/ 194 h 194"/>
                <a:gd name="T2" fmla="*/ 6 w 171"/>
                <a:gd name="T3" fmla="*/ 192 h 194"/>
                <a:gd name="T4" fmla="*/ 0 w 171"/>
                <a:gd name="T5" fmla="*/ 181 h 194"/>
                <a:gd name="T6" fmla="*/ 0 w 171"/>
                <a:gd name="T7" fmla="*/ 13 h 194"/>
                <a:gd name="T8" fmla="*/ 6 w 171"/>
                <a:gd name="T9" fmla="*/ 2 h 194"/>
                <a:gd name="T10" fmla="*/ 19 w 171"/>
                <a:gd name="T11" fmla="*/ 2 h 194"/>
                <a:gd name="T12" fmla="*/ 164 w 171"/>
                <a:gd name="T13" fmla="*/ 86 h 194"/>
                <a:gd name="T14" fmla="*/ 171 w 171"/>
                <a:gd name="T15" fmla="*/ 97 h 194"/>
                <a:gd name="T16" fmla="*/ 164 w 171"/>
                <a:gd name="T17" fmla="*/ 108 h 194"/>
                <a:gd name="T18" fmla="*/ 19 w 171"/>
                <a:gd name="T19" fmla="*/ 192 h 194"/>
                <a:gd name="T20" fmla="*/ 13 w 171"/>
                <a:gd name="T21" fmla="*/ 194 h 194"/>
                <a:gd name="T22" fmla="*/ 26 w 171"/>
                <a:gd name="T23" fmla="*/ 36 h 194"/>
                <a:gd name="T24" fmla="*/ 26 w 171"/>
                <a:gd name="T25" fmla="*/ 158 h 194"/>
                <a:gd name="T26" fmla="*/ 132 w 171"/>
                <a:gd name="T27" fmla="*/ 97 h 194"/>
                <a:gd name="T28" fmla="*/ 26 w 171"/>
                <a:gd name="T29"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94">
                  <a:moveTo>
                    <a:pt x="13" y="194"/>
                  </a:moveTo>
                  <a:cubicBezTo>
                    <a:pt x="11" y="194"/>
                    <a:pt x="8" y="193"/>
                    <a:pt x="6" y="192"/>
                  </a:cubicBezTo>
                  <a:cubicBezTo>
                    <a:pt x="2" y="190"/>
                    <a:pt x="0" y="185"/>
                    <a:pt x="0" y="181"/>
                  </a:cubicBezTo>
                  <a:cubicBezTo>
                    <a:pt x="0" y="13"/>
                    <a:pt x="0" y="13"/>
                    <a:pt x="0" y="13"/>
                  </a:cubicBezTo>
                  <a:cubicBezTo>
                    <a:pt x="0" y="8"/>
                    <a:pt x="2" y="4"/>
                    <a:pt x="6" y="2"/>
                  </a:cubicBezTo>
                  <a:cubicBezTo>
                    <a:pt x="10" y="0"/>
                    <a:pt x="15" y="0"/>
                    <a:pt x="19" y="2"/>
                  </a:cubicBezTo>
                  <a:cubicBezTo>
                    <a:pt x="164" y="86"/>
                    <a:pt x="164" y="86"/>
                    <a:pt x="164" y="86"/>
                  </a:cubicBezTo>
                  <a:cubicBezTo>
                    <a:pt x="168" y="88"/>
                    <a:pt x="171" y="92"/>
                    <a:pt x="171" y="97"/>
                  </a:cubicBezTo>
                  <a:cubicBezTo>
                    <a:pt x="171" y="102"/>
                    <a:pt x="168" y="106"/>
                    <a:pt x="164" y="108"/>
                  </a:cubicBezTo>
                  <a:cubicBezTo>
                    <a:pt x="19" y="192"/>
                    <a:pt x="19" y="192"/>
                    <a:pt x="19" y="192"/>
                  </a:cubicBezTo>
                  <a:cubicBezTo>
                    <a:pt x="17" y="193"/>
                    <a:pt x="15" y="194"/>
                    <a:pt x="13" y="194"/>
                  </a:cubicBezTo>
                  <a:close/>
                  <a:moveTo>
                    <a:pt x="26" y="36"/>
                  </a:moveTo>
                  <a:cubicBezTo>
                    <a:pt x="26" y="158"/>
                    <a:pt x="26" y="158"/>
                    <a:pt x="26" y="158"/>
                  </a:cubicBezTo>
                  <a:cubicBezTo>
                    <a:pt x="132" y="97"/>
                    <a:pt x="132" y="97"/>
                    <a:pt x="132" y="97"/>
                  </a:cubicBezTo>
                  <a:lnTo>
                    <a:pt x="2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D241A882-B587-4ABC-AE7E-426AE9A67A5B}"/>
              </a:ext>
            </a:extLst>
          </p:cNvPr>
          <p:cNvGrpSpPr/>
          <p:nvPr/>
        </p:nvGrpSpPr>
        <p:grpSpPr>
          <a:xfrm>
            <a:off x="8100575" y="1184453"/>
            <a:ext cx="3742540" cy="2350282"/>
            <a:chOff x="668822" y="1134323"/>
            <a:chExt cx="3742540" cy="2350282"/>
          </a:xfrm>
        </p:grpSpPr>
        <p:sp>
          <p:nvSpPr>
            <p:cNvPr id="50" name="Oval 5">
              <a:extLst>
                <a:ext uri="{FF2B5EF4-FFF2-40B4-BE49-F238E27FC236}">
                  <a16:creationId xmlns:a16="http://schemas.microsoft.com/office/drawing/2014/main" id="{1691F027-4137-4159-9706-74C18A52FC46}"/>
                </a:ext>
              </a:extLst>
            </p:cNvPr>
            <p:cNvSpPr>
              <a:spLocks noChangeArrowheads="1"/>
            </p:cNvSpPr>
            <p:nvPr/>
          </p:nvSpPr>
          <p:spPr bwMode="auto">
            <a:xfrm>
              <a:off x="668822" y="1134323"/>
              <a:ext cx="1834987" cy="1833813"/>
            </a:xfrm>
            <a:prstGeom prst="ellipse">
              <a:avLst/>
            </a:prstGeom>
            <a:solidFill>
              <a:schemeClr val="accent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Shape 50">
              <a:extLst>
                <a:ext uri="{FF2B5EF4-FFF2-40B4-BE49-F238E27FC236}">
                  <a16:creationId xmlns:a16="http://schemas.microsoft.com/office/drawing/2014/main" id="{B1BC3E33-5979-4E7A-A840-89EE140AAB7D}"/>
                </a:ext>
              </a:extLst>
            </p:cNvPr>
            <p:cNvSpPr/>
            <p:nvPr/>
          </p:nvSpPr>
          <p:spPr>
            <a:xfrm>
              <a:off x="1285103" y="1581665"/>
              <a:ext cx="3126259" cy="1742303"/>
            </a:xfrm>
            <a:custGeom>
              <a:avLst/>
              <a:gdLst>
                <a:gd name="connsiteX0" fmla="*/ 3126259 w 3126259"/>
                <a:gd name="connsiteY0" fmla="*/ 1445740 h 1742303"/>
                <a:gd name="connsiteX1" fmla="*/ 3126259 w 3126259"/>
                <a:gd name="connsiteY1" fmla="*/ 0 h 1742303"/>
                <a:gd name="connsiteX2" fmla="*/ 0 w 3126259"/>
                <a:gd name="connsiteY2" fmla="*/ 0 h 1742303"/>
                <a:gd name="connsiteX3" fmla="*/ 0 w 3126259"/>
                <a:gd name="connsiteY3" fmla="*/ 1742303 h 1742303"/>
                <a:gd name="connsiteX4" fmla="*/ 2533135 w 3126259"/>
                <a:gd name="connsiteY4" fmla="*/ 1742303 h 17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259" h="1742303">
                  <a:moveTo>
                    <a:pt x="3126259" y="1445740"/>
                  </a:moveTo>
                  <a:lnTo>
                    <a:pt x="3126259" y="0"/>
                  </a:lnTo>
                  <a:lnTo>
                    <a:pt x="0" y="0"/>
                  </a:lnTo>
                  <a:lnTo>
                    <a:pt x="0" y="1742303"/>
                  </a:lnTo>
                  <a:lnTo>
                    <a:pt x="2533135" y="174230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15">
              <a:extLst>
                <a:ext uri="{FF2B5EF4-FFF2-40B4-BE49-F238E27FC236}">
                  <a16:creationId xmlns:a16="http://schemas.microsoft.com/office/drawing/2014/main" id="{91C538C5-7AC1-4980-B410-B82DF4967C5E}"/>
                </a:ext>
              </a:extLst>
            </p:cNvPr>
            <p:cNvSpPr>
              <a:spLocks noEditPoints="1"/>
            </p:cNvSpPr>
            <p:nvPr/>
          </p:nvSpPr>
          <p:spPr bwMode="auto">
            <a:xfrm>
              <a:off x="3804293" y="3161751"/>
              <a:ext cx="285286" cy="322854"/>
            </a:xfrm>
            <a:custGeom>
              <a:avLst/>
              <a:gdLst>
                <a:gd name="T0" fmla="*/ 13 w 171"/>
                <a:gd name="T1" fmla="*/ 194 h 194"/>
                <a:gd name="T2" fmla="*/ 6 w 171"/>
                <a:gd name="T3" fmla="*/ 192 h 194"/>
                <a:gd name="T4" fmla="*/ 0 w 171"/>
                <a:gd name="T5" fmla="*/ 181 h 194"/>
                <a:gd name="T6" fmla="*/ 0 w 171"/>
                <a:gd name="T7" fmla="*/ 13 h 194"/>
                <a:gd name="T8" fmla="*/ 6 w 171"/>
                <a:gd name="T9" fmla="*/ 2 h 194"/>
                <a:gd name="T10" fmla="*/ 19 w 171"/>
                <a:gd name="T11" fmla="*/ 2 h 194"/>
                <a:gd name="T12" fmla="*/ 164 w 171"/>
                <a:gd name="T13" fmla="*/ 86 h 194"/>
                <a:gd name="T14" fmla="*/ 171 w 171"/>
                <a:gd name="T15" fmla="*/ 97 h 194"/>
                <a:gd name="T16" fmla="*/ 164 w 171"/>
                <a:gd name="T17" fmla="*/ 108 h 194"/>
                <a:gd name="T18" fmla="*/ 19 w 171"/>
                <a:gd name="T19" fmla="*/ 192 h 194"/>
                <a:gd name="T20" fmla="*/ 13 w 171"/>
                <a:gd name="T21" fmla="*/ 194 h 194"/>
                <a:gd name="T22" fmla="*/ 26 w 171"/>
                <a:gd name="T23" fmla="*/ 36 h 194"/>
                <a:gd name="T24" fmla="*/ 26 w 171"/>
                <a:gd name="T25" fmla="*/ 158 h 194"/>
                <a:gd name="T26" fmla="*/ 132 w 171"/>
                <a:gd name="T27" fmla="*/ 97 h 194"/>
                <a:gd name="T28" fmla="*/ 26 w 171"/>
                <a:gd name="T29"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94">
                  <a:moveTo>
                    <a:pt x="13" y="194"/>
                  </a:moveTo>
                  <a:cubicBezTo>
                    <a:pt x="11" y="194"/>
                    <a:pt x="8" y="193"/>
                    <a:pt x="6" y="192"/>
                  </a:cubicBezTo>
                  <a:cubicBezTo>
                    <a:pt x="2" y="190"/>
                    <a:pt x="0" y="185"/>
                    <a:pt x="0" y="181"/>
                  </a:cubicBezTo>
                  <a:cubicBezTo>
                    <a:pt x="0" y="13"/>
                    <a:pt x="0" y="13"/>
                    <a:pt x="0" y="13"/>
                  </a:cubicBezTo>
                  <a:cubicBezTo>
                    <a:pt x="0" y="8"/>
                    <a:pt x="2" y="4"/>
                    <a:pt x="6" y="2"/>
                  </a:cubicBezTo>
                  <a:cubicBezTo>
                    <a:pt x="10" y="0"/>
                    <a:pt x="15" y="0"/>
                    <a:pt x="19" y="2"/>
                  </a:cubicBezTo>
                  <a:cubicBezTo>
                    <a:pt x="164" y="86"/>
                    <a:pt x="164" y="86"/>
                    <a:pt x="164" y="86"/>
                  </a:cubicBezTo>
                  <a:cubicBezTo>
                    <a:pt x="168" y="88"/>
                    <a:pt x="171" y="92"/>
                    <a:pt x="171" y="97"/>
                  </a:cubicBezTo>
                  <a:cubicBezTo>
                    <a:pt x="171" y="102"/>
                    <a:pt x="168" y="106"/>
                    <a:pt x="164" y="108"/>
                  </a:cubicBezTo>
                  <a:cubicBezTo>
                    <a:pt x="19" y="192"/>
                    <a:pt x="19" y="192"/>
                    <a:pt x="19" y="192"/>
                  </a:cubicBezTo>
                  <a:cubicBezTo>
                    <a:pt x="17" y="193"/>
                    <a:pt x="15" y="194"/>
                    <a:pt x="13" y="194"/>
                  </a:cubicBezTo>
                  <a:close/>
                  <a:moveTo>
                    <a:pt x="26" y="36"/>
                  </a:moveTo>
                  <a:cubicBezTo>
                    <a:pt x="26" y="158"/>
                    <a:pt x="26" y="158"/>
                    <a:pt x="26" y="158"/>
                  </a:cubicBezTo>
                  <a:cubicBezTo>
                    <a:pt x="132" y="97"/>
                    <a:pt x="132" y="97"/>
                    <a:pt x="132" y="97"/>
                  </a:cubicBezTo>
                  <a:lnTo>
                    <a:pt x="2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a:t>Why does this gap exist?</a:t>
            </a:r>
          </a:p>
        </p:txBody>
      </p:sp>
      <p:sp>
        <p:nvSpPr>
          <p:cNvPr id="3" name="Text Placeholder 2"/>
          <p:cNvSpPr>
            <a:spLocks noGrp="1"/>
          </p:cNvSpPr>
          <p:nvPr>
            <p:ph type="body" sz="quarter" idx="10"/>
          </p:nvPr>
        </p:nvSpPr>
        <p:spPr/>
        <p:txBody>
          <a:bodyPr/>
          <a:lstStyle/>
          <a:p>
            <a:r>
              <a:rPr lang="en-US" dirty="0"/>
              <a:t>If we know what is good for us, why don’t we just do it?</a:t>
            </a:r>
          </a:p>
        </p:txBody>
      </p:sp>
      <p:sp>
        <p:nvSpPr>
          <p:cNvPr id="12" name="TextBox 11"/>
          <p:cNvSpPr txBox="1"/>
          <p:nvPr/>
        </p:nvSpPr>
        <p:spPr>
          <a:xfrm>
            <a:off x="923376" y="1907660"/>
            <a:ext cx="3117674" cy="1200329"/>
          </a:xfrm>
          <a:prstGeom prst="rect">
            <a:avLst/>
          </a:prstGeom>
          <a:noFill/>
        </p:spPr>
        <p:txBody>
          <a:bodyPr wrap="square" rtlCol="0" anchor="ctr" anchorCtr="0">
            <a:spAutoFit/>
          </a:bodyPr>
          <a:lstStyle/>
          <a:p>
            <a:pPr algn="ct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Present bias (dynamically inconsistent)</a:t>
            </a:r>
          </a:p>
        </p:txBody>
      </p:sp>
      <p:sp>
        <p:nvSpPr>
          <p:cNvPr id="13" name="TextBox 12"/>
          <p:cNvSpPr txBox="1"/>
          <p:nvPr/>
        </p:nvSpPr>
        <p:spPr>
          <a:xfrm>
            <a:off x="4815823" y="2092326"/>
            <a:ext cx="3126259" cy="830997"/>
          </a:xfrm>
          <a:prstGeom prst="rect">
            <a:avLst/>
          </a:prstGeom>
          <a:noFill/>
        </p:spPr>
        <p:txBody>
          <a:bodyPr wrap="square" rtlCol="0" anchor="ctr" anchorCtr="0">
            <a:spAutoFit/>
          </a:bodyPr>
          <a:lstStyle/>
          <a:p>
            <a:pPr algn="ct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Competing </a:t>
            </a:r>
            <a:b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priorities</a:t>
            </a:r>
          </a:p>
        </p:txBody>
      </p:sp>
      <p:sp>
        <p:nvSpPr>
          <p:cNvPr id="14" name="TextBox 13"/>
          <p:cNvSpPr txBox="1"/>
          <p:nvPr/>
        </p:nvSpPr>
        <p:spPr>
          <a:xfrm>
            <a:off x="8716854" y="2092326"/>
            <a:ext cx="3140183" cy="830997"/>
          </a:xfrm>
          <a:prstGeom prst="rect">
            <a:avLst/>
          </a:prstGeom>
          <a:noFill/>
        </p:spPr>
        <p:txBody>
          <a:bodyPr wrap="square" rtlCol="0" anchor="ctr" anchorCtr="0">
            <a:spAutoFit/>
          </a:bodyPr>
          <a:lstStyle/>
          <a:p>
            <a:pPr algn="ct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Short-term </a:t>
            </a:r>
            <a:b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costs</a:t>
            </a:r>
          </a:p>
        </p:txBody>
      </p:sp>
      <p:sp>
        <p:nvSpPr>
          <p:cNvPr id="15" name="TextBox 14"/>
          <p:cNvSpPr txBox="1"/>
          <p:nvPr/>
        </p:nvSpPr>
        <p:spPr>
          <a:xfrm>
            <a:off x="4841786" y="4902897"/>
            <a:ext cx="3100296" cy="830997"/>
          </a:xfrm>
          <a:prstGeom prst="rect">
            <a:avLst/>
          </a:prstGeom>
          <a:noFill/>
        </p:spPr>
        <p:txBody>
          <a:bodyPr wrap="square" rtlCol="0">
            <a:spAutoFit/>
          </a:bodyPr>
          <a:lstStyle/>
          <a:p>
            <a:pPr algn="ct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Lack of autonomy and self-efficacy</a:t>
            </a:r>
          </a:p>
        </p:txBody>
      </p:sp>
      <p:sp>
        <p:nvSpPr>
          <p:cNvPr id="16" name="TextBox 15"/>
          <p:cNvSpPr txBox="1"/>
          <p:nvPr/>
        </p:nvSpPr>
        <p:spPr>
          <a:xfrm>
            <a:off x="914790" y="5087563"/>
            <a:ext cx="3152222" cy="461665"/>
          </a:xfrm>
          <a:prstGeom prst="rect">
            <a:avLst/>
          </a:prstGeom>
          <a:noFill/>
        </p:spPr>
        <p:txBody>
          <a:bodyPr wrap="square" rtlCol="0">
            <a:spAutoFit/>
          </a:bodyPr>
          <a:lstStyle/>
          <a:p>
            <a:pPr algn="ct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Forgetfulness</a:t>
            </a:r>
          </a:p>
        </p:txBody>
      </p:sp>
      <p:sp>
        <p:nvSpPr>
          <p:cNvPr id="17" name="TextBox 16"/>
          <p:cNvSpPr txBox="1"/>
          <p:nvPr/>
        </p:nvSpPr>
        <p:spPr>
          <a:xfrm>
            <a:off x="8716854" y="4718231"/>
            <a:ext cx="3140183" cy="1200329"/>
          </a:xfrm>
          <a:prstGeom prst="rect">
            <a:avLst/>
          </a:prstGeom>
          <a:noFill/>
        </p:spPr>
        <p:txBody>
          <a:bodyPr wrap="square" rtlCol="0">
            <a:spAutoFit/>
          </a:bodyPr>
          <a:lstStyle/>
          <a:p>
            <a:pPr algn="ct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Psychological distance </a:t>
            </a:r>
            <a:b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24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(construal levels)</a:t>
            </a:r>
          </a:p>
        </p:txBody>
      </p:sp>
      <p:sp>
        <p:nvSpPr>
          <p:cNvPr id="18" name="TextBox 17"/>
          <p:cNvSpPr txBox="1"/>
          <p:nvPr/>
        </p:nvSpPr>
        <p:spPr>
          <a:xfrm>
            <a:off x="184974" y="3603961"/>
            <a:ext cx="4039672" cy="292388"/>
          </a:xfrm>
          <a:prstGeom prst="rect">
            <a:avLst/>
          </a:prstGeom>
          <a:noFill/>
        </p:spPr>
        <p:txBody>
          <a:bodyPr wrap="square" rtlCol="0">
            <a:spAutoFit/>
          </a:bodyPr>
          <a:lstStyle/>
          <a:p>
            <a:pPr algn="ctr"/>
            <a:r>
              <a:rPr lang="en-US" sz="1300" dirty="0">
                <a:solidFill>
                  <a:srgbClr val="FFFFFF"/>
                </a:solidFill>
                <a:hlinkClick r:id="rId3"/>
              </a:rPr>
              <a:t>https://www.youtube.com/watch?v=BvInxjEZD6M </a:t>
            </a:r>
            <a:endParaRPr lang="en-US" sz="1300" dirty="0">
              <a:solidFill>
                <a:srgbClr val="FFFFFF"/>
              </a:solidFill>
            </a:endParaRPr>
          </a:p>
        </p:txBody>
      </p:sp>
    </p:spTree>
    <p:extLst>
      <p:ext uri="{BB962C8B-B14F-4D97-AF65-F5344CB8AC3E}">
        <p14:creationId xmlns:p14="http://schemas.microsoft.com/office/powerpoint/2010/main" val="426107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overcome the intention-</a:t>
            </a:r>
            <a:r>
              <a:rPr lang="en-US" dirty="0" err="1"/>
              <a:t>behaviour</a:t>
            </a:r>
            <a:r>
              <a:rPr lang="en-US" dirty="0"/>
              <a:t> gap</a:t>
            </a:r>
            <a:endParaRPr lang="en-ZA" dirty="0"/>
          </a:p>
        </p:txBody>
      </p:sp>
      <p:sp>
        <p:nvSpPr>
          <p:cNvPr id="5" name="Text Placeholder 2">
            <a:extLst>
              <a:ext uri="{FF2B5EF4-FFF2-40B4-BE49-F238E27FC236}">
                <a16:creationId xmlns:a16="http://schemas.microsoft.com/office/drawing/2014/main" id="{4DE6C05C-EE3C-41D3-B5E9-CCAC547AEBEC}"/>
              </a:ext>
            </a:extLst>
          </p:cNvPr>
          <p:cNvSpPr txBox="1">
            <a:spLocks/>
          </p:cNvSpPr>
          <p:nvPr/>
        </p:nvSpPr>
        <p:spPr>
          <a:xfrm>
            <a:off x="322263" y="5800743"/>
            <a:ext cx="9720263" cy="30162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1"/>
              </a:buClr>
              <a:buFont typeface="Open Sans Light" panose="020B0306030504020204" pitchFamily="34" charset="0"/>
              <a:buChar char="–"/>
              <a:defRPr sz="16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3pPr>
            <a:lvl4pPr marL="16573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dirty="0"/>
              <a:t>THE PREMIER PLUS TOOLKIT FOR FAMILY PRACTITIONERS</a:t>
            </a:r>
          </a:p>
        </p:txBody>
      </p:sp>
    </p:spTree>
    <p:extLst>
      <p:ext uri="{BB962C8B-B14F-4D97-AF65-F5344CB8AC3E}">
        <p14:creationId xmlns:p14="http://schemas.microsoft.com/office/powerpoint/2010/main" val="23256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 Same Side Corner Rectangle 37">
            <a:extLst>
              <a:ext uri="{FF2B5EF4-FFF2-40B4-BE49-F238E27FC236}">
                <a16:creationId xmlns:a16="http://schemas.microsoft.com/office/drawing/2014/main" id="{294EFB40-6175-4A47-A3F2-A641850B9443}"/>
              </a:ext>
            </a:extLst>
          </p:cNvPr>
          <p:cNvSpPr/>
          <p:nvPr/>
        </p:nvSpPr>
        <p:spPr>
          <a:xfrm rot="16200000">
            <a:off x="5881312" y="230707"/>
            <a:ext cx="2440892" cy="9507939"/>
          </a:xfrm>
          <a:prstGeom prst="rect">
            <a:avLst/>
          </a:prstGeom>
          <a:solidFill>
            <a:schemeClr val="bg1">
              <a:lumMod val="95000"/>
            </a:schemeClr>
          </a:solidFill>
          <a:ln w="63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nchorCtr="1"/>
          <a:lstStyle/>
          <a:p>
            <a:pPr algn="ctr"/>
            <a:endParaRPr lang="en-ZA" sz="2400" b="1">
              <a:solidFill>
                <a:srgbClr val="FFFFFF"/>
              </a:solidFill>
            </a:endParaRPr>
          </a:p>
        </p:txBody>
      </p:sp>
      <p:grpSp>
        <p:nvGrpSpPr>
          <p:cNvPr id="93" name="Group 92">
            <a:extLst>
              <a:ext uri="{FF2B5EF4-FFF2-40B4-BE49-F238E27FC236}">
                <a16:creationId xmlns:a16="http://schemas.microsoft.com/office/drawing/2014/main" id="{2D0C0FDA-54AE-4B27-9459-2F9D2F9A18B6}"/>
              </a:ext>
            </a:extLst>
          </p:cNvPr>
          <p:cNvGrpSpPr/>
          <p:nvPr/>
        </p:nvGrpSpPr>
        <p:grpSpPr>
          <a:xfrm>
            <a:off x="2446639" y="3838417"/>
            <a:ext cx="9316994" cy="894063"/>
            <a:chOff x="322262" y="4001743"/>
            <a:chExt cx="11534776" cy="651934"/>
          </a:xfrm>
          <a:noFill/>
        </p:grpSpPr>
        <p:sp>
          <p:nvSpPr>
            <p:cNvPr id="94" name="Rectangle 93">
              <a:extLst>
                <a:ext uri="{FF2B5EF4-FFF2-40B4-BE49-F238E27FC236}">
                  <a16:creationId xmlns:a16="http://schemas.microsoft.com/office/drawing/2014/main" id="{F32EAED6-B275-4B77-8AA3-0E93F6122411}"/>
                </a:ext>
              </a:extLst>
            </p:cNvPr>
            <p:cNvSpPr/>
            <p:nvPr/>
          </p:nvSpPr>
          <p:spPr>
            <a:xfrm>
              <a:off x="322262"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Unlock special doctor-specific benefits</a:t>
              </a:r>
            </a:p>
          </p:txBody>
        </p:sp>
        <p:sp>
          <p:nvSpPr>
            <p:cNvPr id="95" name="Rectangle 94">
              <a:extLst>
                <a:ext uri="{FF2B5EF4-FFF2-40B4-BE49-F238E27FC236}">
                  <a16:creationId xmlns:a16="http://schemas.microsoft.com/office/drawing/2014/main" id="{C454D57C-C509-4E64-8403-826A0EEDC92F}"/>
                </a:ext>
              </a:extLst>
            </p:cNvPr>
            <p:cNvSpPr/>
            <p:nvPr/>
          </p:nvSpPr>
          <p:spPr>
            <a:xfrm>
              <a:off x="3253997"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Track patients’ compliance via Discovery’s </a:t>
              </a:r>
              <a:b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ZA" sz="1400" b="1" dirty="0" err="1">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HealthID</a:t>
              </a: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 EHR</a:t>
              </a:r>
            </a:p>
          </p:txBody>
        </p:sp>
        <p:sp>
          <p:nvSpPr>
            <p:cNvPr id="96" name="Rectangle 95">
              <a:extLst>
                <a:ext uri="{FF2B5EF4-FFF2-40B4-BE49-F238E27FC236}">
                  <a16:creationId xmlns:a16="http://schemas.microsoft.com/office/drawing/2014/main" id="{67976486-86AE-47F6-B2D7-141BF56B361E}"/>
                </a:ext>
              </a:extLst>
            </p:cNvPr>
            <p:cNvSpPr/>
            <p:nvPr/>
          </p:nvSpPr>
          <p:spPr>
            <a:xfrm>
              <a:off x="6185732"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Track patients’ management score via Dashboard</a:t>
              </a:r>
            </a:p>
          </p:txBody>
        </p:sp>
        <p:sp>
          <p:nvSpPr>
            <p:cNvPr id="97" name="Rectangle 96">
              <a:extLst>
                <a:ext uri="{FF2B5EF4-FFF2-40B4-BE49-F238E27FC236}">
                  <a16:creationId xmlns:a16="http://schemas.microsoft.com/office/drawing/2014/main" id="{400A2EEF-F25A-483B-8D1B-3BF68DDB7A64}"/>
                </a:ext>
              </a:extLst>
            </p:cNvPr>
            <p:cNvSpPr/>
            <p:nvPr/>
          </p:nvSpPr>
          <p:spPr>
            <a:xfrm>
              <a:off x="9117469"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Reimbursed for spending time with </a:t>
              </a:r>
              <a:b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the patient</a:t>
              </a:r>
            </a:p>
          </p:txBody>
        </p:sp>
      </p:grpSp>
      <p:sp>
        <p:nvSpPr>
          <p:cNvPr id="75" name="Round Same Side Corner Rectangle 6">
            <a:extLst>
              <a:ext uri="{FF2B5EF4-FFF2-40B4-BE49-F238E27FC236}">
                <a16:creationId xmlns:a16="http://schemas.microsoft.com/office/drawing/2014/main" id="{931F0DB8-53DF-44FD-A9FF-14968CCD8F77}"/>
              </a:ext>
            </a:extLst>
          </p:cNvPr>
          <p:cNvSpPr/>
          <p:nvPr/>
        </p:nvSpPr>
        <p:spPr>
          <a:xfrm rot="16200000">
            <a:off x="5881313" y="-2304798"/>
            <a:ext cx="2440892" cy="9507939"/>
          </a:xfrm>
          <a:prstGeom prst="rect">
            <a:avLst/>
          </a:prstGeom>
          <a:solidFill>
            <a:schemeClr val="bg1">
              <a:lumMod val="95000"/>
            </a:schemeClr>
          </a:solidFill>
          <a:ln w="63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nchorCtr="1"/>
          <a:lstStyle/>
          <a:p>
            <a:pPr algn="ctr"/>
            <a:endParaRPr lang="en-ZA" sz="2400" b="1">
              <a:solidFill>
                <a:srgbClr val="FFFFFF"/>
              </a:solidFill>
            </a:endParaRPr>
          </a:p>
        </p:txBody>
      </p:sp>
      <p:sp>
        <p:nvSpPr>
          <p:cNvPr id="2" name="Title 1"/>
          <p:cNvSpPr>
            <a:spLocks noGrp="1"/>
          </p:cNvSpPr>
          <p:nvPr>
            <p:ph type="title"/>
          </p:nvPr>
        </p:nvSpPr>
        <p:spPr/>
        <p:txBody>
          <a:bodyPr/>
          <a:lstStyle/>
          <a:p>
            <a:r>
              <a:rPr lang="en-US" dirty="0"/>
              <a:t>Premier Plus Care </a:t>
            </a:r>
            <a:r>
              <a:rPr lang="en-US" dirty="0" err="1"/>
              <a:t>Programmes</a:t>
            </a:r>
            <a:endParaRPr lang="en-US" dirty="0"/>
          </a:p>
        </p:txBody>
      </p:sp>
      <p:sp>
        <p:nvSpPr>
          <p:cNvPr id="7" name="Round Same Side Corner Rectangle 6"/>
          <p:cNvSpPr/>
          <p:nvPr/>
        </p:nvSpPr>
        <p:spPr>
          <a:xfrm rot="16200000">
            <a:off x="-138882" y="1707306"/>
            <a:ext cx="2440892" cy="1483732"/>
          </a:xfrm>
          <a:prstGeom prst="rect">
            <a:avLst/>
          </a:prstGeom>
          <a:gradFill flip="none" rotWithShape="1">
            <a:gsLst>
              <a:gs pos="0">
                <a:srgbClr val="0A4D8E"/>
              </a:gs>
              <a:gs pos="100000">
                <a:srgbClr val="1E8ACB"/>
              </a:gs>
            </a:gsLst>
            <a:lin ang="2700000" scaled="1"/>
            <a:tileRect/>
          </a:gradFill>
          <a:ln w="63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nchorCtr="1"/>
          <a:lstStyle/>
          <a:p>
            <a:pPr algn="ctr"/>
            <a:endParaRPr lang="en-ZA" sz="2400" b="1">
              <a:solidFill>
                <a:srgbClr val="FFFFFF"/>
              </a:solidFill>
            </a:endParaRPr>
          </a:p>
        </p:txBody>
      </p:sp>
      <p:sp>
        <p:nvSpPr>
          <p:cNvPr id="8" name="Rectangle 12"/>
          <p:cNvSpPr>
            <a:spLocks noChangeArrowheads="1"/>
          </p:cNvSpPr>
          <p:nvPr/>
        </p:nvSpPr>
        <p:spPr bwMode="auto">
          <a:xfrm>
            <a:off x="346727" y="2739466"/>
            <a:ext cx="1469673" cy="496389"/>
          </a:xfrm>
          <a:prstGeom prst="rect">
            <a:avLst/>
          </a:prstGeom>
          <a:noFill/>
          <a:ln w="25400" algn="ctr">
            <a:noFill/>
            <a:miter lim="800000"/>
            <a:headEnd/>
            <a:tailEnd/>
          </a:ln>
        </p:spPr>
        <p:txBody>
          <a:bodyPr wrap="square" lIns="48000" tIns="48000" rIns="48000" bIns="48000" anchor="ctr" anchorCtr="0">
            <a:noAutofit/>
          </a:bodyPr>
          <a:lstStyle/>
          <a:p>
            <a:pPr algn="ctr" defTabSz="914082" fontAlgn="base">
              <a:spcBef>
                <a:spcPct val="0"/>
              </a:spcBef>
              <a:spcAft>
                <a:spcPct val="0"/>
              </a:spcAft>
            </a:pPr>
            <a:r>
              <a:rPr lang="en-ZA"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Member</a:t>
            </a: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481" y="1690737"/>
            <a:ext cx="1029309" cy="1048729"/>
          </a:xfrm>
          <a:prstGeom prst="rect">
            <a:avLst/>
          </a:prstGeom>
        </p:spPr>
      </p:pic>
      <p:sp>
        <p:nvSpPr>
          <p:cNvPr id="17" name="Striped Right Arrow 16"/>
          <p:cNvSpPr/>
          <p:nvPr/>
        </p:nvSpPr>
        <p:spPr>
          <a:xfrm rot="16200000">
            <a:off x="9811632" y="2669458"/>
            <a:ext cx="823037" cy="465470"/>
          </a:xfrm>
          <a:prstGeom prst="stripedRightArrow">
            <a:avLst/>
          </a:prstGeom>
          <a:solidFill>
            <a:srgbClr val="ED6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rgbClr val="FFFFFF"/>
              </a:solidFill>
            </a:endParaRPr>
          </a:p>
        </p:txBody>
      </p:sp>
      <p:grpSp>
        <p:nvGrpSpPr>
          <p:cNvPr id="19" name="Group 18"/>
          <p:cNvGrpSpPr/>
          <p:nvPr/>
        </p:nvGrpSpPr>
        <p:grpSpPr>
          <a:xfrm>
            <a:off x="5246024" y="2313715"/>
            <a:ext cx="1230627" cy="1101421"/>
            <a:chOff x="828481" y="3038310"/>
            <a:chExt cx="1555072" cy="1391801"/>
          </a:xfrm>
        </p:grpSpPr>
        <p:sp>
          <p:nvSpPr>
            <p:cNvPr id="20" name="Oval 19"/>
            <p:cNvSpPr/>
            <p:nvPr/>
          </p:nvSpPr>
          <p:spPr>
            <a:xfrm>
              <a:off x="941902" y="3038310"/>
              <a:ext cx="1283536" cy="1283541"/>
            </a:xfrm>
            <a:prstGeom prst="ellipse">
              <a:avLst/>
            </a:prstGeom>
            <a:solidFill>
              <a:srgbClr val="FFFFFF"/>
            </a:solidFill>
            <a:ln w="12700" cap="flat" cmpd="sng" algn="ctr">
              <a:solidFill>
                <a:srgbClr val="F15B22"/>
              </a:solidFill>
              <a:prstDash val="solid"/>
              <a:miter lim="800000"/>
            </a:ln>
            <a:effectLst/>
          </p:spPr>
          <p:txBody>
            <a:bodyPr rtlCol="0" anchor="ctr"/>
            <a:lstStyle/>
            <a:p>
              <a:pPr algn="ctr">
                <a:defRPr/>
              </a:pPr>
              <a:endParaRPr lang="en-US" sz="1801" kern="0">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20000" y="3156910"/>
              <a:ext cx="530572" cy="906863"/>
            </a:xfrm>
            <a:prstGeom prst="rect">
              <a:avLst/>
            </a:prstGeom>
          </p:spPr>
        </p:pic>
        <p:sp>
          <p:nvSpPr>
            <p:cNvPr id="22" name="Oval 21"/>
            <p:cNvSpPr>
              <a:spLocks noChangeAspect="1"/>
            </p:cNvSpPr>
            <p:nvPr/>
          </p:nvSpPr>
          <p:spPr>
            <a:xfrm>
              <a:off x="828481" y="3788421"/>
              <a:ext cx="641688" cy="641690"/>
            </a:xfrm>
            <a:prstGeom prst="ellipse">
              <a:avLst/>
            </a:prstGeom>
            <a:solidFill>
              <a:srgbClr val="FFFFFF"/>
            </a:solidFill>
            <a:ln w="12700" cap="flat" cmpd="sng" algn="ctr">
              <a:solidFill>
                <a:srgbClr val="F15B22"/>
              </a:solidFill>
              <a:prstDash val="solid"/>
              <a:miter lim="800000"/>
            </a:ln>
            <a:effectLst/>
          </p:spPr>
          <p:txBody>
            <a:bodyPr rtlCol="0" anchor="ctr"/>
            <a:lstStyle/>
            <a:p>
              <a:pPr algn="ctr">
                <a:defRPr/>
              </a:pPr>
              <a:endParaRPr lang="en-US" sz="1801" kern="0">
                <a:solidFill>
                  <a:prstClr val="white"/>
                </a:solidFill>
              </a:endParaRPr>
            </a:p>
          </p:txBody>
        </p:sp>
        <p:sp>
          <p:nvSpPr>
            <p:cNvPr id="23" name="Oval 22"/>
            <p:cNvSpPr>
              <a:spLocks noChangeAspect="1"/>
            </p:cNvSpPr>
            <p:nvPr/>
          </p:nvSpPr>
          <p:spPr>
            <a:xfrm>
              <a:off x="1741865" y="3788421"/>
              <a:ext cx="641688" cy="641690"/>
            </a:xfrm>
            <a:prstGeom prst="ellipse">
              <a:avLst/>
            </a:prstGeom>
            <a:solidFill>
              <a:srgbClr val="FFFFFF"/>
            </a:solidFill>
            <a:ln w="12700" cap="flat" cmpd="sng" algn="ctr">
              <a:solidFill>
                <a:srgbClr val="F15B22"/>
              </a:solidFill>
              <a:prstDash val="solid"/>
              <a:miter lim="800000"/>
            </a:ln>
            <a:effectLst/>
          </p:spPr>
          <p:txBody>
            <a:bodyPr rtlCol="0" anchor="ctr"/>
            <a:lstStyle/>
            <a:p>
              <a:pPr algn="ctr">
                <a:defRPr/>
              </a:pPr>
              <a:endParaRPr lang="en-US" sz="1801" kern="0">
                <a:solidFill>
                  <a:prstClr val="white"/>
                </a:solidFill>
              </a:endParaRPr>
            </a:p>
          </p:txBody>
        </p:sp>
        <p:pic>
          <p:nvPicPr>
            <p:cNvPr id="24" name="Picture 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501" y="3977073"/>
              <a:ext cx="435646" cy="256676"/>
            </a:xfrm>
            <a:prstGeom prst="rect">
              <a:avLst/>
            </a:prstGeom>
            <a:noFill/>
            <a:ln w="9525">
              <a:noFill/>
              <a:miter lim="800000"/>
              <a:headEnd/>
              <a:tailEnd/>
            </a:ln>
          </p:spPr>
        </p:pic>
        <p:pic>
          <p:nvPicPr>
            <p:cNvPr id="25" name="Picture 12"/>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1054" y="3908983"/>
              <a:ext cx="344785" cy="392857"/>
            </a:xfrm>
            <a:prstGeom prst="rect">
              <a:avLst/>
            </a:prstGeom>
            <a:noFill/>
            <a:ln w="9525">
              <a:noFill/>
              <a:miter lim="800000"/>
              <a:headEnd/>
              <a:tailEnd/>
            </a:ln>
          </p:spPr>
        </p:pic>
      </p:grpSp>
      <p:pic>
        <p:nvPicPr>
          <p:cNvPr id="26" name="Picture 25"/>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5971" y="2866301"/>
            <a:ext cx="767370" cy="398002"/>
          </a:xfrm>
          <a:prstGeom prst="rect">
            <a:avLst/>
          </a:prstGeom>
        </p:spPr>
      </p:pic>
      <p:grpSp>
        <p:nvGrpSpPr>
          <p:cNvPr id="36" name="Group 35">
            <a:extLst>
              <a:ext uri="{FF2B5EF4-FFF2-40B4-BE49-F238E27FC236}">
                <a16:creationId xmlns:a16="http://schemas.microsoft.com/office/drawing/2014/main" id="{F50E2EF9-F31B-43E5-B354-AA7DDB21947E}"/>
              </a:ext>
            </a:extLst>
          </p:cNvPr>
          <p:cNvGrpSpPr/>
          <p:nvPr/>
        </p:nvGrpSpPr>
        <p:grpSpPr>
          <a:xfrm>
            <a:off x="2875589" y="2304611"/>
            <a:ext cx="1332748" cy="1181546"/>
            <a:chOff x="2739455" y="1955389"/>
            <a:chExt cx="1688145" cy="1496623"/>
          </a:xfrm>
        </p:grpSpPr>
        <p:pic>
          <p:nvPicPr>
            <p:cNvPr id="27" name="Picture 2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15784" y="1955389"/>
              <a:ext cx="595200" cy="633913"/>
            </a:xfrm>
            <a:prstGeom prst="rect">
              <a:avLst/>
            </a:prstGeom>
          </p:spPr>
        </p:pic>
        <p:pic>
          <p:nvPicPr>
            <p:cNvPr id="28" name="Picture 2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39455" y="2818099"/>
              <a:ext cx="595200" cy="633913"/>
            </a:xfrm>
            <a:prstGeom prst="rect">
              <a:avLst/>
            </a:prstGeom>
          </p:spPr>
        </p:pic>
        <p:pic>
          <p:nvPicPr>
            <p:cNvPr id="29" name="Picture 2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32400" y="2818099"/>
              <a:ext cx="595200" cy="633913"/>
            </a:xfrm>
            <a:prstGeom prst="rect">
              <a:avLst/>
            </a:prstGeom>
          </p:spPr>
        </p:pic>
        <p:cxnSp>
          <p:nvCxnSpPr>
            <p:cNvPr id="30" name="Straight Connector 29"/>
            <p:cNvCxnSpPr/>
            <p:nvPr/>
          </p:nvCxnSpPr>
          <p:spPr>
            <a:xfrm flipV="1">
              <a:off x="3037055" y="2589302"/>
              <a:ext cx="576329" cy="2287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13384" y="2589302"/>
              <a:ext cx="516617" cy="228797"/>
            </a:xfrm>
            <a:prstGeom prst="line">
              <a:avLst/>
            </a:prstGeom>
          </p:spPr>
          <p:style>
            <a:lnRef idx="2">
              <a:schemeClr val="accent1"/>
            </a:lnRef>
            <a:fillRef idx="0">
              <a:schemeClr val="accent1"/>
            </a:fillRef>
            <a:effectRef idx="1">
              <a:schemeClr val="accent1"/>
            </a:effectRef>
            <a:fontRef idx="minor">
              <a:schemeClr val="tx1"/>
            </a:fontRef>
          </p:style>
        </p:cxnSp>
      </p:grpSp>
      <p:sp>
        <p:nvSpPr>
          <p:cNvPr id="38" name="Round Same Side Corner Rectangle 37"/>
          <p:cNvSpPr/>
          <p:nvPr/>
        </p:nvSpPr>
        <p:spPr>
          <a:xfrm rot="16200000">
            <a:off x="-142311" y="4242811"/>
            <a:ext cx="2440892" cy="1483732"/>
          </a:xfrm>
          <a:prstGeom prst="rect">
            <a:avLst/>
          </a:prstGeom>
          <a:gradFill flip="none" rotWithShape="1">
            <a:gsLst>
              <a:gs pos="0">
                <a:srgbClr val="0A4D8E"/>
              </a:gs>
              <a:gs pos="100000">
                <a:srgbClr val="1E8ACB"/>
              </a:gs>
            </a:gsLst>
            <a:lin ang="2700000" scaled="1"/>
            <a:tileRect/>
          </a:gradFill>
          <a:ln w="63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nchorCtr="1"/>
          <a:lstStyle/>
          <a:p>
            <a:pPr algn="ctr"/>
            <a:endParaRPr lang="en-ZA" sz="2400" b="1">
              <a:solidFill>
                <a:srgbClr val="FFFFFF"/>
              </a:solidFill>
            </a:endParaRPr>
          </a:p>
        </p:txBody>
      </p:sp>
      <p:sp>
        <p:nvSpPr>
          <p:cNvPr id="39" name="Rectangle 12"/>
          <p:cNvSpPr>
            <a:spLocks noChangeArrowheads="1"/>
          </p:cNvSpPr>
          <p:nvPr/>
        </p:nvSpPr>
        <p:spPr bwMode="auto">
          <a:xfrm>
            <a:off x="363461" y="5243016"/>
            <a:ext cx="1436205" cy="509328"/>
          </a:xfrm>
          <a:prstGeom prst="rect">
            <a:avLst/>
          </a:prstGeom>
          <a:noFill/>
          <a:ln w="25400" algn="ctr">
            <a:noFill/>
            <a:miter lim="800000"/>
            <a:headEnd/>
            <a:tailEnd/>
          </a:ln>
        </p:spPr>
        <p:txBody>
          <a:bodyPr wrap="square" lIns="48000" tIns="48000" rIns="48000" bIns="48000" anchor="ctr" anchorCtr="0">
            <a:noAutofit/>
          </a:bodyPr>
          <a:lstStyle/>
          <a:p>
            <a:pPr algn="ctr" defTabSz="914082" fontAlgn="base">
              <a:spcBef>
                <a:spcPct val="0"/>
              </a:spcBef>
              <a:spcAft>
                <a:spcPct val="0"/>
              </a:spcAft>
            </a:pPr>
            <a:r>
              <a:rPr lang="en-ZA"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Doctor</a:t>
            </a:r>
          </a:p>
        </p:txBody>
      </p:sp>
      <p:grpSp>
        <p:nvGrpSpPr>
          <p:cNvPr id="48" name="Group 47"/>
          <p:cNvGrpSpPr/>
          <p:nvPr/>
        </p:nvGrpSpPr>
        <p:grpSpPr>
          <a:xfrm>
            <a:off x="7574205" y="4913076"/>
            <a:ext cx="1433453" cy="1121430"/>
            <a:chOff x="7370840" y="2236772"/>
            <a:chExt cx="1426512" cy="1116000"/>
          </a:xfrm>
        </p:grpSpPr>
        <p:grpSp>
          <p:nvGrpSpPr>
            <p:cNvPr id="49" name="Group 48"/>
            <p:cNvGrpSpPr/>
            <p:nvPr/>
          </p:nvGrpSpPr>
          <p:grpSpPr>
            <a:xfrm>
              <a:off x="7370840" y="2236772"/>
              <a:ext cx="1426512" cy="1116000"/>
              <a:chOff x="3324925" y="2006723"/>
              <a:chExt cx="1426512" cy="1116000"/>
            </a:xfrm>
          </p:grpSpPr>
          <p:grpSp>
            <p:nvGrpSpPr>
              <p:cNvPr id="51" name="Group 50"/>
              <p:cNvGrpSpPr>
                <a:grpSpLocks noChangeAspect="1"/>
              </p:cNvGrpSpPr>
              <p:nvPr/>
            </p:nvGrpSpPr>
            <p:grpSpPr>
              <a:xfrm>
                <a:off x="3324925" y="2006723"/>
                <a:ext cx="1426512" cy="1116000"/>
                <a:chOff x="3265410" y="2742296"/>
                <a:chExt cx="2591865" cy="2027681"/>
              </a:xfrm>
            </p:grpSpPr>
            <p:grpSp>
              <p:nvGrpSpPr>
                <p:cNvPr id="53" name="Group 10"/>
                <p:cNvGrpSpPr>
                  <a:grpSpLocks noChangeAspect="1"/>
                </p:cNvGrpSpPr>
                <p:nvPr/>
              </p:nvGrpSpPr>
              <p:grpSpPr>
                <a:xfrm>
                  <a:off x="3265410" y="2742296"/>
                  <a:ext cx="2591865" cy="2027681"/>
                  <a:chOff x="5580109" y="566845"/>
                  <a:chExt cx="5047928" cy="3949121"/>
                </a:xfrm>
              </p:grpSpPr>
              <p:pic>
                <p:nvPicPr>
                  <p:cNvPr id="55" name="Picture 4" descr="http://www.ilex-press.com/wp-content/uploads/the-photographers-eye-for-ipad-4-sideways1-976x976.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580109" y="566845"/>
                    <a:ext cx="5047928" cy="3949121"/>
                  </a:xfrm>
                  <a:prstGeom prst="rect">
                    <a:avLst/>
                  </a:prstGeom>
                  <a:noFill/>
                </p:spPr>
              </p:pic>
              <p:pic>
                <p:nvPicPr>
                  <p:cNvPr id="56" name="Picture 5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062000" y="1050033"/>
                    <a:ext cx="4084155" cy="2982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54" name="Picture 5"/>
                <p:cNvPicPr>
                  <a:picLocks noChangeAspect="1" noChangeArrowheads="1"/>
                </p:cNvPicPr>
                <p:nvPr/>
              </p:nvPicPr>
              <p:blipFill>
                <a:blip r:embed="rId11"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85104" y="3257027"/>
                  <a:ext cx="1018032" cy="1027728"/>
                </a:xfrm>
                <a:prstGeom prst="rect">
                  <a:avLst/>
                </a:prstGeom>
                <a:noFill/>
                <a:ln w="9525">
                  <a:noFill/>
                  <a:miter lim="800000"/>
                  <a:headEnd/>
                  <a:tailEnd/>
                </a:ln>
              </p:spPr>
            </p:pic>
          </p:grpSp>
          <p:sp>
            <p:nvSpPr>
              <p:cNvPr id="52" name="Rectangle 51"/>
              <p:cNvSpPr/>
              <p:nvPr/>
            </p:nvSpPr>
            <p:spPr>
              <a:xfrm>
                <a:off x="3461104" y="2143270"/>
                <a:ext cx="1154156" cy="84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rgbClr val="FFFFFF"/>
                  </a:solidFill>
                </a:endParaRPr>
              </a:p>
            </p:txBody>
          </p:sp>
        </p:grpSp>
        <p:pic>
          <p:nvPicPr>
            <p:cNvPr id="50" name="Picture 49"/>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7531050" y="2418206"/>
              <a:ext cx="1111317" cy="756000"/>
            </a:xfrm>
            <a:prstGeom prst="rect">
              <a:avLst/>
            </a:prstGeom>
          </p:spPr>
        </p:pic>
      </p:grpSp>
      <p:sp>
        <p:nvSpPr>
          <p:cNvPr id="57" name="Striped Right Arrow 56"/>
          <p:cNvSpPr/>
          <p:nvPr/>
        </p:nvSpPr>
        <p:spPr>
          <a:xfrm rot="16200000">
            <a:off x="9875385" y="5154913"/>
            <a:ext cx="849586" cy="480484"/>
          </a:xfrm>
          <a:prstGeom prst="stripedRightArrow">
            <a:avLst/>
          </a:prstGeom>
          <a:solidFill>
            <a:srgbClr val="ED6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rgbClr val="FFFFFF"/>
              </a:solidFill>
            </a:endParaRPr>
          </a:p>
        </p:txBody>
      </p:sp>
      <p:pic>
        <p:nvPicPr>
          <p:cNvPr id="65" name="Picture 6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67576" y="4177577"/>
            <a:ext cx="1021118" cy="1087532"/>
          </a:xfrm>
          <a:prstGeom prst="rect">
            <a:avLst/>
          </a:prstGeom>
        </p:spPr>
      </p:pic>
      <p:pic>
        <p:nvPicPr>
          <p:cNvPr id="66" name="Picture 65"/>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0560844" y="5202390"/>
            <a:ext cx="452823" cy="556905"/>
          </a:xfrm>
          <a:prstGeom prst="rect">
            <a:avLst/>
          </a:prstGeom>
        </p:spPr>
      </p:pic>
      <p:pic>
        <p:nvPicPr>
          <p:cNvPr id="67" name="Picture 5"/>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01176" y="5232330"/>
            <a:ext cx="573462" cy="578925"/>
          </a:xfrm>
          <a:prstGeom prst="rect">
            <a:avLst/>
          </a:prstGeom>
          <a:noFill/>
          <a:ln w="9525">
            <a:noFill/>
            <a:miter lim="800000"/>
            <a:headEnd/>
            <a:tailEnd/>
          </a:ln>
        </p:spPr>
      </p:pic>
      <p:pic>
        <p:nvPicPr>
          <p:cNvPr id="68" name="Picture 4" descr="http://www.ilex-press.com/wp-content/uploads/the-photographers-eye-for-ipad-4-sideways1-976x976.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220192" y="4864857"/>
            <a:ext cx="1460009" cy="1142206"/>
          </a:xfrm>
          <a:prstGeom prst="rect">
            <a:avLst/>
          </a:prstGeom>
          <a:noFill/>
        </p:spPr>
      </p:pic>
      <p:pic>
        <p:nvPicPr>
          <p:cNvPr id="69" name="Picture 68"/>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368321" y="5004610"/>
            <a:ext cx="1181257" cy="862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0" name="Picture 5"/>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81928" y="5154808"/>
            <a:ext cx="573462" cy="578926"/>
          </a:xfrm>
          <a:prstGeom prst="rect">
            <a:avLst/>
          </a:prstGeom>
          <a:noFill/>
          <a:ln w="9525">
            <a:noFill/>
            <a:miter lim="800000"/>
            <a:headEnd/>
            <a:tailEnd/>
          </a:ln>
        </p:spPr>
      </p:pic>
      <p:grpSp>
        <p:nvGrpSpPr>
          <p:cNvPr id="63" name="Group 62">
            <a:extLst>
              <a:ext uri="{FF2B5EF4-FFF2-40B4-BE49-F238E27FC236}">
                <a16:creationId xmlns:a16="http://schemas.microsoft.com/office/drawing/2014/main" id="{32A36D7F-F52E-48CA-862D-6A1D596ACCA0}"/>
              </a:ext>
            </a:extLst>
          </p:cNvPr>
          <p:cNvGrpSpPr/>
          <p:nvPr/>
        </p:nvGrpSpPr>
        <p:grpSpPr>
          <a:xfrm>
            <a:off x="2944896" y="4864855"/>
            <a:ext cx="1151887" cy="1142207"/>
            <a:chOff x="3907641" y="4541897"/>
            <a:chExt cx="1537698" cy="1524776"/>
          </a:xfrm>
        </p:grpSpPr>
        <p:pic>
          <p:nvPicPr>
            <p:cNvPr id="59" name="Picture 5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77390" y="4577607"/>
              <a:ext cx="595200" cy="633913"/>
            </a:xfrm>
            <a:prstGeom prst="rect">
              <a:avLst/>
            </a:prstGeom>
          </p:spPr>
        </p:pic>
        <p:pic>
          <p:nvPicPr>
            <p:cNvPr id="60" name="Picture 5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18563" y="5247228"/>
              <a:ext cx="595200" cy="633913"/>
            </a:xfrm>
            <a:prstGeom prst="rect">
              <a:avLst/>
            </a:prstGeom>
          </p:spPr>
        </p:pic>
        <p:pic>
          <p:nvPicPr>
            <p:cNvPr id="61" name="Picture 6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46176" y="5247228"/>
              <a:ext cx="595200" cy="633913"/>
            </a:xfrm>
            <a:prstGeom prst="rect">
              <a:avLst/>
            </a:prstGeom>
          </p:spPr>
        </p:pic>
        <p:sp>
          <p:nvSpPr>
            <p:cNvPr id="71" name="Oval 70"/>
            <p:cNvSpPr/>
            <p:nvPr/>
          </p:nvSpPr>
          <p:spPr>
            <a:xfrm>
              <a:off x="3907641" y="4541897"/>
              <a:ext cx="1537698" cy="1524776"/>
            </a:xfrm>
            <a:prstGeom prst="ellipse">
              <a:avLst/>
            </a:prstGeom>
            <a:noFill/>
            <a:ln w="9525">
              <a:solidFill>
                <a:srgbClr val="ED6B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75000"/>
                  </a:schemeClr>
                </a:solidFill>
                <a:latin typeface="Calibri" panose="020F0502020204030204" pitchFamily="34" charset="0"/>
              </a:endParaRPr>
            </a:p>
          </p:txBody>
        </p:sp>
      </p:grpSp>
      <p:pic>
        <p:nvPicPr>
          <p:cNvPr id="76" name="Picture 75">
            <a:extLst>
              <a:ext uri="{FF2B5EF4-FFF2-40B4-BE49-F238E27FC236}">
                <a16:creationId xmlns:a16="http://schemas.microsoft.com/office/drawing/2014/main" id="{50FB7801-844B-4911-9E4E-C1B75D11101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62510" y="2271777"/>
            <a:ext cx="788229" cy="1305643"/>
          </a:xfrm>
          <a:prstGeom prst="rect">
            <a:avLst/>
          </a:prstGeom>
        </p:spPr>
      </p:pic>
      <p:sp>
        <p:nvSpPr>
          <p:cNvPr id="34" name="Arrow: Chevron 33">
            <a:extLst>
              <a:ext uri="{FF2B5EF4-FFF2-40B4-BE49-F238E27FC236}">
                <a16:creationId xmlns:a16="http://schemas.microsoft.com/office/drawing/2014/main" id="{EE03B071-1F21-433E-9A59-CDEEEC9E3726}"/>
              </a:ext>
            </a:extLst>
          </p:cNvPr>
          <p:cNvSpPr/>
          <p:nvPr/>
        </p:nvSpPr>
        <p:spPr>
          <a:xfrm>
            <a:off x="1932335" y="2285076"/>
            <a:ext cx="309887" cy="328193"/>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Arrow: Chevron 77">
            <a:extLst>
              <a:ext uri="{FF2B5EF4-FFF2-40B4-BE49-F238E27FC236}">
                <a16:creationId xmlns:a16="http://schemas.microsoft.com/office/drawing/2014/main" id="{13E111E0-C915-4B14-8FFF-8E0C1BCE3D0C}"/>
              </a:ext>
            </a:extLst>
          </p:cNvPr>
          <p:cNvSpPr/>
          <p:nvPr/>
        </p:nvSpPr>
        <p:spPr>
          <a:xfrm>
            <a:off x="1932335" y="4820581"/>
            <a:ext cx="309887" cy="328193"/>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a:extLst>
              <a:ext uri="{FF2B5EF4-FFF2-40B4-BE49-F238E27FC236}">
                <a16:creationId xmlns:a16="http://schemas.microsoft.com/office/drawing/2014/main" id="{6F55646E-689F-483F-A246-205E732CA362}"/>
              </a:ext>
            </a:extLst>
          </p:cNvPr>
          <p:cNvGrpSpPr/>
          <p:nvPr/>
        </p:nvGrpSpPr>
        <p:grpSpPr>
          <a:xfrm>
            <a:off x="2446639" y="1283633"/>
            <a:ext cx="9316994" cy="894063"/>
            <a:chOff x="322262" y="4001743"/>
            <a:chExt cx="11534776" cy="651934"/>
          </a:xfrm>
          <a:noFill/>
        </p:grpSpPr>
        <p:sp>
          <p:nvSpPr>
            <p:cNvPr id="79" name="Rectangle 78">
              <a:extLst>
                <a:ext uri="{FF2B5EF4-FFF2-40B4-BE49-F238E27FC236}">
                  <a16:creationId xmlns:a16="http://schemas.microsoft.com/office/drawing/2014/main" id="{06694489-72D6-4977-8518-8171B8CD9FDF}"/>
                </a:ext>
              </a:extLst>
            </p:cNvPr>
            <p:cNvSpPr/>
            <p:nvPr/>
          </p:nvSpPr>
          <p:spPr>
            <a:xfrm>
              <a:off x="322262"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Access an experienced doctor within network</a:t>
              </a:r>
            </a:p>
          </p:txBody>
        </p:sp>
        <p:sp>
          <p:nvSpPr>
            <p:cNvPr id="80" name="Rectangle 79">
              <a:extLst>
                <a:ext uri="{FF2B5EF4-FFF2-40B4-BE49-F238E27FC236}">
                  <a16:creationId xmlns:a16="http://schemas.microsoft.com/office/drawing/2014/main" id="{FCD0169F-FDA8-429D-9B46-82EBF3DB934B}"/>
                </a:ext>
              </a:extLst>
            </p:cNvPr>
            <p:cNvSpPr/>
            <p:nvPr/>
          </p:nvSpPr>
          <p:spPr>
            <a:xfrm>
              <a:off x="3253997"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US"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Unlock additional risk benefits</a:t>
              </a:r>
            </a:p>
          </p:txBody>
        </p:sp>
        <p:sp>
          <p:nvSpPr>
            <p:cNvPr id="81" name="Rectangle 80">
              <a:extLst>
                <a:ext uri="{FF2B5EF4-FFF2-40B4-BE49-F238E27FC236}">
                  <a16:creationId xmlns:a16="http://schemas.microsoft.com/office/drawing/2014/main" id="{2733BF0E-7348-47DD-9224-C73795010620}"/>
                </a:ext>
              </a:extLst>
            </p:cNvPr>
            <p:cNvSpPr/>
            <p:nvPr/>
          </p:nvSpPr>
          <p:spPr>
            <a:xfrm>
              <a:off x="6185732"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Track compliance and progress of Diabetes Management Score via member app</a:t>
              </a:r>
            </a:p>
          </p:txBody>
        </p:sp>
        <p:sp>
          <p:nvSpPr>
            <p:cNvPr id="82" name="Rectangle 81">
              <a:extLst>
                <a:ext uri="{FF2B5EF4-FFF2-40B4-BE49-F238E27FC236}">
                  <a16:creationId xmlns:a16="http://schemas.microsoft.com/office/drawing/2014/main" id="{003A2D95-415A-409B-B716-1E7588DC3769}"/>
                </a:ext>
              </a:extLst>
            </p:cNvPr>
            <p:cNvSpPr/>
            <p:nvPr/>
          </p:nvSpPr>
          <p:spPr>
            <a:xfrm>
              <a:off x="9117469" y="4001743"/>
              <a:ext cx="2739569" cy="651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400"/>
                </a:lnSpc>
              </a:pPr>
              <a:r>
                <a:rPr lang="en-ZA" sz="1400" b="1"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Earns rewards to achieving health goals</a:t>
              </a:r>
            </a:p>
          </p:txBody>
        </p:sp>
      </p:grpSp>
    </p:spTree>
    <p:extLst>
      <p:ext uri="{BB962C8B-B14F-4D97-AF65-F5344CB8AC3E}">
        <p14:creationId xmlns:p14="http://schemas.microsoft.com/office/powerpoint/2010/main" val="306267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iscovery New_2015">
      <a:dk1>
        <a:srgbClr val="6D6E71"/>
      </a:dk1>
      <a:lt1>
        <a:srgbClr val="FFFFFF"/>
      </a:lt1>
      <a:dk2>
        <a:srgbClr val="004B8D"/>
      </a:dk2>
      <a:lt2>
        <a:srgbClr val="BA8C60"/>
      </a:lt2>
      <a:accent1>
        <a:srgbClr val="004B8D"/>
      </a:accent1>
      <a:accent2>
        <a:srgbClr val="BA8C60"/>
      </a:accent2>
      <a:accent3>
        <a:srgbClr val="6D6E71"/>
      </a:accent3>
      <a:accent4>
        <a:srgbClr val="7FA4C6"/>
      </a:accent4>
      <a:accent5>
        <a:srgbClr val="DCC5AF"/>
      </a:accent5>
      <a:accent6>
        <a:srgbClr val="B5B6B7"/>
      </a:accent6>
      <a:hlink>
        <a:srgbClr val="004B8D"/>
      </a:hlink>
      <a:folHlink>
        <a:srgbClr val="6D6E71"/>
      </a:folHlink>
    </a:clrScheme>
    <a:fontScheme name="DSY 17 May">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ED1B2D"/>
    </a:custClr>
    <a:custClr>
      <a:srgbClr val="F15A22"/>
    </a:custClr>
    <a:custClr>
      <a:srgbClr val="FDB813"/>
    </a:custClr>
    <a:custClr>
      <a:srgbClr val="73A249"/>
    </a:custClr>
    <a:custClr>
      <a:srgbClr val="007B60"/>
    </a:custClr>
    <a:custClr>
      <a:srgbClr val="419AA4"/>
    </a:custClr>
    <a:custClr>
      <a:srgbClr val="4A9CCD"/>
    </a:custClr>
    <a:custClr>
      <a:srgbClr val="116ECB"/>
    </a:custClr>
    <a:custClr>
      <a:srgbClr val="314E63"/>
    </a:custClr>
    <a:custClr>
      <a:srgbClr val="5E39BB"/>
    </a:custClr>
    <a:custClr>
      <a:srgbClr val="8C2473"/>
    </a:custClr>
    <a:custClr>
      <a:srgbClr val="ED437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5C600A8E5CBA41B5F1752980013858" ma:contentTypeVersion="2" ma:contentTypeDescription="Create a new document." ma:contentTypeScope="" ma:versionID="e1401061b5194bedbd4f9946fffda3e2">
  <xsd:schema xmlns:xsd="http://www.w3.org/2001/XMLSchema" xmlns:xs="http://www.w3.org/2001/XMLSchema" xmlns:p="http://schemas.microsoft.com/office/2006/metadata/properties" xmlns:ns2="53852e44-77a4-49f9-9f05-506f1949c2c0" targetNamespace="http://schemas.microsoft.com/office/2006/metadata/properties" ma:root="true" ma:fieldsID="78ac49e52e74d793f64c8f2b54789932" ns2:_="">
    <xsd:import namespace="53852e44-77a4-49f9-9f05-506f1949c2c0"/>
    <xsd:element name="properties">
      <xsd:complexType>
        <xsd:sequence>
          <xsd:element name="documentManagement">
            <xsd:complexType>
              <xsd:all>
                <xsd:element ref="ns2:Company"/>
                <xsd:element ref="ns2:Document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52e44-77a4-49f9-9f05-506f1949c2c0" elementFormDefault="qualified">
    <xsd:import namespace="http://schemas.microsoft.com/office/2006/documentManagement/types"/>
    <xsd:import namespace="http://schemas.microsoft.com/office/infopath/2007/PartnerControls"/>
    <xsd:element name="Company" ma:index="8" ma:displayName="Company" ma:indexed="true" ma:list="{f1042aca-dd08-4594-95c2-708c9ad73c67}" ma:internalName="Company" ma:showField="Title">
      <xsd:simpleType>
        <xsd:restriction base="dms:Lookup"/>
      </xsd:simpleType>
    </xsd:element>
    <xsd:element name="Document_x0020_Type" ma:index="9" ma:displayName="Document Type" ma:format="Dropdown" ma:internalName="Document_x0020_Type">
      <xsd:simpleType>
        <xsd:restriction base="dms:Choice">
          <xsd:enumeration value="Corporate Letterhead"/>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53852e44-77a4-49f9-9f05-506f1949c2c0">Template</Document_x0020_Type>
    <Company xmlns="53852e44-77a4-49f9-9f05-506f1949c2c0">1</Company>
  </documentManagement>
</p:properties>
</file>

<file path=customXml/itemProps1.xml><?xml version="1.0" encoding="utf-8"?>
<ds:datastoreItem xmlns:ds="http://schemas.openxmlformats.org/officeDocument/2006/customXml" ds:itemID="{6BE63513-5981-4351-B7F7-8F8F3C028D8A}">
  <ds:schemaRefs>
    <ds:schemaRef ds:uri="http://schemas.microsoft.com/sharepoint/v3/contenttype/forms"/>
  </ds:schemaRefs>
</ds:datastoreItem>
</file>

<file path=customXml/itemProps2.xml><?xml version="1.0" encoding="utf-8"?>
<ds:datastoreItem xmlns:ds="http://schemas.openxmlformats.org/officeDocument/2006/customXml" ds:itemID="{D7B630D0-7BD6-4A28-B896-D1AF03AE6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52e44-77a4-49f9-9f05-506f1949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19E683-5B47-453C-A31C-1FCD311B6218}">
  <ds:schemaRefs>
    <ds:schemaRef ds:uri="http://schemas.microsoft.com/office/2006/metadata/propertie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53852e44-77a4-49f9-9f05-506f1949c2c0"/>
  </ds:schemaRefs>
</ds:datastoreItem>
</file>

<file path=docProps/app.xml><?xml version="1.0" encoding="utf-8"?>
<Properties xmlns="http://schemas.openxmlformats.org/officeDocument/2006/extended-properties" xmlns:vt="http://schemas.openxmlformats.org/officeDocument/2006/docPropsVTypes">
  <TotalTime>24197</TotalTime>
  <Words>4238</Words>
  <Application>Microsoft Office PowerPoint</Application>
  <PresentationFormat>Widescreen</PresentationFormat>
  <Paragraphs>247</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Open Sans</vt:lpstr>
      <vt:lpstr>Open Sans Light</vt:lpstr>
      <vt:lpstr>Open Sans Semibold</vt:lpstr>
      <vt:lpstr>Wingdings</vt:lpstr>
      <vt:lpstr>Office Theme</vt:lpstr>
      <vt:lpstr>Addressing the Intention-Behaviour Gap in Healthcare</vt:lpstr>
      <vt:lpstr>PowerPoint Presentation</vt:lpstr>
      <vt:lpstr>The Intention-Behaviour Gap</vt:lpstr>
      <vt:lpstr>PowerPoint Presentation</vt:lpstr>
      <vt:lpstr>PowerPoint Presentation</vt:lpstr>
      <vt:lpstr>Phases for goal attainment</vt:lpstr>
      <vt:lpstr>Why does this gap exist?</vt:lpstr>
      <vt:lpstr>Strategies to overcome the intention-behaviour gap</vt:lpstr>
      <vt:lpstr>Premier Plus Care Programmes</vt:lpstr>
      <vt:lpstr>Extended consultation</vt:lpstr>
      <vt:lpstr>Extended consultation</vt:lpstr>
      <vt:lpstr>Population Health Management</vt:lpstr>
      <vt:lpstr>Vitality Active Rewards </vt:lpstr>
      <vt:lpstr>Vitality Active Rewards </vt:lpstr>
      <vt:lpstr>Access to Telephonic Coaching</vt:lpstr>
      <vt:lpstr>DiabetesCare Process and Financial Outcomes</vt:lpstr>
      <vt:lpstr>Vitality Active Rewards for Doctors</vt:lpstr>
      <vt:lpstr>PowerPoint Presentation</vt:lpstr>
      <vt:lpstr>Addressing the Intention-Behaviour Gap in Healthcare</vt:lpstr>
      <vt:lpstr>Support through Virtual consultations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PowerPoint Template</dc:title>
  <dc:creator>Debra Wheelwright</dc:creator>
  <cp:lastModifiedBy>Allan Dickinson</cp:lastModifiedBy>
  <cp:revision>238</cp:revision>
  <cp:lastPrinted>2019-06-07T12:58:03Z</cp:lastPrinted>
  <dcterms:created xsi:type="dcterms:W3CDTF">2015-07-08T12:49:48Z</dcterms:created>
  <dcterms:modified xsi:type="dcterms:W3CDTF">2020-03-15T11:59:27Z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0x010100F95C600A8E5CBA41B5F1752980013858</vt:lpwstr>
  </property>
</Properties>
</file>