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549" r:id="rId3"/>
    <p:sldId id="271" r:id="rId4"/>
    <p:sldId id="259" r:id="rId5"/>
    <p:sldId id="260" r:id="rId6"/>
    <p:sldId id="545" r:id="rId7"/>
    <p:sldId id="258" r:id="rId8"/>
    <p:sldId id="299" r:id="rId9"/>
    <p:sldId id="300" r:id="rId10"/>
    <p:sldId id="541" r:id="rId11"/>
    <p:sldId id="546" r:id="rId12"/>
    <p:sldId id="266" r:id="rId13"/>
    <p:sldId id="284" r:id="rId14"/>
    <p:sldId id="283" r:id="rId15"/>
    <p:sldId id="264" r:id="rId16"/>
    <p:sldId id="276" r:id="rId17"/>
    <p:sldId id="296" r:id="rId18"/>
    <p:sldId id="301" r:id="rId19"/>
    <p:sldId id="295" r:id="rId20"/>
    <p:sldId id="542" r:id="rId21"/>
    <p:sldId id="547" r:id="rId22"/>
    <p:sldId id="298" r:id="rId23"/>
    <p:sldId id="548" r:id="rId24"/>
    <p:sldId id="550" r:id="rId25"/>
    <p:sldId id="54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0" autoAdjust="0"/>
  </p:normalViewPr>
  <p:slideViewPr>
    <p:cSldViewPr snapToGrid="0">
      <p:cViewPr varScale="1">
        <p:scale>
          <a:sx n="70" d="100"/>
          <a:sy n="70" d="100"/>
        </p:scale>
        <p:origin x="116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39140-E24A-4C1F-84B1-6A8BACB4784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2E88426-57E7-488E-A11A-15CD220C27B4}">
      <dgm:prSet phldrT="[Text]" custT="1"/>
      <dgm:spPr>
        <a:solidFill>
          <a:schemeClr val="tx2">
            <a:lumMod val="10000"/>
            <a:lumOff val="90000"/>
          </a:schemeClr>
        </a:solidFill>
      </dgm:spPr>
      <dgm:t>
        <a:bodyPr/>
        <a:lstStyle/>
        <a:p>
          <a:r>
            <a:rPr lang="en-GB" sz="2400" dirty="0">
              <a:solidFill>
                <a:schemeClr val="tx1"/>
              </a:solidFill>
            </a:rPr>
            <a:t>Dizziness</a:t>
          </a:r>
        </a:p>
      </dgm:t>
    </dgm:pt>
    <dgm:pt modelId="{2101111A-6472-42E7-8A50-467A60793B44}" type="parTrans" cxnId="{E8DA967B-4B57-4DB6-BB12-1C3943BBC546}">
      <dgm:prSet/>
      <dgm:spPr/>
      <dgm:t>
        <a:bodyPr/>
        <a:lstStyle/>
        <a:p>
          <a:endParaRPr lang="en-GB"/>
        </a:p>
      </dgm:t>
    </dgm:pt>
    <dgm:pt modelId="{EEB0B8FB-42CB-4BDA-929A-90D06668CEDF}" type="sibTrans" cxnId="{E8DA967B-4B57-4DB6-BB12-1C3943BBC546}">
      <dgm:prSet/>
      <dgm:spPr/>
      <dgm:t>
        <a:bodyPr/>
        <a:lstStyle/>
        <a:p>
          <a:endParaRPr lang="en-GB"/>
        </a:p>
      </dgm:t>
    </dgm:pt>
    <dgm:pt modelId="{7FD1C1A8-CBF0-4DCD-A857-C36865988222}">
      <dgm:prSet phldrT="[Text]" custT="1"/>
      <dgm:spPr>
        <a:solidFill>
          <a:schemeClr val="tx2">
            <a:lumMod val="10000"/>
            <a:lumOff val="90000"/>
          </a:schemeClr>
        </a:solidFill>
      </dgm:spPr>
      <dgm:t>
        <a:bodyPr/>
        <a:lstStyle/>
        <a:p>
          <a:r>
            <a:rPr lang="en-GB" sz="2400" dirty="0">
              <a:solidFill>
                <a:schemeClr val="tx1"/>
              </a:solidFill>
            </a:rPr>
            <a:t>Cardiovascular</a:t>
          </a:r>
        </a:p>
      </dgm:t>
    </dgm:pt>
    <dgm:pt modelId="{9ED6584B-5D75-4CD8-8DA5-0DB4ED23F02E}" type="parTrans" cxnId="{4EE707B3-579A-474E-B62B-E80BD165908C}">
      <dgm:prSet/>
      <dgm:spPr/>
      <dgm:t>
        <a:bodyPr/>
        <a:lstStyle/>
        <a:p>
          <a:endParaRPr lang="en-GB"/>
        </a:p>
      </dgm:t>
    </dgm:pt>
    <dgm:pt modelId="{B7D84C2D-ACA7-4A7A-B207-20C35F2C3790}" type="sibTrans" cxnId="{4EE707B3-579A-474E-B62B-E80BD165908C}">
      <dgm:prSet/>
      <dgm:spPr/>
      <dgm:t>
        <a:bodyPr/>
        <a:lstStyle/>
        <a:p>
          <a:endParaRPr lang="en-GB"/>
        </a:p>
      </dgm:t>
    </dgm:pt>
    <dgm:pt modelId="{ECEBCD5C-0896-4B1A-91E9-BF6FFC8609C3}">
      <dgm:prSet phldrT="[Text]" custT="1"/>
      <dgm:spPr>
        <a:solidFill>
          <a:schemeClr val="tx2">
            <a:lumMod val="10000"/>
            <a:lumOff val="90000"/>
          </a:schemeClr>
        </a:solidFill>
      </dgm:spPr>
      <dgm:t>
        <a:bodyPr/>
        <a:lstStyle/>
        <a:p>
          <a:r>
            <a:rPr lang="en-GB" sz="2400" dirty="0">
              <a:solidFill>
                <a:schemeClr val="tx1"/>
              </a:solidFill>
            </a:rPr>
            <a:t>Neurological</a:t>
          </a:r>
        </a:p>
      </dgm:t>
    </dgm:pt>
    <dgm:pt modelId="{71A827AB-8154-4492-B3C8-0EF032ED6EBF}" type="parTrans" cxnId="{F6CF5E6C-FED9-431B-9070-0C3B61EBD853}">
      <dgm:prSet/>
      <dgm:spPr/>
      <dgm:t>
        <a:bodyPr/>
        <a:lstStyle/>
        <a:p>
          <a:endParaRPr lang="en-GB"/>
        </a:p>
      </dgm:t>
    </dgm:pt>
    <dgm:pt modelId="{9969AA4C-B8B1-42C6-849F-43DF217AE22F}" type="sibTrans" cxnId="{F6CF5E6C-FED9-431B-9070-0C3B61EBD853}">
      <dgm:prSet/>
      <dgm:spPr/>
      <dgm:t>
        <a:bodyPr/>
        <a:lstStyle/>
        <a:p>
          <a:endParaRPr lang="en-GB"/>
        </a:p>
      </dgm:t>
    </dgm:pt>
    <dgm:pt modelId="{25DC2FD2-233D-4C66-933B-C5F09083E396}">
      <dgm:prSet phldrT="[Text]" custT="1"/>
      <dgm:spPr>
        <a:solidFill>
          <a:schemeClr val="tx2">
            <a:lumMod val="10000"/>
            <a:lumOff val="90000"/>
          </a:schemeClr>
        </a:solidFill>
      </dgm:spPr>
      <dgm:t>
        <a:bodyPr/>
        <a:lstStyle/>
        <a:p>
          <a:r>
            <a:rPr lang="en-GB" sz="2400" dirty="0">
              <a:solidFill>
                <a:schemeClr val="tx1"/>
              </a:solidFill>
            </a:rPr>
            <a:t>Musculoskeletal</a:t>
          </a:r>
        </a:p>
      </dgm:t>
    </dgm:pt>
    <dgm:pt modelId="{A6F0817D-F267-45ED-B82C-7F8B10D844BC}" type="parTrans" cxnId="{0A3EEC47-4111-481C-BC4B-1E777C9983F4}">
      <dgm:prSet/>
      <dgm:spPr/>
      <dgm:t>
        <a:bodyPr/>
        <a:lstStyle/>
        <a:p>
          <a:endParaRPr lang="en-GB"/>
        </a:p>
      </dgm:t>
    </dgm:pt>
    <dgm:pt modelId="{3C663800-873B-4702-AE22-1FAD9FF30DFB}" type="sibTrans" cxnId="{0A3EEC47-4111-481C-BC4B-1E777C9983F4}">
      <dgm:prSet/>
      <dgm:spPr/>
      <dgm:t>
        <a:bodyPr/>
        <a:lstStyle/>
        <a:p>
          <a:endParaRPr lang="en-GB"/>
        </a:p>
      </dgm:t>
    </dgm:pt>
    <dgm:pt modelId="{14BB4E3C-1EC9-416B-BAEA-AFA05E4DAD89}">
      <dgm:prSet custT="1"/>
      <dgm:spPr>
        <a:solidFill>
          <a:schemeClr val="tx2">
            <a:lumMod val="10000"/>
            <a:lumOff val="90000"/>
          </a:schemeClr>
        </a:solidFill>
      </dgm:spPr>
      <dgm:t>
        <a:bodyPr/>
        <a:lstStyle/>
        <a:p>
          <a:r>
            <a:rPr lang="en-GB" sz="2400" dirty="0">
              <a:solidFill>
                <a:schemeClr val="tx1"/>
              </a:solidFill>
            </a:rPr>
            <a:t>Vestibular</a:t>
          </a:r>
        </a:p>
      </dgm:t>
    </dgm:pt>
    <dgm:pt modelId="{0A2D6539-E6AC-491A-A4EA-3BBD1C278B95}" type="parTrans" cxnId="{31AB9C83-869D-4E12-8B4E-B61A72F78D92}">
      <dgm:prSet/>
      <dgm:spPr/>
      <dgm:t>
        <a:bodyPr/>
        <a:lstStyle/>
        <a:p>
          <a:endParaRPr lang="en-GB"/>
        </a:p>
      </dgm:t>
    </dgm:pt>
    <dgm:pt modelId="{AAEBA153-8E62-415B-8D5B-BCA68CD509EB}" type="sibTrans" cxnId="{31AB9C83-869D-4E12-8B4E-B61A72F78D92}">
      <dgm:prSet/>
      <dgm:spPr/>
      <dgm:t>
        <a:bodyPr/>
        <a:lstStyle/>
        <a:p>
          <a:endParaRPr lang="en-GB"/>
        </a:p>
      </dgm:t>
    </dgm:pt>
    <dgm:pt modelId="{56518A0B-862D-4CF6-81A5-76EDC6BBB7CE}">
      <dgm:prSet/>
      <dgm:spPr>
        <a:solidFill>
          <a:schemeClr val="tx2">
            <a:lumMod val="10000"/>
            <a:lumOff val="90000"/>
          </a:schemeClr>
        </a:solidFill>
      </dgm:spPr>
      <dgm:t>
        <a:bodyPr/>
        <a:lstStyle/>
        <a:p>
          <a:r>
            <a:rPr lang="en-GB" dirty="0">
              <a:solidFill>
                <a:schemeClr val="tx1"/>
              </a:solidFill>
            </a:rPr>
            <a:t>MI; Arrhythmias, Orthostatic Hypertension </a:t>
          </a:r>
        </a:p>
      </dgm:t>
    </dgm:pt>
    <dgm:pt modelId="{A67919EA-313C-4E61-9E3B-A2169E2F11C6}" type="parTrans" cxnId="{4BDADD2B-D24F-4E20-B2B9-843394F0D716}">
      <dgm:prSet/>
      <dgm:spPr/>
      <dgm:t>
        <a:bodyPr/>
        <a:lstStyle/>
        <a:p>
          <a:endParaRPr lang="en-GB"/>
        </a:p>
      </dgm:t>
    </dgm:pt>
    <dgm:pt modelId="{94D35235-1AEB-4D97-B784-9462D1366E40}" type="sibTrans" cxnId="{4BDADD2B-D24F-4E20-B2B9-843394F0D716}">
      <dgm:prSet/>
      <dgm:spPr/>
      <dgm:t>
        <a:bodyPr/>
        <a:lstStyle/>
        <a:p>
          <a:endParaRPr lang="en-GB"/>
        </a:p>
      </dgm:t>
    </dgm:pt>
    <dgm:pt modelId="{14C0413E-F05E-4AB7-B97D-B6BB2E2EEF2B}">
      <dgm:prSet/>
      <dgm:spPr>
        <a:solidFill>
          <a:schemeClr val="tx2">
            <a:lumMod val="10000"/>
            <a:lumOff val="90000"/>
          </a:schemeClr>
        </a:solidFill>
      </dgm:spPr>
      <dgm:t>
        <a:bodyPr/>
        <a:lstStyle/>
        <a:p>
          <a:r>
            <a:rPr lang="en-GB" dirty="0">
              <a:solidFill>
                <a:schemeClr val="tx1"/>
              </a:solidFill>
            </a:rPr>
            <a:t>CVA, TIA, Cerebellar Disorders, MS</a:t>
          </a:r>
        </a:p>
      </dgm:t>
    </dgm:pt>
    <dgm:pt modelId="{F1D9A986-0D07-4491-9C15-44B880F1F332}" type="parTrans" cxnId="{20B0CC7A-6D9E-436A-BFA2-36E80A87F704}">
      <dgm:prSet/>
      <dgm:spPr/>
      <dgm:t>
        <a:bodyPr/>
        <a:lstStyle/>
        <a:p>
          <a:endParaRPr lang="en-GB"/>
        </a:p>
      </dgm:t>
    </dgm:pt>
    <dgm:pt modelId="{0028A03F-B6F6-4231-A4C1-5D2414E276DB}" type="sibTrans" cxnId="{20B0CC7A-6D9E-436A-BFA2-36E80A87F704}">
      <dgm:prSet/>
      <dgm:spPr/>
      <dgm:t>
        <a:bodyPr/>
        <a:lstStyle/>
        <a:p>
          <a:endParaRPr lang="en-GB"/>
        </a:p>
      </dgm:t>
    </dgm:pt>
    <dgm:pt modelId="{F18AA015-A403-495E-8426-36FBC2C597F1}">
      <dgm:prSet/>
      <dgm:spPr>
        <a:solidFill>
          <a:schemeClr val="tx2">
            <a:lumMod val="10000"/>
            <a:lumOff val="90000"/>
          </a:schemeClr>
        </a:solidFill>
      </dgm:spPr>
      <dgm:t>
        <a:bodyPr/>
        <a:lstStyle/>
        <a:p>
          <a:r>
            <a:rPr lang="en-GB" dirty="0" err="1">
              <a:solidFill>
                <a:schemeClr val="tx1"/>
              </a:solidFill>
            </a:rPr>
            <a:t>Cervicogenic</a:t>
          </a:r>
          <a:endParaRPr lang="en-GB" dirty="0">
            <a:solidFill>
              <a:schemeClr val="tx1"/>
            </a:solidFill>
          </a:endParaRPr>
        </a:p>
      </dgm:t>
    </dgm:pt>
    <dgm:pt modelId="{2D66C8DB-B7C5-45F0-A616-68726C5B4CEA}" type="parTrans" cxnId="{3A5B0A92-CE29-4814-A0B6-45E2398B204C}">
      <dgm:prSet/>
      <dgm:spPr/>
      <dgm:t>
        <a:bodyPr/>
        <a:lstStyle/>
        <a:p>
          <a:endParaRPr lang="en-GB"/>
        </a:p>
      </dgm:t>
    </dgm:pt>
    <dgm:pt modelId="{EAC6B558-EAF8-419F-9E64-A719A7C9FAB3}" type="sibTrans" cxnId="{3A5B0A92-CE29-4814-A0B6-45E2398B204C}">
      <dgm:prSet/>
      <dgm:spPr/>
      <dgm:t>
        <a:bodyPr/>
        <a:lstStyle/>
        <a:p>
          <a:endParaRPr lang="en-GB"/>
        </a:p>
      </dgm:t>
    </dgm:pt>
    <dgm:pt modelId="{87043365-B4C7-4425-AD28-3DB623D57E8A}">
      <dgm:prSet/>
      <dgm:spPr>
        <a:solidFill>
          <a:schemeClr val="tx2">
            <a:lumMod val="10000"/>
            <a:lumOff val="90000"/>
          </a:schemeClr>
        </a:solidFill>
      </dgm:spPr>
      <dgm:t>
        <a:bodyPr/>
        <a:lstStyle/>
        <a:p>
          <a:r>
            <a:rPr lang="en-GB" dirty="0">
              <a:solidFill>
                <a:schemeClr val="tx1"/>
              </a:solidFill>
            </a:rPr>
            <a:t>BPPV, </a:t>
          </a:r>
          <a:r>
            <a:rPr lang="en-GB" dirty="0" err="1">
              <a:solidFill>
                <a:schemeClr val="tx1"/>
              </a:solidFill>
            </a:rPr>
            <a:t>Labyrinthitis</a:t>
          </a:r>
          <a:r>
            <a:rPr lang="en-GB" dirty="0">
              <a:solidFill>
                <a:schemeClr val="tx1"/>
              </a:solidFill>
            </a:rPr>
            <a:t>, MD, VN</a:t>
          </a:r>
        </a:p>
      </dgm:t>
    </dgm:pt>
    <dgm:pt modelId="{03293177-6435-46ED-ABC9-DD287CC289C2}" type="parTrans" cxnId="{E845CE19-A84A-4B68-A5E2-0A743D2EC4D8}">
      <dgm:prSet/>
      <dgm:spPr/>
      <dgm:t>
        <a:bodyPr/>
        <a:lstStyle/>
        <a:p>
          <a:endParaRPr lang="en-GB"/>
        </a:p>
      </dgm:t>
    </dgm:pt>
    <dgm:pt modelId="{F8D5CCC9-AA34-4DBE-B708-7E148137033D}" type="sibTrans" cxnId="{E845CE19-A84A-4B68-A5E2-0A743D2EC4D8}">
      <dgm:prSet/>
      <dgm:spPr/>
      <dgm:t>
        <a:bodyPr/>
        <a:lstStyle/>
        <a:p>
          <a:endParaRPr lang="en-GB"/>
        </a:p>
      </dgm:t>
    </dgm:pt>
    <dgm:pt modelId="{1D46A973-7C95-4CC7-B8A5-1F8579FFD336}">
      <dgm:prSet/>
      <dgm:spPr>
        <a:solidFill>
          <a:schemeClr val="tx2">
            <a:lumMod val="10000"/>
            <a:lumOff val="90000"/>
          </a:schemeClr>
        </a:solidFill>
      </dgm:spPr>
      <dgm:t>
        <a:bodyPr/>
        <a:lstStyle/>
        <a:p>
          <a:r>
            <a:rPr lang="en-GB" b="1" dirty="0">
              <a:solidFill>
                <a:schemeClr val="tx1"/>
              </a:solidFill>
            </a:rPr>
            <a:t>……..</a:t>
          </a:r>
        </a:p>
      </dgm:t>
    </dgm:pt>
    <dgm:pt modelId="{0D53AD31-DEC2-4340-964D-E2BC337C3983}" type="parTrans" cxnId="{12A8438F-334B-4FB1-A450-D45124D63D07}">
      <dgm:prSet/>
      <dgm:spPr/>
      <dgm:t>
        <a:bodyPr/>
        <a:lstStyle/>
        <a:p>
          <a:endParaRPr lang="en-GB"/>
        </a:p>
      </dgm:t>
    </dgm:pt>
    <dgm:pt modelId="{C7494A3C-F2A1-4727-BCB0-0F93A8583557}" type="sibTrans" cxnId="{12A8438F-334B-4FB1-A450-D45124D63D07}">
      <dgm:prSet/>
      <dgm:spPr/>
      <dgm:t>
        <a:bodyPr/>
        <a:lstStyle/>
        <a:p>
          <a:endParaRPr lang="en-GB"/>
        </a:p>
      </dgm:t>
    </dgm:pt>
    <dgm:pt modelId="{AC8B2D50-CD1B-4F43-BDA8-54A54C30D9C9}" type="pres">
      <dgm:prSet presAssocID="{BA839140-E24A-4C1F-84B1-6A8BACB47844}" presName="hierChild1" presStyleCnt="0">
        <dgm:presLayoutVars>
          <dgm:orgChart val="1"/>
          <dgm:chPref val="1"/>
          <dgm:dir/>
          <dgm:animOne val="branch"/>
          <dgm:animLvl val="lvl"/>
          <dgm:resizeHandles/>
        </dgm:presLayoutVars>
      </dgm:prSet>
      <dgm:spPr/>
    </dgm:pt>
    <dgm:pt modelId="{AF287945-0D96-440D-8AD3-02FA4AAC2188}" type="pres">
      <dgm:prSet presAssocID="{C2E88426-57E7-488E-A11A-15CD220C27B4}" presName="hierRoot1" presStyleCnt="0">
        <dgm:presLayoutVars>
          <dgm:hierBranch val="init"/>
        </dgm:presLayoutVars>
      </dgm:prSet>
      <dgm:spPr/>
    </dgm:pt>
    <dgm:pt modelId="{16AD103E-B12E-4DE7-9E26-070C6398DC62}" type="pres">
      <dgm:prSet presAssocID="{C2E88426-57E7-488E-A11A-15CD220C27B4}" presName="rootComposite1" presStyleCnt="0"/>
      <dgm:spPr/>
    </dgm:pt>
    <dgm:pt modelId="{DF028DF4-5781-4CCE-A113-F7EF5245A831}" type="pres">
      <dgm:prSet presAssocID="{C2E88426-57E7-488E-A11A-15CD220C27B4}" presName="rootText1" presStyleLbl="node0" presStyleIdx="0" presStyleCnt="1" custLinFactNeighborX="-1573" custLinFactNeighborY="-1048">
        <dgm:presLayoutVars>
          <dgm:chPref val="3"/>
        </dgm:presLayoutVars>
      </dgm:prSet>
      <dgm:spPr/>
    </dgm:pt>
    <dgm:pt modelId="{1700A709-5A58-433E-90A4-F97016A37FCA}" type="pres">
      <dgm:prSet presAssocID="{C2E88426-57E7-488E-A11A-15CD220C27B4}" presName="rootConnector1" presStyleLbl="node1" presStyleIdx="0" presStyleCnt="0"/>
      <dgm:spPr/>
    </dgm:pt>
    <dgm:pt modelId="{1D53FF25-CFAE-4881-81E4-F2CEB51B7F84}" type="pres">
      <dgm:prSet presAssocID="{C2E88426-57E7-488E-A11A-15CD220C27B4}" presName="hierChild2" presStyleCnt="0"/>
      <dgm:spPr/>
    </dgm:pt>
    <dgm:pt modelId="{A4D9BBE4-0D11-4148-9CC9-DFE4AD3B571B}" type="pres">
      <dgm:prSet presAssocID="{9ED6584B-5D75-4CD8-8DA5-0DB4ED23F02E}" presName="Name37" presStyleLbl="parChTrans1D2" presStyleIdx="0" presStyleCnt="4"/>
      <dgm:spPr/>
    </dgm:pt>
    <dgm:pt modelId="{2E5104E9-2928-4F51-A61F-2FF408FD038C}" type="pres">
      <dgm:prSet presAssocID="{7FD1C1A8-CBF0-4DCD-A857-C36865988222}" presName="hierRoot2" presStyleCnt="0">
        <dgm:presLayoutVars>
          <dgm:hierBranch val="init"/>
        </dgm:presLayoutVars>
      </dgm:prSet>
      <dgm:spPr/>
    </dgm:pt>
    <dgm:pt modelId="{E2D7922D-CC77-4374-AC78-B7055213CB39}" type="pres">
      <dgm:prSet presAssocID="{7FD1C1A8-CBF0-4DCD-A857-C36865988222}" presName="rootComposite" presStyleCnt="0"/>
      <dgm:spPr/>
    </dgm:pt>
    <dgm:pt modelId="{A478FE03-8BEA-4C5D-9327-FA9AE9DF9F58}" type="pres">
      <dgm:prSet presAssocID="{7FD1C1A8-CBF0-4DCD-A857-C36865988222}" presName="rootText" presStyleLbl="node2" presStyleIdx="0" presStyleCnt="4" custLinFactNeighborX="-1573" custLinFactNeighborY="-1048">
        <dgm:presLayoutVars>
          <dgm:chPref val="3"/>
        </dgm:presLayoutVars>
      </dgm:prSet>
      <dgm:spPr/>
    </dgm:pt>
    <dgm:pt modelId="{1858E6A2-81B8-499D-BFD7-E5F0350372FA}" type="pres">
      <dgm:prSet presAssocID="{7FD1C1A8-CBF0-4DCD-A857-C36865988222}" presName="rootConnector" presStyleLbl="node2" presStyleIdx="0" presStyleCnt="4"/>
      <dgm:spPr/>
    </dgm:pt>
    <dgm:pt modelId="{1D511F24-6FF4-4D33-B57A-302D233638DD}" type="pres">
      <dgm:prSet presAssocID="{7FD1C1A8-CBF0-4DCD-A857-C36865988222}" presName="hierChild4" presStyleCnt="0"/>
      <dgm:spPr/>
    </dgm:pt>
    <dgm:pt modelId="{627E7698-7897-4E18-B477-66037C292124}" type="pres">
      <dgm:prSet presAssocID="{A67919EA-313C-4E61-9E3B-A2169E2F11C6}" presName="Name37" presStyleLbl="parChTrans1D3" presStyleIdx="0" presStyleCnt="4"/>
      <dgm:spPr/>
    </dgm:pt>
    <dgm:pt modelId="{D43611DE-3941-4181-B2A0-06197B2480DB}" type="pres">
      <dgm:prSet presAssocID="{56518A0B-862D-4CF6-81A5-76EDC6BBB7CE}" presName="hierRoot2" presStyleCnt="0">
        <dgm:presLayoutVars>
          <dgm:hierBranch val="init"/>
        </dgm:presLayoutVars>
      </dgm:prSet>
      <dgm:spPr/>
    </dgm:pt>
    <dgm:pt modelId="{D8A8743C-22BE-48BE-AAE3-A30EFBBF03F5}" type="pres">
      <dgm:prSet presAssocID="{56518A0B-862D-4CF6-81A5-76EDC6BBB7CE}" presName="rootComposite" presStyleCnt="0"/>
      <dgm:spPr/>
    </dgm:pt>
    <dgm:pt modelId="{3FFA0015-E41D-4532-B941-431EF0E3858C}" type="pres">
      <dgm:prSet presAssocID="{56518A0B-862D-4CF6-81A5-76EDC6BBB7CE}" presName="rootText" presStyleLbl="node3" presStyleIdx="0" presStyleCnt="4" custLinFactNeighborX="3531" custLinFactNeighborY="-1009">
        <dgm:presLayoutVars>
          <dgm:chPref val="3"/>
        </dgm:presLayoutVars>
      </dgm:prSet>
      <dgm:spPr/>
    </dgm:pt>
    <dgm:pt modelId="{B7A5BE56-2545-440D-9B56-B558C4FCA4F6}" type="pres">
      <dgm:prSet presAssocID="{56518A0B-862D-4CF6-81A5-76EDC6BBB7CE}" presName="rootConnector" presStyleLbl="node3" presStyleIdx="0" presStyleCnt="4"/>
      <dgm:spPr/>
    </dgm:pt>
    <dgm:pt modelId="{E468329B-4746-4BAE-B415-B45093912A23}" type="pres">
      <dgm:prSet presAssocID="{56518A0B-862D-4CF6-81A5-76EDC6BBB7CE}" presName="hierChild4" presStyleCnt="0"/>
      <dgm:spPr/>
    </dgm:pt>
    <dgm:pt modelId="{A2768916-9F67-40AF-9A7A-F5422E53E531}" type="pres">
      <dgm:prSet presAssocID="{56518A0B-862D-4CF6-81A5-76EDC6BBB7CE}" presName="hierChild5" presStyleCnt="0"/>
      <dgm:spPr/>
    </dgm:pt>
    <dgm:pt modelId="{F3ED15CB-D697-4392-8D85-0BBE2464942A}" type="pres">
      <dgm:prSet presAssocID="{7FD1C1A8-CBF0-4DCD-A857-C36865988222}" presName="hierChild5" presStyleCnt="0"/>
      <dgm:spPr/>
    </dgm:pt>
    <dgm:pt modelId="{40AC54F9-7BB6-4E6A-BA92-7C8415351652}" type="pres">
      <dgm:prSet presAssocID="{71A827AB-8154-4492-B3C8-0EF032ED6EBF}" presName="Name37" presStyleLbl="parChTrans1D2" presStyleIdx="1" presStyleCnt="4"/>
      <dgm:spPr/>
    </dgm:pt>
    <dgm:pt modelId="{10777C3B-52BD-45C4-9AEA-5E889C4AC7DA}" type="pres">
      <dgm:prSet presAssocID="{ECEBCD5C-0896-4B1A-91E9-BF6FFC8609C3}" presName="hierRoot2" presStyleCnt="0">
        <dgm:presLayoutVars>
          <dgm:hierBranch val="init"/>
        </dgm:presLayoutVars>
      </dgm:prSet>
      <dgm:spPr/>
    </dgm:pt>
    <dgm:pt modelId="{512B888E-D349-492E-9DC7-7C0E2F77E2D2}" type="pres">
      <dgm:prSet presAssocID="{ECEBCD5C-0896-4B1A-91E9-BF6FFC8609C3}" presName="rootComposite" presStyleCnt="0"/>
      <dgm:spPr/>
    </dgm:pt>
    <dgm:pt modelId="{D093182E-38EC-4282-BB7D-88703811F512}" type="pres">
      <dgm:prSet presAssocID="{ECEBCD5C-0896-4B1A-91E9-BF6FFC8609C3}" presName="rootText" presStyleLbl="node2" presStyleIdx="1" presStyleCnt="4" custLinFactNeighborX="-3145">
        <dgm:presLayoutVars>
          <dgm:chPref val="3"/>
        </dgm:presLayoutVars>
      </dgm:prSet>
      <dgm:spPr/>
    </dgm:pt>
    <dgm:pt modelId="{E3500094-0C8F-4754-ADC1-9068F8F7687F}" type="pres">
      <dgm:prSet presAssocID="{ECEBCD5C-0896-4B1A-91E9-BF6FFC8609C3}" presName="rootConnector" presStyleLbl="node2" presStyleIdx="1" presStyleCnt="4"/>
      <dgm:spPr/>
    </dgm:pt>
    <dgm:pt modelId="{40196002-A793-42B1-8295-AB1633C4B541}" type="pres">
      <dgm:prSet presAssocID="{ECEBCD5C-0896-4B1A-91E9-BF6FFC8609C3}" presName="hierChild4" presStyleCnt="0"/>
      <dgm:spPr/>
    </dgm:pt>
    <dgm:pt modelId="{040AD7CB-3E62-4DC0-A4F3-8371E3A66921}" type="pres">
      <dgm:prSet presAssocID="{F1D9A986-0D07-4491-9C15-44B880F1F332}" presName="Name37" presStyleLbl="parChTrans1D3" presStyleIdx="1" presStyleCnt="4"/>
      <dgm:spPr/>
    </dgm:pt>
    <dgm:pt modelId="{D645B771-D91F-4304-8D20-5981024C6320}" type="pres">
      <dgm:prSet presAssocID="{14C0413E-F05E-4AB7-B97D-B6BB2E2EEF2B}" presName="hierRoot2" presStyleCnt="0">
        <dgm:presLayoutVars>
          <dgm:hierBranch val="init"/>
        </dgm:presLayoutVars>
      </dgm:prSet>
      <dgm:spPr/>
    </dgm:pt>
    <dgm:pt modelId="{3C815C59-C06E-45ED-936F-226ABC4E41B8}" type="pres">
      <dgm:prSet presAssocID="{14C0413E-F05E-4AB7-B97D-B6BB2E2EEF2B}" presName="rootComposite" presStyleCnt="0"/>
      <dgm:spPr/>
    </dgm:pt>
    <dgm:pt modelId="{D0725D81-4D33-4105-84FF-BFE8CBC27836}" type="pres">
      <dgm:prSet presAssocID="{14C0413E-F05E-4AB7-B97D-B6BB2E2EEF2B}" presName="rootText" presStyleLbl="node3" presStyleIdx="1" presStyleCnt="4" custLinFactNeighborX="386" custLinFactNeighborY="-1009">
        <dgm:presLayoutVars>
          <dgm:chPref val="3"/>
        </dgm:presLayoutVars>
      </dgm:prSet>
      <dgm:spPr/>
    </dgm:pt>
    <dgm:pt modelId="{83216DD5-C08E-482F-BDBF-D8DE0CDC60BD}" type="pres">
      <dgm:prSet presAssocID="{14C0413E-F05E-4AB7-B97D-B6BB2E2EEF2B}" presName="rootConnector" presStyleLbl="node3" presStyleIdx="1" presStyleCnt="4"/>
      <dgm:spPr/>
    </dgm:pt>
    <dgm:pt modelId="{7105AF17-B377-4F8E-A994-179A8F8F6FAE}" type="pres">
      <dgm:prSet presAssocID="{14C0413E-F05E-4AB7-B97D-B6BB2E2EEF2B}" presName="hierChild4" presStyleCnt="0"/>
      <dgm:spPr/>
    </dgm:pt>
    <dgm:pt modelId="{3A81AAD6-95C4-408E-AE8F-B7EC371B98F2}" type="pres">
      <dgm:prSet presAssocID="{14C0413E-F05E-4AB7-B97D-B6BB2E2EEF2B}" presName="hierChild5" presStyleCnt="0"/>
      <dgm:spPr/>
    </dgm:pt>
    <dgm:pt modelId="{591313B4-6D9A-413C-9F61-67388420CDCD}" type="pres">
      <dgm:prSet presAssocID="{ECEBCD5C-0896-4B1A-91E9-BF6FFC8609C3}" presName="hierChild5" presStyleCnt="0"/>
      <dgm:spPr/>
    </dgm:pt>
    <dgm:pt modelId="{69F56F01-3142-4E8B-BF61-B31EC3E5A7A6}" type="pres">
      <dgm:prSet presAssocID="{A6F0817D-F267-45ED-B82C-7F8B10D844BC}" presName="Name37" presStyleLbl="parChTrans1D2" presStyleIdx="2" presStyleCnt="4"/>
      <dgm:spPr/>
    </dgm:pt>
    <dgm:pt modelId="{5154DFE0-3D23-4139-BFD0-FA3C8F71B1C9}" type="pres">
      <dgm:prSet presAssocID="{25DC2FD2-233D-4C66-933B-C5F09083E396}" presName="hierRoot2" presStyleCnt="0">
        <dgm:presLayoutVars>
          <dgm:hierBranch val="init"/>
        </dgm:presLayoutVars>
      </dgm:prSet>
      <dgm:spPr/>
    </dgm:pt>
    <dgm:pt modelId="{5D6B16A7-BE2E-437D-8235-F3B0A802BAD0}" type="pres">
      <dgm:prSet presAssocID="{25DC2FD2-233D-4C66-933B-C5F09083E396}" presName="rootComposite" presStyleCnt="0"/>
      <dgm:spPr/>
    </dgm:pt>
    <dgm:pt modelId="{EBC4F773-CA0C-41B7-A526-42C25679A04D}" type="pres">
      <dgm:prSet presAssocID="{25DC2FD2-233D-4C66-933B-C5F09083E396}" presName="rootText" presStyleLbl="node2" presStyleIdx="2" presStyleCnt="4" custLinFactNeighborX="-3145">
        <dgm:presLayoutVars>
          <dgm:chPref val="3"/>
        </dgm:presLayoutVars>
      </dgm:prSet>
      <dgm:spPr/>
    </dgm:pt>
    <dgm:pt modelId="{801A4394-8C66-4C05-8D64-332F461D7CBA}" type="pres">
      <dgm:prSet presAssocID="{25DC2FD2-233D-4C66-933B-C5F09083E396}" presName="rootConnector" presStyleLbl="node2" presStyleIdx="2" presStyleCnt="4"/>
      <dgm:spPr/>
    </dgm:pt>
    <dgm:pt modelId="{E45D1264-5C2E-436C-BF4E-351C490F6E99}" type="pres">
      <dgm:prSet presAssocID="{25DC2FD2-233D-4C66-933B-C5F09083E396}" presName="hierChild4" presStyleCnt="0"/>
      <dgm:spPr/>
    </dgm:pt>
    <dgm:pt modelId="{27C44FD7-C802-4932-A5F4-311FCDDF10D8}" type="pres">
      <dgm:prSet presAssocID="{2D66C8DB-B7C5-45F0-A616-68726C5B4CEA}" presName="Name37" presStyleLbl="parChTrans1D3" presStyleIdx="2" presStyleCnt="4"/>
      <dgm:spPr/>
    </dgm:pt>
    <dgm:pt modelId="{522C0678-37B8-4357-A9CC-474B948103E3}" type="pres">
      <dgm:prSet presAssocID="{F18AA015-A403-495E-8426-36FBC2C597F1}" presName="hierRoot2" presStyleCnt="0">
        <dgm:presLayoutVars>
          <dgm:hierBranch val="init"/>
        </dgm:presLayoutVars>
      </dgm:prSet>
      <dgm:spPr/>
    </dgm:pt>
    <dgm:pt modelId="{5D48BB15-95CE-41F0-A60B-B16BD745FDDD}" type="pres">
      <dgm:prSet presAssocID="{F18AA015-A403-495E-8426-36FBC2C597F1}" presName="rootComposite" presStyleCnt="0"/>
      <dgm:spPr/>
    </dgm:pt>
    <dgm:pt modelId="{A91093F4-F86D-474F-8618-2F5F06667F39}" type="pres">
      <dgm:prSet presAssocID="{F18AA015-A403-495E-8426-36FBC2C597F1}" presName="rootText" presStyleLbl="node3" presStyleIdx="2" presStyleCnt="4" custLinFactNeighborX="386" custLinFactNeighborY="-1009">
        <dgm:presLayoutVars>
          <dgm:chPref val="3"/>
        </dgm:presLayoutVars>
      </dgm:prSet>
      <dgm:spPr/>
    </dgm:pt>
    <dgm:pt modelId="{9B96B0BE-0288-463C-95E9-A8514F59C668}" type="pres">
      <dgm:prSet presAssocID="{F18AA015-A403-495E-8426-36FBC2C597F1}" presName="rootConnector" presStyleLbl="node3" presStyleIdx="2" presStyleCnt="4"/>
      <dgm:spPr/>
    </dgm:pt>
    <dgm:pt modelId="{050FB48B-5FFA-42AC-B8DF-83496395C1CD}" type="pres">
      <dgm:prSet presAssocID="{F18AA015-A403-495E-8426-36FBC2C597F1}" presName="hierChild4" presStyleCnt="0"/>
      <dgm:spPr/>
    </dgm:pt>
    <dgm:pt modelId="{560DF213-47A2-46B6-9774-C6B0180F1916}" type="pres">
      <dgm:prSet presAssocID="{F18AA015-A403-495E-8426-36FBC2C597F1}" presName="hierChild5" presStyleCnt="0"/>
      <dgm:spPr/>
    </dgm:pt>
    <dgm:pt modelId="{A5A3D9E7-5923-4CC1-9CCE-0795D0AC19B1}" type="pres">
      <dgm:prSet presAssocID="{25DC2FD2-233D-4C66-933B-C5F09083E396}" presName="hierChild5" presStyleCnt="0"/>
      <dgm:spPr/>
    </dgm:pt>
    <dgm:pt modelId="{896163D1-AA31-4A64-93D2-C7D88B9E5E6D}" type="pres">
      <dgm:prSet presAssocID="{0A2D6539-E6AC-491A-A4EA-3BBD1C278B95}" presName="Name37" presStyleLbl="parChTrans1D2" presStyleIdx="3" presStyleCnt="4"/>
      <dgm:spPr/>
    </dgm:pt>
    <dgm:pt modelId="{1190B7BE-DA70-48CD-AB1A-ACD5F10C679B}" type="pres">
      <dgm:prSet presAssocID="{14BB4E3C-1EC9-416B-BAEA-AFA05E4DAD89}" presName="hierRoot2" presStyleCnt="0">
        <dgm:presLayoutVars>
          <dgm:hierBranch val="init"/>
        </dgm:presLayoutVars>
      </dgm:prSet>
      <dgm:spPr/>
    </dgm:pt>
    <dgm:pt modelId="{5311F2DA-17B6-41E8-B73F-9F4C9861657C}" type="pres">
      <dgm:prSet presAssocID="{14BB4E3C-1EC9-416B-BAEA-AFA05E4DAD89}" presName="rootComposite" presStyleCnt="0"/>
      <dgm:spPr/>
    </dgm:pt>
    <dgm:pt modelId="{F22C5258-E6B2-4279-B538-36934D8842AE}" type="pres">
      <dgm:prSet presAssocID="{14BB4E3C-1EC9-416B-BAEA-AFA05E4DAD89}" presName="rootText" presStyleLbl="node2" presStyleIdx="3" presStyleCnt="4" custLinFactNeighborX="-3145">
        <dgm:presLayoutVars>
          <dgm:chPref val="3"/>
        </dgm:presLayoutVars>
      </dgm:prSet>
      <dgm:spPr/>
    </dgm:pt>
    <dgm:pt modelId="{77EA7E2F-2609-4B8C-A1DB-86A001E18544}" type="pres">
      <dgm:prSet presAssocID="{14BB4E3C-1EC9-416B-BAEA-AFA05E4DAD89}" presName="rootConnector" presStyleLbl="node2" presStyleIdx="3" presStyleCnt="4"/>
      <dgm:spPr/>
    </dgm:pt>
    <dgm:pt modelId="{3358CEC7-1975-4B53-A014-7EA90943EE38}" type="pres">
      <dgm:prSet presAssocID="{14BB4E3C-1EC9-416B-BAEA-AFA05E4DAD89}" presName="hierChild4" presStyleCnt="0"/>
      <dgm:spPr/>
    </dgm:pt>
    <dgm:pt modelId="{9BA7A02A-37AC-467E-BBBD-9B17BE093A9B}" type="pres">
      <dgm:prSet presAssocID="{03293177-6435-46ED-ABC9-DD287CC289C2}" presName="Name37" presStyleLbl="parChTrans1D3" presStyleIdx="3" presStyleCnt="4"/>
      <dgm:spPr/>
    </dgm:pt>
    <dgm:pt modelId="{39E34408-E80E-4BE6-A5F0-3975C5B7A655}" type="pres">
      <dgm:prSet presAssocID="{87043365-B4C7-4425-AD28-3DB623D57E8A}" presName="hierRoot2" presStyleCnt="0">
        <dgm:presLayoutVars>
          <dgm:hierBranch val="init"/>
        </dgm:presLayoutVars>
      </dgm:prSet>
      <dgm:spPr/>
    </dgm:pt>
    <dgm:pt modelId="{5C024387-CF6F-4F98-B591-4A197C2E3A14}" type="pres">
      <dgm:prSet presAssocID="{87043365-B4C7-4425-AD28-3DB623D57E8A}" presName="rootComposite" presStyleCnt="0"/>
      <dgm:spPr/>
    </dgm:pt>
    <dgm:pt modelId="{40694E60-A116-4378-8073-B1A476083B63}" type="pres">
      <dgm:prSet presAssocID="{87043365-B4C7-4425-AD28-3DB623D57E8A}" presName="rootText" presStyleLbl="node3" presStyleIdx="3" presStyleCnt="4" custLinFactNeighborX="-3145">
        <dgm:presLayoutVars>
          <dgm:chPref val="3"/>
        </dgm:presLayoutVars>
      </dgm:prSet>
      <dgm:spPr/>
    </dgm:pt>
    <dgm:pt modelId="{19C0E2D1-2E08-480F-99D5-0005A8AAD461}" type="pres">
      <dgm:prSet presAssocID="{87043365-B4C7-4425-AD28-3DB623D57E8A}" presName="rootConnector" presStyleLbl="node3" presStyleIdx="3" presStyleCnt="4"/>
      <dgm:spPr/>
    </dgm:pt>
    <dgm:pt modelId="{C2F0167C-FBD4-4A81-B1C4-7C44BF3C2E4B}" type="pres">
      <dgm:prSet presAssocID="{87043365-B4C7-4425-AD28-3DB623D57E8A}" presName="hierChild4" presStyleCnt="0"/>
      <dgm:spPr/>
    </dgm:pt>
    <dgm:pt modelId="{E2216E4D-B257-4441-A8D6-BB4CEA65D20B}" type="pres">
      <dgm:prSet presAssocID="{0D53AD31-DEC2-4340-964D-E2BC337C3983}" presName="Name37" presStyleLbl="parChTrans1D4" presStyleIdx="0" presStyleCnt="1"/>
      <dgm:spPr/>
    </dgm:pt>
    <dgm:pt modelId="{E409D90F-3DF7-4D64-8204-F870602E6328}" type="pres">
      <dgm:prSet presAssocID="{1D46A973-7C95-4CC7-B8A5-1F8579FFD336}" presName="hierRoot2" presStyleCnt="0">
        <dgm:presLayoutVars>
          <dgm:hierBranch val="init"/>
        </dgm:presLayoutVars>
      </dgm:prSet>
      <dgm:spPr/>
    </dgm:pt>
    <dgm:pt modelId="{EB897860-AD13-4E1C-9A3B-0536A8862C5F}" type="pres">
      <dgm:prSet presAssocID="{1D46A973-7C95-4CC7-B8A5-1F8579FFD336}" presName="rootComposite" presStyleCnt="0"/>
      <dgm:spPr/>
    </dgm:pt>
    <dgm:pt modelId="{509FF1BB-9005-48F4-B304-A3E745A18F6A}" type="pres">
      <dgm:prSet presAssocID="{1D46A973-7C95-4CC7-B8A5-1F8579FFD336}" presName="rootText" presStyleLbl="node4" presStyleIdx="0" presStyleCnt="1">
        <dgm:presLayoutVars>
          <dgm:chPref val="3"/>
        </dgm:presLayoutVars>
      </dgm:prSet>
      <dgm:spPr/>
    </dgm:pt>
    <dgm:pt modelId="{10D667EE-674D-4AC1-ACFB-2CC83D7A7BA9}" type="pres">
      <dgm:prSet presAssocID="{1D46A973-7C95-4CC7-B8A5-1F8579FFD336}" presName="rootConnector" presStyleLbl="node4" presStyleIdx="0" presStyleCnt="1"/>
      <dgm:spPr/>
    </dgm:pt>
    <dgm:pt modelId="{9C62D614-7504-4A67-A627-FF6D5DAC2324}" type="pres">
      <dgm:prSet presAssocID="{1D46A973-7C95-4CC7-B8A5-1F8579FFD336}" presName="hierChild4" presStyleCnt="0"/>
      <dgm:spPr/>
    </dgm:pt>
    <dgm:pt modelId="{00478346-58C7-47C9-B59C-804F129AA862}" type="pres">
      <dgm:prSet presAssocID="{1D46A973-7C95-4CC7-B8A5-1F8579FFD336}" presName="hierChild5" presStyleCnt="0"/>
      <dgm:spPr/>
    </dgm:pt>
    <dgm:pt modelId="{F9849CB6-CAF0-4E45-AE96-C098B4C1E89C}" type="pres">
      <dgm:prSet presAssocID="{87043365-B4C7-4425-AD28-3DB623D57E8A}" presName="hierChild5" presStyleCnt="0"/>
      <dgm:spPr/>
    </dgm:pt>
    <dgm:pt modelId="{3AF5C747-6E1E-4EDB-BC30-E972253433AD}" type="pres">
      <dgm:prSet presAssocID="{14BB4E3C-1EC9-416B-BAEA-AFA05E4DAD89}" presName="hierChild5" presStyleCnt="0"/>
      <dgm:spPr/>
    </dgm:pt>
    <dgm:pt modelId="{EA06A98B-0DA8-45EB-89C9-EEB8D6C27138}" type="pres">
      <dgm:prSet presAssocID="{C2E88426-57E7-488E-A11A-15CD220C27B4}" presName="hierChild3" presStyleCnt="0"/>
      <dgm:spPr/>
    </dgm:pt>
  </dgm:ptLst>
  <dgm:cxnLst>
    <dgm:cxn modelId="{442A5809-358B-40A6-9DDD-E27BF7F41A53}" type="presOf" srcId="{0D53AD31-DEC2-4340-964D-E2BC337C3983}" destId="{E2216E4D-B257-4441-A8D6-BB4CEA65D20B}" srcOrd="0" destOrd="0" presId="urn:microsoft.com/office/officeart/2005/8/layout/orgChart1"/>
    <dgm:cxn modelId="{D4D49B10-A251-40A0-B2A3-B947620B7159}" type="presOf" srcId="{14C0413E-F05E-4AB7-B97D-B6BB2E2EEF2B}" destId="{D0725D81-4D33-4105-84FF-BFE8CBC27836}" srcOrd="0" destOrd="0" presId="urn:microsoft.com/office/officeart/2005/8/layout/orgChart1"/>
    <dgm:cxn modelId="{0EECD115-E876-4AED-B4A7-61679DB692A9}" type="presOf" srcId="{03293177-6435-46ED-ABC9-DD287CC289C2}" destId="{9BA7A02A-37AC-467E-BBBD-9B17BE093A9B}" srcOrd="0" destOrd="0" presId="urn:microsoft.com/office/officeart/2005/8/layout/orgChart1"/>
    <dgm:cxn modelId="{0D44FF17-761A-402F-A566-489719C8C867}" type="presOf" srcId="{A67919EA-313C-4E61-9E3B-A2169E2F11C6}" destId="{627E7698-7897-4E18-B477-66037C292124}" srcOrd="0" destOrd="0" presId="urn:microsoft.com/office/officeart/2005/8/layout/orgChart1"/>
    <dgm:cxn modelId="{E845CE19-A84A-4B68-A5E2-0A743D2EC4D8}" srcId="{14BB4E3C-1EC9-416B-BAEA-AFA05E4DAD89}" destId="{87043365-B4C7-4425-AD28-3DB623D57E8A}" srcOrd="0" destOrd="0" parTransId="{03293177-6435-46ED-ABC9-DD287CC289C2}" sibTransId="{F8D5CCC9-AA34-4DBE-B708-7E148137033D}"/>
    <dgm:cxn modelId="{80497123-7BAD-413C-BC18-9FBC79EA7106}" type="presOf" srcId="{ECEBCD5C-0896-4B1A-91E9-BF6FFC8609C3}" destId="{E3500094-0C8F-4754-ADC1-9068F8F7687F}" srcOrd="1" destOrd="0" presId="urn:microsoft.com/office/officeart/2005/8/layout/orgChart1"/>
    <dgm:cxn modelId="{50C07223-220A-4913-B705-DFAB5896BD70}" type="presOf" srcId="{87043365-B4C7-4425-AD28-3DB623D57E8A}" destId="{40694E60-A116-4378-8073-B1A476083B63}" srcOrd="0" destOrd="0" presId="urn:microsoft.com/office/officeart/2005/8/layout/orgChart1"/>
    <dgm:cxn modelId="{5EFE5628-D9F9-4AE5-BF6A-0099B5DF7776}" type="presOf" srcId="{14BB4E3C-1EC9-416B-BAEA-AFA05E4DAD89}" destId="{77EA7E2F-2609-4B8C-A1DB-86A001E18544}" srcOrd="1" destOrd="0" presId="urn:microsoft.com/office/officeart/2005/8/layout/orgChart1"/>
    <dgm:cxn modelId="{58111C2B-ACCB-4FC1-9E1C-F29C6E712651}" type="presOf" srcId="{7FD1C1A8-CBF0-4DCD-A857-C36865988222}" destId="{1858E6A2-81B8-499D-BFD7-E5F0350372FA}" srcOrd="1" destOrd="0" presId="urn:microsoft.com/office/officeart/2005/8/layout/orgChart1"/>
    <dgm:cxn modelId="{4BDADD2B-D24F-4E20-B2B9-843394F0D716}" srcId="{7FD1C1A8-CBF0-4DCD-A857-C36865988222}" destId="{56518A0B-862D-4CF6-81A5-76EDC6BBB7CE}" srcOrd="0" destOrd="0" parTransId="{A67919EA-313C-4E61-9E3B-A2169E2F11C6}" sibTransId="{94D35235-1AEB-4D97-B784-9462D1366E40}"/>
    <dgm:cxn modelId="{AEAB1B2D-99DF-4B0B-B997-62F3647D3AE5}" type="presOf" srcId="{14C0413E-F05E-4AB7-B97D-B6BB2E2EEF2B}" destId="{83216DD5-C08E-482F-BDBF-D8DE0CDC60BD}" srcOrd="1" destOrd="0" presId="urn:microsoft.com/office/officeart/2005/8/layout/orgChart1"/>
    <dgm:cxn modelId="{5E63892D-E17E-4C28-9E16-4A4C6E1038B4}" type="presOf" srcId="{C2E88426-57E7-488E-A11A-15CD220C27B4}" destId="{DF028DF4-5781-4CCE-A113-F7EF5245A831}" srcOrd="0" destOrd="0" presId="urn:microsoft.com/office/officeart/2005/8/layout/orgChart1"/>
    <dgm:cxn modelId="{44478233-B306-450C-B378-57BE123D0C7C}" type="presOf" srcId="{56518A0B-862D-4CF6-81A5-76EDC6BBB7CE}" destId="{B7A5BE56-2545-440D-9B56-B558C4FCA4F6}" srcOrd="1" destOrd="0" presId="urn:microsoft.com/office/officeart/2005/8/layout/orgChart1"/>
    <dgm:cxn modelId="{5A57D938-9DEB-4380-8AAA-4D7B70679F1C}" type="presOf" srcId="{25DC2FD2-233D-4C66-933B-C5F09083E396}" destId="{801A4394-8C66-4C05-8D64-332F461D7CBA}" srcOrd="1" destOrd="0" presId="urn:microsoft.com/office/officeart/2005/8/layout/orgChart1"/>
    <dgm:cxn modelId="{3B765B40-A11F-4D6A-A373-B1A32817B3FC}" type="presOf" srcId="{F18AA015-A403-495E-8426-36FBC2C597F1}" destId="{9B96B0BE-0288-463C-95E9-A8514F59C668}" srcOrd="1" destOrd="0" presId="urn:microsoft.com/office/officeart/2005/8/layout/orgChart1"/>
    <dgm:cxn modelId="{0A3EEC47-4111-481C-BC4B-1E777C9983F4}" srcId="{C2E88426-57E7-488E-A11A-15CD220C27B4}" destId="{25DC2FD2-233D-4C66-933B-C5F09083E396}" srcOrd="2" destOrd="0" parTransId="{A6F0817D-F267-45ED-B82C-7F8B10D844BC}" sibTransId="{3C663800-873B-4702-AE22-1FAD9FF30DFB}"/>
    <dgm:cxn modelId="{CFA9266A-7144-4361-8A20-1A2307F54672}" type="presOf" srcId="{7FD1C1A8-CBF0-4DCD-A857-C36865988222}" destId="{A478FE03-8BEA-4C5D-9327-FA9AE9DF9F58}" srcOrd="0" destOrd="0" presId="urn:microsoft.com/office/officeart/2005/8/layout/orgChart1"/>
    <dgm:cxn modelId="{8CA6B24A-212C-46B3-AFF0-BDE3B3269F39}" type="presOf" srcId="{14BB4E3C-1EC9-416B-BAEA-AFA05E4DAD89}" destId="{F22C5258-E6B2-4279-B538-36934D8842AE}" srcOrd="0" destOrd="0" presId="urn:microsoft.com/office/officeart/2005/8/layout/orgChart1"/>
    <dgm:cxn modelId="{2DC4BE6A-5A85-4D7B-A367-6C9B7C6EB24A}" type="presOf" srcId="{71A827AB-8154-4492-B3C8-0EF032ED6EBF}" destId="{40AC54F9-7BB6-4E6A-BA92-7C8415351652}" srcOrd="0" destOrd="0" presId="urn:microsoft.com/office/officeart/2005/8/layout/orgChart1"/>
    <dgm:cxn modelId="{F6CF5E6C-FED9-431B-9070-0C3B61EBD853}" srcId="{C2E88426-57E7-488E-A11A-15CD220C27B4}" destId="{ECEBCD5C-0896-4B1A-91E9-BF6FFC8609C3}" srcOrd="1" destOrd="0" parTransId="{71A827AB-8154-4492-B3C8-0EF032ED6EBF}" sibTransId="{9969AA4C-B8B1-42C6-849F-43DF217AE22F}"/>
    <dgm:cxn modelId="{69C23F70-20BB-444C-B050-4A7F7154388E}" type="presOf" srcId="{A6F0817D-F267-45ED-B82C-7F8B10D844BC}" destId="{69F56F01-3142-4E8B-BF61-B31EC3E5A7A6}" srcOrd="0" destOrd="0" presId="urn:microsoft.com/office/officeart/2005/8/layout/orgChart1"/>
    <dgm:cxn modelId="{F2B54354-3138-4250-9933-72D330EB7942}" type="presOf" srcId="{87043365-B4C7-4425-AD28-3DB623D57E8A}" destId="{19C0E2D1-2E08-480F-99D5-0005A8AAD461}" srcOrd="1" destOrd="0" presId="urn:microsoft.com/office/officeart/2005/8/layout/orgChart1"/>
    <dgm:cxn modelId="{3D3EB678-65A1-43C6-A31C-5A73F28347FD}" type="presOf" srcId="{2D66C8DB-B7C5-45F0-A616-68726C5B4CEA}" destId="{27C44FD7-C802-4932-A5F4-311FCDDF10D8}" srcOrd="0" destOrd="0" presId="urn:microsoft.com/office/officeart/2005/8/layout/orgChart1"/>
    <dgm:cxn modelId="{20B0CC7A-6D9E-436A-BFA2-36E80A87F704}" srcId="{ECEBCD5C-0896-4B1A-91E9-BF6FFC8609C3}" destId="{14C0413E-F05E-4AB7-B97D-B6BB2E2EEF2B}" srcOrd="0" destOrd="0" parTransId="{F1D9A986-0D07-4491-9C15-44B880F1F332}" sibTransId="{0028A03F-B6F6-4231-A4C1-5D2414E276DB}"/>
    <dgm:cxn modelId="{E8DA967B-4B57-4DB6-BB12-1C3943BBC546}" srcId="{BA839140-E24A-4C1F-84B1-6A8BACB47844}" destId="{C2E88426-57E7-488E-A11A-15CD220C27B4}" srcOrd="0" destOrd="0" parTransId="{2101111A-6472-42E7-8A50-467A60793B44}" sibTransId="{EEB0B8FB-42CB-4BDA-929A-90D06668CEDF}"/>
    <dgm:cxn modelId="{FC4EFB7E-FDE2-4987-8CF1-0F5ED32078D4}" type="presOf" srcId="{1D46A973-7C95-4CC7-B8A5-1F8579FFD336}" destId="{509FF1BB-9005-48F4-B304-A3E745A18F6A}" srcOrd="0" destOrd="0" presId="urn:microsoft.com/office/officeart/2005/8/layout/orgChart1"/>
    <dgm:cxn modelId="{F68A4480-9430-4C96-837B-FDC18817860D}" type="presOf" srcId="{9ED6584B-5D75-4CD8-8DA5-0DB4ED23F02E}" destId="{A4D9BBE4-0D11-4148-9CC9-DFE4AD3B571B}" srcOrd="0" destOrd="0" presId="urn:microsoft.com/office/officeart/2005/8/layout/orgChart1"/>
    <dgm:cxn modelId="{31AB9C83-869D-4E12-8B4E-B61A72F78D92}" srcId="{C2E88426-57E7-488E-A11A-15CD220C27B4}" destId="{14BB4E3C-1EC9-416B-BAEA-AFA05E4DAD89}" srcOrd="3" destOrd="0" parTransId="{0A2D6539-E6AC-491A-A4EA-3BBD1C278B95}" sibTransId="{AAEBA153-8E62-415B-8D5B-BCA68CD509EB}"/>
    <dgm:cxn modelId="{9A919F8A-E6F8-447A-87B0-9082CB68C95A}" type="presOf" srcId="{ECEBCD5C-0896-4B1A-91E9-BF6FFC8609C3}" destId="{D093182E-38EC-4282-BB7D-88703811F512}" srcOrd="0" destOrd="0" presId="urn:microsoft.com/office/officeart/2005/8/layout/orgChart1"/>
    <dgm:cxn modelId="{6F519F8E-7E16-4921-B03B-0AB82A727FCF}" type="presOf" srcId="{BA839140-E24A-4C1F-84B1-6A8BACB47844}" destId="{AC8B2D50-CD1B-4F43-BDA8-54A54C30D9C9}" srcOrd="0" destOrd="0" presId="urn:microsoft.com/office/officeart/2005/8/layout/orgChart1"/>
    <dgm:cxn modelId="{4153F28E-F74E-417A-813F-D58ED088CC50}" type="presOf" srcId="{25DC2FD2-233D-4C66-933B-C5F09083E396}" destId="{EBC4F773-CA0C-41B7-A526-42C25679A04D}" srcOrd="0" destOrd="0" presId="urn:microsoft.com/office/officeart/2005/8/layout/orgChart1"/>
    <dgm:cxn modelId="{12A8438F-334B-4FB1-A450-D45124D63D07}" srcId="{87043365-B4C7-4425-AD28-3DB623D57E8A}" destId="{1D46A973-7C95-4CC7-B8A5-1F8579FFD336}" srcOrd="0" destOrd="0" parTransId="{0D53AD31-DEC2-4340-964D-E2BC337C3983}" sibTransId="{C7494A3C-F2A1-4727-BCB0-0F93A8583557}"/>
    <dgm:cxn modelId="{3A5B0A92-CE29-4814-A0B6-45E2398B204C}" srcId="{25DC2FD2-233D-4C66-933B-C5F09083E396}" destId="{F18AA015-A403-495E-8426-36FBC2C597F1}" srcOrd="0" destOrd="0" parTransId="{2D66C8DB-B7C5-45F0-A616-68726C5B4CEA}" sibTransId="{EAC6B558-EAF8-419F-9E64-A719A7C9FAB3}"/>
    <dgm:cxn modelId="{4EE707B3-579A-474E-B62B-E80BD165908C}" srcId="{C2E88426-57E7-488E-A11A-15CD220C27B4}" destId="{7FD1C1A8-CBF0-4DCD-A857-C36865988222}" srcOrd="0" destOrd="0" parTransId="{9ED6584B-5D75-4CD8-8DA5-0DB4ED23F02E}" sibTransId="{B7D84C2D-ACA7-4A7A-B207-20C35F2C3790}"/>
    <dgm:cxn modelId="{5DD5B3B4-9998-4F7E-9F76-39B79CB2146B}" type="presOf" srcId="{56518A0B-862D-4CF6-81A5-76EDC6BBB7CE}" destId="{3FFA0015-E41D-4532-B941-431EF0E3858C}" srcOrd="0" destOrd="0" presId="urn:microsoft.com/office/officeart/2005/8/layout/orgChart1"/>
    <dgm:cxn modelId="{54FAA0CD-E099-4838-9F80-6D98297732E6}" type="presOf" srcId="{F18AA015-A403-495E-8426-36FBC2C597F1}" destId="{A91093F4-F86D-474F-8618-2F5F06667F39}" srcOrd="0" destOrd="0" presId="urn:microsoft.com/office/officeart/2005/8/layout/orgChart1"/>
    <dgm:cxn modelId="{6A9C6EDC-F575-44AF-BEDB-477F6E58C306}" type="presOf" srcId="{0A2D6539-E6AC-491A-A4EA-3BBD1C278B95}" destId="{896163D1-AA31-4A64-93D2-C7D88B9E5E6D}" srcOrd="0" destOrd="0" presId="urn:microsoft.com/office/officeart/2005/8/layout/orgChart1"/>
    <dgm:cxn modelId="{EAFBA7DC-0990-41A4-A766-FDFDE880E53A}" type="presOf" srcId="{F1D9A986-0D07-4491-9C15-44B880F1F332}" destId="{040AD7CB-3E62-4DC0-A4F3-8371E3A66921}" srcOrd="0" destOrd="0" presId="urn:microsoft.com/office/officeart/2005/8/layout/orgChart1"/>
    <dgm:cxn modelId="{1FD1F6EF-6BDF-4502-83E1-59C14AFBBB7A}" type="presOf" srcId="{C2E88426-57E7-488E-A11A-15CD220C27B4}" destId="{1700A709-5A58-433E-90A4-F97016A37FCA}" srcOrd="1" destOrd="0" presId="urn:microsoft.com/office/officeart/2005/8/layout/orgChart1"/>
    <dgm:cxn modelId="{FBFABFFD-4649-424D-B817-C2C8CE08642F}" type="presOf" srcId="{1D46A973-7C95-4CC7-B8A5-1F8579FFD336}" destId="{10D667EE-674D-4AC1-ACFB-2CC83D7A7BA9}" srcOrd="1" destOrd="0" presId="urn:microsoft.com/office/officeart/2005/8/layout/orgChart1"/>
    <dgm:cxn modelId="{95353FF5-5B08-4C8D-BFEA-35B29FBD851A}" type="presParOf" srcId="{AC8B2D50-CD1B-4F43-BDA8-54A54C30D9C9}" destId="{AF287945-0D96-440D-8AD3-02FA4AAC2188}" srcOrd="0" destOrd="0" presId="urn:microsoft.com/office/officeart/2005/8/layout/orgChart1"/>
    <dgm:cxn modelId="{648A6BA7-3F1E-4925-A2B4-E7E6940D13DE}" type="presParOf" srcId="{AF287945-0D96-440D-8AD3-02FA4AAC2188}" destId="{16AD103E-B12E-4DE7-9E26-070C6398DC62}" srcOrd="0" destOrd="0" presId="urn:microsoft.com/office/officeart/2005/8/layout/orgChart1"/>
    <dgm:cxn modelId="{28B9AB96-DD49-4DDF-903C-52E35DD9D2A7}" type="presParOf" srcId="{16AD103E-B12E-4DE7-9E26-070C6398DC62}" destId="{DF028DF4-5781-4CCE-A113-F7EF5245A831}" srcOrd="0" destOrd="0" presId="urn:microsoft.com/office/officeart/2005/8/layout/orgChart1"/>
    <dgm:cxn modelId="{32BEB0E6-B057-42E3-A28B-3CD48D39D6B4}" type="presParOf" srcId="{16AD103E-B12E-4DE7-9E26-070C6398DC62}" destId="{1700A709-5A58-433E-90A4-F97016A37FCA}" srcOrd="1" destOrd="0" presId="urn:microsoft.com/office/officeart/2005/8/layout/orgChart1"/>
    <dgm:cxn modelId="{4A21CA0A-125E-4E53-B070-7205E4B4C1BC}" type="presParOf" srcId="{AF287945-0D96-440D-8AD3-02FA4AAC2188}" destId="{1D53FF25-CFAE-4881-81E4-F2CEB51B7F84}" srcOrd="1" destOrd="0" presId="urn:microsoft.com/office/officeart/2005/8/layout/orgChart1"/>
    <dgm:cxn modelId="{5A66765E-8145-425E-8183-AE63AC0F2A13}" type="presParOf" srcId="{1D53FF25-CFAE-4881-81E4-F2CEB51B7F84}" destId="{A4D9BBE4-0D11-4148-9CC9-DFE4AD3B571B}" srcOrd="0" destOrd="0" presId="urn:microsoft.com/office/officeart/2005/8/layout/orgChart1"/>
    <dgm:cxn modelId="{0996F9F2-9AA2-4556-85ED-AA2F4A7D1874}" type="presParOf" srcId="{1D53FF25-CFAE-4881-81E4-F2CEB51B7F84}" destId="{2E5104E9-2928-4F51-A61F-2FF408FD038C}" srcOrd="1" destOrd="0" presId="urn:microsoft.com/office/officeart/2005/8/layout/orgChart1"/>
    <dgm:cxn modelId="{A3FA4BCA-4283-4B44-9A03-9AA2FE0F70B6}" type="presParOf" srcId="{2E5104E9-2928-4F51-A61F-2FF408FD038C}" destId="{E2D7922D-CC77-4374-AC78-B7055213CB39}" srcOrd="0" destOrd="0" presId="urn:microsoft.com/office/officeart/2005/8/layout/orgChart1"/>
    <dgm:cxn modelId="{901935CC-A8D4-4FEA-9E32-5C332EC6EA4C}" type="presParOf" srcId="{E2D7922D-CC77-4374-AC78-B7055213CB39}" destId="{A478FE03-8BEA-4C5D-9327-FA9AE9DF9F58}" srcOrd="0" destOrd="0" presId="urn:microsoft.com/office/officeart/2005/8/layout/orgChart1"/>
    <dgm:cxn modelId="{0882DDC1-AF07-4E8A-8006-EE35817A7D07}" type="presParOf" srcId="{E2D7922D-CC77-4374-AC78-B7055213CB39}" destId="{1858E6A2-81B8-499D-BFD7-E5F0350372FA}" srcOrd="1" destOrd="0" presId="urn:microsoft.com/office/officeart/2005/8/layout/orgChart1"/>
    <dgm:cxn modelId="{3FFD810C-2D7A-4142-B5C2-6C38620FAACD}" type="presParOf" srcId="{2E5104E9-2928-4F51-A61F-2FF408FD038C}" destId="{1D511F24-6FF4-4D33-B57A-302D233638DD}" srcOrd="1" destOrd="0" presId="urn:microsoft.com/office/officeart/2005/8/layout/orgChart1"/>
    <dgm:cxn modelId="{AFB6F786-C475-4767-A648-F38ED410A35E}" type="presParOf" srcId="{1D511F24-6FF4-4D33-B57A-302D233638DD}" destId="{627E7698-7897-4E18-B477-66037C292124}" srcOrd="0" destOrd="0" presId="urn:microsoft.com/office/officeart/2005/8/layout/orgChart1"/>
    <dgm:cxn modelId="{850B2B19-AA21-4999-9D46-EE92049FD46B}" type="presParOf" srcId="{1D511F24-6FF4-4D33-B57A-302D233638DD}" destId="{D43611DE-3941-4181-B2A0-06197B2480DB}" srcOrd="1" destOrd="0" presId="urn:microsoft.com/office/officeart/2005/8/layout/orgChart1"/>
    <dgm:cxn modelId="{33F7DEE5-937C-42AB-B01E-10F5ADEB7AFE}" type="presParOf" srcId="{D43611DE-3941-4181-B2A0-06197B2480DB}" destId="{D8A8743C-22BE-48BE-AAE3-A30EFBBF03F5}" srcOrd="0" destOrd="0" presId="urn:microsoft.com/office/officeart/2005/8/layout/orgChart1"/>
    <dgm:cxn modelId="{9685EC24-304A-46FE-819B-3ECD6AAEC6EE}" type="presParOf" srcId="{D8A8743C-22BE-48BE-AAE3-A30EFBBF03F5}" destId="{3FFA0015-E41D-4532-B941-431EF0E3858C}" srcOrd="0" destOrd="0" presId="urn:microsoft.com/office/officeart/2005/8/layout/orgChart1"/>
    <dgm:cxn modelId="{12A55BC1-AA50-427D-8E9A-CC72BAEB0E12}" type="presParOf" srcId="{D8A8743C-22BE-48BE-AAE3-A30EFBBF03F5}" destId="{B7A5BE56-2545-440D-9B56-B558C4FCA4F6}" srcOrd="1" destOrd="0" presId="urn:microsoft.com/office/officeart/2005/8/layout/orgChart1"/>
    <dgm:cxn modelId="{7D3C5B8E-9DE2-4D41-B4A8-A6A7A6BF3711}" type="presParOf" srcId="{D43611DE-3941-4181-B2A0-06197B2480DB}" destId="{E468329B-4746-4BAE-B415-B45093912A23}" srcOrd="1" destOrd="0" presId="urn:microsoft.com/office/officeart/2005/8/layout/orgChart1"/>
    <dgm:cxn modelId="{8681C3A1-1430-4D5F-B6EB-0608AE354D18}" type="presParOf" srcId="{D43611DE-3941-4181-B2A0-06197B2480DB}" destId="{A2768916-9F67-40AF-9A7A-F5422E53E531}" srcOrd="2" destOrd="0" presId="urn:microsoft.com/office/officeart/2005/8/layout/orgChart1"/>
    <dgm:cxn modelId="{A557BEAF-1276-492F-8EB1-9D844CCF96B6}" type="presParOf" srcId="{2E5104E9-2928-4F51-A61F-2FF408FD038C}" destId="{F3ED15CB-D697-4392-8D85-0BBE2464942A}" srcOrd="2" destOrd="0" presId="urn:microsoft.com/office/officeart/2005/8/layout/orgChart1"/>
    <dgm:cxn modelId="{5B61CD94-F9B9-44C6-9FA6-9323A8B8B6DE}" type="presParOf" srcId="{1D53FF25-CFAE-4881-81E4-F2CEB51B7F84}" destId="{40AC54F9-7BB6-4E6A-BA92-7C8415351652}" srcOrd="2" destOrd="0" presId="urn:microsoft.com/office/officeart/2005/8/layout/orgChart1"/>
    <dgm:cxn modelId="{FD06BA5A-BD4C-4FB5-95E9-8862DA06AACD}" type="presParOf" srcId="{1D53FF25-CFAE-4881-81E4-F2CEB51B7F84}" destId="{10777C3B-52BD-45C4-9AEA-5E889C4AC7DA}" srcOrd="3" destOrd="0" presId="urn:microsoft.com/office/officeart/2005/8/layout/orgChart1"/>
    <dgm:cxn modelId="{A823C149-B297-4C3D-B884-73546C324151}" type="presParOf" srcId="{10777C3B-52BD-45C4-9AEA-5E889C4AC7DA}" destId="{512B888E-D349-492E-9DC7-7C0E2F77E2D2}" srcOrd="0" destOrd="0" presId="urn:microsoft.com/office/officeart/2005/8/layout/orgChart1"/>
    <dgm:cxn modelId="{FC4B32AE-A6EE-4C2A-9DEF-AC747290A548}" type="presParOf" srcId="{512B888E-D349-492E-9DC7-7C0E2F77E2D2}" destId="{D093182E-38EC-4282-BB7D-88703811F512}" srcOrd="0" destOrd="0" presId="urn:microsoft.com/office/officeart/2005/8/layout/orgChart1"/>
    <dgm:cxn modelId="{5237B434-DA40-4CD1-8252-EF204BB2A251}" type="presParOf" srcId="{512B888E-D349-492E-9DC7-7C0E2F77E2D2}" destId="{E3500094-0C8F-4754-ADC1-9068F8F7687F}" srcOrd="1" destOrd="0" presId="urn:microsoft.com/office/officeart/2005/8/layout/orgChart1"/>
    <dgm:cxn modelId="{36FED372-BEBD-4F23-ABA6-859BE14998B3}" type="presParOf" srcId="{10777C3B-52BD-45C4-9AEA-5E889C4AC7DA}" destId="{40196002-A793-42B1-8295-AB1633C4B541}" srcOrd="1" destOrd="0" presId="urn:microsoft.com/office/officeart/2005/8/layout/orgChart1"/>
    <dgm:cxn modelId="{46385176-DF32-4422-B453-655D1472B981}" type="presParOf" srcId="{40196002-A793-42B1-8295-AB1633C4B541}" destId="{040AD7CB-3E62-4DC0-A4F3-8371E3A66921}" srcOrd="0" destOrd="0" presId="urn:microsoft.com/office/officeart/2005/8/layout/orgChart1"/>
    <dgm:cxn modelId="{B276A2D3-4FB5-4325-AE73-3529B34842A7}" type="presParOf" srcId="{40196002-A793-42B1-8295-AB1633C4B541}" destId="{D645B771-D91F-4304-8D20-5981024C6320}" srcOrd="1" destOrd="0" presId="urn:microsoft.com/office/officeart/2005/8/layout/orgChart1"/>
    <dgm:cxn modelId="{8BA32BCD-CAFA-4745-A261-5BFD071E3339}" type="presParOf" srcId="{D645B771-D91F-4304-8D20-5981024C6320}" destId="{3C815C59-C06E-45ED-936F-226ABC4E41B8}" srcOrd="0" destOrd="0" presId="urn:microsoft.com/office/officeart/2005/8/layout/orgChart1"/>
    <dgm:cxn modelId="{9D38F077-8181-404C-9ADC-C4FFEB61A661}" type="presParOf" srcId="{3C815C59-C06E-45ED-936F-226ABC4E41B8}" destId="{D0725D81-4D33-4105-84FF-BFE8CBC27836}" srcOrd="0" destOrd="0" presId="urn:microsoft.com/office/officeart/2005/8/layout/orgChart1"/>
    <dgm:cxn modelId="{44CC12F2-A967-4B85-816A-50847B2BEA3A}" type="presParOf" srcId="{3C815C59-C06E-45ED-936F-226ABC4E41B8}" destId="{83216DD5-C08E-482F-BDBF-D8DE0CDC60BD}" srcOrd="1" destOrd="0" presId="urn:microsoft.com/office/officeart/2005/8/layout/orgChart1"/>
    <dgm:cxn modelId="{54435CF4-14DA-49D4-8E41-9F65AE30ADAD}" type="presParOf" srcId="{D645B771-D91F-4304-8D20-5981024C6320}" destId="{7105AF17-B377-4F8E-A994-179A8F8F6FAE}" srcOrd="1" destOrd="0" presId="urn:microsoft.com/office/officeart/2005/8/layout/orgChart1"/>
    <dgm:cxn modelId="{A3AB2904-AD2D-4264-846F-D28E143F36D3}" type="presParOf" srcId="{D645B771-D91F-4304-8D20-5981024C6320}" destId="{3A81AAD6-95C4-408E-AE8F-B7EC371B98F2}" srcOrd="2" destOrd="0" presId="urn:microsoft.com/office/officeart/2005/8/layout/orgChart1"/>
    <dgm:cxn modelId="{1E284DF6-A6BF-4A59-B5BC-74DD98C873C1}" type="presParOf" srcId="{10777C3B-52BD-45C4-9AEA-5E889C4AC7DA}" destId="{591313B4-6D9A-413C-9F61-67388420CDCD}" srcOrd="2" destOrd="0" presId="urn:microsoft.com/office/officeart/2005/8/layout/orgChart1"/>
    <dgm:cxn modelId="{48E3430F-39F2-4CC6-98E4-357954E08B70}" type="presParOf" srcId="{1D53FF25-CFAE-4881-81E4-F2CEB51B7F84}" destId="{69F56F01-3142-4E8B-BF61-B31EC3E5A7A6}" srcOrd="4" destOrd="0" presId="urn:microsoft.com/office/officeart/2005/8/layout/orgChart1"/>
    <dgm:cxn modelId="{64396D95-D08B-4AB5-A146-480C06FAB83D}" type="presParOf" srcId="{1D53FF25-CFAE-4881-81E4-F2CEB51B7F84}" destId="{5154DFE0-3D23-4139-BFD0-FA3C8F71B1C9}" srcOrd="5" destOrd="0" presId="urn:microsoft.com/office/officeart/2005/8/layout/orgChart1"/>
    <dgm:cxn modelId="{53658B3D-870F-44F6-A80A-F18091E858E5}" type="presParOf" srcId="{5154DFE0-3D23-4139-BFD0-FA3C8F71B1C9}" destId="{5D6B16A7-BE2E-437D-8235-F3B0A802BAD0}" srcOrd="0" destOrd="0" presId="urn:microsoft.com/office/officeart/2005/8/layout/orgChart1"/>
    <dgm:cxn modelId="{99D8584D-5D8D-4F8F-BFA5-FEDED523D348}" type="presParOf" srcId="{5D6B16A7-BE2E-437D-8235-F3B0A802BAD0}" destId="{EBC4F773-CA0C-41B7-A526-42C25679A04D}" srcOrd="0" destOrd="0" presId="urn:microsoft.com/office/officeart/2005/8/layout/orgChart1"/>
    <dgm:cxn modelId="{6CBD99F0-374D-4E54-9FED-A1616DAA18D4}" type="presParOf" srcId="{5D6B16A7-BE2E-437D-8235-F3B0A802BAD0}" destId="{801A4394-8C66-4C05-8D64-332F461D7CBA}" srcOrd="1" destOrd="0" presId="urn:microsoft.com/office/officeart/2005/8/layout/orgChart1"/>
    <dgm:cxn modelId="{E994E04A-CB4E-407A-8F27-0807C8397BC1}" type="presParOf" srcId="{5154DFE0-3D23-4139-BFD0-FA3C8F71B1C9}" destId="{E45D1264-5C2E-436C-BF4E-351C490F6E99}" srcOrd="1" destOrd="0" presId="urn:microsoft.com/office/officeart/2005/8/layout/orgChart1"/>
    <dgm:cxn modelId="{7E4DCD13-AE39-4BD7-824C-9E5E8158BD43}" type="presParOf" srcId="{E45D1264-5C2E-436C-BF4E-351C490F6E99}" destId="{27C44FD7-C802-4932-A5F4-311FCDDF10D8}" srcOrd="0" destOrd="0" presId="urn:microsoft.com/office/officeart/2005/8/layout/orgChart1"/>
    <dgm:cxn modelId="{FFB65573-312C-4347-BF14-AA2B1F1D2D8F}" type="presParOf" srcId="{E45D1264-5C2E-436C-BF4E-351C490F6E99}" destId="{522C0678-37B8-4357-A9CC-474B948103E3}" srcOrd="1" destOrd="0" presId="urn:microsoft.com/office/officeart/2005/8/layout/orgChart1"/>
    <dgm:cxn modelId="{EF4FC43C-AA7A-4252-952D-1FBBF9692AF1}" type="presParOf" srcId="{522C0678-37B8-4357-A9CC-474B948103E3}" destId="{5D48BB15-95CE-41F0-A60B-B16BD745FDDD}" srcOrd="0" destOrd="0" presId="urn:microsoft.com/office/officeart/2005/8/layout/orgChart1"/>
    <dgm:cxn modelId="{8B29C934-F08A-401F-B129-F238CA4A6DC6}" type="presParOf" srcId="{5D48BB15-95CE-41F0-A60B-B16BD745FDDD}" destId="{A91093F4-F86D-474F-8618-2F5F06667F39}" srcOrd="0" destOrd="0" presId="urn:microsoft.com/office/officeart/2005/8/layout/orgChart1"/>
    <dgm:cxn modelId="{E297C4F5-D9FA-42C7-A58F-3673032C4D84}" type="presParOf" srcId="{5D48BB15-95CE-41F0-A60B-B16BD745FDDD}" destId="{9B96B0BE-0288-463C-95E9-A8514F59C668}" srcOrd="1" destOrd="0" presId="urn:microsoft.com/office/officeart/2005/8/layout/orgChart1"/>
    <dgm:cxn modelId="{51FD984C-B5F3-44A8-9871-0623B226C786}" type="presParOf" srcId="{522C0678-37B8-4357-A9CC-474B948103E3}" destId="{050FB48B-5FFA-42AC-B8DF-83496395C1CD}" srcOrd="1" destOrd="0" presId="urn:microsoft.com/office/officeart/2005/8/layout/orgChart1"/>
    <dgm:cxn modelId="{BD971C47-3744-4CD8-8887-B8FDF337065D}" type="presParOf" srcId="{522C0678-37B8-4357-A9CC-474B948103E3}" destId="{560DF213-47A2-46B6-9774-C6B0180F1916}" srcOrd="2" destOrd="0" presId="urn:microsoft.com/office/officeart/2005/8/layout/orgChart1"/>
    <dgm:cxn modelId="{2DEDB48C-47F5-4F74-8BFF-885DF80B2D9A}" type="presParOf" srcId="{5154DFE0-3D23-4139-BFD0-FA3C8F71B1C9}" destId="{A5A3D9E7-5923-4CC1-9CCE-0795D0AC19B1}" srcOrd="2" destOrd="0" presId="urn:microsoft.com/office/officeart/2005/8/layout/orgChart1"/>
    <dgm:cxn modelId="{B464ECD4-3E5C-420D-ABC7-602DF56FD4F3}" type="presParOf" srcId="{1D53FF25-CFAE-4881-81E4-F2CEB51B7F84}" destId="{896163D1-AA31-4A64-93D2-C7D88B9E5E6D}" srcOrd="6" destOrd="0" presId="urn:microsoft.com/office/officeart/2005/8/layout/orgChart1"/>
    <dgm:cxn modelId="{0C8BE954-1666-456E-A034-A79775E1B8C2}" type="presParOf" srcId="{1D53FF25-CFAE-4881-81E4-F2CEB51B7F84}" destId="{1190B7BE-DA70-48CD-AB1A-ACD5F10C679B}" srcOrd="7" destOrd="0" presId="urn:microsoft.com/office/officeart/2005/8/layout/orgChart1"/>
    <dgm:cxn modelId="{3620475F-147E-43B9-BEDA-10388C59E4A2}" type="presParOf" srcId="{1190B7BE-DA70-48CD-AB1A-ACD5F10C679B}" destId="{5311F2DA-17B6-41E8-B73F-9F4C9861657C}" srcOrd="0" destOrd="0" presId="urn:microsoft.com/office/officeart/2005/8/layout/orgChart1"/>
    <dgm:cxn modelId="{01BC95FC-9C8F-4019-B2AC-4A132AB106F4}" type="presParOf" srcId="{5311F2DA-17B6-41E8-B73F-9F4C9861657C}" destId="{F22C5258-E6B2-4279-B538-36934D8842AE}" srcOrd="0" destOrd="0" presId="urn:microsoft.com/office/officeart/2005/8/layout/orgChart1"/>
    <dgm:cxn modelId="{DD47B647-D23D-4FB9-8A08-1ACD5E0209ED}" type="presParOf" srcId="{5311F2DA-17B6-41E8-B73F-9F4C9861657C}" destId="{77EA7E2F-2609-4B8C-A1DB-86A001E18544}" srcOrd="1" destOrd="0" presId="urn:microsoft.com/office/officeart/2005/8/layout/orgChart1"/>
    <dgm:cxn modelId="{3ECFEF77-AC83-4E6D-A9C6-8E165C811D9F}" type="presParOf" srcId="{1190B7BE-DA70-48CD-AB1A-ACD5F10C679B}" destId="{3358CEC7-1975-4B53-A014-7EA90943EE38}" srcOrd="1" destOrd="0" presId="urn:microsoft.com/office/officeart/2005/8/layout/orgChart1"/>
    <dgm:cxn modelId="{7A96FBD8-9B1E-441D-AF18-FF3F61FD3315}" type="presParOf" srcId="{3358CEC7-1975-4B53-A014-7EA90943EE38}" destId="{9BA7A02A-37AC-467E-BBBD-9B17BE093A9B}" srcOrd="0" destOrd="0" presId="urn:microsoft.com/office/officeart/2005/8/layout/orgChart1"/>
    <dgm:cxn modelId="{4C723BB2-A990-4C92-8502-E0921B942E85}" type="presParOf" srcId="{3358CEC7-1975-4B53-A014-7EA90943EE38}" destId="{39E34408-E80E-4BE6-A5F0-3975C5B7A655}" srcOrd="1" destOrd="0" presId="urn:microsoft.com/office/officeart/2005/8/layout/orgChart1"/>
    <dgm:cxn modelId="{3BFA49E9-B4E0-4D40-A216-AEA35D575CDB}" type="presParOf" srcId="{39E34408-E80E-4BE6-A5F0-3975C5B7A655}" destId="{5C024387-CF6F-4F98-B591-4A197C2E3A14}" srcOrd="0" destOrd="0" presId="urn:microsoft.com/office/officeart/2005/8/layout/orgChart1"/>
    <dgm:cxn modelId="{528D1341-824E-4F21-B953-DD17023F3063}" type="presParOf" srcId="{5C024387-CF6F-4F98-B591-4A197C2E3A14}" destId="{40694E60-A116-4378-8073-B1A476083B63}" srcOrd="0" destOrd="0" presId="urn:microsoft.com/office/officeart/2005/8/layout/orgChart1"/>
    <dgm:cxn modelId="{BF26AC18-2AE3-40FB-AC23-70381DF3192C}" type="presParOf" srcId="{5C024387-CF6F-4F98-B591-4A197C2E3A14}" destId="{19C0E2D1-2E08-480F-99D5-0005A8AAD461}" srcOrd="1" destOrd="0" presId="urn:microsoft.com/office/officeart/2005/8/layout/orgChart1"/>
    <dgm:cxn modelId="{A6E733FA-983E-4365-991A-53515ECFB2B1}" type="presParOf" srcId="{39E34408-E80E-4BE6-A5F0-3975C5B7A655}" destId="{C2F0167C-FBD4-4A81-B1C4-7C44BF3C2E4B}" srcOrd="1" destOrd="0" presId="urn:microsoft.com/office/officeart/2005/8/layout/orgChart1"/>
    <dgm:cxn modelId="{3A928F4E-D50A-43D8-80C7-ECFB0C5EBAC5}" type="presParOf" srcId="{C2F0167C-FBD4-4A81-B1C4-7C44BF3C2E4B}" destId="{E2216E4D-B257-4441-A8D6-BB4CEA65D20B}" srcOrd="0" destOrd="0" presId="urn:microsoft.com/office/officeart/2005/8/layout/orgChart1"/>
    <dgm:cxn modelId="{D19D56D9-AC69-49B2-AA61-261F600E1D46}" type="presParOf" srcId="{C2F0167C-FBD4-4A81-B1C4-7C44BF3C2E4B}" destId="{E409D90F-3DF7-4D64-8204-F870602E6328}" srcOrd="1" destOrd="0" presId="urn:microsoft.com/office/officeart/2005/8/layout/orgChart1"/>
    <dgm:cxn modelId="{4F843D44-B911-442D-9FC6-4B26C27C9FEB}" type="presParOf" srcId="{E409D90F-3DF7-4D64-8204-F870602E6328}" destId="{EB897860-AD13-4E1C-9A3B-0536A8862C5F}" srcOrd="0" destOrd="0" presId="urn:microsoft.com/office/officeart/2005/8/layout/orgChart1"/>
    <dgm:cxn modelId="{3DDB6A9C-B0F7-4756-BA96-295F84D27E4F}" type="presParOf" srcId="{EB897860-AD13-4E1C-9A3B-0536A8862C5F}" destId="{509FF1BB-9005-48F4-B304-A3E745A18F6A}" srcOrd="0" destOrd="0" presId="urn:microsoft.com/office/officeart/2005/8/layout/orgChart1"/>
    <dgm:cxn modelId="{33E5E4F2-1CF0-4A05-8B0B-147993E07981}" type="presParOf" srcId="{EB897860-AD13-4E1C-9A3B-0536A8862C5F}" destId="{10D667EE-674D-4AC1-ACFB-2CC83D7A7BA9}" srcOrd="1" destOrd="0" presId="urn:microsoft.com/office/officeart/2005/8/layout/orgChart1"/>
    <dgm:cxn modelId="{EBBBCB62-AC7B-4EAF-80BA-EEE6E80E36AF}" type="presParOf" srcId="{E409D90F-3DF7-4D64-8204-F870602E6328}" destId="{9C62D614-7504-4A67-A627-FF6D5DAC2324}" srcOrd="1" destOrd="0" presId="urn:microsoft.com/office/officeart/2005/8/layout/orgChart1"/>
    <dgm:cxn modelId="{4219C1F5-5A20-4896-8CB3-28761B18262A}" type="presParOf" srcId="{E409D90F-3DF7-4D64-8204-F870602E6328}" destId="{00478346-58C7-47C9-B59C-804F129AA862}" srcOrd="2" destOrd="0" presId="urn:microsoft.com/office/officeart/2005/8/layout/orgChart1"/>
    <dgm:cxn modelId="{633DD28C-5B74-4681-BE87-A6BEB31298E8}" type="presParOf" srcId="{39E34408-E80E-4BE6-A5F0-3975C5B7A655}" destId="{F9849CB6-CAF0-4E45-AE96-C098B4C1E89C}" srcOrd="2" destOrd="0" presId="urn:microsoft.com/office/officeart/2005/8/layout/orgChart1"/>
    <dgm:cxn modelId="{19B43A83-813F-4082-90CF-C57B92526B0B}" type="presParOf" srcId="{1190B7BE-DA70-48CD-AB1A-ACD5F10C679B}" destId="{3AF5C747-6E1E-4EDB-BC30-E972253433AD}" srcOrd="2" destOrd="0" presId="urn:microsoft.com/office/officeart/2005/8/layout/orgChart1"/>
    <dgm:cxn modelId="{B043BC6A-F9FA-47FA-B128-7580BA72F3C9}" type="presParOf" srcId="{AF287945-0D96-440D-8AD3-02FA4AAC2188}" destId="{EA06A98B-0DA8-45EB-89C9-EEB8D6C27138}"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16E4D-B257-4441-A8D6-BB4CEA65D20B}">
      <dsp:nvSpPr>
        <dsp:cNvPr id="0" name=""/>
        <dsp:cNvSpPr/>
      </dsp:nvSpPr>
      <dsp:spPr>
        <a:xfrm>
          <a:off x="8207746" y="4021946"/>
          <a:ext cx="376886" cy="955457"/>
        </a:xfrm>
        <a:custGeom>
          <a:avLst/>
          <a:gdLst/>
          <a:ahLst/>
          <a:cxnLst/>
          <a:rect l="0" t="0" r="0" b="0"/>
          <a:pathLst>
            <a:path>
              <a:moveTo>
                <a:pt x="0" y="0"/>
              </a:moveTo>
              <a:lnTo>
                <a:pt x="0" y="955457"/>
              </a:lnTo>
              <a:lnTo>
                <a:pt x="376886" y="95545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A7A02A-37AC-467E-BBBD-9B17BE093A9B}">
      <dsp:nvSpPr>
        <dsp:cNvPr id="0" name=""/>
        <dsp:cNvSpPr/>
      </dsp:nvSpPr>
      <dsp:spPr>
        <a:xfrm>
          <a:off x="8992859" y="2547218"/>
          <a:ext cx="91440" cy="436187"/>
        </a:xfrm>
        <a:custGeom>
          <a:avLst/>
          <a:gdLst/>
          <a:ahLst/>
          <a:cxnLst/>
          <a:rect l="0" t="0" r="0" b="0"/>
          <a:pathLst>
            <a:path>
              <a:moveTo>
                <a:pt x="45720" y="0"/>
              </a:moveTo>
              <a:lnTo>
                <a:pt x="45720" y="4361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163D1-AA31-4A64-93D2-C7D88B9E5E6D}">
      <dsp:nvSpPr>
        <dsp:cNvPr id="0" name=""/>
        <dsp:cNvSpPr/>
      </dsp:nvSpPr>
      <dsp:spPr>
        <a:xfrm>
          <a:off x="5041691" y="1061605"/>
          <a:ext cx="3996887" cy="447071"/>
        </a:xfrm>
        <a:custGeom>
          <a:avLst/>
          <a:gdLst/>
          <a:ahLst/>
          <a:cxnLst/>
          <a:rect l="0" t="0" r="0" b="0"/>
          <a:pathLst>
            <a:path>
              <a:moveTo>
                <a:pt x="0" y="0"/>
              </a:moveTo>
              <a:lnTo>
                <a:pt x="0" y="228977"/>
              </a:lnTo>
              <a:lnTo>
                <a:pt x="3996887" y="228977"/>
              </a:lnTo>
              <a:lnTo>
                <a:pt x="3996887" y="44707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C44FD7-C802-4932-A5F4-311FCDDF10D8}">
      <dsp:nvSpPr>
        <dsp:cNvPr id="0" name=""/>
        <dsp:cNvSpPr/>
      </dsp:nvSpPr>
      <dsp:spPr>
        <a:xfrm>
          <a:off x="5175206" y="2547218"/>
          <a:ext cx="384904" cy="944978"/>
        </a:xfrm>
        <a:custGeom>
          <a:avLst/>
          <a:gdLst/>
          <a:ahLst/>
          <a:cxnLst/>
          <a:rect l="0" t="0" r="0" b="0"/>
          <a:pathLst>
            <a:path>
              <a:moveTo>
                <a:pt x="0" y="0"/>
              </a:moveTo>
              <a:lnTo>
                <a:pt x="0" y="944978"/>
              </a:lnTo>
              <a:lnTo>
                <a:pt x="384904" y="94497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56F01-3142-4E8B-BF61-B31EC3E5A7A6}">
      <dsp:nvSpPr>
        <dsp:cNvPr id="0" name=""/>
        <dsp:cNvSpPr/>
      </dsp:nvSpPr>
      <dsp:spPr>
        <a:xfrm>
          <a:off x="5041691" y="1061605"/>
          <a:ext cx="964347" cy="447071"/>
        </a:xfrm>
        <a:custGeom>
          <a:avLst/>
          <a:gdLst/>
          <a:ahLst/>
          <a:cxnLst/>
          <a:rect l="0" t="0" r="0" b="0"/>
          <a:pathLst>
            <a:path>
              <a:moveTo>
                <a:pt x="0" y="0"/>
              </a:moveTo>
              <a:lnTo>
                <a:pt x="0" y="228977"/>
              </a:lnTo>
              <a:lnTo>
                <a:pt x="964347" y="228977"/>
              </a:lnTo>
              <a:lnTo>
                <a:pt x="964347" y="44707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AD7CB-3E62-4DC0-A4F3-8371E3A66921}">
      <dsp:nvSpPr>
        <dsp:cNvPr id="0" name=""/>
        <dsp:cNvSpPr/>
      </dsp:nvSpPr>
      <dsp:spPr>
        <a:xfrm>
          <a:off x="2661936" y="2547218"/>
          <a:ext cx="384904" cy="944978"/>
        </a:xfrm>
        <a:custGeom>
          <a:avLst/>
          <a:gdLst/>
          <a:ahLst/>
          <a:cxnLst/>
          <a:rect l="0" t="0" r="0" b="0"/>
          <a:pathLst>
            <a:path>
              <a:moveTo>
                <a:pt x="0" y="0"/>
              </a:moveTo>
              <a:lnTo>
                <a:pt x="0" y="944978"/>
              </a:lnTo>
              <a:lnTo>
                <a:pt x="384904" y="94497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AC54F9-7BB6-4E6A-BA92-7C8415351652}">
      <dsp:nvSpPr>
        <dsp:cNvPr id="0" name=""/>
        <dsp:cNvSpPr/>
      </dsp:nvSpPr>
      <dsp:spPr>
        <a:xfrm>
          <a:off x="3492769" y="1061605"/>
          <a:ext cx="1548921" cy="447071"/>
        </a:xfrm>
        <a:custGeom>
          <a:avLst/>
          <a:gdLst/>
          <a:ahLst/>
          <a:cxnLst/>
          <a:rect l="0" t="0" r="0" b="0"/>
          <a:pathLst>
            <a:path>
              <a:moveTo>
                <a:pt x="1548921" y="0"/>
              </a:moveTo>
              <a:lnTo>
                <a:pt x="1548921" y="228977"/>
              </a:lnTo>
              <a:lnTo>
                <a:pt x="0" y="228977"/>
              </a:lnTo>
              <a:lnTo>
                <a:pt x="0" y="44707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7E7698-7897-4E18-B477-66037C292124}">
      <dsp:nvSpPr>
        <dsp:cNvPr id="0" name=""/>
        <dsp:cNvSpPr/>
      </dsp:nvSpPr>
      <dsp:spPr>
        <a:xfrm>
          <a:off x="207708" y="2536334"/>
          <a:ext cx="391187" cy="955862"/>
        </a:xfrm>
        <a:custGeom>
          <a:avLst/>
          <a:gdLst/>
          <a:ahLst/>
          <a:cxnLst/>
          <a:rect l="0" t="0" r="0" b="0"/>
          <a:pathLst>
            <a:path>
              <a:moveTo>
                <a:pt x="0" y="0"/>
              </a:moveTo>
              <a:lnTo>
                <a:pt x="0" y="955862"/>
              </a:lnTo>
              <a:lnTo>
                <a:pt x="391187" y="955862"/>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9BBE4-0D11-4148-9CC9-DFE4AD3B571B}">
      <dsp:nvSpPr>
        <dsp:cNvPr id="0" name=""/>
        <dsp:cNvSpPr/>
      </dsp:nvSpPr>
      <dsp:spPr>
        <a:xfrm>
          <a:off x="1038541" y="1061605"/>
          <a:ext cx="4003150" cy="436187"/>
        </a:xfrm>
        <a:custGeom>
          <a:avLst/>
          <a:gdLst/>
          <a:ahLst/>
          <a:cxnLst/>
          <a:rect l="0" t="0" r="0" b="0"/>
          <a:pathLst>
            <a:path>
              <a:moveTo>
                <a:pt x="4003150" y="0"/>
              </a:moveTo>
              <a:lnTo>
                <a:pt x="4003150" y="218093"/>
              </a:lnTo>
              <a:lnTo>
                <a:pt x="0" y="218093"/>
              </a:lnTo>
              <a:lnTo>
                <a:pt x="0" y="4361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028DF4-5781-4CCE-A113-F7EF5245A831}">
      <dsp:nvSpPr>
        <dsp:cNvPr id="0" name=""/>
        <dsp:cNvSpPr/>
      </dsp:nvSpPr>
      <dsp:spPr>
        <a:xfrm>
          <a:off x="4003150" y="23064"/>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Dizziness</a:t>
          </a:r>
        </a:p>
      </dsp:txBody>
      <dsp:txXfrm>
        <a:off x="4003150" y="23064"/>
        <a:ext cx="2077082" cy="1038541"/>
      </dsp:txXfrm>
    </dsp:sp>
    <dsp:sp modelId="{A478FE03-8BEA-4C5D-9327-FA9AE9DF9F58}">
      <dsp:nvSpPr>
        <dsp:cNvPr id="0" name=""/>
        <dsp:cNvSpPr/>
      </dsp:nvSpPr>
      <dsp:spPr>
        <a:xfrm>
          <a:off x="0" y="1497793"/>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Cardiovascular</a:t>
          </a:r>
        </a:p>
      </dsp:txBody>
      <dsp:txXfrm>
        <a:off x="0" y="1497793"/>
        <a:ext cx="2077082" cy="1038541"/>
      </dsp:txXfrm>
    </dsp:sp>
    <dsp:sp modelId="{3FFA0015-E41D-4532-B941-431EF0E3858C}">
      <dsp:nvSpPr>
        <dsp:cNvPr id="0" name=""/>
        <dsp:cNvSpPr/>
      </dsp:nvSpPr>
      <dsp:spPr>
        <a:xfrm>
          <a:off x="598895" y="2972926"/>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MI; Arrhythmias, Orthostatic Hypertension </a:t>
          </a:r>
        </a:p>
      </dsp:txBody>
      <dsp:txXfrm>
        <a:off x="598895" y="2972926"/>
        <a:ext cx="2077082" cy="1038541"/>
      </dsp:txXfrm>
    </dsp:sp>
    <dsp:sp modelId="{D093182E-38EC-4282-BB7D-88703811F512}">
      <dsp:nvSpPr>
        <dsp:cNvPr id="0" name=""/>
        <dsp:cNvSpPr/>
      </dsp:nvSpPr>
      <dsp:spPr>
        <a:xfrm>
          <a:off x="2454228" y="1508677"/>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Neurological</a:t>
          </a:r>
        </a:p>
      </dsp:txBody>
      <dsp:txXfrm>
        <a:off x="2454228" y="1508677"/>
        <a:ext cx="2077082" cy="1038541"/>
      </dsp:txXfrm>
    </dsp:sp>
    <dsp:sp modelId="{D0725D81-4D33-4105-84FF-BFE8CBC27836}">
      <dsp:nvSpPr>
        <dsp:cNvPr id="0" name=""/>
        <dsp:cNvSpPr/>
      </dsp:nvSpPr>
      <dsp:spPr>
        <a:xfrm>
          <a:off x="3046841" y="2972926"/>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CVA, TIA, Cerebellar Disorders, MS</a:t>
          </a:r>
        </a:p>
      </dsp:txBody>
      <dsp:txXfrm>
        <a:off x="3046841" y="2972926"/>
        <a:ext cx="2077082" cy="1038541"/>
      </dsp:txXfrm>
    </dsp:sp>
    <dsp:sp modelId="{EBC4F773-CA0C-41B7-A526-42C25679A04D}">
      <dsp:nvSpPr>
        <dsp:cNvPr id="0" name=""/>
        <dsp:cNvSpPr/>
      </dsp:nvSpPr>
      <dsp:spPr>
        <a:xfrm>
          <a:off x="4967498" y="1508677"/>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Musculoskeletal</a:t>
          </a:r>
        </a:p>
      </dsp:txBody>
      <dsp:txXfrm>
        <a:off x="4967498" y="1508677"/>
        <a:ext cx="2077082" cy="1038541"/>
      </dsp:txXfrm>
    </dsp:sp>
    <dsp:sp modelId="{A91093F4-F86D-474F-8618-2F5F06667F39}">
      <dsp:nvSpPr>
        <dsp:cNvPr id="0" name=""/>
        <dsp:cNvSpPr/>
      </dsp:nvSpPr>
      <dsp:spPr>
        <a:xfrm>
          <a:off x="5560110" y="2972926"/>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chemeClr val="tx1"/>
              </a:solidFill>
            </a:rPr>
            <a:t>Cervicogenic</a:t>
          </a:r>
          <a:endParaRPr lang="en-GB" sz="2400" kern="1200" dirty="0">
            <a:solidFill>
              <a:schemeClr val="tx1"/>
            </a:solidFill>
          </a:endParaRPr>
        </a:p>
      </dsp:txBody>
      <dsp:txXfrm>
        <a:off x="5560110" y="2972926"/>
        <a:ext cx="2077082" cy="1038541"/>
      </dsp:txXfrm>
    </dsp:sp>
    <dsp:sp modelId="{F22C5258-E6B2-4279-B538-36934D8842AE}">
      <dsp:nvSpPr>
        <dsp:cNvPr id="0" name=""/>
        <dsp:cNvSpPr/>
      </dsp:nvSpPr>
      <dsp:spPr>
        <a:xfrm>
          <a:off x="8000038" y="1508677"/>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Vestibular</a:t>
          </a:r>
        </a:p>
      </dsp:txBody>
      <dsp:txXfrm>
        <a:off x="8000038" y="1508677"/>
        <a:ext cx="2077082" cy="1038541"/>
      </dsp:txXfrm>
    </dsp:sp>
    <dsp:sp modelId="{40694E60-A116-4378-8073-B1A476083B63}">
      <dsp:nvSpPr>
        <dsp:cNvPr id="0" name=""/>
        <dsp:cNvSpPr/>
      </dsp:nvSpPr>
      <dsp:spPr>
        <a:xfrm>
          <a:off x="8000038" y="2983405"/>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BPPV, </a:t>
          </a:r>
          <a:r>
            <a:rPr lang="en-GB" sz="2400" kern="1200" dirty="0" err="1">
              <a:solidFill>
                <a:schemeClr val="tx1"/>
              </a:solidFill>
            </a:rPr>
            <a:t>Labyrinthitis</a:t>
          </a:r>
          <a:r>
            <a:rPr lang="en-GB" sz="2400" kern="1200" dirty="0">
              <a:solidFill>
                <a:schemeClr val="tx1"/>
              </a:solidFill>
            </a:rPr>
            <a:t>, MD, VN</a:t>
          </a:r>
        </a:p>
      </dsp:txBody>
      <dsp:txXfrm>
        <a:off x="8000038" y="2983405"/>
        <a:ext cx="2077082" cy="1038541"/>
      </dsp:txXfrm>
    </dsp:sp>
    <dsp:sp modelId="{509FF1BB-9005-48F4-B304-A3E745A18F6A}">
      <dsp:nvSpPr>
        <dsp:cNvPr id="0" name=""/>
        <dsp:cNvSpPr/>
      </dsp:nvSpPr>
      <dsp:spPr>
        <a:xfrm>
          <a:off x="8584633" y="4458134"/>
          <a:ext cx="2077082" cy="1038541"/>
        </a:xfrm>
        <a:prstGeom prst="rect">
          <a:avLst/>
        </a:prstGeom>
        <a:solidFill>
          <a:schemeClr val="tx2">
            <a:lumMod val="10000"/>
            <a:lumOff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a:t>
          </a:r>
        </a:p>
      </dsp:txBody>
      <dsp:txXfrm>
        <a:off x="8584633" y="4458134"/>
        <a:ext cx="2077082" cy="103854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65EF3-1CE9-4CEA-AD3A-CFB482CD891E}" type="datetimeFigureOut">
              <a:rPr lang="en-ZA" smtClean="0"/>
              <a:t>2026/04/19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3E053-92D4-40EC-ACAB-37B17C2BEA80}" type="slidenum">
              <a:rPr lang="en-ZA" smtClean="0"/>
              <a:t>‹#›</a:t>
            </a:fld>
            <a:endParaRPr lang="en-ZA"/>
          </a:p>
        </p:txBody>
      </p:sp>
    </p:spTree>
    <p:extLst>
      <p:ext uri="{BB962C8B-B14F-4D97-AF65-F5344CB8AC3E}">
        <p14:creationId xmlns:p14="http://schemas.microsoft.com/office/powerpoint/2010/main" val="3193050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t>Good afternoon everyone, and thank you for having me.</a:t>
            </a:r>
            <a:br>
              <a:rPr lang="en-US" sz="1800" dirty="0"/>
            </a:br>
            <a:r>
              <a:rPr lang="en-US" sz="1800" dirty="0"/>
              <a:t>My name is Tarryn Reddy, I’m a vestibular audiologist, and today I’ll be speaking about vertigo and vestibular testing — but more importantly, how we approach the dizzy patient in clinical practice.</a:t>
            </a:r>
          </a:p>
          <a:p>
            <a:pPr>
              <a:lnSpc>
                <a:spcPct val="107000"/>
              </a:lnSpc>
              <a:spcAft>
                <a:spcPts val="800"/>
              </a:spcAft>
            </a:pPr>
            <a:r>
              <a:rPr lang="en-US" dirty="0"/>
              <a:t>Dizziness is one of those symptoms that we all see regularly… but it’s also one of the most challenging to assess</a:t>
            </a:r>
            <a:endParaRPr lang="en-ZA" dirty="0"/>
          </a:p>
        </p:txBody>
      </p:sp>
      <p:sp>
        <p:nvSpPr>
          <p:cNvPr id="4" name="Slide Number Placeholder 3"/>
          <p:cNvSpPr>
            <a:spLocks noGrp="1"/>
          </p:cNvSpPr>
          <p:nvPr>
            <p:ph type="sldNum" sz="quarter" idx="5"/>
          </p:nvPr>
        </p:nvSpPr>
        <p:spPr/>
        <p:txBody>
          <a:bodyPr/>
          <a:lstStyle/>
          <a:p>
            <a:fld id="{A053E053-92D4-40EC-ACAB-37B17C2BEA80}" type="slidenum">
              <a:rPr lang="en-ZA" smtClean="0"/>
              <a:t>1</a:t>
            </a:fld>
            <a:endParaRPr lang="en-ZA"/>
          </a:p>
        </p:txBody>
      </p:sp>
    </p:spTree>
    <p:extLst>
      <p:ext uri="{BB962C8B-B14F-4D97-AF65-F5344CB8AC3E}">
        <p14:creationId xmlns:p14="http://schemas.microsoft.com/office/powerpoint/2010/main" val="84522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AED92-CE9D-4160-BEC6-0C08280765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28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Left posterior canal</a:t>
            </a:r>
          </a:p>
          <a:p>
            <a:r>
              <a:rPr lang="en-ZA" sz="1800" dirty="0">
                <a:effectLst/>
                <a:latin typeface="Times New Roman" panose="02020603050405020304" pitchFamily="18" charset="0"/>
                <a:ea typeface="Calibri" panose="020F0502020204030204" pitchFamily="34" charset="0"/>
              </a:rPr>
              <a:t>If nystagmus is present it must be delayed in onset, torsional, fatigable, reverse direction when the patient is returned to a sitting position and will be present in the horizontal and vertical channels.</a:t>
            </a:r>
          </a:p>
          <a:p>
            <a:r>
              <a:rPr lang="en-ZA" sz="1800" dirty="0">
                <a:effectLst/>
                <a:latin typeface="Times New Roman" panose="02020603050405020304" pitchFamily="18" charset="0"/>
              </a:rPr>
              <a:t>Criteria for </a:t>
            </a:r>
            <a:r>
              <a:rPr lang="en-ZA" sz="1800" dirty="0" err="1">
                <a:effectLst/>
                <a:latin typeface="Times New Roman" panose="02020603050405020304" pitchFamily="18" charset="0"/>
              </a:rPr>
              <a:t>bppv</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AED92-CE9D-4160-BEC6-0C08280765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53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053E053-92D4-40EC-ACAB-37B17C2BEA80}" type="slidenum">
              <a:rPr lang="en-ZA" smtClean="0"/>
              <a:t>17</a:t>
            </a:fld>
            <a:endParaRPr lang="en-ZA"/>
          </a:p>
        </p:txBody>
      </p:sp>
    </p:spTree>
    <p:extLst>
      <p:ext uri="{BB962C8B-B14F-4D97-AF65-F5344CB8AC3E}">
        <p14:creationId xmlns:p14="http://schemas.microsoft.com/office/powerpoint/2010/main" val="1123793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053E053-92D4-40EC-ACAB-37B17C2BEA80}" type="slidenum">
              <a:rPr lang="en-ZA" smtClean="0"/>
              <a:t>20</a:t>
            </a:fld>
            <a:endParaRPr lang="en-ZA"/>
          </a:p>
        </p:txBody>
      </p:sp>
    </p:spTree>
    <p:extLst>
      <p:ext uri="{BB962C8B-B14F-4D97-AF65-F5344CB8AC3E}">
        <p14:creationId xmlns:p14="http://schemas.microsoft.com/office/powerpoint/2010/main" val="965218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start with something very simple.</a:t>
            </a:r>
            <a:br>
              <a:rPr lang="en-US" dirty="0"/>
            </a:br>
            <a:r>
              <a:rPr lang="en-US" dirty="0"/>
              <a:t>These are the kinds of things patients say when they come into your rooms.</a:t>
            </a:r>
          </a:p>
          <a:p>
            <a:r>
              <a:rPr lang="en-US" dirty="0"/>
              <a:t>And I’m sure as you’re reading through these… you’re thinking — you’ve heard every single one of these before.</a:t>
            </a:r>
          </a:p>
          <a:p>
            <a:r>
              <a:rPr lang="en-US" dirty="0"/>
              <a:t>This is what makes dizziness difficult – it is a symptom and not a diagnosis, we need to make sense of the patient’s descriptions in order to recognize patterns</a:t>
            </a:r>
            <a:endParaRPr lang="en-ZA" dirty="0"/>
          </a:p>
        </p:txBody>
      </p:sp>
      <p:sp>
        <p:nvSpPr>
          <p:cNvPr id="4" name="Slide Number Placeholder 3"/>
          <p:cNvSpPr>
            <a:spLocks noGrp="1"/>
          </p:cNvSpPr>
          <p:nvPr>
            <p:ph type="sldNum" sz="quarter" idx="5"/>
          </p:nvPr>
        </p:nvSpPr>
        <p:spPr/>
        <p:txBody>
          <a:bodyPr/>
          <a:lstStyle/>
          <a:p>
            <a:fld id="{A053E053-92D4-40EC-ACAB-37B17C2BEA80}" type="slidenum">
              <a:rPr lang="en-ZA" smtClean="0"/>
              <a:t>2</a:t>
            </a:fld>
            <a:endParaRPr lang="en-ZA"/>
          </a:p>
        </p:txBody>
      </p:sp>
    </p:spTree>
    <p:extLst>
      <p:ext uri="{BB962C8B-B14F-4D97-AF65-F5344CB8AC3E}">
        <p14:creationId xmlns:p14="http://schemas.microsoft.com/office/powerpoint/2010/main" val="296778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Times New Roman" panose="02020603050405020304" pitchFamily="18" charset="0"/>
                <a:ea typeface="Calibri" panose="020F0502020204030204" pitchFamily="34" charset="0"/>
              </a:rPr>
              <a:t>We refer to dizziness as an umbrella term and, and there are several causes of dizziness, ranging from cardiovascular to neurological and cervicogenic causes, as well as central and peripheral vestibular pathologies. Peripheral vertigo accounts for over 90% of all vertigo cases and results from dysfunction in the inner ear. The most common peripheral vestibular pathologies that we have seen in practice is BPPV, Meniere’s Disease and unilateral vestibulopathy. Today we will focus on the assessment of peripheral pathologies and look specifically at the test battery we would use for a patient complaining of vertigo.</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AED92-CE9D-4160-BEC6-0C08280765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73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Global Data </a:t>
            </a:r>
          </a:p>
          <a:p>
            <a:r>
              <a:rPr lang="en-US" b="1" dirty="0"/>
              <a:t>20–30% of people</a:t>
            </a:r>
            <a:r>
              <a:rPr lang="en-US" dirty="0"/>
              <a:t> experience dizziness/vertigo in their lifetime </a:t>
            </a:r>
          </a:p>
          <a:p>
            <a:r>
              <a:rPr lang="en-US" b="1" dirty="0"/>
              <a:t>~25% of adults</a:t>
            </a:r>
            <a:r>
              <a:rPr lang="en-US" dirty="0"/>
              <a:t> report dizziness annually </a:t>
            </a:r>
          </a:p>
          <a:p>
            <a:r>
              <a:rPr lang="en-US" b="1" dirty="0"/>
              <a:t>Up to 35% of adults &gt;40 years</a:t>
            </a:r>
            <a:r>
              <a:rPr lang="en-US" dirty="0"/>
              <a:t> show vestibular dysfunction on testing </a:t>
            </a:r>
          </a:p>
          <a:p>
            <a:r>
              <a:rPr lang="en-US" b="1" dirty="0"/>
              <a:t>~5% of the population</a:t>
            </a:r>
            <a:r>
              <a:rPr lang="en-US" dirty="0"/>
              <a:t> has chronic dizziness</a:t>
            </a:r>
          </a:p>
          <a:p>
            <a:endParaRPr lang="en-ZA" dirty="0"/>
          </a:p>
        </p:txBody>
      </p:sp>
      <p:sp>
        <p:nvSpPr>
          <p:cNvPr id="4" name="Slide Number Placeholder 3"/>
          <p:cNvSpPr>
            <a:spLocks noGrp="1"/>
          </p:cNvSpPr>
          <p:nvPr>
            <p:ph type="sldNum" sz="quarter" idx="5"/>
          </p:nvPr>
        </p:nvSpPr>
        <p:spPr/>
        <p:txBody>
          <a:bodyPr/>
          <a:lstStyle/>
          <a:p>
            <a:fld id="{A053E053-92D4-40EC-ACAB-37B17C2BEA80}" type="slidenum">
              <a:rPr lang="en-ZA" smtClean="0"/>
              <a:t>4</a:t>
            </a:fld>
            <a:endParaRPr lang="en-ZA"/>
          </a:p>
        </p:txBody>
      </p:sp>
    </p:spTree>
    <p:extLst>
      <p:ext uri="{BB962C8B-B14F-4D97-AF65-F5344CB8AC3E}">
        <p14:creationId xmlns:p14="http://schemas.microsoft.com/office/powerpoint/2010/main" val="277998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we relied on observation. Today, we have infrared tracking and myogenic potentials. We aren't just looking for nystagmus anymore; we are quantifying the gain of the VOR and the threshold of the otoliths</a:t>
            </a:r>
            <a:endParaRPr lang="en-ZA" dirty="0"/>
          </a:p>
        </p:txBody>
      </p:sp>
      <p:sp>
        <p:nvSpPr>
          <p:cNvPr id="4" name="Slide Number Placeholder 3"/>
          <p:cNvSpPr>
            <a:spLocks noGrp="1"/>
          </p:cNvSpPr>
          <p:nvPr>
            <p:ph type="sldNum" sz="quarter" idx="5"/>
          </p:nvPr>
        </p:nvSpPr>
        <p:spPr/>
        <p:txBody>
          <a:bodyPr/>
          <a:lstStyle/>
          <a:p>
            <a:fld id="{A053E053-92D4-40EC-ACAB-37B17C2BEA80}" type="slidenum">
              <a:rPr lang="en-ZA" smtClean="0"/>
              <a:t>6</a:t>
            </a:fld>
            <a:endParaRPr lang="en-ZA"/>
          </a:p>
        </p:txBody>
      </p:sp>
    </p:spTree>
    <p:extLst>
      <p:ext uri="{BB962C8B-B14F-4D97-AF65-F5344CB8AC3E}">
        <p14:creationId xmlns:p14="http://schemas.microsoft.com/office/powerpoint/2010/main" val="194179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Times New Roman" panose="02020603050405020304" pitchFamily="18" charset="0"/>
                <a:ea typeface="Calibri" panose="020F0502020204030204" pitchFamily="34" charset="0"/>
              </a:rPr>
              <a:t>We spend a lot of time trying to differentiate central and peripheral causes and I thought I would spend a minute highlighting some of the signs and symptoms. Refer to slide.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AED92-CE9D-4160-BEC6-0C08280765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4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5281474-3E74-465F-9D0C-C47AC6DF9259}" type="slidenum">
              <a:rPr lang="en-ZA" smtClean="0"/>
              <a:t>10</a:t>
            </a:fld>
            <a:endParaRPr lang="en-ZA"/>
          </a:p>
        </p:txBody>
      </p:sp>
    </p:spTree>
    <p:extLst>
      <p:ext uri="{BB962C8B-B14F-4D97-AF65-F5344CB8AC3E}">
        <p14:creationId xmlns:p14="http://schemas.microsoft.com/office/powerpoint/2010/main" val="137181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Nystagmus is a rapid involuntary movement of the eye</a:t>
            </a:r>
          </a:p>
          <a:p>
            <a:r>
              <a:rPr lang="en-ZA" dirty="0"/>
              <a:t>Nystagmus always beats towards the healthy/more active side – in some cases of Meniere’s Disease, in an attack, the nystagmus will beat to the affected side.</a:t>
            </a:r>
          </a:p>
          <a:p>
            <a:r>
              <a:rPr lang="en-ZA" dirty="0"/>
              <a:t>Bilateral vestibulopathy – there may be no nystagmus</a:t>
            </a:r>
          </a:p>
        </p:txBody>
      </p:sp>
      <p:sp>
        <p:nvSpPr>
          <p:cNvPr id="4" name="Slide Number Placeholder 3"/>
          <p:cNvSpPr>
            <a:spLocks noGrp="1"/>
          </p:cNvSpPr>
          <p:nvPr>
            <p:ph type="sldNum" sz="quarter" idx="5"/>
          </p:nvPr>
        </p:nvSpPr>
        <p:spPr/>
        <p:txBody>
          <a:bodyPr/>
          <a:lstStyle/>
          <a:p>
            <a:fld id="{A053E053-92D4-40EC-ACAB-37B17C2BEA80}" type="slidenum">
              <a:rPr lang="en-ZA" smtClean="0"/>
              <a:t>12</a:t>
            </a:fld>
            <a:endParaRPr lang="en-ZA"/>
          </a:p>
        </p:txBody>
      </p:sp>
    </p:spTree>
    <p:extLst>
      <p:ext uri="{BB962C8B-B14F-4D97-AF65-F5344CB8AC3E}">
        <p14:creationId xmlns:p14="http://schemas.microsoft.com/office/powerpoint/2010/main" val="52882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With vs without fixation</a:t>
            </a:r>
          </a:p>
          <a:p>
            <a:r>
              <a:rPr lang="en-ZA" dirty="0"/>
              <a:t>Light inside the goggles</a:t>
            </a:r>
          </a:p>
          <a:p>
            <a:pPr algn="l"/>
            <a:r>
              <a:rPr lang="en-US" b="0" i="0" dirty="0">
                <a:solidFill>
                  <a:srgbClr val="000000"/>
                </a:solidFill>
                <a:effectLst/>
                <a:latin typeface="Times New Roman" panose="02020603050405020304" pitchFamily="18" charset="0"/>
              </a:rPr>
              <a:t>Horizontal-torsional spontaneous nystagmus in peripheral vestibular disorders is suppressed by fixation, and the suppression requires intact functioning of brainstem and cerebellum. Nystagmus that is purely vertical, or torsional usually has a central cause.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F69A7-44EC-46EE-86A7-27EEEECFC68C}"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967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4/19/2026</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4/19/2026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4/19/2026</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mailto:info@tmraudiology.co.z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AF53-7C21-4600-8CF9-72FA2D8DCC53}"/>
              </a:ext>
            </a:extLst>
          </p:cNvPr>
          <p:cNvSpPr>
            <a:spLocks noGrp="1"/>
          </p:cNvSpPr>
          <p:nvPr>
            <p:ph type="ctrTitle"/>
          </p:nvPr>
        </p:nvSpPr>
        <p:spPr>
          <a:xfrm>
            <a:off x="523875" y="802298"/>
            <a:ext cx="4459605" cy="2541431"/>
          </a:xfrm>
        </p:spPr>
        <p:txBody>
          <a:bodyPr>
            <a:noAutofit/>
          </a:bodyPr>
          <a:lstStyle/>
          <a:p>
            <a:pPr algn="ctr"/>
            <a:r>
              <a:rPr lang="en-ZA" sz="4000" dirty="0"/>
              <a:t>Vertigo &amp; Vestibular Testing</a:t>
            </a:r>
          </a:p>
        </p:txBody>
      </p:sp>
      <p:sp>
        <p:nvSpPr>
          <p:cNvPr id="3" name="Subtitle 2">
            <a:extLst>
              <a:ext uri="{FF2B5EF4-FFF2-40B4-BE49-F238E27FC236}">
                <a16:creationId xmlns:a16="http://schemas.microsoft.com/office/drawing/2014/main" id="{81B3C96B-78C0-4E9A-B33D-AAF57C4C48FD}"/>
              </a:ext>
            </a:extLst>
          </p:cNvPr>
          <p:cNvSpPr>
            <a:spLocks noGrp="1"/>
          </p:cNvSpPr>
          <p:nvPr>
            <p:ph type="subTitle" idx="1"/>
          </p:nvPr>
        </p:nvSpPr>
        <p:spPr>
          <a:xfrm>
            <a:off x="2417780" y="4093179"/>
            <a:ext cx="8637072" cy="1317021"/>
          </a:xfrm>
        </p:spPr>
        <p:txBody>
          <a:bodyPr>
            <a:normAutofit/>
          </a:bodyPr>
          <a:lstStyle/>
          <a:p>
            <a:pPr algn="r"/>
            <a:r>
              <a:rPr lang="en-ZA" b="1" dirty="0"/>
              <a:t>Presented by dr tarryn M reddy (</a:t>
            </a:r>
            <a:r>
              <a:rPr lang="en-ZA" b="1" dirty="0" err="1"/>
              <a:t>phd</a:t>
            </a:r>
            <a:r>
              <a:rPr lang="en-ZA" b="1" dirty="0"/>
              <a:t>)</a:t>
            </a:r>
          </a:p>
          <a:p>
            <a:pPr algn="r"/>
            <a:r>
              <a:rPr lang="en-ZA" b="1" dirty="0"/>
              <a:t>Vestibular audiologist</a:t>
            </a:r>
          </a:p>
          <a:p>
            <a:endParaRPr lang="en-ZA" dirty="0"/>
          </a:p>
        </p:txBody>
      </p:sp>
      <p:pic>
        <p:nvPicPr>
          <p:cNvPr id="4" name="Picture 3">
            <a:extLst>
              <a:ext uri="{FF2B5EF4-FFF2-40B4-BE49-F238E27FC236}">
                <a16:creationId xmlns:a16="http://schemas.microsoft.com/office/drawing/2014/main" id="{A107496E-D18C-DB2F-C378-908A4D8E8C7E}"/>
              </a:ext>
            </a:extLst>
          </p:cNvPr>
          <p:cNvPicPr>
            <a:picLocks noChangeAspect="1"/>
          </p:cNvPicPr>
          <p:nvPr/>
        </p:nvPicPr>
        <p:blipFill rotWithShape="1">
          <a:blip r:embed="rId3">
            <a:extLst>
              <a:ext uri="{28A0092B-C50C-407E-A947-70E740481C1C}">
                <a14:useLocalDpi xmlns:a14="http://schemas.microsoft.com/office/drawing/2010/main" val="0"/>
              </a:ext>
            </a:extLst>
          </a:blip>
          <a:srcRect t="9430" r="-1" b="-1"/>
          <a:stretch/>
        </p:blipFill>
        <p:spPr>
          <a:xfrm>
            <a:off x="5638708" y="96195"/>
            <a:ext cx="5416144" cy="3332805"/>
          </a:xfrm>
          <a:prstGeom prst="rect">
            <a:avLst/>
          </a:prstGeom>
        </p:spPr>
      </p:pic>
    </p:spTree>
    <p:extLst>
      <p:ext uri="{BB962C8B-B14F-4D97-AF65-F5344CB8AC3E}">
        <p14:creationId xmlns:p14="http://schemas.microsoft.com/office/powerpoint/2010/main" val="3427084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CB4D0-1E8D-48BE-B6CA-128BF6DDB101}"/>
              </a:ext>
            </a:extLst>
          </p:cNvPr>
          <p:cNvSpPr>
            <a:spLocks noGrp="1"/>
          </p:cNvSpPr>
          <p:nvPr>
            <p:ph type="title"/>
          </p:nvPr>
        </p:nvSpPr>
        <p:spPr/>
        <p:txBody>
          <a:bodyPr/>
          <a:lstStyle/>
          <a:p>
            <a:r>
              <a:rPr lang="en-ZA" dirty="0"/>
              <a:t>SO STONED – case history questionnaire</a:t>
            </a:r>
          </a:p>
        </p:txBody>
      </p:sp>
      <p:sp>
        <p:nvSpPr>
          <p:cNvPr id="3" name="Content Placeholder 2">
            <a:extLst>
              <a:ext uri="{FF2B5EF4-FFF2-40B4-BE49-F238E27FC236}">
                <a16:creationId xmlns:a16="http://schemas.microsoft.com/office/drawing/2014/main" id="{6AD75C83-1B89-47CD-8F87-130E2E88BDF4}"/>
              </a:ext>
            </a:extLst>
          </p:cNvPr>
          <p:cNvSpPr>
            <a:spLocks noGrp="1"/>
          </p:cNvSpPr>
          <p:nvPr>
            <p:ph sz="quarter" idx="1"/>
          </p:nvPr>
        </p:nvSpPr>
        <p:spPr>
          <a:xfrm>
            <a:off x="1451579" y="2015732"/>
            <a:ext cx="9603275" cy="4037749"/>
          </a:xfrm>
        </p:spPr>
        <p:txBody>
          <a:bodyPr>
            <a:normAutofit/>
          </a:bodyPr>
          <a:lstStyle/>
          <a:p>
            <a:r>
              <a:rPr lang="en-ZA" b="1" dirty="0"/>
              <a:t>S:</a:t>
            </a:r>
            <a:r>
              <a:rPr lang="en-ZA" dirty="0"/>
              <a:t>  What are the </a:t>
            </a:r>
            <a:r>
              <a:rPr lang="en-ZA" b="1" dirty="0"/>
              <a:t>S</a:t>
            </a:r>
            <a:r>
              <a:rPr lang="en-ZA" dirty="0"/>
              <a:t>ymptoms</a:t>
            </a:r>
          </a:p>
          <a:p>
            <a:r>
              <a:rPr lang="en-ZA" b="1" dirty="0"/>
              <a:t>O: </a:t>
            </a:r>
            <a:r>
              <a:rPr lang="en-ZA" dirty="0"/>
              <a:t>How </a:t>
            </a:r>
            <a:r>
              <a:rPr lang="en-ZA" b="1" dirty="0"/>
              <a:t>O</a:t>
            </a:r>
            <a:r>
              <a:rPr lang="en-ZA" dirty="0"/>
              <a:t>ften do the symptoms occur</a:t>
            </a:r>
            <a:endParaRPr lang="en-ZA" b="1" dirty="0"/>
          </a:p>
          <a:p>
            <a:r>
              <a:rPr lang="en-ZA" b="1" dirty="0"/>
              <a:t>S: S</a:t>
            </a:r>
            <a:r>
              <a:rPr lang="en-ZA" dirty="0"/>
              <a:t>ince when did it start</a:t>
            </a:r>
            <a:endParaRPr lang="en-ZA" b="1" dirty="0"/>
          </a:p>
          <a:p>
            <a:r>
              <a:rPr lang="en-ZA" b="1" dirty="0"/>
              <a:t>T: T</a:t>
            </a:r>
            <a:r>
              <a:rPr lang="en-ZA" dirty="0"/>
              <a:t>rigger of symptoms</a:t>
            </a:r>
            <a:endParaRPr lang="en-ZA" b="1" dirty="0"/>
          </a:p>
          <a:p>
            <a:r>
              <a:rPr lang="en-ZA" b="1" dirty="0"/>
              <a:t>O: </a:t>
            </a:r>
            <a:r>
              <a:rPr lang="en-ZA" b="1" dirty="0" err="1"/>
              <a:t>O</a:t>
            </a:r>
            <a:r>
              <a:rPr lang="en-ZA" dirty="0" err="1"/>
              <a:t>tological</a:t>
            </a:r>
            <a:r>
              <a:rPr lang="en-ZA" dirty="0"/>
              <a:t> additional symptoms</a:t>
            </a:r>
            <a:endParaRPr lang="en-ZA" b="1" dirty="0"/>
          </a:p>
          <a:p>
            <a:r>
              <a:rPr lang="en-ZA" b="1" dirty="0"/>
              <a:t>N: N</a:t>
            </a:r>
            <a:r>
              <a:rPr lang="en-ZA" dirty="0"/>
              <a:t>eurological additional symptoms</a:t>
            </a:r>
            <a:endParaRPr lang="en-ZA" b="1" dirty="0"/>
          </a:p>
          <a:p>
            <a:r>
              <a:rPr lang="en-ZA" b="1" dirty="0"/>
              <a:t>E: E</a:t>
            </a:r>
            <a:r>
              <a:rPr lang="en-ZA" dirty="0"/>
              <a:t>volution of symptoms</a:t>
            </a:r>
            <a:endParaRPr lang="en-ZA" b="1" dirty="0"/>
          </a:p>
          <a:p>
            <a:r>
              <a:rPr lang="en-ZA" b="1" dirty="0"/>
              <a:t>D: D</a:t>
            </a:r>
            <a:r>
              <a:rPr lang="en-ZA" dirty="0"/>
              <a:t>uration of symptoms</a:t>
            </a:r>
            <a:endParaRPr lang="en-ZA" b="1" dirty="0"/>
          </a:p>
        </p:txBody>
      </p:sp>
    </p:spTree>
    <p:extLst>
      <p:ext uri="{BB962C8B-B14F-4D97-AF65-F5344CB8AC3E}">
        <p14:creationId xmlns:p14="http://schemas.microsoft.com/office/powerpoint/2010/main" val="2997131381"/>
      </p:ext>
    </p:extLst>
  </p:cSld>
  <p:clrMapOvr>
    <a:masterClrMapping/>
  </p:clrMapOvr>
  <mc:AlternateContent xmlns:mc="http://schemas.openxmlformats.org/markup-compatibility/2006" xmlns:p14="http://schemas.microsoft.com/office/powerpoint/2010/main">
    <mc:Choice Requires="p14">
      <p:transition spd="slow" p14:dur="2000" advTm="422844"/>
    </mc:Choice>
    <mc:Fallback xmlns="">
      <p:transition spd="slow" advTm="42284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1481-8834-2859-F46C-27C56F05F2A0}"/>
              </a:ext>
            </a:extLst>
          </p:cNvPr>
          <p:cNvSpPr>
            <a:spLocks noGrp="1"/>
          </p:cNvSpPr>
          <p:nvPr>
            <p:ph type="title"/>
          </p:nvPr>
        </p:nvSpPr>
        <p:spPr>
          <a:xfrm>
            <a:off x="1310066" y="489857"/>
            <a:ext cx="9603275" cy="1049235"/>
          </a:xfrm>
        </p:spPr>
        <p:txBody>
          <a:bodyPr/>
          <a:lstStyle/>
          <a:p>
            <a:pPr algn="ctr"/>
            <a:r>
              <a:rPr lang="en-US" dirty="0"/>
              <a:t>Common Vestibular Disorders </a:t>
            </a:r>
            <a:br>
              <a:rPr lang="en-US" dirty="0"/>
            </a:br>
            <a:r>
              <a:rPr lang="en-US" dirty="0"/>
              <a:t> Bárány Society Clinical Patterns</a:t>
            </a:r>
            <a:endParaRPr lang="en-ZA" dirty="0"/>
          </a:p>
        </p:txBody>
      </p:sp>
      <p:sp>
        <p:nvSpPr>
          <p:cNvPr id="3" name="Content Placeholder 2">
            <a:extLst>
              <a:ext uri="{FF2B5EF4-FFF2-40B4-BE49-F238E27FC236}">
                <a16:creationId xmlns:a16="http://schemas.microsoft.com/office/drawing/2014/main" id="{29633A83-BC59-662B-8E5C-9D4B275BEE2F}"/>
              </a:ext>
            </a:extLst>
          </p:cNvPr>
          <p:cNvSpPr>
            <a:spLocks noGrp="1"/>
          </p:cNvSpPr>
          <p:nvPr>
            <p:ph idx="1"/>
          </p:nvPr>
        </p:nvSpPr>
        <p:spPr>
          <a:xfrm>
            <a:off x="1310066" y="2006154"/>
            <a:ext cx="4437592" cy="4361989"/>
          </a:xfrm>
        </p:spPr>
        <p:txBody>
          <a:bodyPr>
            <a:normAutofit fontScale="70000" lnSpcReduction="20000"/>
          </a:bodyPr>
          <a:lstStyle/>
          <a:p>
            <a:pPr marL="0" indent="0">
              <a:buNone/>
            </a:pPr>
            <a:r>
              <a:rPr lang="en-ZA" b="1" dirty="0"/>
              <a:t>🟢 BPPV</a:t>
            </a:r>
            <a:endParaRPr lang="en-ZA" dirty="0"/>
          </a:p>
          <a:p>
            <a:r>
              <a:rPr lang="en-ZA" dirty="0"/>
              <a:t>Seconds (&lt;1 min) </a:t>
            </a:r>
          </a:p>
          <a:p>
            <a:r>
              <a:rPr lang="en-ZA" dirty="0"/>
              <a:t>Triggered by position </a:t>
            </a:r>
          </a:p>
          <a:p>
            <a:r>
              <a:rPr lang="en-ZA" dirty="0"/>
              <a:t>No symptoms between episodes </a:t>
            </a:r>
          </a:p>
          <a:p>
            <a:pPr marL="0" indent="0">
              <a:buNone/>
            </a:pPr>
            <a:r>
              <a:rPr lang="en-ZA" b="1" dirty="0"/>
              <a:t>🔵 Ménière’s Disease</a:t>
            </a:r>
            <a:endParaRPr lang="en-ZA" dirty="0"/>
          </a:p>
          <a:p>
            <a:r>
              <a:rPr lang="en-ZA" dirty="0"/>
              <a:t>20 min – 12 hrs </a:t>
            </a:r>
          </a:p>
          <a:p>
            <a:r>
              <a:rPr lang="en-ZA" dirty="0"/>
              <a:t>Hearing loss + tinnitus + fullness </a:t>
            </a:r>
          </a:p>
          <a:p>
            <a:r>
              <a:rPr lang="en-ZA" dirty="0"/>
              <a:t>Recurrent episodes </a:t>
            </a:r>
          </a:p>
          <a:p>
            <a:pPr marL="0" indent="0">
              <a:buNone/>
            </a:pPr>
            <a:r>
              <a:rPr lang="en-ZA" b="1" dirty="0"/>
              <a:t>🟣 Vestibular Migraine</a:t>
            </a:r>
            <a:endParaRPr lang="en-ZA" dirty="0"/>
          </a:p>
          <a:p>
            <a:r>
              <a:rPr lang="en-ZA" dirty="0"/>
              <a:t>5 min – 72 hrs </a:t>
            </a:r>
          </a:p>
          <a:p>
            <a:r>
              <a:rPr lang="en-ZA" dirty="0"/>
              <a:t>Migraine features (± headache) </a:t>
            </a:r>
          </a:p>
          <a:p>
            <a:r>
              <a:rPr lang="en-ZA" dirty="0"/>
              <a:t>Normal exam between attacks</a:t>
            </a:r>
          </a:p>
        </p:txBody>
      </p:sp>
      <p:sp>
        <p:nvSpPr>
          <p:cNvPr id="4" name="Content Placeholder 2">
            <a:extLst>
              <a:ext uri="{FF2B5EF4-FFF2-40B4-BE49-F238E27FC236}">
                <a16:creationId xmlns:a16="http://schemas.microsoft.com/office/drawing/2014/main" id="{8A3D10B5-1B4F-4078-BCF8-58BC115114E3}"/>
              </a:ext>
            </a:extLst>
          </p:cNvPr>
          <p:cNvSpPr txBox="1">
            <a:spLocks/>
          </p:cNvSpPr>
          <p:nvPr/>
        </p:nvSpPr>
        <p:spPr>
          <a:xfrm>
            <a:off x="6774694" y="1889594"/>
            <a:ext cx="4437592" cy="4361988"/>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ZA" b="1" dirty="0"/>
              <a:t>🟠 Vestibular Neuritis/ Labyrinthitis</a:t>
            </a:r>
            <a:endParaRPr lang="en-ZA" dirty="0"/>
          </a:p>
          <a:p>
            <a:r>
              <a:rPr lang="en-ZA" dirty="0"/>
              <a:t>Acute onset, lasts days </a:t>
            </a:r>
          </a:p>
          <a:p>
            <a:r>
              <a:rPr lang="en-ZA" dirty="0"/>
              <a:t>Severe vertigo + nausea </a:t>
            </a:r>
          </a:p>
          <a:p>
            <a:r>
              <a:rPr lang="en-ZA" dirty="0"/>
              <a:t>Positive head impulse </a:t>
            </a:r>
          </a:p>
          <a:p>
            <a:pPr marL="0" indent="0">
              <a:buNone/>
            </a:pPr>
            <a:r>
              <a:rPr lang="en-ZA" b="1" dirty="0"/>
              <a:t>🔴 Bilateral Vestibulopathy</a:t>
            </a:r>
            <a:endParaRPr lang="en-ZA" dirty="0"/>
          </a:p>
          <a:p>
            <a:r>
              <a:rPr lang="en-ZA" dirty="0"/>
              <a:t>Chronic imbalance </a:t>
            </a:r>
          </a:p>
          <a:p>
            <a:r>
              <a:rPr lang="en-ZA" dirty="0"/>
              <a:t>Oscillopsia </a:t>
            </a:r>
          </a:p>
          <a:p>
            <a:r>
              <a:rPr lang="en-ZA" dirty="0"/>
              <a:t>Worse in dark/uneven ground </a:t>
            </a:r>
          </a:p>
          <a:p>
            <a:pPr marL="0" indent="0">
              <a:buNone/>
            </a:pPr>
            <a:r>
              <a:rPr lang="en-ZA" b="1" dirty="0"/>
              <a:t>⚫ PPPD</a:t>
            </a:r>
            <a:endParaRPr lang="en-ZA" dirty="0"/>
          </a:p>
          <a:p>
            <a:r>
              <a:rPr lang="en-ZA" dirty="0"/>
              <a:t>≥3 months persistent dizziness </a:t>
            </a:r>
          </a:p>
          <a:p>
            <a:r>
              <a:rPr lang="en-ZA" dirty="0"/>
              <a:t>Worse upright, motion, visual stimuli </a:t>
            </a:r>
          </a:p>
          <a:p>
            <a:r>
              <a:rPr lang="en-ZA" dirty="0"/>
              <a:t>Often follows acute vestibular event</a:t>
            </a:r>
          </a:p>
        </p:txBody>
      </p:sp>
    </p:spTree>
    <p:extLst>
      <p:ext uri="{BB962C8B-B14F-4D97-AF65-F5344CB8AC3E}">
        <p14:creationId xmlns:p14="http://schemas.microsoft.com/office/powerpoint/2010/main" val="158837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1F50-AFF3-4479-948C-95CE27132857}"/>
              </a:ext>
            </a:extLst>
          </p:cNvPr>
          <p:cNvSpPr>
            <a:spLocks noGrp="1"/>
          </p:cNvSpPr>
          <p:nvPr>
            <p:ph type="title"/>
          </p:nvPr>
        </p:nvSpPr>
        <p:spPr/>
        <p:txBody>
          <a:bodyPr/>
          <a:lstStyle/>
          <a:p>
            <a:r>
              <a:rPr lang="en-ZA" dirty="0"/>
              <a:t>Nystagmus</a:t>
            </a:r>
          </a:p>
        </p:txBody>
      </p:sp>
      <p:sp>
        <p:nvSpPr>
          <p:cNvPr id="3" name="Content Placeholder 2">
            <a:extLst>
              <a:ext uri="{FF2B5EF4-FFF2-40B4-BE49-F238E27FC236}">
                <a16:creationId xmlns:a16="http://schemas.microsoft.com/office/drawing/2014/main" id="{8D076507-8D98-4911-8AF1-9368153B21D6}"/>
              </a:ext>
            </a:extLst>
          </p:cNvPr>
          <p:cNvSpPr>
            <a:spLocks noGrp="1"/>
          </p:cNvSpPr>
          <p:nvPr>
            <p:ph idx="1"/>
          </p:nvPr>
        </p:nvSpPr>
        <p:spPr>
          <a:xfrm>
            <a:off x="1451579" y="1853754"/>
            <a:ext cx="9603275" cy="4199727"/>
          </a:xfrm>
        </p:spPr>
        <p:txBody>
          <a:bodyPr>
            <a:normAutofit/>
          </a:bodyPr>
          <a:lstStyle/>
          <a:p>
            <a:r>
              <a:rPr lang="en-ZA" sz="2200" dirty="0"/>
              <a:t>Spontaneous Nystagmus</a:t>
            </a:r>
          </a:p>
          <a:p>
            <a:r>
              <a:rPr lang="en-ZA" sz="2200" dirty="0"/>
              <a:t>Positional Nystagmus</a:t>
            </a:r>
          </a:p>
          <a:p>
            <a:r>
              <a:rPr lang="en-ZA" sz="2200" dirty="0"/>
              <a:t>Direction changing Nystagmus</a:t>
            </a:r>
          </a:p>
          <a:p>
            <a:r>
              <a:rPr lang="en-ZA" sz="2200" dirty="0"/>
              <a:t>Pressure/Sound-induced Nystagmus</a:t>
            </a:r>
          </a:p>
          <a:p>
            <a:r>
              <a:rPr lang="en-ZA" sz="2200" dirty="0"/>
              <a:t>Horizontal, vertical, torsional, square-wave jerk Nystagmus</a:t>
            </a:r>
          </a:p>
          <a:p>
            <a:r>
              <a:rPr lang="en-ZA" sz="2200" dirty="0"/>
              <a:t>Geotropic/Ageotropic</a:t>
            </a:r>
          </a:p>
          <a:p>
            <a:r>
              <a:rPr lang="en-ZA" sz="2200" dirty="0"/>
              <a:t>Persistent or Fatigable </a:t>
            </a:r>
          </a:p>
          <a:p>
            <a:r>
              <a:rPr lang="en-ZA" sz="2200" dirty="0"/>
              <a:t>Fast Phase and Slow Phase of the Nystagmus</a:t>
            </a:r>
          </a:p>
        </p:txBody>
      </p:sp>
    </p:spTree>
    <p:extLst>
      <p:ext uri="{BB962C8B-B14F-4D97-AF65-F5344CB8AC3E}">
        <p14:creationId xmlns:p14="http://schemas.microsoft.com/office/powerpoint/2010/main" val="1211901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a virtual reality headset&#10;&#10;Description automatically generated with medium confidence">
            <a:extLst>
              <a:ext uri="{FF2B5EF4-FFF2-40B4-BE49-F238E27FC236}">
                <a16:creationId xmlns:a16="http://schemas.microsoft.com/office/drawing/2014/main" id="{E1E66443-0EB0-4138-92B0-8378B4E0BA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9492" y="472485"/>
            <a:ext cx="5240468" cy="5455830"/>
          </a:xfrm>
        </p:spPr>
      </p:pic>
      <p:sp>
        <p:nvSpPr>
          <p:cNvPr id="6" name="TextBox 5">
            <a:extLst>
              <a:ext uri="{FF2B5EF4-FFF2-40B4-BE49-F238E27FC236}">
                <a16:creationId xmlns:a16="http://schemas.microsoft.com/office/drawing/2014/main" id="{BDA01F97-D0D3-485D-A244-34E71D5F7F83}"/>
              </a:ext>
            </a:extLst>
          </p:cNvPr>
          <p:cNvSpPr txBox="1"/>
          <p:nvPr/>
        </p:nvSpPr>
        <p:spPr>
          <a:xfrm>
            <a:off x="6792686" y="505141"/>
            <a:ext cx="45892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black"/>
                </a:solidFill>
                <a:effectLst/>
                <a:uLnTx/>
                <a:uFillTx/>
                <a:latin typeface="Gill Sans MT" panose="020B0502020104020203"/>
                <a:ea typeface="+mn-ea"/>
                <a:cs typeface="+mn-cs"/>
              </a:rPr>
              <a:t>Infrared Goggles</a:t>
            </a:r>
          </a:p>
        </p:txBody>
      </p:sp>
      <p:sp>
        <p:nvSpPr>
          <p:cNvPr id="7" name="TextBox 6">
            <a:extLst>
              <a:ext uri="{FF2B5EF4-FFF2-40B4-BE49-F238E27FC236}">
                <a16:creationId xmlns:a16="http://schemas.microsoft.com/office/drawing/2014/main" id="{4B933721-AC56-46C2-BCAD-61DF4685AE49}"/>
              </a:ext>
            </a:extLst>
          </p:cNvPr>
          <p:cNvSpPr txBox="1"/>
          <p:nvPr/>
        </p:nvSpPr>
        <p:spPr>
          <a:xfrm>
            <a:off x="7492673" y="2182370"/>
            <a:ext cx="3807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black"/>
                </a:solidFill>
                <a:effectLst/>
                <a:uLnTx/>
                <a:uFillTx/>
                <a:latin typeface="Gill Sans MT" panose="020B0502020104020203"/>
                <a:ea typeface="+mn-ea"/>
                <a:cs typeface="+mn-cs"/>
              </a:rPr>
              <a:t>Cameras</a:t>
            </a:r>
            <a:endParaRPr kumimoji="0" lang="en-ZA"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cxnSp>
        <p:nvCxnSpPr>
          <p:cNvPr id="9" name="Straight Arrow Connector 8">
            <a:extLst>
              <a:ext uri="{FF2B5EF4-FFF2-40B4-BE49-F238E27FC236}">
                <a16:creationId xmlns:a16="http://schemas.microsoft.com/office/drawing/2014/main" id="{A52D1FD1-7C01-4472-A6B6-D7AF1DFFC90B}"/>
              </a:ext>
            </a:extLst>
          </p:cNvPr>
          <p:cNvCxnSpPr>
            <a:cxnSpLocks/>
          </p:cNvCxnSpPr>
          <p:nvPr/>
        </p:nvCxnSpPr>
        <p:spPr>
          <a:xfrm flipH="1" flipV="1">
            <a:off x="5462524" y="2380936"/>
            <a:ext cx="1839614" cy="32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358881B-D669-4226-9A29-90C799B923CD}"/>
              </a:ext>
            </a:extLst>
          </p:cNvPr>
          <p:cNvCxnSpPr>
            <a:cxnSpLocks/>
          </p:cNvCxnSpPr>
          <p:nvPr/>
        </p:nvCxnSpPr>
        <p:spPr>
          <a:xfrm flipH="1" flipV="1">
            <a:off x="2795452" y="2575214"/>
            <a:ext cx="4506686" cy="32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floor, indoor, electronics, electronic&#10;&#10;Description automatically generated">
            <a:extLst>
              <a:ext uri="{FF2B5EF4-FFF2-40B4-BE49-F238E27FC236}">
                <a16:creationId xmlns:a16="http://schemas.microsoft.com/office/drawing/2014/main" id="{F0DCEB99-3B9D-4F60-AFD8-FC71B1E31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671" y="3056875"/>
            <a:ext cx="3979272" cy="3517676"/>
          </a:xfrm>
          <a:prstGeom prst="rect">
            <a:avLst/>
          </a:prstGeom>
        </p:spPr>
      </p:pic>
      <p:cxnSp>
        <p:nvCxnSpPr>
          <p:cNvPr id="20" name="Straight Arrow Connector 19">
            <a:extLst>
              <a:ext uri="{FF2B5EF4-FFF2-40B4-BE49-F238E27FC236}">
                <a16:creationId xmlns:a16="http://schemas.microsoft.com/office/drawing/2014/main" id="{6FBB2A50-4684-4DBB-9887-4E804C3F4A85}"/>
              </a:ext>
            </a:extLst>
          </p:cNvPr>
          <p:cNvCxnSpPr>
            <a:cxnSpLocks/>
          </p:cNvCxnSpPr>
          <p:nvPr/>
        </p:nvCxnSpPr>
        <p:spPr>
          <a:xfrm flipH="1">
            <a:off x="4128988" y="1558455"/>
            <a:ext cx="3173150" cy="2373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9DBFDF-8D0F-48FB-8EF9-13FF8007AB67}"/>
              </a:ext>
            </a:extLst>
          </p:cNvPr>
          <p:cNvSpPr txBox="1"/>
          <p:nvPr/>
        </p:nvSpPr>
        <p:spPr>
          <a:xfrm>
            <a:off x="7492673" y="1283453"/>
            <a:ext cx="3807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black"/>
                </a:solidFill>
                <a:effectLst/>
                <a:uLnTx/>
                <a:uFillTx/>
                <a:latin typeface="Gill Sans MT" panose="020B0502020104020203"/>
                <a:ea typeface="+mn-ea"/>
                <a:cs typeface="+mn-cs"/>
              </a:rPr>
              <a:t>Fixation light</a:t>
            </a:r>
            <a:endParaRPr kumimoji="0" lang="en-ZA"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77EF6327-D942-0756-564F-CB6AE290D7B3}"/>
              </a:ext>
            </a:extLst>
          </p:cNvPr>
          <p:cNvSpPr>
            <a:spLocks noGrp="1"/>
          </p:cNvSpPr>
          <p:nvPr>
            <p:ph type="title"/>
          </p:nvPr>
        </p:nvSpPr>
        <p:spPr>
          <a:xfrm>
            <a:off x="-356908" y="1277"/>
            <a:ext cx="9603275" cy="505813"/>
          </a:xfrm>
        </p:spPr>
        <p:txBody>
          <a:bodyPr>
            <a:normAutofit fontScale="90000"/>
          </a:bodyPr>
          <a:lstStyle/>
          <a:p>
            <a:pPr algn="ctr"/>
            <a:r>
              <a:rPr lang="en-ZA" b="1" dirty="0" err="1"/>
              <a:t>Videonystagmography</a:t>
            </a:r>
            <a:r>
              <a:rPr lang="en-ZA" b="1" dirty="0"/>
              <a:t> (VNG)</a:t>
            </a:r>
          </a:p>
        </p:txBody>
      </p:sp>
    </p:spTree>
    <p:extLst>
      <p:ext uri="{BB962C8B-B14F-4D97-AF65-F5344CB8AC3E}">
        <p14:creationId xmlns:p14="http://schemas.microsoft.com/office/powerpoint/2010/main" val="380860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AF7C-AADA-4440-8EDE-D8351CEDA7B1}"/>
              </a:ext>
            </a:extLst>
          </p:cNvPr>
          <p:cNvSpPr>
            <a:spLocks noGrp="1"/>
          </p:cNvSpPr>
          <p:nvPr>
            <p:ph type="title"/>
          </p:nvPr>
        </p:nvSpPr>
        <p:spPr>
          <a:xfrm>
            <a:off x="3110562" y="217987"/>
            <a:ext cx="7537787" cy="1049235"/>
          </a:xfrm>
        </p:spPr>
        <p:txBody>
          <a:bodyPr/>
          <a:lstStyle/>
          <a:p>
            <a:r>
              <a:rPr lang="en-ZA" dirty="0"/>
              <a:t>Spontaneous nystagmus</a:t>
            </a:r>
          </a:p>
        </p:txBody>
      </p:sp>
      <p:pic>
        <p:nvPicPr>
          <p:cNvPr id="5" name="Content Placeholder 4" descr="A picture containing text, indoor, person, standing&#10;&#10;Description automatically generated">
            <a:extLst>
              <a:ext uri="{FF2B5EF4-FFF2-40B4-BE49-F238E27FC236}">
                <a16:creationId xmlns:a16="http://schemas.microsoft.com/office/drawing/2014/main" id="{052FE423-CA44-4756-9A44-51360CBD7D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1805" y="813978"/>
            <a:ext cx="10357394" cy="5826035"/>
          </a:xfrm>
        </p:spPr>
      </p:pic>
    </p:spTree>
    <p:extLst>
      <p:ext uri="{BB962C8B-B14F-4D97-AF65-F5344CB8AC3E}">
        <p14:creationId xmlns:p14="http://schemas.microsoft.com/office/powerpoint/2010/main" val="214190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Positional Testing</a:t>
            </a:r>
          </a:p>
        </p:txBody>
      </p:sp>
      <p:pic>
        <p:nvPicPr>
          <p:cNvPr id="7" name="Content Placeholder 6" descr="A person using a computer&#10;&#10;Description automatically generated with medium confidence">
            <a:extLst>
              <a:ext uri="{FF2B5EF4-FFF2-40B4-BE49-F238E27FC236}">
                <a16:creationId xmlns:a16="http://schemas.microsoft.com/office/drawing/2014/main" id="{CB40FC14-22D6-4DC2-9905-3A7F8DE899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0529" y="2044759"/>
            <a:ext cx="6810174" cy="4710371"/>
          </a:xfrm>
        </p:spPr>
      </p:pic>
    </p:spTree>
    <p:extLst>
      <p:ext uri="{BB962C8B-B14F-4D97-AF65-F5344CB8AC3E}">
        <p14:creationId xmlns:p14="http://schemas.microsoft.com/office/powerpoint/2010/main" val="3799413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81102" y="682096"/>
            <a:ext cx="9601196" cy="1303867"/>
          </a:xfrm>
        </p:spPr>
        <p:txBody>
          <a:bodyPr/>
          <a:lstStyle/>
          <a:p>
            <a:r>
              <a:rPr lang="en-GB" dirty="0"/>
              <a:t>Torsional Nystagmus</a:t>
            </a:r>
          </a:p>
        </p:txBody>
      </p:sp>
      <p:pic>
        <p:nvPicPr>
          <p:cNvPr id="6" name="Positive Dix Hallpike - Left Posterior">
            <a:hlinkClick r:id="" action="ppaction://media"/>
            <a:extLst>
              <a:ext uri="{FF2B5EF4-FFF2-40B4-BE49-F238E27FC236}">
                <a16:creationId xmlns:a16="http://schemas.microsoft.com/office/drawing/2014/main" id="{9BDC16F4-3063-4E22-B9C5-23D20161D5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12041" y="2009911"/>
            <a:ext cx="5241410" cy="3931511"/>
          </a:xfrm>
        </p:spPr>
      </p:pic>
    </p:spTree>
    <p:extLst>
      <p:ext uri="{BB962C8B-B14F-4D97-AF65-F5344CB8AC3E}">
        <p14:creationId xmlns:p14="http://schemas.microsoft.com/office/powerpoint/2010/main" val="30860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B3E1E-D30A-4F11-A64D-3C438256FA28}"/>
              </a:ext>
            </a:extLst>
          </p:cNvPr>
          <p:cNvSpPr>
            <a:spLocks noGrp="1"/>
          </p:cNvSpPr>
          <p:nvPr>
            <p:ph type="title"/>
          </p:nvPr>
        </p:nvSpPr>
        <p:spPr>
          <a:xfrm>
            <a:off x="654745" y="595514"/>
            <a:ext cx="9603275" cy="1049235"/>
          </a:xfrm>
        </p:spPr>
        <p:txBody>
          <a:bodyPr/>
          <a:lstStyle/>
          <a:p>
            <a:r>
              <a:rPr lang="en-ZA" dirty="0"/>
              <a:t>Video head impulse test</a:t>
            </a:r>
          </a:p>
        </p:txBody>
      </p:sp>
      <p:pic>
        <p:nvPicPr>
          <p:cNvPr id="9" name="Content Placeholder 8" descr="Graphical user interface, application&#10;&#10;Description automatically generated">
            <a:extLst>
              <a:ext uri="{FF2B5EF4-FFF2-40B4-BE49-F238E27FC236}">
                <a16:creationId xmlns:a16="http://schemas.microsoft.com/office/drawing/2014/main" id="{13EA5B36-2B74-4C07-81AE-4A6957F48E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12178" y="239715"/>
            <a:ext cx="6022771" cy="6022771"/>
          </a:xfrm>
        </p:spPr>
      </p:pic>
      <p:pic>
        <p:nvPicPr>
          <p:cNvPr id="3" name="Picture 3">
            <a:extLst>
              <a:ext uri="{FF2B5EF4-FFF2-40B4-BE49-F238E27FC236}">
                <a16:creationId xmlns:a16="http://schemas.microsoft.com/office/drawing/2014/main" id="{F9930409-AAD1-6477-4379-4500E5EA0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74" y="1644748"/>
            <a:ext cx="3322165" cy="497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43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89197-399C-4997-B32F-D6638CFA2D7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17006" y="110169"/>
            <a:ext cx="9732064" cy="5838939"/>
          </a:xfrm>
          <a:prstGeom prst="rect">
            <a:avLst/>
          </a:prstGeom>
          <a:noFill/>
          <a:ln>
            <a:noFill/>
          </a:ln>
        </p:spPr>
      </p:pic>
      <p:sp>
        <p:nvSpPr>
          <p:cNvPr id="5" name="Rectangle 4">
            <a:extLst>
              <a:ext uri="{FF2B5EF4-FFF2-40B4-BE49-F238E27FC236}">
                <a16:creationId xmlns:a16="http://schemas.microsoft.com/office/drawing/2014/main" id="{7076459D-E8FA-4C10-A8A0-6812DC1990AF}"/>
              </a:ext>
            </a:extLst>
          </p:cNvPr>
          <p:cNvSpPr/>
          <p:nvPr/>
        </p:nvSpPr>
        <p:spPr>
          <a:xfrm>
            <a:off x="9287219" y="110169"/>
            <a:ext cx="1487775" cy="1167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973679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93AB6C-25B5-4D64-AEFE-25F740B17F56}"/>
              </a:ext>
            </a:extLst>
          </p:cNvPr>
          <p:cNvPicPr>
            <a:picLocks noChangeAspect="1"/>
          </p:cNvPicPr>
          <p:nvPr/>
        </p:nvPicPr>
        <p:blipFill>
          <a:blip r:embed="rId2"/>
          <a:stretch>
            <a:fillRect/>
          </a:stretch>
        </p:blipFill>
        <p:spPr>
          <a:xfrm>
            <a:off x="1451579" y="483326"/>
            <a:ext cx="9031573" cy="5511826"/>
          </a:xfrm>
          <a:prstGeom prst="rect">
            <a:avLst/>
          </a:prstGeom>
        </p:spPr>
      </p:pic>
    </p:spTree>
    <p:extLst>
      <p:ext uri="{BB962C8B-B14F-4D97-AF65-F5344CB8AC3E}">
        <p14:creationId xmlns:p14="http://schemas.microsoft.com/office/powerpoint/2010/main" val="353971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DF5F-80E0-D906-DDE4-0BBE8BDFD1D1}"/>
              </a:ext>
            </a:extLst>
          </p:cNvPr>
          <p:cNvSpPr>
            <a:spLocks noGrp="1"/>
          </p:cNvSpPr>
          <p:nvPr>
            <p:ph type="title"/>
          </p:nvPr>
        </p:nvSpPr>
        <p:spPr/>
        <p:txBody>
          <a:bodyPr/>
          <a:lstStyle/>
          <a:p>
            <a:r>
              <a:rPr lang="en-ZA" dirty="0"/>
              <a:t>Making sense of dizziness:</a:t>
            </a:r>
          </a:p>
        </p:txBody>
      </p:sp>
      <p:sp>
        <p:nvSpPr>
          <p:cNvPr id="4" name="Rectangle 1">
            <a:extLst>
              <a:ext uri="{FF2B5EF4-FFF2-40B4-BE49-F238E27FC236}">
                <a16:creationId xmlns:a16="http://schemas.microsoft.com/office/drawing/2014/main" id="{A6BA90E5-3958-F66A-D54E-CA1DB2BE1737}"/>
              </a:ext>
            </a:extLst>
          </p:cNvPr>
          <p:cNvSpPr>
            <a:spLocks noGrp="1" noChangeArrowheads="1"/>
          </p:cNvSpPr>
          <p:nvPr>
            <p:ph idx="1"/>
          </p:nvPr>
        </p:nvSpPr>
        <p:spPr bwMode="auto">
          <a:xfrm>
            <a:off x="1451579" y="2075839"/>
            <a:ext cx="4531049" cy="333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2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 feel like the room is spinning” </a:t>
            </a:r>
          </a:p>
          <a:p>
            <a:pPr marL="0" marR="0" lvl="0" indent="0" algn="l" defTabSz="914400" rtl="0" eaLnBrk="0" fontAlgn="base" latinLnBrk="0" hangingPunct="0">
              <a:lnSpc>
                <a:spcPct val="2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“I’m not dizzy, I just feel off-balance” </a:t>
            </a:r>
          </a:p>
          <a:p>
            <a:pPr marL="0" marR="0" lvl="0" indent="0" algn="l" defTabSz="914400" rtl="0" eaLnBrk="0" fontAlgn="base" latinLnBrk="0" hangingPunct="0">
              <a:lnSpc>
                <a:spcPct val="2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 feel like I’m going to faint” </a:t>
            </a:r>
          </a:p>
          <a:p>
            <a:pPr marL="0" marR="0" lvl="0" indent="0" algn="l" defTabSz="914400" rtl="0" eaLnBrk="0" fontAlgn="base" latinLnBrk="0" hangingPunct="0">
              <a:lnSpc>
                <a:spcPct val="2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“It’s worse when I lie down or turn in bed” </a:t>
            </a:r>
          </a:p>
          <a:p>
            <a:pPr marL="0" marR="0" lvl="0" indent="0" algn="l" defTabSz="914400" rtl="0" eaLnBrk="0" fontAlgn="base" latinLnBrk="0" hangingPunct="0">
              <a:lnSpc>
                <a:spcPct val="2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 feel like I’m walking on a slope” </a:t>
            </a:r>
          </a:p>
          <a:p>
            <a:pPr marL="0" marR="0" lvl="0" indent="0" algn="l" defTabSz="914400" rtl="0" eaLnBrk="0" fontAlgn="base" latinLnBrk="0" hangingPunct="0">
              <a:lnSpc>
                <a:spcPct val="2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“My head feels heavy / foggy” </a:t>
            </a:r>
          </a:p>
        </p:txBody>
      </p:sp>
    </p:spTree>
    <p:extLst>
      <p:ext uri="{BB962C8B-B14F-4D97-AF65-F5344CB8AC3E}">
        <p14:creationId xmlns:p14="http://schemas.microsoft.com/office/powerpoint/2010/main" val="270141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02DA677-C58A-4FCE-A9A0-E66A42EBD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a:p>
        </p:txBody>
      </p:sp>
      <p:pic>
        <p:nvPicPr>
          <p:cNvPr id="1033" name="Picture 1032">
            <a:extLst>
              <a:ext uri="{FF2B5EF4-FFF2-40B4-BE49-F238E27FC236}">
                <a16:creationId xmlns:a16="http://schemas.microsoft.com/office/drawing/2014/main" id="{9D85B319-9C30-4D92-B664-CA444ECD79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35" name="Straight Connector 1034">
            <a:extLst>
              <a:ext uri="{FF2B5EF4-FFF2-40B4-BE49-F238E27FC236}">
                <a16:creationId xmlns:a16="http://schemas.microsoft.com/office/drawing/2014/main" id="{D7573C1E-3785-43C9-A262-1DA9DF97F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548C4394-BE4E-4302-AF74-4781C6C66E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26" name="Picture 2" descr="Interacoustics Orion | Rotary Chair | e3 Diagnostics">
            <a:extLst>
              <a:ext uri="{FF2B5EF4-FFF2-40B4-BE49-F238E27FC236}">
                <a16:creationId xmlns:a16="http://schemas.microsoft.com/office/drawing/2014/main" id="{A75909F5-B560-2E53-1674-2F6009689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00" r="7134"/>
          <a:stretch>
            <a:fillRect/>
          </a:stretch>
        </p:blipFill>
        <p:spPr bwMode="auto">
          <a:xfrm>
            <a:off x="2" y="10"/>
            <a:ext cx="6094409"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descr="A picture containing person, automaton&#10;&#10;Description automatically generated">
            <a:extLst>
              <a:ext uri="{FF2B5EF4-FFF2-40B4-BE49-F238E27FC236}">
                <a16:creationId xmlns:a16="http://schemas.microsoft.com/office/drawing/2014/main" id="{BB5A3107-D41A-73B5-69C0-E3F2CB4EC047}"/>
              </a:ext>
            </a:extLst>
          </p:cNvPr>
          <p:cNvPicPr>
            <a:picLocks noGrp="1" noChangeAspect="1"/>
          </p:cNvPicPr>
          <p:nvPr>
            <p:ph idx="1"/>
          </p:nvPr>
        </p:nvPicPr>
        <p:blipFill>
          <a:blip r:embed="rId5"/>
          <a:srcRect r="15604" b="1"/>
          <a:stretch>
            <a:fillRect/>
          </a:stretch>
        </p:blipFill>
        <p:spPr>
          <a:xfrm rot="5400000">
            <a:off x="5714255" y="381795"/>
            <a:ext cx="6858000" cy="6094409"/>
          </a:xfrm>
          <a:prstGeom prst="rect">
            <a:avLst/>
          </a:prstGeom>
        </p:spPr>
      </p:pic>
      <p:sp>
        <p:nvSpPr>
          <p:cNvPr id="1039" name="Rectangle 1038">
            <a:extLst>
              <a:ext uri="{FF2B5EF4-FFF2-40B4-BE49-F238E27FC236}">
                <a16:creationId xmlns:a16="http://schemas.microsoft.com/office/drawing/2014/main" id="{1E570D0D-2ED8-4624-A12F-F4938E994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65702"/>
            <a:ext cx="12192001" cy="2291435"/>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72B323-2718-FA39-73A7-82365934F43C}"/>
              </a:ext>
            </a:extLst>
          </p:cNvPr>
          <p:cNvSpPr>
            <a:spLocks noGrp="1"/>
          </p:cNvSpPr>
          <p:nvPr>
            <p:ph type="title"/>
          </p:nvPr>
        </p:nvSpPr>
        <p:spPr>
          <a:xfrm>
            <a:off x="1289027" y="4727606"/>
            <a:ext cx="9608678" cy="744349"/>
          </a:xfrm>
        </p:spPr>
        <p:txBody>
          <a:bodyPr vert="horz" lIns="91440" tIns="45720" rIns="91440" bIns="0" rtlCol="0" anchor="b">
            <a:normAutofit/>
          </a:bodyPr>
          <a:lstStyle/>
          <a:p>
            <a:pPr algn="ctr"/>
            <a:r>
              <a:rPr lang="en-US" sz="4400">
                <a:solidFill>
                  <a:srgbClr val="FFFFFE"/>
                </a:solidFill>
              </a:rPr>
              <a:t>Rotary chair</a:t>
            </a:r>
          </a:p>
        </p:txBody>
      </p:sp>
      <p:cxnSp>
        <p:nvCxnSpPr>
          <p:cNvPr id="1041" name="Straight Connector 1040">
            <a:extLst>
              <a:ext uri="{FF2B5EF4-FFF2-40B4-BE49-F238E27FC236}">
                <a16:creationId xmlns:a16="http://schemas.microsoft.com/office/drawing/2014/main" id="{C934CDC0-507B-44FE-BE7F-C72504ADE3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88902" y="5660918"/>
            <a:ext cx="9609106" cy="0"/>
          </a:xfrm>
          <a:prstGeom prst="line">
            <a:avLst/>
          </a:prstGeom>
          <a:ln w="31750">
            <a:solidFill>
              <a:srgbClr val="E38B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0727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68AB-4EE6-686B-8691-DFA739DA100F}"/>
              </a:ext>
            </a:extLst>
          </p:cNvPr>
          <p:cNvSpPr>
            <a:spLocks noGrp="1"/>
          </p:cNvSpPr>
          <p:nvPr>
            <p:ph type="title"/>
          </p:nvPr>
        </p:nvSpPr>
        <p:spPr/>
        <p:txBody>
          <a:bodyPr/>
          <a:lstStyle/>
          <a:p>
            <a:r>
              <a:rPr lang="en-ZA" dirty="0"/>
              <a:t>Caloric irrigation test</a:t>
            </a:r>
          </a:p>
        </p:txBody>
      </p:sp>
      <p:pic>
        <p:nvPicPr>
          <p:cNvPr id="2050" name="Picture 2" descr="In the Trenches, Part 3: Caloric and Rotational Chair Tests | The Hearing  Review">
            <a:extLst>
              <a:ext uri="{FF2B5EF4-FFF2-40B4-BE49-F238E27FC236}">
                <a16:creationId xmlns:a16="http://schemas.microsoft.com/office/drawing/2014/main" id="{5A410CC0-4B89-7D03-6E85-8E291C5FE9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117" y="1853754"/>
            <a:ext cx="3504146" cy="34496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CS® Aircal - Caloric Irrigator - Natus Sensory">
            <a:extLst>
              <a:ext uri="{FF2B5EF4-FFF2-40B4-BE49-F238E27FC236}">
                <a16:creationId xmlns:a16="http://schemas.microsoft.com/office/drawing/2014/main" id="{B4832BB7-4F33-E7E8-6421-293A81B24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572" y="2222046"/>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99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41FA-D04F-45E5-AD2B-81C03688A05D}"/>
              </a:ext>
            </a:extLst>
          </p:cNvPr>
          <p:cNvSpPr>
            <a:spLocks noGrp="1"/>
          </p:cNvSpPr>
          <p:nvPr>
            <p:ph type="title"/>
          </p:nvPr>
        </p:nvSpPr>
        <p:spPr/>
        <p:txBody>
          <a:bodyPr/>
          <a:lstStyle/>
          <a:p>
            <a:pPr algn="ctr"/>
            <a:r>
              <a:rPr lang="en-ZA" dirty="0"/>
              <a:t>Vestibular evoked myogenic potentials (</a:t>
            </a:r>
            <a:r>
              <a:rPr lang="en-ZA" dirty="0" err="1"/>
              <a:t>vemp</a:t>
            </a:r>
            <a:r>
              <a:rPr lang="en-ZA" dirty="0"/>
              <a:t>)</a:t>
            </a:r>
          </a:p>
        </p:txBody>
      </p:sp>
      <p:pic>
        <p:nvPicPr>
          <p:cNvPr id="5" name="Content Placeholder 4" descr="A picture containing person&#10;&#10;Description automatically generated">
            <a:extLst>
              <a:ext uri="{FF2B5EF4-FFF2-40B4-BE49-F238E27FC236}">
                <a16:creationId xmlns:a16="http://schemas.microsoft.com/office/drawing/2014/main" id="{9E5971E0-B283-43F1-B711-8F0034247A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435" t="10761" r="253"/>
          <a:stretch/>
        </p:blipFill>
        <p:spPr>
          <a:xfrm rot="5400000">
            <a:off x="300354" y="2215615"/>
            <a:ext cx="4114134" cy="3561599"/>
          </a:xfrm>
        </p:spPr>
      </p:pic>
      <p:pic>
        <p:nvPicPr>
          <p:cNvPr id="4" name="Picture 3" descr="Graphical user interface&#10;&#10;Description automatically generated with medium confidence">
            <a:extLst>
              <a:ext uri="{FF2B5EF4-FFF2-40B4-BE49-F238E27FC236}">
                <a16:creationId xmlns:a16="http://schemas.microsoft.com/office/drawing/2014/main" id="{9B33CEAD-E2D9-43FD-9754-27B586E2FAB5}"/>
              </a:ext>
            </a:extLst>
          </p:cNvPr>
          <p:cNvPicPr>
            <a:picLocks noChangeAspect="1"/>
          </p:cNvPicPr>
          <p:nvPr/>
        </p:nvPicPr>
        <p:blipFill>
          <a:blip r:embed="rId3"/>
          <a:stretch>
            <a:fillRect/>
          </a:stretch>
        </p:blipFill>
        <p:spPr>
          <a:xfrm>
            <a:off x="4138221" y="1939347"/>
            <a:ext cx="7925964" cy="2169945"/>
          </a:xfrm>
          <a:prstGeom prst="rect">
            <a:avLst/>
          </a:prstGeom>
        </p:spPr>
      </p:pic>
      <p:pic>
        <p:nvPicPr>
          <p:cNvPr id="3" name="Picture 2">
            <a:extLst>
              <a:ext uri="{FF2B5EF4-FFF2-40B4-BE49-F238E27FC236}">
                <a16:creationId xmlns:a16="http://schemas.microsoft.com/office/drawing/2014/main" id="{6983A259-E28B-5993-9CDC-535D86BD3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528947" y="3845559"/>
            <a:ext cx="2535238" cy="29067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1F162620-A46F-5FD9-9639-3812A42E9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1064" y="4121759"/>
            <a:ext cx="2674386" cy="26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677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1784-78FD-9B4F-3229-17093CC150C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Why this matters for you:</a:t>
            </a:r>
            <a:br>
              <a:rPr lang="en-US" b="1" dirty="0">
                <a:latin typeface="Arial" panose="020B0604020202020204" pitchFamily="34" charset="0"/>
                <a:cs typeface="Arial" panose="020B0604020202020204" pitchFamily="34" charset="0"/>
              </a:rPr>
            </a:br>
            <a:endParaRPr lang="en-ZA" dirty="0"/>
          </a:p>
        </p:txBody>
      </p:sp>
      <p:sp>
        <p:nvSpPr>
          <p:cNvPr id="5" name="Rectangle 2">
            <a:extLst>
              <a:ext uri="{FF2B5EF4-FFF2-40B4-BE49-F238E27FC236}">
                <a16:creationId xmlns:a16="http://schemas.microsoft.com/office/drawing/2014/main" id="{BC82D93B-70F4-67EB-51A8-6EF228330CAF}"/>
              </a:ext>
            </a:extLst>
          </p:cNvPr>
          <p:cNvSpPr>
            <a:spLocks noGrp="1" noChangeArrowheads="1"/>
          </p:cNvSpPr>
          <p:nvPr>
            <p:ph idx="1"/>
          </p:nvPr>
        </p:nvSpPr>
        <p:spPr bwMode="auto">
          <a:xfrm>
            <a:off x="6742036" y="2228980"/>
            <a:ext cx="5259773"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indent="0" eaLnBrk="0" fontAlgn="base" hangingPunct="0">
              <a:lnSpc>
                <a:spcPct val="150000"/>
              </a:lnSpc>
              <a:spcBef>
                <a:spcPct val="0"/>
              </a:spcBef>
              <a:spcAft>
                <a:spcPct val="0"/>
              </a:spcAft>
              <a:buClrTx/>
              <a:buSzTx/>
              <a:buNone/>
            </a:pPr>
            <a:r>
              <a:rPr lang="en-US" b="1" dirty="0"/>
              <a:t>When to refer:</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Unclear diagnosis after bedside exam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Persistent dizziness (&gt;2–4 weeks)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Suspected bilateral vestibulopathy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Recurrent unexplained vertigo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Failed BPPV treatment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Suspected central vs peripheral uncertainty </a:t>
            </a:r>
          </a:p>
        </p:txBody>
      </p:sp>
      <p:sp>
        <p:nvSpPr>
          <p:cNvPr id="6" name="Rectangle 2">
            <a:extLst>
              <a:ext uri="{FF2B5EF4-FFF2-40B4-BE49-F238E27FC236}">
                <a16:creationId xmlns:a16="http://schemas.microsoft.com/office/drawing/2014/main" id="{B1AAFB08-6BA3-0683-1F67-D011B59F85EC}"/>
              </a:ext>
            </a:extLst>
          </p:cNvPr>
          <p:cNvSpPr txBox="1">
            <a:spLocks noChangeArrowheads="1"/>
          </p:cNvSpPr>
          <p:nvPr/>
        </p:nvSpPr>
        <p:spPr bwMode="auto">
          <a:xfrm>
            <a:off x="1342776" y="1498434"/>
            <a:ext cx="4567469" cy="266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eaLnBrk="0" fontAlgn="base" hangingPunct="0">
              <a:lnSpc>
                <a:spcPct val="100000"/>
              </a:lnSpc>
              <a:spcBef>
                <a:spcPct val="0"/>
              </a:spcBef>
              <a:spcAft>
                <a:spcPct val="0"/>
              </a:spcAft>
              <a:buClrTx/>
              <a:buSzTx/>
              <a:buFontTx/>
              <a:buNone/>
            </a:pPr>
            <a:endParaRPr lang="en-US" altLang="en-US" dirty="0">
              <a:latin typeface="Arial" panose="020B0604020202020204" pitchFamily="34" charset="0"/>
            </a:endParaRPr>
          </a:p>
          <a:p>
            <a:pPr marL="0" indent="0" eaLnBrk="0" fontAlgn="base" hangingPunct="0">
              <a:lnSpc>
                <a:spcPct val="100000"/>
              </a:lnSpc>
              <a:spcBef>
                <a:spcPct val="0"/>
              </a:spcBef>
              <a:spcAft>
                <a:spcPct val="0"/>
              </a:spcAft>
              <a:buClrTx/>
              <a:buSzTx/>
              <a:buFontTx/>
              <a:buNone/>
            </a:pPr>
            <a:endParaRPr lang="en-US" alt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Confirms your clinical suspicion </a:t>
            </a:r>
          </a:p>
          <a:p>
            <a:r>
              <a:rPr lang="en-US" dirty="0">
                <a:latin typeface="Arial" panose="020B0604020202020204" pitchFamily="34" charset="0"/>
                <a:cs typeface="Arial" panose="020B0604020202020204" pitchFamily="34" charset="0"/>
              </a:rPr>
              <a:t>Differentiates </a:t>
            </a:r>
            <a:r>
              <a:rPr lang="en-US" b="1" dirty="0">
                <a:latin typeface="Arial" panose="020B0604020202020204" pitchFamily="34" charset="0"/>
                <a:cs typeface="Arial" panose="020B0604020202020204" pitchFamily="34" charset="0"/>
              </a:rPr>
              <a:t>central vs peripheral</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Identifies </a:t>
            </a:r>
            <a:r>
              <a:rPr lang="en-US" b="1" dirty="0">
                <a:latin typeface="Arial" panose="020B0604020202020204" pitchFamily="34" charset="0"/>
                <a:cs typeface="Arial" panose="020B0604020202020204" pitchFamily="34" charset="0"/>
              </a:rPr>
              <a:t>site of lesion</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Guides </a:t>
            </a:r>
            <a:r>
              <a:rPr lang="en-US" b="1" dirty="0">
                <a:latin typeface="Arial" panose="020B0604020202020204" pitchFamily="34" charset="0"/>
                <a:cs typeface="Arial" panose="020B0604020202020204" pitchFamily="34" charset="0"/>
              </a:rPr>
              <a:t>rehabilitation &amp; referral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766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B39556-C470-55B8-F131-1A45380417BB}"/>
              </a:ext>
            </a:extLst>
          </p:cNvPr>
          <p:cNvPicPr>
            <a:picLocks noGrp="1" noChangeAspect="1"/>
          </p:cNvPicPr>
          <p:nvPr>
            <p:ph idx="1"/>
          </p:nvPr>
        </p:nvPicPr>
        <p:blipFill>
          <a:blip r:embed="rId2"/>
          <a:stretch>
            <a:fillRect/>
          </a:stretch>
        </p:blipFill>
        <p:spPr>
          <a:xfrm>
            <a:off x="1469573" y="101940"/>
            <a:ext cx="9710056" cy="6473371"/>
          </a:xfrm>
          <a:prstGeom prst="rect">
            <a:avLst/>
          </a:prstGeom>
        </p:spPr>
      </p:pic>
    </p:spTree>
    <p:extLst>
      <p:ext uri="{BB962C8B-B14F-4D97-AF65-F5344CB8AC3E}">
        <p14:creationId xmlns:p14="http://schemas.microsoft.com/office/powerpoint/2010/main" val="4258276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F67C1-9EA3-3713-9F55-E169D622321A}"/>
              </a:ext>
            </a:extLst>
          </p:cNvPr>
          <p:cNvSpPr>
            <a:spLocks noGrp="1"/>
          </p:cNvSpPr>
          <p:nvPr>
            <p:ph idx="1"/>
          </p:nvPr>
        </p:nvSpPr>
        <p:spPr>
          <a:xfrm>
            <a:off x="1294362" y="4857750"/>
            <a:ext cx="9603275" cy="1155076"/>
          </a:xfrm>
        </p:spPr>
        <p:txBody>
          <a:bodyPr>
            <a:normAutofit/>
          </a:bodyPr>
          <a:lstStyle/>
          <a:p>
            <a:pPr marL="0" indent="0" algn="ctr">
              <a:buNone/>
            </a:pPr>
            <a:r>
              <a:rPr lang="en-ZA" sz="2400" dirty="0">
                <a:hlinkClick r:id="rId2"/>
              </a:rPr>
              <a:t>info@tmraudiology.co.za</a:t>
            </a:r>
            <a:endParaRPr lang="en-ZA" sz="2400" dirty="0"/>
          </a:p>
          <a:p>
            <a:pPr marL="0" indent="0" algn="ctr">
              <a:buNone/>
            </a:pPr>
            <a:r>
              <a:rPr lang="en-ZA" sz="2400" dirty="0" err="1"/>
              <a:t>Whatsapp</a:t>
            </a:r>
            <a:r>
              <a:rPr lang="en-ZA" sz="2400" dirty="0"/>
              <a:t>: 079 497 4827</a:t>
            </a:r>
          </a:p>
        </p:txBody>
      </p:sp>
      <p:pic>
        <p:nvPicPr>
          <p:cNvPr id="3074" name="Picture 2" descr="Say thank you to someone at Companies House - GOV.UK">
            <a:extLst>
              <a:ext uri="{FF2B5EF4-FFF2-40B4-BE49-F238E27FC236}">
                <a16:creationId xmlns:a16="http://schemas.microsoft.com/office/drawing/2014/main" id="{F0E643A5-77C2-F020-2AE3-D6876B07E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310" y="392430"/>
            <a:ext cx="6168390" cy="411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43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00" y="619804"/>
          <a:ext cx="10667999" cy="5530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747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a:p>
        </p:txBody>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185F828-5550-426E-AB2D-F0E9C56B23D9}"/>
              </a:ext>
            </a:extLst>
          </p:cNvPr>
          <p:cNvPicPr>
            <a:picLocks noGrp="1" noChangeAspect="1"/>
          </p:cNvPicPr>
          <p:nvPr>
            <p:ph idx="1"/>
          </p:nvPr>
        </p:nvPicPr>
        <p:blipFill rotWithShape="1">
          <a:blip r:embed="rId4"/>
          <a:srcRect r="116" b="13876"/>
          <a:stretch/>
        </p:blipFill>
        <p:spPr>
          <a:xfrm>
            <a:off x="1072151" y="643467"/>
            <a:ext cx="10047697" cy="4873234"/>
          </a:xfrm>
          <a:prstGeom prst="rect">
            <a:avLst/>
          </a:prstGeom>
        </p:spPr>
      </p:pic>
    </p:spTree>
    <p:extLst>
      <p:ext uri="{BB962C8B-B14F-4D97-AF65-F5344CB8AC3E}">
        <p14:creationId xmlns:p14="http://schemas.microsoft.com/office/powerpoint/2010/main" val="3069255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a:p>
        </p:txBody>
      </p:sp>
      <p:pic>
        <p:nvPicPr>
          <p:cNvPr id="14" name="Picture 13">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1E02EE78-2FA7-4512-BD32-16D58CAE1A76}"/>
              </a:ext>
            </a:extLst>
          </p:cNvPr>
          <p:cNvPicPr>
            <a:picLocks noGrp="1" noChangeAspect="1"/>
          </p:cNvPicPr>
          <p:nvPr>
            <p:ph idx="1"/>
          </p:nvPr>
        </p:nvPicPr>
        <p:blipFill rotWithShape="1">
          <a:blip r:embed="rId3"/>
          <a:srcRect r="253" b="11880"/>
          <a:stretch/>
        </p:blipFill>
        <p:spPr>
          <a:xfrm>
            <a:off x="996516" y="418180"/>
            <a:ext cx="10150003" cy="4999038"/>
          </a:xfrm>
          <a:prstGeom prst="rect">
            <a:avLst/>
          </a:prstGeom>
        </p:spPr>
      </p:pic>
    </p:spTree>
    <p:extLst>
      <p:ext uri="{BB962C8B-B14F-4D97-AF65-F5344CB8AC3E}">
        <p14:creationId xmlns:p14="http://schemas.microsoft.com/office/powerpoint/2010/main" val="1644162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B88A-7F4C-BB3B-4F0F-AF4FA03CACD4}"/>
              </a:ext>
            </a:extLst>
          </p:cNvPr>
          <p:cNvSpPr>
            <a:spLocks noGrp="1"/>
          </p:cNvSpPr>
          <p:nvPr>
            <p:ph type="title"/>
          </p:nvPr>
        </p:nvSpPr>
        <p:spPr/>
        <p:txBody>
          <a:bodyPr/>
          <a:lstStyle/>
          <a:p>
            <a:pPr algn="ctr"/>
            <a:r>
              <a:rPr lang="en-ZA" dirty="0"/>
              <a:t>The evolution of the vestibular test battery</a:t>
            </a:r>
          </a:p>
        </p:txBody>
      </p:sp>
      <p:pic>
        <p:nvPicPr>
          <p:cNvPr id="1026" name="Picture 2" descr="Nystagmus goggles: how to use them, what you find and what it means |  Practical Neurology">
            <a:extLst>
              <a:ext uri="{FF2B5EF4-FFF2-40B4-BE49-F238E27FC236}">
                <a16:creationId xmlns:a16="http://schemas.microsoft.com/office/drawing/2014/main" id="{897E57D9-7E8B-C7DD-93B3-B62EB2D787A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2327" y="1969838"/>
            <a:ext cx="3634887" cy="24279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onystagmography (ENG) Services in Kolkata | ID: 2849753307388">
            <a:extLst>
              <a:ext uri="{FF2B5EF4-FFF2-40B4-BE49-F238E27FC236}">
                <a16:creationId xmlns:a16="http://schemas.microsoft.com/office/drawing/2014/main" id="{3207500C-7CAD-A01E-C8DC-985CEF1F5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874" y="2656832"/>
            <a:ext cx="3489062" cy="28404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videonystagmography (VNG) is a diagnostic tool required in order to  prescribe appropriate vestibular exercises. It is included in every initial  assessment at the clinic! The vestibular system is not about shaking">
            <a:extLst>
              <a:ext uri="{FF2B5EF4-FFF2-40B4-BE49-F238E27FC236}">
                <a16:creationId xmlns:a16="http://schemas.microsoft.com/office/drawing/2014/main" id="{3277DB4D-5F50-F31D-311F-21A90F23B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438" y="3809985"/>
            <a:ext cx="4176235" cy="28404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B153E5-57FC-C3E2-1B4A-2E6F788440E6}"/>
              </a:ext>
            </a:extLst>
          </p:cNvPr>
          <p:cNvSpPr txBox="1"/>
          <p:nvPr/>
        </p:nvSpPr>
        <p:spPr>
          <a:xfrm>
            <a:off x="250372" y="4513913"/>
            <a:ext cx="2024742" cy="400110"/>
          </a:xfrm>
          <a:prstGeom prst="rect">
            <a:avLst/>
          </a:prstGeom>
          <a:noFill/>
        </p:spPr>
        <p:txBody>
          <a:bodyPr wrap="square" rtlCol="0">
            <a:spAutoFit/>
          </a:bodyPr>
          <a:lstStyle/>
          <a:p>
            <a:r>
              <a:rPr lang="en-ZA" sz="2000" dirty="0"/>
              <a:t>Frenzel lenses</a:t>
            </a:r>
          </a:p>
        </p:txBody>
      </p:sp>
      <p:sp>
        <p:nvSpPr>
          <p:cNvPr id="5" name="TextBox 4">
            <a:extLst>
              <a:ext uri="{FF2B5EF4-FFF2-40B4-BE49-F238E27FC236}">
                <a16:creationId xmlns:a16="http://schemas.microsoft.com/office/drawing/2014/main" id="{6B9F4013-C712-50B0-299B-44BAAE98FF9A}"/>
              </a:ext>
            </a:extLst>
          </p:cNvPr>
          <p:cNvSpPr txBox="1"/>
          <p:nvPr/>
        </p:nvSpPr>
        <p:spPr>
          <a:xfrm>
            <a:off x="4107873" y="5497286"/>
            <a:ext cx="3392384" cy="400110"/>
          </a:xfrm>
          <a:prstGeom prst="rect">
            <a:avLst/>
          </a:prstGeom>
          <a:noFill/>
        </p:spPr>
        <p:txBody>
          <a:bodyPr wrap="square" rtlCol="0">
            <a:spAutoFit/>
          </a:bodyPr>
          <a:lstStyle/>
          <a:p>
            <a:r>
              <a:rPr lang="en-ZA" sz="2000" dirty="0"/>
              <a:t>Electronystagmography</a:t>
            </a:r>
            <a:r>
              <a:rPr lang="en-ZA" dirty="0"/>
              <a:t> (ENG)</a:t>
            </a:r>
          </a:p>
        </p:txBody>
      </p:sp>
      <p:sp>
        <p:nvSpPr>
          <p:cNvPr id="6" name="TextBox 5">
            <a:extLst>
              <a:ext uri="{FF2B5EF4-FFF2-40B4-BE49-F238E27FC236}">
                <a16:creationId xmlns:a16="http://schemas.microsoft.com/office/drawing/2014/main" id="{9937396D-9C65-B225-F7B1-CFE8F67DCFBB}"/>
              </a:ext>
            </a:extLst>
          </p:cNvPr>
          <p:cNvSpPr txBox="1"/>
          <p:nvPr/>
        </p:nvSpPr>
        <p:spPr>
          <a:xfrm>
            <a:off x="7893438" y="3265714"/>
            <a:ext cx="3297076" cy="400110"/>
          </a:xfrm>
          <a:prstGeom prst="rect">
            <a:avLst/>
          </a:prstGeom>
          <a:noFill/>
        </p:spPr>
        <p:txBody>
          <a:bodyPr wrap="square" rtlCol="0">
            <a:spAutoFit/>
          </a:bodyPr>
          <a:lstStyle/>
          <a:p>
            <a:r>
              <a:rPr lang="en-ZA" sz="2000" dirty="0" err="1"/>
              <a:t>Videonystagmography</a:t>
            </a:r>
            <a:r>
              <a:rPr lang="en-ZA" dirty="0"/>
              <a:t> (VNG)</a:t>
            </a:r>
          </a:p>
        </p:txBody>
      </p:sp>
    </p:spTree>
    <p:extLst>
      <p:ext uri="{BB962C8B-B14F-4D97-AF65-F5344CB8AC3E}">
        <p14:creationId xmlns:p14="http://schemas.microsoft.com/office/powerpoint/2010/main" val="476957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0212-6F27-4C34-A9C5-8B4A9E582572}"/>
              </a:ext>
            </a:extLst>
          </p:cNvPr>
          <p:cNvSpPr>
            <a:spLocks noGrp="1"/>
          </p:cNvSpPr>
          <p:nvPr>
            <p:ph type="title"/>
          </p:nvPr>
        </p:nvSpPr>
        <p:spPr>
          <a:xfrm>
            <a:off x="1294362" y="769578"/>
            <a:ext cx="9603275" cy="1244154"/>
          </a:xfrm>
        </p:spPr>
        <p:txBody>
          <a:bodyPr>
            <a:normAutofit/>
          </a:bodyPr>
          <a:lstStyle/>
          <a:p>
            <a:pPr>
              <a:lnSpc>
                <a:spcPct val="150000"/>
              </a:lnSpc>
            </a:pPr>
            <a:r>
              <a:rPr lang="en-GB" dirty="0"/>
              <a:t>The role of the modern vestibular clinic</a:t>
            </a:r>
            <a:endParaRPr lang="en-ZA" dirty="0"/>
          </a:p>
        </p:txBody>
      </p:sp>
      <p:sp>
        <p:nvSpPr>
          <p:cNvPr id="3" name="Content Placeholder 2">
            <a:extLst>
              <a:ext uri="{FF2B5EF4-FFF2-40B4-BE49-F238E27FC236}">
                <a16:creationId xmlns:a16="http://schemas.microsoft.com/office/drawing/2014/main" id="{B0A37659-7A8F-4BC6-B4FD-683F96B90F9B}"/>
              </a:ext>
            </a:extLst>
          </p:cNvPr>
          <p:cNvSpPr>
            <a:spLocks noGrp="1"/>
          </p:cNvSpPr>
          <p:nvPr>
            <p:ph idx="1"/>
          </p:nvPr>
        </p:nvSpPr>
        <p:spPr/>
        <p:txBody>
          <a:bodyPr/>
          <a:lstStyle/>
          <a:p>
            <a:r>
              <a:rPr lang="en-US" sz="2400" dirty="0"/>
              <a:t>Make a Diagnosis</a:t>
            </a:r>
          </a:p>
          <a:p>
            <a:r>
              <a:rPr lang="en-US" sz="2400" dirty="0"/>
              <a:t>Make appropriate referrals within a multidisciplinary team</a:t>
            </a:r>
          </a:p>
          <a:p>
            <a:r>
              <a:rPr lang="en-US" sz="2400" dirty="0"/>
              <a:t>Monitor disease progression</a:t>
            </a:r>
          </a:p>
          <a:p>
            <a:r>
              <a:rPr lang="en-US" sz="2400" dirty="0"/>
              <a:t>Expectation management</a:t>
            </a:r>
          </a:p>
          <a:p>
            <a:r>
              <a:rPr lang="en-US" sz="2400" dirty="0"/>
              <a:t>Guide rehabilitation</a:t>
            </a:r>
          </a:p>
          <a:p>
            <a:r>
              <a:rPr lang="en-US" sz="2400" dirty="0"/>
              <a:t>Monitor recovery</a:t>
            </a:r>
          </a:p>
          <a:p>
            <a:endParaRPr lang="en-ZA" dirty="0"/>
          </a:p>
        </p:txBody>
      </p:sp>
    </p:spTree>
    <p:extLst>
      <p:ext uri="{BB962C8B-B14F-4D97-AF65-F5344CB8AC3E}">
        <p14:creationId xmlns:p14="http://schemas.microsoft.com/office/powerpoint/2010/main" val="408647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70A91A8-1275-4645-8713-00C8301703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1590" y="183651"/>
            <a:ext cx="9829800" cy="6490697"/>
          </a:xfrm>
          <a:prstGeom prst="rect">
            <a:avLst/>
          </a:prstGeom>
        </p:spPr>
      </p:pic>
    </p:spTree>
    <p:extLst>
      <p:ext uri="{BB962C8B-B14F-4D97-AF65-F5344CB8AC3E}">
        <p14:creationId xmlns:p14="http://schemas.microsoft.com/office/powerpoint/2010/main" val="3556176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99499"/>
            <a:ext cx="9601196" cy="1303867"/>
          </a:xfrm>
        </p:spPr>
        <p:txBody>
          <a:bodyPr>
            <a:normAutofit/>
          </a:bodyPr>
          <a:lstStyle/>
          <a:p>
            <a:r>
              <a:rPr lang="en-GB" dirty="0"/>
              <a:t>Signs and Symptoms: Peripheral vs Central Disorder</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7095" t="14210" r="17692"/>
          <a:stretch/>
        </p:blipFill>
        <p:spPr>
          <a:xfrm>
            <a:off x="3005749" y="1891600"/>
            <a:ext cx="5532461" cy="4852100"/>
          </a:xfrm>
        </p:spPr>
      </p:pic>
    </p:spTree>
    <p:extLst>
      <p:ext uri="{BB962C8B-B14F-4D97-AF65-F5344CB8AC3E}">
        <p14:creationId xmlns:p14="http://schemas.microsoft.com/office/powerpoint/2010/main" val="252442360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958</Words>
  <Application>Microsoft Office PowerPoint</Application>
  <PresentationFormat>Widescreen</PresentationFormat>
  <Paragraphs>138</Paragraphs>
  <Slides>25</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Gill Sans MT</vt:lpstr>
      <vt:lpstr>Times New Roman</vt:lpstr>
      <vt:lpstr>Gallery</vt:lpstr>
      <vt:lpstr>Vertigo &amp; Vestibular Testing</vt:lpstr>
      <vt:lpstr>Making sense of dizziness:</vt:lpstr>
      <vt:lpstr>PowerPoint Presentation</vt:lpstr>
      <vt:lpstr>PowerPoint Presentation</vt:lpstr>
      <vt:lpstr>PowerPoint Presentation</vt:lpstr>
      <vt:lpstr>The evolution of the vestibular test battery</vt:lpstr>
      <vt:lpstr>The role of the modern vestibular clinic</vt:lpstr>
      <vt:lpstr>PowerPoint Presentation</vt:lpstr>
      <vt:lpstr>Signs and Symptoms: Peripheral vs Central Disorder</vt:lpstr>
      <vt:lpstr>SO STONED – case history questionnaire</vt:lpstr>
      <vt:lpstr>Common Vestibular Disorders   Bárány Society Clinical Patterns</vt:lpstr>
      <vt:lpstr>Nystagmus</vt:lpstr>
      <vt:lpstr>Videonystagmography (VNG)</vt:lpstr>
      <vt:lpstr>Spontaneous nystagmus</vt:lpstr>
      <vt:lpstr>Positional Testing</vt:lpstr>
      <vt:lpstr>Torsional Nystagmus</vt:lpstr>
      <vt:lpstr>Video head impulse test</vt:lpstr>
      <vt:lpstr>PowerPoint Presentation</vt:lpstr>
      <vt:lpstr>PowerPoint Presentation</vt:lpstr>
      <vt:lpstr>Rotary chair</vt:lpstr>
      <vt:lpstr>Caloric irrigation test</vt:lpstr>
      <vt:lpstr>Vestibular evoked myogenic potentials (vemp)</vt:lpstr>
      <vt:lpstr>Why this matters for you: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Videonystagmography (VNG)</dc:title>
  <dc:creator>TR</dc:creator>
  <cp:lastModifiedBy>TR</cp:lastModifiedBy>
  <cp:revision>29</cp:revision>
  <dcterms:created xsi:type="dcterms:W3CDTF">2020-01-14T16:18:40Z</dcterms:created>
  <dcterms:modified xsi:type="dcterms:W3CDTF">2026-04-19T08:33:53Z</dcterms:modified>
</cp:coreProperties>
</file>