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2"/>
    <p:sldMasterId id="2147483826" r:id="rId3"/>
  </p:sldMasterIdLst>
  <p:notesMasterIdLst>
    <p:notesMasterId r:id="rId59"/>
  </p:notesMasterIdLst>
  <p:handoutMasterIdLst>
    <p:handoutMasterId r:id="rId60"/>
  </p:handoutMasterIdLst>
  <p:sldIdLst>
    <p:sldId id="257" r:id="rId4"/>
    <p:sldId id="533" r:id="rId5"/>
    <p:sldId id="337" r:id="rId6"/>
    <p:sldId id="531" r:id="rId7"/>
    <p:sldId id="279" r:id="rId8"/>
    <p:sldId id="278" r:id="rId9"/>
    <p:sldId id="338" r:id="rId10"/>
    <p:sldId id="340" r:id="rId11"/>
    <p:sldId id="532" r:id="rId12"/>
    <p:sldId id="267" r:id="rId13"/>
    <p:sldId id="534" r:id="rId14"/>
    <p:sldId id="535" r:id="rId15"/>
    <p:sldId id="536" r:id="rId16"/>
    <p:sldId id="537" r:id="rId17"/>
    <p:sldId id="1092" r:id="rId18"/>
    <p:sldId id="261" r:id="rId19"/>
    <p:sldId id="269" r:id="rId20"/>
    <p:sldId id="513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514" r:id="rId29"/>
    <p:sldId id="515" r:id="rId30"/>
    <p:sldId id="280" r:id="rId31"/>
    <p:sldId id="281" r:id="rId32"/>
    <p:sldId id="284" r:id="rId33"/>
    <p:sldId id="285" r:id="rId34"/>
    <p:sldId id="286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2" r:id="rId47"/>
    <p:sldId id="308" r:id="rId48"/>
    <p:sldId id="309" r:id="rId49"/>
    <p:sldId id="311" r:id="rId50"/>
    <p:sldId id="316" r:id="rId51"/>
    <p:sldId id="317" r:id="rId52"/>
    <p:sldId id="325" r:id="rId53"/>
    <p:sldId id="328" r:id="rId54"/>
    <p:sldId id="264" r:id="rId55"/>
    <p:sldId id="265" r:id="rId56"/>
    <p:sldId id="266" r:id="rId57"/>
    <p:sldId id="53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3604" autoAdjust="0"/>
  </p:normalViewPr>
  <p:slideViewPr>
    <p:cSldViewPr snapToGrid="0">
      <p:cViewPr varScale="1">
        <p:scale>
          <a:sx n="106" d="100"/>
          <a:sy n="106" d="100"/>
        </p:scale>
        <p:origin x="13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0B6B-963E-45AD-B18D-9DA3469D83C9}" type="datetimeFigureOut">
              <a:rPr lang="en-US" smtClean="0"/>
              <a:t>3/14/20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D2A0D-6B45-4215-8A49-D14849101A69}" type="datetimeFigureOut">
              <a:rPr lang="en-US" smtClean="0"/>
              <a:t>3/14/20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9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Ischaemic Heart Disease – Number cause for morbidity and mortality world wide</a:t>
            </a:r>
          </a:p>
          <a:p>
            <a:endParaRPr lang="en-US" dirty="0"/>
          </a:p>
          <a:p>
            <a:r>
              <a:rPr lang="en-US" dirty="0"/>
              <a:t>Increasing need for cardiac interventions </a:t>
            </a:r>
          </a:p>
          <a:p>
            <a:endParaRPr lang="en-US" dirty="0"/>
          </a:p>
          <a:p>
            <a:r>
              <a:rPr lang="en-US" dirty="0"/>
              <a:t>Two Principal strategies for treating IHD – CABG and PCI  </a:t>
            </a:r>
          </a:p>
          <a:p>
            <a:endParaRPr lang="en-US" dirty="0"/>
          </a:p>
          <a:p>
            <a:r>
              <a:rPr lang="en-US" dirty="0"/>
              <a:t>PCI – Less invasive, Safer that CABG, Quick return to Baseline functionality.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1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>
            <a:extLst>
              <a:ext uri="{FF2B5EF4-FFF2-40B4-BE49-F238E27FC236}">
                <a16:creationId xmlns:a16="http://schemas.microsoft.com/office/drawing/2014/main" id="{3BC1375B-8965-144C-9187-D1EDC55EF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145656-5D7A-C941-BAC4-FA94DD3445BA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CFB1C17-8F95-A94E-910E-CA492B1B08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D138AC7-A781-F74D-A4CB-F48489B51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Mechanism of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78113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>
            <a:extLst>
              <a:ext uri="{FF2B5EF4-FFF2-40B4-BE49-F238E27FC236}">
                <a16:creationId xmlns:a16="http://schemas.microsoft.com/office/drawing/2014/main" id="{B96A8275-1B24-784E-877F-6D1630342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ED7654-BB05-BE42-87AF-9CEAEEF1BE27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40B9BF1-DB3F-D240-AD26-BF3DCFA678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8D8D5F9-055F-6B44-ABD5-F4BA44C7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Fatty streaks in aorta</a:t>
            </a:r>
          </a:p>
        </p:txBody>
      </p:sp>
    </p:spTree>
    <p:extLst>
      <p:ext uri="{BB962C8B-B14F-4D97-AF65-F5344CB8AC3E}">
        <p14:creationId xmlns:p14="http://schemas.microsoft.com/office/powerpoint/2010/main" val="425746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>
            <a:extLst>
              <a:ext uri="{FF2B5EF4-FFF2-40B4-BE49-F238E27FC236}">
                <a16:creationId xmlns:a16="http://schemas.microsoft.com/office/drawing/2014/main" id="{45C18ACA-9F40-F445-A7FB-616C4086E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F6E912-3D31-6946-BF5E-6B7B0DB7403F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0986567-0C96-9945-8410-BE35189F94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366AB85-C03B-084F-A86D-3C3AA1928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Coronary plaque obstructing lumen</a:t>
            </a:r>
          </a:p>
        </p:txBody>
      </p:sp>
    </p:spTree>
    <p:extLst>
      <p:ext uri="{BB962C8B-B14F-4D97-AF65-F5344CB8AC3E}">
        <p14:creationId xmlns:p14="http://schemas.microsoft.com/office/powerpoint/2010/main" val="422165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Public Sector which provides health care for 80% of the population of South Africa relies on 10 Cath Labs  - affiliated with the university teaching hospitals for medical students, and medical specialists.</a:t>
            </a:r>
          </a:p>
          <a:p>
            <a:endParaRPr lang="en-GB" dirty="0"/>
          </a:p>
          <a:p>
            <a:r>
              <a:rPr lang="en-GB" dirty="0"/>
              <a:t>Naturally, the vast majority of patients presenting with STEMI will be diagnosed at non PCI capable medical centres.</a:t>
            </a:r>
          </a:p>
          <a:p>
            <a:endParaRPr lang="en-GB" dirty="0"/>
          </a:p>
          <a:p>
            <a:r>
              <a:rPr lang="en-GB" dirty="0"/>
              <a:t>As such a fibrinolytic strategy becomes an essential cornerstone for health care, because timeous treatment for STEMI can be given without delay in all primary and secondary hospitals.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7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A182-AF03-4CC8-94DC-C0726DF52A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53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CAD is a dynamic process of atherosclerotic plaque accumulation and functional alterations of the coronary circulation that can be modified by lifestyle, </a:t>
            </a:r>
            <a:r>
              <a:rPr lang="en-GB" dirty="0" err="1"/>
              <a:t>pharmacologica</a:t>
            </a:r>
            <a:r>
              <a:rPr lang="en-GB" dirty="0"/>
              <a:t> </a:t>
            </a:r>
            <a:r>
              <a:rPr lang="en-GB" dirty="0" err="1"/>
              <a:t>tharapies</a:t>
            </a:r>
            <a:r>
              <a:rPr lang="en-GB" dirty="0"/>
              <a:t> and revascularisation which result in disease </a:t>
            </a:r>
            <a:r>
              <a:rPr lang="en-GB" dirty="0" err="1"/>
              <a:t>stabilistaion</a:t>
            </a:r>
            <a:r>
              <a:rPr lang="en-GB" dirty="0"/>
              <a:t> or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6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2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33A7-153C-49AD-B527-5C5E8BC6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62B31-A173-4297-80ED-55A322A62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34F6-0FE4-44AA-AC5A-38B89439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F9A8D-23D1-4B23-92A8-16C67B4E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BA68-5328-4B2C-A54B-7040CF98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2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D3E1-4A89-4824-BBE8-087735AA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C559-1436-480A-9E9A-4B7EBE8F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DA40-6C4A-47C3-84CE-60723885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67CB-A20E-4723-AAFE-EB1EA43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8000-70B1-43C9-BB6B-33068B8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13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CEAF-353D-41E5-9BE8-CE5B63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4657-DD30-4D6E-8E33-82C96FA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BEB1B-DDA3-4A23-A13E-FC3EA7AC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0EA37-1D3E-49C2-B040-F67F5A9D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5B4E9-3F13-4F86-9383-F29470BB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5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C6F9-9D13-4CB4-9471-6778A867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8D54-D6FC-4B78-955A-9AA683727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232B4-6779-421F-BC2A-585584050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56D88-94F3-4D3B-BED6-285F8DB7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363C2-DEF0-4FB6-BD57-33DFF50E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EEA1-113D-4388-B510-6A48F01F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2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6A58-7F8E-480A-ADC7-1AEF818C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3AF5B-7BF1-49E6-81F1-14149D66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191F-2315-4877-9065-FDD2269A9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41259-E285-4870-9D01-5078B8C3D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A4F51-139B-4063-90C0-824101FDF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89CAE-33B2-4175-96F9-09A0C7FA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86656-974A-4C29-8988-FE3969B7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99B4-588D-449D-B115-24734E6A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1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D5E0-4488-45C2-8620-006C8D3F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3F341-3DEC-4DE7-B9D7-D8031F2E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BADE7-4BCB-49DE-9DD6-6BB0132C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6DA2B-3E80-4B6C-9DC8-E8FDAE52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3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2CD2A-0D34-454A-A424-AE6C4E9B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C9B12-B3B0-40F1-8375-D069D02A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1B298-AA59-4FB9-B14B-2FAE362C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51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6F58-6E1E-4F52-A194-A9B6A219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CA1AD-FFB0-4713-8065-66294216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DBD6A-7164-40A8-AA37-BDCFF64B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56F74-0851-403B-99C0-C5151541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75AD6-1379-4A4E-87C5-7D92BEF3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08B8B-C5F5-44F7-9FAE-D63F7956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7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1F37-73CD-492B-8C2B-40A7FB0F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06D8B-F92D-4860-B235-B0960A1BD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24451-F150-4A5F-AB93-CF9160532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702B9-DCAD-40CD-BDF4-8F7638C5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77C72-E05E-40D7-A6A0-EDEE082F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3B284-3E9F-430F-854D-BAFAA870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8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D3F0-D3FD-4694-903E-FD7A363D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00429-640B-4B41-B6A0-E56A19015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3FDA3-5C5F-4C89-988A-548C1A09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514F5-9F2A-4598-9279-37A12D7C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4C35-8094-4761-BC12-95A5D3E1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71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8DA0A-4A84-41C5-99AC-CB26FFEF6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9128C-64E9-4DD8-885E-04F1EAEC6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71D8-29B5-43D6-8F92-581FAE51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72CD-F0CA-48AA-B717-E7F80B14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E7450-96D5-4A99-966B-B2F60C8C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2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C2471-EFCD-4F48-BB49-F5165F6B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D4A0C-4953-4F81-A41D-D06F621D4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21400-2C3F-42D6-AD22-41EA69E2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A1EF-6750-4805-8222-277A91CC54D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EFB2E-F44E-4BB4-9C6B-6D8C009F5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A5A2-E0A7-4822-A057-A5ADD936F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46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ealthinfo/global_burden_disease/projections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1" cy="127534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Coronary Artery Disease </a:t>
            </a:r>
            <a:b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Gauteng General Practitioner Forum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73544"/>
            <a:ext cx="8368521" cy="168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626" y="2810106"/>
            <a:ext cx="11274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Nqoba Tsabedze </a:t>
            </a:r>
          </a:p>
          <a:p>
            <a:r>
              <a:rPr lang="en-GB" sz="3200" dirty="0"/>
              <a:t>Academic &amp; Clinical Head -Division of Cardiology</a:t>
            </a:r>
          </a:p>
          <a:p>
            <a:r>
              <a:rPr lang="en-GB" sz="3200" dirty="0"/>
              <a:t>Department of Internal Medicine</a:t>
            </a:r>
            <a:r>
              <a:rPr lang="en-GB" b="1" dirty="0"/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22400-64DF-49F4-85D2-D84A875C1F7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F026E90-DBE8-8E4E-A4DE-DB8DF816B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1353800" cy="1118936"/>
          </a:xfrm>
        </p:spPr>
        <p:txBody>
          <a:bodyPr>
            <a:normAutofit/>
          </a:bodyPr>
          <a:lstStyle/>
          <a:p>
            <a:endParaRPr lang="en-US" altLang="en-US" sz="6000" b="1" dirty="0">
              <a:latin typeface="Helvetica" pitchFamily="2" charset="0"/>
            </a:endParaRPr>
          </a:p>
        </p:txBody>
      </p:sp>
      <p:pic>
        <p:nvPicPr>
          <p:cNvPr id="5" name="Picture 1" descr="ESC_AMI-STEMI_2017_for TF_18-08-17-V2final_JPG some slides 200817 - Copy0014.jpg">
            <a:extLst>
              <a:ext uri="{FF2B5EF4-FFF2-40B4-BE49-F238E27FC236}">
                <a16:creationId xmlns:a16="http://schemas.microsoft.com/office/drawing/2014/main" id="{1D7823F7-1B19-404A-8F0B-4592D0CC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6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631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A2C3A1E-DCBF-0E48-A92D-2C889359E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1353800" cy="1176337"/>
          </a:xfrm>
        </p:spPr>
        <p:txBody>
          <a:bodyPr/>
          <a:lstStyle/>
          <a:p>
            <a:endParaRPr lang="en-US" altLang="en-US" b="1" dirty="0">
              <a:latin typeface="Helvetica" pitchFamily="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C527640-E554-7142-AE3C-17DA6C81E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76338"/>
            <a:ext cx="10515600" cy="5000625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7" name="Picture 1" descr="ESC_AMI-STEMI_2017_for TF_18-08-17-V2final_JPG some slides 200817 - Copy0019.jpg">
            <a:extLst>
              <a:ext uri="{FF2B5EF4-FFF2-40B4-BE49-F238E27FC236}">
                <a16:creationId xmlns:a16="http://schemas.microsoft.com/office/drawing/2014/main" id="{C2B85F86-0212-FC4A-B30C-AF487EA33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7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2020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ESC_AMI-STEMI_2017_for TF_18-08-17-V2final_JPG some slides 200817 - Copy0021.jpg">
            <a:extLst>
              <a:ext uri="{FF2B5EF4-FFF2-40B4-BE49-F238E27FC236}">
                <a16:creationId xmlns:a16="http://schemas.microsoft.com/office/drawing/2014/main" id="{B347644E-1872-B142-980F-293B2990C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1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403FB833-CD12-8A42-9CD3-71026EAE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417639"/>
            <a:ext cx="8245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73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5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itchFamily="2" charset="2"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0B29EAC-FF92-414C-A123-591FC509B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42" y="46038"/>
            <a:ext cx="10515600" cy="1181184"/>
          </a:xfrm>
        </p:spPr>
        <p:txBody>
          <a:bodyPr>
            <a:normAutofit/>
          </a:bodyPr>
          <a:lstStyle/>
          <a:p>
            <a:endParaRPr lang="en-US" altLang="en-US" sz="5400" b="1" dirty="0">
              <a:latin typeface="Helvetica" pitchFamily="2" charset="0"/>
            </a:endParaRPr>
          </a:p>
        </p:txBody>
      </p:sp>
      <p:pic>
        <p:nvPicPr>
          <p:cNvPr id="7" name="Picture 1" descr="ESC_AMI-STEMI_2017_for TF_18-08-17-V2final_JPG some slides 200817 - Copy0022.jpg">
            <a:extLst>
              <a:ext uri="{FF2B5EF4-FFF2-40B4-BE49-F238E27FC236}">
                <a16:creationId xmlns:a16="http://schemas.microsoft.com/office/drawing/2014/main" id="{2DC4D5F2-6646-B94C-B623-61E24807D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6"/>
            <a:ext cx="12192001" cy="68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5259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30442" y="1884781"/>
            <a:ext cx="10307053" cy="11638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Chronic Coronary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hlink"/>
              </a:buClr>
              <a:buNone/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Clr>
                <a:schemeClr val="hlink"/>
              </a:buClr>
              <a:buNone/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en-Z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8274"/>
            <a:ext cx="7053320" cy="14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912BF77-D61D-4133-8DF4-18B36E2FD2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1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69CE8C2-68B7-4031-A169-E22EC9A12B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AC4283D-1459-45E6-9CBA-FDDD670400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7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10F73AF-1756-47B1-BDA1-AC130AB0C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5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148557"/>
            <a:ext cx="11285621" cy="111475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World Top 20 Leading Causes of Death:</a:t>
            </a:r>
            <a:br>
              <a:rPr lang="en-US" sz="3200" b="1" dirty="0"/>
            </a:br>
            <a:r>
              <a:rPr lang="en-US" sz="2400" b="1" dirty="0">
                <a:hlinkClick r:id="rId3"/>
              </a:rPr>
              <a:t> </a:t>
            </a:r>
            <a:r>
              <a:rPr lang="en-US" sz="2000" dirty="0">
                <a:hlinkClick r:id="rId3"/>
              </a:rPr>
              <a:t>http://www.who.int/healthinfo/global_burden_disease/projections/en/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05" y="1263317"/>
            <a:ext cx="10704095" cy="440088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hlink"/>
              </a:buClr>
              <a:buNone/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Clr>
                <a:schemeClr val="hlink"/>
              </a:buClr>
              <a:buNone/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Clr>
                <a:schemeClr val="hlink"/>
              </a:buClr>
              <a:buNone/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en-Z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4200"/>
            <a:ext cx="5930900" cy="119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263316"/>
            <a:ext cx="11584064" cy="5362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69" y="148556"/>
            <a:ext cx="2501900" cy="863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D219-76CA-4544-A56C-A4D3A33B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5195819-09FF-4B9D-BFCD-344D12C6E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0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37A32BD-204E-48B9-B2AE-48ED8EBB6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9679A58-5529-4C0A-9559-D94298E85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98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EC2FF43-445F-418B-AF3A-CCC57B93B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34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8239090-6BF0-47C5-99E6-01D2002A9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0118668-2AA0-4086-9A5C-2DDDD48B54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4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D53F965-B09E-46CE-8129-77F0BDE33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2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E24951B-B694-4CA2-946C-DC42C6516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4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D86AF8B-9060-417C-82AF-CE8412CF7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8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B54DD2D-7199-44FB-8805-1C5D87C62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2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>
            <a:extLst>
              <a:ext uri="{FF2B5EF4-FFF2-40B4-BE49-F238E27FC236}">
                <a16:creationId xmlns:a16="http://schemas.microsoft.com/office/drawing/2014/main" id="{BF29F5DB-2244-E443-A6DF-C40031DA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29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8434" name="Object 3">
            <a:extLst>
              <a:ext uri="{FF2B5EF4-FFF2-40B4-BE49-F238E27FC236}">
                <a16:creationId xmlns:a16="http://schemas.microsoft.com/office/drawing/2014/main" id="{846B4E84-9CA0-1944-9FA5-AA3CFA0891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3701" y="1408113"/>
          <a:ext cx="24923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2489200" imgH="952500" progId="MSGraph.Chart.8">
                  <p:embed followColorScheme="full"/>
                </p:oleObj>
              </mc:Choice>
              <mc:Fallback>
                <p:oleObj name="Chart" r:id="rId3" imgW="2489200" imgH="952500" progId="MSGraph.Chart.8">
                  <p:embed followColorScheme="full"/>
                  <p:pic>
                    <p:nvPicPr>
                      <p:cNvPr id="18434" name="Object 3">
                        <a:extLst>
                          <a:ext uri="{FF2B5EF4-FFF2-40B4-BE49-F238E27FC236}">
                            <a16:creationId xmlns:a16="http://schemas.microsoft.com/office/drawing/2014/main" id="{846B4E84-9CA0-1944-9FA5-AA3CFA089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1" y="1408113"/>
                        <a:ext cx="249237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0" name="Group 42">
            <a:extLst>
              <a:ext uri="{FF2B5EF4-FFF2-40B4-BE49-F238E27FC236}">
                <a16:creationId xmlns:a16="http://schemas.microsoft.com/office/drawing/2014/main" id="{F55E4688-0C9D-C349-B628-F4317A161F93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1752600"/>
          <a:ext cx="6629400" cy="4130676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89435905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08239913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456290471"/>
                    </a:ext>
                  </a:extLst>
                </a:gridCol>
              </a:tblGrid>
              <a:tr h="914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Non Modifiable</a:t>
                      </a:r>
                    </a:p>
                  </a:txBody>
                  <a:tcPr marT="45727" marB="45727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Major Modifiable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Other Factors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12807"/>
                  </a:ext>
                </a:extLst>
              </a:tr>
              <a:tr h="609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Age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Smoking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Obesity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953329"/>
                  </a:ext>
                </a:extLst>
              </a:tr>
              <a:tr h="533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Sex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Blood pressure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Homocysteine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4193"/>
                  </a:ext>
                </a:extLst>
              </a:tr>
              <a:tr h="7011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sym typeface="Symbol" panose="05050102010706020507" pitchFamily="18" charset="2"/>
                        </a:rPr>
                        <a:t>Family History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Cholesterol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 Reactive Protein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768804"/>
                  </a:ext>
                </a:extLst>
              </a:tr>
              <a:tr h="609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sym typeface="Symbol" panose="05050102010706020507" pitchFamily="18" charset="2"/>
                        </a:rPr>
                        <a:t>Ethnic Group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Diabetes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Alcohol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94179"/>
                  </a:ext>
                </a:extLst>
              </a:tr>
              <a:tr h="7621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sym typeface="Symbol" panose="05050102010706020507" pitchFamily="18" charset="2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Sedentary lifestyle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Infection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70511"/>
                  </a:ext>
                </a:extLst>
              </a:tr>
            </a:tbl>
          </a:graphicData>
        </a:graphic>
      </p:graphicFrame>
      <p:sp>
        <p:nvSpPr>
          <p:cNvPr id="18465" name="Text Box 38">
            <a:extLst>
              <a:ext uri="{FF2B5EF4-FFF2-40B4-BE49-F238E27FC236}">
                <a16:creationId xmlns:a16="http://schemas.microsoft.com/office/drawing/2014/main" id="{DB358429-CD87-CF4F-8483-DF8CDE1C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0"/>
            <a:ext cx="7010400" cy="57943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Risk Factors for Ischaemic Heart Disease</a:t>
            </a:r>
            <a:endParaRPr lang="en-GB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A27B7-559D-7146-BC51-9E2252CBC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903820"/>
            <a:ext cx="4740443" cy="9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DE9C704-7F90-4F6B-863C-9DCEC870B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2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B4B0DE8-4BB3-4D31-9ED0-C54E348F6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43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5AE06C1-7CC8-440A-8CA8-9B706979C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0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F57CD88-DCF0-4A13-8405-94C429AB7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5CC3C52-72CE-4774-919F-A4A23CBCD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2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4719ECD-E1FD-42B1-AD02-8A134522D6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8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0D610CA-F915-4C6D-A51C-3DBAAC2DA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84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9D66980-F15A-4427-B6BF-2DEAA37A6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28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1A03538-70AA-4911-BF2C-A4F985D93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7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977BD51-0582-437F-B3EE-926DBF12E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holesterol level &amp; death rate">
            <a:extLst>
              <a:ext uri="{FF2B5EF4-FFF2-40B4-BE49-F238E27FC236}">
                <a16:creationId xmlns:a16="http://schemas.microsoft.com/office/drawing/2014/main" id="{850E47BC-2FAB-C340-B2B0-B1B7E310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5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531FF28F-80D0-4111-8AB8-A830E90A8D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EA8C84D-5297-4720-B055-711E01425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19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D160469-16A5-4563-AC4C-8501C7FC2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80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5233361-E8A1-46E6-BFE3-C70D1E038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0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F107458-22F7-41B3-B7B4-38713AB34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1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F8CE7457-BE6C-4358-8F1D-0B93807A0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5FA0ABC6-6CF0-41FB-8891-C9AC7E9DEE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2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21BE15B1-F1D5-47F0-87D0-A13B3139B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88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F17647C9-ADD8-4466-9B3C-3CF19022D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95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C93DF568-8CF7-4AB8-ABC4-DABF1BA05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26" descr="smoking 1">
            <a:extLst>
              <a:ext uri="{FF2B5EF4-FFF2-40B4-BE49-F238E27FC236}">
                <a16:creationId xmlns:a16="http://schemas.microsoft.com/office/drawing/2014/main" id="{3D96201E-5FA9-B547-AF9A-069CEF10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579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66B6B1-484C-424E-AA06-1F22E9EC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13807"/>
            <a:ext cx="3200401" cy="6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2BB3A6B2-AB45-435F-9080-E58E0903B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4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56FC9D54-2994-489A-8154-F07278359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164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AA36344-11F7-4638-B756-6B52C5F1F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34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3AEBB84-0B0C-471C-A422-C32AB49D8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7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7BF4F87-E59A-4699-B264-11EAAC587C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8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4200"/>
            <a:ext cx="59309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E6E0C1A7-684F-1349-8901-42D15B60CF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/>
              <a:t>Picture of hypertension</a:t>
            </a:r>
          </a:p>
        </p:txBody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54A2EB37-7312-F343-8FA2-1894D6056C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21508" name="Picture 1028" descr="hypertension 2">
            <a:extLst>
              <a:ext uri="{FF2B5EF4-FFF2-40B4-BE49-F238E27FC236}">
                <a16:creationId xmlns:a16="http://schemas.microsoft.com/office/drawing/2014/main" id="{8F4D22D2-3A7D-B74D-B299-6318520E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6239"/>
            <a:ext cx="86868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029">
            <a:extLst>
              <a:ext uri="{FF2B5EF4-FFF2-40B4-BE49-F238E27FC236}">
                <a16:creationId xmlns:a16="http://schemas.microsoft.com/office/drawing/2014/main" id="{484B6365-9281-4C4C-9532-D9D87C00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245226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Circulation 1995;92:3350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2B8F7-AED2-A640-BC0B-BC18C097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35603"/>
            <a:ext cx="3092117" cy="6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atho athero">
            <a:extLst>
              <a:ext uri="{FF2B5EF4-FFF2-40B4-BE49-F238E27FC236}">
                <a16:creationId xmlns:a16="http://schemas.microsoft.com/office/drawing/2014/main" id="{E3E21486-D295-9042-A837-E54C044D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atty streak">
            <a:extLst>
              <a:ext uri="{FF2B5EF4-FFF2-40B4-BE49-F238E27FC236}">
                <a16:creationId xmlns:a16="http://schemas.microsoft.com/office/drawing/2014/main" id="{181DF509-3E89-FF41-8ACD-259BB40A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plaque 1">
            <a:extLst>
              <a:ext uri="{FF2B5EF4-FFF2-40B4-BE49-F238E27FC236}">
                <a16:creationId xmlns:a16="http://schemas.microsoft.com/office/drawing/2014/main" id="{51F8D516-1487-F841-89E1-2CE8A480A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89"/>
            <a:ext cx="914400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279</Words>
  <Application>Microsoft Macintosh PowerPoint</Application>
  <PresentationFormat>Widescreen</PresentationFormat>
  <Paragraphs>57</Paragraphs>
  <Slides>55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Helvetica</vt:lpstr>
      <vt:lpstr>Symbol</vt:lpstr>
      <vt:lpstr>Times New Roman</vt:lpstr>
      <vt:lpstr>Verdana</vt:lpstr>
      <vt:lpstr>Office Theme</vt:lpstr>
      <vt:lpstr>3_Office Theme</vt:lpstr>
      <vt:lpstr>Microsoft Graph 2000 Chart</vt:lpstr>
      <vt:lpstr>Coronary Artery Disease  Gauteng General Practitioner Forum</vt:lpstr>
      <vt:lpstr>World Top 20 Leading Causes of Death:  http://www.who.int/healthinfo/global_burden_disease/projections/en/ </vt:lpstr>
      <vt:lpstr>PowerPoint Presentation</vt:lpstr>
      <vt:lpstr>PowerPoint Presentation</vt:lpstr>
      <vt:lpstr>PowerPoint Presentation</vt:lpstr>
      <vt:lpstr>Picture of hypertension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Coronary Syndromes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2015-01-21T13:52:29Z</dcterms:created>
  <dcterms:modified xsi:type="dcterms:W3CDTF">2020-03-15T06:38:07Z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TC034605299991</vt:lpwstr>
  </property>
</Properties>
</file>