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9" r:id="rId1"/>
  </p:sldMasterIdLst>
  <p:notesMasterIdLst>
    <p:notesMasterId r:id="rId42"/>
  </p:notesMasterIdLst>
  <p:sldIdLst>
    <p:sldId id="256" r:id="rId2"/>
    <p:sldId id="258" r:id="rId3"/>
    <p:sldId id="259" r:id="rId4"/>
    <p:sldId id="257" r:id="rId5"/>
    <p:sldId id="303" r:id="rId6"/>
    <p:sldId id="260" r:id="rId7"/>
    <p:sldId id="302" r:id="rId8"/>
    <p:sldId id="261" r:id="rId9"/>
    <p:sldId id="262" r:id="rId10"/>
    <p:sldId id="263" r:id="rId11"/>
    <p:sldId id="264" r:id="rId12"/>
    <p:sldId id="265" r:id="rId13"/>
    <p:sldId id="266" r:id="rId14"/>
    <p:sldId id="267" r:id="rId15"/>
    <p:sldId id="268" r:id="rId16"/>
    <p:sldId id="269" r:id="rId17"/>
    <p:sldId id="270" r:id="rId18"/>
    <p:sldId id="306" r:id="rId19"/>
    <p:sldId id="292" r:id="rId20"/>
    <p:sldId id="271" r:id="rId21"/>
    <p:sldId id="288" r:id="rId22"/>
    <p:sldId id="272" r:id="rId23"/>
    <p:sldId id="287" r:id="rId24"/>
    <p:sldId id="276" r:id="rId25"/>
    <p:sldId id="298" r:id="rId26"/>
    <p:sldId id="299" r:id="rId27"/>
    <p:sldId id="277" r:id="rId28"/>
    <p:sldId id="278" r:id="rId29"/>
    <p:sldId id="285" r:id="rId30"/>
    <p:sldId id="286" r:id="rId31"/>
    <p:sldId id="284" r:id="rId32"/>
    <p:sldId id="282" r:id="rId33"/>
    <p:sldId id="281" r:id="rId34"/>
    <p:sldId id="296" r:id="rId35"/>
    <p:sldId id="300" r:id="rId36"/>
    <p:sldId id="301" r:id="rId37"/>
    <p:sldId id="275" r:id="rId38"/>
    <p:sldId id="304" r:id="rId39"/>
    <p:sldId id="305" r:id="rId40"/>
    <p:sldId id="2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47E1F-1DFA-D446-BC67-31C5B25DF7F9}" type="datetimeFigureOut">
              <a:rPr lang="en-US" smtClean="0"/>
              <a:t>11/11/2019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86505-82C1-A746-A7AC-E9B1055A8741}" type="slidenum">
              <a:rPr lang="en-US" smtClean="0"/>
              <a:t>‹#›</a:t>
            </a:fld>
            <a:endParaRPr lang="en-US" dirty="0"/>
          </a:p>
        </p:txBody>
      </p:sp>
    </p:spTree>
    <p:extLst>
      <p:ext uri="{BB962C8B-B14F-4D97-AF65-F5344CB8AC3E}">
        <p14:creationId xmlns:p14="http://schemas.microsoft.com/office/powerpoint/2010/main" val="3402551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Padi</a:t>
            </a:r>
          </a:p>
        </p:txBody>
      </p:sp>
      <p:sp>
        <p:nvSpPr>
          <p:cNvPr id="4" name="Slide Number Placeholder 3"/>
          <p:cNvSpPr>
            <a:spLocks noGrp="1"/>
          </p:cNvSpPr>
          <p:nvPr>
            <p:ph type="sldNum" sz="quarter" idx="10"/>
          </p:nvPr>
        </p:nvSpPr>
        <p:spPr/>
        <p:txBody>
          <a:bodyPr/>
          <a:lstStyle/>
          <a:p>
            <a:fld id="{7EE86505-82C1-A746-A7AC-E9B1055A8741}" type="slidenum">
              <a:rPr lang="en-US" smtClean="0"/>
              <a:t>1</a:t>
            </a:fld>
            <a:endParaRPr lang="en-US" dirty="0"/>
          </a:p>
        </p:txBody>
      </p:sp>
    </p:spTree>
    <p:extLst>
      <p:ext uri="{BB962C8B-B14F-4D97-AF65-F5344CB8AC3E}">
        <p14:creationId xmlns:p14="http://schemas.microsoft.com/office/powerpoint/2010/main" val="133005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7E0339-4CB0-3B44-902D-CEB6D8AA64FB}"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7E0339-4CB0-3B44-902D-CEB6D8AA64F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37E0339-4CB0-3B44-902D-CEB6D8AA64FB}"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237E0339-4CB0-3B44-902D-CEB6D8AA64FB}"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7E0339-4CB0-3B44-902D-CEB6D8AA64FB}"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96C609A-142A-8647-8F3D-BA4F904E5B2D}" type="datetimeFigureOut">
              <a:rPr lang="en-US" smtClean="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7E0339-4CB0-3B44-902D-CEB6D8AA64FB}"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37E0339-4CB0-3B44-902D-CEB6D8AA64FB}"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237E0339-4CB0-3B44-902D-CEB6D8AA64FB}"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37E0339-4CB0-3B44-902D-CEB6D8AA64FB}"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37E0339-4CB0-3B44-902D-CEB6D8AA64FB}"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96C609A-142A-8647-8F3D-BA4F904E5B2D}" type="datetimeFigureOut">
              <a:rPr lang="en-US" smtClean="0"/>
              <a:t>11/11/2019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37E0339-4CB0-3B44-902D-CEB6D8AA64FB}"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96C609A-142A-8647-8F3D-BA4F904E5B2D}" type="datetimeFigureOut">
              <a:rPr lang="en-US" smtClean="0"/>
              <a:t>11/11/2019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96C609A-142A-8647-8F3D-BA4F904E5B2D}" type="datetimeFigureOut">
              <a:rPr lang="en-US" smtClean="0"/>
              <a:t>11/11/2019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37E0339-4CB0-3B44-902D-CEB6D8AA64FB}"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5="http://schemas.microsoft.com/office/powerpoint/2012/main">
    <mc:Choice Requires="p15">
      <p:transition xmlns:p14="http://schemas.microsoft.com/office/powerpoint/2010/main" p14:dur="10" advTm="0">
        <p15:prstTrans prst="curtains"/>
      </p:transition>
    </mc:Choice>
    <mc:Fallback xmlns="">
      <p:transition advTm="0">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82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9244" y="3234265"/>
            <a:ext cx="6675967" cy="2873024"/>
          </a:xfrm>
        </p:spPr>
        <p:txBody>
          <a:bodyPr>
            <a:normAutofit lnSpcReduction="10000"/>
          </a:bodyPr>
          <a:lstStyle/>
          <a:p>
            <a:r>
              <a:rPr lang="en-US" sz="1800" dirty="0">
                <a:latin typeface="+mj-lt"/>
              </a:rPr>
              <a:t>THE ADVENT OF INTERVENTIONAL RADIOLOGY AND CPP MANAGEMENT WITH A  SPECIAL FOCUS ON FIBROIDS AND UTERINE FIBROID EMBOLIZATION.</a:t>
            </a:r>
          </a:p>
          <a:p>
            <a:endParaRPr lang="en-US" dirty="0"/>
          </a:p>
          <a:p>
            <a:endParaRPr lang="en-US" dirty="0"/>
          </a:p>
          <a:p>
            <a:endParaRPr lang="en-US" dirty="0"/>
          </a:p>
          <a:p>
            <a:endParaRPr lang="en-US" dirty="0"/>
          </a:p>
          <a:p>
            <a:endParaRPr lang="en-US" dirty="0"/>
          </a:p>
          <a:p>
            <a:r>
              <a:rPr lang="en-US" dirty="0">
                <a:latin typeface="+mj-lt"/>
              </a:rPr>
              <a:t>Dr j. Padi</a:t>
            </a:r>
          </a:p>
          <a:p>
            <a:endParaRPr lang="en-US" dirty="0">
              <a:latin typeface="+mj-lt"/>
            </a:endParaRPr>
          </a:p>
          <a:p>
            <a:endParaRPr lang="en-US" dirty="0"/>
          </a:p>
          <a:p>
            <a:endParaRPr lang="en-US" dirty="0"/>
          </a:p>
        </p:txBody>
      </p:sp>
      <p:sp>
        <p:nvSpPr>
          <p:cNvPr id="2" name="Title 1"/>
          <p:cNvSpPr>
            <a:spLocks noGrp="1"/>
          </p:cNvSpPr>
          <p:nvPr>
            <p:ph type="ctrTitle"/>
          </p:nvPr>
        </p:nvSpPr>
        <p:spPr/>
        <p:txBody>
          <a:bodyPr/>
          <a:lstStyle/>
          <a:p>
            <a:r>
              <a:rPr lang="en-US" dirty="0"/>
              <a:t>CHRONIC PELVIC PAIN IN WOMEN.</a:t>
            </a:r>
          </a:p>
        </p:txBody>
      </p:sp>
    </p:spTree>
    <p:extLst>
      <p:ext uri="{BB962C8B-B14F-4D97-AF65-F5344CB8AC3E}">
        <p14:creationId xmlns:p14="http://schemas.microsoft.com/office/powerpoint/2010/main" val="302697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50156">
        <p15:prstTrans prst="curtains"/>
      </p:transition>
    </mc:Choice>
    <mc:Fallback xmlns="">
      <p:transition advTm="5015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causes of CPP.</a:t>
            </a:r>
          </a:p>
        </p:txBody>
      </p:sp>
      <p:sp>
        <p:nvSpPr>
          <p:cNvPr id="3" name="Content Placeholder 2"/>
          <p:cNvSpPr>
            <a:spLocks noGrp="1"/>
          </p:cNvSpPr>
          <p:nvPr>
            <p:ph sz="quarter" idx="1"/>
          </p:nvPr>
        </p:nvSpPr>
        <p:spPr>
          <a:xfrm>
            <a:off x="301751" y="1504469"/>
            <a:ext cx="8706781" cy="4907619"/>
          </a:xfrm>
        </p:spPr>
        <p:txBody>
          <a:bodyPr>
            <a:normAutofit fontScale="25000" lnSpcReduction="20000"/>
          </a:bodyPr>
          <a:lstStyle/>
          <a:p>
            <a:r>
              <a:rPr lang="en-US" sz="7200" dirty="0"/>
              <a:t>These are mostly gynecological and occur in the reproductive ages of between 15-45 years.</a:t>
            </a:r>
          </a:p>
          <a:p>
            <a:endParaRPr lang="en-US" sz="7200" dirty="0"/>
          </a:p>
          <a:p>
            <a:r>
              <a:rPr lang="en-US" sz="7200" dirty="0"/>
              <a:t>They are mostly cyclical and occur with menstruation. They may also be </a:t>
            </a:r>
            <a:r>
              <a:rPr lang="en-US" sz="7200" dirty="0" err="1"/>
              <a:t>acyclical</a:t>
            </a:r>
            <a:r>
              <a:rPr lang="en-US" sz="7200" dirty="0"/>
              <a:t>.</a:t>
            </a:r>
          </a:p>
          <a:p>
            <a:endParaRPr lang="en-US" sz="7200" dirty="0"/>
          </a:p>
          <a:p>
            <a:r>
              <a:rPr lang="en-US" sz="7200" dirty="0"/>
              <a:t>They are said to be chronic if they last more than 3months or typically 6months.</a:t>
            </a:r>
          </a:p>
          <a:p>
            <a:endParaRPr lang="en-US" sz="7200" dirty="0"/>
          </a:p>
          <a:p>
            <a:r>
              <a:rPr lang="en-US" sz="7200" dirty="0"/>
              <a:t>They are incapacitating and affect the quality of life of the affected individual.</a:t>
            </a:r>
          </a:p>
          <a:p>
            <a:endParaRPr lang="en-US" sz="7200" dirty="0"/>
          </a:p>
          <a:p>
            <a:r>
              <a:rPr lang="en-US" sz="7200" dirty="0"/>
              <a:t>They are hardly responsive to normal or OTC Analgesia.</a:t>
            </a:r>
          </a:p>
          <a:p>
            <a:endParaRPr lang="en-US" sz="7200" dirty="0"/>
          </a:p>
          <a:p>
            <a:r>
              <a:rPr lang="en-US" sz="7200" dirty="0"/>
              <a:t>They are mis- or under-diagnosed or summarily  dismissed as normal</a:t>
            </a:r>
          </a:p>
          <a:p>
            <a:endParaRPr lang="en-US" sz="7200" dirty="0"/>
          </a:p>
          <a:p>
            <a:r>
              <a:rPr lang="en-US" sz="7200" dirty="0"/>
              <a:t>The common misdiagnosis is irritable bowel syndrome.</a:t>
            </a:r>
          </a:p>
          <a:p>
            <a:endParaRPr lang="en-US" sz="7200" dirty="0"/>
          </a:p>
          <a:p>
            <a:r>
              <a:rPr lang="en-US" sz="7200" dirty="0"/>
              <a:t>Most females stop consulting about them from sheer despondency or fear of being put through multiple invasive procedures with no real definite diagnosis.</a:t>
            </a:r>
          </a:p>
          <a:p>
            <a:endParaRPr lang="en-US" dirty="0"/>
          </a:p>
          <a:p>
            <a:pPr marL="0" indent="0">
              <a:buNone/>
            </a:pPr>
            <a:r>
              <a:rPr lang="en-US" dirty="0"/>
              <a:t> </a:t>
            </a:r>
          </a:p>
        </p:txBody>
      </p:sp>
    </p:spTree>
    <p:extLst>
      <p:ext uri="{BB962C8B-B14F-4D97-AF65-F5344CB8AC3E}">
        <p14:creationId xmlns:p14="http://schemas.microsoft.com/office/powerpoint/2010/main" val="34105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64717">
        <p15:prstTrans prst="curtains"/>
      </p:transition>
    </mc:Choice>
    <mc:Fallback xmlns="">
      <p:transition advTm="6471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Gynecological Conditions.</a:t>
            </a:r>
          </a:p>
        </p:txBody>
      </p:sp>
      <p:sp>
        <p:nvSpPr>
          <p:cNvPr id="3" name="Content Placeholder 2"/>
          <p:cNvSpPr>
            <a:spLocks noGrp="1"/>
          </p:cNvSpPr>
          <p:nvPr>
            <p:ph sz="quarter" idx="1"/>
          </p:nvPr>
        </p:nvSpPr>
        <p:spPr/>
        <p:txBody>
          <a:bodyPr/>
          <a:lstStyle/>
          <a:p>
            <a:pPr marL="0" indent="0">
              <a:buNone/>
            </a:pPr>
            <a:endParaRPr lang="en-US" dirty="0"/>
          </a:p>
          <a:p>
            <a:r>
              <a:rPr lang="en-US" dirty="0" err="1"/>
              <a:t>Multifibroid</a:t>
            </a:r>
            <a:r>
              <a:rPr lang="en-US" dirty="0"/>
              <a:t> Uterus(Fibroids/Leiomyomas)</a:t>
            </a:r>
          </a:p>
          <a:p>
            <a:r>
              <a:rPr lang="en-US" dirty="0"/>
              <a:t>Adenomyosis </a:t>
            </a:r>
          </a:p>
          <a:p>
            <a:r>
              <a:rPr lang="en-US" dirty="0"/>
              <a:t>Endometriosis</a:t>
            </a:r>
          </a:p>
          <a:p>
            <a:r>
              <a:rPr lang="en-US" dirty="0"/>
              <a:t>Pelvic Congestion Syndrome.</a:t>
            </a:r>
          </a:p>
          <a:p>
            <a:r>
              <a:rPr lang="en-US" dirty="0"/>
              <a:t>Pelvic Inflammatory disease</a:t>
            </a:r>
          </a:p>
          <a:p>
            <a:r>
              <a:rPr lang="en-US" dirty="0"/>
              <a:t>Ovarian remnant</a:t>
            </a:r>
          </a:p>
        </p:txBody>
      </p:sp>
    </p:spTree>
    <p:extLst>
      <p:ext uri="{BB962C8B-B14F-4D97-AF65-F5344CB8AC3E}">
        <p14:creationId xmlns:p14="http://schemas.microsoft.com/office/powerpoint/2010/main" val="331379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3958">
        <p15:prstTrans prst="curtains"/>
      </p:transition>
    </mc:Choice>
    <mc:Fallback xmlns="">
      <p:transition advTm="1395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Non-gynecological conditions</a:t>
            </a:r>
          </a:p>
        </p:txBody>
      </p:sp>
      <p:sp>
        <p:nvSpPr>
          <p:cNvPr id="3" name="Content Placeholder 2"/>
          <p:cNvSpPr>
            <a:spLocks noGrp="1"/>
          </p:cNvSpPr>
          <p:nvPr>
            <p:ph sz="quarter" idx="1"/>
          </p:nvPr>
        </p:nvSpPr>
        <p:spPr/>
        <p:txBody>
          <a:bodyPr/>
          <a:lstStyle/>
          <a:p>
            <a:pPr marL="0" indent="0">
              <a:buNone/>
            </a:pPr>
            <a:endParaRPr lang="en-US" dirty="0"/>
          </a:p>
          <a:p>
            <a:r>
              <a:rPr lang="en-US" dirty="0"/>
              <a:t>Interstitial cystitis(Painful bladder syndrome).</a:t>
            </a:r>
          </a:p>
          <a:p>
            <a:r>
              <a:rPr lang="en-US" dirty="0"/>
              <a:t>Musculoskeletal problems</a:t>
            </a:r>
          </a:p>
          <a:p>
            <a:r>
              <a:rPr lang="en-US" dirty="0"/>
              <a:t>Psychological factors(Psychosomatic).</a:t>
            </a:r>
          </a:p>
          <a:p>
            <a:r>
              <a:rPr lang="en-US" dirty="0"/>
              <a:t>Pelvic floor Neuralgias.</a:t>
            </a:r>
          </a:p>
          <a:p>
            <a:r>
              <a:rPr lang="en-US" dirty="0"/>
              <a:t>Prostatitis (Male) </a:t>
            </a:r>
          </a:p>
          <a:p>
            <a:r>
              <a:rPr lang="en-US" dirty="0"/>
              <a:t>Benign Prostate Hypertrophy (Male)</a:t>
            </a:r>
          </a:p>
          <a:p>
            <a:endParaRPr lang="en-US" dirty="0"/>
          </a:p>
        </p:txBody>
      </p:sp>
    </p:spTree>
    <p:extLst>
      <p:ext uri="{BB962C8B-B14F-4D97-AF65-F5344CB8AC3E}">
        <p14:creationId xmlns:p14="http://schemas.microsoft.com/office/powerpoint/2010/main" val="1742936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2440">
        <p15:prstTrans prst="curtains"/>
      </p:transition>
    </mc:Choice>
    <mc:Fallback xmlns="">
      <p:transition advTm="3244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Fibroids/Leiomyomas</a:t>
            </a:r>
          </a:p>
        </p:txBody>
      </p:sp>
      <p:sp>
        <p:nvSpPr>
          <p:cNvPr id="3" name="Content Placeholder 2"/>
          <p:cNvSpPr>
            <a:spLocks noGrp="1"/>
          </p:cNvSpPr>
          <p:nvPr>
            <p:ph sz="quarter" idx="1"/>
          </p:nvPr>
        </p:nvSpPr>
        <p:spPr/>
        <p:txBody>
          <a:bodyPr>
            <a:normAutofit/>
          </a:bodyPr>
          <a:lstStyle/>
          <a:p>
            <a:endParaRPr lang="en-US" dirty="0"/>
          </a:p>
          <a:p>
            <a:r>
              <a:rPr lang="en-US" dirty="0"/>
              <a:t>These are lesions that develop in the womb/uterus.</a:t>
            </a:r>
          </a:p>
          <a:p>
            <a:r>
              <a:rPr lang="en-US" dirty="0"/>
              <a:t>They are typically benign/non-cancerous.</a:t>
            </a:r>
          </a:p>
          <a:p>
            <a:r>
              <a:rPr lang="en-US" dirty="0"/>
              <a:t>They can grow to massive sizes and be symptomatic.</a:t>
            </a:r>
          </a:p>
          <a:p>
            <a:r>
              <a:rPr lang="en-US" dirty="0"/>
              <a:t>In other cases they may be asymptomatic.</a:t>
            </a:r>
          </a:p>
          <a:p>
            <a:r>
              <a:rPr lang="en-US" dirty="0"/>
              <a:t>The cause is generally unknown.</a:t>
            </a:r>
          </a:p>
          <a:p>
            <a:r>
              <a:rPr lang="en-US" dirty="0"/>
              <a:t>Hormones, Estrogen and Progesterone may stimulate their growth.</a:t>
            </a:r>
          </a:p>
          <a:p>
            <a:endParaRPr lang="en-US" dirty="0"/>
          </a:p>
        </p:txBody>
      </p:sp>
    </p:spTree>
    <p:extLst>
      <p:ext uri="{BB962C8B-B14F-4D97-AF65-F5344CB8AC3E}">
        <p14:creationId xmlns:p14="http://schemas.microsoft.com/office/powerpoint/2010/main" val="1162056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1338">
        <p15:prstTrans prst="curtains"/>
      </p:transition>
    </mc:Choice>
    <mc:Fallback xmlns="">
      <p:transition advTm="31338">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a:p>
          <a:p>
            <a:r>
              <a:rPr lang="en-GB" dirty="0"/>
              <a:t>Pregnancy due to increased production oestrogen and progesterone lead to development and rapid growth of fibroids.</a:t>
            </a:r>
            <a:endParaRPr lang="en-US" dirty="0"/>
          </a:p>
          <a:p>
            <a:r>
              <a:rPr lang="en-US" dirty="0"/>
              <a:t>They occur at Ages of 30 0r older , but may occur earlier at age 25.</a:t>
            </a:r>
          </a:p>
          <a:p>
            <a:r>
              <a:rPr lang="en-US" dirty="0"/>
              <a:t>They can be familial , they follow a strong maternal lineage.(Grandmother, mother and sister).</a:t>
            </a:r>
          </a:p>
          <a:p>
            <a:r>
              <a:rPr lang="en-US" dirty="0"/>
              <a:t>They have a higher predilection for women of African descent.</a:t>
            </a:r>
          </a:p>
          <a:p>
            <a:r>
              <a:rPr lang="en-US" dirty="0"/>
              <a:t>They are mostly associated with obesity.</a:t>
            </a:r>
          </a:p>
          <a:p>
            <a:endParaRPr lang="en-US" dirty="0"/>
          </a:p>
        </p:txBody>
      </p:sp>
    </p:spTree>
    <p:extLst>
      <p:ext uri="{BB962C8B-B14F-4D97-AF65-F5344CB8AC3E}">
        <p14:creationId xmlns:p14="http://schemas.microsoft.com/office/powerpoint/2010/main" val="152473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2661">
        <p15:prstTrans prst="curtains"/>
      </p:transition>
    </mc:Choice>
    <mc:Fallback xmlns="">
      <p:transition advTm="1266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&amp; Signs of Presentation.</a:t>
            </a:r>
          </a:p>
        </p:txBody>
      </p:sp>
      <p:sp>
        <p:nvSpPr>
          <p:cNvPr id="3" name="Content Placeholder 2"/>
          <p:cNvSpPr>
            <a:spLocks noGrp="1"/>
          </p:cNvSpPr>
          <p:nvPr>
            <p:ph sz="quarter" idx="1"/>
          </p:nvPr>
        </p:nvSpPr>
        <p:spPr/>
        <p:txBody>
          <a:bodyPr/>
          <a:lstStyle/>
          <a:p>
            <a:endParaRPr lang="en-US" dirty="0"/>
          </a:p>
          <a:p>
            <a:r>
              <a:rPr lang="en-US" dirty="0"/>
              <a:t>Heavy bleeding between or during periods that include blood clots(Metromenorrhagia).</a:t>
            </a:r>
          </a:p>
          <a:p>
            <a:r>
              <a:rPr lang="en-US" dirty="0"/>
              <a:t>Prolonged periods(Menorrhagia).</a:t>
            </a:r>
          </a:p>
          <a:p>
            <a:r>
              <a:rPr lang="en-US" dirty="0"/>
              <a:t>Pelvic or Lower back pain.</a:t>
            </a:r>
          </a:p>
          <a:p>
            <a:r>
              <a:rPr lang="en-US" dirty="0"/>
              <a:t>Increased menstrual cramps.</a:t>
            </a:r>
          </a:p>
          <a:p>
            <a:r>
              <a:rPr lang="en-US" dirty="0"/>
              <a:t>Increased urination.</a:t>
            </a:r>
          </a:p>
          <a:p>
            <a:r>
              <a:rPr lang="en-US" dirty="0"/>
              <a:t>Fatigue</a:t>
            </a:r>
          </a:p>
          <a:p>
            <a:endParaRPr lang="en-US" dirty="0"/>
          </a:p>
          <a:p>
            <a:endParaRPr lang="en-US" dirty="0"/>
          </a:p>
        </p:txBody>
      </p:sp>
    </p:spTree>
    <p:extLst>
      <p:ext uri="{BB962C8B-B14F-4D97-AF65-F5344CB8AC3E}">
        <p14:creationId xmlns:p14="http://schemas.microsoft.com/office/powerpoint/2010/main" val="2666870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5400">
        <p15:prstTrans prst="curtains"/>
      </p:transition>
    </mc:Choice>
    <mc:Fallback xmlns="">
      <p:transition advTm="354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symptoms and signs.</a:t>
            </a:r>
          </a:p>
        </p:txBody>
      </p:sp>
      <p:sp>
        <p:nvSpPr>
          <p:cNvPr id="3" name="Content Placeholder 2"/>
          <p:cNvSpPr>
            <a:spLocks noGrp="1"/>
          </p:cNvSpPr>
          <p:nvPr>
            <p:ph sz="quarter" idx="1"/>
          </p:nvPr>
        </p:nvSpPr>
        <p:spPr/>
        <p:txBody>
          <a:bodyPr/>
          <a:lstStyle/>
          <a:p>
            <a:pPr marL="0" indent="0">
              <a:buNone/>
            </a:pPr>
            <a:endParaRPr lang="en-GB" dirty="0"/>
          </a:p>
          <a:p>
            <a:r>
              <a:rPr lang="en-GB" dirty="0"/>
              <a:t>Pain during sexual intercourse(Dyspareunia).</a:t>
            </a:r>
          </a:p>
          <a:p>
            <a:r>
              <a:rPr lang="en-GB" dirty="0"/>
              <a:t>Pressure or fullness in your lower abdomen</a:t>
            </a:r>
          </a:p>
          <a:p>
            <a:r>
              <a:rPr lang="en-GB" dirty="0"/>
              <a:t>Swelling or enlargement of the abdomen.</a:t>
            </a:r>
            <a:endParaRPr lang="en-US" dirty="0"/>
          </a:p>
          <a:p>
            <a:r>
              <a:rPr lang="en-US" dirty="0" err="1"/>
              <a:t>Anaemia</a:t>
            </a:r>
            <a:r>
              <a:rPr lang="en-US" dirty="0"/>
              <a:t>-Pallor and tachycardia</a:t>
            </a:r>
          </a:p>
          <a:p>
            <a:r>
              <a:rPr lang="en-US" dirty="0"/>
              <a:t>Anxiety and psychological depression.</a:t>
            </a:r>
          </a:p>
          <a:p>
            <a:r>
              <a:rPr lang="en-US" dirty="0"/>
              <a:t>Infertility(Primary or Secondary).</a:t>
            </a:r>
          </a:p>
          <a:p>
            <a:endParaRPr lang="en-US" dirty="0"/>
          </a:p>
        </p:txBody>
      </p:sp>
    </p:spTree>
    <p:extLst>
      <p:ext uri="{BB962C8B-B14F-4D97-AF65-F5344CB8AC3E}">
        <p14:creationId xmlns:p14="http://schemas.microsoft.com/office/powerpoint/2010/main" val="1973757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70067">
        <p15:prstTrans prst="curtains"/>
      </p:transition>
    </mc:Choice>
    <mc:Fallback xmlns="">
      <p:transition advTm="70067">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sz="quarter" idx="1"/>
          </p:nvPr>
        </p:nvSpPr>
        <p:spPr/>
        <p:txBody>
          <a:bodyPr>
            <a:normAutofit/>
          </a:bodyPr>
          <a:lstStyle/>
          <a:p>
            <a:pPr marL="0" indent="0">
              <a:buNone/>
            </a:pPr>
            <a:r>
              <a:rPr lang="en-US" dirty="0"/>
              <a:t> </a:t>
            </a:r>
            <a:r>
              <a:rPr lang="en-US" b="1" u="sng" dirty="0"/>
              <a:t>Proper gynecological exam.</a:t>
            </a:r>
          </a:p>
          <a:p>
            <a:pPr>
              <a:buFontTx/>
              <a:buChar char="-"/>
            </a:pPr>
            <a:endParaRPr lang="en-US" dirty="0"/>
          </a:p>
          <a:p>
            <a:pPr>
              <a:buFontTx/>
              <a:buChar char="-"/>
            </a:pPr>
            <a:r>
              <a:rPr lang="en-US" dirty="0"/>
              <a:t>Exhaustive History taking </a:t>
            </a:r>
          </a:p>
          <a:p>
            <a:pPr>
              <a:buFontTx/>
              <a:buChar char="-"/>
            </a:pPr>
            <a:endParaRPr lang="en-US" dirty="0"/>
          </a:p>
          <a:p>
            <a:pPr>
              <a:buFontTx/>
              <a:buChar char="-"/>
            </a:pPr>
            <a:r>
              <a:rPr lang="en-US" dirty="0"/>
              <a:t>Meticulous bedside examination </a:t>
            </a:r>
          </a:p>
          <a:p>
            <a:pPr>
              <a:buFontTx/>
              <a:buChar char="-"/>
            </a:pPr>
            <a:endParaRPr lang="en-US" dirty="0"/>
          </a:p>
          <a:p>
            <a:pPr>
              <a:buFontTx/>
              <a:buChar char="-"/>
            </a:pPr>
            <a:r>
              <a:rPr lang="en-US" dirty="0"/>
              <a:t>Bedside Test e.g. Urinalysis  </a:t>
            </a:r>
          </a:p>
          <a:p>
            <a:pPr>
              <a:buFontTx/>
              <a:buChar char="-"/>
            </a:pPr>
            <a:endParaRPr lang="en-US" dirty="0"/>
          </a:p>
          <a:p>
            <a:pPr>
              <a:buFontTx/>
              <a:buChar char="-"/>
            </a:pPr>
            <a:r>
              <a:rPr lang="en-US" dirty="0"/>
              <a:t>Confirmatory Laboratory Tests</a:t>
            </a:r>
          </a:p>
          <a:p>
            <a:pPr marL="0" indent="0">
              <a:buNone/>
            </a:pPr>
            <a:endParaRPr lang="en-US" dirty="0"/>
          </a:p>
        </p:txBody>
      </p:sp>
    </p:spTree>
    <p:extLst>
      <p:ext uri="{BB962C8B-B14F-4D97-AF65-F5344CB8AC3E}">
        <p14:creationId xmlns:p14="http://schemas.microsoft.com/office/powerpoint/2010/main" val="1268571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52126">
        <p15:prstTrans prst="curtains"/>
      </p:transition>
    </mc:Choice>
    <mc:Fallback xmlns="">
      <p:transition advTm="5212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9759-2828-4DB2-8A2B-8077F8C9C3B0}"/>
              </a:ext>
            </a:extLst>
          </p:cNvPr>
          <p:cNvSpPr>
            <a:spLocks noGrp="1"/>
          </p:cNvSpPr>
          <p:nvPr>
            <p:ph type="title"/>
          </p:nvPr>
        </p:nvSpPr>
        <p:spPr/>
        <p:txBody>
          <a:bodyPr/>
          <a:lstStyle/>
          <a:p>
            <a:r>
              <a:rPr lang="en-ZA" dirty="0"/>
              <a:t>Medical Imaging / Radiology </a:t>
            </a:r>
          </a:p>
        </p:txBody>
      </p:sp>
      <p:sp>
        <p:nvSpPr>
          <p:cNvPr id="3" name="Content Placeholder 2">
            <a:extLst>
              <a:ext uri="{FF2B5EF4-FFF2-40B4-BE49-F238E27FC236}">
                <a16:creationId xmlns:a16="http://schemas.microsoft.com/office/drawing/2014/main" id="{CD86AE4D-845E-4071-A30F-72BF6A3E698F}"/>
              </a:ext>
            </a:extLst>
          </p:cNvPr>
          <p:cNvSpPr>
            <a:spLocks noGrp="1"/>
          </p:cNvSpPr>
          <p:nvPr>
            <p:ph sz="quarter" idx="1"/>
          </p:nvPr>
        </p:nvSpPr>
        <p:spPr/>
        <p:txBody>
          <a:bodyPr/>
          <a:lstStyle/>
          <a:p>
            <a:pPr marL="0" indent="0">
              <a:buNone/>
            </a:pPr>
            <a:r>
              <a:rPr lang="en-ZA" b="1" u="sng" dirty="0"/>
              <a:t>Ultrasound</a:t>
            </a:r>
          </a:p>
          <a:p>
            <a:r>
              <a:rPr lang="en-ZA" dirty="0"/>
              <a:t>-Transabdominal</a:t>
            </a:r>
          </a:p>
          <a:p>
            <a:r>
              <a:rPr lang="en-ZA" dirty="0"/>
              <a:t>-Transvaginal</a:t>
            </a:r>
          </a:p>
          <a:p>
            <a:r>
              <a:rPr lang="en-ZA" dirty="0"/>
              <a:t>*Bulky, mixed echogenicity Uterus</a:t>
            </a:r>
          </a:p>
          <a:p>
            <a:r>
              <a:rPr lang="en-ZA" dirty="0"/>
              <a:t>*Myometrial Lesions of varying sizes.</a:t>
            </a:r>
          </a:p>
          <a:p>
            <a:r>
              <a:rPr lang="en-ZA" dirty="0"/>
              <a:t>*Appear darker than uterine wall.</a:t>
            </a:r>
          </a:p>
          <a:p>
            <a:r>
              <a:rPr lang="en-ZA" dirty="0"/>
              <a:t>*Show increased blood supply on Doppler.</a:t>
            </a:r>
          </a:p>
          <a:p>
            <a:r>
              <a:rPr lang="en-ZA" dirty="0"/>
              <a:t>*Multi-sited and may compress on Urinary bladder.</a:t>
            </a:r>
          </a:p>
          <a:p>
            <a:endParaRPr lang="en-ZA" dirty="0"/>
          </a:p>
        </p:txBody>
      </p:sp>
    </p:spTree>
    <p:extLst>
      <p:ext uri="{BB962C8B-B14F-4D97-AF65-F5344CB8AC3E}">
        <p14:creationId xmlns:p14="http://schemas.microsoft.com/office/powerpoint/2010/main" val="3552623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50908">
        <p15:prstTrans prst="curtains"/>
      </p:transition>
    </mc:Choice>
    <mc:Fallback xmlns="">
      <p:transition advTm="50908">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 Images of Fibroids</a:t>
            </a:r>
          </a:p>
        </p:txBody>
      </p:sp>
      <p:pic>
        <p:nvPicPr>
          <p:cNvPr id="9" name="Content Placeholder 8">
            <a:extLst>
              <a:ext uri="{FF2B5EF4-FFF2-40B4-BE49-F238E27FC236}">
                <a16:creationId xmlns:a16="http://schemas.microsoft.com/office/drawing/2014/main" id="{CFBE3B33-06ED-4AD6-A9A0-9DC5DF93EB88}"/>
              </a:ext>
            </a:extLst>
          </p:cNvPr>
          <p:cNvPicPr>
            <a:picLocks noGrp="1" noChangeAspect="1"/>
          </p:cNvPicPr>
          <p:nvPr>
            <p:ph sz="half" idx="2"/>
          </p:nvPr>
        </p:nvPicPr>
        <p:blipFill>
          <a:blip r:embed="rId2"/>
          <a:stretch>
            <a:fillRect/>
          </a:stretch>
        </p:blipFill>
        <p:spPr>
          <a:xfrm>
            <a:off x="4797552" y="2099733"/>
            <a:ext cx="4038600" cy="3127111"/>
          </a:xfrm>
          <a:prstGeom prst="rect">
            <a:avLst/>
          </a:prstGeom>
          <a:ln>
            <a:noFill/>
          </a:ln>
          <a:effectLst>
            <a:outerShdw blurRad="292100" dist="139700" dir="2700000" algn="tl" rotWithShape="0">
              <a:srgbClr val="333333">
                <a:alpha val="65000"/>
              </a:srgbClr>
            </a:outerShdw>
          </a:effectLst>
        </p:spPr>
      </p:pic>
      <p:pic>
        <p:nvPicPr>
          <p:cNvPr id="13" name="Content Placeholder 12">
            <a:extLst>
              <a:ext uri="{FF2B5EF4-FFF2-40B4-BE49-F238E27FC236}">
                <a16:creationId xmlns:a16="http://schemas.microsoft.com/office/drawing/2014/main" id="{5249BF7E-49D6-4D7B-BA27-C7F27C6F4801}"/>
              </a:ext>
            </a:extLst>
          </p:cNvPr>
          <p:cNvPicPr>
            <a:picLocks noGrp="1" noChangeAspect="1"/>
          </p:cNvPicPr>
          <p:nvPr>
            <p:ph sz="half" idx="1"/>
          </p:nvPr>
        </p:nvPicPr>
        <p:blipFill>
          <a:blip r:embed="rId3"/>
          <a:stretch>
            <a:fillRect/>
          </a:stretch>
        </p:blipFill>
        <p:spPr>
          <a:xfrm>
            <a:off x="301625" y="2099733"/>
            <a:ext cx="4038600" cy="3127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100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51262">
        <p15:prstTrans prst="curtains"/>
      </p:transition>
    </mc:Choice>
    <mc:Fallback xmlns="">
      <p:transition advTm="5126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Interventional Radiology</a:t>
            </a:r>
          </a:p>
        </p:txBody>
      </p:sp>
      <p:sp>
        <p:nvSpPr>
          <p:cNvPr id="3" name="Content Placeholder 2"/>
          <p:cNvSpPr>
            <a:spLocks noGrp="1"/>
          </p:cNvSpPr>
          <p:nvPr>
            <p:ph sz="quarter" idx="1"/>
          </p:nvPr>
        </p:nvSpPr>
        <p:spPr/>
        <p:txBody>
          <a:bodyPr/>
          <a:lstStyle/>
          <a:p>
            <a:r>
              <a:rPr lang="en-US" dirty="0"/>
              <a:t>Interventional Radiologists perform a broad range of procedures such as treating tumors, taking organ biopsies or placing stents by inserting tiny instruments and thin plastic tubes (catheters) into the body via an artery or vein. </a:t>
            </a:r>
          </a:p>
          <a:p>
            <a:r>
              <a:rPr lang="en-US" dirty="0"/>
              <a:t>The images are used to guide the catheters and instruments to the exact area where the procedure or treatment is to be performed.</a:t>
            </a:r>
          </a:p>
          <a:p>
            <a:r>
              <a:rPr lang="en-US" dirty="0"/>
              <a:t>Disruptive Innovation in the medical field with what is now known as Minimally Invasive Procedures. </a:t>
            </a:r>
          </a:p>
        </p:txBody>
      </p:sp>
    </p:spTree>
    <p:extLst>
      <p:ext uri="{BB962C8B-B14F-4D97-AF65-F5344CB8AC3E}">
        <p14:creationId xmlns:p14="http://schemas.microsoft.com/office/powerpoint/2010/main" val="3398863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4317">
        <p15:prstTrans prst="curtains"/>
      </p:transition>
    </mc:Choice>
    <mc:Fallback xmlns="">
      <p:transition advTm="4317">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Pelvic MRI</a:t>
            </a:r>
          </a:p>
        </p:txBody>
      </p:sp>
      <p:sp>
        <p:nvSpPr>
          <p:cNvPr id="3" name="Content Placeholder 2"/>
          <p:cNvSpPr>
            <a:spLocks noGrp="1"/>
          </p:cNvSpPr>
          <p:nvPr>
            <p:ph sz="quarter" idx="1"/>
          </p:nvPr>
        </p:nvSpPr>
        <p:spPr/>
        <p:txBody>
          <a:bodyPr>
            <a:normAutofit lnSpcReduction="10000"/>
          </a:bodyPr>
          <a:lstStyle/>
          <a:p>
            <a:r>
              <a:rPr lang="en-US" dirty="0"/>
              <a:t>Confirmatory Imaging that is non-ionizing.</a:t>
            </a:r>
          </a:p>
          <a:p>
            <a:r>
              <a:rPr lang="en-US" dirty="0"/>
              <a:t>Better characterizes the architecture of the the fibroids(Hypointense Lesions).</a:t>
            </a:r>
          </a:p>
          <a:p>
            <a:r>
              <a:rPr lang="en-US" dirty="0"/>
              <a:t>Gives proper geographical location and sizes of fibroids.</a:t>
            </a:r>
          </a:p>
          <a:p>
            <a:r>
              <a:rPr lang="en-US" dirty="0"/>
              <a:t>Fibroids can be typified according to location.</a:t>
            </a:r>
          </a:p>
          <a:p>
            <a:r>
              <a:rPr lang="en-US" dirty="0"/>
              <a:t>Uses FIGO Classification to locate and typify Fibroids. </a:t>
            </a:r>
          </a:p>
          <a:p>
            <a:r>
              <a:rPr lang="en-US" dirty="0"/>
              <a:t>CT can be used as an alternative in the absence of an MRI.Not readily used because of ionizing radiation.</a:t>
            </a:r>
          </a:p>
        </p:txBody>
      </p:sp>
    </p:spTree>
    <p:extLst>
      <p:ext uri="{BB962C8B-B14F-4D97-AF65-F5344CB8AC3E}">
        <p14:creationId xmlns:p14="http://schemas.microsoft.com/office/powerpoint/2010/main" val="305935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95124">
        <p15:prstTrans prst="curtains"/>
      </p:transition>
    </mc:Choice>
    <mc:Fallback xmlns="">
      <p:transition advTm="9512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8AB81-5AB1-4985-9613-B1695BF24AE9}"/>
              </a:ext>
            </a:extLst>
          </p:cNvPr>
          <p:cNvSpPr>
            <a:spLocks noGrp="1"/>
          </p:cNvSpPr>
          <p:nvPr>
            <p:ph type="title"/>
          </p:nvPr>
        </p:nvSpPr>
        <p:spPr/>
        <p:txBody>
          <a:bodyPr/>
          <a:lstStyle/>
          <a:p>
            <a:r>
              <a:rPr lang="en-ZA" dirty="0"/>
              <a:t>Pelvic MRI</a:t>
            </a:r>
          </a:p>
        </p:txBody>
      </p:sp>
      <p:pic>
        <p:nvPicPr>
          <p:cNvPr id="11" name="Content Placeholder 10">
            <a:extLst>
              <a:ext uri="{FF2B5EF4-FFF2-40B4-BE49-F238E27FC236}">
                <a16:creationId xmlns:a16="http://schemas.microsoft.com/office/drawing/2014/main" id="{8D5393DA-6883-4D1B-BEEB-658FBB5D2EEF}"/>
              </a:ext>
            </a:extLst>
          </p:cNvPr>
          <p:cNvPicPr>
            <a:picLocks noGrp="1" noChangeAspect="1"/>
          </p:cNvPicPr>
          <p:nvPr>
            <p:ph sz="half" idx="2"/>
          </p:nvPr>
        </p:nvPicPr>
        <p:blipFill>
          <a:blip r:embed="rId2"/>
          <a:stretch>
            <a:fillRect/>
          </a:stretch>
        </p:blipFill>
        <p:spPr>
          <a:xfrm>
            <a:off x="4800600" y="2031999"/>
            <a:ext cx="4038600" cy="3452019"/>
          </a:xfrm>
          <a:prstGeom prst="rect">
            <a:avLst/>
          </a:prstGeom>
          <a:ln>
            <a:noFill/>
          </a:ln>
          <a:effectLst>
            <a:outerShdw blurRad="190500" algn="tl" rotWithShape="0">
              <a:srgbClr val="000000">
                <a:alpha val="70000"/>
              </a:srgbClr>
            </a:outerShdw>
          </a:effectLst>
        </p:spPr>
      </p:pic>
      <p:pic>
        <p:nvPicPr>
          <p:cNvPr id="19" name="Content Placeholder 18">
            <a:extLst>
              <a:ext uri="{FF2B5EF4-FFF2-40B4-BE49-F238E27FC236}">
                <a16:creationId xmlns:a16="http://schemas.microsoft.com/office/drawing/2014/main" id="{3D9C2CB6-8DE9-48EA-99A9-FC39CF5CF25F}"/>
              </a:ext>
            </a:extLst>
          </p:cNvPr>
          <p:cNvPicPr>
            <a:picLocks noGrp="1" noChangeAspect="1"/>
          </p:cNvPicPr>
          <p:nvPr>
            <p:ph sz="half" idx="1"/>
          </p:nvPr>
        </p:nvPicPr>
        <p:blipFill>
          <a:blip r:embed="rId3"/>
          <a:stretch>
            <a:fillRect/>
          </a:stretch>
        </p:blipFill>
        <p:spPr>
          <a:xfrm>
            <a:off x="301625" y="2031999"/>
            <a:ext cx="4038600" cy="34520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2052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47915">
        <p15:prstTrans prst="curtains"/>
      </p:transition>
    </mc:Choice>
    <mc:Fallback xmlns="">
      <p:transition advTm="47915">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FIGO CLASSIFICATION.</a:t>
            </a:r>
          </a:p>
        </p:txBody>
      </p:sp>
      <p:sp>
        <p:nvSpPr>
          <p:cNvPr id="3" name="Content Placeholder 2"/>
          <p:cNvSpPr>
            <a:spLocks noGrp="1"/>
          </p:cNvSpPr>
          <p:nvPr>
            <p:ph sz="quarter" idx="1"/>
          </p:nvPr>
        </p:nvSpPr>
        <p:spPr/>
        <p:txBody>
          <a:bodyPr>
            <a:normAutofit lnSpcReduction="10000"/>
          </a:bodyPr>
          <a:lstStyle/>
          <a:p>
            <a:endParaRPr lang="en-US" dirty="0"/>
          </a:p>
          <a:p>
            <a:r>
              <a:rPr lang="en-US" dirty="0"/>
              <a:t>Intramural fibroids-within the wall of the Uterus.</a:t>
            </a:r>
          </a:p>
          <a:p>
            <a:r>
              <a:rPr lang="en-US" dirty="0"/>
              <a:t>Subserosal fibroids-extend outside the myometrium.</a:t>
            </a:r>
          </a:p>
          <a:p>
            <a:r>
              <a:rPr lang="en-US" dirty="0"/>
              <a:t>Pedunculated fibroids-subserosal with a stalk or slender base that supports the tumor.</a:t>
            </a:r>
          </a:p>
          <a:p>
            <a:r>
              <a:rPr lang="en-US" dirty="0"/>
              <a:t>Submucosal fibroids-in the middle muscle layer or myometrium of the  uterus</a:t>
            </a:r>
          </a:p>
          <a:p>
            <a:pPr marL="0" indent="0">
              <a:buNone/>
            </a:pPr>
            <a:r>
              <a:rPr lang="en-US" dirty="0"/>
              <a:t>*Fundal</a:t>
            </a:r>
          </a:p>
          <a:p>
            <a:pPr marL="0" indent="0">
              <a:buNone/>
            </a:pPr>
            <a:r>
              <a:rPr lang="en-US" dirty="0"/>
              <a:t>*Body</a:t>
            </a:r>
          </a:p>
          <a:p>
            <a:pPr marL="0" indent="0">
              <a:buNone/>
            </a:pPr>
            <a:r>
              <a:rPr lang="en-US" dirty="0"/>
              <a:t>*Cervix</a:t>
            </a:r>
          </a:p>
          <a:p>
            <a:endParaRPr lang="en-US" dirty="0"/>
          </a:p>
        </p:txBody>
      </p:sp>
    </p:spTree>
    <p:extLst>
      <p:ext uri="{BB962C8B-B14F-4D97-AF65-F5344CB8AC3E}">
        <p14:creationId xmlns:p14="http://schemas.microsoft.com/office/powerpoint/2010/main" val="177273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9029">
        <p15:prstTrans prst="curtains"/>
      </p:transition>
    </mc:Choice>
    <mc:Fallback xmlns="">
      <p:transition advTm="19029">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Multifibroid</a:t>
            </a:r>
            <a:r>
              <a:rPr lang="en-US" dirty="0"/>
              <a:t> Uterus &amp; FIGO Classification</a:t>
            </a:r>
          </a:p>
        </p:txBody>
      </p:sp>
      <p:pic>
        <p:nvPicPr>
          <p:cNvPr id="4" name="Content Placeholder 3" descr="ufe_3.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2126" y="1930400"/>
            <a:ext cx="3871275" cy="3701746"/>
          </a:xfrm>
          <a:prstGeom prst="rect">
            <a:avLst/>
          </a:prstGeom>
          <a:ln>
            <a:noFill/>
          </a:ln>
          <a:effectLst>
            <a:outerShdw blurRad="190500" algn="tl" rotWithShape="0">
              <a:srgbClr val="000000">
                <a:alpha val="70000"/>
              </a:srgbClr>
            </a:outerShdw>
          </a:effectLst>
        </p:spPr>
      </p:pic>
      <p:pic>
        <p:nvPicPr>
          <p:cNvPr id="9" name="Content Placeholder 8">
            <a:extLst>
              <a:ext uri="{FF2B5EF4-FFF2-40B4-BE49-F238E27FC236}">
                <a16:creationId xmlns:a16="http://schemas.microsoft.com/office/drawing/2014/main" id="{94E2FDD2-6F2E-4400-A425-EF48406B0782}"/>
              </a:ext>
            </a:extLst>
          </p:cNvPr>
          <p:cNvPicPr>
            <a:picLocks noGrp="1" noChangeAspect="1"/>
          </p:cNvPicPr>
          <p:nvPr>
            <p:ph sz="half" idx="2"/>
          </p:nvPr>
        </p:nvPicPr>
        <p:blipFill>
          <a:blip r:embed="rId3"/>
          <a:stretch>
            <a:fillRect/>
          </a:stretch>
        </p:blipFill>
        <p:spPr>
          <a:xfrm>
            <a:off x="4707467" y="1930400"/>
            <a:ext cx="4131733" cy="37017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6542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5050">
        <p15:prstTrans prst="curtains"/>
      </p:transition>
    </mc:Choice>
    <mc:Fallback xmlns="">
      <p:transition advTm="3505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3200"/>
            <a:ext cx="8534400" cy="935228"/>
          </a:xfrm>
        </p:spPr>
        <p:txBody>
          <a:bodyPr>
            <a:normAutofit fontScale="90000"/>
          </a:bodyPr>
          <a:lstStyle/>
          <a:p>
            <a:r>
              <a:rPr lang="en-US" dirty="0"/>
              <a:t>Uterine Fibroid(Artery) Embolization </a:t>
            </a:r>
            <a:br>
              <a:rPr lang="en-US" dirty="0"/>
            </a:br>
            <a:r>
              <a:rPr lang="en-US" dirty="0"/>
              <a:t>(Modern Treatment of MFU).</a:t>
            </a:r>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dirty="0"/>
          </a:p>
          <a:p>
            <a:r>
              <a:rPr lang="en-US" dirty="0"/>
              <a:t>It’s a Radiologic Image-guided, Catheter-based endovascular minimally invasive interventional procedure.</a:t>
            </a:r>
          </a:p>
          <a:p>
            <a:r>
              <a:rPr lang="en-US" dirty="0"/>
              <a:t>It is done via the trans-femoral or trans-radial artery route.</a:t>
            </a:r>
          </a:p>
          <a:p>
            <a:r>
              <a:rPr lang="en-US" dirty="0"/>
              <a:t>It can be done in theatre with a C-arm.</a:t>
            </a:r>
          </a:p>
          <a:p>
            <a:r>
              <a:rPr lang="en-US" dirty="0"/>
              <a:t>It is usually done in the Cath-lab/Hybrid angio-suite.</a:t>
            </a:r>
          </a:p>
          <a:p>
            <a:r>
              <a:rPr lang="en-US" dirty="0"/>
              <a:t>It is done with or without General anesthesia.</a:t>
            </a:r>
          </a:p>
          <a:p>
            <a:r>
              <a:rPr lang="en-US" dirty="0"/>
              <a:t>UFE is done for Patients who want non-surgical intervention and have not responded to medical treatment.</a:t>
            </a:r>
          </a:p>
        </p:txBody>
      </p:sp>
    </p:spTree>
    <p:extLst>
      <p:ext uri="{BB962C8B-B14F-4D97-AF65-F5344CB8AC3E}">
        <p14:creationId xmlns:p14="http://schemas.microsoft.com/office/powerpoint/2010/main" val="3867106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71703">
        <p15:prstTrans prst="curtains"/>
      </p:transition>
    </mc:Choice>
    <mc:Fallback xmlns="">
      <p:transition advTm="71703">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Pre-UFE Planning</a:t>
            </a:r>
          </a:p>
        </p:txBody>
      </p:sp>
      <p:sp>
        <p:nvSpPr>
          <p:cNvPr id="3" name="Content Placeholder 2"/>
          <p:cNvSpPr>
            <a:spLocks noGrp="1"/>
          </p:cNvSpPr>
          <p:nvPr>
            <p:ph sz="quarter" idx="1"/>
          </p:nvPr>
        </p:nvSpPr>
        <p:spPr/>
        <p:txBody>
          <a:bodyPr>
            <a:normAutofit fontScale="85000" lnSpcReduction="20000"/>
          </a:bodyPr>
          <a:lstStyle/>
          <a:p>
            <a:endParaRPr lang="en-US" dirty="0"/>
          </a:p>
          <a:p>
            <a:r>
              <a:rPr lang="en-US" dirty="0"/>
              <a:t>General Workup</a:t>
            </a:r>
          </a:p>
          <a:p>
            <a:r>
              <a:rPr lang="en-US" dirty="0"/>
              <a:t>Blood Tests-Hb,Plt,INR and U&amp;E</a:t>
            </a:r>
          </a:p>
          <a:p>
            <a:r>
              <a:rPr lang="en-US" dirty="0"/>
              <a:t>Ultrasound,MRI and CT/MR Angiography.</a:t>
            </a:r>
          </a:p>
          <a:p>
            <a:r>
              <a:rPr lang="en-US" dirty="0"/>
              <a:t>Full,informed consent from the patient.</a:t>
            </a:r>
          </a:p>
          <a:p>
            <a:endParaRPr lang="en-US" dirty="0"/>
          </a:p>
          <a:p>
            <a:pPr marL="0" indent="0">
              <a:buNone/>
            </a:pPr>
            <a:r>
              <a:rPr lang="en-US" dirty="0"/>
              <a:t>Contra-indications:</a:t>
            </a:r>
          </a:p>
          <a:p>
            <a:pPr marL="0" indent="0">
              <a:buNone/>
            </a:pPr>
            <a:r>
              <a:rPr lang="en-US" dirty="0"/>
              <a:t>Absolute:</a:t>
            </a:r>
          </a:p>
          <a:p>
            <a:pPr marL="0" indent="0">
              <a:buNone/>
            </a:pPr>
            <a:r>
              <a:rPr lang="en-US" dirty="0"/>
              <a:t>-Pregnancy</a:t>
            </a:r>
          </a:p>
          <a:p>
            <a:pPr marL="0" indent="0">
              <a:buNone/>
            </a:pPr>
            <a:r>
              <a:rPr lang="en-US" dirty="0"/>
              <a:t>-Confirmed Gynecological malignancy.</a:t>
            </a:r>
          </a:p>
          <a:p>
            <a:pPr marL="0" indent="0">
              <a:buNone/>
            </a:pPr>
            <a:r>
              <a:rPr lang="en-US" dirty="0"/>
              <a:t>-Active Pelvic Infection.</a:t>
            </a:r>
          </a:p>
          <a:p>
            <a:pPr marL="0" indent="0">
              <a:buNone/>
            </a:pPr>
            <a:r>
              <a:rPr lang="en-US" dirty="0"/>
              <a:t>-Prior radiation/connective tissue disease.</a:t>
            </a:r>
          </a:p>
        </p:txBody>
      </p:sp>
    </p:spTree>
    <p:extLst>
      <p:ext uri="{BB962C8B-B14F-4D97-AF65-F5344CB8AC3E}">
        <p14:creationId xmlns:p14="http://schemas.microsoft.com/office/powerpoint/2010/main" val="1373083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05197">
        <p15:prstTrans prst="curtains"/>
      </p:transition>
    </mc:Choice>
    <mc:Fallback xmlns="">
      <p:transition advTm="105197">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Contra-indications.</a:t>
            </a:r>
          </a:p>
        </p:txBody>
      </p:sp>
      <p:sp>
        <p:nvSpPr>
          <p:cNvPr id="3" name="Content Placeholder 2"/>
          <p:cNvSpPr>
            <a:spLocks noGrp="1"/>
          </p:cNvSpPr>
          <p:nvPr>
            <p:ph sz="quarter" idx="1"/>
          </p:nvPr>
        </p:nvSpPr>
        <p:spPr/>
        <p:txBody>
          <a:bodyPr/>
          <a:lstStyle/>
          <a:p>
            <a:r>
              <a:rPr lang="en-US" dirty="0"/>
              <a:t>Patient who wishes to conceive within period of 6 months post UFE.</a:t>
            </a:r>
          </a:p>
          <a:p>
            <a:r>
              <a:rPr lang="en-US" dirty="0"/>
              <a:t>Intra-cavitatory, pedunculated lesions.</a:t>
            </a:r>
          </a:p>
          <a:p>
            <a:r>
              <a:rPr lang="en-US" dirty="0"/>
              <a:t>Narrow stalk subserosal lesions</a:t>
            </a:r>
          </a:p>
          <a:p>
            <a:r>
              <a:rPr lang="en-US" dirty="0"/>
              <a:t>Fibroids of more than 15cm in size.</a:t>
            </a:r>
          </a:p>
          <a:p>
            <a:r>
              <a:rPr lang="en-US" dirty="0"/>
              <a:t>Auto-infarcted Fibroids.</a:t>
            </a:r>
          </a:p>
          <a:p>
            <a:r>
              <a:rPr lang="en-US" dirty="0"/>
              <a:t>Allergies to iodine-based products (Needs proper steroid preparation before procedure).</a:t>
            </a:r>
          </a:p>
        </p:txBody>
      </p:sp>
    </p:spTree>
    <p:extLst>
      <p:ext uri="{BB962C8B-B14F-4D97-AF65-F5344CB8AC3E}">
        <p14:creationId xmlns:p14="http://schemas.microsoft.com/office/powerpoint/2010/main" val="2110778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24781">
        <p15:prstTrans prst="curtains"/>
      </p:transition>
    </mc:Choice>
    <mc:Fallback xmlns="">
      <p:transition advTm="2478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UFE Procedure</a:t>
            </a:r>
            <a:r>
              <a:rPr lang="mr-IN" dirty="0"/>
              <a:t>…</a:t>
            </a:r>
            <a:endParaRPr lang="en-US" dirty="0"/>
          </a:p>
        </p:txBody>
      </p:sp>
      <p:sp>
        <p:nvSpPr>
          <p:cNvPr id="3" name="Content Placeholder 2"/>
          <p:cNvSpPr>
            <a:spLocks noGrp="1"/>
          </p:cNvSpPr>
          <p:nvPr>
            <p:ph sz="quarter" idx="1"/>
          </p:nvPr>
        </p:nvSpPr>
        <p:spPr/>
        <p:txBody>
          <a:bodyPr/>
          <a:lstStyle/>
          <a:p>
            <a:r>
              <a:rPr lang="en-US" dirty="0"/>
              <a:t>Wires and catheters are used to access the uterine arteries via the femoral or radial arteries.</a:t>
            </a:r>
          </a:p>
          <a:p>
            <a:r>
              <a:rPr lang="en-US" dirty="0"/>
              <a:t>Usually a 0.035 hydrophilic wire and a 4 or 5Fr catheter(65cm/125cm) is used for this procedure.</a:t>
            </a:r>
          </a:p>
          <a:p>
            <a:r>
              <a:rPr lang="en-US" dirty="0"/>
              <a:t>Embolic materials of varying sizes(500-700mcg &amp; 700mc-900mcg) are then deposited into the uterine arteries ones the tip of the catheters is lodged in the uterine arteries.</a:t>
            </a:r>
          </a:p>
          <a:p>
            <a:r>
              <a:rPr lang="en-US" dirty="0"/>
              <a:t>Care is taken not to embolize the ovarian or vaginal arteries by super-selecting past these branches.</a:t>
            </a:r>
          </a:p>
          <a:p>
            <a:pPr marL="0" indent="0">
              <a:buNone/>
            </a:pPr>
            <a:endParaRPr lang="en-US" dirty="0"/>
          </a:p>
        </p:txBody>
      </p:sp>
    </p:spTree>
    <p:extLst>
      <p:ext uri="{BB962C8B-B14F-4D97-AF65-F5344CB8AC3E}">
        <p14:creationId xmlns:p14="http://schemas.microsoft.com/office/powerpoint/2010/main" val="248720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86778">
        <p15:prstTrans prst="curtains"/>
      </p:transition>
    </mc:Choice>
    <mc:Fallback xmlns="">
      <p:transition advTm="86778">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UFE Continued</a:t>
            </a:r>
            <a:r>
              <a:rPr lang="mr-IN" dirty="0"/>
              <a:t>…</a:t>
            </a:r>
            <a:endParaRPr lang="en-US" dirty="0"/>
          </a:p>
        </p:txBody>
      </p:sp>
      <p:sp>
        <p:nvSpPr>
          <p:cNvPr id="3" name="Content Placeholder 2"/>
          <p:cNvSpPr>
            <a:spLocks noGrp="1"/>
          </p:cNvSpPr>
          <p:nvPr>
            <p:ph sz="quarter" idx="1"/>
          </p:nvPr>
        </p:nvSpPr>
        <p:spPr/>
        <p:txBody>
          <a:bodyPr/>
          <a:lstStyle/>
          <a:p>
            <a:r>
              <a:rPr lang="en-US" dirty="0"/>
              <a:t>Also catheter tips are not placed to deep so as not to embolize the myometrium.</a:t>
            </a:r>
          </a:p>
          <a:p>
            <a:r>
              <a:rPr lang="en-US" dirty="0"/>
              <a:t>Choice of embolic material size also preserves the endometrium.</a:t>
            </a:r>
          </a:p>
          <a:p>
            <a:r>
              <a:rPr lang="en-US" dirty="0"/>
              <a:t>Embospheres/Embozenes/Contours/PVA particles are used to embolize the uterine arteries to occlusion or standing column.</a:t>
            </a:r>
          </a:p>
          <a:p>
            <a:r>
              <a:rPr lang="en-US" dirty="0"/>
              <a:t>Pre- and Post-embolization runs are done to plan and ascertain adequacy of treatment. </a:t>
            </a:r>
          </a:p>
        </p:txBody>
      </p:sp>
    </p:spTree>
    <p:extLst>
      <p:ext uri="{BB962C8B-B14F-4D97-AF65-F5344CB8AC3E}">
        <p14:creationId xmlns:p14="http://schemas.microsoft.com/office/powerpoint/2010/main" val="2805832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0768">
        <p15:prstTrans prst="curtains"/>
      </p:transition>
    </mc:Choice>
    <mc:Fallback xmlns="">
      <p:transition advTm="30768">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Trans-radial Artery Approach</a:t>
            </a:r>
          </a:p>
        </p:txBody>
      </p:sp>
      <p:pic>
        <p:nvPicPr>
          <p:cNvPr id="7" name="Content Placeholder 6">
            <a:extLst>
              <a:ext uri="{FF2B5EF4-FFF2-40B4-BE49-F238E27FC236}">
                <a16:creationId xmlns:a16="http://schemas.microsoft.com/office/drawing/2014/main" id="{05B2D375-9BB4-4AAB-956F-40F3F38EC6E9}"/>
              </a:ext>
            </a:extLst>
          </p:cNvPr>
          <p:cNvPicPr>
            <a:picLocks noGrp="1" noChangeAspect="1"/>
          </p:cNvPicPr>
          <p:nvPr>
            <p:ph sz="half" idx="1"/>
          </p:nvPr>
        </p:nvPicPr>
        <p:blipFill>
          <a:blip r:embed="rId2"/>
          <a:stretch>
            <a:fillRect/>
          </a:stretch>
        </p:blipFill>
        <p:spPr>
          <a:xfrm>
            <a:off x="320384" y="1371600"/>
            <a:ext cx="4001081" cy="4681538"/>
          </a:xfrm>
          <a:prstGeom prst="rect">
            <a:avLst/>
          </a:prstGeom>
          <a:ln>
            <a:noFill/>
          </a:ln>
          <a:effectLst>
            <a:outerShdw blurRad="292100" dist="139700" dir="2700000" algn="tl" rotWithShape="0">
              <a:srgbClr val="333333">
                <a:alpha val="65000"/>
              </a:srgbClr>
            </a:outerShdw>
          </a:effectLst>
        </p:spPr>
      </p:pic>
      <p:pic>
        <p:nvPicPr>
          <p:cNvPr id="10" name="Content Placeholder 9">
            <a:extLst>
              <a:ext uri="{FF2B5EF4-FFF2-40B4-BE49-F238E27FC236}">
                <a16:creationId xmlns:a16="http://schemas.microsoft.com/office/drawing/2014/main" id="{41BB3CB9-F24B-46CD-8F68-F1D7A7544474}"/>
              </a:ext>
            </a:extLst>
          </p:cNvPr>
          <p:cNvPicPr>
            <a:picLocks noGrp="1" noChangeAspect="1"/>
          </p:cNvPicPr>
          <p:nvPr>
            <p:ph sz="half" idx="2"/>
          </p:nvPr>
        </p:nvPicPr>
        <p:blipFill>
          <a:blip r:embed="rId3"/>
          <a:stretch>
            <a:fillRect/>
          </a:stretch>
        </p:blipFill>
        <p:spPr>
          <a:xfrm>
            <a:off x="5124213" y="1526076"/>
            <a:ext cx="3391373" cy="43725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415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20456">
        <p15:prstTrans prst="curtains"/>
      </p:transition>
    </mc:Choice>
    <mc:Fallback xmlns="">
      <p:transition advTm="2045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r>
              <a:rPr lang="mr-IN" dirty="0"/>
              <a:t>…</a:t>
            </a:r>
            <a:endParaRPr lang="en-US" dirty="0"/>
          </a:p>
        </p:txBody>
      </p:sp>
      <p:sp>
        <p:nvSpPr>
          <p:cNvPr id="3" name="Content Placeholder 2"/>
          <p:cNvSpPr>
            <a:spLocks noGrp="1"/>
          </p:cNvSpPr>
          <p:nvPr>
            <p:ph sz="quarter" idx="1"/>
          </p:nvPr>
        </p:nvSpPr>
        <p:spPr/>
        <p:txBody>
          <a:bodyPr/>
          <a:lstStyle/>
          <a:p>
            <a:r>
              <a:rPr lang="en-US" dirty="0"/>
              <a:t>This reduces the need for traditional (open) or keyhole (laparoscopic) surgery as treatment can be given via a small plastic tube about the size of a straw.</a:t>
            </a:r>
          </a:p>
          <a:p>
            <a:r>
              <a:rPr lang="en-US" dirty="0"/>
              <a:t>Continuing advances in technology mean the range of conditions that can be treated by Interventional Radiology is continuing to expand.</a:t>
            </a:r>
          </a:p>
          <a:p>
            <a:r>
              <a:rPr lang="en-US" dirty="0"/>
              <a:t>Unlike vascular surgeons, We perform both vascular and non-vascular procedures.</a:t>
            </a:r>
          </a:p>
          <a:p>
            <a:endParaRPr lang="en-US" dirty="0"/>
          </a:p>
        </p:txBody>
      </p:sp>
    </p:spTree>
    <p:extLst>
      <p:ext uri="{BB962C8B-B14F-4D97-AF65-F5344CB8AC3E}">
        <p14:creationId xmlns:p14="http://schemas.microsoft.com/office/powerpoint/2010/main" val="4167784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8997">
        <p15:prstTrans prst="curtains"/>
      </p:transition>
    </mc:Choice>
    <mc:Fallback xmlns="">
      <p:transition advTm="38997">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Catheter and Particles(Microspheres)</a:t>
            </a:r>
          </a:p>
        </p:txBody>
      </p:sp>
      <p:pic>
        <p:nvPicPr>
          <p:cNvPr id="7" name="Content Placeholder 6">
            <a:extLst>
              <a:ext uri="{FF2B5EF4-FFF2-40B4-BE49-F238E27FC236}">
                <a16:creationId xmlns:a16="http://schemas.microsoft.com/office/drawing/2014/main" id="{106A56C3-0E00-4EFF-BAAD-0097582C40A4}"/>
              </a:ext>
            </a:extLst>
          </p:cNvPr>
          <p:cNvPicPr>
            <a:picLocks noGrp="1" noChangeAspect="1"/>
          </p:cNvPicPr>
          <p:nvPr>
            <p:ph sz="quarter" idx="1"/>
          </p:nvPr>
        </p:nvPicPr>
        <p:blipFill>
          <a:blip r:embed="rId2"/>
          <a:stretch>
            <a:fillRect/>
          </a:stretch>
        </p:blipFill>
        <p:spPr>
          <a:xfrm>
            <a:off x="487029" y="2079968"/>
            <a:ext cx="8163846" cy="3546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06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2013">
        <p15:prstTrans prst="curtains"/>
      </p:transition>
    </mc:Choice>
    <mc:Fallback xmlns="">
      <p:transition advTm="12013">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Trans-femoral UFE Approach</a:t>
            </a:r>
          </a:p>
        </p:txBody>
      </p:sp>
      <p:pic>
        <p:nvPicPr>
          <p:cNvPr id="7" name="Content Placeholder 6">
            <a:extLst>
              <a:ext uri="{FF2B5EF4-FFF2-40B4-BE49-F238E27FC236}">
                <a16:creationId xmlns:a16="http://schemas.microsoft.com/office/drawing/2014/main" id="{05A4183D-D214-4FD4-A843-5F0BB0EBEE7E}"/>
              </a:ext>
            </a:extLst>
          </p:cNvPr>
          <p:cNvPicPr>
            <a:picLocks noGrp="1" noChangeAspect="1"/>
          </p:cNvPicPr>
          <p:nvPr>
            <p:ph sz="half" idx="1"/>
          </p:nvPr>
        </p:nvPicPr>
        <p:blipFill>
          <a:blip r:embed="rId2"/>
          <a:stretch>
            <a:fillRect/>
          </a:stretch>
        </p:blipFill>
        <p:spPr>
          <a:xfrm>
            <a:off x="377972" y="1557867"/>
            <a:ext cx="3965429" cy="4269347"/>
          </a:xfrm>
          <a:prstGeom prst="rect">
            <a:avLst/>
          </a:prstGeom>
          <a:ln>
            <a:noFill/>
          </a:ln>
          <a:effectLst>
            <a:softEdge rad="112500"/>
          </a:effectLst>
        </p:spPr>
      </p:pic>
      <p:pic>
        <p:nvPicPr>
          <p:cNvPr id="10" name="Content Placeholder 9">
            <a:extLst>
              <a:ext uri="{FF2B5EF4-FFF2-40B4-BE49-F238E27FC236}">
                <a16:creationId xmlns:a16="http://schemas.microsoft.com/office/drawing/2014/main" id="{76238915-9BEC-4F8D-9989-30053C907746}"/>
              </a:ext>
            </a:extLst>
          </p:cNvPr>
          <p:cNvPicPr>
            <a:picLocks noGrp="1" noChangeAspect="1"/>
          </p:cNvPicPr>
          <p:nvPr>
            <p:ph sz="half" idx="2"/>
          </p:nvPr>
        </p:nvPicPr>
        <p:blipFill>
          <a:blip r:embed="rId3"/>
          <a:stretch>
            <a:fillRect/>
          </a:stretch>
        </p:blipFill>
        <p:spPr>
          <a:xfrm>
            <a:off x="5186134" y="1557867"/>
            <a:ext cx="3359555" cy="42693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137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981">
        <p15:prstTrans prst="curtains"/>
      </p:transition>
    </mc:Choice>
    <mc:Fallback xmlns="">
      <p:transition advTm="981">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Trans-femoral vs Trans-radial approach</a:t>
            </a:r>
          </a:p>
        </p:txBody>
      </p:sp>
      <p:sp>
        <p:nvSpPr>
          <p:cNvPr id="3" name="Content Placeholder 2"/>
          <p:cNvSpPr>
            <a:spLocks noGrp="1"/>
          </p:cNvSpPr>
          <p:nvPr>
            <p:ph sz="quarter" idx="1"/>
          </p:nvPr>
        </p:nvSpPr>
        <p:spPr/>
        <p:txBody>
          <a:bodyPr>
            <a:normAutofit lnSpcReduction="10000"/>
          </a:bodyPr>
          <a:lstStyle/>
          <a:p>
            <a:r>
              <a:rPr lang="en-US" dirty="0"/>
              <a:t>Preference of Interventionist</a:t>
            </a:r>
          </a:p>
          <a:p>
            <a:pPr marL="0" indent="0">
              <a:buNone/>
            </a:pPr>
            <a:r>
              <a:rPr lang="en-US" dirty="0"/>
              <a:t>However:</a:t>
            </a:r>
          </a:p>
          <a:p>
            <a:pPr marL="0" indent="0">
              <a:buNone/>
            </a:pPr>
            <a:r>
              <a:rPr lang="en-US" dirty="0"/>
              <a:t>Benefits of TRA access approach.</a:t>
            </a:r>
          </a:p>
          <a:p>
            <a:pPr marL="0" indent="0">
              <a:buNone/>
            </a:pPr>
            <a:r>
              <a:rPr lang="en-US" dirty="0"/>
              <a:t>-Immediate ambulation post-procedure.</a:t>
            </a:r>
          </a:p>
          <a:p>
            <a:pPr marL="0" indent="0">
              <a:buNone/>
            </a:pPr>
            <a:r>
              <a:rPr lang="en-US" dirty="0"/>
              <a:t>-No need for crossover of bifurcation(Direct Access).</a:t>
            </a:r>
          </a:p>
          <a:p>
            <a:pPr marL="0" indent="0">
              <a:buNone/>
            </a:pPr>
            <a:r>
              <a:rPr lang="en-US" dirty="0"/>
              <a:t>-Navigating difficult arterial anatomy made easier.</a:t>
            </a:r>
          </a:p>
          <a:p>
            <a:pPr marL="0" indent="0">
              <a:buNone/>
            </a:pPr>
            <a:r>
              <a:rPr lang="en-US" dirty="0"/>
              <a:t>-Catheter manipulation is less cumbersome.</a:t>
            </a:r>
          </a:p>
          <a:p>
            <a:pPr marL="0" indent="0">
              <a:buNone/>
            </a:pPr>
            <a:r>
              <a:rPr lang="en-US" dirty="0"/>
              <a:t>-Patient prefer it.Able to recover in seated position.</a:t>
            </a:r>
          </a:p>
          <a:p>
            <a:pPr marL="0" indent="0">
              <a:buNone/>
            </a:pPr>
            <a:r>
              <a:rPr lang="en-US" dirty="0"/>
              <a:t>-Day cases are made possible and easier, patient can be discharged an hour or 2 post-procedure.</a:t>
            </a:r>
          </a:p>
        </p:txBody>
      </p:sp>
    </p:spTree>
    <p:extLst>
      <p:ext uri="{BB962C8B-B14F-4D97-AF65-F5344CB8AC3E}">
        <p14:creationId xmlns:p14="http://schemas.microsoft.com/office/powerpoint/2010/main" val="3021808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28932">
        <p15:prstTrans prst="curtains"/>
      </p:transition>
    </mc:Choice>
    <mc:Fallback xmlns="">
      <p:transition advTm="128932">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Post-Procedure pain management.</a:t>
            </a:r>
          </a:p>
        </p:txBody>
      </p:sp>
      <p:sp>
        <p:nvSpPr>
          <p:cNvPr id="3" name="Content Placeholder 2"/>
          <p:cNvSpPr>
            <a:spLocks noGrp="1"/>
          </p:cNvSpPr>
          <p:nvPr>
            <p:ph sz="quarter" idx="1"/>
          </p:nvPr>
        </p:nvSpPr>
        <p:spPr/>
        <p:txBody>
          <a:bodyPr/>
          <a:lstStyle/>
          <a:p>
            <a:r>
              <a:rPr lang="en-US" dirty="0"/>
              <a:t>Morphine PCA</a:t>
            </a:r>
          </a:p>
          <a:p>
            <a:r>
              <a:rPr lang="en-US" dirty="0"/>
              <a:t>Intra-arterial lignocaine</a:t>
            </a:r>
          </a:p>
          <a:p>
            <a:r>
              <a:rPr lang="en-US" dirty="0"/>
              <a:t>Hypogastric block with Marcaine</a:t>
            </a:r>
          </a:p>
          <a:p>
            <a:r>
              <a:rPr lang="en-US" dirty="0"/>
              <a:t>Oral anti-inflammatories and analgesics.</a:t>
            </a:r>
          </a:p>
        </p:txBody>
      </p:sp>
    </p:spTree>
    <p:extLst>
      <p:ext uri="{BB962C8B-B14F-4D97-AF65-F5344CB8AC3E}">
        <p14:creationId xmlns:p14="http://schemas.microsoft.com/office/powerpoint/2010/main" val="329262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24046">
        <p15:prstTrans prst="curtains"/>
      </p:transition>
    </mc:Choice>
    <mc:Fallback xmlns="">
      <p:transition advTm="24046">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Post-Embolization Syndrome</a:t>
            </a:r>
          </a:p>
        </p:txBody>
      </p:sp>
      <p:sp>
        <p:nvSpPr>
          <p:cNvPr id="3" name="Content Placeholder 2"/>
          <p:cNvSpPr>
            <a:spLocks noGrp="1"/>
          </p:cNvSpPr>
          <p:nvPr>
            <p:ph sz="quarter" idx="1"/>
          </p:nvPr>
        </p:nvSpPr>
        <p:spPr/>
        <p:txBody>
          <a:bodyPr/>
          <a:lstStyle/>
          <a:p>
            <a:r>
              <a:rPr lang="en-US" dirty="0"/>
              <a:t>Extreme lower abdominal pain.</a:t>
            </a:r>
          </a:p>
          <a:p>
            <a:r>
              <a:rPr lang="en-US" dirty="0"/>
              <a:t>Fever</a:t>
            </a:r>
          </a:p>
          <a:p>
            <a:r>
              <a:rPr lang="en-US" dirty="0"/>
              <a:t>Nausea and Vomiting</a:t>
            </a:r>
          </a:p>
          <a:p>
            <a:pPr marL="0" indent="0">
              <a:buNone/>
            </a:pPr>
            <a:endParaRPr lang="en-US" dirty="0"/>
          </a:p>
          <a:p>
            <a:pPr marL="0" indent="0">
              <a:buNone/>
            </a:pPr>
            <a:r>
              <a:rPr lang="en-US" dirty="0"/>
              <a:t>Management of PES</a:t>
            </a:r>
          </a:p>
          <a:p>
            <a:pPr marL="0" indent="0">
              <a:buNone/>
            </a:pPr>
            <a:r>
              <a:rPr lang="en-US" dirty="0"/>
              <a:t>-Anti-emetics</a:t>
            </a:r>
          </a:p>
          <a:p>
            <a:pPr marL="0" indent="0">
              <a:buNone/>
            </a:pPr>
            <a:r>
              <a:rPr lang="en-US" dirty="0"/>
              <a:t>-Antipyretics</a:t>
            </a:r>
          </a:p>
          <a:p>
            <a:pPr marL="0" indent="0">
              <a:buNone/>
            </a:pPr>
            <a:r>
              <a:rPr lang="en-US" dirty="0"/>
              <a:t>-Analgesia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699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41770">
        <p15:prstTrans prst="curtains"/>
      </p:transition>
    </mc:Choice>
    <mc:Fallback xmlns="">
      <p:transition advTm="4177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UFE</a:t>
            </a:r>
          </a:p>
        </p:txBody>
      </p:sp>
      <p:sp>
        <p:nvSpPr>
          <p:cNvPr id="3" name="Content Placeholder 2"/>
          <p:cNvSpPr>
            <a:spLocks noGrp="1"/>
          </p:cNvSpPr>
          <p:nvPr>
            <p:ph sz="quarter" idx="1"/>
          </p:nvPr>
        </p:nvSpPr>
        <p:spPr/>
        <p:txBody>
          <a:bodyPr>
            <a:normAutofit lnSpcReduction="10000"/>
          </a:bodyPr>
          <a:lstStyle/>
          <a:p>
            <a:r>
              <a:rPr lang="en-US" dirty="0"/>
              <a:t>The effective treatment period of UFE is 6months.</a:t>
            </a:r>
          </a:p>
          <a:p>
            <a:r>
              <a:rPr lang="en-US" dirty="0"/>
              <a:t>The maximal effect is within the first 3months.</a:t>
            </a:r>
          </a:p>
          <a:p>
            <a:r>
              <a:rPr lang="en-US" dirty="0"/>
              <a:t>Then the effect is attenuated to 50% in the last 3months.</a:t>
            </a:r>
          </a:p>
          <a:p>
            <a:r>
              <a:rPr lang="en-US" dirty="0"/>
              <a:t>Post-6 months there is minimal/insignificant effect</a:t>
            </a:r>
          </a:p>
          <a:p>
            <a:r>
              <a:rPr lang="en-US" dirty="0"/>
              <a:t>Symptomatic relieve is as high as 83-95% Post-UFE.</a:t>
            </a:r>
          </a:p>
          <a:p>
            <a:r>
              <a:rPr lang="en-US" dirty="0"/>
              <a:t>No correlation between the size of fibroid shrinkage to clinical outcome.</a:t>
            </a:r>
          </a:p>
          <a:p>
            <a:pPr marL="0" indent="0">
              <a:buNone/>
            </a:pPr>
            <a:r>
              <a:rPr lang="en-US" dirty="0"/>
              <a:t>*Percentage shrinkage is dependent on the original size of fibroids and it’s anything between 13-87%.</a:t>
            </a:r>
          </a:p>
          <a:p>
            <a:pPr marL="0" indent="0">
              <a:buNone/>
            </a:pPr>
            <a:endParaRPr lang="en-US" dirty="0"/>
          </a:p>
          <a:p>
            <a:endParaRPr lang="en-US" dirty="0"/>
          </a:p>
        </p:txBody>
      </p:sp>
    </p:spTree>
    <p:extLst>
      <p:ext uri="{BB962C8B-B14F-4D97-AF65-F5344CB8AC3E}">
        <p14:creationId xmlns:p14="http://schemas.microsoft.com/office/powerpoint/2010/main" val="3040828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08544">
        <p15:prstTrans prst="curtains"/>
      </p:transition>
    </mc:Choice>
    <mc:Fallback xmlns="">
      <p:transition advTm="108544">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Patients not good candidates for UFE.</a:t>
            </a:r>
          </a:p>
        </p:txBody>
      </p:sp>
      <p:sp>
        <p:nvSpPr>
          <p:cNvPr id="3" name="Content Placeholder 2"/>
          <p:cNvSpPr>
            <a:spLocks noGrp="1"/>
          </p:cNvSpPr>
          <p:nvPr>
            <p:ph sz="quarter" idx="1"/>
          </p:nvPr>
        </p:nvSpPr>
        <p:spPr/>
        <p:txBody>
          <a:bodyPr/>
          <a:lstStyle/>
          <a:p>
            <a:endParaRPr lang="en-US" dirty="0"/>
          </a:p>
          <a:p>
            <a:r>
              <a:rPr lang="en-US" dirty="0"/>
              <a:t>Bulk symptoms.</a:t>
            </a:r>
          </a:p>
          <a:p>
            <a:r>
              <a:rPr lang="en-US" dirty="0"/>
              <a:t>Pain with dubious relation to fibroids.</a:t>
            </a:r>
          </a:p>
          <a:p>
            <a:r>
              <a:rPr lang="en-US" dirty="0"/>
              <a:t>Chronic pelvic pain and small fibroids.</a:t>
            </a:r>
          </a:p>
          <a:p>
            <a:r>
              <a:rPr lang="en-US" dirty="0"/>
              <a:t>Auto-infarcted fibroids.</a:t>
            </a:r>
          </a:p>
          <a:p>
            <a:pPr marL="0" indent="0">
              <a:buNone/>
            </a:pPr>
            <a:r>
              <a:rPr lang="en-US" dirty="0"/>
              <a:t>Relative</a:t>
            </a:r>
          </a:p>
          <a:p>
            <a:pPr marL="0" indent="0">
              <a:buNone/>
            </a:pPr>
            <a:r>
              <a:rPr lang="en-US" dirty="0"/>
              <a:t>-Patient desiring immediate conception  </a:t>
            </a:r>
          </a:p>
        </p:txBody>
      </p:sp>
    </p:spTree>
    <p:extLst>
      <p:ext uri="{BB962C8B-B14F-4D97-AF65-F5344CB8AC3E}">
        <p14:creationId xmlns:p14="http://schemas.microsoft.com/office/powerpoint/2010/main" val="1653865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3065">
        <p15:prstTrans prst="curtains"/>
      </p:transition>
    </mc:Choice>
    <mc:Fallback xmlns="">
      <p:transition advTm="33065">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(Traditional)</a:t>
            </a:r>
          </a:p>
        </p:txBody>
      </p:sp>
      <p:sp>
        <p:nvSpPr>
          <p:cNvPr id="3" name="Content Placeholder 2"/>
          <p:cNvSpPr>
            <a:spLocks noGrp="1"/>
          </p:cNvSpPr>
          <p:nvPr>
            <p:ph sz="quarter" idx="1"/>
          </p:nvPr>
        </p:nvSpPr>
        <p:spPr/>
        <p:txBody>
          <a:bodyPr/>
          <a:lstStyle/>
          <a:p>
            <a:endParaRPr lang="en-US" dirty="0"/>
          </a:p>
          <a:p>
            <a:r>
              <a:rPr lang="en-US" dirty="0"/>
              <a:t>Medical</a:t>
            </a:r>
          </a:p>
          <a:p>
            <a:pPr marL="0" indent="0">
              <a:buNone/>
            </a:pPr>
            <a:r>
              <a:rPr lang="en-US" dirty="0"/>
              <a:t>*IUCD that release progestin.</a:t>
            </a:r>
          </a:p>
          <a:p>
            <a:pPr marL="0" indent="0">
              <a:buNone/>
            </a:pPr>
            <a:r>
              <a:rPr lang="en-US" dirty="0"/>
              <a:t>*OTC Analgesia.</a:t>
            </a:r>
          </a:p>
          <a:p>
            <a:pPr marL="0" indent="0">
              <a:buNone/>
            </a:pPr>
            <a:r>
              <a:rPr lang="en-US" dirty="0"/>
              <a:t>*Oral Contraceptives.</a:t>
            </a:r>
          </a:p>
          <a:p>
            <a:pPr>
              <a:buFont typeface="Arial" panose="020B0604020202020204" pitchFamily="34" charset="0"/>
              <a:buChar char="•"/>
            </a:pPr>
            <a:r>
              <a:rPr lang="en-US" dirty="0"/>
              <a:t>Surgical</a:t>
            </a:r>
          </a:p>
          <a:p>
            <a:pPr marL="0" indent="0">
              <a:buNone/>
            </a:pPr>
            <a:r>
              <a:rPr lang="en-US" dirty="0"/>
              <a:t>*Open Myomectomy</a:t>
            </a:r>
          </a:p>
          <a:p>
            <a:pPr marL="0" indent="0">
              <a:buNone/>
            </a:pPr>
            <a:r>
              <a:rPr lang="en-US" dirty="0"/>
              <a:t>*Laparoscopic myomectomy</a:t>
            </a:r>
          </a:p>
          <a:p>
            <a:pPr marL="0" indent="0">
              <a:buNone/>
            </a:pPr>
            <a:r>
              <a:rPr lang="en-US" dirty="0"/>
              <a:t>*Hysterectomy.</a:t>
            </a:r>
          </a:p>
        </p:txBody>
      </p:sp>
    </p:spTree>
    <p:extLst>
      <p:ext uri="{BB962C8B-B14F-4D97-AF65-F5344CB8AC3E}">
        <p14:creationId xmlns:p14="http://schemas.microsoft.com/office/powerpoint/2010/main" val="284606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01443">
        <p15:prstTrans prst="curtains"/>
      </p:transition>
    </mc:Choice>
    <mc:Fallback xmlns="">
      <p:transition advTm="101443">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details</a:t>
            </a:r>
          </a:p>
        </p:txBody>
      </p:sp>
      <p:pic>
        <p:nvPicPr>
          <p:cNvPr id="4" name="Content Placeholder 3" descr="image3.jpeg"/>
          <p:cNvPicPr>
            <a:picLocks noGrp="1" noChangeAspect="1"/>
          </p:cNvPicPr>
          <p:nvPr>
            <p:ph sz="quarter" idx="1"/>
          </p:nvPr>
        </p:nvPicPr>
        <p:blipFill>
          <a:blip r:embed="rId2">
            <a:extLst>
              <a:ext uri="{28A0092B-C50C-407E-A947-70E740481C1C}">
                <a14:useLocalDpi xmlns:a14="http://schemas.microsoft.com/office/drawing/2010/main" val="0"/>
              </a:ext>
            </a:extLst>
          </a:blip>
          <a:srcRect t="5199" b="5199"/>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1457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20314">
        <p15:prstTrans prst="curtains"/>
      </p:transition>
    </mc:Choice>
    <mc:Fallback xmlns="">
      <p:transition advTm="20314">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Session.</a:t>
            </a:r>
          </a:p>
        </p:txBody>
      </p:sp>
      <p:sp>
        <p:nvSpPr>
          <p:cNvPr id="3" name="Content Placeholder 2"/>
          <p:cNvSpPr>
            <a:spLocks noGrp="1"/>
          </p:cNvSpPr>
          <p:nvPr>
            <p:ph sz="quarter" idx="1"/>
          </p:nvPr>
        </p:nvSpPr>
        <p:spPr/>
        <p:txBody>
          <a:bodyPr/>
          <a:lstStyle/>
          <a:p>
            <a:endParaRPr lang="en-US" dirty="0"/>
          </a:p>
          <a:p>
            <a:endParaRPr lang="en-US" dirty="0"/>
          </a:p>
          <a:p>
            <a:r>
              <a:rPr lang="en-US" dirty="0"/>
              <a:t>Any questions?</a:t>
            </a:r>
          </a:p>
          <a:p>
            <a:r>
              <a:rPr lang="en-US" dirty="0"/>
              <a:t>Clarity Seeking?</a:t>
            </a:r>
          </a:p>
          <a:p>
            <a:r>
              <a:rPr lang="en-US" dirty="0"/>
              <a:t>Comments?</a:t>
            </a:r>
          </a:p>
        </p:txBody>
      </p:sp>
    </p:spTree>
    <p:extLst>
      <p:ext uri="{BB962C8B-B14F-4D97-AF65-F5344CB8AC3E}">
        <p14:creationId xmlns:p14="http://schemas.microsoft.com/office/powerpoint/2010/main" val="190290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6971">
        <p15:prstTrans prst="curtains"/>
      </p:transition>
    </mc:Choice>
    <mc:Fallback xmlns="">
      <p:transition advTm="697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93700"/>
            <a:ext cx="8534400" cy="774700"/>
          </a:xfrm>
        </p:spPr>
        <p:txBody>
          <a:bodyPr>
            <a:normAutofit fontScale="90000"/>
          </a:bodyPr>
          <a:lstStyle/>
          <a:p>
            <a:br>
              <a:rPr lang="en-US" dirty="0"/>
            </a:br>
            <a:r>
              <a:rPr lang="en-US" dirty="0"/>
              <a:t>DR JOSIAS PADI</a:t>
            </a:r>
            <a:br>
              <a:rPr lang="en-US" dirty="0"/>
            </a:br>
            <a:endParaRPr lang="en-US" dirty="0"/>
          </a:p>
        </p:txBody>
      </p:sp>
      <p:sp>
        <p:nvSpPr>
          <p:cNvPr id="3" name="Content Placeholder 2"/>
          <p:cNvSpPr>
            <a:spLocks noGrp="1"/>
          </p:cNvSpPr>
          <p:nvPr>
            <p:ph sz="quarter" idx="1"/>
          </p:nvPr>
        </p:nvSpPr>
        <p:spPr/>
        <p:txBody>
          <a:bodyPr>
            <a:normAutofit lnSpcReduction="10000"/>
          </a:bodyPr>
          <a:lstStyle/>
          <a:p>
            <a:r>
              <a:rPr lang="en-US" dirty="0"/>
              <a:t>So, Who am I?</a:t>
            </a:r>
          </a:p>
          <a:p>
            <a:r>
              <a:rPr lang="en-US" dirty="0"/>
              <a:t>1993-1995-BSc.</a:t>
            </a:r>
          </a:p>
          <a:p>
            <a:r>
              <a:rPr lang="en-US" dirty="0"/>
              <a:t>1996-2000-MBChB(MEDUNSA) . </a:t>
            </a:r>
          </a:p>
          <a:p>
            <a:r>
              <a:rPr lang="en-US" dirty="0"/>
              <a:t>2006-2010-FC Rad((D)SA . (WITS)</a:t>
            </a:r>
          </a:p>
          <a:p>
            <a:r>
              <a:rPr lang="en-US" dirty="0"/>
              <a:t>2016-2017-Int. Rad(WITS Donald Gordon Medical Center)</a:t>
            </a:r>
          </a:p>
          <a:p>
            <a:r>
              <a:rPr lang="en-US" dirty="0"/>
              <a:t>2017-date-Interventional &amp; Diagnostic Radiologist, Wits Circuit. </a:t>
            </a:r>
          </a:p>
          <a:p>
            <a:r>
              <a:rPr lang="en-US" dirty="0"/>
              <a:t>Which covers CHBAH,CMJAH,HELEN JOSEPH HOSPITAL and all other referring hospitals.</a:t>
            </a:r>
          </a:p>
          <a:p>
            <a:pPr marL="0" indent="0">
              <a:buNone/>
            </a:pPr>
            <a:endParaRPr lang="en-US" dirty="0"/>
          </a:p>
        </p:txBody>
      </p:sp>
    </p:spTree>
    <p:extLst>
      <p:ext uri="{BB962C8B-B14F-4D97-AF65-F5344CB8AC3E}">
        <p14:creationId xmlns:p14="http://schemas.microsoft.com/office/powerpoint/2010/main" val="75514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06521">
        <p15:prstTrans prst="curtains"/>
      </p:transition>
    </mc:Choice>
    <mc:Fallback xmlns="">
      <p:transition advTm="106521">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708" y="454377"/>
            <a:ext cx="8534400" cy="758952"/>
          </a:xfrm>
        </p:spPr>
        <p:txBody>
          <a:bodyPr>
            <a:normAutofit fontScale="90000"/>
          </a:bodyPr>
          <a:lstStyle/>
          <a:p>
            <a:r>
              <a:rPr lang="en-US" sz="7200" b="1" dirty="0"/>
              <a:t>Thank  You!!</a:t>
            </a:r>
          </a:p>
        </p:txBody>
      </p:sp>
      <p:pic>
        <p:nvPicPr>
          <p:cNvPr id="8" name="Content Placeholder 7">
            <a:extLst>
              <a:ext uri="{FF2B5EF4-FFF2-40B4-BE49-F238E27FC236}">
                <a16:creationId xmlns:a16="http://schemas.microsoft.com/office/drawing/2014/main" id="{E53FCCDE-C798-4DE3-B08F-FDBB4D38156B}"/>
              </a:ext>
            </a:extLst>
          </p:cNvPr>
          <p:cNvPicPr>
            <a:picLocks noGrp="1" noChangeAspect="1"/>
          </p:cNvPicPr>
          <p:nvPr>
            <p:ph sz="half" idx="1"/>
          </p:nvPr>
        </p:nvPicPr>
        <p:blipFill>
          <a:blip r:embed="rId2"/>
          <a:stretch>
            <a:fillRect/>
          </a:stretch>
        </p:blipFill>
        <p:spPr>
          <a:xfrm>
            <a:off x="523266" y="1387548"/>
            <a:ext cx="3648377" cy="4724518"/>
          </a:xfrm>
        </p:spPr>
      </p:pic>
      <p:pic>
        <p:nvPicPr>
          <p:cNvPr id="14" name="Content Placeholder 13">
            <a:extLst>
              <a:ext uri="{FF2B5EF4-FFF2-40B4-BE49-F238E27FC236}">
                <a16:creationId xmlns:a16="http://schemas.microsoft.com/office/drawing/2014/main" id="{71A05853-F615-4953-AECC-495128800DB3}"/>
              </a:ext>
            </a:extLst>
          </p:cNvPr>
          <p:cNvPicPr>
            <a:picLocks noGrp="1" noChangeAspect="1"/>
          </p:cNvPicPr>
          <p:nvPr>
            <p:ph sz="half" idx="2"/>
          </p:nvPr>
        </p:nvPicPr>
        <p:blipFill>
          <a:blip r:embed="rId3"/>
          <a:stretch>
            <a:fillRect/>
          </a:stretch>
        </p:blipFill>
        <p:spPr>
          <a:xfrm>
            <a:off x="4972358" y="1387548"/>
            <a:ext cx="3500710" cy="4724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313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62885">
        <p15:prstTrans prst="curtains"/>
      </p:transition>
    </mc:Choice>
    <mc:Fallback xmlns="">
      <p:transition advTm="36288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J. Padi</a:t>
            </a:r>
          </a:p>
        </p:txBody>
      </p:sp>
      <p:pic>
        <p:nvPicPr>
          <p:cNvPr id="7" name="Content Placeholder 6">
            <a:extLst>
              <a:ext uri="{FF2B5EF4-FFF2-40B4-BE49-F238E27FC236}">
                <a16:creationId xmlns:a16="http://schemas.microsoft.com/office/drawing/2014/main" id="{A4D4C7AE-C713-49F8-935C-28AE1B5DED37}"/>
              </a:ext>
            </a:extLst>
          </p:cNvPr>
          <p:cNvPicPr>
            <a:picLocks noGrp="1" noChangeAspect="1"/>
          </p:cNvPicPr>
          <p:nvPr>
            <p:ph sz="quarter" idx="1"/>
          </p:nvPr>
        </p:nvPicPr>
        <p:blipFill>
          <a:blip r:embed="rId2"/>
          <a:stretch>
            <a:fillRect/>
          </a:stretch>
        </p:blipFill>
        <p:spPr>
          <a:xfrm>
            <a:off x="1126417" y="1527175"/>
            <a:ext cx="6854653" cy="4572000"/>
          </a:xfrm>
          <a:prstGeom prst="rect">
            <a:avLst/>
          </a:prstGeom>
          <a:ln>
            <a:noFill/>
          </a:ln>
          <a:effectLst>
            <a:softEdge rad="112500"/>
          </a:effectLst>
        </p:spPr>
      </p:pic>
    </p:spTree>
    <p:extLst>
      <p:ext uri="{BB962C8B-B14F-4D97-AF65-F5344CB8AC3E}">
        <p14:creationId xmlns:p14="http://schemas.microsoft.com/office/powerpoint/2010/main" val="2511678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3336">
        <p15:prstTrans prst="curtains"/>
      </p:transition>
    </mc:Choice>
    <mc:Fallback xmlns="">
      <p:transition advTm="3336">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r>
              <a:rPr lang="mr-IN" dirty="0"/>
              <a: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I have also worked in all levels of health care provision, from primary to quaternary.</a:t>
            </a:r>
          </a:p>
          <a:p>
            <a:r>
              <a:rPr lang="en-US" dirty="0"/>
              <a:t>After Community Service, I worked as a GP for a year.</a:t>
            </a:r>
          </a:p>
          <a:p>
            <a:r>
              <a:rPr lang="en-US" dirty="0"/>
              <a:t>And now I have founded NIRIS, short for </a:t>
            </a:r>
            <a:r>
              <a:rPr lang="en-US" dirty="0" err="1"/>
              <a:t>Neologic</a:t>
            </a:r>
            <a:r>
              <a:rPr lang="en-US" dirty="0"/>
              <a:t> Imaging &amp; Radio-Intervention Services since May 2017.</a:t>
            </a:r>
          </a:p>
          <a:p>
            <a:r>
              <a:rPr lang="en-US" dirty="0"/>
              <a:t>This Company which is located in Fourways, provides both Diagnostic &amp; Interventional Services to the greater Gauteng region and beyond. </a:t>
            </a:r>
          </a:p>
          <a:p>
            <a:r>
              <a:rPr lang="en-US" dirty="0"/>
              <a:t>So clearly I am a glutton for punishment.</a:t>
            </a:r>
          </a:p>
          <a:p>
            <a:r>
              <a:rPr lang="en-US" dirty="0"/>
              <a:t>But more importantly, I am very passionate about my craft other than being young and ambitious.</a:t>
            </a:r>
          </a:p>
          <a:p>
            <a:r>
              <a:rPr lang="en-US" dirty="0"/>
              <a:t>I also would like to see this discipline grow and establish itself as a viable alternative to you the referring clinician and the end-user, Our patients. </a:t>
            </a:r>
          </a:p>
        </p:txBody>
      </p:sp>
    </p:spTree>
    <p:extLst>
      <p:ext uri="{BB962C8B-B14F-4D97-AF65-F5344CB8AC3E}">
        <p14:creationId xmlns:p14="http://schemas.microsoft.com/office/powerpoint/2010/main" val="235418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68271">
        <p15:prstTrans prst="curtains"/>
      </p:transition>
    </mc:Choice>
    <mc:Fallback xmlns="">
      <p:transition advTm="6827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t>
            </a:r>
          </a:p>
        </p:txBody>
      </p:sp>
      <p:pic>
        <p:nvPicPr>
          <p:cNvPr id="11" name="Content Placeholder 10">
            <a:extLst>
              <a:ext uri="{FF2B5EF4-FFF2-40B4-BE49-F238E27FC236}">
                <a16:creationId xmlns:a16="http://schemas.microsoft.com/office/drawing/2014/main" id="{B0495D90-150B-4E2A-B19C-00D381ABCAF5}"/>
              </a:ext>
            </a:extLst>
          </p:cNvPr>
          <p:cNvPicPr>
            <a:picLocks noGrp="1" noChangeAspect="1"/>
          </p:cNvPicPr>
          <p:nvPr>
            <p:ph sz="quarter" idx="1"/>
          </p:nvPr>
        </p:nvPicPr>
        <p:blipFill>
          <a:blip r:embed="rId2"/>
          <a:stretch>
            <a:fillRect/>
          </a:stretch>
        </p:blipFill>
        <p:spPr>
          <a:xfrm>
            <a:off x="835379" y="1742899"/>
            <a:ext cx="7738846" cy="4353101"/>
          </a:xfrm>
          <a:prstGeom prst="rect">
            <a:avLst/>
          </a:prstGeom>
          <a:ln>
            <a:noFill/>
          </a:ln>
          <a:effectLst>
            <a:softEdge rad="112500"/>
          </a:effectLst>
        </p:spPr>
      </p:pic>
    </p:spTree>
    <p:extLst>
      <p:ext uri="{BB962C8B-B14F-4D97-AF65-F5344CB8AC3E}">
        <p14:creationId xmlns:p14="http://schemas.microsoft.com/office/powerpoint/2010/main" val="327926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27807">
        <p15:prstTrans prst="curtains"/>
      </p:transition>
    </mc:Choice>
    <mc:Fallback xmlns="">
      <p:transition advTm="2780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56" y="342900"/>
            <a:ext cx="8534400" cy="758952"/>
          </a:xfrm>
        </p:spPr>
        <p:txBody>
          <a:bodyPr>
            <a:normAutofit fontScale="90000"/>
          </a:bodyPr>
          <a:lstStyle/>
          <a:p>
            <a:r>
              <a:rPr lang="en-US" dirty="0"/>
              <a:t>So what does that mean for you and your patients?</a:t>
            </a:r>
          </a:p>
        </p:txBody>
      </p:sp>
      <p:sp>
        <p:nvSpPr>
          <p:cNvPr id="3" name="Content Placeholder 2"/>
          <p:cNvSpPr>
            <a:spLocks noGrp="1"/>
          </p:cNvSpPr>
          <p:nvPr>
            <p:ph sz="quarter" idx="1"/>
          </p:nvPr>
        </p:nvSpPr>
        <p:spPr/>
        <p:txBody>
          <a:bodyPr>
            <a:normAutofit lnSpcReduction="10000"/>
          </a:bodyPr>
          <a:lstStyle/>
          <a:p>
            <a:r>
              <a:rPr lang="en-US" dirty="0"/>
              <a:t>A definite choice in terms of treatment options.</a:t>
            </a:r>
          </a:p>
          <a:p>
            <a:r>
              <a:rPr lang="en-US" dirty="0"/>
              <a:t>Availability of minimally invasive procedures on request.</a:t>
            </a:r>
          </a:p>
          <a:p>
            <a:r>
              <a:rPr lang="en-US" dirty="0"/>
              <a:t>A clinician who is available and willing to engage you on management of both common and uncommon ailments.</a:t>
            </a:r>
          </a:p>
          <a:p>
            <a:r>
              <a:rPr lang="en-US" dirty="0"/>
              <a:t>Availability of Day Cases, less hospital stay and reduced patient morbidity and mortality.</a:t>
            </a:r>
          </a:p>
          <a:p>
            <a:r>
              <a:rPr lang="en-US" dirty="0"/>
              <a:t>World-class treatment/management of dread diseases using focal and non-systemic approaches which are less debilitating to patients.</a:t>
            </a:r>
          </a:p>
        </p:txBody>
      </p:sp>
    </p:spTree>
    <p:extLst>
      <p:ext uri="{BB962C8B-B14F-4D97-AF65-F5344CB8AC3E}">
        <p14:creationId xmlns:p14="http://schemas.microsoft.com/office/powerpoint/2010/main" val="227725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66451">
        <p15:prstTrans prst="curtains"/>
      </p:transition>
    </mc:Choice>
    <mc:Fallback xmlns="">
      <p:transition advTm="6645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CHRONIC PELVIC PAIN IN WOMEN.</a:t>
            </a:r>
          </a:p>
        </p:txBody>
      </p:sp>
      <p:sp>
        <p:nvSpPr>
          <p:cNvPr id="3" name="Content Placeholder 2"/>
          <p:cNvSpPr>
            <a:spLocks noGrp="1"/>
          </p:cNvSpPr>
          <p:nvPr>
            <p:ph sz="quarter" idx="1"/>
          </p:nvPr>
        </p:nvSpPr>
        <p:spPr/>
        <p:txBody>
          <a:bodyPr>
            <a:normAutofit fontScale="92500" lnSpcReduction="10000"/>
          </a:bodyPr>
          <a:lstStyle/>
          <a:p>
            <a:r>
              <a:rPr lang="en-US" dirty="0"/>
              <a:t>The causes are multifarious and can never be exhausted in one sitting.</a:t>
            </a:r>
          </a:p>
          <a:p>
            <a:r>
              <a:rPr lang="en-US" dirty="0"/>
              <a:t>There are common and known causes as well as uncommon and unknown causes.</a:t>
            </a:r>
          </a:p>
          <a:p>
            <a:r>
              <a:rPr lang="en-US" dirty="0"/>
              <a:t>Most causes are either mis- or under-diagnosed.</a:t>
            </a:r>
          </a:p>
          <a:p>
            <a:r>
              <a:rPr lang="en-US" dirty="0"/>
              <a:t>This could be due to incomplete or incoherent patient history, confused symptomatic presentation or clinicians lack of familiarity with symptomatic presentation of certain conditions.</a:t>
            </a:r>
          </a:p>
          <a:p>
            <a:r>
              <a:rPr lang="en-US" dirty="0"/>
              <a:t>Lack of information on which diagnostic tools can be used to confirm or rule out diseases is also a major contributory factor.</a:t>
            </a:r>
          </a:p>
          <a:p>
            <a:endParaRPr lang="en-US" dirty="0"/>
          </a:p>
        </p:txBody>
      </p:sp>
    </p:spTree>
    <p:extLst>
      <p:ext uri="{BB962C8B-B14F-4D97-AF65-F5344CB8AC3E}">
        <p14:creationId xmlns:p14="http://schemas.microsoft.com/office/powerpoint/2010/main" val="3191366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126043">
        <p15:prstTrans prst="curtains"/>
      </p:transition>
    </mc:Choice>
    <mc:Fallback xmlns="">
      <p:transition advTm="126043">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2624</TotalTime>
  <Words>1727</Words>
  <Application>Microsoft Office PowerPoint</Application>
  <PresentationFormat>On-screen Show (4:3)</PresentationFormat>
  <Paragraphs>251</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Georgia</vt:lpstr>
      <vt:lpstr>Wingdings</vt:lpstr>
      <vt:lpstr>Wingdings 2</vt:lpstr>
      <vt:lpstr>Civic</vt:lpstr>
      <vt:lpstr>CHRONIC PELVIC PAIN IN WOMEN.</vt:lpstr>
      <vt:lpstr>Why Interventional Radiology</vt:lpstr>
      <vt:lpstr>Continued…</vt:lpstr>
      <vt:lpstr> DR JOSIAS PADI </vt:lpstr>
      <vt:lpstr>Dr J. Padi</vt:lpstr>
      <vt:lpstr>Continued…</vt:lpstr>
      <vt:lpstr>IR</vt:lpstr>
      <vt:lpstr>So what does that mean for you and your patients?</vt:lpstr>
      <vt:lpstr>CHRONIC PELVIC PAIN IN WOMEN.</vt:lpstr>
      <vt:lpstr>Common causes of CPP.</vt:lpstr>
      <vt:lpstr>Common Gynecological Conditions.</vt:lpstr>
      <vt:lpstr>Non-gynecological conditions</vt:lpstr>
      <vt:lpstr>Uterine Fibroids/Leiomyomas</vt:lpstr>
      <vt:lpstr>PowerPoint Presentation</vt:lpstr>
      <vt:lpstr>Symptoms &amp; Signs of Presentation.</vt:lpstr>
      <vt:lpstr>Other symptoms and signs.</vt:lpstr>
      <vt:lpstr>Diagnosis</vt:lpstr>
      <vt:lpstr>Medical Imaging / Radiology </vt:lpstr>
      <vt:lpstr>Ultrasound Images of Fibroids</vt:lpstr>
      <vt:lpstr>Pelvic MRI</vt:lpstr>
      <vt:lpstr>Pelvic MRI</vt:lpstr>
      <vt:lpstr>FIGO CLASSIFICATION.</vt:lpstr>
      <vt:lpstr>Multifibroid Uterus &amp; FIGO Classification</vt:lpstr>
      <vt:lpstr>Uterine Fibroid(Artery) Embolization  (Modern Treatment of MFU).</vt:lpstr>
      <vt:lpstr>Pre-UFE Planning</vt:lpstr>
      <vt:lpstr>Relative Contra-indications.</vt:lpstr>
      <vt:lpstr>UFE Procedure…</vt:lpstr>
      <vt:lpstr>UFE Continued…</vt:lpstr>
      <vt:lpstr>Trans-radial Artery Approach</vt:lpstr>
      <vt:lpstr>Catheter and Particles(Microspheres)</vt:lpstr>
      <vt:lpstr>Trans-femoral UFE Approach</vt:lpstr>
      <vt:lpstr>Trans-femoral vs Trans-radial approach</vt:lpstr>
      <vt:lpstr>Post-Procedure pain management.</vt:lpstr>
      <vt:lpstr>Post-Embolization Syndrome</vt:lpstr>
      <vt:lpstr>Response to UFE</vt:lpstr>
      <vt:lpstr>Patients not good candidates for UFE.</vt:lpstr>
      <vt:lpstr>Treatment (Traditional)</vt:lpstr>
      <vt:lpstr>Contact details</vt:lpstr>
      <vt:lpstr>Q &amp; A Session.</vt:lpstr>
      <vt:lpstr>Thank  You!!</vt:lpstr>
    </vt:vector>
  </TitlesOfParts>
  <Manager/>
  <Company>Clueless Projects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PELVIC PAIN IN WOMEN.</dc:title>
  <dc:subject/>
  <dc:creator>Master Jazz</dc:creator>
  <cp:keywords/>
  <dc:description/>
  <cp:lastModifiedBy>Olivia Samlal</cp:lastModifiedBy>
  <cp:revision>140</cp:revision>
  <dcterms:created xsi:type="dcterms:W3CDTF">2019-07-07T16:51:34Z</dcterms:created>
  <dcterms:modified xsi:type="dcterms:W3CDTF">2019-11-11T15:51:43Z</dcterms:modified>
  <cp:category/>
</cp:coreProperties>
</file>