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0" r:id="rId5"/>
    <p:sldId id="262" r:id="rId6"/>
    <p:sldId id="270" r:id="rId7"/>
    <p:sldId id="271" r:id="rId8"/>
    <p:sldId id="258" r:id="rId9"/>
    <p:sldId id="264" r:id="rId10"/>
    <p:sldId id="265" r:id="rId11"/>
    <p:sldId id="272" r:id="rId12"/>
    <p:sldId id="269" r:id="rId13"/>
    <p:sldId id="268" r:id="rId14"/>
    <p:sldId id="275" r:id="rId15"/>
    <p:sldId id="274" r:id="rId16"/>
    <p:sldId id="273" r:id="rId17"/>
    <p:sldId id="277" r:id="rId18"/>
    <p:sldId id="278" r:id="rId19"/>
    <p:sldId id="267" r:id="rId20"/>
    <p:sldId id="266" r:id="rId21"/>
    <p:sldId id="279" r:id="rId22"/>
    <p:sldId id="263" r:id="rId23"/>
  </p:sldIdLst>
  <p:sldSz cx="9144000" cy="6858000" type="screen4x3"/>
  <p:notesSz cx="6648450" cy="9774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9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90" charset="0"/>
              </a:defRPr>
            </a:lvl1pPr>
          </a:lstStyle>
          <a:p>
            <a:fld id="{30515749-8F33-4D07-B128-6AD106D2A0D0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9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90" charset="0"/>
              </a:defRPr>
            </a:lvl1pPr>
          </a:lstStyle>
          <a:p>
            <a:fld id="{1C3A1CFE-4936-48F9-A58D-6FA634981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FCE53D5-B5C3-4C3B-9C89-B4A022713F3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0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16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1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3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2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9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90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ED82C5F-15BE-450B-B6B0-1DC2B2008D1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D5EC3-DC39-423A-BA37-3A63C7C07758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681A-CDD2-4D48-88C8-ABB4F3176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9F321-9D74-49B7-BC70-D9D6D0385965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03EF1-8151-4F11-B285-D5A3F464C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AFF46-9947-4F47-A560-19E8A6308B52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C761-5636-4757-BF68-08889EDF9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8E1D4-6817-40F9-95FC-C7670F0FA06E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8401-9A5E-459B-874B-EDF8213AE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41144-F4FB-4378-B07E-8A0A0AC87342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BD2F-0B6F-4461-986C-7874AA876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17206-D45A-4515-B4AD-9DA85617B3B5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F43C-9907-4FF3-BB39-47402E0AA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D8907-1FEA-4CD9-B005-7E76BD67F218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7D712-A1AF-430F-BFDE-0706C939D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9445-E880-40EE-A0F6-32D218EF668C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60A72-9C84-49C4-AD5F-C3956F496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7C994-0F0E-4AC3-B9EB-31B749F2A157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9C409-4991-4445-A52D-00C218ECB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21E93-7508-4F6D-8242-4B658EC4BAF0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8AC3-E8C0-41E5-B7E5-5D6EB1920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39766-8DA9-4A40-B777-71624ED710A9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B8FDC-D065-4041-A69F-BD0356D0F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90" charset="0"/>
              </a:defRPr>
            </a:lvl1pPr>
          </a:lstStyle>
          <a:p>
            <a:fld id="{E6A6899D-4867-4080-BA2E-B4FEF6220DAB}" type="datetime1">
              <a:rPr lang="en-US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9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90" charset="0"/>
              </a:defRPr>
            </a:lvl1pPr>
          </a:lstStyle>
          <a:p>
            <a:fld id="{AA0FCF2D-B743-4554-942A-C2D6E40A6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92" y="5606190"/>
            <a:ext cx="2039457" cy="12236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2" y="-27384"/>
            <a:ext cx="316210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19673" y="476672"/>
            <a:ext cx="7032438" cy="2664296"/>
          </a:xfrm>
        </p:spPr>
        <p:txBody>
          <a:bodyPr/>
          <a:lstStyle/>
          <a:p>
            <a:pPr algn="r"/>
            <a:r>
              <a:rPr lang="en-ZA" sz="4800" dirty="0">
                <a:latin typeface="Arial Rounded MT Bold" pitchFamily="34" charset="0"/>
              </a:rPr>
              <a:t>Facts and Fallacies regarding the Coronavirus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861700" y="6541079"/>
            <a:ext cx="430474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00113" y="6210917"/>
            <a:ext cx="25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/>
              <a:t>Dr Vicky Howell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305638"/>
            <a:ext cx="3071356" cy="2300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Effective treatments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2050" name="Picture 2" descr="https://www.who.int/images/default-source/health-topics/coronavirus/myth-busters/mythbuster-4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1782"/>
            <a:ext cx="82296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9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Treatments in clinical trials: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r>
              <a:rPr lang="en-ZA" sz="1800" dirty="0"/>
              <a:t>WHO has made it clear that there are currently no known effective treatments for COVID-19 and does not recommend the use of antiviral drugs, antibiotics, glucocorticoids, or traditional Chinese medicine. </a:t>
            </a:r>
          </a:p>
          <a:p>
            <a:endParaRPr lang="en-ZA" sz="1800" dirty="0"/>
          </a:p>
          <a:p>
            <a:r>
              <a:rPr lang="en-ZA" sz="1800" dirty="0"/>
              <a:t>Despite this, </a:t>
            </a:r>
            <a:r>
              <a:rPr lang="en-ZA" sz="2000" dirty="0"/>
              <a:t>there have been reports of the use of oseltamivir, </a:t>
            </a:r>
            <a:r>
              <a:rPr lang="en-ZA" sz="2000" dirty="0" err="1"/>
              <a:t>lopinavir</a:t>
            </a:r>
            <a:r>
              <a:rPr lang="en-ZA" sz="2000" dirty="0"/>
              <a:t>/ritonavir, prednisone, antibiotics, and traditional Chinese medicine for the treatment of patients with COVID-19.</a:t>
            </a:r>
          </a:p>
          <a:p>
            <a:endParaRPr lang="en-ZA" sz="2000" dirty="0"/>
          </a:p>
          <a:p>
            <a:r>
              <a:rPr lang="en-ZA" sz="2000" dirty="0"/>
              <a:t> (NIH) announced that the drug in question REMDESIVIR is being used in the country’s first clinical trial of an experimental treatment for COVID-19 (blocks RNA-dependent RNA polymerase) </a:t>
            </a:r>
          </a:p>
          <a:p>
            <a:endParaRPr lang="en-ZA" sz="1800" dirty="0"/>
          </a:p>
          <a:p>
            <a:endParaRPr lang="en-ZA" sz="1800" dirty="0"/>
          </a:p>
          <a:p>
            <a:endParaRPr lang="en-ZA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90" y="45010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Travel advice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endParaRPr lang="en-ZA" sz="2200" dirty="0">
              <a:latin typeface="Helvetica" pitchFamily="34" charset="0"/>
            </a:endParaRPr>
          </a:p>
          <a:p>
            <a:endParaRPr lang="en-ZA" sz="2200" dirty="0">
              <a:latin typeface="Helvetica" pitchFamily="34" charset="0"/>
            </a:endParaRPr>
          </a:p>
          <a:p>
            <a:endParaRPr lang="en-ZA" sz="2200" dirty="0">
              <a:latin typeface="Helvetica" pitchFamily="34" charset="0"/>
            </a:endParaRPr>
          </a:p>
          <a:p>
            <a:pPr marL="0" indent="0">
              <a:buNone/>
            </a:pPr>
            <a:r>
              <a:rPr lang="en-ZA" sz="2200" dirty="0">
                <a:latin typeface="Helvetica" pitchFamily="34" charset="0"/>
              </a:rPr>
              <a:t>                              Don’t go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4330824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Epidemiology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/>
          <a:lstStyle/>
          <a:p>
            <a:endParaRPr lang="en-ZA" sz="2200" dirty="0">
              <a:latin typeface="Helvetica" pitchFamily="34" charset="0"/>
            </a:endParaRPr>
          </a:p>
          <a:p>
            <a:endParaRPr lang="en-ZA" sz="2200" dirty="0">
              <a:latin typeface="Helvetica" pitchFamily="34" charset="0"/>
            </a:endParaRPr>
          </a:p>
          <a:p>
            <a:endParaRPr lang="en-ZA" sz="2200" dirty="0">
              <a:latin typeface="Helvetica" pitchFamily="34" charset="0"/>
            </a:endParaRPr>
          </a:p>
          <a:p>
            <a:pPr marL="0" indent="0">
              <a:buNone/>
            </a:pPr>
            <a:endParaRPr lang="en-ZA" sz="2200" dirty="0">
              <a:latin typeface="Helvetica" pitchFamily="34" charset="0"/>
            </a:endParaRPr>
          </a:p>
          <a:p>
            <a:pPr marL="0" indent="0">
              <a:buNone/>
            </a:pPr>
            <a:r>
              <a:rPr lang="en-ZA" sz="2200" dirty="0">
                <a:latin typeface="Helvetica" pitchFamily="34" charset="0"/>
              </a:rPr>
              <a:t>#social distancing</a:t>
            </a:r>
          </a:p>
          <a:p>
            <a:endParaRPr lang="en-ZA" sz="2200" dirty="0">
              <a:latin typeface="Helvetica" pitchFamily="34" charset="0"/>
            </a:endParaRPr>
          </a:p>
          <a:p>
            <a:endParaRPr lang="en-ZA" sz="2200" dirty="0">
              <a:latin typeface="Helvetica" pitchFamily="34" charset="0"/>
            </a:endParaRPr>
          </a:p>
          <a:p>
            <a:pPr marL="0" indent="0">
              <a:buNone/>
            </a:pPr>
            <a:r>
              <a:rPr lang="en-ZA" sz="2200" dirty="0">
                <a:latin typeface="Helvetica" pitchFamily="34" charset="0"/>
              </a:rPr>
              <a:t>                  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698" t="14193" r="34301" b="13455"/>
          <a:stretch/>
        </p:blipFill>
        <p:spPr>
          <a:xfrm>
            <a:off x="4582641" y="25241"/>
            <a:ext cx="4392488" cy="68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Sending specimens: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603" r="40928"/>
          <a:stretch/>
        </p:blipFill>
        <p:spPr>
          <a:xfrm>
            <a:off x="136668" y="1408949"/>
            <a:ext cx="3024336" cy="452501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Sentinel sites/labs</a:t>
            </a:r>
          </a:p>
          <a:p>
            <a:endParaRPr lang="en-ZA" dirty="0"/>
          </a:p>
          <a:p>
            <a:r>
              <a:rPr lang="en-ZA" dirty="0"/>
              <a:t>Travel history</a:t>
            </a:r>
          </a:p>
          <a:p>
            <a:endParaRPr lang="en-ZA" dirty="0"/>
          </a:p>
          <a:p>
            <a:r>
              <a:rPr lang="en-ZA" dirty="0"/>
              <a:t>Symptoms</a:t>
            </a:r>
          </a:p>
          <a:p>
            <a:endParaRPr lang="en-ZA" dirty="0"/>
          </a:p>
          <a:p>
            <a:r>
              <a:rPr lang="en-US" sz="2800" dirty="0"/>
              <a:t>Submit 2 respiratory samples</a:t>
            </a:r>
          </a:p>
          <a:p>
            <a:pPr lvl="1"/>
            <a:r>
              <a:rPr lang="en-US" sz="2400"/>
              <a:t>(Nasopharyngeal </a:t>
            </a:r>
            <a:r>
              <a:rPr lang="en-US" sz="2400" dirty="0"/>
              <a:t>swab for routine respiratory </a:t>
            </a:r>
            <a:r>
              <a:rPr lang="en-US" sz="2400"/>
              <a:t>virus PCR)</a:t>
            </a:r>
            <a:endParaRPr lang="en-US" sz="2400" dirty="0"/>
          </a:p>
          <a:p>
            <a:pPr lvl="1"/>
            <a:r>
              <a:rPr lang="en-US" sz="2400" dirty="0"/>
              <a:t>Respiratory sample for 2019-nCoV testing</a:t>
            </a:r>
          </a:p>
          <a:p>
            <a:pPr lvl="2"/>
            <a:r>
              <a:rPr lang="en-US" sz="2000" dirty="0"/>
              <a:t>NP swab acceptable</a:t>
            </a:r>
          </a:p>
          <a:p>
            <a:pPr lvl="2"/>
            <a:r>
              <a:rPr lang="en-US" sz="2000" dirty="0"/>
              <a:t>Quality of sample important</a:t>
            </a:r>
          </a:p>
          <a:p>
            <a:pPr marL="0" indent="0">
              <a:buNone/>
            </a:pPr>
            <a:endParaRPr lang="en-Z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Taking samples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47500" lnSpcReduction="20000"/>
          </a:bodyPr>
          <a:lstStyle/>
          <a:p>
            <a:endParaRPr lang="en-ZA" dirty="0"/>
          </a:p>
          <a:p>
            <a:r>
              <a:rPr lang="en-ZA" dirty="0"/>
              <a:t> (</a:t>
            </a:r>
            <a:r>
              <a:rPr lang="en-ZA" b="1" dirty="0"/>
              <a:t>Managing suspected novel coronavirus cases in the Lancet depot )</a:t>
            </a:r>
            <a:endParaRPr lang="en-ZA" dirty="0"/>
          </a:p>
          <a:p>
            <a:endParaRPr lang="en-ZA" dirty="0"/>
          </a:p>
          <a:p>
            <a:r>
              <a:rPr lang="en-ZA" dirty="0"/>
              <a:t>Individuals who come to the depot for testing generally have mild respiratory symptoms. </a:t>
            </a:r>
          </a:p>
          <a:p>
            <a:endParaRPr lang="en-ZA" dirty="0"/>
          </a:p>
          <a:p>
            <a:r>
              <a:rPr lang="en-ZA" dirty="0"/>
              <a:t> Offer a medical mask to patients with suspected 2019-nCoV infection while they are in the waiting area; </a:t>
            </a:r>
          </a:p>
          <a:p>
            <a:endParaRPr lang="en-ZA" dirty="0"/>
          </a:p>
          <a:p>
            <a:r>
              <a:rPr lang="en-ZA" dirty="0"/>
              <a:t> Perform hand hygiene frequently, using alcohol-based hand rub if hands are not visibly soiled or soap and water when hands are visibly soiled; </a:t>
            </a:r>
          </a:p>
          <a:p>
            <a:endParaRPr lang="en-ZA" dirty="0"/>
          </a:p>
          <a:p>
            <a:r>
              <a:rPr lang="en-ZA" dirty="0"/>
              <a:t>Keep your distance from affected individual as much as possible (at least 1 meter) while still offering a professional service; </a:t>
            </a:r>
          </a:p>
          <a:p>
            <a:endParaRPr lang="en-ZA" dirty="0"/>
          </a:p>
          <a:p>
            <a:r>
              <a:rPr lang="en-ZA" dirty="0"/>
              <a:t> Wear a medical mask while in the bleeding room with the patient; </a:t>
            </a:r>
          </a:p>
          <a:p>
            <a:endParaRPr lang="en-ZA" dirty="0"/>
          </a:p>
          <a:p>
            <a:r>
              <a:rPr lang="en-ZA" dirty="0"/>
              <a:t>Wear gloves, medical mask and eye protection (safety glasses, goggles or mask with eye shield) when taking a nasopharyngeal swab </a:t>
            </a:r>
          </a:p>
          <a:p>
            <a:endParaRPr lang="en-ZA" dirty="0"/>
          </a:p>
          <a:p>
            <a:r>
              <a:rPr lang="en-ZA" dirty="0"/>
              <a:t>Dispose of gloves, mask and any contaminated disposable items immediately after use; </a:t>
            </a:r>
          </a:p>
          <a:p>
            <a:endParaRPr lang="en-ZA" sz="2200" dirty="0">
              <a:latin typeface="Helvetic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Click to add 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331" y="126482"/>
            <a:ext cx="7632848" cy="61062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Testing Available</a:t>
            </a:r>
            <a:endParaRPr lang="en-ZA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5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case definition is met the lab will perform testing</a:t>
            </a:r>
          </a:p>
          <a:p>
            <a:r>
              <a:rPr lang="en-US" sz="2800" dirty="0"/>
              <a:t>Contact NICD  on call (</a:t>
            </a:r>
            <a:r>
              <a:rPr lang="en-ZA" b="1" dirty="0"/>
              <a:t>082-883-9920</a:t>
            </a:r>
            <a:r>
              <a:rPr lang="en-US" sz="2800" dirty="0"/>
              <a:t>)</a:t>
            </a:r>
          </a:p>
          <a:p>
            <a:r>
              <a:rPr lang="en-US" sz="2800" dirty="0"/>
              <a:t>Complete NICD forms</a:t>
            </a:r>
          </a:p>
          <a:p>
            <a:r>
              <a:rPr lang="en-US" sz="2800" dirty="0"/>
              <a:t>Isolate/Quarantine patient while awaiting test results and begin contact tracing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52139-1A8E-4AFB-B474-EE76EADAC79B}"/>
              </a:ext>
            </a:extLst>
          </p:cNvPr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8381E59-7530-4187-86EC-49A78655E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Click to add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06" t="10178" r="19454" b="3908"/>
          <a:stretch/>
        </p:blipFill>
        <p:spPr>
          <a:xfrm>
            <a:off x="1907704" y="260648"/>
            <a:ext cx="6426048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What we know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55000" lnSpcReduction="20000"/>
          </a:bodyPr>
          <a:lstStyle/>
          <a:p>
            <a:r>
              <a:rPr lang="en-ZA" b="1" dirty="0"/>
              <a:t>2.1 Epidemiology</a:t>
            </a:r>
          </a:p>
          <a:p>
            <a:r>
              <a:rPr lang="en-ZA" dirty="0"/>
              <a:t>The mean incubation period for COVID-19 is estimated to be 4-5 days, with an interquartile range of 2-7 days.</a:t>
            </a:r>
          </a:p>
          <a:p>
            <a:endParaRPr lang="en-ZA" dirty="0"/>
          </a:p>
          <a:p>
            <a:r>
              <a:rPr lang="en-ZA" dirty="0"/>
              <a:t>Transmission from asymptomatic patients has been postulated, but the extent of this is </a:t>
            </a:r>
            <a:r>
              <a:rPr lang="en-ZA" u="sng" dirty="0"/>
              <a:t>unknown</a:t>
            </a:r>
            <a:r>
              <a:rPr lang="en-ZA" dirty="0"/>
              <a:t>.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 The reproductive number for the virus is approximately 2.2.1 </a:t>
            </a:r>
          </a:p>
          <a:p>
            <a:endParaRPr lang="en-ZA" dirty="0"/>
          </a:p>
          <a:p>
            <a:r>
              <a:rPr lang="en-ZA" dirty="0"/>
              <a:t>In the early reported cases, the median age of reported cases was 50 years with a male preponderance of cases (~60%). </a:t>
            </a:r>
          </a:p>
          <a:p>
            <a:endParaRPr lang="en-ZA" dirty="0"/>
          </a:p>
          <a:p>
            <a:r>
              <a:rPr lang="en-ZA" dirty="0"/>
              <a:t>Very few severe cases which required hospitalisation have been reported among children under the age of 15 years (~1%), although school closures may have influenced this figure.</a:t>
            </a:r>
          </a:p>
          <a:p>
            <a:endParaRPr lang="en-ZA" dirty="0"/>
          </a:p>
          <a:p>
            <a:r>
              <a:rPr lang="en-ZA" dirty="0"/>
              <a:t> Risk factors for severe disease include older age and cardiopulmonary comorbidities.</a:t>
            </a:r>
            <a:endParaRPr lang="en-ZA" sz="2200" dirty="0">
              <a:latin typeface="Helvetic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284" y="764705"/>
            <a:ext cx="7885025" cy="5256684"/>
          </a:xfr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The Health care system is under immense pressure and we have only just begun…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07" t="37310" r="34477" b="26868"/>
          <a:stretch/>
        </p:blipFill>
        <p:spPr>
          <a:xfrm>
            <a:off x="2987824" y="2834384"/>
            <a:ext cx="2697300" cy="20882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7944" y="1196752"/>
            <a:ext cx="4618856" cy="4824536"/>
          </a:xfrm>
        </p:spPr>
        <p:txBody>
          <a:bodyPr/>
          <a:lstStyle/>
          <a:p>
            <a:endParaRPr lang="en-ZA" sz="2200" dirty="0">
              <a:latin typeface="Helvetic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7412" y="1765002"/>
            <a:ext cx="3688035" cy="36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71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9054" y="531054"/>
            <a:ext cx="5616624" cy="5616624"/>
          </a:xfr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1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036" y="0"/>
            <a:ext cx="4892764" cy="2790174"/>
          </a:xfrm>
        </p:spPr>
        <p:txBody>
          <a:bodyPr>
            <a:normAutofit/>
          </a:bodyPr>
          <a:lstStyle/>
          <a:p>
            <a:r>
              <a:rPr lang="en-ZA" sz="2400" dirty="0">
                <a:solidFill>
                  <a:schemeClr val="tx2"/>
                </a:solidFill>
                <a:latin typeface="Arial Rounded MT Bold" pitchFamily="34" charset="0"/>
              </a:rPr>
              <a:t>The power of social media to distribute information…working and living in the Information Age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1026" name="Picture 2" descr="Set of modern vector flat design mass media icons and pictograms. Tv, newspaper, blog, internet, radio satellite, megaphone, broadcasting, camera, snapsho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08009"/>
            <a:ext cx="4572000" cy="30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0" y="-29879"/>
            <a:ext cx="3794036" cy="24582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5640" y="440460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2554765"/>
            <a:ext cx="1493624" cy="17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Protection of Personal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2201295"/>
            <a:ext cx="6048671" cy="3272231"/>
          </a:xfr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Click to add title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1143000"/>
            <a:ext cx="7697640" cy="45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Every day is a different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742" y="1196975"/>
            <a:ext cx="6030516" cy="48244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Every day is different advice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47664" y="1600200"/>
            <a:ext cx="7139136" cy="4525963"/>
          </a:xfrm>
        </p:spPr>
        <p:txBody>
          <a:bodyPr>
            <a:normAutofit lnSpcReduction="10000"/>
          </a:bodyPr>
          <a:lstStyle/>
          <a:p>
            <a:r>
              <a:rPr lang="en-ZA" dirty="0"/>
              <a:t>NICD Hotline for doctors 0828839920</a:t>
            </a:r>
          </a:p>
          <a:p>
            <a:endParaRPr lang="en-ZA" dirty="0"/>
          </a:p>
          <a:p>
            <a:r>
              <a:rPr lang="en-ZA" dirty="0"/>
              <a:t>Patients hotline 08000229999</a:t>
            </a:r>
          </a:p>
          <a:p>
            <a:endParaRPr lang="en-ZA" dirty="0"/>
          </a:p>
          <a:p>
            <a:r>
              <a:rPr lang="en-ZA" dirty="0"/>
              <a:t>NICD Website</a:t>
            </a:r>
          </a:p>
          <a:p>
            <a:endParaRPr lang="en-ZA" dirty="0"/>
          </a:p>
          <a:p>
            <a:r>
              <a:rPr lang="en-ZA" dirty="0"/>
              <a:t>Up to Date</a:t>
            </a:r>
          </a:p>
          <a:p>
            <a:endParaRPr lang="en-ZA" dirty="0"/>
          </a:p>
          <a:p>
            <a:r>
              <a:rPr lang="en-ZA" dirty="0"/>
              <a:t>WHO Website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60232" y="2151240"/>
            <a:ext cx="2358860" cy="2573903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373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COVID 19 panic pandemic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Based on WHO modelling, an estimated 89 million medical masks are required for the COVID-19 response each month.</a:t>
            </a:r>
          </a:p>
          <a:p>
            <a:endParaRPr lang="en-ZA" dirty="0"/>
          </a:p>
          <a:p>
            <a:r>
              <a:rPr lang="en-ZA" dirty="0"/>
              <a:t> For examination gloves, that figure goes up to 76 million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  <a:p>
            <a:r>
              <a:rPr lang="en-ZA" dirty="0"/>
              <a:t>International demand for goggles stands at 1.6 million per month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464" t="12988" r="24327" b="3584"/>
          <a:stretch/>
        </p:blipFill>
        <p:spPr>
          <a:xfrm>
            <a:off x="5292080" y="1277124"/>
            <a:ext cx="2723128" cy="4664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sz="4000" u="sng" dirty="0">
                <a:solidFill>
                  <a:schemeClr val="tx2"/>
                </a:solidFill>
                <a:latin typeface="Arial Rounded MT Bold" pitchFamily="34" charset="0"/>
              </a:rPr>
              <a:t>Misinformation is the worst pandemic of all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5640" y="6539412"/>
            <a:ext cx="888345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7" y="6147678"/>
            <a:ext cx="1182617" cy="709570"/>
          </a:xfrm>
          <a:prstGeom prst="rect">
            <a:avLst/>
          </a:prstGeom>
        </p:spPr>
      </p:pic>
      <p:pic>
        <p:nvPicPr>
          <p:cNvPr id="1026" name="Picture 2" descr="https://www.who.int/images/default-source/health-topics/coronavirus/myth-busters/19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1782"/>
            <a:ext cx="82296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576</Words>
  <Application>Microsoft Office PowerPoint</Application>
  <PresentationFormat>On-screen Show (4:3)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Arial Rounded MT Bold</vt:lpstr>
      <vt:lpstr>Calibri</vt:lpstr>
      <vt:lpstr>Helvetica</vt:lpstr>
      <vt:lpstr>Office Theme</vt:lpstr>
      <vt:lpstr>Facts and Fallacies regarding the Coronavirus</vt:lpstr>
      <vt:lpstr>PowerPoint Presentation</vt:lpstr>
      <vt:lpstr>The power of social media to distribute information…working and living in the Information Age</vt:lpstr>
      <vt:lpstr>Protection of Personal Information</vt:lpstr>
      <vt:lpstr>Click to add title</vt:lpstr>
      <vt:lpstr>Every day is a different map</vt:lpstr>
      <vt:lpstr>Every day is different advice</vt:lpstr>
      <vt:lpstr>COVID 19 panic pandemic</vt:lpstr>
      <vt:lpstr>Misinformation is the worst pandemic of all</vt:lpstr>
      <vt:lpstr>Effective treatments</vt:lpstr>
      <vt:lpstr>Treatments in clinical trials:</vt:lpstr>
      <vt:lpstr>Travel advice</vt:lpstr>
      <vt:lpstr>Epidemiology</vt:lpstr>
      <vt:lpstr>Sending specimens:</vt:lpstr>
      <vt:lpstr>Taking samples</vt:lpstr>
      <vt:lpstr>Click to add title</vt:lpstr>
      <vt:lpstr>Testing Available</vt:lpstr>
      <vt:lpstr>Click to add title</vt:lpstr>
      <vt:lpstr>What we know so far</vt:lpstr>
      <vt:lpstr>The Health care system is under immense pressure and we have only just begun…</vt:lpstr>
      <vt:lpstr>Click to add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</dc:creator>
  <cp:lastModifiedBy>Victoria Howell</cp:lastModifiedBy>
  <cp:revision>82</cp:revision>
  <cp:lastPrinted>2013-07-23T12:15:30Z</cp:lastPrinted>
  <dcterms:created xsi:type="dcterms:W3CDTF">2010-10-07T06:27:08Z</dcterms:created>
  <dcterms:modified xsi:type="dcterms:W3CDTF">2020-03-15T10:46:47Z</dcterms:modified>
</cp:coreProperties>
</file>