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463" r:id="rId2"/>
    <p:sldId id="799" r:id="rId3"/>
    <p:sldId id="801" r:id="rId4"/>
    <p:sldId id="782" r:id="rId5"/>
    <p:sldId id="296" r:id="rId6"/>
    <p:sldId id="832" r:id="rId7"/>
    <p:sldId id="831" r:id="rId8"/>
    <p:sldId id="464" r:id="rId9"/>
    <p:sldId id="391" r:id="rId10"/>
    <p:sldId id="417" r:id="rId11"/>
    <p:sldId id="305" r:id="rId12"/>
    <p:sldId id="304" r:id="rId13"/>
    <p:sldId id="471" r:id="rId14"/>
    <p:sldId id="803" r:id="rId15"/>
    <p:sldId id="481" r:id="rId16"/>
    <p:sldId id="804" r:id="rId17"/>
    <p:sldId id="472" r:id="rId18"/>
    <p:sldId id="257" r:id="rId19"/>
    <p:sldId id="821" r:id="rId20"/>
    <p:sldId id="791" r:id="rId21"/>
    <p:sldId id="483" r:id="rId22"/>
    <p:sldId id="777" r:id="rId23"/>
    <p:sldId id="484" r:id="rId24"/>
    <p:sldId id="805" r:id="rId25"/>
    <p:sldId id="806" r:id="rId26"/>
    <p:sldId id="756" r:id="rId27"/>
    <p:sldId id="822" r:id="rId28"/>
    <p:sldId id="485" r:id="rId29"/>
    <p:sldId id="462" r:id="rId30"/>
    <p:sldId id="789" r:id="rId31"/>
    <p:sldId id="824" r:id="rId32"/>
    <p:sldId id="787" r:id="rId33"/>
    <p:sldId id="835" r:id="rId34"/>
    <p:sldId id="816" r:id="rId35"/>
    <p:sldId id="814" r:id="rId36"/>
    <p:sldId id="817" r:id="rId37"/>
    <p:sldId id="818" r:id="rId38"/>
    <p:sldId id="794" r:id="rId39"/>
    <p:sldId id="825" r:id="rId40"/>
    <p:sldId id="793" r:id="rId41"/>
    <p:sldId id="826" r:id="rId42"/>
    <p:sldId id="798" r:id="rId43"/>
    <p:sldId id="834" r:id="rId44"/>
    <p:sldId id="778" r:id="rId45"/>
    <p:sldId id="788" r:id="rId46"/>
    <p:sldId id="797" r:id="rId47"/>
    <p:sldId id="823" r:id="rId48"/>
    <p:sldId id="819" r:id="rId49"/>
    <p:sldId id="796" r:id="rId50"/>
    <p:sldId id="82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E4F"/>
    <a:srgbClr val="4484AB"/>
    <a:srgbClr val="CF648F"/>
    <a:srgbClr val="00FFFF"/>
    <a:srgbClr val="FFCCFF"/>
    <a:srgbClr val="FFFFCC"/>
    <a:srgbClr val="66FF99"/>
    <a:srgbClr val="FFCC66"/>
    <a:srgbClr val="FF99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2998" autoAdjust="0"/>
  </p:normalViewPr>
  <p:slideViewPr>
    <p:cSldViewPr snapToGrid="0" showGuides="1">
      <p:cViewPr varScale="1">
        <p:scale>
          <a:sx n="48" d="100"/>
          <a:sy n="48" d="100"/>
        </p:scale>
        <p:origin x="1168" y="264"/>
      </p:cViewPr>
      <p:guideLst>
        <p:guide orient="horz" pos="2160"/>
        <p:guide pos="381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4B204-BF9C-47A9-8553-F8872BB452E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E9B6965-6B17-4639-99BE-4E7E584295E0}">
      <dgm:prSet custT="1"/>
      <dgm:spPr/>
      <dgm:t>
        <a:bodyPr/>
        <a:lstStyle/>
        <a:p>
          <a:r>
            <a:rPr lang="en-ZA" sz="2800" b="1" dirty="0"/>
            <a:t>Direct costs</a:t>
          </a:r>
          <a:endParaRPr lang="en-US" sz="2800" dirty="0"/>
        </a:p>
      </dgm:t>
    </dgm:pt>
    <dgm:pt modelId="{70080704-2BA7-46BF-852B-D2DA32A85980}" type="parTrans" cxnId="{DD76F692-2E1D-4E95-9B5B-14725F26E967}">
      <dgm:prSet/>
      <dgm:spPr/>
      <dgm:t>
        <a:bodyPr/>
        <a:lstStyle/>
        <a:p>
          <a:endParaRPr lang="en-US"/>
        </a:p>
      </dgm:t>
    </dgm:pt>
    <dgm:pt modelId="{B92A3B9A-95B5-4844-A6AD-D08B7917F669}" type="sibTrans" cxnId="{DD76F692-2E1D-4E95-9B5B-14725F26E967}">
      <dgm:prSet/>
      <dgm:spPr/>
      <dgm:t>
        <a:bodyPr/>
        <a:lstStyle/>
        <a:p>
          <a:endParaRPr lang="en-US"/>
        </a:p>
      </dgm:t>
    </dgm:pt>
    <dgm:pt modelId="{2767CB97-17A7-4C24-89A4-2D6D6DC81FDD}">
      <dgm:prSet custT="1"/>
      <dgm:spPr/>
      <dgm:t>
        <a:bodyPr/>
        <a:lstStyle/>
        <a:p>
          <a:r>
            <a:rPr lang="en-ZA" sz="2400" dirty="0"/>
            <a:t>Hospital admissions*</a:t>
          </a:r>
          <a:endParaRPr lang="en-US" sz="2400" dirty="0"/>
        </a:p>
      </dgm:t>
    </dgm:pt>
    <dgm:pt modelId="{6931496E-DF99-4FE0-8883-8AA1F1CDB8CA}" type="parTrans" cxnId="{E2E3EC1A-78E4-44A1-A3AB-DF3E06FB4218}">
      <dgm:prSet/>
      <dgm:spPr/>
      <dgm:t>
        <a:bodyPr/>
        <a:lstStyle/>
        <a:p>
          <a:endParaRPr lang="en-US"/>
        </a:p>
      </dgm:t>
    </dgm:pt>
    <dgm:pt modelId="{8A6F00E3-7B7F-49BA-A6FA-943146A89C53}" type="sibTrans" cxnId="{E2E3EC1A-78E4-44A1-A3AB-DF3E06FB4218}">
      <dgm:prSet/>
      <dgm:spPr/>
      <dgm:t>
        <a:bodyPr/>
        <a:lstStyle/>
        <a:p>
          <a:endParaRPr lang="en-US"/>
        </a:p>
      </dgm:t>
    </dgm:pt>
    <dgm:pt modelId="{EFB62ECB-0F39-4F29-9AFD-A6C88D85D913}">
      <dgm:prSet custT="1"/>
      <dgm:spPr/>
      <dgm:t>
        <a:bodyPr/>
        <a:lstStyle/>
        <a:p>
          <a:r>
            <a:rPr lang="en-ZA" sz="2400" dirty="0"/>
            <a:t>Medications (inhalers, steroids, antibiotics)</a:t>
          </a:r>
          <a:endParaRPr lang="en-US" sz="2400" dirty="0"/>
        </a:p>
      </dgm:t>
    </dgm:pt>
    <dgm:pt modelId="{6D4AEC84-EC1C-44D1-A5D2-E5AFA5D9460B}" type="parTrans" cxnId="{9AAF427E-6C58-40BB-8FBA-7A5ED9F6310D}">
      <dgm:prSet/>
      <dgm:spPr/>
      <dgm:t>
        <a:bodyPr/>
        <a:lstStyle/>
        <a:p>
          <a:endParaRPr lang="en-US"/>
        </a:p>
      </dgm:t>
    </dgm:pt>
    <dgm:pt modelId="{3408FF05-768A-46CF-8B14-5FFEFB823A64}" type="sibTrans" cxnId="{9AAF427E-6C58-40BB-8FBA-7A5ED9F6310D}">
      <dgm:prSet/>
      <dgm:spPr/>
      <dgm:t>
        <a:bodyPr/>
        <a:lstStyle/>
        <a:p>
          <a:endParaRPr lang="en-US"/>
        </a:p>
      </dgm:t>
    </dgm:pt>
    <dgm:pt modelId="{F64B74F4-EEDE-424E-A808-D581844D80DD}">
      <dgm:prSet custT="1"/>
      <dgm:spPr/>
      <dgm:t>
        <a:bodyPr/>
        <a:lstStyle/>
        <a:p>
          <a:r>
            <a:rPr lang="en-ZA" sz="2400" dirty="0"/>
            <a:t>Outpatient visits</a:t>
          </a:r>
          <a:endParaRPr lang="en-US" sz="2400" dirty="0"/>
        </a:p>
      </dgm:t>
    </dgm:pt>
    <dgm:pt modelId="{14BED27C-26F1-4416-8EDD-205917669133}" type="parTrans" cxnId="{321564E0-B974-48B0-BDAC-877862CC4BC0}">
      <dgm:prSet/>
      <dgm:spPr/>
      <dgm:t>
        <a:bodyPr/>
        <a:lstStyle/>
        <a:p>
          <a:endParaRPr lang="en-US"/>
        </a:p>
      </dgm:t>
    </dgm:pt>
    <dgm:pt modelId="{41154412-C0E3-4961-BC07-31F5B13C36D5}" type="sibTrans" cxnId="{321564E0-B974-48B0-BDAC-877862CC4BC0}">
      <dgm:prSet/>
      <dgm:spPr/>
      <dgm:t>
        <a:bodyPr/>
        <a:lstStyle/>
        <a:p>
          <a:endParaRPr lang="en-US"/>
        </a:p>
      </dgm:t>
    </dgm:pt>
    <dgm:pt modelId="{CEDB770C-324D-4B9F-AFCD-C218F71F0502}">
      <dgm:prSet custT="1"/>
      <dgm:spPr/>
      <dgm:t>
        <a:bodyPr/>
        <a:lstStyle/>
        <a:p>
          <a:r>
            <a:rPr lang="en-ZA" sz="2800" b="1" dirty="0"/>
            <a:t>Indirect costs</a:t>
          </a:r>
          <a:endParaRPr lang="en-US" sz="2800" dirty="0"/>
        </a:p>
      </dgm:t>
    </dgm:pt>
    <dgm:pt modelId="{00AADAC0-5A79-421F-B081-62C671D5DF62}" type="parTrans" cxnId="{4FA47BC9-16E3-4700-A1A0-BC2830B19C76}">
      <dgm:prSet/>
      <dgm:spPr/>
      <dgm:t>
        <a:bodyPr/>
        <a:lstStyle/>
        <a:p>
          <a:endParaRPr lang="en-US"/>
        </a:p>
      </dgm:t>
    </dgm:pt>
    <dgm:pt modelId="{FF8DADC6-5A9D-4465-B657-048968603161}" type="sibTrans" cxnId="{4FA47BC9-16E3-4700-A1A0-BC2830B19C76}">
      <dgm:prSet/>
      <dgm:spPr/>
      <dgm:t>
        <a:bodyPr/>
        <a:lstStyle/>
        <a:p>
          <a:endParaRPr lang="en-US"/>
        </a:p>
      </dgm:t>
    </dgm:pt>
    <dgm:pt modelId="{B183F736-13AE-4586-815E-4CEA091811D2}">
      <dgm:prSet custT="1"/>
      <dgm:spPr/>
      <dgm:t>
        <a:bodyPr/>
        <a:lstStyle/>
        <a:p>
          <a:r>
            <a:rPr lang="en-ZA" sz="2400" dirty="0"/>
            <a:t>Lost productivity / absenteeism</a:t>
          </a:r>
          <a:endParaRPr lang="en-US" sz="2400" dirty="0"/>
        </a:p>
      </dgm:t>
    </dgm:pt>
    <dgm:pt modelId="{75EC2BE8-4691-4825-9ED6-9085EA8CB828}" type="parTrans" cxnId="{911F4314-C47B-44A6-AF73-1E4CC4DE2AF3}">
      <dgm:prSet/>
      <dgm:spPr/>
      <dgm:t>
        <a:bodyPr/>
        <a:lstStyle/>
        <a:p>
          <a:endParaRPr lang="en-US"/>
        </a:p>
      </dgm:t>
    </dgm:pt>
    <dgm:pt modelId="{59DD961D-0B69-47D6-BE07-766868ECA718}" type="sibTrans" cxnId="{911F4314-C47B-44A6-AF73-1E4CC4DE2AF3}">
      <dgm:prSet/>
      <dgm:spPr/>
      <dgm:t>
        <a:bodyPr/>
        <a:lstStyle/>
        <a:p>
          <a:endParaRPr lang="en-US"/>
        </a:p>
      </dgm:t>
    </dgm:pt>
    <dgm:pt modelId="{65F0E964-F03F-4A7F-982E-97483DD7278B}">
      <dgm:prSet custT="1"/>
      <dgm:spPr/>
      <dgm:t>
        <a:bodyPr/>
        <a:lstStyle/>
        <a:p>
          <a:r>
            <a:rPr lang="en-ZA" sz="2400" dirty="0"/>
            <a:t>Early retirement</a:t>
          </a:r>
          <a:endParaRPr lang="en-US" sz="2400" dirty="0"/>
        </a:p>
      </dgm:t>
    </dgm:pt>
    <dgm:pt modelId="{E81C8357-6454-4273-B444-F3CD96636B1A}" type="parTrans" cxnId="{3952B4BA-774C-4AC5-8EA9-C1D3266383D5}">
      <dgm:prSet/>
      <dgm:spPr/>
      <dgm:t>
        <a:bodyPr/>
        <a:lstStyle/>
        <a:p>
          <a:endParaRPr lang="en-US"/>
        </a:p>
      </dgm:t>
    </dgm:pt>
    <dgm:pt modelId="{69D49419-5F6C-4156-969F-13114C7A0C2F}" type="sibTrans" cxnId="{3952B4BA-774C-4AC5-8EA9-C1D3266383D5}">
      <dgm:prSet/>
      <dgm:spPr/>
      <dgm:t>
        <a:bodyPr/>
        <a:lstStyle/>
        <a:p>
          <a:endParaRPr lang="en-US"/>
        </a:p>
      </dgm:t>
    </dgm:pt>
    <dgm:pt modelId="{11268309-0C7B-481E-8FA9-3CD57586AA3B}">
      <dgm:prSet custT="1"/>
      <dgm:spPr/>
      <dgm:t>
        <a:bodyPr/>
        <a:lstStyle/>
        <a:p>
          <a:r>
            <a:rPr lang="en-ZA" sz="2400" dirty="0"/>
            <a:t>Caregiver burden  </a:t>
          </a:r>
          <a:endParaRPr lang="en-US" sz="2400" dirty="0"/>
        </a:p>
      </dgm:t>
    </dgm:pt>
    <dgm:pt modelId="{9ACCE178-FBB9-4F61-BBAC-AA75C795268E}" type="parTrans" cxnId="{5E359770-FD28-4A90-A9AB-4EB80EE17905}">
      <dgm:prSet/>
      <dgm:spPr/>
      <dgm:t>
        <a:bodyPr/>
        <a:lstStyle/>
        <a:p>
          <a:endParaRPr lang="en-US"/>
        </a:p>
      </dgm:t>
    </dgm:pt>
    <dgm:pt modelId="{171DBA1E-AC82-406E-B22F-227B66261EF7}" type="sibTrans" cxnId="{5E359770-FD28-4A90-A9AB-4EB80EE17905}">
      <dgm:prSet/>
      <dgm:spPr/>
      <dgm:t>
        <a:bodyPr/>
        <a:lstStyle/>
        <a:p>
          <a:endParaRPr lang="en-US"/>
        </a:p>
      </dgm:t>
    </dgm:pt>
    <dgm:pt modelId="{5E7761A0-BBC3-4488-A70C-4CCA08B9C748}">
      <dgm:prSet custT="1"/>
      <dgm:spPr/>
      <dgm:t>
        <a:bodyPr/>
        <a:lstStyle/>
        <a:p>
          <a:r>
            <a:rPr lang="en-ZA" sz="2800" b="1" dirty="0"/>
            <a:t>Hidden costs</a:t>
          </a:r>
          <a:endParaRPr lang="en-US" sz="2800" dirty="0"/>
        </a:p>
      </dgm:t>
    </dgm:pt>
    <dgm:pt modelId="{8C567880-1278-431B-8A90-BB203AE484EA}" type="parTrans" cxnId="{7E8DC259-2AED-474B-A5AC-0ADCBCD3110F}">
      <dgm:prSet/>
      <dgm:spPr/>
      <dgm:t>
        <a:bodyPr/>
        <a:lstStyle/>
        <a:p>
          <a:endParaRPr lang="en-US"/>
        </a:p>
      </dgm:t>
    </dgm:pt>
    <dgm:pt modelId="{29B04A3C-E943-471E-B8AA-A0850A3F9319}" type="sibTrans" cxnId="{7E8DC259-2AED-474B-A5AC-0ADCBCD3110F}">
      <dgm:prSet/>
      <dgm:spPr/>
      <dgm:t>
        <a:bodyPr/>
        <a:lstStyle/>
        <a:p>
          <a:endParaRPr lang="en-US"/>
        </a:p>
      </dgm:t>
    </dgm:pt>
    <dgm:pt modelId="{E927EC41-0F0C-4BE2-AD82-C0BAB15E80F3}">
      <dgm:prSet custT="1"/>
      <dgm:spPr/>
      <dgm:t>
        <a:bodyPr/>
        <a:lstStyle/>
        <a:p>
          <a:r>
            <a:rPr lang="en-ZA" sz="2400" dirty="0"/>
            <a:t>Transport</a:t>
          </a:r>
          <a:endParaRPr lang="en-US" sz="2400" dirty="0"/>
        </a:p>
      </dgm:t>
    </dgm:pt>
    <dgm:pt modelId="{572B5605-DC45-4F4C-B099-36CE52D5F4FF}" type="parTrans" cxnId="{3BEC9DAE-9F59-4329-A5E7-6D7FF5A5C11B}">
      <dgm:prSet/>
      <dgm:spPr/>
      <dgm:t>
        <a:bodyPr/>
        <a:lstStyle/>
        <a:p>
          <a:endParaRPr lang="en-US"/>
        </a:p>
      </dgm:t>
    </dgm:pt>
    <dgm:pt modelId="{B702FF28-7FE4-4F30-8600-D9952A28A8C6}" type="sibTrans" cxnId="{3BEC9DAE-9F59-4329-A5E7-6D7FF5A5C11B}">
      <dgm:prSet/>
      <dgm:spPr/>
      <dgm:t>
        <a:bodyPr/>
        <a:lstStyle/>
        <a:p>
          <a:endParaRPr lang="en-US"/>
        </a:p>
      </dgm:t>
    </dgm:pt>
    <dgm:pt modelId="{E6AD22B7-8315-4842-82A9-31D2FB366AFF}">
      <dgm:prSet custT="1"/>
      <dgm:spPr/>
      <dgm:t>
        <a:bodyPr/>
        <a:lstStyle/>
        <a:p>
          <a:r>
            <a:rPr lang="en-ZA" sz="2400" dirty="0"/>
            <a:t>Out-of-pocket expenses </a:t>
          </a:r>
          <a:endParaRPr lang="en-US" sz="2400" dirty="0"/>
        </a:p>
      </dgm:t>
    </dgm:pt>
    <dgm:pt modelId="{164B55F3-CF4F-46F3-B440-464733F02C5E}" type="parTrans" cxnId="{6A6156B6-1E53-4692-BAE3-51676C2B0225}">
      <dgm:prSet/>
      <dgm:spPr/>
      <dgm:t>
        <a:bodyPr/>
        <a:lstStyle/>
        <a:p>
          <a:endParaRPr lang="en-US"/>
        </a:p>
      </dgm:t>
    </dgm:pt>
    <dgm:pt modelId="{FCECA14E-2CFF-404E-82B4-16BD3C3C484A}" type="sibTrans" cxnId="{6A6156B6-1E53-4692-BAE3-51676C2B0225}">
      <dgm:prSet/>
      <dgm:spPr/>
      <dgm:t>
        <a:bodyPr/>
        <a:lstStyle/>
        <a:p>
          <a:endParaRPr lang="en-US"/>
        </a:p>
      </dgm:t>
    </dgm:pt>
    <dgm:pt modelId="{B42A2107-B764-44DB-A2C0-61C6CD89C06D}">
      <dgm:prSet custT="1"/>
      <dgm:spPr/>
      <dgm:t>
        <a:bodyPr/>
        <a:lstStyle/>
        <a:p>
          <a:endParaRPr lang="en-US" sz="2400" dirty="0"/>
        </a:p>
      </dgm:t>
    </dgm:pt>
    <dgm:pt modelId="{060C9FF9-6D97-4AC2-9561-A17434D9987E}" type="parTrans" cxnId="{808568AC-7CA3-4E80-8C0A-BB8B8D49932C}">
      <dgm:prSet/>
      <dgm:spPr/>
      <dgm:t>
        <a:bodyPr/>
        <a:lstStyle/>
        <a:p>
          <a:endParaRPr lang="en-ZA"/>
        </a:p>
      </dgm:t>
    </dgm:pt>
    <dgm:pt modelId="{FF3D3FD4-4736-487B-A7A9-798B70142F22}" type="sibTrans" cxnId="{808568AC-7CA3-4E80-8C0A-BB8B8D49932C}">
      <dgm:prSet/>
      <dgm:spPr/>
      <dgm:t>
        <a:bodyPr/>
        <a:lstStyle/>
        <a:p>
          <a:endParaRPr lang="en-ZA"/>
        </a:p>
      </dgm:t>
    </dgm:pt>
    <dgm:pt modelId="{7D6E07BE-A65A-42FC-8234-B5F13BD62513}">
      <dgm:prSet custT="1"/>
      <dgm:spPr/>
      <dgm:t>
        <a:bodyPr/>
        <a:lstStyle/>
        <a:p>
          <a:endParaRPr lang="en-US" sz="2400" dirty="0"/>
        </a:p>
      </dgm:t>
    </dgm:pt>
    <dgm:pt modelId="{E6261F28-E04A-4027-AB57-01D2F3D21315}" type="parTrans" cxnId="{DC295211-6D9E-4E51-99C7-9586AE37C503}">
      <dgm:prSet/>
      <dgm:spPr/>
      <dgm:t>
        <a:bodyPr/>
        <a:lstStyle/>
        <a:p>
          <a:endParaRPr lang="en-ZA"/>
        </a:p>
      </dgm:t>
    </dgm:pt>
    <dgm:pt modelId="{8A4F5BAC-4798-43F2-A710-247F6A35C000}" type="sibTrans" cxnId="{DC295211-6D9E-4E51-99C7-9586AE37C503}">
      <dgm:prSet/>
      <dgm:spPr/>
      <dgm:t>
        <a:bodyPr/>
        <a:lstStyle/>
        <a:p>
          <a:endParaRPr lang="en-ZA"/>
        </a:p>
      </dgm:t>
    </dgm:pt>
    <dgm:pt modelId="{4C913399-0664-45C3-A804-AB9633BCDD14}">
      <dgm:prSet custT="1"/>
      <dgm:spPr/>
      <dgm:t>
        <a:bodyPr/>
        <a:lstStyle/>
        <a:p>
          <a:endParaRPr lang="en-US" sz="2400" dirty="0"/>
        </a:p>
      </dgm:t>
    </dgm:pt>
    <dgm:pt modelId="{D2F52D79-3FE5-4D42-8F14-CC71F8069795}" type="parTrans" cxnId="{DA9DD056-C5D8-4404-B7E9-1EB27810E247}">
      <dgm:prSet/>
      <dgm:spPr/>
      <dgm:t>
        <a:bodyPr/>
        <a:lstStyle/>
        <a:p>
          <a:endParaRPr lang="en-ZA"/>
        </a:p>
      </dgm:t>
    </dgm:pt>
    <dgm:pt modelId="{87273E5B-5821-4F6A-9CE4-416BA9375B79}" type="sibTrans" cxnId="{DA9DD056-C5D8-4404-B7E9-1EB27810E247}">
      <dgm:prSet/>
      <dgm:spPr/>
      <dgm:t>
        <a:bodyPr/>
        <a:lstStyle/>
        <a:p>
          <a:endParaRPr lang="en-ZA"/>
        </a:p>
      </dgm:t>
    </dgm:pt>
    <dgm:pt modelId="{460F1E3B-8BC8-46C3-8A57-521972A24A52}">
      <dgm:prSet custT="1"/>
      <dgm:spPr/>
      <dgm:t>
        <a:bodyPr/>
        <a:lstStyle/>
        <a:p>
          <a:endParaRPr lang="en-US" sz="2400" dirty="0"/>
        </a:p>
      </dgm:t>
    </dgm:pt>
    <dgm:pt modelId="{DE5DFD89-408E-4966-BB5C-DE2827C54BB8}" type="parTrans" cxnId="{F8E24461-2F81-4E66-A78A-6EBEB3F1114D}">
      <dgm:prSet/>
      <dgm:spPr/>
      <dgm:t>
        <a:bodyPr/>
        <a:lstStyle/>
        <a:p>
          <a:endParaRPr lang="en-ZA"/>
        </a:p>
      </dgm:t>
    </dgm:pt>
    <dgm:pt modelId="{20F4933E-2CC4-4380-B5F0-B87A745C552C}" type="sibTrans" cxnId="{F8E24461-2F81-4E66-A78A-6EBEB3F1114D}">
      <dgm:prSet/>
      <dgm:spPr/>
      <dgm:t>
        <a:bodyPr/>
        <a:lstStyle/>
        <a:p>
          <a:endParaRPr lang="en-ZA"/>
        </a:p>
      </dgm:t>
    </dgm:pt>
    <dgm:pt modelId="{CBB4093D-F269-4F41-8040-D7E638666742}">
      <dgm:prSet custT="1"/>
      <dgm:spPr/>
      <dgm:t>
        <a:bodyPr/>
        <a:lstStyle/>
        <a:p>
          <a:endParaRPr lang="en-US" sz="2400" dirty="0"/>
        </a:p>
      </dgm:t>
    </dgm:pt>
    <dgm:pt modelId="{6A6CF6E7-8360-4FA3-8850-79909D749CB5}" type="parTrans" cxnId="{8106BECA-459A-4E6F-BAE0-A8AD72A583E3}">
      <dgm:prSet/>
      <dgm:spPr/>
      <dgm:t>
        <a:bodyPr/>
        <a:lstStyle/>
        <a:p>
          <a:endParaRPr lang="en-ZA"/>
        </a:p>
      </dgm:t>
    </dgm:pt>
    <dgm:pt modelId="{07A39FDC-0C9A-4D1A-8402-192D89A1C3D0}" type="sibTrans" cxnId="{8106BECA-459A-4E6F-BAE0-A8AD72A583E3}">
      <dgm:prSet/>
      <dgm:spPr/>
      <dgm:t>
        <a:bodyPr/>
        <a:lstStyle/>
        <a:p>
          <a:endParaRPr lang="en-ZA"/>
        </a:p>
      </dgm:t>
    </dgm:pt>
    <dgm:pt modelId="{B6B79F25-740E-4908-955E-E200F98F09CE}">
      <dgm:prSet custT="1"/>
      <dgm:spPr/>
      <dgm:t>
        <a:bodyPr/>
        <a:lstStyle/>
        <a:p>
          <a:r>
            <a:rPr lang="en-ZA" sz="2400" dirty="0"/>
            <a:t>Home care</a:t>
          </a:r>
          <a:endParaRPr lang="en-US" sz="2400" dirty="0"/>
        </a:p>
      </dgm:t>
    </dgm:pt>
    <dgm:pt modelId="{F9009B64-3669-4350-95A3-B187E5567FB3}" type="parTrans" cxnId="{1A2D5832-83BA-47B2-B07B-CAD397169A86}">
      <dgm:prSet/>
      <dgm:spPr/>
      <dgm:t>
        <a:bodyPr/>
        <a:lstStyle/>
        <a:p>
          <a:endParaRPr lang="en-ZA"/>
        </a:p>
      </dgm:t>
    </dgm:pt>
    <dgm:pt modelId="{28172916-AA0D-4D57-807F-24A305F7E7DF}" type="sibTrans" cxnId="{1A2D5832-83BA-47B2-B07B-CAD397169A86}">
      <dgm:prSet/>
      <dgm:spPr/>
      <dgm:t>
        <a:bodyPr/>
        <a:lstStyle/>
        <a:p>
          <a:endParaRPr lang="en-ZA"/>
        </a:p>
      </dgm:t>
    </dgm:pt>
    <dgm:pt modelId="{5D10231F-7C62-4DB2-A4EE-FD1AB4B23B2C}">
      <dgm:prSet custT="1"/>
      <dgm:spPr/>
      <dgm:t>
        <a:bodyPr/>
        <a:lstStyle/>
        <a:p>
          <a:r>
            <a:rPr lang="en-ZA" sz="2400" dirty="0"/>
            <a:t>Oxygen therapy</a:t>
          </a:r>
          <a:endParaRPr lang="en-US" sz="2400" dirty="0"/>
        </a:p>
      </dgm:t>
    </dgm:pt>
    <dgm:pt modelId="{60A67C28-4436-4F98-A945-B4D415081A3A}" type="parTrans" cxnId="{B392F972-E0D8-41D0-9004-20E761EF84E7}">
      <dgm:prSet/>
      <dgm:spPr/>
      <dgm:t>
        <a:bodyPr/>
        <a:lstStyle/>
        <a:p>
          <a:endParaRPr lang="en-ZA"/>
        </a:p>
      </dgm:t>
    </dgm:pt>
    <dgm:pt modelId="{9A1FD816-4C2A-492A-9063-5630C7D8B672}" type="sibTrans" cxnId="{B392F972-E0D8-41D0-9004-20E761EF84E7}">
      <dgm:prSet/>
      <dgm:spPr/>
      <dgm:t>
        <a:bodyPr/>
        <a:lstStyle/>
        <a:p>
          <a:endParaRPr lang="en-ZA"/>
        </a:p>
      </dgm:t>
    </dgm:pt>
    <dgm:pt modelId="{2BE74753-6095-4B86-AF38-E4E357C7B7A3}">
      <dgm:prSet custT="1"/>
      <dgm:spPr/>
      <dgm:t>
        <a:bodyPr/>
        <a:lstStyle/>
        <a:p>
          <a:endParaRPr lang="en-US" sz="2400" dirty="0"/>
        </a:p>
      </dgm:t>
    </dgm:pt>
    <dgm:pt modelId="{4CA565DC-530F-4B88-97F0-B918229DC25A}" type="parTrans" cxnId="{2702DFC2-71ED-441D-9056-33E0FAA84CA6}">
      <dgm:prSet/>
      <dgm:spPr/>
      <dgm:t>
        <a:bodyPr/>
        <a:lstStyle/>
        <a:p>
          <a:endParaRPr lang="en-ZA"/>
        </a:p>
      </dgm:t>
    </dgm:pt>
    <dgm:pt modelId="{5F8BE332-7D38-4993-8B67-BD45799E4745}" type="sibTrans" cxnId="{2702DFC2-71ED-441D-9056-33E0FAA84CA6}">
      <dgm:prSet/>
      <dgm:spPr/>
      <dgm:t>
        <a:bodyPr/>
        <a:lstStyle/>
        <a:p>
          <a:endParaRPr lang="en-ZA"/>
        </a:p>
      </dgm:t>
    </dgm:pt>
    <dgm:pt modelId="{646AF061-7A3E-40CD-A2A0-FFDF2D917EEB}">
      <dgm:prSet custT="1"/>
      <dgm:spPr/>
      <dgm:t>
        <a:bodyPr/>
        <a:lstStyle/>
        <a:p>
          <a:endParaRPr lang="en-US" sz="2400" dirty="0"/>
        </a:p>
      </dgm:t>
    </dgm:pt>
    <dgm:pt modelId="{5A849836-2F49-4AD3-A66F-6890E3A0656F}" type="parTrans" cxnId="{B7A98D2A-4469-4E71-9971-C5F8E285D262}">
      <dgm:prSet/>
      <dgm:spPr/>
      <dgm:t>
        <a:bodyPr/>
        <a:lstStyle/>
        <a:p>
          <a:endParaRPr lang="en-ZA"/>
        </a:p>
      </dgm:t>
    </dgm:pt>
    <dgm:pt modelId="{98918CC7-AAFE-4AFF-8B4C-55AFAE685319}" type="sibTrans" cxnId="{B7A98D2A-4469-4E71-9971-C5F8E285D262}">
      <dgm:prSet/>
      <dgm:spPr/>
      <dgm:t>
        <a:bodyPr/>
        <a:lstStyle/>
        <a:p>
          <a:endParaRPr lang="en-ZA"/>
        </a:p>
      </dgm:t>
    </dgm:pt>
    <dgm:pt modelId="{525EB150-B14E-4375-B655-9F210A45CECF}" type="pres">
      <dgm:prSet presAssocID="{0014B204-BF9C-47A9-8553-F8872BB452EE}" presName="Name0" presStyleCnt="0">
        <dgm:presLayoutVars>
          <dgm:dir/>
          <dgm:animLvl val="lvl"/>
          <dgm:resizeHandles val="exact"/>
        </dgm:presLayoutVars>
      </dgm:prSet>
      <dgm:spPr/>
    </dgm:pt>
    <dgm:pt modelId="{F6275187-6AD6-40A7-8309-A062840F7E77}" type="pres">
      <dgm:prSet presAssocID="{BE9B6965-6B17-4639-99BE-4E7E584295E0}" presName="composite" presStyleCnt="0"/>
      <dgm:spPr/>
    </dgm:pt>
    <dgm:pt modelId="{20CA34E0-0A1F-4921-B094-8276B5BF6CCB}" type="pres">
      <dgm:prSet presAssocID="{BE9B6965-6B17-4639-99BE-4E7E584295E0}" presName="parTx" presStyleLbl="alignNode1" presStyleIdx="0" presStyleCnt="3">
        <dgm:presLayoutVars>
          <dgm:chMax val="0"/>
          <dgm:chPref val="0"/>
          <dgm:bulletEnabled val="1"/>
        </dgm:presLayoutVars>
      </dgm:prSet>
      <dgm:spPr/>
    </dgm:pt>
    <dgm:pt modelId="{C9731B98-AD6D-46AA-AA17-DE96EF1C02DC}" type="pres">
      <dgm:prSet presAssocID="{BE9B6965-6B17-4639-99BE-4E7E584295E0}" presName="desTx" presStyleLbl="alignAccFollowNode1" presStyleIdx="0" presStyleCnt="3">
        <dgm:presLayoutVars>
          <dgm:bulletEnabled val="1"/>
        </dgm:presLayoutVars>
      </dgm:prSet>
      <dgm:spPr/>
    </dgm:pt>
    <dgm:pt modelId="{BC714792-6947-44C8-8482-309DFAB73EA5}" type="pres">
      <dgm:prSet presAssocID="{B92A3B9A-95B5-4844-A6AD-D08B7917F669}" presName="space" presStyleCnt="0"/>
      <dgm:spPr/>
    </dgm:pt>
    <dgm:pt modelId="{77A2CC8F-69DC-4F78-85F5-0458CB0521B7}" type="pres">
      <dgm:prSet presAssocID="{CEDB770C-324D-4B9F-AFCD-C218F71F0502}" presName="composite" presStyleCnt="0"/>
      <dgm:spPr/>
    </dgm:pt>
    <dgm:pt modelId="{E692A595-9E90-4556-A3E1-BF00F5706AE6}" type="pres">
      <dgm:prSet presAssocID="{CEDB770C-324D-4B9F-AFCD-C218F71F0502}" presName="parTx" presStyleLbl="alignNode1" presStyleIdx="1" presStyleCnt="3">
        <dgm:presLayoutVars>
          <dgm:chMax val="0"/>
          <dgm:chPref val="0"/>
          <dgm:bulletEnabled val="1"/>
        </dgm:presLayoutVars>
      </dgm:prSet>
      <dgm:spPr/>
    </dgm:pt>
    <dgm:pt modelId="{C5511FED-0B88-4AF2-A2F6-CD4C1FD8A413}" type="pres">
      <dgm:prSet presAssocID="{CEDB770C-324D-4B9F-AFCD-C218F71F0502}" presName="desTx" presStyleLbl="alignAccFollowNode1" presStyleIdx="1" presStyleCnt="3">
        <dgm:presLayoutVars>
          <dgm:bulletEnabled val="1"/>
        </dgm:presLayoutVars>
      </dgm:prSet>
      <dgm:spPr/>
    </dgm:pt>
    <dgm:pt modelId="{08ACC2A2-EC53-4A7E-A2BC-747E1F285FC1}" type="pres">
      <dgm:prSet presAssocID="{FF8DADC6-5A9D-4465-B657-048968603161}" presName="space" presStyleCnt="0"/>
      <dgm:spPr/>
    </dgm:pt>
    <dgm:pt modelId="{FC4063BA-1CA2-451F-8833-7C7CB510B5AC}" type="pres">
      <dgm:prSet presAssocID="{5E7761A0-BBC3-4488-A70C-4CCA08B9C748}" presName="composite" presStyleCnt="0"/>
      <dgm:spPr/>
    </dgm:pt>
    <dgm:pt modelId="{84D25BBF-7058-43B5-AE4B-AA80AEE0411A}" type="pres">
      <dgm:prSet presAssocID="{5E7761A0-BBC3-4488-A70C-4CCA08B9C748}" presName="parTx" presStyleLbl="alignNode1" presStyleIdx="2" presStyleCnt="3">
        <dgm:presLayoutVars>
          <dgm:chMax val="0"/>
          <dgm:chPref val="0"/>
          <dgm:bulletEnabled val="1"/>
        </dgm:presLayoutVars>
      </dgm:prSet>
      <dgm:spPr/>
    </dgm:pt>
    <dgm:pt modelId="{655CEC6D-B91D-4210-B84B-ED70FFB3FCFE}" type="pres">
      <dgm:prSet presAssocID="{5E7761A0-BBC3-4488-A70C-4CCA08B9C748}" presName="desTx" presStyleLbl="alignAccFollowNode1" presStyleIdx="2" presStyleCnt="3">
        <dgm:presLayoutVars>
          <dgm:bulletEnabled val="1"/>
        </dgm:presLayoutVars>
      </dgm:prSet>
      <dgm:spPr/>
    </dgm:pt>
  </dgm:ptLst>
  <dgm:cxnLst>
    <dgm:cxn modelId="{DC295211-6D9E-4E51-99C7-9586AE37C503}" srcId="{BE9B6965-6B17-4639-99BE-4E7E584295E0}" destId="{7D6E07BE-A65A-42FC-8234-B5F13BD62513}" srcOrd="3" destOrd="0" parTransId="{E6261F28-E04A-4027-AB57-01D2F3D21315}" sibTransId="{8A4F5BAC-4798-43F2-A710-247F6A35C000}"/>
    <dgm:cxn modelId="{10A0DC12-119D-4280-9C2D-CD275AB72363}" type="presOf" srcId="{4C913399-0664-45C3-A804-AB9633BCDD14}" destId="{C5511FED-0B88-4AF2-A2F6-CD4C1FD8A413}" srcOrd="0" destOrd="1" presId="urn:microsoft.com/office/officeart/2005/8/layout/hList1"/>
    <dgm:cxn modelId="{0DAEB013-A67F-49F1-858C-E6CFE18B3927}" type="presOf" srcId="{0014B204-BF9C-47A9-8553-F8872BB452EE}" destId="{525EB150-B14E-4375-B655-9F210A45CECF}" srcOrd="0" destOrd="0" presId="urn:microsoft.com/office/officeart/2005/8/layout/hList1"/>
    <dgm:cxn modelId="{911F4314-C47B-44A6-AF73-1E4CC4DE2AF3}" srcId="{CEDB770C-324D-4B9F-AFCD-C218F71F0502}" destId="{B183F736-13AE-4586-815E-4CEA091811D2}" srcOrd="0" destOrd="0" parTransId="{75EC2BE8-4691-4825-9ED6-9085EA8CB828}" sibTransId="{59DD961D-0B69-47D6-BE07-766868ECA718}"/>
    <dgm:cxn modelId="{6FFD4C14-1A90-4677-8012-3AAEA5689CAD}" type="presOf" srcId="{F64B74F4-EEDE-424E-A808-D581844D80DD}" destId="{C9731B98-AD6D-46AA-AA17-DE96EF1C02DC}" srcOrd="0" destOrd="4" presId="urn:microsoft.com/office/officeart/2005/8/layout/hList1"/>
    <dgm:cxn modelId="{E2E3EC1A-78E4-44A1-A3AB-DF3E06FB4218}" srcId="{BE9B6965-6B17-4639-99BE-4E7E584295E0}" destId="{2767CB97-17A7-4C24-89A4-2D6D6DC81FDD}" srcOrd="0" destOrd="0" parTransId="{6931496E-DF99-4FE0-8883-8AA1F1CDB8CA}" sibTransId="{8A6F00E3-7B7F-49BA-A6FA-943146A89C53}"/>
    <dgm:cxn modelId="{E7D59523-6E2D-4688-9B4C-0DB111E83374}" type="presOf" srcId="{B6B79F25-740E-4908-955E-E200F98F09CE}" destId="{655CEC6D-B91D-4210-B84B-ED70FFB3FCFE}" srcOrd="0" destOrd="2" presId="urn:microsoft.com/office/officeart/2005/8/layout/hList1"/>
    <dgm:cxn modelId="{88F68F28-760F-4EB1-B29A-8369A314CF4C}" type="presOf" srcId="{7D6E07BE-A65A-42FC-8234-B5F13BD62513}" destId="{C9731B98-AD6D-46AA-AA17-DE96EF1C02DC}" srcOrd="0" destOrd="3" presId="urn:microsoft.com/office/officeart/2005/8/layout/hList1"/>
    <dgm:cxn modelId="{B7A98D2A-4469-4E71-9971-C5F8E285D262}" srcId="{5E7761A0-BBC3-4488-A70C-4CCA08B9C748}" destId="{646AF061-7A3E-40CD-A2A0-FFDF2D917EEB}" srcOrd="3" destOrd="0" parTransId="{5A849836-2F49-4AD3-A66F-6890E3A0656F}" sibTransId="{98918CC7-AAFE-4AFF-8B4C-55AFAE685319}"/>
    <dgm:cxn modelId="{1A2D5832-83BA-47B2-B07B-CAD397169A86}" srcId="{5E7761A0-BBC3-4488-A70C-4CCA08B9C748}" destId="{B6B79F25-740E-4908-955E-E200F98F09CE}" srcOrd="2" destOrd="0" parTransId="{F9009B64-3669-4350-95A3-B187E5567FB3}" sibTransId="{28172916-AA0D-4D57-807F-24A305F7E7DF}"/>
    <dgm:cxn modelId="{1A760336-9370-4257-B142-C8296CC4D10B}" type="presOf" srcId="{460F1E3B-8BC8-46C3-8A57-521972A24A52}" destId="{C5511FED-0B88-4AF2-A2F6-CD4C1FD8A413}" srcOrd="0" destOrd="3" presId="urn:microsoft.com/office/officeart/2005/8/layout/hList1"/>
    <dgm:cxn modelId="{8DA26F37-0DC1-456F-B992-514E3ECA407F}" type="presOf" srcId="{B42A2107-B764-44DB-A2C0-61C6CD89C06D}" destId="{C9731B98-AD6D-46AA-AA17-DE96EF1C02DC}" srcOrd="0" destOrd="1" presId="urn:microsoft.com/office/officeart/2005/8/layout/hList1"/>
    <dgm:cxn modelId="{5272273B-9A9D-4B80-A89E-817FF99130E5}" type="presOf" srcId="{E6AD22B7-8315-4842-82A9-31D2FB366AFF}" destId="{655CEC6D-B91D-4210-B84B-ED70FFB3FCFE}" srcOrd="0" destOrd="6" presId="urn:microsoft.com/office/officeart/2005/8/layout/hList1"/>
    <dgm:cxn modelId="{F8E24461-2F81-4E66-A78A-6EBEB3F1114D}" srcId="{CEDB770C-324D-4B9F-AFCD-C218F71F0502}" destId="{460F1E3B-8BC8-46C3-8A57-521972A24A52}" srcOrd="3" destOrd="0" parTransId="{DE5DFD89-408E-4966-BB5C-DE2827C54BB8}" sibTransId="{20F4933E-2CC4-4380-B5F0-B87A745C552C}"/>
    <dgm:cxn modelId="{5E359770-FD28-4A90-A9AB-4EB80EE17905}" srcId="{CEDB770C-324D-4B9F-AFCD-C218F71F0502}" destId="{11268309-0C7B-481E-8FA9-3CD57586AA3B}" srcOrd="4" destOrd="0" parTransId="{9ACCE178-FBB9-4F61-BBAC-AA75C795268E}" sibTransId="{171DBA1E-AC82-406E-B22F-227B66261EF7}"/>
    <dgm:cxn modelId="{8AD97D51-406A-4397-89EC-8440C3DE7DD7}" type="presOf" srcId="{BE9B6965-6B17-4639-99BE-4E7E584295E0}" destId="{20CA34E0-0A1F-4921-B094-8276B5BF6CCB}" srcOrd="0" destOrd="0" presId="urn:microsoft.com/office/officeart/2005/8/layout/hList1"/>
    <dgm:cxn modelId="{3C0A4172-DA69-45C0-86D1-800A316E5BAC}" type="presOf" srcId="{2BE74753-6095-4B86-AF38-E4E357C7B7A3}" destId="{655CEC6D-B91D-4210-B84B-ED70FFB3FCFE}" srcOrd="0" destOrd="1" presId="urn:microsoft.com/office/officeart/2005/8/layout/hList1"/>
    <dgm:cxn modelId="{B392F972-E0D8-41D0-9004-20E761EF84E7}" srcId="{5E7761A0-BBC3-4488-A70C-4CCA08B9C748}" destId="{5D10231F-7C62-4DB2-A4EE-FD1AB4B23B2C}" srcOrd="4" destOrd="0" parTransId="{60A67C28-4436-4F98-A945-B4D415081A3A}" sibTransId="{9A1FD816-4C2A-492A-9063-5630C7D8B672}"/>
    <dgm:cxn modelId="{DA9DD056-C5D8-4404-B7E9-1EB27810E247}" srcId="{CEDB770C-324D-4B9F-AFCD-C218F71F0502}" destId="{4C913399-0664-45C3-A804-AB9633BCDD14}" srcOrd="1" destOrd="0" parTransId="{D2F52D79-3FE5-4D42-8F14-CC71F8069795}" sibTransId="{87273E5B-5821-4F6A-9CE4-416BA9375B79}"/>
    <dgm:cxn modelId="{A9F1E477-EB4E-4CA2-91D8-FE78DD339F72}" type="presOf" srcId="{65F0E964-F03F-4A7F-982E-97483DD7278B}" destId="{C5511FED-0B88-4AF2-A2F6-CD4C1FD8A413}" srcOrd="0" destOrd="2" presId="urn:microsoft.com/office/officeart/2005/8/layout/hList1"/>
    <dgm:cxn modelId="{7E8DC259-2AED-474B-A5AC-0ADCBCD3110F}" srcId="{0014B204-BF9C-47A9-8553-F8872BB452EE}" destId="{5E7761A0-BBC3-4488-A70C-4CCA08B9C748}" srcOrd="2" destOrd="0" parTransId="{8C567880-1278-431B-8A90-BB203AE484EA}" sibTransId="{29B04A3C-E943-471E-B8AA-A0850A3F9319}"/>
    <dgm:cxn modelId="{9AAF427E-6C58-40BB-8FBA-7A5ED9F6310D}" srcId="{BE9B6965-6B17-4639-99BE-4E7E584295E0}" destId="{EFB62ECB-0F39-4F29-9AFD-A6C88D85D913}" srcOrd="2" destOrd="0" parTransId="{6D4AEC84-EC1C-44D1-A5D2-E5AFA5D9460B}" sibTransId="{3408FF05-768A-46CF-8B14-5FFEFB823A64}"/>
    <dgm:cxn modelId="{BF55448C-9C35-446B-8CB1-642EF9F6D14A}" type="presOf" srcId="{11268309-0C7B-481E-8FA9-3CD57586AA3B}" destId="{C5511FED-0B88-4AF2-A2F6-CD4C1FD8A413}" srcOrd="0" destOrd="4" presId="urn:microsoft.com/office/officeart/2005/8/layout/hList1"/>
    <dgm:cxn modelId="{DD76F692-2E1D-4E95-9B5B-14725F26E967}" srcId="{0014B204-BF9C-47A9-8553-F8872BB452EE}" destId="{BE9B6965-6B17-4639-99BE-4E7E584295E0}" srcOrd="0" destOrd="0" parTransId="{70080704-2BA7-46BF-852B-D2DA32A85980}" sibTransId="{B92A3B9A-95B5-4844-A6AD-D08B7917F669}"/>
    <dgm:cxn modelId="{27053298-6722-4F8C-A27A-F30FD3DED8D1}" type="presOf" srcId="{CEDB770C-324D-4B9F-AFCD-C218F71F0502}" destId="{E692A595-9E90-4556-A3E1-BF00F5706AE6}" srcOrd="0" destOrd="0" presId="urn:microsoft.com/office/officeart/2005/8/layout/hList1"/>
    <dgm:cxn modelId="{83EBBDA3-979A-4003-81B6-65536C0CAD16}" type="presOf" srcId="{646AF061-7A3E-40CD-A2A0-FFDF2D917EEB}" destId="{655CEC6D-B91D-4210-B84B-ED70FFB3FCFE}" srcOrd="0" destOrd="3" presId="urn:microsoft.com/office/officeart/2005/8/layout/hList1"/>
    <dgm:cxn modelId="{808568AC-7CA3-4E80-8C0A-BB8B8D49932C}" srcId="{BE9B6965-6B17-4639-99BE-4E7E584295E0}" destId="{B42A2107-B764-44DB-A2C0-61C6CD89C06D}" srcOrd="1" destOrd="0" parTransId="{060C9FF9-6D97-4AC2-9561-A17434D9987E}" sibTransId="{FF3D3FD4-4736-487B-A7A9-798B70142F22}"/>
    <dgm:cxn modelId="{3BEC9DAE-9F59-4329-A5E7-6D7FF5A5C11B}" srcId="{5E7761A0-BBC3-4488-A70C-4CCA08B9C748}" destId="{E927EC41-0F0C-4BE2-AD82-C0BAB15E80F3}" srcOrd="0" destOrd="0" parTransId="{572B5605-DC45-4F4C-B099-36CE52D5F4FF}" sibTransId="{B702FF28-7FE4-4F30-8600-D9952A28A8C6}"/>
    <dgm:cxn modelId="{5B1DA0B1-8305-4955-B4EE-DF26A917E397}" type="presOf" srcId="{EFB62ECB-0F39-4F29-9AFD-A6C88D85D913}" destId="{C9731B98-AD6D-46AA-AA17-DE96EF1C02DC}" srcOrd="0" destOrd="2" presId="urn:microsoft.com/office/officeart/2005/8/layout/hList1"/>
    <dgm:cxn modelId="{ED5859B3-618D-422E-8F65-430B14097E6F}" type="presOf" srcId="{B183F736-13AE-4586-815E-4CEA091811D2}" destId="{C5511FED-0B88-4AF2-A2F6-CD4C1FD8A413}" srcOrd="0" destOrd="0" presId="urn:microsoft.com/office/officeart/2005/8/layout/hList1"/>
    <dgm:cxn modelId="{6A6156B6-1E53-4692-BAE3-51676C2B0225}" srcId="{5E7761A0-BBC3-4488-A70C-4CCA08B9C748}" destId="{E6AD22B7-8315-4842-82A9-31D2FB366AFF}" srcOrd="6" destOrd="0" parTransId="{164B55F3-CF4F-46F3-B440-464733F02C5E}" sibTransId="{FCECA14E-2CFF-404E-82B4-16BD3C3C484A}"/>
    <dgm:cxn modelId="{E031C8B8-3F8B-461C-884D-F2D6E6220E8C}" type="presOf" srcId="{5E7761A0-BBC3-4488-A70C-4CCA08B9C748}" destId="{84D25BBF-7058-43B5-AE4B-AA80AEE0411A}" srcOrd="0" destOrd="0" presId="urn:microsoft.com/office/officeart/2005/8/layout/hList1"/>
    <dgm:cxn modelId="{3952B4BA-774C-4AC5-8EA9-C1D3266383D5}" srcId="{CEDB770C-324D-4B9F-AFCD-C218F71F0502}" destId="{65F0E964-F03F-4A7F-982E-97483DD7278B}" srcOrd="2" destOrd="0" parTransId="{E81C8357-6454-4273-B444-F3CD96636B1A}" sibTransId="{69D49419-5F6C-4156-969F-13114C7A0C2F}"/>
    <dgm:cxn modelId="{ECC9ADC1-37A6-4C5F-AFD4-C9136EED18A1}" type="presOf" srcId="{5D10231F-7C62-4DB2-A4EE-FD1AB4B23B2C}" destId="{655CEC6D-B91D-4210-B84B-ED70FFB3FCFE}" srcOrd="0" destOrd="4" presId="urn:microsoft.com/office/officeart/2005/8/layout/hList1"/>
    <dgm:cxn modelId="{2702DFC2-71ED-441D-9056-33E0FAA84CA6}" srcId="{5E7761A0-BBC3-4488-A70C-4CCA08B9C748}" destId="{2BE74753-6095-4B86-AF38-E4E357C7B7A3}" srcOrd="1" destOrd="0" parTransId="{4CA565DC-530F-4B88-97F0-B918229DC25A}" sibTransId="{5F8BE332-7D38-4993-8B67-BD45799E4745}"/>
    <dgm:cxn modelId="{3ABD3EC9-768A-4953-B7D3-AD081B02ECB9}" type="presOf" srcId="{CBB4093D-F269-4F41-8040-D7E638666742}" destId="{655CEC6D-B91D-4210-B84B-ED70FFB3FCFE}" srcOrd="0" destOrd="5" presId="urn:microsoft.com/office/officeart/2005/8/layout/hList1"/>
    <dgm:cxn modelId="{4FA47BC9-16E3-4700-A1A0-BC2830B19C76}" srcId="{0014B204-BF9C-47A9-8553-F8872BB452EE}" destId="{CEDB770C-324D-4B9F-AFCD-C218F71F0502}" srcOrd="1" destOrd="0" parTransId="{00AADAC0-5A79-421F-B081-62C671D5DF62}" sibTransId="{FF8DADC6-5A9D-4465-B657-048968603161}"/>
    <dgm:cxn modelId="{EDF77BCA-9738-4A6C-BE29-10D7F59A4789}" type="presOf" srcId="{E927EC41-0F0C-4BE2-AD82-C0BAB15E80F3}" destId="{655CEC6D-B91D-4210-B84B-ED70FFB3FCFE}" srcOrd="0" destOrd="0" presId="urn:microsoft.com/office/officeart/2005/8/layout/hList1"/>
    <dgm:cxn modelId="{8106BECA-459A-4E6F-BAE0-A8AD72A583E3}" srcId="{5E7761A0-BBC3-4488-A70C-4CCA08B9C748}" destId="{CBB4093D-F269-4F41-8040-D7E638666742}" srcOrd="5" destOrd="0" parTransId="{6A6CF6E7-8360-4FA3-8850-79909D749CB5}" sibTransId="{07A39FDC-0C9A-4D1A-8402-192D89A1C3D0}"/>
    <dgm:cxn modelId="{321564E0-B974-48B0-BDAC-877862CC4BC0}" srcId="{BE9B6965-6B17-4639-99BE-4E7E584295E0}" destId="{F64B74F4-EEDE-424E-A808-D581844D80DD}" srcOrd="4" destOrd="0" parTransId="{14BED27C-26F1-4416-8EDD-205917669133}" sibTransId="{41154412-C0E3-4961-BC07-31F5B13C36D5}"/>
    <dgm:cxn modelId="{5F9D89F0-ED89-4904-A816-DB953C4CFF8F}" type="presOf" srcId="{2767CB97-17A7-4C24-89A4-2D6D6DC81FDD}" destId="{C9731B98-AD6D-46AA-AA17-DE96EF1C02DC}" srcOrd="0" destOrd="0" presId="urn:microsoft.com/office/officeart/2005/8/layout/hList1"/>
    <dgm:cxn modelId="{3BC1B099-DF91-41F6-8EA5-A51ECDA3FA6F}" type="presParOf" srcId="{525EB150-B14E-4375-B655-9F210A45CECF}" destId="{F6275187-6AD6-40A7-8309-A062840F7E77}" srcOrd="0" destOrd="0" presId="urn:microsoft.com/office/officeart/2005/8/layout/hList1"/>
    <dgm:cxn modelId="{7B33BFEF-050A-4B29-990E-11481CE4FF3E}" type="presParOf" srcId="{F6275187-6AD6-40A7-8309-A062840F7E77}" destId="{20CA34E0-0A1F-4921-B094-8276B5BF6CCB}" srcOrd="0" destOrd="0" presId="urn:microsoft.com/office/officeart/2005/8/layout/hList1"/>
    <dgm:cxn modelId="{633BA6C3-B138-4C6E-89F4-5A1CC9631CF2}" type="presParOf" srcId="{F6275187-6AD6-40A7-8309-A062840F7E77}" destId="{C9731B98-AD6D-46AA-AA17-DE96EF1C02DC}" srcOrd="1" destOrd="0" presId="urn:microsoft.com/office/officeart/2005/8/layout/hList1"/>
    <dgm:cxn modelId="{05B715A9-68AC-4339-8A91-62F5D8344722}" type="presParOf" srcId="{525EB150-B14E-4375-B655-9F210A45CECF}" destId="{BC714792-6947-44C8-8482-309DFAB73EA5}" srcOrd="1" destOrd="0" presId="urn:microsoft.com/office/officeart/2005/8/layout/hList1"/>
    <dgm:cxn modelId="{9DDBA38A-AAF4-4E4B-99AC-A8E99C72C25F}" type="presParOf" srcId="{525EB150-B14E-4375-B655-9F210A45CECF}" destId="{77A2CC8F-69DC-4F78-85F5-0458CB0521B7}" srcOrd="2" destOrd="0" presId="urn:microsoft.com/office/officeart/2005/8/layout/hList1"/>
    <dgm:cxn modelId="{F5520170-63A3-4186-962E-07D4F3FB3101}" type="presParOf" srcId="{77A2CC8F-69DC-4F78-85F5-0458CB0521B7}" destId="{E692A595-9E90-4556-A3E1-BF00F5706AE6}" srcOrd="0" destOrd="0" presId="urn:microsoft.com/office/officeart/2005/8/layout/hList1"/>
    <dgm:cxn modelId="{00D36867-CE26-4A07-A2BE-4199C59629D5}" type="presParOf" srcId="{77A2CC8F-69DC-4F78-85F5-0458CB0521B7}" destId="{C5511FED-0B88-4AF2-A2F6-CD4C1FD8A413}" srcOrd="1" destOrd="0" presId="urn:microsoft.com/office/officeart/2005/8/layout/hList1"/>
    <dgm:cxn modelId="{97DF53B7-C7A4-44BF-B33A-83AC4B15ACBD}" type="presParOf" srcId="{525EB150-B14E-4375-B655-9F210A45CECF}" destId="{08ACC2A2-EC53-4A7E-A2BC-747E1F285FC1}" srcOrd="3" destOrd="0" presId="urn:microsoft.com/office/officeart/2005/8/layout/hList1"/>
    <dgm:cxn modelId="{4B3AAAEB-0682-40DF-AA93-4414BE4AF6FC}" type="presParOf" srcId="{525EB150-B14E-4375-B655-9F210A45CECF}" destId="{FC4063BA-1CA2-451F-8833-7C7CB510B5AC}" srcOrd="4" destOrd="0" presId="urn:microsoft.com/office/officeart/2005/8/layout/hList1"/>
    <dgm:cxn modelId="{1BFEE7A9-9064-4A83-9C95-3F94BF0D774D}" type="presParOf" srcId="{FC4063BA-1CA2-451F-8833-7C7CB510B5AC}" destId="{84D25BBF-7058-43B5-AE4B-AA80AEE0411A}" srcOrd="0" destOrd="0" presId="urn:microsoft.com/office/officeart/2005/8/layout/hList1"/>
    <dgm:cxn modelId="{13283B71-9DB6-45C6-96B4-540FB33D4BBF}" type="presParOf" srcId="{FC4063BA-1CA2-451F-8833-7C7CB510B5AC}" destId="{655CEC6D-B91D-4210-B84B-ED70FFB3FCF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9C3A0-CC60-49A7-9C4C-3710450E07D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78CF5C-C7FF-451B-8964-D6CCB9518858}">
      <dgm:prSet custT="1"/>
      <dgm:spPr/>
      <dgm:t>
        <a:bodyPr/>
        <a:lstStyle/>
        <a:p>
          <a:pPr>
            <a:defRPr b="1"/>
          </a:pPr>
          <a:r>
            <a:rPr lang="en-ZA" sz="2800" dirty="0"/>
            <a:t>Reduce symptoms</a:t>
          </a:r>
          <a:endParaRPr lang="en-US" sz="2800" dirty="0"/>
        </a:p>
      </dgm:t>
    </dgm:pt>
    <dgm:pt modelId="{787F0498-D061-47FB-8850-A633C0AA635F}" type="parTrans" cxnId="{1D1FA50E-B2F4-4145-A9C3-EF4EEF8A4DFB}">
      <dgm:prSet/>
      <dgm:spPr/>
      <dgm:t>
        <a:bodyPr/>
        <a:lstStyle/>
        <a:p>
          <a:endParaRPr lang="en-US"/>
        </a:p>
      </dgm:t>
    </dgm:pt>
    <dgm:pt modelId="{3E0D0F5B-8166-45BB-B6A1-3FCE763188B9}" type="sibTrans" cxnId="{1D1FA50E-B2F4-4145-A9C3-EF4EEF8A4DFB}">
      <dgm:prSet/>
      <dgm:spPr/>
      <dgm:t>
        <a:bodyPr/>
        <a:lstStyle/>
        <a:p>
          <a:endParaRPr lang="en-US"/>
        </a:p>
      </dgm:t>
    </dgm:pt>
    <dgm:pt modelId="{D55C4B63-702D-4DBE-922A-F425A6C21A18}">
      <dgm:prSet custT="1"/>
      <dgm:spPr/>
      <dgm:t>
        <a:bodyPr/>
        <a:lstStyle/>
        <a:p>
          <a:pPr>
            <a:spcAft>
              <a:spcPts val="0"/>
            </a:spcAft>
            <a:buFont typeface="Arial" panose="020B0604020202020204" pitchFamily="34" charset="0"/>
            <a:buNone/>
          </a:pPr>
          <a:r>
            <a:rPr lang="en-ZA" sz="40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dirty="0">
              <a:latin typeface="Calibri" panose="020F0502020204030204" pitchFamily="34" charset="0"/>
              <a:ea typeface="Calibri" panose="020F0502020204030204" pitchFamily="34" charset="0"/>
              <a:cs typeface="Calibri" panose="020F0502020204030204" pitchFamily="34" charset="0"/>
            </a:rPr>
            <a:t> </a:t>
          </a:r>
          <a:r>
            <a:rPr lang="en-ZA" sz="2400" dirty="0"/>
            <a:t>Relieve symptoms</a:t>
          </a:r>
          <a:endParaRPr lang="en-US" sz="2400" dirty="0"/>
        </a:p>
      </dgm:t>
    </dgm:pt>
    <dgm:pt modelId="{FD6CD8C1-D86C-40CE-ABA3-9E1B32545BB2}" type="parTrans" cxnId="{4026C6D8-50E7-467F-BCBD-6CE85BD07F85}">
      <dgm:prSet/>
      <dgm:spPr/>
      <dgm:t>
        <a:bodyPr/>
        <a:lstStyle/>
        <a:p>
          <a:endParaRPr lang="en-US"/>
        </a:p>
      </dgm:t>
    </dgm:pt>
    <dgm:pt modelId="{D28600D6-A33E-4078-ACE5-BDF09B5E87C3}" type="sibTrans" cxnId="{4026C6D8-50E7-467F-BCBD-6CE85BD07F85}">
      <dgm:prSet/>
      <dgm:spPr/>
      <dgm:t>
        <a:bodyPr/>
        <a:lstStyle/>
        <a:p>
          <a:endParaRPr lang="en-US"/>
        </a:p>
      </dgm:t>
    </dgm:pt>
    <dgm:pt modelId="{F875C54C-845C-4EC9-96EB-75B2C0F7D805}">
      <dgm:prSet custT="1"/>
      <dgm:spPr/>
      <dgm:t>
        <a:bodyPr/>
        <a:lstStyle/>
        <a:p>
          <a:pPr>
            <a:spcAft>
              <a:spcPts val="0"/>
            </a:spcAft>
            <a:buFont typeface="Arial" panose="020B0604020202020204" pitchFamily="34" charset="0"/>
            <a:buNone/>
          </a:pPr>
          <a:r>
            <a:rPr lang="en-ZA" sz="40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dirty="0">
              <a:latin typeface="Calibri" panose="020F0502020204030204" pitchFamily="34" charset="0"/>
              <a:ea typeface="Calibri" panose="020F0502020204030204" pitchFamily="34" charset="0"/>
              <a:cs typeface="Calibri" panose="020F0502020204030204" pitchFamily="34" charset="0"/>
            </a:rPr>
            <a:t> </a:t>
          </a:r>
          <a:r>
            <a:rPr lang="en-ZA" sz="2400" dirty="0"/>
            <a:t>Improve exercise tolerance</a:t>
          </a:r>
          <a:endParaRPr lang="en-US" sz="2400" dirty="0"/>
        </a:p>
      </dgm:t>
    </dgm:pt>
    <dgm:pt modelId="{A65982F2-086C-4448-A095-6978602FC79E}" type="parTrans" cxnId="{407F7E5F-155D-4BDA-AA45-5FA6ABFFB3A7}">
      <dgm:prSet/>
      <dgm:spPr/>
      <dgm:t>
        <a:bodyPr/>
        <a:lstStyle/>
        <a:p>
          <a:endParaRPr lang="en-US"/>
        </a:p>
      </dgm:t>
    </dgm:pt>
    <dgm:pt modelId="{73E184F7-1295-4977-BF18-6F39BC690E93}" type="sibTrans" cxnId="{407F7E5F-155D-4BDA-AA45-5FA6ABFFB3A7}">
      <dgm:prSet/>
      <dgm:spPr/>
      <dgm:t>
        <a:bodyPr/>
        <a:lstStyle/>
        <a:p>
          <a:endParaRPr lang="en-US"/>
        </a:p>
      </dgm:t>
    </dgm:pt>
    <dgm:pt modelId="{C9AE96CE-268C-4F9E-9968-E6AC0B6F9199}">
      <dgm:prSet custT="1"/>
      <dgm:spPr/>
      <dgm:t>
        <a:bodyPr/>
        <a:lstStyle/>
        <a:p>
          <a:pPr>
            <a:spcAft>
              <a:spcPts val="0"/>
            </a:spcAft>
            <a:buFont typeface="Arial" panose="020B0604020202020204" pitchFamily="34" charset="0"/>
            <a:buNone/>
          </a:pPr>
          <a:r>
            <a:rPr lang="en-ZA" sz="40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dirty="0">
              <a:latin typeface="Calibri" panose="020F0502020204030204" pitchFamily="34" charset="0"/>
              <a:ea typeface="Calibri" panose="020F0502020204030204" pitchFamily="34" charset="0"/>
              <a:cs typeface="Calibri" panose="020F0502020204030204" pitchFamily="34" charset="0"/>
            </a:rPr>
            <a:t> </a:t>
          </a:r>
          <a:r>
            <a:rPr lang="en-ZA" sz="2400" dirty="0"/>
            <a:t>Improve health-related QoL</a:t>
          </a:r>
          <a:endParaRPr lang="en-US" sz="2400" dirty="0"/>
        </a:p>
      </dgm:t>
    </dgm:pt>
    <dgm:pt modelId="{603AB3B3-082C-4452-96FC-2646AA440065}" type="parTrans" cxnId="{E1B39077-0DFF-4A42-AE91-4ACA5D1D5213}">
      <dgm:prSet/>
      <dgm:spPr/>
      <dgm:t>
        <a:bodyPr/>
        <a:lstStyle/>
        <a:p>
          <a:endParaRPr lang="en-US"/>
        </a:p>
      </dgm:t>
    </dgm:pt>
    <dgm:pt modelId="{8BB6B9CB-5EDF-4F50-B7DA-013E12FD6C17}" type="sibTrans" cxnId="{E1B39077-0DFF-4A42-AE91-4ACA5D1D5213}">
      <dgm:prSet/>
      <dgm:spPr/>
      <dgm:t>
        <a:bodyPr/>
        <a:lstStyle/>
        <a:p>
          <a:endParaRPr lang="en-US"/>
        </a:p>
      </dgm:t>
    </dgm:pt>
    <dgm:pt modelId="{EAB0619B-B237-49BA-9075-30B8BFB747B0}">
      <dgm:prSet custT="1"/>
      <dgm:spPr/>
      <dgm:t>
        <a:bodyPr/>
        <a:lstStyle/>
        <a:p>
          <a:pPr>
            <a:defRPr b="1"/>
          </a:pPr>
          <a:r>
            <a:rPr lang="en-ZA" sz="2800" dirty="0"/>
            <a:t>Reduce risk</a:t>
          </a:r>
          <a:endParaRPr lang="en-US" sz="2800" dirty="0"/>
        </a:p>
      </dgm:t>
    </dgm:pt>
    <dgm:pt modelId="{2A950C37-5830-4147-9A93-34C0D54639F0}" type="parTrans" cxnId="{26B78861-4EDA-47C6-A151-DC32A8380B23}">
      <dgm:prSet/>
      <dgm:spPr/>
      <dgm:t>
        <a:bodyPr/>
        <a:lstStyle/>
        <a:p>
          <a:endParaRPr lang="en-US"/>
        </a:p>
      </dgm:t>
    </dgm:pt>
    <dgm:pt modelId="{E47F4293-CFC1-4B71-A118-DA9913828714}" type="sibTrans" cxnId="{26B78861-4EDA-47C6-A151-DC32A8380B23}">
      <dgm:prSet/>
      <dgm:spPr/>
      <dgm:t>
        <a:bodyPr/>
        <a:lstStyle/>
        <a:p>
          <a:endParaRPr lang="en-US"/>
        </a:p>
      </dgm:t>
    </dgm:pt>
    <dgm:pt modelId="{A64B3C06-A66C-4543-B6B3-EEC4FDC36D94}">
      <dgm:prSet custT="1"/>
      <dgm:spPr/>
      <dgm:t>
        <a:bodyPr/>
        <a:lstStyle/>
        <a:p>
          <a:pPr>
            <a:spcAft>
              <a:spcPts val="0"/>
            </a:spcAft>
          </a:pPr>
          <a:r>
            <a:rPr lang="en-ZA" sz="40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dirty="0">
              <a:latin typeface="Calibri" panose="020F0502020204030204" pitchFamily="34" charset="0"/>
              <a:ea typeface="Calibri" panose="020F0502020204030204" pitchFamily="34" charset="0"/>
              <a:cs typeface="Calibri" panose="020F0502020204030204" pitchFamily="34" charset="0"/>
            </a:rPr>
            <a:t> </a:t>
          </a:r>
          <a:r>
            <a:rPr lang="en-ZA" sz="2400" dirty="0"/>
            <a:t>Prevent disease progression</a:t>
          </a:r>
          <a:endParaRPr lang="en-US" sz="2400" dirty="0"/>
        </a:p>
      </dgm:t>
    </dgm:pt>
    <dgm:pt modelId="{DD1062D7-008B-492E-A9D0-E3CBA23679A9}" type="parTrans" cxnId="{E6DB06C4-E9A8-406A-8CE1-BE3E52A86955}">
      <dgm:prSet/>
      <dgm:spPr/>
      <dgm:t>
        <a:bodyPr/>
        <a:lstStyle/>
        <a:p>
          <a:endParaRPr lang="en-US"/>
        </a:p>
      </dgm:t>
    </dgm:pt>
    <dgm:pt modelId="{076801F0-D1B1-4A59-9257-1B6C92570F7C}" type="sibTrans" cxnId="{E6DB06C4-E9A8-406A-8CE1-BE3E52A86955}">
      <dgm:prSet/>
      <dgm:spPr/>
      <dgm:t>
        <a:bodyPr/>
        <a:lstStyle/>
        <a:p>
          <a:endParaRPr lang="en-US"/>
        </a:p>
      </dgm:t>
    </dgm:pt>
    <dgm:pt modelId="{3EF71BDF-38A4-415E-8BAE-11C152E74AF4}">
      <dgm:prSet custT="1"/>
      <dgm:spPr/>
      <dgm:t>
        <a:bodyPr/>
        <a:lstStyle/>
        <a:p>
          <a:pPr>
            <a:spcAft>
              <a:spcPts val="0"/>
            </a:spcAft>
          </a:pPr>
          <a:r>
            <a:rPr lang="en-ZA" sz="40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dirty="0">
              <a:latin typeface="Calibri" panose="020F0502020204030204" pitchFamily="34" charset="0"/>
              <a:ea typeface="Calibri" panose="020F0502020204030204" pitchFamily="34" charset="0"/>
              <a:cs typeface="Calibri" panose="020F0502020204030204" pitchFamily="34" charset="0"/>
            </a:rPr>
            <a:t> </a:t>
          </a:r>
          <a:r>
            <a:rPr lang="en-ZA" sz="2400" dirty="0"/>
            <a:t>Prevent and treat exacerbations</a:t>
          </a:r>
          <a:endParaRPr lang="en-US" sz="2400" dirty="0"/>
        </a:p>
      </dgm:t>
    </dgm:pt>
    <dgm:pt modelId="{50FA0C7A-D3B4-45C8-AECE-DC5F5799B1D0}" type="parTrans" cxnId="{322E008B-FBC4-4D7D-AD9C-55B1A1DEE745}">
      <dgm:prSet/>
      <dgm:spPr/>
      <dgm:t>
        <a:bodyPr/>
        <a:lstStyle/>
        <a:p>
          <a:endParaRPr lang="en-US"/>
        </a:p>
      </dgm:t>
    </dgm:pt>
    <dgm:pt modelId="{52852F34-03AD-48B3-BD58-3B24B15C9687}" type="sibTrans" cxnId="{322E008B-FBC4-4D7D-AD9C-55B1A1DEE745}">
      <dgm:prSet/>
      <dgm:spPr/>
      <dgm:t>
        <a:bodyPr/>
        <a:lstStyle/>
        <a:p>
          <a:endParaRPr lang="en-US"/>
        </a:p>
      </dgm:t>
    </dgm:pt>
    <dgm:pt modelId="{1689FC80-76E4-429B-94F2-19F2F1203CC3}">
      <dgm:prSet custT="1"/>
      <dgm:spPr/>
      <dgm:t>
        <a:bodyPr/>
        <a:lstStyle/>
        <a:p>
          <a:pPr>
            <a:spcAft>
              <a:spcPts val="0"/>
            </a:spcAft>
          </a:pPr>
          <a:r>
            <a:rPr lang="en-ZA" sz="40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dirty="0">
              <a:latin typeface="Calibri" panose="020F0502020204030204" pitchFamily="34" charset="0"/>
              <a:ea typeface="Calibri" panose="020F0502020204030204" pitchFamily="34" charset="0"/>
              <a:cs typeface="Calibri" panose="020F0502020204030204" pitchFamily="34" charset="0"/>
            </a:rPr>
            <a:t> </a:t>
          </a:r>
          <a:r>
            <a:rPr lang="en-ZA" sz="2400" dirty="0"/>
            <a:t>Decrease mortality</a:t>
          </a:r>
          <a:endParaRPr lang="en-US" sz="2400" dirty="0"/>
        </a:p>
      </dgm:t>
    </dgm:pt>
    <dgm:pt modelId="{BE306BCF-17A9-4DB0-A2E2-E2BA7F6E7DDE}" type="parTrans" cxnId="{02AC55F2-0AC6-4B90-81F4-3D431A856647}">
      <dgm:prSet/>
      <dgm:spPr/>
      <dgm:t>
        <a:bodyPr/>
        <a:lstStyle/>
        <a:p>
          <a:endParaRPr lang="en-US"/>
        </a:p>
      </dgm:t>
    </dgm:pt>
    <dgm:pt modelId="{550C69CC-D1FD-4EA5-B9AA-506C62153264}" type="sibTrans" cxnId="{02AC55F2-0AC6-4B90-81F4-3D431A856647}">
      <dgm:prSet/>
      <dgm:spPr/>
      <dgm:t>
        <a:bodyPr/>
        <a:lstStyle/>
        <a:p>
          <a:endParaRPr lang="en-US"/>
        </a:p>
      </dgm:t>
    </dgm:pt>
    <dgm:pt modelId="{2DAFF6DE-0ABB-4902-8860-E27A3B8B0BC9}" type="pres">
      <dgm:prSet presAssocID="{76D9C3A0-CC60-49A7-9C4C-3710450E07D0}" presName="root" presStyleCnt="0">
        <dgm:presLayoutVars>
          <dgm:dir/>
          <dgm:resizeHandles val="exact"/>
        </dgm:presLayoutVars>
      </dgm:prSet>
      <dgm:spPr/>
    </dgm:pt>
    <dgm:pt modelId="{05C19709-0ED5-4BE0-A006-81EF6682CF04}" type="pres">
      <dgm:prSet presAssocID="{A778CF5C-C7FF-451B-8964-D6CCB9518858}" presName="compNode" presStyleCnt="0"/>
      <dgm:spPr/>
    </dgm:pt>
    <dgm:pt modelId="{53D40887-D0A5-4E08-9301-FBDF497CAB0E}" type="pres">
      <dgm:prSet presAssocID="{A778CF5C-C7FF-451B-8964-D6CCB9518858}"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rain in head"/>
        </a:ext>
      </dgm:extLst>
    </dgm:pt>
    <dgm:pt modelId="{C46A71B4-A2E5-4649-B7FD-C5686C9CFDB0}" type="pres">
      <dgm:prSet presAssocID="{A778CF5C-C7FF-451B-8964-D6CCB9518858}" presName="iconSpace" presStyleCnt="0"/>
      <dgm:spPr/>
    </dgm:pt>
    <dgm:pt modelId="{F754A80E-F773-46F9-937F-F2DA203CFB3C}" type="pres">
      <dgm:prSet presAssocID="{A778CF5C-C7FF-451B-8964-D6CCB9518858}" presName="parTx" presStyleLbl="revTx" presStyleIdx="0" presStyleCnt="4">
        <dgm:presLayoutVars>
          <dgm:chMax val="0"/>
          <dgm:chPref val="0"/>
        </dgm:presLayoutVars>
      </dgm:prSet>
      <dgm:spPr/>
    </dgm:pt>
    <dgm:pt modelId="{7B8808EF-8119-412C-B250-42AFF14B0588}" type="pres">
      <dgm:prSet presAssocID="{A778CF5C-C7FF-451B-8964-D6CCB9518858}" presName="txSpace" presStyleCnt="0"/>
      <dgm:spPr/>
    </dgm:pt>
    <dgm:pt modelId="{E17F0B89-D3CE-4311-84E7-0086482AE648}" type="pres">
      <dgm:prSet presAssocID="{A778CF5C-C7FF-451B-8964-D6CCB9518858}" presName="desTx" presStyleLbl="revTx" presStyleIdx="1" presStyleCnt="4">
        <dgm:presLayoutVars/>
      </dgm:prSet>
      <dgm:spPr/>
    </dgm:pt>
    <dgm:pt modelId="{E3E4095C-1DB0-48E2-A312-D0067C7E992D}" type="pres">
      <dgm:prSet presAssocID="{3E0D0F5B-8166-45BB-B6A1-3FCE763188B9}" presName="sibTrans" presStyleCnt="0"/>
      <dgm:spPr/>
    </dgm:pt>
    <dgm:pt modelId="{12EDFBEB-1A07-4330-A8D8-6D4022E6BBBA}" type="pres">
      <dgm:prSet presAssocID="{EAB0619B-B237-49BA-9075-30B8BFB747B0}" presName="compNode" presStyleCnt="0"/>
      <dgm:spPr/>
    </dgm:pt>
    <dgm:pt modelId="{23EBCDEB-85D8-4B16-BA98-B36F00357690}" type="pres">
      <dgm:prSet presAssocID="{EAB0619B-B237-49BA-9075-30B8BFB747B0}"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A0540DA3-3545-4475-BAB9-7E007F544E87}" type="pres">
      <dgm:prSet presAssocID="{EAB0619B-B237-49BA-9075-30B8BFB747B0}" presName="iconSpace" presStyleCnt="0"/>
      <dgm:spPr/>
    </dgm:pt>
    <dgm:pt modelId="{A412C99A-0459-4FC9-9E75-BBE59CF4C6ED}" type="pres">
      <dgm:prSet presAssocID="{EAB0619B-B237-49BA-9075-30B8BFB747B0}" presName="parTx" presStyleLbl="revTx" presStyleIdx="2" presStyleCnt="4">
        <dgm:presLayoutVars>
          <dgm:chMax val="0"/>
          <dgm:chPref val="0"/>
        </dgm:presLayoutVars>
      </dgm:prSet>
      <dgm:spPr/>
    </dgm:pt>
    <dgm:pt modelId="{E1013C77-557C-44C6-B6AD-FCC36F9CBB63}" type="pres">
      <dgm:prSet presAssocID="{EAB0619B-B237-49BA-9075-30B8BFB747B0}" presName="txSpace" presStyleCnt="0"/>
      <dgm:spPr/>
    </dgm:pt>
    <dgm:pt modelId="{0DAEFA4A-653A-49C5-ACF3-E7CAF484F94A}" type="pres">
      <dgm:prSet presAssocID="{EAB0619B-B237-49BA-9075-30B8BFB747B0}" presName="desTx" presStyleLbl="revTx" presStyleIdx="3" presStyleCnt="4">
        <dgm:presLayoutVars/>
      </dgm:prSet>
      <dgm:spPr/>
    </dgm:pt>
  </dgm:ptLst>
  <dgm:cxnLst>
    <dgm:cxn modelId="{1F439D0C-419B-482B-9232-C710B4B76263}" type="presOf" srcId="{76D9C3A0-CC60-49A7-9C4C-3710450E07D0}" destId="{2DAFF6DE-0ABB-4902-8860-E27A3B8B0BC9}" srcOrd="0" destOrd="0" presId="urn:microsoft.com/office/officeart/2018/2/layout/IconLabelDescriptionList"/>
    <dgm:cxn modelId="{1D1FA50E-B2F4-4145-A9C3-EF4EEF8A4DFB}" srcId="{76D9C3A0-CC60-49A7-9C4C-3710450E07D0}" destId="{A778CF5C-C7FF-451B-8964-D6CCB9518858}" srcOrd="0" destOrd="0" parTransId="{787F0498-D061-47FB-8850-A633C0AA635F}" sibTransId="{3E0D0F5B-8166-45BB-B6A1-3FCE763188B9}"/>
    <dgm:cxn modelId="{B6A7FC18-352D-4319-9047-049E8371E92B}" type="presOf" srcId="{F875C54C-845C-4EC9-96EB-75B2C0F7D805}" destId="{E17F0B89-D3CE-4311-84E7-0086482AE648}" srcOrd="0" destOrd="1" presId="urn:microsoft.com/office/officeart/2018/2/layout/IconLabelDescriptionList"/>
    <dgm:cxn modelId="{407F7E5F-155D-4BDA-AA45-5FA6ABFFB3A7}" srcId="{A778CF5C-C7FF-451B-8964-D6CCB9518858}" destId="{F875C54C-845C-4EC9-96EB-75B2C0F7D805}" srcOrd="1" destOrd="0" parTransId="{A65982F2-086C-4448-A095-6978602FC79E}" sibTransId="{73E184F7-1295-4977-BF18-6F39BC690E93}"/>
    <dgm:cxn modelId="{26B78861-4EDA-47C6-A151-DC32A8380B23}" srcId="{76D9C3A0-CC60-49A7-9C4C-3710450E07D0}" destId="{EAB0619B-B237-49BA-9075-30B8BFB747B0}" srcOrd="1" destOrd="0" parTransId="{2A950C37-5830-4147-9A93-34C0D54639F0}" sibTransId="{E47F4293-CFC1-4B71-A118-DA9913828714}"/>
    <dgm:cxn modelId="{6ED15F72-25EA-4CF1-8AB0-054399BA7132}" type="presOf" srcId="{3EF71BDF-38A4-415E-8BAE-11C152E74AF4}" destId="{0DAEFA4A-653A-49C5-ACF3-E7CAF484F94A}" srcOrd="0" destOrd="1" presId="urn:microsoft.com/office/officeart/2018/2/layout/IconLabelDescriptionList"/>
    <dgm:cxn modelId="{E1B39077-0DFF-4A42-AE91-4ACA5D1D5213}" srcId="{A778CF5C-C7FF-451B-8964-D6CCB9518858}" destId="{C9AE96CE-268C-4F9E-9968-E6AC0B6F9199}" srcOrd="2" destOrd="0" parTransId="{603AB3B3-082C-4452-96FC-2646AA440065}" sibTransId="{8BB6B9CB-5EDF-4F50-B7DA-013E12FD6C17}"/>
    <dgm:cxn modelId="{A4CCB359-DA62-4318-805A-BFD49EC4FB97}" type="presOf" srcId="{D55C4B63-702D-4DBE-922A-F425A6C21A18}" destId="{E17F0B89-D3CE-4311-84E7-0086482AE648}" srcOrd="0" destOrd="0" presId="urn:microsoft.com/office/officeart/2018/2/layout/IconLabelDescriptionList"/>
    <dgm:cxn modelId="{0CDF3980-CCCA-40BE-A163-EC18C2373434}" type="presOf" srcId="{C9AE96CE-268C-4F9E-9968-E6AC0B6F9199}" destId="{E17F0B89-D3CE-4311-84E7-0086482AE648}" srcOrd="0" destOrd="2" presId="urn:microsoft.com/office/officeart/2018/2/layout/IconLabelDescriptionList"/>
    <dgm:cxn modelId="{255D1789-7A44-4B7B-B277-04D096F44FEE}" type="presOf" srcId="{A64B3C06-A66C-4543-B6B3-EEC4FDC36D94}" destId="{0DAEFA4A-653A-49C5-ACF3-E7CAF484F94A}" srcOrd="0" destOrd="0" presId="urn:microsoft.com/office/officeart/2018/2/layout/IconLabelDescriptionList"/>
    <dgm:cxn modelId="{322E008B-FBC4-4D7D-AD9C-55B1A1DEE745}" srcId="{EAB0619B-B237-49BA-9075-30B8BFB747B0}" destId="{3EF71BDF-38A4-415E-8BAE-11C152E74AF4}" srcOrd="1" destOrd="0" parTransId="{50FA0C7A-D3B4-45C8-AECE-DC5F5799B1D0}" sibTransId="{52852F34-03AD-48B3-BD58-3B24B15C9687}"/>
    <dgm:cxn modelId="{D9B73D94-9BFA-4F93-8CBF-4913D6E0A614}" type="presOf" srcId="{A778CF5C-C7FF-451B-8964-D6CCB9518858}" destId="{F754A80E-F773-46F9-937F-F2DA203CFB3C}" srcOrd="0" destOrd="0" presId="urn:microsoft.com/office/officeart/2018/2/layout/IconLabelDescriptionList"/>
    <dgm:cxn modelId="{7D6D53A3-CEB5-4074-9477-D51D58053414}" type="presOf" srcId="{EAB0619B-B237-49BA-9075-30B8BFB747B0}" destId="{A412C99A-0459-4FC9-9E75-BBE59CF4C6ED}" srcOrd="0" destOrd="0" presId="urn:microsoft.com/office/officeart/2018/2/layout/IconLabelDescriptionList"/>
    <dgm:cxn modelId="{4029E4B0-8034-4A38-8C3B-A31F73E18FA3}" type="presOf" srcId="{1689FC80-76E4-429B-94F2-19F2F1203CC3}" destId="{0DAEFA4A-653A-49C5-ACF3-E7CAF484F94A}" srcOrd="0" destOrd="2" presId="urn:microsoft.com/office/officeart/2018/2/layout/IconLabelDescriptionList"/>
    <dgm:cxn modelId="{E6DB06C4-E9A8-406A-8CE1-BE3E52A86955}" srcId="{EAB0619B-B237-49BA-9075-30B8BFB747B0}" destId="{A64B3C06-A66C-4543-B6B3-EEC4FDC36D94}" srcOrd="0" destOrd="0" parTransId="{DD1062D7-008B-492E-A9D0-E3CBA23679A9}" sibTransId="{076801F0-D1B1-4A59-9257-1B6C92570F7C}"/>
    <dgm:cxn modelId="{4026C6D8-50E7-467F-BCBD-6CE85BD07F85}" srcId="{A778CF5C-C7FF-451B-8964-D6CCB9518858}" destId="{D55C4B63-702D-4DBE-922A-F425A6C21A18}" srcOrd="0" destOrd="0" parTransId="{FD6CD8C1-D86C-40CE-ABA3-9E1B32545BB2}" sibTransId="{D28600D6-A33E-4078-ACE5-BDF09B5E87C3}"/>
    <dgm:cxn modelId="{02AC55F2-0AC6-4B90-81F4-3D431A856647}" srcId="{EAB0619B-B237-49BA-9075-30B8BFB747B0}" destId="{1689FC80-76E4-429B-94F2-19F2F1203CC3}" srcOrd="2" destOrd="0" parTransId="{BE306BCF-17A9-4DB0-A2E2-E2BA7F6E7DDE}" sibTransId="{550C69CC-D1FD-4EA5-B9AA-506C62153264}"/>
    <dgm:cxn modelId="{6C74EA2B-39B5-4EEA-ABDB-42D35F02DA45}" type="presParOf" srcId="{2DAFF6DE-0ABB-4902-8860-E27A3B8B0BC9}" destId="{05C19709-0ED5-4BE0-A006-81EF6682CF04}" srcOrd="0" destOrd="0" presId="urn:microsoft.com/office/officeart/2018/2/layout/IconLabelDescriptionList"/>
    <dgm:cxn modelId="{DC1A5985-D5F1-4565-9D22-DE254850323A}" type="presParOf" srcId="{05C19709-0ED5-4BE0-A006-81EF6682CF04}" destId="{53D40887-D0A5-4E08-9301-FBDF497CAB0E}" srcOrd="0" destOrd="0" presId="urn:microsoft.com/office/officeart/2018/2/layout/IconLabelDescriptionList"/>
    <dgm:cxn modelId="{99C4E327-BB00-4B7C-A85F-E8C73B9B472D}" type="presParOf" srcId="{05C19709-0ED5-4BE0-A006-81EF6682CF04}" destId="{C46A71B4-A2E5-4649-B7FD-C5686C9CFDB0}" srcOrd="1" destOrd="0" presId="urn:microsoft.com/office/officeart/2018/2/layout/IconLabelDescriptionList"/>
    <dgm:cxn modelId="{EC2900FB-B734-4405-B113-96B0B0747DDA}" type="presParOf" srcId="{05C19709-0ED5-4BE0-A006-81EF6682CF04}" destId="{F754A80E-F773-46F9-937F-F2DA203CFB3C}" srcOrd="2" destOrd="0" presId="urn:microsoft.com/office/officeart/2018/2/layout/IconLabelDescriptionList"/>
    <dgm:cxn modelId="{E60879B4-295D-49D9-A42A-6E54E5B77CDA}" type="presParOf" srcId="{05C19709-0ED5-4BE0-A006-81EF6682CF04}" destId="{7B8808EF-8119-412C-B250-42AFF14B0588}" srcOrd="3" destOrd="0" presId="urn:microsoft.com/office/officeart/2018/2/layout/IconLabelDescriptionList"/>
    <dgm:cxn modelId="{E20AF496-A47B-41AE-A613-A3A0B7E7868C}" type="presParOf" srcId="{05C19709-0ED5-4BE0-A006-81EF6682CF04}" destId="{E17F0B89-D3CE-4311-84E7-0086482AE648}" srcOrd="4" destOrd="0" presId="urn:microsoft.com/office/officeart/2018/2/layout/IconLabelDescriptionList"/>
    <dgm:cxn modelId="{5FE8D32B-47CB-428B-B1C6-4CCC7328C7F0}" type="presParOf" srcId="{2DAFF6DE-0ABB-4902-8860-E27A3B8B0BC9}" destId="{E3E4095C-1DB0-48E2-A312-D0067C7E992D}" srcOrd="1" destOrd="0" presId="urn:microsoft.com/office/officeart/2018/2/layout/IconLabelDescriptionList"/>
    <dgm:cxn modelId="{FF0C81A4-4EDE-449D-AC61-89ACAE0B817E}" type="presParOf" srcId="{2DAFF6DE-0ABB-4902-8860-E27A3B8B0BC9}" destId="{12EDFBEB-1A07-4330-A8D8-6D4022E6BBBA}" srcOrd="2" destOrd="0" presId="urn:microsoft.com/office/officeart/2018/2/layout/IconLabelDescriptionList"/>
    <dgm:cxn modelId="{ACE4B2EB-8CD8-4C19-BBFF-55CE5134996D}" type="presParOf" srcId="{12EDFBEB-1A07-4330-A8D8-6D4022E6BBBA}" destId="{23EBCDEB-85D8-4B16-BA98-B36F00357690}" srcOrd="0" destOrd="0" presId="urn:microsoft.com/office/officeart/2018/2/layout/IconLabelDescriptionList"/>
    <dgm:cxn modelId="{B78942B0-C61D-471E-94DF-0D506A68EBA7}" type="presParOf" srcId="{12EDFBEB-1A07-4330-A8D8-6D4022E6BBBA}" destId="{A0540DA3-3545-4475-BAB9-7E007F544E87}" srcOrd="1" destOrd="0" presId="urn:microsoft.com/office/officeart/2018/2/layout/IconLabelDescriptionList"/>
    <dgm:cxn modelId="{4A021C6E-89DD-401C-B943-BDFC4018BDD4}" type="presParOf" srcId="{12EDFBEB-1A07-4330-A8D8-6D4022E6BBBA}" destId="{A412C99A-0459-4FC9-9E75-BBE59CF4C6ED}" srcOrd="2" destOrd="0" presId="urn:microsoft.com/office/officeart/2018/2/layout/IconLabelDescriptionList"/>
    <dgm:cxn modelId="{E8C711B7-3814-40DE-B876-4B4B30E7A469}" type="presParOf" srcId="{12EDFBEB-1A07-4330-A8D8-6D4022E6BBBA}" destId="{E1013C77-557C-44C6-B6AD-FCC36F9CBB63}" srcOrd="3" destOrd="0" presId="urn:microsoft.com/office/officeart/2018/2/layout/IconLabelDescriptionList"/>
    <dgm:cxn modelId="{9A9A50A8-A674-46B7-BB69-736030EC12DF}" type="presParOf" srcId="{12EDFBEB-1A07-4330-A8D8-6D4022E6BBBA}" destId="{0DAEFA4A-653A-49C5-ACF3-E7CAF484F94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783C5-CBE5-479B-82E6-9D715DA0C3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F5F37C-D961-4584-B84D-FC389B2F11BC}">
      <dgm:prSet/>
      <dgm:spPr/>
      <dgm:t>
        <a:bodyPr/>
        <a:lstStyle/>
        <a:p>
          <a:r>
            <a:rPr lang="en-ZA"/>
            <a:t>Inhaled corticosteroids</a:t>
          </a:r>
          <a:endParaRPr lang="en-US"/>
        </a:p>
      </dgm:t>
    </dgm:pt>
    <dgm:pt modelId="{697D6684-6E8D-4FE5-8C95-001771277F10}" type="parTrans" cxnId="{FFA6A2C3-67A9-4D33-A9BA-05A59659B6C0}">
      <dgm:prSet/>
      <dgm:spPr/>
      <dgm:t>
        <a:bodyPr/>
        <a:lstStyle/>
        <a:p>
          <a:endParaRPr lang="en-US"/>
        </a:p>
      </dgm:t>
    </dgm:pt>
    <dgm:pt modelId="{15EE694B-0C7B-4989-85E2-9C46FB7EF88E}" type="sibTrans" cxnId="{FFA6A2C3-67A9-4D33-A9BA-05A59659B6C0}">
      <dgm:prSet/>
      <dgm:spPr/>
      <dgm:t>
        <a:bodyPr/>
        <a:lstStyle/>
        <a:p>
          <a:endParaRPr lang="en-US"/>
        </a:p>
      </dgm:t>
    </dgm:pt>
    <dgm:pt modelId="{A4BCA897-6871-41BB-9EEF-DC300621B5E9}">
      <dgm:prSet/>
      <dgm:spPr/>
      <dgm:t>
        <a:bodyPr/>
        <a:lstStyle/>
        <a:p>
          <a:r>
            <a:rPr lang="en-ZA"/>
            <a:t>Mucolytics</a:t>
          </a:r>
          <a:endParaRPr lang="en-US"/>
        </a:p>
      </dgm:t>
    </dgm:pt>
    <dgm:pt modelId="{036C5F6C-AFC5-4D62-9F48-0CED1F19B609}" type="parTrans" cxnId="{6188D1AB-D963-4D54-9A9D-79570602F35E}">
      <dgm:prSet/>
      <dgm:spPr/>
      <dgm:t>
        <a:bodyPr/>
        <a:lstStyle/>
        <a:p>
          <a:endParaRPr lang="en-US"/>
        </a:p>
      </dgm:t>
    </dgm:pt>
    <dgm:pt modelId="{3BA484CB-D238-41B0-AE93-7503EAFDA6D9}" type="sibTrans" cxnId="{6188D1AB-D963-4D54-9A9D-79570602F35E}">
      <dgm:prSet/>
      <dgm:spPr/>
      <dgm:t>
        <a:bodyPr/>
        <a:lstStyle/>
        <a:p>
          <a:endParaRPr lang="en-US"/>
        </a:p>
      </dgm:t>
    </dgm:pt>
    <dgm:pt modelId="{3B50557D-A802-4935-A3B9-E896BFB6F675}">
      <dgm:prSet/>
      <dgm:spPr/>
      <dgm:t>
        <a:bodyPr/>
        <a:lstStyle/>
        <a:p>
          <a:r>
            <a:rPr lang="en-ZA"/>
            <a:t>Methylxanthines</a:t>
          </a:r>
          <a:endParaRPr lang="en-US"/>
        </a:p>
      </dgm:t>
    </dgm:pt>
    <dgm:pt modelId="{F94D1369-F1C4-4BA4-AAC2-17D5EADC42B8}" type="parTrans" cxnId="{65B7E989-4C30-454E-8E04-3CE903FC47E8}">
      <dgm:prSet/>
      <dgm:spPr/>
      <dgm:t>
        <a:bodyPr/>
        <a:lstStyle/>
        <a:p>
          <a:endParaRPr lang="en-US"/>
        </a:p>
      </dgm:t>
    </dgm:pt>
    <dgm:pt modelId="{BFBCF1C5-66F3-457F-965A-1498072E3743}" type="sibTrans" cxnId="{65B7E989-4C30-454E-8E04-3CE903FC47E8}">
      <dgm:prSet/>
      <dgm:spPr/>
      <dgm:t>
        <a:bodyPr/>
        <a:lstStyle/>
        <a:p>
          <a:endParaRPr lang="en-US"/>
        </a:p>
      </dgm:t>
    </dgm:pt>
    <dgm:pt modelId="{59E95C80-9A57-4DC2-8E8E-AB43D3ED47D9}">
      <dgm:prSet/>
      <dgm:spPr/>
      <dgm:t>
        <a:bodyPr/>
        <a:lstStyle/>
        <a:p>
          <a:r>
            <a:rPr lang="en-ZA"/>
            <a:t>(PDE 3- and/or 4-inhibitors)</a:t>
          </a:r>
          <a:endParaRPr lang="en-US"/>
        </a:p>
      </dgm:t>
    </dgm:pt>
    <dgm:pt modelId="{A1DD96A7-5D51-405E-9E8D-A4E81292A17E}" type="parTrans" cxnId="{3D479E8D-08EB-464D-8AC2-3786AF110E98}">
      <dgm:prSet/>
      <dgm:spPr/>
      <dgm:t>
        <a:bodyPr/>
        <a:lstStyle/>
        <a:p>
          <a:endParaRPr lang="en-US"/>
        </a:p>
      </dgm:t>
    </dgm:pt>
    <dgm:pt modelId="{532EDB88-A0B3-48AF-824C-F24C66F74714}" type="sibTrans" cxnId="{3D479E8D-08EB-464D-8AC2-3786AF110E98}">
      <dgm:prSet/>
      <dgm:spPr/>
      <dgm:t>
        <a:bodyPr/>
        <a:lstStyle/>
        <a:p>
          <a:endParaRPr lang="en-US"/>
        </a:p>
      </dgm:t>
    </dgm:pt>
    <dgm:pt modelId="{4C2D4499-E161-473B-985F-20ACF51E6A87}">
      <dgm:prSet/>
      <dgm:spPr/>
      <dgm:t>
        <a:bodyPr/>
        <a:lstStyle/>
        <a:p>
          <a:r>
            <a:rPr lang="en-ZA"/>
            <a:t>(Biologics)</a:t>
          </a:r>
          <a:endParaRPr lang="en-US"/>
        </a:p>
      </dgm:t>
    </dgm:pt>
    <dgm:pt modelId="{0B7A9003-D449-4843-B26F-88B5EC479C58}" type="parTrans" cxnId="{9A13785A-AFEF-40D0-8E2C-44B27A8C0F70}">
      <dgm:prSet/>
      <dgm:spPr/>
      <dgm:t>
        <a:bodyPr/>
        <a:lstStyle/>
        <a:p>
          <a:endParaRPr lang="en-US"/>
        </a:p>
      </dgm:t>
    </dgm:pt>
    <dgm:pt modelId="{94E9FDC0-FE0C-486B-BA2D-6D0300C40BC9}" type="sibTrans" cxnId="{9A13785A-AFEF-40D0-8E2C-44B27A8C0F70}">
      <dgm:prSet/>
      <dgm:spPr/>
      <dgm:t>
        <a:bodyPr/>
        <a:lstStyle/>
        <a:p>
          <a:endParaRPr lang="en-US"/>
        </a:p>
      </dgm:t>
    </dgm:pt>
    <dgm:pt modelId="{F90CE6CC-A9DF-4796-9DC8-6155133D78F4}">
      <dgm:prSet/>
      <dgm:spPr/>
      <dgm:t>
        <a:bodyPr/>
        <a:lstStyle/>
        <a:p>
          <a:r>
            <a:rPr lang="en-ZA" dirty="0"/>
            <a:t>Inhaled bronchodilators</a:t>
          </a:r>
        </a:p>
      </dgm:t>
    </dgm:pt>
    <dgm:pt modelId="{12D1E5F9-662B-4439-B0B8-7DD325ED5933}" type="parTrans" cxnId="{AA43C6D0-33F4-46F0-93D1-6D472D8F4525}">
      <dgm:prSet/>
      <dgm:spPr/>
      <dgm:t>
        <a:bodyPr/>
        <a:lstStyle/>
        <a:p>
          <a:endParaRPr lang="en-ZA"/>
        </a:p>
      </dgm:t>
    </dgm:pt>
    <dgm:pt modelId="{4C3490A7-F29A-4CE9-A3A6-497E91ECA850}" type="sibTrans" cxnId="{AA43C6D0-33F4-46F0-93D1-6D472D8F4525}">
      <dgm:prSet/>
      <dgm:spPr/>
      <dgm:t>
        <a:bodyPr/>
        <a:lstStyle/>
        <a:p>
          <a:endParaRPr lang="en-ZA"/>
        </a:p>
      </dgm:t>
    </dgm:pt>
    <dgm:pt modelId="{B25319E4-483E-40E1-911D-4EC2AE6ED56C}" type="pres">
      <dgm:prSet presAssocID="{0F4783C5-CBE5-479B-82E6-9D715DA0C316}" presName="linear" presStyleCnt="0">
        <dgm:presLayoutVars>
          <dgm:animLvl val="lvl"/>
          <dgm:resizeHandles val="exact"/>
        </dgm:presLayoutVars>
      </dgm:prSet>
      <dgm:spPr/>
    </dgm:pt>
    <dgm:pt modelId="{79D888F4-141A-46DF-9047-35ADC5B47BBA}" type="pres">
      <dgm:prSet presAssocID="{F90CE6CC-A9DF-4796-9DC8-6155133D78F4}" presName="parentText" presStyleLbl="node1" presStyleIdx="0" presStyleCnt="6" custLinFactNeighborX="-386">
        <dgm:presLayoutVars>
          <dgm:chMax val="0"/>
          <dgm:bulletEnabled val="1"/>
        </dgm:presLayoutVars>
      </dgm:prSet>
      <dgm:spPr/>
    </dgm:pt>
    <dgm:pt modelId="{B323D732-E7AC-486E-B10D-8E8069BA91B2}" type="pres">
      <dgm:prSet presAssocID="{4C3490A7-F29A-4CE9-A3A6-497E91ECA850}" presName="spacer" presStyleCnt="0"/>
      <dgm:spPr/>
    </dgm:pt>
    <dgm:pt modelId="{08DE9D45-1991-498B-B0A0-251F56EFC529}" type="pres">
      <dgm:prSet presAssocID="{4AF5F37C-D961-4584-B84D-FC389B2F11BC}" presName="parentText" presStyleLbl="node1" presStyleIdx="1" presStyleCnt="6">
        <dgm:presLayoutVars>
          <dgm:chMax val="0"/>
          <dgm:bulletEnabled val="1"/>
        </dgm:presLayoutVars>
      </dgm:prSet>
      <dgm:spPr/>
    </dgm:pt>
    <dgm:pt modelId="{D3D92520-CD22-429E-8A8E-0FB86D16AAE9}" type="pres">
      <dgm:prSet presAssocID="{15EE694B-0C7B-4989-85E2-9C46FB7EF88E}" presName="spacer" presStyleCnt="0"/>
      <dgm:spPr/>
    </dgm:pt>
    <dgm:pt modelId="{F8C979AC-CAC2-4251-97AF-3106C2F36151}" type="pres">
      <dgm:prSet presAssocID="{A4BCA897-6871-41BB-9EEF-DC300621B5E9}" presName="parentText" presStyleLbl="node1" presStyleIdx="2" presStyleCnt="6">
        <dgm:presLayoutVars>
          <dgm:chMax val="0"/>
          <dgm:bulletEnabled val="1"/>
        </dgm:presLayoutVars>
      </dgm:prSet>
      <dgm:spPr/>
    </dgm:pt>
    <dgm:pt modelId="{EB517026-C424-445C-B257-98A5C230490E}" type="pres">
      <dgm:prSet presAssocID="{3BA484CB-D238-41B0-AE93-7503EAFDA6D9}" presName="spacer" presStyleCnt="0"/>
      <dgm:spPr/>
    </dgm:pt>
    <dgm:pt modelId="{4004DF9C-0016-407D-8646-242BFABE0070}" type="pres">
      <dgm:prSet presAssocID="{3B50557D-A802-4935-A3B9-E896BFB6F675}" presName="parentText" presStyleLbl="node1" presStyleIdx="3" presStyleCnt="6">
        <dgm:presLayoutVars>
          <dgm:chMax val="0"/>
          <dgm:bulletEnabled val="1"/>
        </dgm:presLayoutVars>
      </dgm:prSet>
      <dgm:spPr/>
    </dgm:pt>
    <dgm:pt modelId="{C4F8BD52-2C7C-47FD-97C7-40814C633EB6}" type="pres">
      <dgm:prSet presAssocID="{BFBCF1C5-66F3-457F-965A-1498072E3743}" presName="spacer" presStyleCnt="0"/>
      <dgm:spPr/>
    </dgm:pt>
    <dgm:pt modelId="{7183EEE5-7614-4D45-8524-281C84542797}" type="pres">
      <dgm:prSet presAssocID="{59E95C80-9A57-4DC2-8E8E-AB43D3ED47D9}" presName="parentText" presStyleLbl="node1" presStyleIdx="4" presStyleCnt="6">
        <dgm:presLayoutVars>
          <dgm:chMax val="0"/>
          <dgm:bulletEnabled val="1"/>
        </dgm:presLayoutVars>
      </dgm:prSet>
      <dgm:spPr/>
    </dgm:pt>
    <dgm:pt modelId="{8C957DA1-415C-49A9-9FAC-1E41D729EF61}" type="pres">
      <dgm:prSet presAssocID="{532EDB88-A0B3-48AF-824C-F24C66F74714}" presName="spacer" presStyleCnt="0"/>
      <dgm:spPr/>
    </dgm:pt>
    <dgm:pt modelId="{42484776-04C5-46EB-9B34-2734D73A6397}" type="pres">
      <dgm:prSet presAssocID="{4C2D4499-E161-473B-985F-20ACF51E6A87}" presName="parentText" presStyleLbl="node1" presStyleIdx="5" presStyleCnt="6">
        <dgm:presLayoutVars>
          <dgm:chMax val="0"/>
          <dgm:bulletEnabled val="1"/>
        </dgm:presLayoutVars>
      </dgm:prSet>
      <dgm:spPr/>
    </dgm:pt>
  </dgm:ptLst>
  <dgm:cxnLst>
    <dgm:cxn modelId="{D458EE40-DB8F-4961-B260-45E48F3A9F8A}" type="presOf" srcId="{F90CE6CC-A9DF-4796-9DC8-6155133D78F4}" destId="{79D888F4-141A-46DF-9047-35ADC5B47BBA}" srcOrd="0" destOrd="0" presId="urn:microsoft.com/office/officeart/2005/8/layout/vList2"/>
    <dgm:cxn modelId="{9A13785A-AFEF-40D0-8E2C-44B27A8C0F70}" srcId="{0F4783C5-CBE5-479B-82E6-9D715DA0C316}" destId="{4C2D4499-E161-473B-985F-20ACF51E6A87}" srcOrd="5" destOrd="0" parTransId="{0B7A9003-D449-4843-B26F-88B5EC479C58}" sibTransId="{94E9FDC0-FE0C-486B-BA2D-6D0300C40BC9}"/>
    <dgm:cxn modelId="{65B7E989-4C30-454E-8E04-3CE903FC47E8}" srcId="{0F4783C5-CBE5-479B-82E6-9D715DA0C316}" destId="{3B50557D-A802-4935-A3B9-E896BFB6F675}" srcOrd="3" destOrd="0" parTransId="{F94D1369-F1C4-4BA4-AAC2-17D5EADC42B8}" sibTransId="{BFBCF1C5-66F3-457F-965A-1498072E3743}"/>
    <dgm:cxn modelId="{3D479E8D-08EB-464D-8AC2-3786AF110E98}" srcId="{0F4783C5-CBE5-479B-82E6-9D715DA0C316}" destId="{59E95C80-9A57-4DC2-8E8E-AB43D3ED47D9}" srcOrd="4" destOrd="0" parTransId="{A1DD96A7-5D51-405E-9E8D-A4E81292A17E}" sibTransId="{532EDB88-A0B3-48AF-824C-F24C66F74714}"/>
    <dgm:cxn modelId="{98B48393-89A2-442D-9237-9DF79DADB3E9}" type="presOf" srcId="{3B50557D-A802-4935-A3B9-E896BFB6F675}" destId="{4004DF9C-0016-407D-8646-242BFABE0070}" srcOrd="0" destOrd="0" presId="urn:microsoft.com/office/officeart/2005/8/layout/vList2"/>
    <dgm:cxn modelId="{6188D1AB-D963-4D54-9A9D-79570602F35E}" srcId="{0F4783C5-CBE5-479B-82E6-9D715DA0C316}" destId="{A4BCA897-6871-41BB-9EEF-DC300621B5E9}" srcOrd="2" destOrd="0" parTransId="{036C5F6C-AFC5-4D62-9F48-0CED1F19B609}" sibTransId="{3BA484CB-D238-41B0-AE93-7503EAFDA6D9}"/>
    <dgm:cxn modelId="{BB1E0ABE-ACC2-463C-9FEA-E3DB08D03192}" type="presOf" srcId="{4AF5F37C-D961-4584-B84D-FC389B2F11BC}" destId="{08DE9D45-1991-498B-B0A0-251F56EFC529}" srcOrd="0" destOrd="0" presId="urn:microsoft.com/office/officeart/2005/8/layout/vList2"/>
    <dgm:cxn modelId="{FFA6A2C3-67A9-4D33-A9BA-05A59659B6C0}" srcId="{0F4783C5-CBE5-479B-82E6-9D715DA0C316}" destId="{4AF5F37C-D961-4584-B84D-FC389B2F11BC}" srcOrd="1" destOrd="0" parTransId="{697D6684-6E8D-4FE5-8C95-001771277F10}" sibTransId="{15EE694B-0C7B-4989-85E2-9C46FB7EF88E}"/>
    <dgm:cxn modelId="{3FC7F2C6-A277-4286-A2B3-FD6B4D7285A3}" type="presOf" srcId="{A4BCA897-6871-41BB-9EEF-DC300621B5E9}" destId="{F8C979AC-CAC2-4251-97AF-3106C2F36151}" srcOrd="0" destOrd="0" presId="urn:microsoft.com/office/officeart/2005/8/layout/vList2"/>
    <dgm:cxn modelId="{AA43C6D0-33F4-46F0-93D1-6D472D8F4525}" srcId="{0F4783C5-CBE5-479B-82E6-9D715DA0C316}" destId="{F90CE6CC-A9DF-4796-9DC8-6155133D78F4}" srcOrd="0" destOrd="0" parTransId="{12D1E5F9-662B-4439-B0B8-7DD325ED5933}" sibTransId="{4C3490A7-F29A-4CE9-A3A6-497E91ECA850}"/>
    <dgm:cxn modelId="{3A8474EB-3808-4638-AF5C-1AC9A4DFD0BC}" type="presOf" srcId="{4C2D4499-E161-473B-985F-20ACF51E6A87}" destId="{42484776-04C5-46EB-9B34-2734D73A6397}" srcOrd="0" destOrd="0" presId="urn:microsoft.com/office/officeart/2005/8/layout/vList2"/>
    <dgm:cxn modelId="{34CFCFFB-D36D-42F2-8A1B-76E77147B7F0}" type="presOf" srcId="{0F4783C5-CBE5-479B-82E6-9D715DA0C316}" destId="{B25319E4-483E-40E1-911D-4EC2AE6ED56C}" srcOrd="0" destOrd="0" presId="urn:microsoft.com/office/officeart/2005/8/layout/vList2"/>
    <dgm:cxn modelId="{0A87DCFF-F657-4D1F-99A7-27C3837D5681}" type="presOf" srcId="{59E95C80-9A57-4DC2-8E8E-AB43D3ED47D9}" destId="{7183EEE5-7614-4D45-8524-281C84542797}" srcOrd="0" destOrd="0" presId="urn:microsoft.com/office/officeart/2005/8/layout/vList2"/>
    <dgm:cxn modelId="{282FEB1D-F0E5-48F8-B649-8EAA2EAC71BC}" type="presParOf" srcId="{B25319E4-483E-40E1-911D-4EC2AE6ED56C}" destId="{79D888F4-141A-46DF-9047-35ADC5B47BBA}" srcOrd="0" destOrd="0" presId="urn:microsoft.com/office/officeart/2005/8/layout/vList2"/>
    <dgm:cxn modelId="{4F76EBB6-15BA-4F3D-9930-E63E1B64041B}" type="presParOf" srcId="{B25319E4-483E-40E1-911D-4EC2AE6ED56C}" destId="{B323D732-E7AC-486E-B10D-8E8069BA91B2}" srcOrd="1" destOrd="0" presId="urn:microsoft.com/office/officeart/2005/8/layout/vList2"/>
    <dgm:cxn modelId="{4E30E824-D345-4AE8-BCBA-B7DEEE721415}" type="presParOf" srcId="{B25319E4-483E-40E1-911D-4EC2AE6ED56C}" destId="{08DE9D45-1991-498B-B0A0-251F56EFC529}" srcOrd="2" destOrd="0" presId="urn:microsoft.com/office/officeart/2005/8/layout/vList2"/>
    <dgm:cxn modelId="{8BDD2B8F-EE9E-4B15-AD1D-ACA3AAC0CBB4}" type="presParOf" srcId="{B25319E4-483E-40E1-911D-4EC2AE6ED56C}" destId="{D3D92520-CD22-429E-8A8E-0FB86D16AAE9}" srcOrd="3" destOrd="0" presId="urn:microsoft.com/office/officeart/2005/8/layout/vList2"/>
    <dgm:cxn modelId="{AC807A66-1332-4A12-9652-7AC79EACEAE8}" type="presParOf" srcId="{B25319E4-483E-40E1-911D-4EC2AE6ED56C}" destId="{F8C979AC-CAC2-4251-97AF-3106C2F36151}" srcOrd="4" destOrd="0" presId="urn:microsoft.com/office/officeart/2005/8/layout/vList2"/>
    <dgm:cxn modelId="{A1EB0012-ADCD-4FDA-B6E5-2622C8A7A5E9}" type="presParOf" srcId="{B25319E4-483E-40E1-911D-4EC2AE6ED56C}" destId="{EB517026-C424-445C-B257-98A5C230490E}" srcOrd="5" destOrd="0" presId="urn:microsoft.com/office/officeart/2005/8/layout/vList2"/>
    <dgm:cxn modelId="{808FA8B9-2422-44C0-9667-002AB9FD5A27}" type="presParOf" srcId="{B25319E4-483E-40E1-911D-4EC2AE6ED56C}" destId="{4004DF9C-0016-407D-8646-242BFABE0070}" srcOrd="6" destOrd="0" presId="urn:microsoft.com/office/officeart/2005/8/layout/vList2"/>
    <dgm:cxn modelId="{D34CABA7-1D23-43FC-8070-A0918D0E6F91}" type="presParOf" srcId="{B25319E4-483E-40E1-911D-4EC2AE6ED56C}" destId="{C4F8BD52-2C7C-47FD-97C7-40814C633EB6}" srcOrd="7" destOrd="0" presId="urn:microsoft.com/office/officeart/2005/8/layout/vList2"/>
    <dgm:cxn modelId="{D11B87B7-5F02-4321-9297-9663FF56EC7B}" type="presParOf" srcId="{B25319E4-483E-40E1-911D-4EC2AE6ED56C}" destId="{7183EEE5-7614-4D45-8524-281C84542797}" srcOrd="8" destOrd="0" presId="urn:microsoft.com/office/officeart/2005/8/layout/vList2"/>
    <dgm:cxn modelId="{545817C6-B4F6-4D27-BD1D-B92830E3FC54}" type="presParOf" srcId="{B25319E4-483E-40E1-911D-4EC2AE6ED56C}" destId="{8C957DA1-415C-49A9-9FAC-1E41D729EF61}" srcOrd="9" destOrd="0" presId="urn:microsoft.com/office/officeart/2005/8/layout/vList2"/>
    <dgm:cxn modelId="{7F0D581C-796E-4464-ACCE-E45D00F88495}" type="presParOf" srcId="{B25319E4-483E-40E1-911D-4EC2AE6ED56C}" destId="{42484776-04C5-46EB-9B34-2734D73A639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283E3D-2499-4B54-8B52-CB6734E2751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F1E3C27-636B-40CD-AE88-2D4313259B59}">
      <dgm:prSet/>
      <dgm:spPr/>
      <dgm:t>
        <a:bodyPr/>
        <a:lstStyle/>
        <a:p>
          <a:r>
            <a:rPr lang="en-ZA"/>
            <a:t>Viral or bacterial bronchitis</a:t>
          </a:r>
          <a:endParaRPr lang="en-US"/>
        </a:p>
      </dgm:t>
    </dgm:pt>
    <dgm:pt modelId="{12EEC4AA-E6A2-4C37-AB92-C7E34371A7D4}" type="parTrans" cxnId="{F55A44F4-EB38-472A-A64C-12A532629F0F}">
      <dgm:prSet/>
      <dgm:spPr/>
      <dgm:t>
        <a:bodyPr/>
        <a:lstStyle/>
        <a:p>
          <a:endParaRPr lang="en-US"/>
        </a:p>
      </dgm:t>
    </dgm:pt>
    <dgm:pt modelId="{00465B7C-ECBB-41A0-B8E3-191B8958DBDE}" type="sibTrans" cxnId="{F55A44F4-EB38-472A-A64C-12A532629F0F}">
      <dgm:prSet/>
      <dgm:spPr/>
      <dgm:t>
        <a:bodyPr/>
        <a:lstStyle/>
        <a:p>
          <a:endParaRPr lang="en-US"/>
        </a:p>
      </dgm:t>
    </dgm:pt>
    <dgm:pt modelId="{5AB81B53-759E-4966-B284-6CB397689703}">
      <dgm:prSet/>
      <dgm:spPr/>
      <dgm:t>
        <a:bodyPr/>
        <a:lstStyle/>
        <a:p>
          <a:r>
            <a:rPr lang="en-ZA"/>
            <a:t>Cardiac failure</a:t>
          </a:r>
          <a:endParaRPr lang="en-US"/>
        </a:p>
      </dgm:t>
    </dgm:pt>
    <dgm:pt modelId="{AEB7C1BE-6BE0-4A59-ADF3-A380E7795849}" type="parTrans" cxnId="{DCCED757-948F-4DDC-A705-2DBA88879804}">
      <dgm:prSet/>
      <dgm:spPr/>
      <dgm:t>
        <a:bodyPr/>
        <a:lstStyle/>
        <a:p>
          <a:endParaRPr lang="en-US"/>
        </a:p>
      </dgm:t>
    </dgm:pt>
    <dgm:pt modelId="{34F1EED4-6A63-419A-9C72-D6FE9B26B3A2}" type="sibTrans" cxnId="{DCCED757-948F-4DDC-A705-2DBA88879804}">
      <dgm:prSet/>
      <dgm:spPr/>
      <dgm:t>
        <a:bodyPr/>
        <a:lstStyle/>
        <a:p>
          <a:endParaRPr lang="en-US"/>
        </a:p>
      </dgm:t>
    </dgm:pt>
    <dgm:pt modelId="{C9693B67-6676-4E8A-AB74-F7854838138A}">
      <dgm:prSet/>
      <dgm:spPr/>
      <dgm:t>
        <a:bodyPr/>
        <a:lstStyle/>
        <a:p>
          <a:r>
            <a:rPr lang="en-ZA"/>
            <a:t>Myocardial infarction</a:t>
          </a:r>
          <a:endParaRPr lang="en-US"/>
        </a:p>
      </dgm:t>
    </dgm:pt>
    <dgm:pt modelId="{D673057B-F2DA-46E8-9978-9C90B6F3E7B0}" type="parTrans" cxnId="{66130685-1009-4C57-8F9D-32FDC8EBA109}">
      <dgm:prSet/>
      <dgm:spPr/>
      <dgm:t>
        <a:bodyPr/>
        <a:lstStyle/>
        <a:p>
          <a:endParaRPr lang="en-US"/>
        </a:p>
      </dgm:t>
    </dgm:pt>
    <dgm:pt modelId="{25C75B86-4ACB-45F5-BF31-33053110234B}" type="sibTrans" cxnId="{66130685-1009-4C57-8F9D-32FDC8EBA109}">
      <dgm:prSet/>
      <dgm:spPr/>
      <dgm:t>
        <a:bodyPr/>
        <a:lstStyle/>
        <a:p>
          <a:endParaRPr lang="en-US"/>
        </a:p>
      </dgm:t>
    </dgm:pt>
    <dgm:pt modelId="{B2527EE4-E5B9-4BA6-BA4D-0A63ABC5245F}">
      <dgm:prSet/>
      <dgm:spPr/>
      <dgm:t>
        <a:bodyPr/>
        <a:lstStyle/>
        <a:p>
          <a:r>
            <a:rPr lang="en-ZA"/>
            <a:t>Cardiac arrhythmias</a:t>
          </a:r>
          <a:endParaRPr lang="en-US"/>
        </a:p>
      </dgm:t>
    </dgm:pt>
    <dgm:pt modelId="{B7DECDFA-9DE7-4AE5-8E51-C1F944C3012D}" type="parTrans" cxnId="{705FBFE4-7EBF-4B6C-8F90-AA832F739392}">
      <dgm:prSet/>
      <dgm:spPr/>
      <dgm:t>
        <a:bodyPr/>
        <a:lstStyle/>
        <a:p>
          <a:endParaRPr lang="en-US"/>
        </a:p>
      </dgm:t>
    </dgm:pt>
    <dgm:pt modelId="{747D9AF2-FD6F-4B7C-B50E-14918C2D764B}" type="sibTrans" cxnId="{705FBFE4-7EBF-4B6C-8F90-AA832F739392}">
      <dgm:prSet/>
      <dgm:spPr/>
      <dgm:t>
        <a:bodyPr/>
        <a:lstStyle/>
        <a:p>
          <a:endParaRPr lang="en-US"/>
        </a:p>
      </dgm:t>
    </dgm:pt>
    <dgm:pt modelId="{BC6A3C11-DE00-4E80-A541-6098CB9B32C1}">
      <dgm:prSet/>
      <dgm:spPr/>
      <dgm:t>
        <a:bodyPr/>
        <a:lstStyle/>
        <a:p>
          <a:r>
            <a:rPr lang="en-ZA"/>
            <a:t>Pulmonary embolism</a:t>
          </a:r>
          <a:endParaRPr lang="en-US"/>
        </a:p>
      </dgm:t>
    </dgm:pt>
    <dgm:pt modelId="{0C11F426-B137-4E0A-A6E5-91E89C8814E8}" type="parTrans" cxnId="{E87F0E85-9CCA-4A99-B623-81C0B5434AA6}">
      <dgm:prSet/>
      <dgm:spPr/>
      <dgm:t>
        <a:bodyPr/>
        <a:lstStyle/>
        <a:p>
          <a:endParaRPr lang="en-US"/>
        </a:p>
      </dgm:t>
    </dgm:pt>
    <dgm:pt modelId="{9AC24C90-E205-4469-B119-9B519489EC1F}" type="sibTrans" cxnId="{E87F0E85-9CCA-4A99-B623-81C0B5434AA6}">
      <dgm:prSet/>
      <dgm:spPr/>
      <dgm:t>
        <a:bodyPr/>
        <a:lstStyle/>
        <a:p>
          <a:endParaRPr lang="en-US"/>
        </a:p>
      </dgm:t>
    </dgm:pt>
    <dgm:pt modelId="{F7ACD0B7-4970-427D-8453-A8327CDD6976}">
      <dgm:prSet/>
      <dgm:spPr/>
      <dgm:t>
        <a:bodyPr/>
        <a:lstStyle/>
        <a:p>
          <a:r>
            <a:rPr lang="en-ZA"/>
            <a:t>Pneumonia</a:t>
          </a:r>
          <a:endParaRPr lang="en-US"/>
        </a:p>
      </dgm:t>
    </dgm:pt>
    <dgm:pt modelId="{F33FC60C-D192-4FA0-BA5B-A0477E4C9C92}" type="parTrans" cxnId="{CB53718B-7483-4EEB-8343-A32056ABE9D6}">
      <dgm:prSet/>
      <dgm:spPr/>
      <dgm:t>
        <a:bodyPr/>
        <a:lstStyle/>
        <a:p>
          <a:endParaRPr lang="en-US"/>
        </a:p>
      </dgm:t>
    </dgm:pt>
    <dgm:pt modelId="{5AD7D656-29B2-40F0-A77E-FE40528C7378}" type="sibTrans" cxnId="{CB53718B-7483-4EEB-8343-A32056ABE9D6}">
      <dgm:prSet/>
      <dgm:spPr/>
      <dgm:t>
        <a:bodyPr/>
        <a:lstStyle/>
        <a:p>
          <a:endParaRPr lang="en-US"/>
        </a:p>
      </dgm:t>
    </dgm:pt>
    <dgm:pt modelId="{3ADF7B4E-D1FB-4773-874F-A407D8372460}">
      <dgm:prSet/>
      <dgm:spPr/>
      <dgm:t>
        <a:bodyPr/>
        <a:lstStyle/>
        <a:p>
          <a:r>
            <a:rPr lang="en-ZA"/>
            <a:t>Pneumothorax</a:t>
          </a:r>
          <a:endParaRPr lang="en-US"/>
        </a:p>
      </dgm:t>
    </dgm:pt>
    <dgm:pt modelId="{7CF9EA4D-C867-4BAF-ACE0-46EAB4DA3E0E}" type="parTrans" cxnId="{335C2898-492B-4727-8A56-320174DF42A6}">
      <dgm:prSet/>
      <dgm:spPr/>
      <dgm:t>
        <a:bodyPr/>
        <a:lstStyle/>
        <a:p>
          <a:endParaRPr lang="en-US"/>
        </a:p>
      </dgm:t>
    </dgm:pt>
    <dgm:pt modelId="{A001F0F5-3E99-45C0-A9B4-DD022CCFD4B2}" type="sibTrans" cxnId="{335C2898-492B-4727-8A56-320174DF42A6}">
      <dgm:prSet/>
      <dgm:spPr/>
      <dgm:t>
        <a:bodyPr/>
        <a:lstStyle/>
        <a:p>
          <a:endParaRPr lang="en-US"/>
        </a:p>
      </dgm:t>
    </dgm:pt>
    <dgm:pt modelId="{A643341C-5A60-4653-80DA-FFF44FA8299F}" type="pres">
      <dgm:prSet presAssocID="{3F283E3D-2499-4B54-8B52-CB6734E2751A}" presName="diagram" presStyleCnt="0">
        <dgm:presLayoutVars>
          <dgm:dir/>
          <dgm:resizeHandles val="exact"/>
        </dgm:presLayoutVars>
      </dgm:prSet>
      <dgm:spPr/>
    </dgm:pt>
    <dgm:pt modelId="{F999E8FD-488D-46C8-8E40-2F8F208B8B2F}" type="pres">
      <dgm:prSet presAssocID="{9F1E3C27-636B-40CD-AE88-2D4313259B59}" presName="node" presStyleLbl="node1" presStyleIdx="0" presStyleCnt="7">
        <dgm:presLayoutVars>
          <dgm:bulletEnabled val="1"/>
        </dgm:presLayoutVars>
      </dgm:prSet>
      <dgm:spPr/>
    </dgm:pt>
    <dgm:pt modelId="{D0774C03-61D1-4CB6-AC41-2E55DB2BEFD1}" type="pres">
      <dgm:prSet presAssocID="{00465B7C-ECBB-41A0-B8E3-191B8958DBDE}" presName="sibTrans" presStyleCnt="0"/>
      <dgm:spPr/>
    </dgm:pt>
    <dgm:pt modelId="{1089A183-888D-4793-A2C5-579C2983AC03}" type="pres">
      <dgm:prSet presAssocID="{5AB81B53-759E-4966-B284-6CB397689703}" presName="node" presStyleLbl="node1" presStyleIdx="1" presStyleCnt="7">
        <dgm:presLayoutVars>
          <dgm:bulletEnabled val="1"/>
        </dgm:presLayoutVars>
      </dgm:prSet>
      <dgm:spPr/>
    </dgm:pt>
    <dgm:pt modelId="{F4A1D10F-AC20-4533-9369-EF3FD0FA1A6C}" type="pres">
      <dgm:prSet presAssocID="{34F1EED4-6A63-419A-9C72-D6FE9B26B3A2}" presName="sibTrans" presStyleCnt="0"/>
      <dgm:spPr/>
    </dgm:pt>
    <dgm:pt modelId="{FB9823BF-D78C-4C3F-AD0A-A46C43413696}" type="pres">
      <dgm:prSet presAssocID="{C9693B67-6676-4E8A-AB74-F7854838138A}" presName="node" presStyleLbl="node1" presStyleIdx="2" presStyleCnt="7">
        <dgm:presLayoutVars>
          <dgm:bulletEnabled val="1"/>
        </dgm:presLayoutVars>
      </dgm:prSet>
      <dgm:spPr/>
    </dgm:pt>
    <dgm:pt modelId="{ED339E27-A2CA-4C78-A42A-6AFF86576F81}" type="pres">
      <dgm:prSet presAssocID="{25C75B86-4ACB-45F5-BF31-33053110234B}" presName="sibTrans" presStyleCnt="0"/>
      <dgm:spPr/>
    </dgm:pt>
    <dgm:pt modelId="{D9613F8D-3A85-4356-B2DB-54F10EE482F1}" type="pres">
      <dgm:prSet presAssocID="{B2527EE4-E5B9-4BA6-BA4D-0A63ABC5245F}" presName="node" presStyleLbl="node1" presStyleIdx="3" presStyleCnt="7">
        <dgm:presLayoutVars>
          <dgm:bulletEnabled val="1"/>
        </dgm:presLayoutVars>
      </dgm:prSet>
      <dgm:spPr/>
    </dgm:pt>
    <dgm:pt modelId="{BB70A484-C515-48BF-B5CE-9726E1E1B1DA}" type="pres">
      <dgm:prSet presAssocID="{747D9AF2-FD6F-4B7C-B50E-14918C2D764B}" presName="sibTrans" presStyleCnt="0"/>
      <dgm:spPr/>
    </dgm:pt>
    <dgm:pt modelId="{DBEA0193-3ECD-44ED-8C58-BDFFAD7DD6D6}" type="pres">
      <dgm:prSet presAssocID="{BC6A3C11-DE00-4E80-A541-6098CB9B32C1}" presName="node" presStyleLbl="node1" presStyleIdx="4" presStyleCnt="7">
        <dgm:presLayoutVars>
          <dgm:bulletEnabled val="1"/>
        </dgm:presLayoutVars>
      </dgm:prSet>
      <dgm:spPr/>
    </dgm:pt>
    <dgm:pt modelId="{EA2257B8-1FD4-47B4-A0E7-78E8C26951AF}" type="pres">
      <dgm:prSet presAssocID="{9AC24C90-E205-4469-B119-9B519489EC1F}" presName="sibTrans" presStyleCnt="0"/>
      <dgm:spPr/>
    </dgm:pt>
    <dgm:pt modelId="{7B27E083-5F19-4976-9269-5F39129F92AE}" type="pres">
      <dgm:prSet presAssocID="{F7ACD0B7-4970-427D-8453-A8327CDD6976}" presName="node" presStyleLbl="node1" presStyleIdx="5" presStyleCnt="7">
        <dgm:presLayoutVars>
          <dgm:bulletEnabled val="1"/>
        </dgm:presLayoutVars>
      </dgm:prSet>
      <dgm:spPr/>
    </dgm:pt>
    <dgm:pt modelId="{145E895B-B40D-4456-B516-975B94D9AA9B}" type="pres">
      <dgm:prSet presAssocID="{5AD7D656-29B2-40F0-A77E-FE40528C7378}" presName="sibTrans" presStyleCnt="0"/>
      <dgm:spPr/>
    </dgm:pt>
    <dgm:pt modelId="{C1D44B9C-B8AF-45D2-BEF8-D5658BA75B1B}" type="pres">
      <dgm:prSet presAssocID="{3ADF7B4E-D1FB-4773-874F-A407D8372460}" presName="node" presStyleLbl="node1" presStyleIdx="6" presStyleCnt="7">
        <dgm:presLayoutVars>
          <dgm:bulletEnabled val="1"/>
        </dgm:presLayoutVars>
      </dgm:prSet>
      <dgm:spPr/>
    </dgm:pt>
  </dgm:ptLst>
  <dgm:cxnLst>
    <dgm:cxn modelId="{A9AEC515-E143-4A16-8BCA-FBDA273D4E07}" type="presOf" srcId="{9F1E3C27-636B-40CD-AE88-2D4313259B59}" destId="{F999E8FD-488D-46C8-8E40-2F8F208B8B2F}" srcOrd="0" destOrd="0" presId="urn:microsoft.com/office/officeart/2005/8/layout/default"/>
    <dgm:cxn modelId="{37059736-F1CA-4609-A2BB-24B3E9A5C275}" type="presOf" srcId="{5AB81B53-759E-4966-B284-6CB397689703}" destId="{1089A183-888D-4793-A2C5-579C2983AC03}" srcOrd="0" destOrd="0" presId="urn:microsoft.com/office/officeart/2005/8/layout/default"/>
    <dgm:cxn modelId="{D68FA260-414F-4A8B-9F1D-C9DB5C8C01D3}" type="presOf" srcId="{BC6A3C11-DE00-4E80-A541-6098CB9B32C1}" destId="{DBEA0193-3ECD-44ED-8C58-BDFFAD7DD6D6}" srcOrd="0" destOrd="0" presId="urn:microsoft.com/office/officeart/2005/8/layout/default"/>
    <dgm:cxn modelId="{93FF1E64-CCB5-4491-A91F-BC4C4DB2251E}" type="presOf" srcId="{F7ACD0B7-4970-427D-8453-A8327CDD6976}" destId="{7B27E083-5F19-4976-9269-5F39129F92AE}" srcOrd="0" destOrd="0" presId="urn:microsoft.com/office/officeart/2005/8/layout/default"/>
    <dgm:cxn modelId="{C17E5A67-0701-40B9-929F-A1C1C19C9E81}" type="presOf" srcId="{B2527EE4-E5B9-4BA6-BA4D-0A63ABC5245F}" destId="{D9613F8D-3A85-4356-B2DB-54F10EE482F1}" srcOrd="0" destOrd="0" presId="urn:microsoft.com/office/officeart/2005/8/layout/default"/>
    <dgm:cxn modelId="{DCCED757-948F-4DDC-A705-2DBA88879804}" srcId="{3F283E3D-2499-4B54-8B52-CB6734E2751A}" destId="{5AB81B53-759E-4966-B284-6CB397689703}" srcOrd="1" destOrd="0" parTransId="{AEB7C1BE-6BE0-4A59-ADF3-A380E7795849}" sibTransId="{34F1EED4-6A63-419A-9C72-D6FE9B26B3A2}"/>
    <dgm:cxn modelId="{66130685-1009-4C57-8F9D-32FDC8EBA109}" srcId="{3F283E3D-2499-4B54-8B52-CB6734E2751A}" destId="{C9693B67-6676-4E8A-AB74-F7854838138A}" srcOrd="2" destOrd="0" parTransId="{D673057B-F2DA-46E8-9978-9C90B6F3E7B0}" sibTransId="{25C75B86-4ACB-45F5-BF31-33053110234B}"/>
    <dgm:cxn modelId="{E87F0E85-9CCA-4A99-B623-81C0B5434AA6}" srcId="{3F283E3D-2499-4B54-8B52-CB6734E2751A}" destId="{BC6A3C11-DE00-4E80-A541-6098CB9B32C1}" srcOrd="4" destOrd="0" parTransId="{0C11F426-B137-4E0A-A6E5-91E89C8814E8}" sibTransId="{9AC24C90-E205-4469-B119-9B519489EC1F}"/>
    <dgm:cxn modelId="{CB53718B-7483-4EEB-8343-A32056ABE9D6}" srcId="{3F283E3D-2499-4B54-8B52-CB6734E2751A}" destId="{F7ACD0B7-4970-427D-8453-A8327CDD6976}" srcOrd="5" destOrd="0" parTransId="{F33FC60C-D192-4FA0-BA5B-A0477E4C9C92}" sibTransId="{5AD7D656-29B2-40F0-A77E-FE40528C7378}"/>
    <dgm:cxn modelId="{335C2898-492B-4727-8A56-320174DF42A6}" srcId="{3F283E3D-2499-4B54-8B52-CB6734E2751A}" destId="{3ADF7B4E-D1FB-4773-874F-A407D8372460}" srcOrd="6" destOrd="0" parTransId="{7CF9EA4D-C867-4BAF-ACE0-46EAB4DA3E0E}" sibTransId="{A001F0F5-3E99-45C0-A9B4-DD022CCFD4B2}"/>
    <dgm:cxn modelId="{BB2B90AB-4E91-44A1-895D-8A22CC4D43E6}" type="presOf" srcId="{3F283E3D-2499-4B54-8B52-CB6734E2751A}" destId="{A643341C-5A60-4653-80DA-FFF44FA8299F}" srcOrd="0" destOrd="0" presId="urn:microsoft.com/office/officeart/2005/8/layout/default"/>
    <dgm:cxn modelId="{C6C49FAC-A3F6-475A-B261-9439C26AC535}" type="presOf" srcId="{C9693B67-6676-4E8A-AB74-F7854838138A}" destId="{FB9823BF-D78C-4C3F-AD0A-A46C43413696}" srcOrd="0" destOrd="0" presId="urn:microsoft.com/office/officeart/2005/8/layout/default"/>
    <dgm:cxn modelId="{CC0ED5BA-026C-4751-BA16-F4FB012B6D01}" type="presOf" srcId="{3ADF7B4E-D1FB-4773-874F-A407D8372460}" destId="{C1D44B9C-B8AF-45D2-BEF8-D5658BA75B1B}" srcOrd="0" destOrd="0" presId="urn:microsoft.com/office/officeart/2005/8/layout/default"/>
    <dgm:cxn modelId="{705FBFE4-7EBF-4B6C-8F90-AA832F739392}" srcId="{3F283E3D-2499-4B54-8B52-CB6734E2751A}" destId="{B2527EE4-E5B9-4BA6-BA4D-0A63ABC5245F}" srcOrd="3" destOrd="0" parTransId="{B7DECDFA-9DE7-4AE5-8E51-C1F944C3012D}" sibTransId="{747D9AF2-FD6F-4B7C-B50E-14918C2D764B}"/>
    <dgm:cxn modelId="{F55A44F4-EB38-472A-A64C-12A532629F0F}" srcId="{3F283E3D-2499-4B54-8B52-CB6734E2751A}" destId="{9F1E3C27-636B-40CD-AE88-2D4313259B59}" srcOrd="0" destOrd="0" parTransId="{12EEC4AA-E6A2-4C37-AB92-C7E34371A7D4}" sibTransId="{00465B7C-ECBB-41A0-B8E3-191B8958DBDE}"/>
    <dgm:cxn modelId="{7F355859-907A-451F-B1C9-E42F37844ED6}" type="presParOf" srcId="{A643341C-5A60-4653-80DA-FFF44FA8299F}" destId="{F999E8FD-488D-46C8-8E40-2F8F208B8B2F}" srcOrd="0" destOrd="0" presId="urn:microsoft.com/office/officeart/2005/8/layout/default"/>
    <dgm:cxn modelId="{B28711F2-FCBC-431A-BE6A-AE0BA06ABD49}" type="presParOf" srcId="{A643341C-5A60-4653-80DA-FFF44FA8299F}" destId="{D0774C03-61D1-4CB6-AC41-2E55DB2BEFD1}" srcOrd="1" destOrd="0" presId="urn:microsoft.com/office/officeart/2005/8/layout/default"/>
    <dgm:cxn modelId="{D82353C7-B49E-442F-94C8-49C835D025AD}" type="presParOf" srcId="{A643341C-5A60-4653-80DA-FFF44FA8299F}" destId="{1089A183-888D-4793-A2C5-579C2983AC03}" srcOrd="2" destOrd="0" presId="urn:microsoft.com/office/officeart/2005/8/layout/default"/>
    <dgm:cxn modelId="{155F3C14-9582-44BD-ABAF-08DC758C60A1}" type="presParOf" srcId="{A643341C-5A60-4653-80DA-FFF44FA8299F}" destId="{F4A1D10F-AC20-4533-9369-EF3FD0FA1A6C}" srcOrd="3" destOrd="0" presId="urn:microsoft.com/office/officeart/2005/8/layout/default"/>
    <dgm:cxn modelId="{C0470F6C-BB6F-4E69-8F98-D7002AB33AD8}" type="presParOf" srcId="{A643341C-5A60-4653-80DA-FFF44FA8299F}" destId="{FB9823BF-D78C-4C3F-AD0A-A46C43413696}" srcOrd="4" destOrd="0" presId="urn:microsoft.com/office/officeart/2005/8/layout/default"/>
    <dgm:cxn modelId="{6E6411B9-263A-44C7-8F79-896E576159B9}" type="presParOf" srcId="{A643341C-5A60-4653-80DA-FFF44FA8299F}" destId="{ED339E27-A2CA-4C78-A42A-6AFF86576F81}" srcOrd="5" destOrd="0" presId="urn:microsoft.com/office/officeart/2005/8/layout/default"/>
    <dgm:cxn modelId="{82283579-CF76-445C-9A9D-1855727D0C72}" type="presParOf" srcId="{A643341C-5A60-4653-80DA-FFF44FA8299F}" destId="{D9613F8D-3A85-4356-B2DB-54F10EE482F1}" srcOrd="6" destOrd="0" presId="urn:microsoft.com/office/officeart/2005/8/layout/default"/>
    <dgm:cxn modelId="{6FA691C7-9AFE-4C0F-88B9-F2D665016D2C}" type="presParOf" srcId="{A643341C-5A60-4653-80DA-FFF44FA8299F}" destId="{BB70A484-C515-48BF-B5CE-9726E1E1B1DA}" srcOrd="7" destOrd="0" presId="urn:microsoft.com/office/officeart/2005/8/layout/default"/>
    <dgm:cxn modelId="{E68D7887-7B84-4037-847F-7870ECF2DE49}" type="presParOf" srcId="{A643341C-5A60-4653-80DA-FFF44FA8299F}" destId="{DBEA0193-3ECD-44ED-8C58-BDFFAD7DD6D6}" srcOrd="8" destOrd="0" presId="urn:microsoft.com/office/officeart/2005/8/layout/default"/>
    <dgm:cxn modelId="{1FCAC1F8-D4E5-4FB2-BA35-204A424CFD0D}" type="presParOf" srcId="{A643341C-5A60-4653-80DA-FFF44FA8299F}" destId="{EA2257B8-1FD4-47B4-A0E7-78E8C26951AF}" srcOrd="9" destOrd="0" presId="urn:microsoft.com/office/officeart/2005/8/layout/default"/>
    <dgm:cxn modelId="{B4788A7C-6CDD-4775-B1CC-651E0D3FD2EA}" type="presParOf" srcId="{A643341C-5A60-4653-80DA-FFF44FA8299F}" destId="{7B27E083-5F19-4976-9269-5F39129F92AE}" srcOrd="10" destOrd="0" presId="urn:microsoft.com/office/officeart/2005/8/layout/default"/>
    <dgm:cxn modelId="{F1CEFB1D-3DCD-4C90-AD17-424760D80FE6}" type="presParOf" srcId="{A643341C-5A60-4653-80DA-FFF44FA8299F}" destId="{145E895B-B40D-4456-B516-975B94D9AA9B}" srcOrd="11" destOrd="0" presId="urn:microsoft.com/office/officeart/2005/8/layout/default"/>
    <dgm:cxn modelId="{0473D75E-4B7F-48DB-8518-52416A6AE472}" type="presParOf" srcId="{A643341C-5A60-4653-80DA-FFF44FA8299F}" destId="{C1D44B9C-B8AF-45D2-BEF8-D5658BA75B1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FA6E7B-D11C-4114-B0FC-BB307C79AF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B4DF11C-D28F-4104-9FDD-B5EBD53EC721}">
      <dgm:prSet/>
      <dgm:spPr/>
      <dgm:t>
        <a:bodyPr/>
        <a:lstStyle/>
        <a:p>
          <a:pPr algn="l"/>
          <a:r>
            <a:rPr lang="en-ZA"/>
            <a:t>Smoking cessation</a:t>
          </a:r>
          <a:endParaRPr lang="en-US"/>
        </a:p>
      </dgm:t>
    </dgm:pt>
    <dgm:pt modelId="{8E5B3B8E-B842-4D62-99CE-FF7DA675CF1B}" type="parTrans" cxnId="{7BF98080-46C0-466C-8AE0-47B9CF9ABEA6}">
      <dgm:prSet/>
      <dgm:spPr/>
      <dgm:t>
        <a:bodyPr/>
        <a:lstStyle/>
        <a:p>
          <a:pPr algn="l"/>
          <a:endParaRPr lang="en-US"/>
        </a:p>
      </dgm:t>
    </dgm:pt>
    <dgm:pt modelId="{949D810F-1E3A-4ECD-AD23-66DD927C3498}" type="sibTrans" cxnId="{7BF98080-46C0-466C-8AE0-47B9CF9ABEA6}">
      <dgm:prSet/>
      <dgm:spPr/>
      <dgm:t>
        <a:bodyPr/>
        <a:lstStyle/>
        <a:p>
          <a:pPr algn="l"/>
          <a:endParaRPr lang="en-US"/>
        </a:p>
      </dgm:t>
    </dgm:pt>
    <dgm:pt modelId="{06B04A59-A3B7-456D-8DAC-961F2921CAD1}">
      <dgm:prSet/>
      <dgm:spPr/>
      <dgm:t>
        <a:bodyPr/>
        <a:lstStyle/>
        <a:p>
          <a:pPr algn="l"/>
          <a:r>
            <a:rPr lang="en-ZA"/>
            <a:t>Vaccination</a:t>
          </a:r>
          <a:endParaRPr lang="en-US"/>
        </a:p>
      </dgm:t>
    </dgm:pt>
    <dgm:pt modelId="{8BD8308D-6EBF-48AC-ACD9-03C751597648}" type="parTrans" cxnId="{E395AB32-6D28-4BE1-94DB-5F801B42B064}">
      <dgm:prSet/>
      <dgm:spPr/>
      <dgm:t>
        <a:bodyPr/>
        <a:lstStyle/>
        <a:p>
          <a:pPr algn="l"/>
          <a:endParaRPr lang="en-US"/>
        </a:p>
      </dgm:t>
    </dgm:pt>
    <dgm:pt modelId="{51CB4ABE-B0F1-4856-85EF-C9E72894BE05}" type="sibTrans" cxnId="{E395AB32-6D28-4BE1-94DB-5F801B42B064}">
      <dgm:prSet/>
      <dgm:spPr/>
      <dgm:t>
        <a:bodyPr/>
        <a:lstStyle/>
        <a:p>
          <a:pPr algn="l"/>
          <a:endParaRPr lang="en-US"/>
        </a:p>
      </dgm:t>
    </dgm:pt>
    <dgm:pt modelId="{6B22D495-8801-4298-B365-801F2558B9C1}">
      <dgm:prSet/>
      <dgm:spPr/>
      <dgm:t>
        <a:bodyPr/>
        <a:lstStyle/>
        <a:p>
          <a:pPr algn="l"/>
          <a:r>
            <a:rPr lang="en-ZA"/>
            <a:t>Influenza</a:t>
          </a:r>
          <a:endParaRPr lang="en-US"/>
        </a:p>
      </dgm:t>
    </dgm:pt>
    <dgm:pt modelId="{60D71625-C9A5-46BA-AC54-B4986178C7A2}" type="parTrans" cxnId="{9CA23973-9DED-4928-A535-93D4F053B9C3}">
      <dgm:prSet/>
      <dgm:spPr/>
      <dgm:t>
        <a:bodyPr/>
        <a:lstStyle/>
        <a:p>
          <a:pPr algn="l"/>
          <a:endParaRPr lang="en-US"/>
        </a:p>
      </dgm:t>
    </dgm:pt>
    <dgm:pt modelId="{CBA4C0D8-F27B-49F4-AA73-04B669158F63}" type="sibTrans" cxnId="{9CA23973-9DED-4928-A535-93D4F053B9C3}">
      <dgm:prSet/>
      <dgm:spPr/>
      <dgm:t>
        <a:bodyPr/>
        <a:lstStyle/>
        <a:p>
          <a:pPr algn="l"/>
          <a:endParaRPr lang="en-US"/>
        </a:p>
      </dgm:t>
    </dgm:pt>
    <dgm:pt modelId="{68C90FC4-2F23-4EC7-8E92-F29FE6E8B921}">
      <dgm:prSet/>
      <dgm:spPr/>
      <dgm:t>
        <a:bodyPr/>
        <a:lstStyle/>
        <a:p>
          <a:pPr algn="l"/>
          <a:r>
            <a:rPr lang="en-ZA"/>
            <a:t>Pneumococcal</a:t>
          </a:r>
          <a:endParaRPr lang="en-US"/>
        </a:p>
      </dgm:t>
    </dgm:pt>
    <dgm:pt modelId="{AC261F25-EA6C-4206-83C8-84BBE77F38FD}" type="parTrans" cxnId="{D27D4477-F527-4152-BE5C-502071997D07}">
      <dgm:prSet/>
      <dgm:spPr/>
      <dgm:t>
        <a:bodyPr/>
        <a:lstStyle/>
        <a:p>
          <a:pPr algn="l"/>
          <a:endParaRPr lang="en-US"/>
        </a:p>
      </dgm:t>
    </dgm:pt>
    <dgm:pt modelId="{E426C5CA-BFCA-4A97-9DB2-1740A5EACDC8}" type="sibTrans" cxnId="{D27D4477-F527-4152-BE5C-502071997D07}">
      <dgm:prSet/>
      <dgm:spPr/>
      <dgm:t>
        <a:bodyPr/>
        <a:lstStyle/>
        <a:p>
          <a:pPr algn="l"/>
          <a:endParaRPr lang="en-US"/>
        </a:p>
      </dgm:t>
    </dgm:pt>
    <dgm:pt modelId="{C835792F-0713-4522-9BF7-35CB16C6E77B}">
      <dgm:prSet/>
      <dgm:spPr/>
      <dgm:t>
        <a:bodyPr/>
        <a:lstStyle/>
        <a:p>
          <a:pPr algn="l"/>
          <a:r>
            <a:rPr lang="en-ZA"/>
            <a:t>Pertussis</a:t>
          </a:r>
          <a:endParaRPr lang="en-US"/>
        </a:p>
      </dgm:t>
    </dgm:pt>
    <dgm:pt modelId="{0CAD6A15-ED79-4FD6-A5AB-9B03A7DDFE62}" type="parTrans" cxnId="{50A0E66B-4C26-4222-908A-EE5F677182D8}">
      <dgm:prSet/>
      <dgm:spPr/>
      <dgm:t>
        <a:bodyPr/>
        <a:lstStyle/>
        <a:p>
          <a:pPr algn="l"/>
          <a:endParaRPr lang="en-US"/>
        </a:p>
      </dgm:t>
    </dgm:pt>
    <dgm:pt modelId="{636E2EDB-BD62-4783-94B3-CCA587960C09}" type="sibTrans" cxnId="{50A0E66B-4C26-4222-908A-EE5F677182D8}">
      <dgm:prSet/>
      <dgm:spPr/>
      <dgm:t>
        <a:bodyPr/>
        <a:lstStyle/>
        <a:p>
          <a:pPr algn="l"/>
          <a:endParaRPr lang="en-US"/>
        </a:p>
      </dgm:t>
    </dgm:pt>
    <dgm:pt modelId="{48436D5B-920F-4C58-9DEA-9EBCA8E24653}">
      <dgm:prSet/>
      <dgm:spPr/>
      <dgm:t>
        <a:bodyPr/>
        <a:lstStyle/>
        <a:p>
          <a:pPr algn="l"/>
          <a:r>
            <a:rPr lang="en-ZA"/>
            <a:t>(Shingles, RSV, COVID-19)</a:t>
          </a:r>
          <a:endParaRPr lang="en-US"/>
        </a:p>
      </dgm:t>
    </dgm:pt>
    <dgm:pt modelId="{C95ED735-D8C0-4882-8DFF-9B15EE8FBADF}" type="parTrans" cxnId="{2C928191-6EC9-4BE5-9547-A4EE98A2B43E}">
      <dgm:prSet/>
      <dgm:spPr/>
      <dgm:t>
        <a:bodyPr/>
        <a:lstStyle/>
        <a:p>
          <a:pPr algn="l"/>
          <a:endParaRPr lang="en-US"/>
        </a:p>
      </dgm:t>
    </dgm:pt>
    <dgm:pt modelId="{392C6960-170A-4FBB-A9B5-612E81B153E8}" type="sibTrans" cxnId="{2C928191-6EC9-4BE5-9547-A4EE98A2B43E}">
      <dgm:prSet/>
      <dgm:spPr/>
      <dgm:t>
        <a:bodyPr/>
        <a:lstStyle/>
        <a:p>
          <a:pPr algn="l"/>
          <a:endParaRPr lang="en-US"/>
        </a:p>
      </dgm:t>
    </dgm:pt>
    <dgm:pt modelId="{0C9A8D1C-71AA-49CD-9A87-C9A6379A5594}">
      <dgm:prSet/>
      <dgm:spPr/>
      <dgm:t>
        <a:bodyPr/>
        <a:lstStyle/>
        <a:p>
          <a:pPr algn="l"/>
          <a:r>
            <a:rPr lang="en-ZA"/>
            <a:t>Physical activity and exercise, pulmonary rehabilitation</a:t>
          </a:r>
          <a:endParaRPr lang="en-US"/>
        </a:p>
      </dgm:t>
    </dgm:pt>
    <dgm:pt modelId="{FA4B1E87-5A45-4410-9AEF-AEF1E27CD6A4}" type="parTrans" cxnId="{4457D257-9E2C-46BE-B6E7-82FE0AABB679}">
      <dgm:prSet/>
      <dgm:spPr/>
      <dgm:t>
        <a:bodyPr/>
        <a:lstStyle/>
        <a:p>
          <a:pPr algn="l"/>
          <a:endParaRPr lang="en-US"/>
        </a:p>
      </dgm:t>
    </dgm:pt>
    <dgm:pt modelId="{BAAAC864-3099-445A-B7E0-D8FE8A504169}" type="sibTrans" cxnId="{4457D257-9E2C-46BE-B6E7-82FE0AABB679}">
      <dgm:prSet/>
      <dgm:spPr/>
      <dgm:t>
        <a:bodyPr/>
        <a:lstStyle/>
        <a:p>
          <a:pPr algn="l"/>
          <a:endParaRPr lang="en-US"/>
        </a:p>
      </dgm:t>
    </dgm:pt>
    <dgm:pt modelId="{74E3E70C-9284-4BB2-ADDC-A8CC80C52510}">
      <dgm:prSet/>
      <dgm:spPr/>
      <dgm:t>
        <a:bodyPr/>
        <a:lstStyle/>
        <a:p>
          <a:pPr algn="l"/>
          <a:r>
            <a:rPr lang="en-ZA"/>
            <a:t>Long-term domiciliary oxygen</a:t>
          </a:r>
          <a:endParaRPr lang="en-US"/>
        </a:p>
      </dgm:t>
    </dgm:pt>
    <dgm:pt modelId="{DED0E67A-9B5E-4434-A990-338AD33CE92D}" type="parTrans" cxnId="{B97E0068-7FC1-4D5A-89B1-6E5EFD4AC624}">
      <dgm:prSet/>
      <dgm:spPr/>
      <dgm:t>
        <a:bodyPr/>
        <a:lstStyle/>
        <a:p>
          <a:pPr algn="l"/>
          <a:endParaRPr lang="en-US"/>
        </a:p>
      </dgm:t>
    </dgm:pt>
    <dgm:pt modelId="{80763D91-F2D8-442E-BB5A-7CEB4A2651BB}" type="sibTrans" cxnId="{B97E0068-7FC1-4D5A-89B1-6E5EFD4AC624}">
      <dgm:prSet/>
      <dgm:spPr/>
      <dgm:t>
        <a:bodyPr/>
        <a:lstStyle/>
        <a:p>
          <a:pPr algn="l"/>
          <a:endParaRPr lang="en-US"/>
        </a:p>
      </dgm:t>
    </dgm:pt>
    <dgm:pt modelId="{E70AFD60-7194-41F1-AF5C-4EC040A49437}">
      <dgm:prSet/>
      <dgm:spPr/>
      <dgm:t>
        <a:bodyPr/>
        <a:lstStyle/>
        <a:p>
          <a:pPr algn="l"/>
          <a:r>
            <a:rPr lang="en-ZA"/>
            <a:t>Manage comorbidities</a:t>
          </a:r>
          <a:endParaRPr lang="en-US"/>
        </a:p>
      </dgm:t>
    </dgm:pt>
    <dgm:pt modelId="{CEF5DAFB-6796-4EA7-8CD6-4E2D9B191164}" type="parTrans" cxnId="{7FE0D5BE-9D1C-4BD6-AD1D-2927E689C3C1}">
      <dgm:prSet/>
      <dgm:spPr/>
      <dgm:t>
        <a:bodyPr/>
        <a:lstStyle/>
        <a:p>
          <a:pPr algn="l"/>
          <a:endParaRPr lang="en-US"/>
        </a:p>
      </dgm:t>
    </dgm:pt>
    <dgm:pt modelId="{7852374A-817A-4848-8C60-BF06862BF9CA}" type="sibTrans" cxnId="{7FE0D5BE-9D1C-4BD6-AD1D-2927E689C3C1}">
      <dgm:prSet/>
      <dgm:spPr/>
      <dgm:t>
        <a:bodyPr/>
        <a:lstStyle/>
        <a:p>
          <a:pPr algn="l"/>
          <a:endParaRPr lang="en-US"/>
        </a:p>
      </dgm:t>
    </dgm:pt>
    <dgm:pt modelId="{36C447F0-D772-4CC6-86D5-37666079B970}">
      <dgm:prSet/>
      <dgm:spPr/>
      <dgm:t>
        <a:bodyPr/>
        <a:lstStyle/>
        <a:p>
          <a:pPr algn="l"/>
          <a:r>
            <a:rPr lang="en-ZA"/>
            <a:t>End-of-life discussions</a:t>
          </a:r>
          <a:endParaRPr lang="en-US"/>
        </a:p>
      </dgm:t>
    </dgm:pt>
    <dgm:pt modelId="{AA391ECA-402C-4E63-A57E-AA5C44EAF6FA}" type="parTrans" cxnId="{95347AA0-DC68-44DB-9E92-0968A2DF95C0}">
      <dgm:prSet/>
      <dgm:spPr/>
      <dgm:t>
        <a:bodyPr/>
        <a:lstStyle/>
        <a:p>
          <a:pPr algn="l"/>
          <a:endParaRPr lang="en-US"/>
        </a:p>
      </dgm:t>
    </dgm:pt>
    <dgm:pt modelId="{0E117FB0-AE1E-4EF3-9349-7503377D7205}" type="sibTrans" cxnId="{95347AA0-DC68-44DB-9E92-0968A2DF95C0}">
      <dgm:prSet/>
      <dgm:spPr/>
      <dgm:t>
        <a:bodyPr/>
        <a:lstStyle/>
        <a:p>
          <a:pPr algn="l"/>
          <a:endParaRPr lang="en-US"/>
        </a:p>
      </dgm:t>
    </dgm:pt>
    <dgm:pt modelId="{19214660-59DB-4D61-A202-BD8F4EABAACB}" type="pres">
      <dgm:prSet presAssocID="{7DFA6E7B-D11C-4114-B0FC-BB307C79AF8A}" presName="linear" presStyleCnt="0">
        <dgm:presLayoutVars>
          <dgm:animLvl val="lvl"/>
          <dgm:resizeHandles val="exact"/>
        </dgm:presLayoutVars>
      </dgm:prSet>
      <dgm:spPr/>
    </dgm:pt>
    <dgm:pt modelId="{E8BB29BE-1278-48E8-9A60-D8CDD2DC7CB5}" type="pres">
      <dgm:prSet presAssocID="{7B4DF11C-D28F-4104-9FDD-B5EBD53EC721}" presName="parentText" presStyleLbl="node1" presStyleIdx="0" presStyleCnt="6">
        <dgm:presLayoutVars>
          <dgm:chMax val="0"/>
          <dgm:bulletEnabled val="1"/>
        </dgm:presLayoutVars>
      </dgm:prSet>
      <dgm:spPr/>
    </dgm:pt>
    <dgm:pt modelId="{C152690A-7597-405B-8A5F-11FA910BB14A}" type="pres">
      <dgm:prSet presAssocID="{949D810F-1E3A-4ECD-AD23-66DD927C3498}" presName="spacer" presStyleCnt="0"/>
      <dgm:spPr/>
    </dgm:pt>
    <dgm:pt modelId="{02D5AD86-13E4-463A-AAD1-CFBE283AC796}" type="pres">
      <dgm:prSet presAssocID="{06B04A59-A3B7-456D-8DAC-961F2921CAD1}" presName="parentText" presStyleLbl="node1" presStyleIdx="1" presStyleCnt="6">
        <dgm:presLayoutVars>
          <dgm:chMax val="0"/>
          <dgm:bulletEnabled val="1"/>
        </dgm:presLayoutVars>
      </dgm:prSet>
      <dgm:spPr/>
    </dgm:pt>
    <dgm:pt modelId="{EE36EC9F-8A81-4D46-B891-9A429D2932BB}" type="pres">
      <dgm:prSet presAssocID="{06B04A59-A3B7-456D-8DAC-961F2921CAD1}" presName="childText" presStyleLbl="revTx" presStyleIdx="0" presStyleCnt="1">
        <dgm:presLayoutVars>
          <dgm:bulletEnabled val="1"/>
        </dgm:presLayoutVars>
      </dgm:prSet>
      <dgm:spPr/>
    </dgm:pt>
    <dgm:pt modelId="{A4DD4986-9E84-43C5-A78B-291910C5E549}" type="pres">
      <dgm:prSet presAssocID="{0C9A8D1C-71AA-49CD-9A87-C9A6379A5594}" presName="parentText" presStyleLbl="node1" presStyleIdx="2" presStyleCnt="6">
        <dgm:presLayoutVars>
          <dgm:chMax val="0"/>
          <dgm:bulletEnabled val="1"/>
        </dgm:presLayoutVars>
      </dgm:prSet>
      <dgm:spPr/>
    </dgm:pt>
    <dgm:pt modelId="{D93EAA40-27BE-43E6-9E1B-5F99B52D89F8}" type="pres">
      <dgm:prSet presAssocID="{BAAAC864-3099-445A-B7E0-D8FE8A504169}" presName="spacer" presStyleCnt="0"/>
      <dgm:spPr/>
    </dgm:pt>
    <dgm:pt modelId="{B0A1B993-C538-423C-8704-CBB253680FE0}" type="pres">
      <dgm:prSet presAssocID="{74E3E70C-9284-4BB2-ADDC-A8CC80C52510}" presName="parentText" presStyleLbl="node1" presStyleIdx="3" presStyleCnt="6">
        <dgm:presLayoutVars>
          <dgm:chMax val="0"/>
          <dgm:bulletEnabled val="1"/>
        </dgm:presLayoutVars>
      </dgm:prSet>
      <dgm:spPr/>
    </dgm:pt>
    <dgm:pt modelId="{9AF0637E-B303-446D-8C55-91EBC3D98BEE}" type="pres">
      <dgm:prSet presAssocID="{80763D91-F2D8-442E-BB5A-7CEB4A2651BB}" presName="spacer" presStyleCnt="0"/>
      <dgm:spPr/>
    </dgm:pt>
    <dgm:pt modelId="{308D763C-AFAE-4BD8-96A7-DF176CE2E276}" type="pres">
      <dgm:prSet presAssocID="{E70AFD60-7194-41F1-AF5C-4EC040A49437}" presName="parentText" presStyleLbl="node1" presStyleIdx="4" presStyleCnt="6">
        <dgm:presLayoutVars>
          <dgm:chMax val="0"/>
          <dgm:bulletEnabled val="1"/>
        </dgm:presLayoutVars>
      </dgm:prSet>
      <dgm:spPr/>
    </dgm:pt>
    <dgm:pt modelId="{F856C603-84D0-497F-8016-7CE95A1277F0}" type="pres">
      <dgm:prSet presAssocID="{7852374A-817A-4848-8C60-BF06862BF9CA}" presName="spacer" presStyleCnt="0"/>
      <dgm:spPr/>
    </dgm:pt>
    <dgm:pt modelId="{6D2835E2-232D-4D05-926F-1B82FF309731}" type="pres">
      <dgm:prSet presAssocID="{36C447F0-D772-4CC6-86D5-37666079B970}" presName="parentText" presStyleLbl="node1" presStyleIdx="5" presStyleCnt="6">
        <dgm:presLayoutVars>
          <dgm:chMax val="0"/>
          <dgm:bulletEnabled val="1"/>
        </dgm:presLayoutVars>
      </dgm:prSet>
      <dgm:spPr/>
    </dgm:pt>
  </dgm:ptLst>
  <dgm:cxnLst>
    <dgm:cxn modelId="{794ED51B-A764-4695-BA4B-9A61FBEC73DF}" type="presOf" srcId="{7DFA6E7B-D11C-4114-B0FC-BB307C79AF8A}" destId="{19214660-59DB-4D61-A202-BD8F4EABAACB}" srcOrd="0" destOrd="0" presId="urn:microsoft.com/office/officeart/2005/8/layout/vList2"/>
    <dgm:cxn modelId="{B862C61E-940B-493F-9375-F19224706358}" type="presOf" srcId="{36C447F0-D772-4CC6-86D5-37666079B970}" destId="{6D2835E2-232D-4D05-926F-1B82FF309731}" srcOrd="0" destOrd="0" presId="urn:microsoft.com/office/officeart/2005/8/layout/vList2"/>
    <dgm:cxn modelId="{E395AB32-6D28-4BE1-94DB-5F801B42B064}" srcId="{7DFA6E7B-D11C-4114-B0FC-BB307C79AF8A}" destId="{06B04A59-A3B7-456D-8DAC-961F2921CAD1}" srcOrd="1" destOrd="0" parTransId="{8BD8308D-6EBF-48AC-ACD9-03C751597648}" sibTransId="{51CB4ABE-B0F1-4856-85EF-C9E72894BE05}"/>
    <dgm:cxn modelId="{80577834-D17C-4E17-9044-6B70D56D2F58}" type="presOf" srcId="{E70AFD60-7194-41F1-AF5C-4EC040A49437}" destId="{308D763C-AFAE-4BD8-96A7-DF176CE2E276}" srcOrd="0" destOrd="0" presId="urn:microsoft.com/office/officeart/2005/8/layout/vList2"/>
    <dgm:cxn modelId="{7D889C3B-3573-4337-8CF8-653125114D46}" type="presOf" srcId="{C835792F-0713-4522-9BF7-35CB16C6E77B}" destId="{EE36EC9F-8A81-4D46-B891-9A429D2932BB}" srcOrd="0" destOrd="2" presId="urn:microsoft.com/office/officeart/2005/8/layout/vList2"/>
    <dgm:cxn modelId="{B97E0068-7FC1-4D5A-89B1-6E5EFD4AC624}" srcId="{7DFA6E7B-D11C-4114-B0FC-BB307C79AF8A}" destId="{74E3E70C-9284-4BB2-ADDC-A8CC80C52510}" srcOrd="3" destOrd="0" parTransId="{DED0E67A-9B5E-4434-A990-338AD33CE92D}" sibTransId="{80763D91-F2D8-442E-BB5A-7CEB4A2651BB}"/>
    <dgm:cxn modelId="{50A0E66B-4C26-4222-908A-EE5F677182D8}" srcId="{06B04A59-A3B7-456D-8DAC-961F2921CAD1}" destId="{C835792F-0713-4522-9BF7-35CB16C6E77B}" srcOrd="2" destOrd="0" parTransId="{0CAD6A15-ED79-4FD6-A5AB-9B03A7DDFE62}" sibTransId="{636E2EDB-BD62-4783-94B3-CCA587960C09}"/>
    <dgm:cxn modelId="{9CA23973-9DED-4928-A535-93D4F053B9C3}" srcId="{06B04A59-A3B7-456D-8DAC-961F2921CAD1}" destId="{6B22D495-8801-4298-B365-801F2558B9C1}" srcOrd="0" destOrd="0" parTransId="{60D71625-C9A5-46BA-AC54-B4986178C7A2}" sibTransId="{CBA4C0D8-F27B-49F4-AA73-04B669158F63}"/>
    <dgm:cxn modelId="{D27D4477-F527-4152-BE5C-502071997D07}" srcId="{06B04A59-A3B7-456D-8DAC-961F2921CAD1}" destId="{68C90FC4-2F23-4EC7-8E92-F29FE6E8B921}" srcOrd="1" destOrd="0" parTransId="{AC261F25-EA6C-4206-83C8-84BBE77F38FD}" sibTransId="{E426C5CA-BFCA-4A97-9DB2-1740A5EACDC8}"/>
    <dgm:cxn modelId="{0080A457-53D7-430C-83CA-DEFC284528E8}" type="presOf" srcId="{0C9A8D1C-71AA-49CD-9A87-C9A6379A5594}" destId="{A4DD4986-9E84-43C5-A78B-291910C5E549}" srcOrd="0" destOrd="0" presId="urn:microsoft.com/office/officeart/2005/8/layout/vList2"/>
    <dgm:cxn modelId="{4457D257-9E2C-46BE-B6E7-82FE0AABB679}" srcId="{7DFA6E7B-D11C-4114-B0FC-BB307C79AF8A}" destId="{0C9A8D1C-71AA-49CD-9A87-C9A6379A5594}" srcOrd="2" destOrd="0" parTransId="{FA4B1E87-5A45-4410-9AEF-AEF1E27CD6A4}" sibTransId="{BAAAC864-3099-445A-B7E0-D8FE8A504169}"/>
    <dgm:cxn modelId="{5CA4E879-ED2F-4B4C-B553-AA54AA0D4E3D}" type="presOf" srcId="{74E3E70C-9284-4BB2-ADDC-A8CC80C52510}" destId="{B0A1B993-C538-423C-8704-CBB253680FE0}" srcOrd="0" destOrd="0" presId="urn:microsoft.com/office/officeart/2005/8/layout/vList2"/>
    <dgm:cxn modelId="{7BF98080-46C0-466C-8AE0-47B9CF9ABEA6}" srcId="{7DFA6E7B-D11C-4114-B0FC-BB307C79AF8A}" destId="{7B4DF11C-D28F-4104-9FDD-B5EBD53EC721}" srcOrd="0" destOrd="0" parTransId="{8E5B3B8E-B842-4D62-99CE-FF7DA675CF1B}" sibTransId="{949D810F-1E3A-4ECD-AD23-66DD927C3498}"/>
    <dgm:cxn modelId="{2C928191-6EC9-4BE5-9547-A4EE98A2B43E}" srcId="{06B04A59-A3B7-456D-8DAC-961F2921CAD1}" destId="{48436D5B-920F-4C58-9DEA-9EBCA8E24653}" srcOrd="3" destOrd="0" parTransId="{C95ED735-D8C0-4882-8DFF-9B15EE8FBADF}" sibTransId="{392C6960-170A-4FBB-A9B5-612E81B153E8}"/>
    <dgm:cxn modelId="{95347AA0-DC68-44DB-9E92-0968A2DF95C0}" srcId="{7DFA6E7B-D11C-4114-B0FC-BB307C79AF8A}" destId="{36C447F0-D772-4CC6-86D5-37666079B970}" srcOrd="5" destOrd="0" parTransId="{AA391ECA-402C-4E63-A57E-AA5C44EAF6FA}" sibTransId="{0E117FB0-AE1E-4EF3-9349-7503377D7205}"/>
    <dgm:cxn modelId="{A1EBAABD-901B-4501-96A4-B972AEB6FE92}" type="presOf" srcId="{48436D5B-920F-4C58-9DEA-9EBCA8E24653}" destId="{EE36EC9F-8A81-4D46-B891-9A429D2932BB}" srcOrd="0" destOrd="3" presId="urn:microsoft.com/office/officeart/2005/8/layout/vList2"/>
    <dgm:cxn modelId="{7FE0D5BE-9D1C-4BD6-AD1D-2927E689C3C1}" srcId="{7DFA6E7B-D11C-4114-B0FC-BB307C79AF8A}" destId="{E70AFD60-7194-41F1-AF5C-4EC040A49437}" srcOrd="4" destOrd="0" parTransId="{CEF5DAFB-6796-4EA7-8CD6-4E2D9B191164}" sibTransId="{7852374A-817A-4848-8C60-BF06862BF9CA}"/>
    <dgm:cxn modelId="{63D118D4-5D81-4B28-B525-7FED2D9CE086}" type="presOf" srcId="{7B4DF11C-D28F-4104-9FDD-B5EBD53EC721}" destId="{E8BB29BE-1278-48E8-9A60-D8CDD2DC7CB5}" srcOrd="0" destOrd="0" presId="urn:microsoft.com/office/officeart/2005/8/layout/vList2"/>
    <dgm:cxn modelId="{86BC8DEE-A1BF-4216-BD47-3C0950916BFA}" type="presOf" srcId="{06B04A59-A3B7-456D-8DAC-961F2921CAD1}" destId="{02D5AD86-13E4-463A-AAD1-CFBE283AC796}" srcOrd="0" destOrd="0" presId="urn:microsoft.com/office/officeart/2005/8/layout/vList2"/>
    <dgm:cxn modelId="{57CE3CF7-EBF3-4C5B-8859-5FDE970946DB}" type="presOf" srcId="{68C90FC4-2F23-4EC7-8E92-F29FE6E8B921}" destId="{EE36EC9F-8A81-4D46-B891-9A429D2932BB}" srcOrd="0" destOrd="1" presId="urn:microsoft.com/office/officeart/2005/8/layout/vList2"/>
    <dgm:cxn modelId="{B468CAFD-D422-4907-B63F-4AD4B9696D1A}" type="presOf" srcId="{6B22D495-8801-4298-B365-801F2558B9C1}" destId="{EE36EC9F-8A81-4D46-B891-9A429D2932BB}" srcOrd="0" destOrd="0" presId="urn:microsoft.com/office/officeart/2005/8/layout/vList2"/>
    <dgm:cxn modelId="{980A3F9B-39AA-4C0D-A9CB-C0C069024DF4}" type="presParOf" srcId="{19214660-59DB-4D61-A202-BD8F4EABAACB}" destId="{E8BB29BE-1278-48E8-9A60-D8CDD2DC7CB5}" srcOrd="0" destOrd="0" presId="urn:microsoft.com/office/officeart/2005/8/layout/vList2"/>
    <dgm:cxn modelId="{E2BC7664-F4DC-4D1A-9DFE-776C600717C9}" type="presParOf" srcId="{19214660-59DB-4D61-A202-BD8F4EABAACB}" destId="{C152690A-7597-405B-8A5F-11FA910BB14A}" srcOrd="1" destOrd="0" presId="urn:microsoft.com/office/officeart/2005/8/layout/vList2"/>
    <dgm:cxn modelId="{BA24933D-F5FB-4452-9122-AB8036156DCA}" type="presParOf" srcId="{19214660-59DB-4D61-A202-BD8F4EABAACB}" destId="{02D5AD86-13E4-463A-AAD1-CFBE283AC796}" srcOrd="2" destOrd="0" presId="urn:microsoft.com/office/officeart/2005/8/layout/vList2"/>
    <dgm:cxn modelId="{C46F60C0-3ACD-4C71-B1DA-E1EE36C3479D}" type="presParOf" srcId="{19214660-59DB-4D61-A202-BD8F4EABAACB}" destId="{EE36EC9F-8A81-4D46-B891-9A429D2932BB}" srcOrd="3" destOrd="0" presId="urn:microsoft.com/office/officeart/2005/8/layout/vList2"/>
    <dgm:cxn modelId="{7BF24A28-2609-49D0-8874-17485892FD64}" type="presParOf" srcId="{19214660-59DB-4D61-A202-BD8F4EABAACB}" destId="{A4DD4986-9E84-43C5-A78B-291910C5E549}" srcOrd="4" destOrd="0" presId="urn:microsoft.com/office/officeart/2005/8/layout/vList2"/>
    <dgm:cxn modelId="{48517BAD-6E9D-469E-AC32-752309D5DA85}" type="presParOf" srcId="{19214660-59DB-4D61-A202-BD8F4EABAACB}" destId="{D93EAA40-27BE-43E6-9E1B-5F99B52D89F8}" srcOrd="5" destOrd="0" presId="urn:microsoft.com/office/officeart/2005/8/layout/vList2"/>
    <dgm:cxn modelId="{CAED606A-2BFC-4219-9019-934BE18981D9}" type="presParOf" srcId="{19214660-59DB-4D61-A202-BD8F4EABAACB}" destId="{B0A1B993-C538-423C-8704-CBB253680FE0}" srcOrd="6" destOrd="0" presId="urn:microsoft.com/office/officeart/2005/8/layout/vList2"/>
    <dgm:cxn modelId="{C1694B6E-3771-4077-AC6A-5F2C87991265}" type="presParOf" srcId="{19214660-59DB-4D61-A202-BD8F4EABAACB}" destId="{9AF0637E-B303-446D-8C55-91EBC3D98BEE}" srcOrd="7" destOrd="0" presId="urn:microsoft.com/office/officeart/2005/8/layout/vList2"/>
    <dgm:cxn modelId="{85D2C694-4997-47AD-82AD-08661D0FB81F}" type="presParOf" srcId="{19214660-59DB-4D61-A202-BD8F4EABAACB}" destId="{308D763C-AFAE-4BD8-96A7-DF176CE2E276}" srcOrd="8" destOrd="0" presId="urn:microsoft.com/office/officeart/2005/8/layout/vList2"/>
    <dgm:cxn modelId="{D9779A46-4A43-4413-B202-7B2972A1B0C2}" type="presParOf" srcId="{19214660-59DB-4D61-A202-BD8F4EABAACB}" destId="{F856C603-84D0-497F-8016-7CE95A1277F0}" srcOrd="9" destOrd="0" presId="urn:microsoft.com/office/officeart/2005/8/layout/vList2"/>
    <dgm:cxn modelId="{A6D61E42-A176-4E7B-AC34-1C2BF3241676}" type="presParOf" srcId="{19214660-59DB-4D61-A202-BD8F4EABAACB}" destId="{6D2835E2-232D-4D05-926F-1B82FF30973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A34E0-0A1F-4921-B094-8276B5BF6CCB}">
      <dsp:nvSpPr>
        <dsp:cNvPr id="0" name=""/>
        <dsp:cNvSpPr/>
      </dsp:nvSpPr>
      <dsp:spPr>
        <a:xfrm>
          <a:off x="3147" y="28551"/>
          <a:ext cx="3069154" cy="12276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ZA" sz="2800" b="1" kern="1200" dirty="0"/>
            <a:t>Direct costs</a:t>
          </a:r>
          <a:endParaRPr lang="en-US" sz="2800" kern="1200" dirty="0"/>
        </a:p>
      </dsp:txBody>
      <dsp:txXfrm>
        <a:off x="3147" y="28551"/>
        <a:ext cx="3069154" cy="1227661"/>
      </dsp:txXfrm>
    </dsp:sp>
    <dsp:sp modelId="{C9731B98-AD6D-46AA-AA17-DE96EF1C02DC}">
      <dsp:nvSpPr>
        <dsp:cNvPr id="0" name=""/>
        <dsp:cNvSpPr/>
      </dsp:nvSpPr>
      <dsp:spPr>
        <a:xfrm>
          <a:off x="3147" y="1256213"/>
          <a:ext cx="3069154" cy="318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Hospital admissions*</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ZA" sz="2400" kern="1200" dirty="0"/>
            <a:t>Medications (inhalers, steroids, antibiotics)</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ZA" sz="2400" kern="1200" dirty="0"/>
            <a:t>Outpatient visits</a:t>
          </a:r>
          <a:endParaRPr lang="en-US" sz="2400" kern="1200" dirty="0"/>
        </a:p>
      </dsp:txBody>
      <dsp:txXfrm>
        <a:off x="3147" y="1256213"/>
        <a:ext cx="3069154" cy="3183787"/>
      </dsp:txXfrm>
    </dsp:sp>
    <dsp:sp modelId="{E692A595-9E90-4556-A3E1-BF00F5706AE6}">
      <dsp:nvSpPr>
        <dsp:cNvPr id="0" name=""/>
        <dsp:cNvSpPr/>
      </dsp:nvSpPr>
      <dsp:spPr>
        <a:xfrm>
          <a:off x="3501983" y="28551"/>
          <a:ext cx="3069154" cy="12276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ZA" sz="2800" b="1" kern="1200" dirty="0"/>
            <a:t>Indirect costs</a:t>
          </a:r>
          <a:endParaRPr lang="en-US" sz="2800" kern="1200" dirty="0"/>
        </a:p>
      </dsp:txBody>
      <dsp:txXfrm>
        <a:off x="3501983" y="28551"/>
        <a:ext cx="3069154" cy="1227661"/>
      </dsp:txXfrm>
    </dsp:sp>
    <dsp:sp modelId="{C5511FED-0B88-4AF2-A2F6-CD4C1FD8A413}">
      <dsp:nvSpPr>
        <dsp:cNvPr id="0" name=""/>
        <dsp:cNvSpPr/>
      </dsp:nvSpPr>
      <dsp:spPr>
        <a:xfrm>
          <a:off x="3501983" y="1256213"/>
          <a:ext cx="3069154" cy="318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Lost productivity / absenteeism</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ZA" sz="2400" kern="1200" dirty="0"/>
            <a:t>Early retirement</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ZA" sz="2400" kern="1200" dirty="0"/>
            <a:t>Caregiver burden  </a:t>
          </a:r>
          <a:endParaRPr lang="en-US" sz="2400" kern="1200" dirty="0"/>
        </a:p>
      </dsp:txBody>
      <dsp:txXfrm>
        <a:off x="3501983" y="1256213"/>
        <a:ext cx="3069154" cy="3183787"/>
      </dsp:txXfrm>
    </dsp:sp>
    <dsp:sp modelId="{84D25BBF-7058-43B5-AE4B-AA80AEE0411A}">
      <dsp:nvSpPr>
        <dsp:cNvPr id="0" name=""/>
        <dsp:cNvSpPr/>
      </dsp:nvSpPr>
      <dsp:spPr>
        <a:xfrm>
          <a:off x="7000819" y="28551"/>
          <a:ext cx="3069154" cy="122766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ZA" sz="2800" b="1" kern="1200" dirty="0"/>
            <a:t>Hidden costs</a:t>
          </a:r>
          <a:endParaRPr lang="en-US" sz="2800" kern="1200" dirty="0"/>
        </a:p>
      </dsp:txBody>
      <dsp:txXfrm>
        <a:off x="7000819" y="28551"/>
        <a:ext cx="3069154" cy="1227661"/>
      </dsp:txXfrm>
    </dsp:sp>
    <dsp:sp modelId="{655CEC6D-B91D-4210-B84B-ED70FFB3FCFE}">
      <dsp:nvSpPr>
        <dsp:cNvPr id="0" name=""/>
        <dsp:cNvSpPr/>
      </dsp:nvSpPr>
      <dsp:spPr>
        <a:xfrm>
          <a:off x="7000819" y="1256213"/>
          <a:ext cx="3069154" cy="31837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ZA" sz="2400" kern="1200" dirty="0"/>
            <a:t>Transport</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ZA" sz="2400" kern="1200" dirty="0"/>
            <a:t>Home care</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ZA" sz="2400" kern="1200" dirty="0"/>
            <a:t>Oxygen therapy</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ZA" sz="2400" kern="1200" dirty="0"/>
            <a:t>Out-of-pocket expenses </a:t>
          </a:r>
          <a:endParaRPr lang="en-US" sz="2400" kern="1200" dirty="0"/>
        </a:p>
      </dsp:txBody>
      <dsp:txXfrm>
        <a:off x="7000819" y="1256213"/>
        <a:ext cx="3069154" cy="3183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40887-D0A5-4E08-9301-FBDF497CAB0E}">
      <dsp:nvSpPr>
        <dsp:cNvPr id="0" name=""/>
        <dsp:cNvSpPr/>
      </dsp:nvSpPr>
      <dsp:spPr>
        <a:xfrm>
          <a:off x="441971" y="0"/>
          <a:ext cx="1509048" cy="11589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54A80E-F773-46F9-937F-F2DA203CFB3C}">
      <dsp:nvSpPr>
        <dsp:cNvPr id="0" name=""/>
        <dsp:cNvSpPr/>
      </dsp:nvSpPr>
      <dsp:spPr>
        <a:xfrm>
          <a:off x="441971" y="1261531"/>
          <a:ext cx="4311566" cy="49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ZA" sz="2800" kern="1200" dirty="0"/>
            <a:t>Reduce symptoms</a:t>
          </a:r>
          <a:endParaRPr lang="en-US" sz="2800" kern="1200" dirty="0"/>
        </a:p>
      </dsp:txBody>
      <dsp:txXfrm>
        <a:off x="441971" y="1261531"/>
        <a:ext cx="4311566" cy="496713"/>
      </dsp:txXfrm>
    </dsp:sp>
    <dsp:sp modelId="{E17F0B89-D3CE-4311-84E7-0086482AE648}">
      <dsp:nvSpPr>
        <dsp:cNvPr id="0" name=""/>
        <dsp:cNvSpPr/>
      </dsp:nvSpPr>
      <dsp:spPr>
        <a:xfrm>
          <a:off x="441971" y="1805934"/>
          <a:ext cx="4311566" cy="130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778000">
            <a:lnSpc>
              <a:spcPct val="90000"/>
            </a:lnSpc>
            <a:spcBef>
              <a:spcPct val="0"/>
            </a:spcBef>
            <a:spcAft>
              <a:spcPts val="0"/>
            </a:spcAft>
            <a:buFont typeface="Arial" panose="020B0604020202020204" pitchFamily="34" charset="0"/>
            <a:buNone/>
          </a:pPr>
          <a:r>
            <a:rPr lang="en-ZA" sz="4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kern="1200" dirty="0">
              <a:latin typeface="Calibri" panose="020F0502020204030204" pitchFamily="34" charset="0"/>
              <a:ea typeface="Calibri" panose="020F0502020204030204" pitchFamily="34" charset="0"/>
              <a:cs typeface="Calibri" panose="020F0502020204030204" pitchFamily="34" charset="0"/>
            </a:rPr>
            <a:t> </a:t>
          </a:r>
          <a:r>
            <a:rPr lang="en-ZA" sz="2400" kern="1200" dirty="0"/>
            <a:t>Relieve symptoms</a:t>
          </a:r>
          <a:endParaRPr lang="en-US" sz="2400" kern="1200" dirty="0"/>
        </a:p>
        <a:p>
          <a:pPr marL="0" lvl="0" indent="0" algn="l" defTabSz="1778000">
            <a:lnSpc>
              <a:spcPct val="90000"/>
            </a:lnSpc>
            <a:spcBef>
              <a:spcPct val="0"/>
            </a:spcBef>
            <a:spcAft>
              <a:spcPts val="0"/>
            </a:spcAft>
            <a:buFont typeface="Arial" panose="020B0604020202020204" pitchFamily="34" charset="0"/>
            <a:buNone/>
          </a:pPr>
          <a:r>
            <a:rPr lang="en-ZA" sz="4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kern="1200" dirty="0">
              <a:latin typeface="Calibri" panose="020F0502020204030204" pitchFamily="34" charset="0"/>
              <a:ea typeface="Calibri" panose="020F0502020204030204" pitchFamily="34" charset="0"/>
              <a:cs typeface="Calibri" panose="020F0502020204030204" pitchFamily="34" charset="0"/>
            </a:rPr>
            <a:t> </a:t>
          </a:r>
          <a:r>
            <a:rPr lang="en-ZA" sz="2400" kern="1200" dirty="0"/>
            <a:t>Improve exercise tolerance</a:t>
          </a:r>
          <a:endParaRPr lang="en-US" sz="2400" kern="1200" dirty="0"/>
        </a:p>
        <a:p>
          <a:pPr marL="0" lvl="0" indent="0" algn="l" defTabSz="1778000">
            <a:lnSpc>
              <a:spcPct val="90000"/>
            </a:lnSpc>
            <a:spcBef>
              <a:spcPct val="0"/>
            </a:spcBef>
            <a:spcAft>
              <a:spcPts val="0"/>
            </a:spcAft>
            <a:buFont typeface="Arial" panose="020B0604020202020204" pitchFamily="34" charset="0"/>
            <a:buNone/>
          </a:pPr>
          <a:r>
            <a:rPr lang="en-ZA" sz="4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kern="1200" dirty="0">
              <a:latin typeface="Calibri" panose="020F0502020204030204" pitchFamily="34" charset="0"/>
              <a:ea typeface="Calibri" panose="020F0502020204030204" pitchFamily="34" charset="0"/>
              <a:cs typeface="Calibri" panose="020F0502020204030204" pitchFamily="34" charset="0"/>
            </a:rPr>
            <a:t> </a:t>
          </a:r>
          <a:r>
            <a:rPr lang="en-ZA" sz="2400" kern="1200" dirty="0"/>
            <a:t>Improve health-related QoL</a:t>
          </a:r>
          <a:endParaRPr lang="en-US" sz="2400" kern="1200" dirty="0"/>
        </a:p>
      </dsp:txBody>
      <dsp:txXfrm>
        <a:off x="441971" y="1805934"/>
        <a:ext cx="4311566" cy="1301813"/>
      </dsp:txXfrm>
    </dsp:sp>
    <dsp:sp modelId="{23EBCDEB-85D8-4B16-BA98-B36F00357690}">
      <dsp:nvSpPr>
        <dsp:cNvPr id="0" name=""/>
        <dsp:cNvSpPr/>
      </dsp:nvSpPr>
      <dsp:spPr>
        <a:xfrm>
          <a:off x="5508062" y="0"/>
          <a:ext cx="1509048" cy="115899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12C99A-0459-4FC9-9E75-BBE59CF4C6ED}">
      <dsp:nvSpPr>
        <dsp:cNvPr id="0" name=""/>
        <dsp:cNvSpPr/>
      </dsp:nvSpPr>
      <dsp:spPr>
        <a:xfrm>
          <a:off x="5508062" y="1261531"/>
          <a:ext cx="4311566" cy="49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ZA" sz="2800" kern="1200" dirty="0"/>
            <a:t>Reduce risk</a:t>
          </a:r>
          <a:endParaRPr lang="en-US" sz="2800" kern="1200" dirty="0"/>
        </a:p>
      </dsp:txBody>
      <dsp:txXfrm>
        <a:off x="5508062" y="1261531"/>
        <a:ext cx="4311566" cy="496713"/>
      </dsp:txXfrm>
    </dsp:sp>
    <dsp:sp modelId="{0DAEFA4A-653A-49C5-ACF3-E7CAF484F94A}">
      <dsp:nvSpPr>
        <dsp:cNvPr id="0" name=""/>
        <dsp:cNvSpPr/>
      </dsp:nvSpPr>
      <dsp:spPr>
        <a:xfrm>
          <a:off x="5508062" y="1805934"/>
          <a:ext cx="4311566" cy="130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778000">
            <a:lnSpc>
              <a:spcPct val="90000"/>
            </a:lnSpc>
            <a:spcBef>
              <a:spcPct val="0"/>
            </a:spcBef>
            <a:spcAft>
              <a:spcPts val="0"/>
            </a:spcAft>
            <a:buNone/>
          </a:pPr>
          <a:r>
            <a:rPr lang="en-ZA" sz="4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kern="1200" dirty="0">
              <a:latin typeface="Calibri" panose="020F0502020204030204" pitchFamily="34" charset="0"/>
              <a:ea typeface="Calibri" panose="020F0502020204030204" pitchFamily="34" charset="0"/>
              <a:cs typeface="Calibri" panose="020F0502020204030204" pitchFamily="34" charset="0"/>
            </a:rPr>
            <a:t> </a:t>
          </a:r>
          <a:r>
            <a:rPr lang="en-ZA" sz="2400" kern="1200" dirty="0"/>
            <a:t>Prevent disease progression</a:t>
          </a:r>
          <a:endParaRPr lang="en-US" sz="2400" kern="1200" dirty="0"/>
        </a:p>
        <a:p>
          <a:pPr marL="0" lvl="0" indent="0" algn="l" defTabSz="1778000">
            <a:lnSpc>
              <a:spcPct val="90000"/>
            </a:lnSpc>
            <a:spcBef>
              <a:spcPct val="0"/>
            </a:spcBef>
            <a:spcAft>
              <a:spcPts val="0"/>
            </a:spcAft>
            <a:buNone/>
          </a:pPr>
          <a:r>
            <a:rPr lang="en-ZA" sz="4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kern="1200" dirty="0">
              <a:latin typeface="Calibri" panose="020F0502020204030204" pitchFamily="34" charset="0"/>
              <a:ea typeface="Calibri" panose="020F0502020204030204" pitchFamily="34" charset="0"/>
              <a:cs typeface="Calibri" panose="020F0502020204030204" pitchFamily="34" charset="0"/>
            </a:rPr>
            <a:t> </a:t>
          </a:r>
          <a:r>
            <a:rPr lang="en-ZA" sz="2400" kern="1200" dirty="0"/>
            <a:t>Prevent and treat exacerbations</a:t>
          </a:r>
          <a:endParaRPr lang="en-US" sz="2400" kern="1200" dirty="0"/>
        </a:p>
        <a:p>
          <a:pPr marL="0" lvl="0" indent="0" algn="l" defTabSz="1778000">
            <a:lnSpc>
              <a:spcPct val="90000"/>
            </a:lnSpc>
            <a:spcBef>
              <a:spcPct val="0"/>
            </a:spcBef>
            <a:spcAft>
              <a:spcPts val="0"/>
            </a:spcAft>
            <a:buNone/>
          </a:pPr>
          <a:r>
            <a:rPr lang="en-ZA" sz="4000" kern="1200" dirty="0">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ZA" sz="2400" kern="1200" dirty="0">
              <a:latin typeface="Calibri" panose="020F0502020204030204" pitchFamily="34" charset="0"/>
              <a:ea typeface="Calibri" panose="020F0502020204030204" pitchFamily="34" charset="0"/>
              <a:cs typeface="Calibri" panose="020F0502020204030204" pitchFamily="34" charset="0"/>
            </a:rPr>
            <a:t> </a:t>
          </a:r>
          <a:r>
            <a:rPr lang="en-ZA" sz="2400" kern="1200" dirty="0"/>
            <a:t>Decrease mortality</a:t>
          </a:r>
          <a:endParaRPr lang="en-US" sz="2400" kern="1200" dirty="0"/>
        </a:p>
      </dsp:txBody>
      <dsp:txXfrm>
        <a:off x="5508062" y="1805934"/>
        <a:ext cx="4311566" cy="1301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888F4-141A-46DF-9047-35ADC5B47BBA}">
      <dsp:nvSpPr>
        <dsp:cNvPr id="0" name=""/>
        <dsp:cNvSpPr/>
      </dsp:nvSpPr>
      <dsp:spPr>
        <a:xfrm>
          <a:off x="0" y="65440"/>
          <a:ext cx="6808388"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dirty="0"/>
            <a:t>Inhaled bronchodilators</a:t>
          </a:r>
        </a:p>
      </dsp:txBody>
      <dsp:txXfrm>
        <a:off x="31984" y="97424"/>
        <a:ext cx="6744420" cy="591232"/>
      </dsp:txXfrm>
    </dsp:sp>
    <dsp:sp modelId="{08DE9D45-1991-498B-B0A0-251F56EFC529}">
      <dsp:nvSpPr>
        <dsp:cNvPr id="0" name=""/>
        <dsp:cNvSpPr/>
      </dsp:nvSpPr>
      <dsp:spPr>
        <a:xfrm>
          <a:off x="0" y="801280"/>
          <a:ext cx="6808388"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a:t>Inhaled corticosteroids</a:t>
          </a:r>
          <a:endParaRPr lang="en-US" sz="2800" kern="1200"/>
        </a:p>
      </dsp:txBody>
      <dsp:txXfrm>
        <a:off x="31984" y="833264"/>
        <a:ext cx="6744420" cy="591232"/>
      </dsp:txXfrm>
    </dsp:sp>
    <dsp:sp modelId="{F8C979AC-CAC2-4251-97AF-3106C2F36151}">
      <dsp:nvSpPr>
        <dsp:cNvPr id="0" name=""/>
        <dsp:cNvSpPr/>
      </dsp:nvSpPr>
      <dsp:spPr>
        <a:xfrm>
          <a:off x="0" y="1537120"/>
          <a:ext cx="6808388"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a:t>Mucolytics</a:t>
          </a:r>
          <a:endParaRPr lang="en-US" sz="2800" kern="1200"/>
        </a:p>
      </dsp:txBody>
      <dsp:txXfrm>
        <a:off x="31984" y="1569104"/>
        <a:ext cx="6744420" cy="591232"/>
      </dsp:txXfrm>
    </dsp:sp>
    <dsp:sp modelId="{4004DF9C-0016-407D-8646-242BFABE0070}">
      <dsp:nvSpPr>
        <dsp:cNvPr id="0" name=""/>
        <dsp:cNvSpPr/>
      </dsp:nvSpPr>
      <dsp:spPr>
        <a:xfrm>
          <a:off x="0" y="2272960"/>
          <a:ext cx="6808388"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a:t>Methylxanthines</a:t>
          </a:r>
          <a:endParaRPr lang="en-US" sz="2800" kern="1200"/>
        </a:p>
      </dsp:txBody>
      <dsp:txXfrm>
        <a:off x="31984" y="2304944"/>
        <a:ext cx="6744420" cy="591232"/>
      </dsp:txXfrm>
    </dsp:sp>
    <dsp:sp modelId="{7183EEE5-7614-4D45-8524-281C84542797}">
      <dsp:nvSpPr>
        <dsp:cNvPr id="0" name=""/>
        <dsp:cNvSpPr/>
      </dsp:nvSpPr>
      <dsp:spPr>
        <a:xfrm>
          <a:off x="0" y="3008800"/>
          <a:ext cx="6808388"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a:t>(PDE 3- and/or 4-inhibitors)</a:t>
          </a:r>
          <a:endParaRPr lang="en-US" sz="2800" kern="1200"/>
        </a:p>
      </dsp:txBody>
      <dsp:txXfrm>
        <a:off x="31984" y="3040784"/>
        <a:ext cx="6744420" cy="591232"/>
      </dsp:txXfrm>
    </dsp:sp>
    <dsp:sp modelId="{42484776-04C5-46EB-9B34-2734D73A6397}">
      <dsp:nvSpPr>
        <dsp:cNvPr id="0" name=""/>
        <dsp:cNvSpPr/>
      </dsp:nvSpPr>
      <dsp:spPr>
        <a:xfrm>
          <a:off x="0" y="3744640"/>
          <a:ext cx="6808388"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ZA" sz="2800" kern="1200"/>
            <a:t>(Biologics)</a:t>
          </a:r>
          <a:endParaRPr lang="en-US" sz="2800" kern="1200"/>
        </a:p>
      </dsp:txBody>
      <dsp:txXfrm>
        <a:off x="31984" y="3776624"/>
        <a:ext cx="6744420" cy="59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9E8FD-488D-46C8-8E40-2F8F208B8B2F}">
      <dsp:nvSpPr>
        <dsp:cNvPr id="0" name=""/>
        <dsp:cNvSpPr/>
      </dsp:nvSpPr>
      <dsp:spPr>
        <a:xfrm>
          <a:off x="2951" y="652568"/>
          <a:ext cx="2341213" cy="1404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ZA" sz="2700" kern="1200"/>
            <a:t>Viral or bacterial bronchitis</a:t>
          </a:r>
          <a:endParaRPr lang="en-US" sz="2700" kern="1200"/>
        </a:p>
      </dsp:txBody>
      <dsp:txXfrm>
        <a:off x="2951" y="652568"/>
        <a:ext cx="2341213" cy="1404728"/>
      </dsp:txXfrm>
    </dsp:sp>
    <dsp:sp modelId="{1089A183-888D-4793-A2C5-579C2983AC03}">
      <dsp:nvSpPr>
        <dsp:cNvPr id="0" name=""/>
        <dsp:cNvSpPr/>
      </dsp:nvSpPr>
      <dsp:spPr>
        <a:xfrm>
          <a:off x="2578286" y="652568"/>
          <a:ext cx="2341213" cy="1404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ZA" sz="2700" kern="1200"/>
            <a:t>Cardiac failure</a:t>
          </a:r>
          <a:endParaRPr lang="en-US" sz="2700" kern="1200"/>
        </a:p>
      </dsp:txBody>
      <dsp:txXfrm>
        <a:off x="2578286" y="652568"/>
        <a:ext cx="2341213" cy="1404728"/>
      </dsp:txXfrm>
    </dsp:sp>
    <dsp:sp modelId="{FB9823BF-D78C-4C3F-AD0A-A46C43413696}">
      <dsp:nvSpPr>
        <dsp:cNvPr id="0" name=""/>
        <dsp:cNvSpPr/>
      </dsp:nvSpPr>
      <dsp:spPr>
        <a:xfrm>
          <a:off x="5153621" y="652568"/>
          <a:ext cx="2341213" cy="1404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ZA" sz="2700" kern="1200"/>
            <a:t>Myocardial infarction</a:t>
          </a:r>
          <a:endParaRPr lang="en-US" sz="2700" kern="1200"/>
        </a:p>
      </dsp:txBody>
      <dsp:txXfrm>
        <a:off x="5153621" y="652568"/>
        <a:ext cx="2341213" cy="1404728"/>
      </dsp:txXfrm>
    </dsp:sp>
    <dsp:sp modelId="{D9613F8D-3A85-4356-B2DB-54F10EE482F1}">
      <dsp:nvSpPr>
        <dsp:cNvPr id="0" name=""/>
        <dsp:cNvSpPr/>
      </dsp:nvSpPr>
      <dsp:spPr>
        <a:xfrm>
          <a:off x="7728956" y="652568"/>
          <a:ext cx="2341213" cy="1404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ZA" sz="2700" kern="1200"/>
            <a:t>Cardiac arrhythmias</a:t>
          </a:r>
          <a:endParaRPr lang="en-US" sz="2700" kern="1200"/>
        </a:p>
      </dsp:txBody>
      <dsp:txXfrm>
        <a:off x="7728956" y="652568"/>
        <a:ext cx="2341213" cy="1404728"/>
      </dsp:txXfrm>
    </dsp:sp>
    <dsp:sp modelId="{DBEA0193-3ECD-44ED-8C58-BDFFAD7DD6D6}">
      <dsp:nvSpPr>
        <dsp:cNvPr id="0" name=""/>
        <dsp:cNvSpPr/>
      </dsp:nvSpPr>
      <dsp:spPr>
        <a:xfrm>
          <a:off x="1290618" y="2291418"/>
          <a:ext cx="2341213" cy="1404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ZA" sz="2700" kern="1200"/>
            <a:t>Pulmonary embolism</a:t>
          </a:r>
          <a:endParaRPr lang="en-US" sz="2700" kern="1200"/>
        </a:p>
      </dsp:txBody>
      <dsp:txXfrm>
        <a:off x="1290618" y="2291418"/>
        <a:ext cx="2341213" cy="1404728"/>
      </dsp:txXfrm>
    </dsp:sp>
    <dsp:sp modelId="{7B27E083-5F19-4976-9269-5F39129F92AE}">
      <dsp:nvSpPr>
        <dsp:cNvPr id="0" name=""/>
        <dsp:cNvSpPr/>
      </dsp:nvSpPr>
      <dsp:spPr>
        <a:xfrm>
          <a:off x="3865954" y="2291418"/>
          <a:ext cx="2341213" cy="1404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ZA" sz="2700" kern="1200"/>
            <a:t>Pneumonia</a:t>
          </a:r>
          <a:endParaRPr lang="en-US" sz="2700" kern="1200"/>
        </a:p>
      </dsp:txBody>
      <dsp:txXfrm>
        <a:off x="3865954" y="2291418"/>
        <a:ext cx="2341213" cy="1404728"/>
      </dsp:txXfrm>
    </dsp:sp>
    <dsp:sp modelId="{C1D44B9C-B8AF-45D2-BEF8-D5658BA75B1B}">
      <dsp:nvSpPr>
        <dsp:cNvPr id="0" name=""/>
        <dsp:cNvSpPr/>
      </dsp:nvSpPr>
      <dsp:spPr>
        <a:xfrm>
          <a:off x="6441289" y="2291418"/>
          <a:ext cx="2341213" cy="1404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ZA" sz="2700" kern="1200"/>
            <a:t>Pneumothorax</a:t>
          </a:r>
          <a:endParaRPr lang="en-US" sz="2700" kern="1200"/>
        </a:p>
      </dsp:txBody>
      <dsp:txXfrm>
        <a:off x="6441289" y="2291418"/>
        <a:ext cx="2341213" cy="1404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B29BE-1278-48E8-9A60-D8CDD2DC7CB5}">
      <dsp:nvSpPr>
        <dsp:cNvPr id="0" name=""/>
        <dsp:cNvSpPr/>
      </dsp:nvSpPr>
      <dsp:spPr>
        <a:xfrm>
          <a:off x="0" y="62190"/>
          <a:ext cx="7535849"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a:t>Smoking cessation</a:t>
          </a:r>
          <a:endParaRPr lang="en-US" sz="2500" kern="1200"/>
        </a:p>
      </dsp:txBody>
      <dsp:txXfrm>
        <a:off x="28557" y="90747"/>
        <a:ext cx="7478735" cy="527886"/>
      </dsp:txXfrm>
    </dsp:sp>
    <dsp:sp modelId="{02D5AD86-13E4-463A-AAD1-CFBE283AC796}">
      <dsp:nvSpPr>
        <dsp:cNvPr id="0" name=""/>
        <dsp:cNvSpPr/>
      </dsp:nvSpPr>
      <dsp:spPr>
        <a:xfrm>
          <a:off x="0" y="719190"/>
          <a:ext cx="7535849"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a:t>Vaccination</a:t>
          </a:r>
          <a:endParaRPr lang="en-US" sz="2500" kern="1200"/>
        </a:p>
      </dsp:txBody>
      <dsp:txXfrm>
        <a:off x="28557" y="747747"/>
        <a:ext cx="7478735" cy="527886"/>
      </dsp:txXfrm>
    </dsp:sp>
    <dsp:sp modelId="{EE36EC9F-8A81-4D46-B891-9A429D2932BB}">
      <dsp:nvSpPr>
        <dsp:cNvPr id="0" name=""/>
        <dsp:cNvSpPr/>
      </dsp:nvSpPr>
      <dsp:spPr>
        <a:xfrm>
          <a:off x="0" y="1304190"/>
          <a:ext cx="7535849" cy="131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6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ZA" sz="2000" kern="1200"/>
            <a:t>Influenza</a:t>
          </a:r>
          <a:endParaRPr lang="en-US" sz="2000" kern="1200"/>
        </a:p>
        <a:p>
          <a:pPr marL="228600" lvl="1" indent="-228600" algn="l" defTabSz="889000">
            <a:lnSpc>
              <a:spcPct val="90000"/>
            </a:lnSpc>
            <a:spcBef>
              <a:spcPct val="0"/>
            </a:spcBef>
            <a:spcAft>
              <a:spcPct val="20000"/>
            </a:spcAft>
            <a:buChar char="•"/>
          </a:pPr>
          <a:r>
            <a:rPr lang="en-ZA" sz="2000" kern="1200"/>
            <a:t>Pneumococcal</a:t>
          </a:r>
          <a:endParaRPr lang="en-US" sz="2000" kern="1200"/>
        </a:p>
        <a:p>
          <a:pPr marL="228600" lvl="1" indent="-228600" algn="l" defTabSz="889000">
            <a:lnSpc>
              <a:spcPct val="90000"/>
            </a:lnSpc>
            <a:spcBef>
              <a:spcPct val="0"/>
            </a:spcBef>
            <a:spcAft>
              <a:spcPct val="20000"/>
            </a:spcAft>
            <a:buChar char="•"/>
          </a:pPr>
          <a:r>
            <a:rPr lang="en-ZA" sz="2000" kern="1200"/>
            <a:t>Pertussis</a:t>
          </a:r>
          <a:endParaRPr lang="en-US" sz="2000" kern="1200"/>
        </a:p>
        <a:p>
          <a:pPr marL="228600" lvl="1" indent="-228600" algn="l" defTabSz="889000">
            <a:lnSpc>
              <a:spcPct val="90000"/>
            </a:lnSpc>
            <a:spcBef>
              <a:spcPct val="0"/>
            </a:spcBef>
            <a:spcAft>
              <a:spcPct val="20000"/>
            </a:spcAft>
            <a:buChar char="•"/>
          </a:pPr>
          <a:r>
            <a:rPr lang="en-ZA" sz="2000" kern="1200"/>
            <a:t>(Shingles, RSV, COVID-19)</a:t>
          </a:r>
          <a:endParaRPr lang="en-US" sz="2000" kern="1200"/>
        </a:p>
      </dsp:txBody>
      <dsp:txXfrm>
        <a:off x="0" y="1304190"/>
        <a:ext cx="7535849" cy="1319625"/>
      </dsp:txXfrm>
    </dsp:sp>
    <dsp:sp modelId="{A4DD4986-9E84-43C5-A78B-291910C5E549}">
      <dsp:nvSpPr>
        <dsp:cNvPr id="0" name=""/>
        <dsp:cNvSpPr/>
      </dsp:nvSpPr>
      <dsp:spPr>
        <a:xfrm>
          <a:off x="0" y="2623815"/>
          <a:ext cx="7535849"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a:t>Physical activity and exercise, pulmonary rehabilitation</a:t>
          </a:r>
          <a:endParaRPr lang="en-US" sz="2500" kern="1200"/>
        </a:p>
      </dsp:txBody>
      <dsp:txXfrm>
        <a:off x="28557" y="2652372"/>
        <a:ext cx="7478735" cy="527886"/>
      </dsp:txXfrm>
    </dsp:sp>
    <dsp:sp modelId="{B0A1B993-C538-423C-8704-CBB253680FE0}">
      <dsp:nvSpPr>
        <dsp:cNvPr id="0" name=""/>
        <dsp:cNvSpPr/>
      </dsp:nvSpPr>
      <dsp:spPr>
        <a:xfrm>
          <a:off x="0" y="3280815"/>
          <a:ext cx="7535849"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a:t>Long-term domiciliary oxygen</a:t>
          </a:r>
          <a:endParaRPr lang="en-US" sz="2500" kern="1200"/>
        </a:p>
      </dsp:txBody>
      <dsp:txXfrm>
        <a:off x="28557" y="3309372"/>
        <a:ext cx="7478735" cy="527886"/>
      </dsp:txXfrm>
    </dsp:sp>
    <dsp:sp modelId="{308D763C-AFAE-4BD8-96A7-DF176CE2E276}">
      <dsp:nvSpPr>
        <dsp:cNvPr id="0" name=""/>
        <dsp:cNvSpPr/>
      </dsp:nvSpPr>
      <dsp:spPr>
        <a:xfrm>
          <a:off x="0" y="3937815"/>
          <a:ext cx="7535849"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a:t>Manage comorbidities</a:t>
          </a:r>
          <a:endParaRPr lang="en-US" sz="2500" kern="1200"/>
        </a:p>
      </dsp:txBody>
      <dsp:txXfrm>
        <a:off x="28557" y="3966372"/>
        <a:ext cx="7478735" cy="527886"/>
      </dsp:txXfrm>
    </dsp:sp>
    <dsp:sp modelId="{6D2835E2-232D-4D05-926F-1B82FF309731}">
      <dsp:nvSpPr>
        <dsp:cNvPr id="0" name=""/>
        <dsp:cNvSpPr/>
      </dsp:nvSpPr>
      <dsp:spPr>
        <a:xfrm>
          <a:off x="0" y="4594815"/>
          <a:ext cx="7535849" cy="58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ZA" sz="2500" kern="1200"/>
            <a:t>End-of-life discussions</a:t>
          </a:r>
          <a:endParaRPr lang="en-US" sz="2500" kern="1200"/>
        </a:p>
      </dsp:txBody>
      <dsp:txXfrm>
        <a:off x="28557" y="4623372"/>
        <a:ext cx="7478735" cy="52788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7DF4C-8327-4587-8E0C-C71B2128BFCD}" type="datetimeFigureOut">
              <a:rPr lang="en-ZA" smtClean="0"/>
              <a:t>19/Apr/2026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39DAE7-6760-4EEE-A7CA-3E067E5E24A4}" type="slidenum">
              <a:rPr lang="en-ZA" smtClean="0"/>
              <a:t>‹#›</a:t>
            </a:fld>
            <a:endParaRPr lang="en-ZA"/>
          </a:p>
        </p:txBody>
      </p:sp>
    </p:spTree>
    <p:extLst>
      <p:ext uri="{BB962C8B-B14F-4D97-AF65-F5344CB8AC3E}">
        <p14:creationId xmlns:p14="http://schemas.microsoft.com/office/powerpoint/2010/main" val="382274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a:t>
            </a:fld>
            <a:endParaRPr lang="en-ZA"/>
          </a:p>
        </p:txBody>
      </p:sp>
    </p:spTree>
    <p:extLst>
      <p:ext uri="{BB962C8B-B14F-4D97-AF65-F5344CB8AC3E}">
        <p14:creationId xmlns:p14="http://schemas.microsoft.com/office/powerpoint/2010/main" val="179091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27A81-CE55-657A-FD2D-E3818946B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455B7-B8DA-B18F-B490-2F2B9EBD4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25187-AE7B-8500-2C9B-7DD2F09E7970}"/>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2B18E65-CB1D-0FC4-E40F-ACCB7244AD6B}"/>
              </a:ext>
            </a:extLst>
          </p:cNvPr>
          <p:cNvSpPr>
            <a:spLocks noGrp="1"/>
          </p:cNvSpPr>
          <p:nvPr>
            <p:ph type="sldNum" sz="quarter" idx="5"/>
          </p:nvPr>
        </p:nvSpPr>
        <p:spPr/>
        <p:txBody>
          <a:bodyPr/>
          <a:lstStyle/>
          <a:p>
            <a:fld id="{0639DAE7-6760-4EEE-A7CA-3E067E5E24A4}" type="slidenum">
              <a:rPr lang="en-ZA" smtClean="0"/>
              <a:t>14</a:t>
            </a:fld>
            <a:endParaRPr lang="en-ZA"/>
          </a:p>
        </p:txBody>
      </p:sp>
    </p:spTree>
    <p:extLst>
      <p:ext uri="{BB962C8B-B14F-4D97-AF65-F5344CB8AC3E}">
        <p14:creationId xmlns:p14="http://schemas.microsoft.com/office/powerpoint/2010/main" val="370420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15</a:t>
            </a:fld>
            <a:endParaRPr lang="en-ZA"/>
          </a:p>
        </p:txBody>
      </p:sp>
    </p:spTree>
    <p:extLst>
      <p:ext uri="{BB962C8B-B14F-4D97-AF65-F5344CB8AC3E}">
        <p14:creationId xmlns:p14="http://schemas.microsoft.com/office/powerpoint/2010/main" val="14236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77E3-03F0-5519-0F5D-F39370E36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4F35C-D710-E699-4773-168C6F32F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430E8-4D11-12F3-D5C6-E4B1DA2CF196}"/>
              </a:ext>
            </a:extLst>
          </p:cNvPr>
          <p:cNvSpPr>
            <a:spLocks noGrp="1"/>
          </p:cNvSpPr>
          <p:nvPr>
            <p:ph type="body" idx="1"/>
          </p:nvPr>
        </p:nvSpPr>
        <p:spPr/>
        <p:txBody>
          <a:bodyPr/>
          <a:lstStyle/>
          <a:p>
            <a:endParaRPr lang="en-ZA" b="1" dirty="0"/>
          </a:p>
        </p:txBody>
      </p:sp>
      <p:sp>
        <p:nvSpPr>
          <p:cNvPr id="4" name="Slide Number Placeholder 3">
            <a:extLst>
              <a:ext uri="{FF2B5EF4-FFF2-40B4-BE49-F238E27FC236}">
                <a16:creationId xmlns:a16="http://schemas.microsoft.com/office/drawing/2014/main" id="{20FC0731-F4F8-7935-495E-F066F1098F6F}"/>
              </a:ext>
            </a:extLst>
          </p:cNvPr>
          <p:cNvSpPr>
            <a:spLocks noGrp="1"/>
          </p:cNvSpPr>
          <p:nvPr>
            <p:ph type="sldNum" sz="quarter" idx="5"/>
          </p:nvPr>
        </p:nvSpPr>
        <p:spPr/>
        <p:txBody>
          <a:bodyPr/>
          <a:lstStyle/>
          <a:p>
            <a:fld id="{0639DAE7-6760-4EEE-A7CA-3E067E5E24A4}" type="slidenum">
              <a:rPr lang="en-ZA" smtClean="0"/>
              <a:t>16</a:t>
            </a:fld>
            <a:endParaRPr lang="en-ZA"/>
          </a:p>
        </p:txBody>
      </p:sp>
    </p:spTree>
    <p:extLst>
      <p:ext uri="{BB962C8B-B14F-4D97-AF65-F5344CB8AC3E}">
        <p14:creationId xmlns:p14="http://schemas.microsoft.com/office/powerpoint/2010/main" val="230287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17</a:t>
            </a:fld>
            <a:endParaRPr lang="en-ZA"/>
          </a:p>
        </p:txBody>
      </p:sp>
    </p:spTree>
    <p:extLst>
      <p:ext uri="{BB962C8B-B14F-4D97-AF65-F5344CB8AC3E}">
        <p14:creationId xmlns:p14="http://schemas.microsoft.com/office/powerpoint/2010/main" val="322639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18</a:t>
            </a:fld>
            <a:endParaRPr lang="en-ZA"/>
          </a:p>
        </p:txBody>
      </p:sp>
    </p:spTree>
    <p:extLst>
      <p:ext uri="{BB962C8B-B14F-4D97-AF65-F5344CB8AC3E}">
        <p14:creationId xmlns:p14="http://schemas.microsoft.com/office/powerpoint/2010/main" val="168763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19</a:t>
            </a:fld>
            <a:endParaRPr lang="en-ZA"/>
          </a:p>
        </p:txBody>
      </p:sp>
    </p:spTree>
    <p:extLst>
      <p:ext uri="{BB962C8B-B14F-4D97-AF65-F5344CB8AC3E}">
        <p14:creationId xmlns:p14="http://schemas.microsoft.com/office/powerpoint/2010/main" val="336895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55B6-306C-4311-9BAF-1DC544903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11733-74EF-7816-BF19-6A1285783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BA91C-3773-4A0D-CA95-927714F8BA78}"/>
              </a:ext>
            </a:extLst>
          </p:cNvPr>
          <p:cNvSpPr>
            <a:spLocks noGrp="1"/>
          </p:cNvSpPr>
          <p:nvPr>
            <p:ph type="body" idx="1"/>
          </p:nvPr>
        </p:nvSpPr>
        <p:spPr/>
        <p:txBody>
          <a:bodyPr/>
          <a:lstStyle/>
          <a:p>
            <a:endParaRPr lang="en-ZA" b="0" dirty="0"/>
          </a:p>
        </p:txBody>
      </p:sp>
      <p:sp>
        <p:nvSpPr>
          <p:cNvPr id="4" name="Slide Number Placeholder 3">
            <a:extLst>
              <a:ext uri="{FF2B5EF4-FFF2-40B4-BE49-F238E27FC236}">
                <a16:creationId xmlns:a16="http://schemas.microsoft.com/office/drawing/2014/main" id="{BEB33660-8859-FACF-D98D-4DCC0737776F}"/>
              </a:ext>
            </a:extLst>
          </p:cNvPr>
          <p:cNvSpPr>
            <a:spLocks noGrp="1"/>
          </p:cNvSpPr>
          <p:nvPr>
            <p:ph type="sldNum" sz="quarter" idx="5"/>
          </p:nvPr>
        </p:nvSpPr>
        <p:spPr/>
        <p:txBody>
          <a:bodyPr/>
          <a:lstStyle/>
          <a:p>
            <a:fld id="{0639DAE7-6760-4EEE-A7CA-3E067E5E24A4}" type="slidenum">
              <a:rPr lang="en-ZA" smtClean="0"/>
              <a:t>20</a:t>
            </a:fld>
            <a:endParaRPr lang="en-ZA"/>
          </a:p>
        </p:txBody>
      </p:sp>
    </p:spTree>
    <p:extLst>
      <p:ext uri="{BB962C8B-B14F-4D97-AF65-F5344CB8AC3E}">
        <p14:creationId xmlns:p14="http://schemas.microsoft.com/office/powerpoint/2010/main" val="1484019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5"/>
          </p:nvPr>
        </p:nvSpPr>
        <p:spPr/>
        <p:txBody>
          <a:bodyPr/>
          <a:lstStyle/>
          <a:p>
            <a:fld id="{0639DAE7-6760-4EEE-A7CA-3E067E5E24A4}" type="slidenum">
              <a:rPr lang="en-ZA" smtClean="0"/>
              <a:t>21</a:t>
            </a:fld>
            <a:endParaRPr lang="en-ZA"/>
          </a:p>
        </p:txBody>
      </p:sp>
    </p:spTree>
    <p:extLst>
      <p:ext uri="{BB962C8B-B14F-4D97-AF65-F5344CB8AC3E}">
        <p14:creationId xmlns:p14="http://schemas.microsoft.com/office/powerpoint/2010/main" val="43718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A0D93D6-3B3C-4B4A-9C96-DBC9852F47CD}" type="slidenum">
              <a:rPr lang="en-ZA" smtClean="0"/>
              <a:t>26</a:t>
            </a:fld>
            <a:endParaRPr lang="en-ZA"/>
          </a:p>
        </p:txBody>
      </p:sp>
    </p:spTree>
    <p:extLst>
      <p:ext uri="{BB962C8B-B14F-4D97-AF65-F5344CB8AC3E}">
        <p14:creationId xmlns:p14="http://schemas.microsoft.com/office/powerpoint/2010/main" val="307921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27</a:t>
            </a:fld>
            <a:endParaRPr lang="en-ZA"/>
          </a:p>
        </p:txBody>
      </p:sp>
    </p:spTree>
    <p:extLst>
      <p:ext uri="{BB962C8B-B14F-4D97-AF65-F5344CB8AC3E}">
        <p14:creationId xmlns:p14="http://schemas.microsoft.com/office/powerpoint/2010/main" val="294957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2</a:t>
            </a:fld>
            <a:endParaRPr lang="en-ZA"/>
          </a:p>
        </p:txBody>
      </p:sp>
    </p:spTree>
    <p:extLst>
      <p:ext uri="{BB962C8B-B14F-4D97-AF65-F5344CB8AC3E}">
        <p14:creationId xmlns:p14="http://schemas.microsoft.com/office/powerpoint/2010/main" val="413220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28</a:t>
            </a:fld>
            <a:endParaRPr lang="en-ZA"/>
          </a:p>
        </p:txBody>
      </p:sp>
    </p:spTree>
    <p:extLst>
      <p:ext uri="{BB962C8B-B14F-4D97-AF65-F5344CB8AC3E}">
        <p14:creationId xmlns:p14="http://schemas.microsoft.com/office/powerpoint/2010/main" val="399683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5EDE5-2FBA-8DB5-C269-C5648172A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7E8A9-8336-2014-8A12-4AFD270BF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3856A5-1B6A-BA09-C54A-76A90819AEE6}"/>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3EB66A9-D346-E36F-9897-E8D070B87B0B}"/>
              </a:ext>
            </a:extLst>
          </p:cNvPr>
          <p:cNvSpPr>
            <a:spLocks noGrp="1"/>
          </p:cNvSpPr>
          <p:nvPr>
            <p:ph type="sldNum" sz="quarter" idx="5"/>
          </p:nvPr>
        </p:nvSpPr>
        <p:spPr/>
        <p:txBody>
          <a:bodyPr/>
          <a:lstStyle/>
          <a:p>
            <a:fld id="{0A0D93D6-3B3C-4B4A-9C96-DBC9852F47CD}" type="slidenum">
              <a:rPr lang="en-ZA" smtClean="0"/>
              <a:t>32</a:t>
            </a:fld>
            <a:endParaRPr lang="en-ZA"/>
          </a:p>
        </p:txBody>
      </p:sp>
    </p:spTree>
    <p:extLst>
      <p:ext uri="{BB962C8B-B14F-4D97-AF65-F5344CB8AC3E}">
        <p14:creationId xmlns:p14="http://schemas.microsoft.com/office/powerpoint/2010/main" val="4123498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35</a:t>
            </a:fld>
            <a:endParaRPr lang="en-ZA"/>
          </a:p>
        </p:txBody>
      </p:sp>
    </p:spTree>
    <p:extLst>
      <p:ext uri="{BB962C8B-B14F-4D97-AF65-F5344CB8AC3E}">
        <p14:creationId xmlns:p14="http://schemas.microsoft.com/office/powerpoint/2010/main" val="746293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36</a:t>
            </a:fld>
            <a:endParaRPr lang="en-ZA"/>
          </a:p>
        </p:txBody>
      </p:sp>
    </p:spTree>
    <p:extLst>
      <p:ext uri="{BB962C8B-B14F-4D97-AF65-F5344CB8AC3E}">
        <p14:creationId xmlns:p14="http://schemas.microsoft.com/office/powerpoint/2010/main" val="4115389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37</a:t>
            </a:fld>
            <a:endParaRPr lang="en-ZA"/>
          </a:p>
        </p:txBody>
      </p:sp>
    </p:spTree>
    <p:extLst>
      <p:ext uri="{BB962C8B-B14F-4D97-AF65-F5344CB8AC3E}">
        <p14:creationId xmlns:p14="http://schemas.microsoft.com/office/powerpoint/2010/main" val="2333861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67031-F639-DE6A-A850-26A507535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3D3B8-AF13-23F9-7E57-C5489061E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BB1A7-5B87-65A2-8B4D-4C952569FDF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7E972D98-015A-5CD7-10A8-68870D46282E}"/>
              </a:ext>
            </a:extLst>
          </p:cNvPr>
          <p:cNvSpPr>
            <a:spLocks noGrp="1"/>
          </p:cNvSpPr>
          <p:nvPr>
            <p:ph type="sldNum" sz="quarter" idx="5"/>
          </p:nvPr>
        </p:nvSpPr>
        <p:spPr/>
        <p:txBody>
          <a:bodyPr/>
          <a:lstStyle/>
          <a:p>
            <a:fld id="{0639DAE7-6760-4EEE-A7CA-3E067E5E24A4}" type="slidenum">
              <a:rPr lang="en-ZA" smtClean="0"/>
              <a:t>39</a:t>
            </a:fld>
            <a:endParaRPr lang="en-ZA"/>
          </a:p>
        </p:txBody>
      </p:sp>
    </p:spTree>
    <p:extLst>
      <p:ext uri="{BB962C8B-B14F-4D97-AF65-F5344CB8AC3E}">
        <p14:creationId xmlns:p14="http://schemas.microsoft.com/office/powerpoint/2010/main" val="100683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639DAE7-6760-4EEE-A7CA-3E067E5E24A4}" type="slidenum">
              <a:rPr lang="en-ZA" smtClean="0"/>
              <a:t>40</a:t>
            </a:fld>
            <a:endParaRPr lang="en-ZA"/>
          </a:p>
        </p:txBody>
      </p:sp>
    </p:spTree>
    <p:extLst>
      <p:ext uri="{BB962C8B-B14F-4D97-AF65-F5344CB8AC3E}">
        <p14:creationId xmlns:p14="http://schemas.microsoft.com/office/powerpoint/2010/main" val="251595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A890-110A-FC90-057C-C7BEDE214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5FBE0-0EE0-15F3-BA6E-84D496284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6D323-18B4-A995-C181-39069FBC6B3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35230FA-D29E-C263-854D-C497F35FB22D}"/>
              </a:ext>
            </a:extLst>
          </p:cNvPr>
          <p:cNvSpPr>
            <a:spLocks noGrp="1"/>
          </p:cNvSpPr>
          <p:nvPr>
            <p:ph type="sldNum" sz="quarter" idx="5"/>
          </p:nvPr>
        </p:nvSpPr>
        <p:spPr/>
        <p:txBody>
          <a:bodyPr/>
          <a:lstStyle/>
          <a:p>
            <a:fld id="{0639DAE7-6760-4EEE-A7CA-3E067E5E24A4}" type="slidenum">
              <a:rPr lang="en-ZA" smtClean="0"/>
              <a:t>41</a:t>
            </a:fld>
            <a:endParaRPr lang="en-ZA"/>
          </a:p>
        </p:txBody>
      </p:sp>
    </p:spTree>
    <p:extLst>
      <p:ext uri="{BB962C8B-B14F-4D97-AF65-F5344CB8AC3E}">
        <p14:creationId xmlns:p14="http://schemas.microsoft.com/office/powerpoint/2010/main" val="1957821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dirty="0"/>
          </a:p>
        </p:txBody>
      </p:sp>
      <p:sp>
        <p:nvSpPr>
          <p:cNvPr id="4" name="Slide Number Placeholder 3"/>
          <p:cNvSpPr>
            <a:spLocks noGrp="1"/>
          </p:cNvSpPr>
          <p:nvPr>
            <p:ph type="sldNum" sz="quarter" idx="5"/>
          </p:nvPr>
        </p:nvSpPr>
        <p:spPr/>
        <p:txBody>
          <a:bodyPr/>
          <a:lstStyle/>
          <a:p>
            <a:fld id="{0639DAE7-6760-4EEE-A7CA-3E067E5E24A4}" type="slidenum">
              <a:rPr lang="en-ZA" smtClean="0"/>
              <a:t>42</a:t>
            </a:fld>
            <a:endParaRPr lang="en-ZA"/>
          </a:p>
        </p:txBody>
      </p:sp>
    </p:spTree>
    <p:extLst>
      <p:ext uri="{BB962C8B-B14F-4D97-AF65-F5344CB8AC3E}">
        <p14:creationId xmlns:p14="http://schemas.microsoft.com/office/powerpoint/2010/main" val="1164278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39DAE7-6760-4EEE-A7CA-3E067E5E24A4}"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99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5</a:t>
            </a:fld>
            <a:endParaRPr lang="en-ZA"/>
          </a:p>
        </p:txBody>
      </p:sp>
    </p:spTree>
    <p:extLst>
      <p:ext uri="{BB962C8B-B14F-4D97-AF65-F5344CB8AC3E}">
        <p14:creationId xmlns:p14="http://schemas.microsoft.com/office/powerpoint/2010/main" val="3812839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45</a:t>
            </a:fld>
            <a:endParaRPr lang="en-ZA"/>
          </a:p>
        </p:txBody>
      </p:sp>
    </p:spTree>
    <p:extLst>
      <p:ext uri="{BB962C8B-B14F-4D97-AF65-F5344CB8AC3E}">
        <p14:creationId xmlns:p14="http://schemas.microsoft.com/office/powerpoint/2010/main" val="3292130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46</a:t>
            </a:fld>
            <a:endParaRPr lang="en-ZA"/>
          </a:p>
        </p:txBody>
      </p:sp>
    </p:spTree>
    <p:extLst>
      <p:ext uri="{BB962C8B-B14F-4D97-AF65-F5344CB8AC3E}">
        <p14:creationId xmlns:p14="http://schemas.microsoft.com/office/powerpoint/2010/main" val="3021705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A3688-D741-ABBD-5007-F57C5A631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7FEA4-3695-7609-5514-1E5623107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2CAB8-8BCB-4397-3B45-46BD2520481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11F21757-F421-EF9D-4B5F-F2C06AEB60FC}"/>
              </a:ext>
            </a:extLst>
          </p:cNvPr>
          <p:cNvSpPr>
            <a:spLocks noGrp="1"/>
          </p:cNvSpPr>
          <p:nvPr>
            <p:ph type="sldNum" sz="quarter" idx="5"/>
          </p:nvPr>
        </p:nvSpPr>
        <p:spPr/>
        <p:txBody>
          <a:bodyPr/>
          <a:lstStyle/>
          <a:p>
            <a:fld id="{0639DAE7-6760-4EEE-A7CA-3E067E5E24A4}" type="slidenum">
              <a:rPr lang="en-ZA" smtClean="0"/>
              <a:t>47</a:t>
            </a:fld>
            <a:endParaRPr lang="en-ZA"/>
          </a:p>
        </p:txBody>
      </p:sp>
    </p:spTree>
    <p:extLst>
      <p:ext uri="{BB962C8B-B14F-4D97-AF65-F5344CB8AC3E}">
        <p14:creationId xmlns:p14="http://schemas.microsoft.com/office/powerpoint/2010/main" val="2907258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8</a:t>
            </a:fld>
            <a:endParaRPr lang="en-ZA"/>
          </a:p>
        </p:txBody>
      </p:sp>
    </p:spTree>
    <p:extLst>
      <p:ext uri="{BB962C8B-B14F-4D97-AF65-F5344CB8AC3E}">
        <p14:creationId xmlns:p14="http://schemas.microsoft.com/office/powerpoint/2010/main" val="295247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ZA" dirty="0"/>
          </a:p>
        </p:txBody>
      </p:sp>
      <p:sp>
        <p:nvSpPr>
          <p:cNvPr id="62468"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712808-50CC-4AC6-BF53-DE65913D0F8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78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E535B-9D00-4A0E-B1BF-1D943B317DA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3492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11</a:t>
            </a:fld>
            <a:endParaRPr lang="en-ZA"/>
          </a:p>
        </p:txBody>
      </p:sp>
    </p:spTree>
    <p:extLst>
      <p:ext uri="{BB962C8B-B14F-4D97-AF65-F5344CB8AC3E}">
        <p14:creationId xmlns:p14="http://schemas.microsoft.com/office/powerpoint/2010/main" val="181102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12</a:t>
            </a:fld>
            <a:endParaRPr lang="en-ZA"/>
          </a:p>
        </p:txBody>
      </p:sp>
    </p:spTree>
    <p:extLst>
      <p:ext uri="{BB962C8B-B14F-4D97-AF65-F5344CB8AC3E}">
        <p14:creationId xmlns:p14="http://schemas.microsoft.com/office/powerpoint/2010/main" val="127838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639DAE7-6760-4EEE-A7CA-3E067E5E24A4}" type="slidenum">
              <a:rPr lang="en-ZA" smtClean="0"/>
              <a:t>13</a:t>
            </a:fld>
            <a:endParaRPr lang="en-ZA"/>
          </a:p>
        </p:txBody>
      </p:sp>
    </p:spTree>
    <p:extLst>
      <p:ext uri="{BB962C8B-B14F-4D97-AF65-F5344CB8AC3E}">
        <p14:creationId xmlns:p14="http://schemas.microsoft.com/office/powerpoint/2010/main" val="24638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390848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CCC6F-9E0D-4843-8BB8-DA78B300AAFB}" type="datetimeFigureOut">
              <a:rPr lang="en-ZA" smtClean="0"/>
              <a:t>19/Apr/2026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F92BCB5-0455-4089-9B36-7A49F4C77A22}" type="slidenum">
              <a:rPr lang="en-ZA" smtClean="0"/>
              <a:t>‹#›</a:t>
            </a:fld>
            <a:endParaRPr lang="en-ZA"/>
          </a:p>
        </p:txBody>
      </p:sp>
    </p:spTree>
    <p:extLst>
      <p:ext uri="{BB962C8B-B14F-4D97-AF65-F5344CB8AC3E}">
        <p14:creationId xmlns:p14="http://schemas.microsoft.com/office/powerpoint/2010/main" val="363931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CCC6F-9E0D-4843-8BB8-DA78B300AAFB}" type="datetimeFigureOut">
              <a:rPr lang="en-ZA" smtClean="0"/>
              <a:t>19/Apr/2026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F92BCB5-0455-4089-9B36-7A49F4C77A22}" type="slidenum">
              <a:rPr lang="en-ZA" smtClean="0"/>
              <a:t>‹#›</a:t>
            </a:fld>
            <a:endParaRPr lang="en-ZA"/>
          </a:p>
        </p:txBody>
      </p:sp>
    </p:spTree>
    <p:extLst>
      <p:ext uri="{BB962C8B-B14F-4D97-AF65-F5344CB8AC3E}">
        <p14:creationId xmlns:p14="http://schemas.microsoft.com/office/powerpoint/2010/main" val="330538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51560" y="528750"/>
            <a:ext cx="10073122" cy="874748"/>
          </a:xfrm>
        </p:spPr>
        <p:txBody>
          <a:bodyPr/>
          <a:lstStyle/>
          <a:p>
            <a:r>
              <a:rPr lang="en-US"/>
              <a:t>Click to edit Master title style</a:t>
            </a:r>
            <a:endParaRPr lang="en-US" dirty="0"/>
          </a:p>
        </p:txBody>
      </p:sp>
      <p:sp>
        <p:nvSpPr>
          <p:cNvPr id="3" name="Content Placeholder 2"/>
          <p:cNvSpPr>
            <a:spLocks noGrp="1"/>
          </p:cNvSpPr>
          <p:nvPr>
            <p:ph idx="1"/>
          </p:nvPr>
        </p:nvSpPr>
        <p:spPr>
          <a:xfrm>
            <a:off x="1051560" y="1860698"/>
            <a:ext cx="10073122" cy="4348716"/>
          </a:xfrm>
        </p:spPr>
        <p:txBody>
          <a:bodyPr/>
          <a:lstStyle>
            <a:lvl1pPr>
              <a:buClr>
                <a:srgbClr val="FFFF00"/>
              </a:buClr>
              <a:defRPr sz="2400"/>
            </a:lvl1pPr>
            <a:lvl2pPr>
              <a:buClr>
                <a:srgbClr val="FFFF00"/>
              </a:buClr>
              <a:defRPr sz="2000"/>
            </a:lvl2pPr>
            <a:lvl3pPr>
              <a:buClr>
                <a:srgbClr val="FFFF00"/>
              </a:buCl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843344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16821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lvl1pPr>
              <a:buClr>
                <a:srgbClr val="FFFF00"/>
              </a:buClr>
              <a:defRPr/>
            </a:lvl1pPr>
            <a:lvl2pPr>
              <a:buClr>
                <a:srgbClr val="FFFF00"/>
              </a:buClr>
              <a:defRPr/>
            </a:lvl2pPr>
            <a:lvl3pPr>
              <a:buClr>
                <a:srgbClr val="FFFF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8315" y="2638044"/>
            <a:ext cx="4270247" cy="3101982"/>
          </a:xfrm>
        </p:spPr>
        <p:txBody>
          <a:bodyPr/>
          <a:lstStyle>
            <a:lvl1pPr>
              <a:buClr>
                <a:srgbClr val="FFFF00"/>
              </a:buClr>
              <a:defRPr/>
            </a:lvl1pPr>
            <a:lvl2pPr>
              <a:buClr>
                <a:srgbClr val="FFFF00"/>
              </a:buClr>
              <a:defRPr/>
            </a:lvl2pPr>
            <a:lvl3pPr>
              <a:buClr>
                <a:srgbClr val="FFFF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32456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885563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6826785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32177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B5CCC6F-9E0D-4843-8BB8-DA78B300AAFB}" type="datetimeFigureOut">
              <a:rPr lang="en-ZA" smtClean="0"/>
              <a:t>19/Apr/2026</a:t>
            </a:fld>
            <a:endParaRPr lang="en-ZA"/>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ZA"/>
          </a:p>
        </p:txBody>
      </p:sp>
      <p:sp>
        <p:nvSpPr>
          <p:cNvPr id="11" name="Slide Number Placeholder 10"/>
          <p:cNvSpPr>
            <a:spLocks noGrp="1"/>
          </p:cNvSpPr>
          <p:nvPr>
            <p:ph type="sldNum" sz="quarter" idx="12"/>
          </p:nvPr>
        </p:nvSpPr>
        <p:spPr/>
        <p:txBody>
          <a:bodyPr/>
          <a:lstStyle/>
          <a:p>
            <a:fld id="{7F92BCB5-0455-4089-9B36-7A49F4C77A22}" type="slidenum">
              <a:rPr lang="en-ZA" smtClean="0"/>
              <a:t>‹#›</a:t>
            </a:fld>
            <a:endParaRPr lang="en-ZA"/>
          </a:p>
        </p:txBody>
      </p:sp>
    </p:spTree>
    <p:extLst>
      <p:ext uri="{BB962C8B-B14F-4D97-AF65-F5344CB8AC3E}">
        <p14:creationId xmlns:p14="http://schemas.microsoft.com/office/powerpoint/2010/main" val="133181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B5CCC6F-9E0D-4843-8BB8-DA78B300AAFB}" type="datetimeFigureOut">
              <a:rPr lang="en-ZA" smtClean="0"/>
              <a:t>19/Apr/2026</a:t>
            </a:fld>
            <a:endParaRPr lang="en-ZA"/>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ZA"/>
          </a:p>
        </p:txBody>
      </p:sp>
      <p:sp>
        <p:nvSpPr>
          <p:cNvPr id="10" name="Slide Number Placeholder 9"/>
          <p:cNvSpPr>
            <a:spLocks noGrp="1"/>
          </p:cNvSpPr>
          <p:nvPr>
            <p:ph type="sldNum" sz="quarter" idx="12"/>
          </p:nvPr>
        </p:nvSpPr>
        <p:spPr/>
        <p:txBody>
          <a:bodyPr/>
          <a:lstStyle/>
          <a:p>
            <a:fld id="{7F92BCB5-0455-4089-9B36-7A49F4C77A22}" type="slidenum">
              <a:rPr lang="en-ZA" smtClean="0"/>
              <a:t>‹#›</a:t>
            </a:fld>
            <a:endParaRPr lang="en-ZA"/>
          </a:p>
        </p:txBody>
      </p:sp>
    </p:spTree>
    <p:extLst>
      <p:ext uri="{BB962C8B-B14F-4D97-AF65-F5344CB8AC3E}">
        <p14:creationId xmlns:p14="http://schemas.microsoft.com/office/powerpoint/2010/main" val="300362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B5CCC6F-9E0D-4843-8BB8-DA78B300AAFB}" type="datetimeFigureOut">
              <a:rPr lang="en-ZA" smtClean="0"/>
              <a:t>19/Apr/2026</a:t>
            </a:fld>
            <a:endParaRPr lang="en-ZA"/>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ZA"/>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F92BCB5-0455-4089-9B36-7A49F4C77A22}" type="slidenum">
              <a:rPr lang="en-ZA" smtClean="0"/>
              <a:t>‹#›</a:t>
            </a:fld>
            <a:endParaRPr lang="en-ZA"/>
          </a:p>
        </p:txBody>
      </p:sp>
    </p:spTree>
    <p:extLst>
      <p:ext uri="{BB962C8B-B14F-4D97-AF65-F5344CB8AC3E}">
        <p14:creationId xmlns:p14="http://schemas.microsoft.com/office/powerpoint/2010/main" val="1232594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emf"/><Relationship Id="rId5" Type="http://schemas.microsoft.com/office/2007/relationships/hdphoto" Target="../media/hdphoto1.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14717-6C41-4C51-C440-65DCD7627584}"/>
              </a:ext>
            </a:extLst>
          </p:cNvPr>
          <p:cNvSpPr>
            <a:spLocks noGrp="1"/>
          </p:cNvSpPr>
          <p:nvPr>
            <p:ph type="ctrTitle"/>
          </p:nvPr>
        </p:nvSpPr>
        <p:spPr>
          <a:xfrm>
            <a:off x="1600200" y="802866"/>
            <a:ext cx="8991600" cy="1645920"/>
          </a:xfrm>
        </p:spPr>
        <p:txBody>
          <a:bodyPr/>
          <a:lstStyle/>
          <a:p>
            <a:r>
              <a:rPr lang="en-ZA" dirty="0"/>
              <a:t>CHRONIC OBSTRUCTIVE PULMONARY DISEASE</a:t>
            </a:r>
          </a:p>
        </p:txBody>
      </p:sp>
      <p:sp>
        <p:nvSpPr>
          <p:cNvPr id="5" name="Subtitle 4">
            <a:extLst>
              <a:ext uri="{FF2B5EF4-FFF2-40B4-BE49-F238E27FC236}">
                <a16:creationId xmlns:a16="http://schemas.microsoft.com/office/drawing/2014/main" id="{C7D706B3-6B92-8200-79DE-408F95491D5B}"/>
              </a:ext>
            </a:extLst>
          </p:cNvPr>
          <p:cNvSpPr>
            <a:spLocks noGrp="1"/>
          </p:cNvSpPr>
          <p:nvPr>
            <p:ph type="subTitle" idx="1"/>
          </p:nvPr>
        </p:nvSpPr>
        <p:spPr>
          <a:xfrm>
            <a:off x="2695194" y="3176884"/>
            <a:ext cx="6801612" cy="1841222"/>
          </a:xfrm>
        </p:spPr>
        <p:txBody>
          <a:bodyPr>
            <a:normAutofit fontScale="62500" lnSpcReduction="20000"/>
          </a:bodyPr>
          <a:lstStyle/>
          <a:p>
            <a:r>
              <a:rPr lang="en-ZA" sz="3200" dirty="0"/>
              <a:t>Michelle Wong</a:t>
            </a:r>
          </a:p>
          <a:p>
            <a:r>
              <a:rPr lang="en-ZA" sz="3200" dirty="0"/>
              <a:t>Chris Hani Baragwanath Academic Hospital</a:t>
            </a:r>
          </a:p>
          <a:p>
            <a:r>
              <a:rPr lang="en-ZA" sz="3200" dirty="0"/>
              <a:t>Faculty of Health Sciences, University of the Witwatersrand</a:t>
            </a:r>
          </a:p>
          <a:p>
            <a:endParaRPr lang="en-ZA" sz="3200" dirty="0"/>
          </a:p>
          <a:p>
            <a:r>
              <a:rPr lang="en-ZA" sz="3200" dirty="0"/>
              <a:t>19 April 2026</a:t>
            </a:r>
          </a:p>
        </p:txBody>
      </p:sp>
      <p:pic>
        <p:nvPicPr>
          <p:cNvPr id="6" name="Picture 5" descr="A logo of a university&#10;&#10;AI-generated content may be incorrect.">
            <a:extLst>
              <a:ext uri="{FF2B5EF4-FFF2-40B4-BE49-F238E27FC236}">
                <a16:creationId xmlns:a16="http://schemas.microsoft.com/office/drawing/2014/main" id="{EEAFB12B-A1DC-198A-0E26-0A09D117F22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56072" y="5018106"/>
            <a:ext cx="1035728" cy="1564144"/>
          </a:xfrm>
          <a:prstGeom prst="roundRect">
            <a:avLst/>
          </a:prstGeom>
        </p:spPr>
      </p:pic>
      <p:pic>
        <p:nvPicPr>
          <p:cNvPr id="10" name="Picture 9">
            <a:extLst>
              <a:ext uri="{FF2B5EF4-FFF2-40B4-BE49-F238E27FC236}">
                <a16:creationId xmlns:a16="http://schemas.microsoft.com/office/drawing/2014/main" id="{D5436DBC-16E5-89CB-5D62-26DC9D01B5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018106"/>
            <a:ext cx="1150922" cy="1564144"/>
          </a:xfrm>
          <a:prstGeom prst="roundRect">
            <a:avLst/>
          </a:prstGeom>
        </p:spPr>
      </p:pic>
      <p:grpSp>
        <p:nvGrpSpPr>
          <p:cNvPr id="9" name="Group 8">
            <a:extLst>
              <a:ext uri="{FF2B5EF4-FFF2-40B4-BE49-F238E27FC236}">
                <a16:creationId xmlns:a16="http://schemas.microsoft.com/office/drawing/2014/main" id="{29905CE2-5883-D27D-EF02-9D97C6B69778}"/>
              </a:ext>
            </a:extLst>
          </p:cNvPr>
          <p:cNvGrpSpPr/>
          <p:nvPr/>
        </p:nvGrpSpPr>
        <p:grpSpPr>
          <a:xfrm>
            <a:off x="5229225" y="5372905"/>
            <a:ext cx="1733550" cy="1179513"/>
            <a:chOff x="5223475" y="5372905"/>
            <a:chExt cx="1733550" cy="1179513"/>
          </a:xfrm>
        </p:grpSpPr>
        <p:sp>
          <p:nvSpPr>
            <p:cNvPr id="3" name="Rectangle 2">
              <a:extLst>
                <a:ext uri="{FF2B5EF4-FFF2-40B4-BE49-F238E27FC236}">
                  <a16:creationId xmlns:a16="http://schemas.microsoft.com/office/drawing/2014/main" id="{110743A3-8ED0-2088-B3A9-4DF221B8D483}"/>
                </a:ext>
              </a:extLst>
            </p:cNvPr>
            <p:cNvSpPr/>
            <p:nvPr/>
          </p:nvSpPr>
          <p:spPr>
            <a:xfrm>
              <a:off x="5223475" y="5372905"/>
              <a:ext cx="1733550" cy="1179513"/>
            </a:xfrm>
            <a:prstGeom prst="round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A3D1600B-26AC-27F9-2520-3C85F41A263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425595" y="5578579"/>
              <a:ext cx="1436180" cy="768163"/>
            </a:xfrm>
            <a:prstGeom prst="roundRect">
              <a:avLst/>
            </a:prstGeom>
          </p:spPr>
        </p:pic>
      </p:grpSp>
    </p:spTree>
    <p:extLst>
      <p:ext uri="{BB962C8B-B14F-4D97-AF65-F5344CB8AC3E}">
        <p14:creationId xmlns:p14="http://schemas.microsoft.com/office/powerpoint/2010/main" val="5374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26"/>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40085" y="702456"/>
            <a:ext cx="10511830" cy="5453088"/>
          </a:xfrm>
          <a:prstGeom prst="rect">
            <a:avLst/>
          </a:prstGeom>
          <a:noFill/>
          <a:ln w="9525">
            <a:noFill/>
            <a:miter lim="800000"/>
            <a:headEnd/>
            <a:tailEnd/>
          </a:ln>
        </p:spPr>
      </p:pic>
      <p:sp>
        <p:nvSpPr>
          <p:cNvPr id="60419" name="Text Box 1027"/>
          <p:cNvSpPr txBox="1">
            <a:spLocks noChangeArrowheads="1"/>
          </p:cNvSpPr>
          <p:nvPr/>
        </p:nvSpPr>
        <p:spPr bwMode="auto">
          <a:xfrm>
            <a:off x="7955781" y="6421071"/>
            <a:ext cx="4114800" cy="369332"/>
          </a:xfrm>
          <a:prstGeom prst="rect">
            <a:avLst/>
          </a:prstGeom>
          <a:noFill/>
          <a:ln w="9525">
            <a:noFill/>
            <a:miter lim="800000"/>
            <a:headEnd/>
            <a:tailEnd/>
          </a:ln>
        </p:spPr>
        <p:txBody>
          <a:bodyPr>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ea typeface="+mn-ea"/>
                <a:cs typeface="+mn-cs"/>
              </a:rPr>
              <a:t>Barnes PJ. N Engl J Med 2000</a:t>
            </a:r>
            <a:endParaRPr kumimoji="0" lang="en-GB" b="0" i="1" u="none" strike="noStrike" kern="1200" cap="none" spc="0" normalizeH="0" baseline="0" noProof="0" dirty="0">
              <a:ln>
                <a:noFill/>
              </a:ln>
              <a:solidFill>
                <a:srgbClr val="FFFF00"/>
              </a:solidFill>
              <a:effectLst/>
              <a:uLnTx/>
              <a:uFillTx/>
              <a:ea typeface="+mn-ea"/>
              <a:cs typeface="+mn-cs"/>
            </a:endParaRPr>
          </a:p>
        </p:txBody>
      </p:sp>
    </p:spTree>
    <p:extLst>
      <p:ext uri="{BB962C8B-B14F-4D97-AF65-F5344CB8AC3E}">
        <p14:creationId xmlns:p14="http://schemas.microsoft.com/office/powerpoint/2010/main" val="82286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6D113-3D56-A648-C72C-AA2EA63C1BD0}"/>
              </a:ext>
            </a:extLst>
          </p:cNvPr>
          <p:cNvSpPr>
            <a:spLocks noGrp="1"/>
          </p:cNvSpPr>
          <p:nvPr>
            <p:ph type="title"/>
          </p:nvPr>
        </p:nvSpPr>
        <p:spPr/>
        <p:txBody>
          <a:bodyPr/>
          <a:lstStyle/>
          <a:p>
            <a:r>
              <a:rPr lang="en-ZA" dirty="0"/>
              <a:t>Clinical presentation</a:t>
            </a:r>
          </a:p>
        </p:txBody>
      </p:sp>
      <p:sp>
        <p:nvSpPr>
          <p:cNvPr id="3" name="Content Placeholder 2">
            <a:extLst>
              <a:ext uri="{FF2B5EF4-FFF2-40B4-BE49-F238E27FC236}">
                <a16:creationId xmlns:a16="http://schemas.microsoft.com/office/drawing/2014/main" id="{AD62D472-4B73-4287-C2E7-701ED672074B}"/>
              </a:ext>
            </a:extLst>
          </p:cNvPr>
          <p:cNvSpPr>
            <a:spLocks noGrp="1"/>
          </p:cNvSpPr>
          <p:nvPr>
            <p:ph idx="1"/>
          </p:nvPr>
        </p:nvSpPr>
        <p:spPr>
          <a:xfrm>
            <a:off x="1051559" y="1860698"/>
            <a:ext cx="10415915" cy="4348716"/>
          </a:xfrm>
        </p:spPr>
        <p:txBody>
          <a:bodyPr/>
          <a:lstStyle/>
          <a:p>
            <a:r>
              <a:rPr lang="en-ZA" dirty="0"/>
              <a:t>Risk factors (e.g. tobacco smoke, biomass exposure, occupational, host factors)</a:t>
            </a:r>
          </a:p>
          <a:p>
            <a:endParaRPr lang="en-ZA" dirty="0"/>
          </a:p>
          <a:p>
            <a:r>
              <a:rPr lang="en-ZA" dirty="0"/>
              <a:t>Symptoms</a:t>
            </a:r>
          </a:p>
          <a:p>
            <a:pPr lvl="1"/>
            <a:r>
              <a:rPr lang="en-ZA" dirty="0"/>
              <a:t>Dyspnoea (persistent, progressive over time, worse with activity)</a:t>
            </a:r>
          </a:p>
          <a:p>
            <a:pPr lvl="1"/>
            <a:r>
              <a:rPr lang="en-ZA" dirty="0"/>
              <a:t>Limitation of physical activity</a:t>
            </a:r>
          </a:p>
          <a:p>
            <a:pPr lvl="1"/>
            <a:r>
              <a:rPr lang="en-ZA" dirty="0"/>
              <a:t>Chronic cough (with or without sputum production, may be intermittent)</a:t>
            </a:r>
          </a:p>
          <a:p>
            <a:pPr lvl="1"/>
            <a:endParaRPr lang="en-ZA" dirty="0"/>
          </a:p>
          <a:p>
            <a:r>
              <a:rPr lang="en-ZA" dirty="0"/>
              <a:t>Course often punctuated by acute exacerbations</a:t>
            </a:r>
          </a:p>
          <a:p>
            <a:endParaRPr lang="en-ZA" dirty="0"/>
          </a:p>
        </p:txBody>
      </p:sp>
    </p:spTree>
    <p:extLst>
      <p:ext uri="{BB962C8B-B14F-4D97-AF65-F5344CB8AC3E}">
        <p14:creationId xmlns:p14="http://schemas.microsoft.com/office/powerpoint/2010/main" val="370102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5B42-3E29-7D82-145B-66E308D40083}"/>
              </a:ext>
            </a:extLst>
          </p:cNvPr>
          <p:cNvSpPr>
            <a:spLocks noGrp="1"/>
          </p:cNvSpPr>
          <p:nvPr>
            <p:ph type="title"/>
          </p:nvPr>
        </p:nvSpPr>
        <p:spPr/>
        <p:txBody>
          <a:bodyPr/>
          <a:lstStyle/>
          <a:p>
            <a:r>
              <a:rPr lang="en-ZA" dirty="0"/>
              <a:t>DIAGNOSIS OF COPD</a:t>
            </a:r>
          </a:p>
        </p:txBody>
      </p:sp>
      <p:sp>
        <p:nvSpPr>
          <p:cNvPr id="3" name="Content Placeholder 2">
            <a:extLst>
              <a:ext uri="{FF2B5EF4-FFF2-40B4-BE49-F238E27FC236}">
                <a16:creationId xmlns:a16="http://schemas.microsoft.com/office/drawing/2014/main" id="{5E353753-0994-6EDF-3461-0425C783643B}"/>
              </a:ext>
            </a:extLst>
          </p:cNvPr>
          <p:cNvSpPr>
            <a:spLocks noGrp="1"/>
          </p:cNvSpPr>
          <p:nvPr>
            <p:ph idx="1"/>
          </p:nvPr>
        </p:nvSpPr>
        <p:spPr/>
        <p:txBody>
          <a:bodyPr/>
          <a:lstStyle/>
          <a:p>
            <a:pPr marL="0" indent="0">
              <a:buNone/>
            </a:pPr>
            <a:r>
              <a:rPr lang="en-ZA" dirty="0"/>
              <a:t>3 important criteria:</a:t>
            </a:r>
          </a:p>
          <a:p>
            <a:pPr marL="0" indent="0">
              <a:spcBef>
                <a:spcPts val="0"/>
              </a:spcBef>
              <a:buNone/>
            </a:pPr>
            <a:endParaRPr lang="en-ZA" dirty="0"/>
          </a:p>
          <a:p>
            <a:pPr marL="457200" indent="-457200">
              <a:buFont typeface="+mj-lt"/>
              <a:buAutoNum type="arabicPeriod"/>
            </a:pPr>
            <a:r>
              <a:rPr lang="en-ZA" dirty="0"/>
              <a:t>Spirometry: fixed or partially reversible airflow obstruction</a:t>
            </a:r>
          </a:p>
          <a:p>
            <a:pPr lvl="2"/>
            <a:r>
              <a:rPr lang="en-ZA" dirty="0"/>
              <a:t>Post-bronchodilator FEV</a:t>
            </a:r>
            <a:r>
              <a:rPr lang="en-ZA" baseline="-25000" dirty="0"/>
              <a:t>1</a:t>
            </a:r>
            <a:r>
              <a:rPr lang="en-ZA" dirty="0"/>
              <a:t>/FVC &lt; 0.7 (GOLD)</a:t>
            </a:r>
          </a:p>
          <a:p>
            <a:pPr lvl="2"/>
            <a:r>
              <a:rPr lang="en-ZA" dirty="0"/>
              <a:t>FEV</a:t>
            </a:r>
            <a:r>
              <a:rPr lang="en-ZA" baseline="-25000" dirty="0"/>
              <a:t>1</a:t>
            </a:r>
            <a:r>
              <a:rPr lang="en-ZA" dirty="0"/>
              <a:t>/FVC less than LLN (GLI: less than 5</a:t>
            </a:r>
            <a:r>
              <a:rPr lang="en-ZA" baseline="30000" dirty="0"/>
              <a:t>th</a:t>
            </a:r>
            <a:r>
              <a:rPr lang="en-ZA" dirty="0"/>
              <a:t> percentile or z-score less than -1.64)</a:t>
            </a:r>
          </a:p>
          <a:p>
            <a:pPr lvl="1"/>
            <a:endParaRPr lang="en-ZA" dirty="0"/>
          </a:p>
          <a:p>
            <a:pPr marL="457200" indent="-457200">
              <a:buFont typeface="+mj-lt"/>
              <a:buAutoNum type="arabicPeriod"/>
            </a:pPr>
            <a:r>
              <a:rPr lang="en-ZA" dirty="0"/>
              <a:t>Appropriate clinical context</a:t>
            </a:r>
          </a:p>
          <a:p>
            <a:pPr marL="457200" indent="-457200">
              <a:buFont typeface="+mj-lt"/>
              <a:buAutoNum type="arabicPeriod"/>
            </a:pPr>
            <a:endParaRPr lang="en-ZA" dirty="0"/>
          </a:p>
          <a:p>
            <a:pPr marL="457200" indent="-457200">
              <a:buFont typeface="+mj-lt"/>
              <a:buAutoNum type="arabicPeriod"/>
            </a:pPr>
            <a:r>
              <a:rPr lang="en-ZA" dirty="0"/>
              <a:t>Technically acceptable spirometry</a:t>
            </a:r>
          </a:p>
        </p:txBody>
      </p:sp>
      <p:sp>
        <p:nvSpPr>
          <p:cNvPr id="4" name="TextBox 3">
            <a:extLst>
              <a:ext uri="{FF2B5EF4-FFF2-40B4-BE49-F238E27FC236}">
                <a16:creationId xmlns:a16="http://schemas.microsoft.com/office/drawing/2014/main" id="{AEF36B72-E176-5EED-0A19-87A76B7D607E}"/>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275182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CBBD-54CD-AC70-756D-D11BB82818E8}"/>
              </a:ext>
            </a:extLst>
          </p:cNvPr>
          <p:cNvSpPr>
            <a:spLocks noGrp="1"/>
          </p:cNvSpPr>
          <p:nvPr>
            <p:ph type="title"/>
          </p:nvPr>
        </p:nvSpPr>
        <p:spPr/>
        <p:txBody>
          <a:bodyPr/>
          <a:lstStyle/>
          <a:p>
            <a:r>
              <a:rPr lang="en-ZA" dirty="0"/>
              <a:t>Peak flow vs spirometry</a:t>
            </a:r>
          </a:p>
        </p:txBody>
      </p:sp>
      <p:pic>
        <p:nvPicPr>
          <p:cNvPr id="4" name="Picture 3">
            <a:extLst>
              <a:ext uri="{FF2B5EF4-FFF2-40B4-BE49-F238E27FC236}">
                <a16:creationId xmlns:a16="http://schemas.microsoft.com/office/drawing/2014/main" id="{F48B8CD6-38EC-96B8-CFE3-1F163A2C831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24430" y="2003815"/>
            <a:ext cx="2222500" cy="1373455"/>
          </a:xfrm>
          <a:prstGeom prst="rect">
            <a:avLst/>
          </a:prstGeom>
        </p:spPr>
      </p:pic>
      <p:pic>
        <p:nvPicPr>
          <p:cNvPr id="5" name="Picture 4">
            <a:extLst>
              <a:ext uri="{FF2B5EF4-FFF2-40B4-BE49-F238E27FC236}">
                <a16:creationId xmlns:a16="http://schemas.microsoft.com/office/drawing/2014/main" id="{9DCDE1B2-14A3-EC06-D8D6-BB230DA265F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483009" y="1839644"/>
            <a:ext cx="2986483" cy="2218798"/>
          </a:xfrm>
          <a:prstGeom prst="rect">
            <a:avLst/>
          </a:prstGeom>
        </p:spPr>
      </p:pic>
      <p:sp>
        <p:nvSpPr>
          <p:cNvPr id="6" name="TextBox 5">
            <a:extLst>
              <a:ext uri="{FF2B5EF4-FFF2-40B4-BE49-F238E27FC236}">
                <a16:creationId xmlns:a16="http://schemas.microsoft.com/office/drawing/2014/main" id="{4BAB6CB3-3A0B-C5FC-E29C-F61BA15835C2}"/>
              </a:ext>
            </a:extLst>
          </p:cNvPr>
          <p:cNvSpPr txBox="1"/>
          <p:nvPr/>
        </p:nvSpPr>
        <p:spPr>
          <a:xfrm>
            <a:off x="758112" y="3797302"/>
            <a:ext cx="6871970" cy="2308324"/>
          </a:xfrm>
          <a:prstGeom prst="rect">
            <a:avLst/>
          </a:prstGeom>
          <a:noFill/>
        </p:spPr>
        <p:txBody>
          <a:bodyPr wrap="square" rtlCol="0">
            <a:spAutoFit/>
          </a:bodyPr>
          <a:lstStyle/>
          <a:p>
            <a:r>
              <a:rPr lang="en-ZA" sz="2400" dirty="0"/>
              <a:t>Peak flow </a:t>
            </a:r>
          </a:p>
          <a:p>
            <a:pPr marL="342900" indent="-342900">
              <a:buFont typeface="Arial" panose="020B0604020202020204" pitchFamily="34" charset="0"/>
              <a:buChar char="•"/>
            </a:pPr>
            <a:r>
              <a:rPr lang="en-ZA" sz="2400" dirty="0"/>
              <a:t>Only measures maximum expiratory flow rate</a:t>
            </a:r>
          </a:p>
          <a:p>
            <a:pPr marL="342900" indent="-342900">
              <a:buFont typeface="Arial" panose="020B0604020202020204" pitchFamily="34" charset="0"/>
              <a:buChar char="•"/>
            </a:pPr>
            <a:r>
              <a:rPr lang="en-ZA" sz="2400" dirty="0"/>
              <a:t>Cannot measure FEV</a:t>
            </a:r>
            <a:r>
              <a:rPr lang="en-ZA" sz="2400" baseline="-25000" dirty="0"/>
              <a:t>1 </a:t>
            </a:r>
            <a:r>
              <a:rPr lang="en-ZA" sz="2400" dirty="0"/>
              <a:t>or FVC</a:t>
            </a:r>
          </a:p>
          <a:p>
            <a:pPr marL="342900" indent="-342900">
              <a:buFont typeface="Arial" panose="020B0604020202020204" pitchFamily="34" charset="0"/>
              <a:buChar char="•"/>
            </a:pPr>
            <a:r>
              <a:rPr lang="en-ZA" sz="2400" dirty="0"/>
              <a:t>Effort dependent</a:t>
            </a:r>
          </a:p>
          <a:p>
            <a:pPr marL="342900" indent="-342900">
              <a:buFont typeface="Arial" panose="020B0604020202020204" pitchFamily="34" charset="0"/>
              <a:buChar char="•"/>
            </a:pPr>
            <a:r>
              <a:rPr lang="en-ZA" sz="2400" dirty="0"/>
              <a:t>Low peak flow may occur in asthma, restrictive lung disease, upper airway obstruction, poor effort</a:t>
            </a:r>
          </a:p>
        </p:txBody>
      </p:sp>
      <p:grpSp>
        <p:nvGrpSpPr>
          <p:cNvPr id="7" name="Group 6">
            <a:extLst>
              <a:ext uri="{FF2B5EF4-FFF2-40B4-BE49-F238E27FC236}">
                <a16:creationId xmlns:a16="http://schemas.microsoft.com/office/drawing/2014/main" id="{357D7662-1EFA-0A08-F006-04E1CCABA481}"/>
              </a:ext>
            </a:extLst>
          </p:cNvPr>
          <p:cNvGrpSpPr/>
          <p:nvPr/>
        </p:nvGrpSpPr>
        <p:grpSpPr>
          <a:xfrm>
            <a:off x="8903970" y="4206124"/>
            <a:ext cx="2222500" cy="1790700"/>
            <a:chOff x="7670800" y="2692400"/>
            <a:chExt cx="3504682" cy="3086100"/>
          </a:xfrm>
        </p:grpSpPr>
        <p:sp>
          <p:nvSpPr>
            <p:cNvPr id="8" name="Rectangle 7">
              <a:extLst>
                <a:ext uri="{FF2B5EF4-FFF2-40B4-BE49-F238E27FC236}">
                  <a16:creationId xmlns:a16="http://schemas.microsoft.com/office/drawing/2014/main" id="{263289D1-0379-21A1-568E-6F5A020A8535}"/>
                </a:ext>
              </a:extLst>
            </p:cNvPr>
            <p:cNvSpPr/>
            <p:nvPr/>
          </p:nvSpPr>
          <p:spPr>
            <a:xfrm>
              <a:off x="7670800" y="2692400"/>
              <a:ext cx="3504682" cy="30861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id="{353D9532-9333-DA0D-9EC2-35E13B055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3302" y="2819400"/>
              <a:ext cx="3111680" cy="2860674"/>
            </a:xfrm>
            <a:prstGeom prst="rect">
              <a:avLst/>
            </a:prstGeom>
          </p:spPr>
        </p:pic>
      </p:grpSp>
      <p:sp>
        <p:nvSpPr>
          <p:cNvPr id="10" name="TextBox 9">
            <a:extLst>
              <a:ext uri="{FF2B5EF4-FFF2-40B4-BE49-F238E27FC236}">
                <a16:creationId xmlns:a16="http://schemas.microsoft.com/office/drawing/2014/main" id="{1A9F4BB9-DD3B-095D-7E5E-93ACF149BD1B}"/>
              </a:ext>
            </a:extLst>
          </p:cNvPr>
          <p:cNvSpPr txBox="1"/>
          <p:nvPr/>
        </p:nvSpPr>
        <p:spPr>
          <a:xfrm>
            <a:off x="5757883" y="2055469"/>
            <a:ext cx="1614172" cy="830997"/>
          </a:xfrm>
          <a:prstGeom prst="rect">
            <a:avLst/>
          </a:prstGeom>
          <a:noFill/>
        </p:spPr>
        <p:txBody>
          <a:bodyPr wrap="square" rtlCol="0">
            <a:spAutoFit/>
          </a:bodyPr>
          <a:lstStyle/>
          <a:p>
            <a:pPr algn="ctr"/>
            <a:r>
              <a:rPr lang="en-ZA" sz="4800" dirty="0"/>
              <a:t>vs</a:t>
            </a:r>
          </a:p>
        </p:txBody>
      </p:sp>
    </p:spTree>
    <p:extLst>
      <p:ext uri="{BB962C8B-B14F-4D97-AF65-F5344CB8AC3E}">
        <p14:creationId xmlns:p14="http://schemas.microsoft.com/office/powerpoint/2010/main" val="57150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126FB-BC38-A671-D05D-BF768CB53A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30C2C6-189B-6724-9B92-51AC0378592E}"/>
              </a:ext>
            </a:extLst>
          </p:cNvPr>
          <p:cNvSpPr>
            <a:spLocks noGrp="1"/>
          </p:cNvSpPr>
          <p:nvPr>
            <p:ph type="title"/>
          </p:nvPr>
        </p:nvSpPr>
        <p:spPr/>
        <p:txBody>
          <a:bodyPr>
            <a:normAutofit fontScale="90000"/>
          </a:bodyPr>
          <a:lstStyle/>
          <a:p>
            <a:r>
              <a:rPr lang="en-ZA" dirty="0"/>
              <a:t>LIMITATIONS OF SPIROMETRY IN DIAGNOSIS OF </a:t>
            </a:r>
            <a:r>
              <a:rPr lang="en-ZA" dirty="0" err="1"/>
              <a:t>copd</a:t>
            </a:r>
            <a:endParaRPr lang="en-ZA" dirty="0"/>
          </a:p>
        </p:txBody>
      </p:sp>
      <p:sp>
        <p:nvSpPr>
          <p:cNvPr id="5" name="Content Placeholder 4">
            <a:extLst>
              <a:ext uri="{FF2B5EF4-FFF2-40B4-BE49-F238E27FC236}">
                <a16:creationId xmlns:a16="http://schemas.microsoft.com/office/drawing/2014/main" id="{BFBA3FD6-3123-E74E-5E03-AF907AE39E17}"/>
              </a:ext>
            </a:extLst>
          </p:cNvPr>
          <p:cNvSpPr>
            <a:spLocks noGrp="1"/>
          </p:cNvSpPr>
          <p:nvPr>
            <p:ph idx="1"/>
          </p:nvPr>
        </p:nvSpPr>
        <p:spPr/>
        <p:txBody>
          <a:bodyPr>
            <a:normAutofit/>
          </a:bodyPr>
          <a:lstStyle/>
          <a:p>
            <a:r>
              <a:rPr lang="en-ZA" dirty="0"/>
              <a:t>Spirometry is not sensitive to structural changes associated with COPD</a:t>
            </a:r>
          </a:p>
          <a:p>
            <a:pPr lvl="1"/>
            <a:r>
              <a:rPr lang="en-ZA" dirty="0"/>
              <a:t>40% of smokers will have emphysema on HRCT scan, but “normal” lung functions</a:t>
            </a:r>
          </a:p>
          <a:p>
            <a:pPr lvl="1"/>
            <a:r>
              <a:rPr lang="en-ZA" dirty="0"/>
              <a:t>Increased risk of developing COPD (FEV</a:t>
            </a:r>
            <a:r>
              <a:rPr lang="en-ZA" baseline="-25000" dirty="0"/>
              <a:t>1</a:t>
            </a:r>
            <a:r>
              <a:rPr lang="en-ZA" dirty="0"/>
              <a:t>/FVC &lt; 70%) within 5 years</a:t>
            </a:r>
          </a:p>
          <a:p>
            <a:pPr lvl="2"/>
            <a:r>
              <a:rPr lang="en-ZA" dirty="0"/>
              <a:t>2 x higher in those with airway wall thickening (chronic bronchitis) on CT scan</a:t>
            </a:r>
          </a:p>
          <a:p>
            <a:pPr lvl="2"/>
            <a:r>
              <a:rPr lang="en-ZA" dirty="0"/>
              <a:t>4 x higher in those with emphysematous changes on CT scan</a:t>
            </a:r>
          </a:p>
          <a:p>
            <a:pPr lvl="1"/>
            <a:endParaRPr lang="en-ZA" dirty="0"/>
          </a:p>
          <a:p>
            <a:r>
              <a:rPr lang="en-ZA" dirty="0"/>
              <a:t>50% of current or former smokers without airflow obstruction have respiratory symptoms</a:t>
            </a:r>
          </a:p>
          <a:p>
            <a:endParaRPr lang="en-ZA" dirty="0"/>
          </a:p>
        </p:txBody>
      </p:sp>
    </p:spTree>
    <p:extLst>
      <p:ext uri="{BB962C8B-B14F-4D97-AF65-F5344CB8AC3E}">
        <p14:creationId xmlns:p14="http://schemas.microsoft.com/office/powerpoint/2010/main" val="297973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92BDE3-66E8-31EA-814C-5CFE1E8BD0A5}"/>
              </a:ext>
            </a:extLst>
          </p:cNvPr>
          <p:cNvGrpSpPr/>
          <p:nvPr/>
        </p:nvGrpSpPr>
        <p:grpSpPr>
          <a:xfrm>
            <a:off x="28877" y="2097160"/>
            <a:ext cx="12163123" cy="3330541"/>
            <a:chOff x="28877" y="1461055"/>
            <a:chExt cx="12163123" cy="3330541"/>
          </a:xfrm>
        </p:grpSpPr>
        <p:pic>
          <p:nvPicPr>
            <p:cNvPr id="3" name="Picture 2">
              <a:extLst>
                <a:ext uri="{FF2B5EF4-FFF2-40B4-BE49-F238E27FC236}">
                  <a16:creationId xmlns:a16="http://schemas.microsoft.com/office/drawing/2014/main" id="{9B93FBBA-D9FC-AF95-70DE-02C9B50008A8}"/>
                </a:ext>
              </a:extLst>
            </p:cNvPr>
            <p:cNvPicPr>
              <a:picLocks noChangeAspect="1"/>
            </p:cNvPicPr>
            <p:nvPr/>
          </p:nvPicPr>
          <p:blipFill>
            <a:blip r:embed="rId3">
              <a:lum bright="20000" contrast="40000"/>
            </a:blip>
            <a:stretch>
              <a:fillRect/>
            </a:stretch>
          </p:blipFill>
          <p:spPr>
            <a:xfrm>
              <a:off x="4567019" y="1922722"/>
              <a:ext cx="3890711" cy="2856375"/>
            </a:xfrm>
            <a:prstGeom prst="rect">
              <a:avLst/>
            </a:prstGeom>
          </p:spPr>
        </p:pic>
        <p:pic>
          <p:nvPicPr>
            <p:cNvPr id="4" name="Picture 3">
              <a:extLst>
                <a:ext uri="{FF2B5EF4-FFF2-40B4-BE49-F238E27FC236}">
                  <a16:creationId xmlns:a16="http://schemas.microsoft.com/office/drawing/2014/main" id="{4C3E3401-D712-3C81-3280-C77441435480}"/>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28877" y="1935221"/>
              <a:ext cx="4463066" cy="2856375"/>
            </a:xfrm>
            <a:prstGeom prst="rect">
              <a:avLst/>
            </a:prstGeom>
          </p:spPr>
        </p:pic>
        <p:pic>
          <p:nvPicPr>
            <p:cNvPr id="5" name="Picture 4">
              <a:extLst>
                <a:ext uri="{FF2B5EF4-FFF2-40B4-BE49-F238E27FC236}">
                  <a16:creationId xmlns:a16="http://schemas.microsoft.com/office/drawing/2014/main" id="{E224F9C1-AAEB-8945-6A50-A9A5324B7629}"/>
                </a:ext>
              </a:extLst>
            </p:cNvPr>
            <p:cNvPicPr>
              <a:picLocks noChangeAspect="1"/>
            </p:cNvPicPr>
            <p:nvPr/>
          </p:nvPicPr>
          <p:blipFill>
            <a:blip r:embed="rId6"/>
            <a:stretch>
              <a:fillRect/>
            </a:stretch>
          </p:blipFill>
          <p:spPr>
            <a:xfrm>
              <a:off x="8513556" y="1922722"/>
              <a:ext cx="3678444" cy="2820496"/>
            </a:xfrm>
            <a:prstGeom prst="rect">
              <a:avLst/>
            </a:prstGeom>
          </p:spPr>
        </p:pic>
        <p:sp>
          <p:nvSpPr>
            <p:cNvPr id="6" name="TextBox 5">
              <a:extLst>
                <a:ext uri="{FF2B5EF4-FFF2-40B4-BE49-F238E27FC236}">
                  <a16:creationId xmlns:a16="http://schemas.microsoft.com/office/drawing/2014/main" id="{080AE091-BA77-7BE3-F8DC-B3BF214E2922}"/>
                </a:ext>
              </a:extLst>
            </p:cNvPr>
            <p:cNvSpPr txBox="1"/>
            <p:nvPr/>
          </p:nvSpPr>
          <p:spPr>
            <a:xfrm>
              <a:off x="773747" y="1461056"/>
              <a:ext cx="3001618" cy="461665"/>
            </a:xfrm>
            <a:prstGeom prst="rect">
              <a:avLst/>
            </a:prstGeom>
            <a:noFill/>
          </p:spPr>
          <p:txBody>
            <a:bodyPr wrap="square" rtlCol="0">
              <a:spAutoFit/>
            </a:bodyPr>
            <a:lstStyle/>
            <a:p>
              <a:pPr algn="ctr"/>
              <a:r>
                <a:rPr lang="en-ZA" sz="2400" dirty="0">
                  <a:solidFill>
                    <a:srgbClr val="FFFF00"/>
                  </a:solidFill>
                </a:rPr>
                <a:t>Normal</a:t>
              </a:r>
            </a:p>
          </p:txBody>
        </p:sp>
        <p:sp>
          <p:nvSpPr>
            <p:cNvPr id="7" name="TextBox 6">
              <a:extLst>
                <a:ext uri="{FF2B5EF4-FFF2-40B4-BE49-F238E27FC236}">
                  <a16:creationId xmlns:a16="http://schemas.microsoft.com/office/drawing/2014/main" id="{D25AE097-92DC-CD72-0DE1-60591E03711C}"/>
                </a:ext>
              </a:extLst>
            </p:cNvPr>
            <p:cNvSpPr txBox="1"/>
            <p:nvPr/>
          </p:nvSpPr>
          <p:spPr>
            <a:xfrm>
              <a:off x="5030815" y="1461057"/>
              <a:ext cx="3001618" cy="461665"/>
            </a:xfrm>
            <a:prstGeom prst="rect">
              <a:avLst/>
            </a:prstGeom>
            <a:noFill/>
          </p:spPr>
          <p:txBody>
            <a:bodyPr wrap="square" rtlCol="0">
              <a:spAutoFit/>
            </a:bodyPr>
            <a:lstStyle/>
            <a:p>
              <a:pPr algn="ctr"/>
              <a:r>
                <a:rPr lang="en-ZA" sz="2400" dirty="0">
                  <a:solidFill>
                    <a:srgbClr val="FFFF00"/>
                  </a:solidFill>
                </a:rPr>
                <a:t>Emphysema</a:t>
              </a:r>
            </a:p>
          </p:txBody>
        </p:sp>
        <p:sp>
          <p:nvSpPr>
            <p:cNvPr id="8" name="TextBox 7">
              <a:extLst>
                <a:ext uri="{FF2B5EF4-FFF2-40B4-BE49-F238E27FC236}">
                  <a16:creationId xmlns:a16="http://schemas.microsoft.com/office/drawing/2014/main" id="{0E87AE23-5E7E-BF9D-C3DE-0E8723A76718}"/>
                </a:ext>
              </a:extLst>
            </p:cNvPr>
            <p:cNvSpPr txBox="1"/>
            <p:nvPr/>
          </p:nvSpPr>
          <p:spPr>
            <a:xfrm>
              <a:off x="8851969" y="1461055"/>
              <a:ext cx="3001618" cy="461665"/>
            </a:xfrm>
            <a:prstGeom prst="rect">
              <a:avLst/>
            </a:prstGeom>
            <a:noFill/>
          </p:spPr>
          <p:txBody>
            <a:bodyPr wrap="square" rtlCol="0">
              <a:spAutoFit/>
            </a:bodyPr>
            <a:lstStyle/>
            <a:p>
              <a:pPr algn="ctr"/>
              <a:r>
                <a:rPr lang="en-ZA" sz="2400" dirty="0">
                  <a:solidFill>
                    <a:srgbClr val="FFFF00"/>
                  </a:solidFill>
                </a:rPr>
                <a:t>Chronic bronchitis</a:t>
              </a:r>
            </a:p>
          </p:txBody>
        </p:sp>
      </p:grpSp>
      <p:sp>
        <p:nvSpPr>
          <p:cNvPr id="9" name="TextBox 8">
            <a:extLst>
              <a:ext uri="{FF2B5EF4-FFF2-40B4-BE49-F238E27FC236}">
                <a16:creationId xmlns:a16="http://schemas.microsoft.com/office/drawing/2014/main" id="{A1DEDE4E-E4CC-498E-C4A9-3B2F98CCE791}"/>
              </a:ext>
            </a:extLst>
          </p:cNvPr>
          <p:cNvSpPr txBox="1"/>
          <p:nvPr/>
        </p:nvSpPr>
        <p:spPr>
          <a:xfrm>
            <a:off x="2517913" y="833951"/>
            <a:ext cx="7156173" cy="523220"/>
          </a:xfrm>
          <a:prstGeom prst="rect">
            <a:avLst/>
          </a:prstGeom>
          <a:noFill/>
        </p:spPr>
        <p:txBody>
          <a:bodyPr wrap="square" rtlCol="0">
            <a:spAutoFit/>
          </a:bodyPr>
          <a:lstStyle/>
          <a:p>
            <a:pPr algn="ctr"/>
            <a:r>
              <a:rPr lang="en-ZA" sz="2800" dirty="0">
                <a:latin typeface="Gill Sans MT" panose="020B0502020104020203" pitchFamily="34" charset="0"/>
              </a:rPr>
              <a:t>HIGH RESOLUTION CT SCAN</a:t>
            </a:r>
          </a:p>
        </p:txBody>
      </p:sp>
    </p:spTree>
    <p:extLst>
      <p:ext uri="{BB962C8B-B14F-4D97-AF65-F5344CB8AC3E}">
        <p14:creationId xmlns:p14="http://schemas.microsoft.com/office/powerpoint/2010/main" val="1449353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486EC-B5DC-B210-3FB5-37778286F1B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5673DE8-9E17-22E5-E45E-7C3205E57249}"/>
              </a:ext>
            </a:extLst>
          </p:cNvPr>
          <p:cNvSpPr txBox="1"/>
          <p:nvPr/>
        </p:nvSpPr>
        <p:spPr>
          <a:xfrm>
            <a:off x="5772001" y="1628114"/>
            <a:ext cx="6311643" cy="4462760"/>
          </a:xfrm>
          <a:prstGeom prst="rect">
            <a:avLst/>
          </a:prstGeom>
          <a:noFill/>
        </p:spPr>
        <p:txBody>
          <a:bodyPr wrap="square" rtlCol="0">
            <a:spAutoFit/>
          </a:bodyPr>
          <a:lstStyle/>
          <a:p>
            <a:pPr marL="285750" indent="-285750">
              <a:buFont typeface="Arial" panose="020B0604020202020204" pitchFamily="34" charset="0"/>
              <a:buChar char="•"/>
            </a:pPr>
            <a:r>
              <a:rPr lang="en-ZA" sz="2400" dirty="0"/>
              <a:t>Re-classification</a:t>
            </a:r>
          </a:p>
          <a:p>
            <a:pPr marL="742950" lvl="1" indent="-285750">
              <a:buFont typeface="Arial" panose="020B0604020202020204" pitchFamily="34" charset="0"/>
              <a:buChar char="•"/>
            </a:pPr>
            <a:r>
              <a:rPr lang="en-ZA" sz="2000" dirty="0"/>
              <a:t>15.4% without airflow obstruction classified as COPD using minor criteria</a:t>
            </a:r>
          </a:p>
          <a:p>
            <a:pPr marL="742950" lvl="1" indent="-285750">
              <a:buFont typeface="Arial" panose="020B0604020202020204" pitchFamily="34" charset="0"/>
              <a:buChar char="•"/>
            </a:pPr>
            <a:r>
              <a:rPr lang="en-ZA" sz="2000" dirty="0"/>
              <a:t>6.8% with airflow obstruction did not have COPD </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Compared to those without COPD, newly classified COPD individuals had increased</a:t>
            </a:r>
          </a:p>
          <a:p>
            <a:pPr marL="742950" lvl="1" indent="-285750">
              <a:buFont typeface="Arial" panose="020B0604020202020204" pitchFamily="34" charset="0"/>
              <a:buChar char="•"/>
            </a:pPr>
            <a:r>
              <a:rPr lang="en-ZA" sz="2000" dirty="0"/>
              <a:t>All-cause mortality</a:t>
            </a:r>
          </a:p>
          <a:p>
            <a:pPr marL="742950" lvl="1" indent="-285750">
              <a:buFont typeface="Arial" panose="020B0604020202020204" pitchFamily="34" charset="0"/>
              <a:buChar char="•"/>
            </a:pPr>
            <a:r>
              <a:rPr lang="en-ZA" sz="2000" dirty="0"/>
              <a:t>Respiratory-specific mortality</a:t>
            </a:r>
          </a:p>
          <a:p>
            <a:pPr marL="742950" lvl="1" indent="-285750">
              <a:buFont typeface="Arial" panose="020B0604020202020204" pitchFamily="34" charset="0"/>
              <a:buChar char="•"/>
            </a:pPr>
            <a:r>
              <a:rPr lang="en-ZA" sz="2000" dirty="0"/>
              <a:t>Exacerbations</a:t>
            </a:r>
          </a:p>
          <a:p>
            <a:pPr marL="742950" lvl="1" indent="-285750">
              <a:buFont typeface="Arial" panose="020B0604020202020204" pitchFamily="34" charset="0"/>
              <a:buChar char="•"/>
            </a:pPr>
            <a:r>
              <a:rPr lang="en-ZA" sz="2000" dirty="0"/>
              <a:t>Decline in FEV</a:t>
            </a:r>
            <a:r>
              <a:rPr lang="en-ZA" sz="2000" baseline="-25000" dirty="0"/>
              <a:t>1</a:t>
            </a:r>
            <a:r>
              <a:rPr lang="en-ZA" sz="2000" dirty="0"/>
              <a:t> </a:t>
            </a:r>
          </a:p>
          <a:p>
            <a:pPr marL="742950" lvl="1"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Impact greater in Black than White individuals</a:t>
            </a:r>
          </a:p>
        </p:txBody>
      </p:sp>
      <p:sp>
        <p:nvSpPr>
          <p:cNvPr id="7" name="TextBox 6">
            <a:extLst>
              <a:ext uri="{FF2B5EF4-FFF2-40B4-BE49-F238E27FC236}">
                <a16:creationId xmlns:a16="http://schemas.microsoft.com/office/drawing/2014/main" id="{18AE909B-050B-ED13-AC89-1C55E74E0A62}"/>
              </a:ext>
            </a:extLst>
          </p:cNvPr>
          <p:cNvSpPr txBox="1"/>
          <p:nvPr/>
        </p:nvSpPr>
        <p:spPr>
          <a:xfrm>
            <a:off x="1539498" y="394953"/>
            <a:ext cx="9113003" cy="461665"/>
          </a:xfrm>
          <a:prstGeom prst="rect">
            <a:avLst/>
          </a:prstGeom>
          <a:noFill/>
        </p:spPr>
        <p:txBody>
          <a:bodyPr wrap="square" rtlCol="0">
            <a:spAutoFit/>
          </a:bodyPr>
          <a:lstStyle/>
          <a:p>
            <a:pPr algn="ctr"/>
            <a:r>
              <a:rPr lang="en-ZA" sz="2400" u="sng" dirty="0"/>
              <a:t>MULTIDIMENSIONAL APPROACH TO COPD DIAGNOSIS</a:t>
            </a:r>
          </a:p>
        </p:txBody>
      </p:sp>
      <p:sp>
        <p:nvSpPr>
          <p:cNvPr id="8" name="TextBox 7">
            <a:extLst>
              <a:ext uri="{FF2B5EF4-FFF2-40B4-BE49-F238E27FC236}">
                <a16:creationId xmlns:a16="http://schemas.microsoft.com/office/drawing/2014/main" id="{CC7F6F47-A663-8CB5-1D5A-24FA1997380C}"/>
              </a:ext>
            </a:extLst>
          </p:cNvPr>
          <p:cNvSpPr txBox="1"/>
          <p:nvPr/>
        </p:nvSpPr>
        <p:spPr>
          <a:xfrm>
            <a:off x="1041636" y="1258782"/>
            <a:ext cx="3797085" cy="369332"/>
          </a:xfrm>
          <a:prstGeom prst="rect">
            <a:avLst/>
          </a:prstGeom>
          <a:noFill/>
        </p:spPr>
        <p:txBody>
          <a:bodyPr wrap="square" rtlCol="0">
            <a:spAutoFit/>
          </a:bodyPr>
          <a:lstStyle/>
          <a:p>
            <a:pPr algn="ctr"/>
            <a:r>
              <a:rPr lang="en-ZA" dirty="0"/>
              <a:t>9416 </a:t>
            </a:r>
            <a:r>
              <a:rPr lang="en-ZA" dirty="0" err="1"/>
              <a:t>COPDGene</a:t>
            </a:r>
            <a:r>
              <a:rPr lang="en-ZA" dirty="0"/>
              <a:t> participants</a:t>
            </a:r>
          </a:p>
        </p:txBody>
      </p:sp>
      <p:pic>
        <p:nvPicPr>
          <p:cNvPr id="3" name="Picture 2">
            <a:extLst>
              <a:ext uri="{FF2B5EF4-FFF2-40B4-BE49-F238E27FC236}">
                <a16:creationId xmlns:a16="http://schemas.microsoft.com/office/drawing/2014/main" id="{0B4FFDB7-6CDC-C95F-1A4B-EF22F1CCC6FA}"/>
              </a:ext>
            </a:extLst>
          </p:cNvPr>
          <p:cNvPicPr>
            <a:picLocks noChangeAspect="1"/>
          </p:cNvPicPr>
          <p:nvPr/>
        </p:nvPicPr>
        <p:blipFill>
          <a:blip r:embed="rId3"/>
          <a:stretch>
            <a:fillRect/>
          </a:stretch>
        </p:blipFill>
        <p:spPr>
          <a:xfrm>
            <a:off x="383325" y="1772836"/>
            <a:ext cx="5113706" cy="3826382"/>
          </a:xfrm>
          <a:prstGeom prst="rect">
            <a:avLst/>
          </a:prstGeom>
        </p:spPr>
      </p:pic>
      <p:sp>
        <p:nvSpPr>
          <p:cNvPr id="5" name="TextBox 4">
            <a:extLst>
              <a:ext uri="{FF2B5EF4-FFF2-40B4-BE49-F238E27FC236}">
                <a16:creationId xmlns:a16="http://schemas.microsoft.com/office/drawing/2014/main" id="{C5F5B005-D4F3-BF90-3B8F-9A166B00C6EB}"/>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Bhatt SP et al.  JAMA 2025</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124137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45F1-AF92-F0AB-C595-F613111DE21A}"/>
              </a:ext>
            </a:extLst>
          </p:cNvPr>
          <p:cNvSpPr>
            <a:spLocks noGrp="1"/>
          </p:cNvSpPr>
          <p:nvPr>
            <p:ph type="title"/>
          </p:nvPr>
        </p:nvSpPr>
        <p:spPr/>
        <p:txBody>
          <a:bodyPr/>
          <a:lstStyle/>
          <a:p>
            <a:r>
              <a:rPr lang="en-ZA" dirty="0" err="1"/>
              <a:t>Copd</a:t>
            </a:r>
            <a:r>
              <a:rPr lang="en-ZA" dirty="0"/>
              <a:t>: some lesser known facts</a:t>
            </a:r>
          </a:p>
        </p:txBody>
      </p:sp>
      <p:sp>
        <p:nvSpPr>
          <p:cNvPr id="3" name="Content Placeholder 2">
            <a:extLst>
              <a:ext uri="{FF2B5EF4-FFF2-40B4-BE49-F238E27FC236}">
                <a16:creationId xmlns:a16="http://schemas.microsoft.com/office/drawing/2014/main" id="{4F597D0F-9876-28FC-5C66-C19FEA514D53}"/>
              </a:ext>
            </a:extLst>
          </p:cNvPr>
          <p:cNvSpPr>
            <a:spLocks noGrp="1"/>
          </p:cNvSpPr>
          <p:nvPr>
            <p:ph idx="1"/>
          </p:nvPr>
        </p:nvSpPr>
        <p:spPr/>
        <p:txBody>
          <a:bodyPr>
            <a:normAutofit/>
          </a:bodyPr>
          <a:lstStyle/>
          <a:p>
            <a:r>
              <a:rPr lang="en-ZA" dirty="0"/>
              <a:t>About 1/3 of individuals with COPD are non-smokers</a:t>
            </a:r>
          </a:p>
          <a:p>
            <a:endParaRPr lang="en-ZA" dirty="0"/>
          </a:p>
          <a:p>
            <a:r>
              <a:rPr lang="en-ZA" dirty="0"/>
              <a:t>COPD should be regarded as the pulmonary component of a systemic and multimorbid syndrome – it is not exclusively a pulmonary disease!</a:t>
            </a:r>
          </a:p>
          <a:p>
            <a:endParaRPr lang="en-ZA" dirty="0"/>
          </a:p>
          <a:p>
            <a:r>
              <a:rPr lang="en-ZA" dirty="0"/>
              <a:t>COPD is not always self-inflicted</a:t>
            </a:r>
          </a:p>
          <a:p>
            <a:pPr lvl="1"/>
            <a:r>
              <a:rPr lang="en-ZA" dirty="0"/>
              <a:t>4 – 12% of the general population do not attain the FEV</a:t>
            </a:r>
            <a:r>
              <a:rPr lang="en-ZA" baseline="-25000" dirty="0"/>
              <a:t>1</a:t>
            </a:r>
            <a:r>
              <a:rPr lang="en-ZA" dirty="0"/>
              <a:t> peak predicted for their age and sex in early adulthood</a:t>
            </a:r>
          </a:p>
          <a:p>
            <a:pPr lvl="1"/>
            <a:endParaRPr lang="en-ZA" dirty="0"/>
          </a:p>
        </p:txBody>
      </p:sp>
    </p:spTree>
    <p:extLst>
      <p:ext uri="{BB962C8B-B14F-4D97-AF65-F5344CB8AC3E}">
        <p14:creationId xmlns:p14="http://schemas.microsoft.com/office/powerpoint/2010/main" val="420585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63D8-79EC-805C-DC3D-0D6942A6C96A}"/>
              </a:ext>
            </a:extLst>
          </p:cNvPr>
          <p:cNvSpPr>
            <a:spLocks noGrp="1"/>
          </p:cNvSpPr>
          <p:nvPr>
            <p:ph type="title"/>
          </p:nvPr>
        </p:nvSpPr>
        <p:spPr/>
        <p:txBody>
          <a:bodyPr/>
          <a:lstStyle/>
          <a:p>
            <a:r>
              <a:rPr lang="en-ZA" dirty="0"/>
              <a:t>AETIOTYPES OF COPD</a:t>
            </a:r>
          </a:p>
        </p:txBody>
      </p:sp>
      <p:graphicFrame>
        <p:nvGraphicFramePr>
          <p:cNvPr id="4" name="Content Placeholder 3">
            <a:extLst>
              <a:ext uri="{FF2B5EF4-FFF2-40B4-BE49-F238E27FC236}">
                <a16:creationId xmlns:a16="http://schemas.microsoft.com/office/drawing/2014/main" id="{45A14080-1A09-E253-B808-B6B15095D126}"/>
              </a:ext>
            </a:extLst>
          </p:cNvPr>
          <p:cNvGraphicFramePr>
            <a:graphicFrameLocks noGrp="1"/>
          </p:cNvGraphicFramePr>
          <p:nvPr>
            <p:ph idx="1"/>
            <p:extLst>
              <p:ext uri="{D42A27DB-BD31-4B8C-83A1-F6EECF244321}">
                <p14:modId xmlns:p14="http://schemas.microsoft.com/office/powerpoint/2010/main" val="827678270"/>
              </p:ext>
            </p:extLst>
          </p:nvPr>
        </p:nvGraphicFramePr>
        <p:xfrm>
          <a:off x="1050925" y="2128066"/>
          <a:ext cx="10074273" cy="3139440"/>
        </p:xfrm>
        <a:graphic>
          <a:graphicData uri="http://schemas.openxmlformats.org/drawingml/2006/table">
            <a:tbl>
              <a:tblPr firstRow="1" bandRow="1">
                <a:tableStyleId>{0660B408-B3CF-4A94-85FC-2B1E0A45F4A2}</a:tableStyleId>
              </a:tblPr>
              <a:tblGrid>
                <a:gridCol w="2966893">
                  <a:extLst>
                    <a:ext uri="{9D8B030D-6E8A-4147-A177-3AD203B41FA5}">
                      <a16:colId xmlns:a16="http://schemas.microsoft.com/office/drawing/2014/main" val="3009204159"/>
                    </a:ext>
                  </a:extLst>
                </a:gridCol>
                <a:gridCol w="1359400">
                  <a:extLst>
                    <a:ext uri="{9D8B030D-6E8A-4147-A177-3AD203B41FA5}">
                      <a16:colId xmlns:a16="http://schemas.microsoft.com/office/drawing/2014/main" val="2613444161"/>
                    </a:ext>
                  </a:extLst>
                </a:gridCol>
                <a:gridCol w="5747980">
                  <a:extLst>
                    <a:ext uri="{9D8B030D-6E8A-4147-A177-3AD203B41FA5}">
                      <a16:colId xmlns:a16="http://schemas.microsoft.com/office/drawing/2014/main" val="2757779827"/>
                    </a:ext>
                  </a:extLst>
                </a:gridCol>
              </a:tblGrid>
              <a:tr h="370840">
                <a:tc gridSpan="2">
                  <a:txBody>
                    <a:bodyPr/>
                    <a:lstStyle/>
                    <a:p>
                      <a:pPr algn="ctr"/>
                      <a:r>
                        <a:rPr lang="en-ZA" dirty="0"/>
                        <a:t>CLASSIFICATION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ZA" dirty="0"/>
                    </a:p>
                  </a:txBody>
                  <a:tcPr/>
                </a:tc>
                <a:tc>
                  <a:txBody>
                    <a:bodyPr/>
                    <a:lstStyle/>
                    <a:p>
                      <a:pPr algn="ctr"/>
                      <a:r>
                        <a:rPr lang="en-ZA" dirty="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95533589"/>
                  </a:ext>
                </a:extLst>
              </a:tr>
              <a:tr h="370840">
                <a:tc>
                  <a:txBody>
                    <a:bodyPr/>
                    <a:lstStyle/>
                    <a:p>
                      <a:r>
                        <a:rPr lang="en-ZA" dirty="0"/>
                        <a:t>Genetically determined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dirty="0"/>
                        <a:t>COPD-G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l-GR" dirty="0"/>
                        <a:t>Α</a:t>
                      </a:r>
                      <a:r>
                        <a:rPr lang="en-ZA" dirty="0"/>
                        <a:t>lpha1-AT deficiency, others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7290236"/>
                  </a:ext>
                </a:extLst>
              </a:tr>
              <a:tr h="370840">
                <a:tc>
                  <a:txBody>
                    <a:bodyPr/>
                    <a:lstStyle/>
                    <a:p>
                      <a:r>
                        <a:rPr lang="en-ZA" dirty="0"/>
                        <a:t>Abnormal lung development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dirty="0"/>
                        <a:t>COPD-D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ZA" dirty="0"/>
                        <a:t>Premature birth, low birthweight, 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1298919"/>
                  </a:ext>
                </a:extLst>
              </a:tr>
              <a:tr h="370840">
                <a:tc>
                  <a:txBody>
                    <a:bodyPr/>
                    <a:lstStyle/>
                    <a:p>
                      <a:r>
                        <a:rPr lang="en-ZA" dirty="0"/>
                        <a:t>Environmental</a:t>
                      </a:r>
                    </a:p>
                    <a:p>
                      <a:pPr marL="285750" indent="-285750">
                        <a:buFont typeface="Arial" panose="020B0604020202020204" pitchFamily="34" charset="0"/>
                        <a:buChar char="•"/>
                      </a:pPr>
                      <a:r>
                        <a:rPr lang="en-ZA" dirty="0"/>
                        <a:t>Cigarette smoking</a:t>
                      </a:r>
                    </a:p>
                    <a:p>
                      <a:pPr marL="285750" indent="-285750">
                        <a:buFont typeface="Arial" panose="020B0604020202020204" pitchFamily="34" charset="0"/>
                        <a:buChar char="•"/>
                      </a:pPr>
                      <a:r>
                        <a:rPr lang="en-ZA" dirty="0"/>
                        <a:t>Biomass and pollution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gn="ctr"/>
                      <a:endParaRPr lang="en-ZA" dirty="0"/>
                    </a:p>
                    <a:p>
                      <a:pPr algn="ctr"/>
                      <a:r>
                        <a:rPr lang="en-ZA" dirty="0"/>
                        <a:t>COPD-C</a:t>
                      </a:r>
                    </a:p>
                    <a:p>
                      <a:pPr algn="ctr"/>
                      <a:r>
                        <a:rPr lang="en-ZA" dirty="0"/>
                        <a:t>COPD-P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endParaRPr lang="en-ZA" dirty="0"/>
                    </a:p>
                    <a:p>
                      <a:pPr marL="285750" indent="-285750">
                        <a:buFont typeface="Arial" panose="020B0604020202020204" pitchFamily="34" charset="0"/>
                        <a:buChar char="•"/>
                      </a:pPr>
                      <a:r>
                        <a:rPr lang="en-ZA" dirty="0"/>
                        <a:t>Tobacco smoke, vaping, cannabis</a:t>
                      </a:r>
                    </a:p>
                    <a:p>
                      <a:pPr marL="285750" indent="-285750">
                        <a:buFont typeface="Arial" panose="020B0604020202020204" pitchFamily="34" charset="0"/>
                        <a:buChar char="•"/>
                      </a:pPr>
                      <a:r>
                        <a:rPr lang="en-ZA" dirty="0"/>
                        <a:t>Household pollution, air pollution, wildfires, occupational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extLst>
                  <a:ext uri="{0D108BD9-81ED-4DB2-BD59-A6C34878D82A}">
                    <a16:rowId xmlns:a16="http://schemas.microsoft.com/office/drawing/2014/main" val="1777321717"/>
                  </a:ext>
                </a:extLst>
              </a:tr>
              <a:tr h="370840">
                <a:tc>
                  <a:txBody>
                    <a:bodyPr/>
                    <a:lstStyle/>
                    <a:p>
                      <a:r>
                        <a:rPr lang="en-ZA" dirty="0"/>
                        <a:t>Infections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dirty="0"/>
                        <a:t>COPD-I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ZA" dirty="0"/>
                        <a:t>Childhood infections, TB, HIV</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36662802"/>
                  </a:ext>
                </a:extLst>
              </a:tr>
              <a:tr h="370840">
                <a:tc>
                  <a:txBody>
                    <a:bodyPr/>
                    <a:lstStyle/>
                    <a:p>
                      <a:r>
                        <a:rPr lang="en-ZA" dirty="0"/>
                        <a:t>With asthma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dirty="0"/>
                        <a:t>COPD-A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ZA" dirty="0"/>
                        <a:t>Especially childhood asthma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1799621"/>
                  </a:ext>
                </a:extLst>
              </a:tr>
              <a:tr h="370840">
                <a:tc>
                  <a:txBody>
                    <a:bodyPr/>
                    <a:lstStyle/>
                    <a:p>
                      <a:r>
                        <a:rPr lang="en-ZA" dirty="0"/>
                        <a:t>Unknown cause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dirty="0"/>
                        <a:t>COPD-U</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ZA" dirty="0"/>
                        <a:t>Unknown causes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91935462"/>
                  </a:ext>
                </a:extLst>
              </a:tr>
            </a:tbl>
          </a:graphicData>
        </a:graphic>
      </p:graphicFrame>
      <p:sp>
        <p:nvSpPr>
          <p:cNvPr id="6" name="TextBox 5">
            <a:extLst>
              <a:ext uri="{FF2B5EF4-FFF2-40B4-BE49-F238E27FC236}">
                <a16:creationId xmlns:a16="http://schemas.microsoft.com/office/drawing/2014/main" id="{C6EECDFF-7F7E-8456-2534-766980457450}"/>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300153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1A286A7-20BF-9F9A-58AD-7E34681F2653}"/>
              </a:ext>
            </a:extLst>
          </p:cNvPr>
          <p:cNvGrpSpPr/>
          <p:nvPr/>
        </p:nvGrpSpPr>
        <p:grpSpPr>
          <a:xfrm>
            <a:off x="477964" y="537164"/>
            <a:ext cx="6853565" cy="5856697"/>
            <a:chOff x="233035" y="276827"/>
            <a:chExt cx="6853565" cy="5856697"/>
          </a:xfrm>
        </p:grpSpPr>
        <p:pic>
          <p:nvPicPr>
            <p:cNvPr id="2" name="Picture 1">
              <a:extLst>
                <a:ext uri="{FF2B5EF4-FFF2-40B4-BE49-F238E27FC236}">
                  <a16:creationId xmlns:a16="http://schemas.microsoft.com/office/drawing/2014/main" id="{47CDE56C-3B75-6623-4A30-6A70AEF4FEC4}"/>
                </a:ext>
              </a:extLst>
            </p:cNvPr>
            <p:cNvPicPr>
              <a:picLocks noChangeAspect="1"/>
            </p:cNvPicPr>
            <p:nvPr/>
          </p:nvPicPr>
          <p:blipFill>
            <a:blip r:embed="rId3"/>
            <a:stretch>
              <a:fillRect/>
            </a:stretch>
          </p:blipFill>
          <p:spPr>
            <a:xfrm>
              <a:off x="233035" y="276827"/>
              <a:ext cx="6853565" cy="5856697"/>
            </a:xfrm>
            <a:prstGeom prst="rect">
              <a:avLst/>
            </a:prstGeom>
          </p:spPr>
        </p:pic>
        <p:sp>
          <p:nvSpPr>
            <p:cNvPr id="3" name="Oval 2">
              <a:extLst>
                <a:ext uri="{FF2B5EF4-FFF2-40B4-BE49-F238E27FC236}">
                  <a16:creationId xmlns:a16="http://schemas.microsoft.com/office/drawing/2014/main" id="{4E68F03A-6D20-C72E-0AF2-7CD5D3AFA31F}"/>
                </a:ext>
              </a:extLst>
            </p:cNvPr>
            <p:cNvSpPr/>
            <p:nvPr/>
          </p:nvSpPr>
          <p:spPr>
            <a:xfrm>
              <a:off x="1333500" y="3625850"/>
              <a:ext cx="812800" cy="50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Oval 3">
              <a:extLst>
                <a:ext uri="{FF2B5EF4-FFF2-40B4-BE49-F238E27FC236}">
                  <a16:creationId xmlns:a16="http://schemas.microsoft.com/office/drawing/2014/main" id="{1388889E-A783-FFFD-A4F7-0EEE9D2E68EA}"/>
                </a:ext>
              </a:extLst>
            </p:cNvPr>
            <p:cNvSpPr/>
            <p:nvPr/>
          </p:nvSpPr>
          <p:spPr>
            <a:xfrm>
              <a:off x="5695950" y="1587500"/>
              <a:ext cx="812800" cy="50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a:extLst>
                <a:ext uri="{FF2B5EF4-FFF2-40B4-BE49-F238E27FC236}">
                  <a16:creationId xmlns:a16="http://schemas.microsoft.com/office/drawing/2014/main" id="{9495FE7B-86F4-1F68-76C4-C6775F4753F5}"/>
                </a:ext>
              </a:extLst>
            </p:cNvPr>
            <p:cNvSpPr/>
            <p:nvPr/>
          </p:nvSpPr>
          <p:spPr>
            <a:xfrm>
              <a:off x="5695950" y="3492500"/>
              <a:ext cx="812800" cy="50800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7" name="Content Placeholder 2">
            <a:extLst>
              <a:ext uri="{FF2B5EF4-FFF2-40B4-BE49-F238E27FC236}">
                <a16:creationId xmlns:a16="http://schemas.microsoft.com/office/drawing/2014/main" id="{FBE26591-1FA0-ED60-29A5-0C1ACAC108D9}"/>
              </a:ext>
            </a:extLst>
          </p:cNvPr>
          <p:cNvSpPr txBox="1">
            <a:spLocks/>
          </p:cNvSpPr>
          <p:nvPr/>
        </p:nvSpPr>
        <p:spPr>
          <a:xfrm>
            <a:off x="7785382" y="979713"/>
            <a:ext cx="3928654" cy="4061749"/>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ZA" sz="2400" dirty="0"/>
              <a:t>Study in Cape Town</a:t>
            </a:r>
          </a:p>
          <a:p>
            <a:pPr>
              <a:buClr>
                <a:srgbClr val="FFFF00"/>
              </a:buClr>
            </a:pPr>
            <a:r>
              <a:rPr lang="en-ZA" sz="2400" dirty="0"/>
              <a:t>Confirmation of diagnoses made </a:t>
            </a:r>
            <a:r>
              <a:rPr lang="en-ZA" sz="2400" dirty="0">
                <a:latin typeface="Calibri" panose="020F0502020204030204" pitchFamily="34" charset="0"/>
                <a:ea typeface="Calibri" panose="020F0502020204030204" pitchFamily="34" charset="0"/>
                <a:cs typeface="Calibri" panose="020F0502020204030204" pitchFamily="34" charset="0"/>
              </a:rPr>
              <a:t>≥ </a:t>
            </a:r>
            <a:r>
              <a:rPr lang="en-ZA" sz="2400" dirty="0">
                <a:latin typeface="Gill Sans MT" panose="020B0502020104020203" pitchFamily="34" charset="0"/>
                <a:ea typeface="Calibri" panose="020F0502020204030204" pitchFamily="34" charset="0"/>
                <a:cs typeface="Calibri" panose="020F0502020204030204" pitchFamily="34" charset="0"/>
              </a:rPr>
              <a:t>8 weeks after admission for exacerbations of chronic respiratory diseases</a:t>
            </a:r>
            <a:endParaRPr lang="en-ZA" sz="2400" dirty="0"/>
          </a:p>
        </p:txBody>
      </p:sp>
      <p:sp>
        <p:nvSpPr>
          <p:cNvPr id="8" name="TextBox 7">
            <a:extLst>
              <a:ext uri="{FF2B5EF4-FFF2-40B4-BE49-F238E27FC236}">
                <a16:creationId xmlns:a16="http://schemas.microsoft.com/office/drawing/2014/main" id="{D6EACB12-9C7F-7CB1-F885-CA48234F1973}"/>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err="1">
                <a:ln>
                  <a:noFill/>
                </a:ln>
                <a:solidFill>
                  <a:srgbClr val="FFFF00"/>
                </a:solidFill>
                <a:effectLst/>
                <a:uLnTx/>
                <a:uFillTx/>
                <a:latin typeface="Gill Sans MT" panose="020B0502020104020203" pitchFamily="34" charset="0"/>
              </a:rPr>
              <a:t>Stolbrink</a:t>
            </a: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 M et al. Health Sci Rep 2025</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188188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9ABC64-9B10-D3B9-0AD2-F71488CA6E3E}"/>
              </a:ext>
            </a:extLst>
          </p:cNvPr>
          <p:cNvPicPr>
            <a:picLocks noChangeAspect="1"/>
          </p:cNvPicPr>
          <p:nvPr/>
        </p:nvPicPr>
        <p:blipFill>
          <a:blip r:embed="rId3"/>
          <a:stretch>
            <a:fillRect/>
          </a:stretch>
        </p:blipFill>
        <p:spPr>
          <a:xfrm>
            <a:off x="697220" y="513120"/>
            <a:ext cx="10797560" cy="807681"/>
          </a:xfrm>
          <a:prstGeom prst="rect">
            <a:avLst/>
          </a:prstGeom>
        </p:spPr>
      </p:pic>
      <p:sp>
        <p:nvSpPr>
          <p:cNvPr id="10" name="TextBox 9">
            <a:extLst>
              <a:ext uri="{FF2B5EF4-FFF2-40B4-BE49-F238E27FC236}">
                <a16:creationId xmlns:a16="http://schemas.microsoft.com/office/drawing/2014/main" id="{C6BBBE82-C196-0668-C4B0-66FBEFFBC682}"/>
              </a:ext>
            </a:extLst>
          </p:cNvPr>
          <p:cNvSpPr txBox="1"/>
          <p:nvPr/>
        </p:nvSpPr>
        <p:spPr>
          <a:xfrm>
            <a:off x="6146800" y="1422400"/>
            <a:ext cx="5443230" cy="369332"/>
          </a:xfrm>
          <a:prstGeom prst="rect">
            <a:avLst/>
          </a:prstGeom>
          <a:noFill/>
        </p:spPr>
        <p:txBody>
          <a:bodyPr wrap="square" rtlCol="0">
            <a:spAutoFit/>
          </a:bodyPr>
          <a:lstStyle/>
          <a:p>
            <a:pPr algn="r"/>
            <a:r>
              <a:rPr lang="en-ZA" i="1" dirty="0">
                <a:solidFill>
                  <a:srgbClr val="FFFF00"/>
                </a:solidFill>
              </a:rPr>
              <a:t>Editorial in Lancet Respiratory Medicine Feb 2014</a:t>
            </a:r>
          </a:p>
        </p:txBody>
      </p:sp>
      <p:grpSp>
        <p:nvGrpSpPr>
          <p:cNvPr id="18" name="Group 17">
            <a:extLst>
              <a:ext uri="{FF2B5EF4-FFF2-40B4-BE49-F238E27FC236}">
                <a16:creationId xmlns:a16="http://schemas.microsoft.com/office/drawing/2014/main" id="{99B55D7C-AE3D-203E-3866-78AB1E6B3091}"/>
              </a:ext>
            </a:extLst>
          </p:cNvPr>
          <p:cNvGrpSpPr/>
          <p:nvPr/>
        </p:nvGrpSpPr>
        <p:grpSpPr>
          <a:xfrm>
            <a:off x="601970" y="1993709"/>
            <a:ext cx="5825334" cy="2123659"/>
            <a:chOff x="601970" y="1993709"/>
            <a:chExt cx="5825334" cy="2123659"/>
          </a:xfrm>
        </p:grpSpPr>
        <p:sp>
          <p:nvSpPr>
            <p:cNvPr id="15" name="Speech Bubble: Rectangle with Corners Rounded 14">
              <a:extLst>
                <a:ext uri="{FF2B5EF4-FFF2-40B4-BE49-F238E27FC236}">
                  <a16:creationId xmlns:a16="http://schemas.microsoft.com/office/drawing/2014/main" id="{01959565-5170-4551-9CB2-1DCFD686F71B}"/>
                </a:ext>
              </a:extLst>
            </p:cNvPr>
            <p:cNvSpPr/>
            <p:nvPr/>
          </p:nvSpPr>
          <p:spPr>
            <a:xfrm>
              <a:off x="601970" y="1993710"/>
              <a:ext cx="5825334" cy="2123658"/>
            </a:xfrm>
            <a:prstGeom prst="wedgeRoundRectCallout">
              <a:avLst>
                <a:gd name="adj1" fmla="val -4142"/>
                <a:gd name="adj2" fmla="val 68988"/>
                <a:gd name="adj3" fmla="val 16667"/>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363F4D59-5C2E-61CC-313D-4C74D18F22D5}"/>
                </a:ext>
              </a:extLst>
            </p:cNvPr>
            <p:cNvSpPr txBox="1"/>
            <p:nvPr/>
          </p:nvSpPr>
          <p:spPr>
            <a:xfrm>
              <a:off x="697220" y="1993709"/>
              <a:ext cx="5730084" cy="2123658"/>
            </a:xfrm>
            <a:prstGeom prst="rect">
              <a:avLst/>
            </a:prstGeom>
            <a:noFill/>
          </p:spPr>
          <p:txBody>
            <a:bodyPr wrap="square" rtlCol="0">
              <a:spAutoFit/>
            </a:bodyPr>
            <a:lstStyle/>
            <a:p>
              <a:r>
                <a:rPr lang="en-US" sz="2200" dirty="0">
                  <a:solidFill>
                    <a:schemeClr val="bg1"/>
                  </a:solidFill>
                </a:rPr>
                <a:t>Primary care in the UK remains at the frontline of respiratory medicine, not only for the acute care of upper respiratory tract infections, but also for the more serious and chronic respiratory disorders such as asthma and chronic obstructive pulmonary disease (COPD).</a:t>
              </a:r>
              <a:endParaRPr lang="en-ZA" sz="2200" dirty="0">
                <a:solidFill>
                  <a:schemeClr val="bg1"/>
                </a:solidFill>
              </a:endParaRPr>
            </a:p>
          </p:txBody>
        </p:sp>
      </p:grpSp>
      <p:grpSp>
        <p:nvGrpSpPr>
          <p:cNvPr id="17" name="Group 16">
            <a:extLst>
              <a:ext uri="{FF2B5EF4-FFF2-40B4-BE49-F238E27FC236}">
                <a16:creationId xmlns:a16="http://schemas.microsoft.com/office/drawing/2014/main" id="{05ABF8BF-0313-C05B-62FB-EB93B476EA99}"/>
              </a:ext>
            </a:extLst>
          </p:cNvPr>
          <p:cNvGrpSpPr/>
          <p:nvPr/>
        </p:nvGrpSpPr>
        <p:grpSpPr>
          <a:xfrm>
            <a:off x="7076661" y="3429000"/>
            <a:ext cx="4174435" cy="2216426"/>
            <a:chOff x="7076661" y="3429000"/>
            <a:chExt cx="4174435" cy="2216426"/>
          </a:xfrm>
        </p:grpSpPr>
        <p:sp>
          <p:nvSpPr>
            <p:cNvPr id="16" name="Speech Bubble: Rectangle with Corners Rounded 15">
              <a:extLst>
                <a:ext uri="{FF2B5EF4-FFF2-40B4-BE49-F238E27FC236}">
                  <a16:creationId xmlns:a16="http://schemas.microsoft.com/office/drawing/2014/main" id="{234EC0FA-582A-CBBE-8515-ABC4CC6C6153}"/>
                </a:ext>
              </a:extLst>
            </p:cNvPr>
            <p:cNvSpPr/>
            <p:nvPr/>
          </p:nvSpPr>
          <p:spPr>
            <a:xfrm>
              <a:off x="7076661" y="3429000"/>
              <a:ext cx="4174435" cy="2216426"/>
            </a:xfrm>
            <a:prstGeom prst="wedgeRoundRectCallout">
              <a:avLst>
                <a:gd name="adj1" fmla="val -37617"/>
                <a:gd name="adj2" fmla="val 79973"/>
                <a:gd name="adj3" fmla="val 16667"/>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8BBF61DB-E7C9-137E-046E-F49D1E08D255}"/>
                </a:ext>
              </a:extLst>
            </p:cNvPr>
            <p:cNvSpPr txBox="1"/>
            <p:nvPr/>
          </p:nvSpPr>
          <p:spPr>
            <a:xfrm>
              <a:off x="7235083" y="3521768"/>
              <a:ext cx="4016013" cy="2123658"/>
            </a:xfrm>
            <a:prstGeom prst="rect">
              <a:avLst/>
            </a:prstGeom>
            <a:noFill/>
          </p:spPr>
          <p:txBody>
            <a:bodyPr wrap="square" rtlCol="0">
              <a:spAutoFit/>
            </a:bodyPr>
            <a:lstStyle/>
            <a:p>
              <a:r>
                <a:rPr lang="en-ZA" sz="2200" dirty="0">
                  <a:solidFill>
                    <a:schemeClr val="bg1"/>
                  </a:solidFill>
                </a:rPr>
                <a:t>70% </a:t>
              </a:r>
              <a:r>
                <a:rPr lang="en-US" sz="2200" dirty="0">
                  <a:solidFill>
                    <a:schemeClr val="bg1"/>
                  </a:solidFill>
                </a:rPr>
                <a:t>of estimated 1.5 million contacts per year by Scottish GPs for circulatory and respiratory symptoms such as coughs, wheezing or breathlessness were with a GP.</a:t>
              </a:r>
              <a:endParaRPr lang="en-ZA" sz="2200" dirty="0">
                <a:solidFill>
                  <a:schemeClr val="bg1"/>
                </a:solidFill>
              </a:endParaRPr>
            </a:p>
          </p:txBody>
        </p:sp>
      </p:grpSp>
    </p:spTree>
    <p:extLst>
      <p:ext uri="{BB962C8B-B14F-4D97-AF65-F5344CB8AC3E}">
        <p14:creationId xmlns:p14="http://schemas.microsoft.com/office/powerpoint/2010/main" val="107477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E214E-A80E-EE01-B396-A20CD97DE4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376F958-C871-4C6E-4755-D4F93132592F}"/>
              </a:ext>
            </a:extLst>
          </p:cNvPr>
          <p:cNvPicPr>
            <a:picLocks noChangeAspect="1"/>
          </p:cNvPicPr>
          <p:nvPr/>
        </p:nvPicPr>
        <p:blipFill>
          <a:blip r:embed="rId3"/>
          <a:stretch>
            <a:fillRect/>
          </a:stretch>
        </p:blipFill>
        <p:spPr>
          <a:xfrm>
            <a:off x="1723481" y="487679"/>
            <a:ext cx="8745038" cy="2684680"/>
          </a:xfrm>
          <a:prstGeom prst="rect">
            <a:avLst/>
          </a:prstGeom>
        </p:spPr>
      </p:pic>
      <p:sp>
        <p:nvSpPr>
          <p:cNvPr id="2" name="TextBox 1">
            <a:extLst>
              <a:ext uri="{FF2B5EF4-FFF2-40B4-BE49-F238E27FC236}">
                <a16:creationId xmlns:a16="http://schemas.microsoft.com/office/drawing/2014/main" id="{B39C11C8-53A9-0D79-6CED-E735C527A6BF}"/>
              </a:ext>
            </a:extLst>
          </p:cNvPr>
          <p:cNvSpPr txBox="1"/>
          <p:nvPr/>
        </p:nvSpPr>
        <p:spPr>
          <a:xfrm>
            <a:off x="1723481" y="3892985"/>
            <a:ext cx="9464040" cy="2000548"/>
          </a:xfrm>
          <a:prstGeom prst="rect">
            <a:avLst/>
          </a:prstGeom>
          <a:noFill/>
        </p:spPr>
        <p:txBody>
          <a:bodyPr wrap="square" rtlCol="0">
            <a:spAutoFit/>
          </a:bodyPr>
          <a:lstStyle/>
          <a:p>
            <a:r>
              <a:rPr lang="en-ZA" sz="2800" dirty="0"/>
              <a:t>Early diagnosis with guideline-based care vs usual care results in</a:t>
            </a:r>
          </a:p>
          <a:p>
            <a:pPr marL="285750" indent="-285750">
              <a:buFont typeface="Arial" panose="020B0604020202020204" pitchFamily="34" charset="0"/>
              <a:buChar char="•"/>
            </a:pPr>
            <a:r>
              <a:rPr lang="en-ZA" sz="2400" dirty="0"/>
              <a:t>Lower annualized rate of healthcare utilization</a:t>
            </a:r>
          </a:p>
          <a:p>
            <a:pPr marL="285750" indent="-285750">
              <a:buFont typeface="Arial" panose="020B0604020202020204" pitchFamily="34" charset="0"/>
              <a:buChar char="•"/>
            </a:pPr>
            <a:r>
              <a:rPr lang="en-ZA" sz="2400" dirty="0"/>
              <a:t>Improved SGRQ</a:t>
            </a:r>
          </a:p>
          <a:p>
            <a:pPr marL="285750" indent="-285750">
              <a:buFont typeface="Arial" panose="020B0604020202020204" pitchFamily="34" charset="0"/>
              <a:buChar char="•"/>
            </a:pPr>
            <a:r>
              <a:rPr lang="en-ZA" sz="2400" dirty="0"/>
              <a:t>Lower CAAT score</a:t>
            </a:r>
          </a:p>
          <a:p>
            <a:pPr marL="285750" indent="-285750">
              <a:buFont typeface="Arial" panose="020B0604020202020204" pitchFamily="34" charset="0"/>
              <a:buChar char="•"/>
            </a:pPr>
            <a:r>
              <a:rPr lang="en-ZA" sz="2400" dirty="0"/>
              <a:t>Increased FEV</a:t>
            </a:r>
            <a:r>
              <a:rPr lang="en-ZA" sz="2400" baseline="-25000" dirty="0"/>
              <a:t>1</a:t>
            </a:r>
            <a:r>
              <a:rPr lang="en-ZA" sz="2400" dirty="0"/>
              <a:t> </a:t>
            </a:r>
          </a:p>
        </p:txBody>
      </p:sp>
      <p:sp>
        <p:nvSpPr>
          <p:cNvPr id="3" name="TextBox 2">
            <a:extLst>
              <a:ext uri="{FF2B5EF4-FFF2-40B4-BE49-F238E27FC236}">
                <a16:creationId xmlns:a16="http://schemas.microsoft.com/office/drawing/2014/main" id="{D17A3136-CC50-136D-BB5B-E2F72D137693}"/>
              </a:ext>
            </a:extLst>
          </p:cNvPr>
          <p:cNvSpPr txBox="1"/>
          <p:nvPr/>
        </p:nvSpPr>
        <p:spPr>
          <a:xfrm>
            <a:off x="7772400" y="6339840"/>
            <a:ext cx="4267200" cy="369332"/>
          </a:xfrm>
          <a:prstGeom prst="rect">
            <a:avLst/>
          </a:prstGeom>
          <a:noFill/>
        </p:spPr>
        <p:txBody>
          <a:bodyPr wrap="square" rtlCol="0">
            <a:spAutoFit/>
          </a:bodyPr>
          <a:lstStyle/>
          <a:p>
            <a:pPr algn="r"/>
            <a:r>
              <a:rPr lang="en-ZA" i="1" dirty="0">
                <a:solidFill>
                  <a:srgbClr val="FFFF00"/>
                </a:solidFill>
              </a:rPr>
              <a:t>N Engl J Med 2024;390:2061-73</a:t>
            </a:r>
          </a:p>
        </p:txBody>
      </p:sp>
    </p:spTree>
    <p:extLst>
      <p:ext uri="{BB962C8B-B14F-4D97-AF65-F5344CB8AC3E}">
        <p14:creationId xmlns:p14="http://schemas.microsoft.com/office/powerpoint/2010/main" val="28531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657E-292D-16C1-99C2-8FE65C384E6F}"/>
              </a:ext>
            </a:extLst>
          </p:cNvPr>
          <p:cNvSpPr>
            <a:spLocks noGrp="1"/>
          </p:cNvSpPr>
          <p:nvPr>
            <p:ph type="title"/>
          </p:nvPr>
        </p:nvSpPr>
        <p:spPr/>
        <p:txBody>
          <a:bodyPr/>
          <a:lstStyle/>
          <a:p>
            <a:r>
              <a:rPr lang="en-ZA" dirty="0"/>
              <a:t>MANAGEMENT OF COPD</a:t>
            </a:r>
          </a:p>
        </p:txBody>
      </p:sp>
      <p:graphicFrame>
        <p:nvGraphicFramePr>
          <p:cNvPr id="4" name="Content Placeholder 3">
            <a:extLst>
              <a:ext uri="{FF2B5EF4-FFF2-40B4-BE49-F238E27FC236}">
                <a16:creationId xmlns:a16="http://schemas.microsoft.com/office/drawing/2014/main" id="{96620E34-A82C-EEA6-68EC-D89AF476CF07}"/>
              </a:ext>
            </a:extLst>
          </p:cNvPr>
          <p:cNvGraphicFramePr>
            <a:graphicFrameLocks noGrp="1"/>
          </p:cNvGraphicFramePr>
          <p:nvPr>
            <p:ph idx="1"/>
            <p:extLst>
              <p:ext uri="{D42A27DB-BD31-4B8C-83A1-F6EECF244321}">
                <p14:modId xmlns:p14="http://schemas.microsoft.com/office/powerpoint/2010/main" val="4101992331"/>
              </p:ext>
            </p:extLst>
          </p:nvPr>
        </p:nvGraphicFramePr>
        <p:xfrm>
          <a:off x="965200" y="2290078"/>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872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7EF9-CDDD-1CB8-B949-C129BD118A6D}"/>
              </a:ext>
            </a:extLst>
          </p:cNvPr>
          <p:cNvSpPr>
            <a:spLocks noGrp="1"/>
          </p:cNvSpPr>
          <p:nvPr>
            <p:ph type="title"/>
          </p:nvPr>
        </p:nvSpPr>
        <p:spPr/>
        <p:txBody>
          <a:bodyPr/>
          <a:lstStyle/>
          <a:p>
            <a:r>
              <a:rPr lang="en-ZA" dirty="0"/>
              <a:t>PHARMACOLOGICAL TREATMENT</a:t>
            </a:r>
          </a:p>
        </p:txBody>
      </p:sp>
    </p:spTree>
    <p:extLst>
      <p:ext uri="{BB962C8B-B14F-4D97-AF65-F5344CB8AC3E}">
        <p14:creationId xmlns:p14="http://schemas.microsoft.com/office/powerpoint/2010/main" val="341062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2E704C-42D6-4F17-A610-D582B9B179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2812732" y="1509486"/>
            <a:ext cx="6566535" cy="4719864"/>
          </a:xfrm>
          <a:prstGeom prst="rect">
            <a:avLst/>
          </a:prstGeom>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335F8EFE-B93A-E6E4-4467-F61888F15569}"/>
              </a:ext>
            </a:extLst>
          </p:cNvPr>
          <p:cNvSpPr>
            <a:spLocks noGrp="1"/>
          </p:cNvSpPr>
          <p:nvPr>
            <p:ph type="title"/>
          </p:nvPr>
        </p:nvSpPr>
        <p:spPr/>
        <p:txBody>
          <a:bodyPr/>
          <a:lstStyle/>
          <a:p>
            <a:r>
              <a:rPr lang="en-ZA" dirty="0"/>
              <a:t>GOLD ABE ASSESSMENT TOOL</a:t>
            </a:r>
          </a:p>
        </p:txBody>
      </p:sp>
      <p:sp>
        <p:nvSpPr>
          <p:cNvPr id="2" name="TextBox 1">
            <a:extLst>
              <a:ext uri="{FF2B5EF4-FFF2-40B4-BE49-F238E27FC236}">
                <a16:creationId xmlns:a16="http://schemas.microsoft.com/office/drawing/2014/main" id="{E7F7F665-D733-ED94-0167-570930D0D6FB}"/>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
        <p:nvSpPr>
          <p:cNvPr id="3" name="Rectangle: Rounded Corners 2">
            <a:extLst>
              <a:ext uri="{FF2B5EF4-FFF2-40B4-BE49-F238E27FC236}">
                <a16:creationId xmlns:a16="http://schemas.microsoft.com/office/drawing/2014/main" id="{1D13B24E-6ECB-18FB-841E-89243A63F08C}"/>
              </a:ext>
            </a:extLst>
          </p:cNvPr>
          <p:cNvSpPr/>
          <p:nvPr/>
        </p:nvSpPr>
        <p:spPr>
          <a:xfrm>
            <a:off x="6334760" y="3017520"/>
            <a:ext cx="2875280" cy="2981960"/>
          </a:xfrm>
          <a:prstGeom prst="roundRect">
            <a:avLst/>
          </a:prstGeom>
          <a:solidFill>
            <a:srgbClr val="66FF99">
              <a:alpha val="2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618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7B2549-9D76-D3E3-36C5-B42E63A721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1333840" y="267381"/>
            <a:ext cx="9524320" cy="64661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3584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6FB4EE-1AC2-8DCE-3001-D6A1127AC6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2257354" y="318407"/>
            <a:ext cx="7604267" cy="62211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586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67565A-1C7F-CA31-C980-60288AE0A193}"/>
              </a:ext>
            </a:extLst>
          </p:cNvPr>
          <p:cNvSpPr>
            <a:spLocks noGrp="1"/>
          </p:cNvSpPr>
          <p:nvPr>
            <p:ph type="title"/>
          </p:nvPr>
        </p:nvSpPr>
        <p:spPr/>
        <p:txBody>
          <a:bodyPr>
            <a:normAutofit fontScale="90000"/>
          </a:bodyPr>
          <a:lstStyle/>
          <a:p>
            <a:r>
              <a:rPr lang="en-ZA" dirty="0"/>
              <a:t>PHARMACOLOGICAL TREATMENT:</a:t>
            </a:r>
            <a:br>
              <a:rPr lang="en-ZA" dirty="0"/>
            </a:br>
            <a:r>
              <a:rPr lang="en-ZA" dirty="0"/>
              <a:t>COPD (SMOKING-RELATED)</a:t>
            </a:r>
          </a:p>
        </p:txBody>
      </p:sp>
      <p:graphicFrame>
        <p:nvGraphicFramePr>
          <p:cNvPr id="9" name="Content Placeholder 2">
            <a:extLst>
              <a:ext uri="{FF2B5EF4-FFF2-40B4-BE49-F238E27FC236}">
                <a16:creationId xmlns:a16="http://schemas.microsoft.com/office/drawing/2014/main" id="{3883B95F-AC24-01D9-F7AA-024C5BD55C97}"/>
              </a:ext>
            </a:extLst>
          </p:cNvPr>
          <p:cNvGraphicFramePr>
            <a:graphicFrameLocks noGrp="1"/>
          </p:cNvGraphicFramePr>
          <p:nvPr>
            <p:ph idx="1"/>
            <p:extLst>
              <p:ext uri="{D42A27DB-BD31-4B8C-83A1-F6EECF244321}">
                <p14:modId xmlns:p14="http://schemas.microsoft.com/office/powerpoint/2010/main" val="4016491362"/>
              </p:ext>
            </p:extLst>
          </p:nvPr>
        </p:nvGraphicFramePr>
        <p:xfrm>
          <a:off x="2666081" y="1794933"/>
          <a:ext cx="6808388" cy="446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D1AB5F2-4E2A-6CDE-F1B3-BA7E391981F5}"/>
              </a:ext>
            </a:extLst>
          </p:cNvPr>
          <p:cNvSpPr txBox="1"/>
          <p:nvPr/>
        </p:nvSpPr>
        <p:spPr>
          <a:xfrm>
            <a:off x="6795039" y="1811867"/>
            <a:ext cx="2518563" cy="707886"/>
          </a:xfrm>
          <a:prstGeom prst="rect">
            <a:avLst/>
          </a:prstGeom>
          <a:noFill/>
        </p:spPr>
        <p:txBody>
          <a:bodyPr wrap="square" rtlCol="0">
            <a:spAutoFit/>
          </a:bodyPr>
          <a:lstStyle/>
          <a:p>
            <a:pPr marL="177800" indent="-177800">
              <a:buClr>
                <a:srgbClr val="FFFF00"/>
              </a:buClr>
              <a:buFont typeface="Arial" panose="020B0604020202020204" pitchFamily="34" charset="0"/>
              <a:buChar char="•"/>
            </a:pPr>
            <a:r>
              <a:rPr lang="en-ZA" sz="2000" dirty="0"/>
              <a:t>anti-</a:t>
            </a:r>
            <a:r>
              <a:rPr lang="en-ZA" sz="2000" dirty="0" err="1"/>
              <a:t>muscarinics</a:t>
            </a:r>
            <a:endParaRPr lang="en-ZA" sz="2000" dirty="0"/>
          </a:p>
          <a:p>
            <a:pPr marL="177800" indent="-177800">
              <a:buClr>
                <a:srgbClr val="FFFF00"/>
              </a:buClr>
              <a:buFont typeface="Arial" panose="020B0604020202020204" pitchFamily="34" charset="0"/>
              <a:buChar char="•"/>
            </a:pPr>
            <a:r>
              <a:rPr lang="el-GR" sz="2000" dirty="0"/>
              <a:t>β</a:t>
            </a:r>
            <a:r>
              <a:rPr lang="en-ZA" sz="2000" baseline="-25000" dirty="0"/>
              <a:t>2</a:t>
            </a:r>
            <a:r>
              <a:rPr lang="en-ZA" sz="2000" dirty="0"/>
              <a:t>-agonists</a:t>
            </a:r>
            <a:endParaRPr lang="en-US" sz="2000" dirty="0"/>
          </a:p>
        </p:txBody>
      </p:sp>
    </p:spTree>
    <p:extLst>
      <p:ext uri="{BB962C8B-B14F-4D97-AF65-F5344CB8AC3E}">
        <p14:creationId xmlns:p14="http://schemas.microsoft.com/office/powerpoint/2010/main" val="621813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B2668-BECD-89AC-6584-5460A7D0E467}"/>
              </a:ext>
            </a:extLst>
          </p:cNvPr>
          <p:cNvSpPr>
            <a:spLocks noGrp="1"/>
          </p:cNvSpPr>
          <p:nvPr>
            <p:ph type="body" idx="1"/>
          </p:nvPr>
        </p:nvSpPr>
        <p:spPr/>
        <p:txBody>
          <a:bodyPr>
            <a:noAutofit/>
          </a:bodyPr>
          <a:lstStyle/>
          <a:p>
            <a:pPr algn="l"/>
            <a:r>
              <a:rPr lang="en-ZA" sz="2800" dirty="0">
                <a:solidFill>
                  <a:srgbClr val="FFFF00"/>
                </a:solidFill>
              </a:rPr>
              <a:t>LONG-ACTING</a:t>
            </a:r>
          </a:p>
          <a:p>
            <a:pPr algn="l"/>
            <a:r>
              <a:rPr lang="en-ZA" sz="2800" dirty="0">
                <a:solidFill>
                  <a:srgbClr val="FFFF00"/>
                </a:solidFill>
              </a:rPr>
              <a:t>ANTI-MUSCARINICS</a:t>
            </a:r>
          </a:p>
        </p:txBody>
      </p:sp>
      <p:sp>
        <p:nvSpPr>
          <p:cNvPr id="3" name="Content Placeholder 2">
            <a:extLst>
              <a:ext uri="{FF2B5EF4-FFF2-40B4-BE49-F238E27FC236}">
                <a16:creationId xmlns:a16="http://schemas.microsoft.com/office/drawing/2014/main" id="{C1F5757F-4859-A5ED-1EBF-9353CD501B90}"/>
              </a:ext>
            </a:extLst>
          </p:cNvPr>
          <p:cNvSpPr>
            <a:spLocks noGrp="1"/>
          </p:cNvSpPr>
          <p:nvPr>
            <p:ph sz="half" idx="2"/>
          </p:nvPr>
        </p:nvSpPr>
        <p:spPr>
          <a:xfrm>
            <a:off x="1711026" y="3143250"/>
            <a:ext cx="4270248" cy="2596776"/>
          </a:xfrm>
        </p:spPr>
        <p:txBody>
          <a:bodyPr/>
          <a:lstStyle/>
          <a:p>
            <a:pPr lvl="1">
              <a:buClr>
                <a:srgbClr val="FFFF00"/>
              </a:buClr>
            </a:pPr>
            <a:r>
              <a:rPr lang="en-ZA" sz="2800" dirty="0"/>
              <a:t>Tiotropium</a:t>
            </a:r>
          </a:p>
          <a:p>
            <a:pPr lvl="1">
              <a:buClr>
                <a:srgbClr val="FFFF00"/>
              </a:buClr>
            </a:pPr>
            <a:r>
              <a:rPr lang="en-ZA" sz="2800" dirty="0" err="1"/>
              <a:t>Glycopyrronium</a:t>
            </a:r>
            <a:r>
              <a:rPr lang="en-ZA" sz="2800" dirty="0"/>
              <a:t> bromide</a:t>
            </a:r>
          </a:p>
          <a:p>
            <a:pPr lvl="1">
              <a:buClr>
                <a:srgbClr val="FFFF00"/>
              </a:buClr>
            </a:pPr>
            <a:r>
              <a:rPr lang="en-ZA" sz="2800" dirty="0" err="1"/>
              <a:t>Umeclidium</a:t>
            </a:r>
            <a:endParaRPr lang="en-ZA" sz="2800" dirty="0"/>
          </a:p>
          <a:p>
            <a:endParaRPr lang="en-ZA" dirty="0"/>
          </a:p>
        </p:txBody>
      </p:sp>
      <p:sp>
        <p:nvSpPr>
          <p:cNvPr id="4" name="Content Placeholder 3">
            <a:extLst>
              <a:ext uri="{FF2B5EF4-FFF2-40B4-BE49-F238E27FC236}">
                <a16:creationId xmlns:a16="http://schemas.microsoft.com/office/drawing/2014/main" id="{51C89F6F-D2B3-AD59-2775-65C28F137860}"/>
              </a:ext>
            </a:extLst>
          </p:cNvPr>
          <p:cNvSpPr>
            <a:spLocks noGrp="1"/>
          </p:cNvSpPr>
          <p:nvPr>
            <p:ph sz="quarter" idx="4"/>
          </p:nvPr>
        </p:nvSpPr>
        <p:spPr>
          <a:xfrm>
            <a:off x="6848676" y="3143250"/>
            <a:ext cx="4253484" cy="2596776"/>
          </a:xfrm>
        </p:spPr>
        <p:txBody>
          <a:bodyPr/>
          <a:lstStyle/>
          <a:p>
            <a:pPr lvl="1">
              <a:buClr>
                <a:srgbClr val="FFFF00"/>
              </a:buClr>
            </a:pPr>
            <a:r>
              <a:rPr lang="en-ZA" sz="2800" dirty="0">
                <a:ea typeface="Calibri" panose="020F0502020204030204" pitchFamily="34" charset="0"/>
                <a:cs typeface="Calibri" panose="020F0502020204030204" pitchFamily="34" charset="0"/>
              </a:rPr>
              <a:t>Formoterol</a:t>
            </a:r>
            <a:r>
              <a:rPr lang="en-ZA" sz="2800" dirty="0">
                <a:solidFill>
                  <a:srgbClr val="FFFF00"/>
                </a:solidFill>
                <a:ea typeface="Calibri" panose="020F0502020204030204" pitchFamily="34" charset="0"/>
                <a:cs typeface="Calibri" panose="020F0502020204030204" pitchFamily="34" charset="0"/>
              </a:rPr>
              <a:t>*</a:t>
            </a:r>
          </a:p>
          <a:p>
            <a:pPr lvl="1">
              <a:buClr>
                <a:srgbClr val="FFFF00"/>
              </a:buClr>
            </a:pPr>
            <a:r>
              <a:rPr lang="en-ZA" sz="2800" dirty="0">
                <a:ea typeface="Calibri" panose="020F0502020204030204" pitchFamily="34" charset="0"/>
                <a:cs typeface="Calibri" panose="020F0502020204030204" pitchFamily="34" charset="0"/>
              </a:rPr>
              <a:t>Salmeterol</a:t>
            </a:r>
          </a:p>
          <a:p>
            <a:pPr lvl="1">
              <a:buClr>
                <a:srgbClr val="FFFF00"/>
              </a:buClr>
            </a:pPr>
            <a:r>
              <a:rPr lang="en-ZA" sz="2800" dirty="0">
                <a:ea typeface="Calibri" panose="020F0502020204030204" pitchFamily="34" charset="0"/>
                <a:cs typeface="Calibri" panose="020F0502020204030204" pitchFamily="34" charset="0"/>
              </a:rPr>
              <a:t>Indacaterol</a:t>
            </a:r>
          </a:p>
          <a:p>
            <a:pPr lvl="1">
              <a:buClr>
                <a:srgbClr val="FFFF00"/>
              </a:buClr>
            </a:pPr>
            <a:r>
              <a:rPr lang="en-ZA" sz="2800" dirty="0">
                <a:ea typeface="Calibri" panose="020F0502020204030204" pitchFamily="34" charset="0"/>
                <a:cs typeface="Calibri" panose="020F0502020204030204" pitchFamily="34" charset="0"/>
              </a:rPr>
              <a:t>Vilanterol</a:t>
            </a:r>
          </a:p>
          <a:p>
            <a:endParaRPr lang="en-ZA" dirty="0"/>
          </a:p>
        </p:txBody>
      </p:sp>
      <p:sp>
        <p:nvSpPr>
          <p:cNvPr id="5" name="Text Placeholder 4">
            <a:extLst>
              <a:ext uri="{FF2B5EF4-FFF2-40B4-BE49-F238E27FC236}">
                <a16:creationId xmlns:a16="http://schemas.microsoft.com/office/drawing/2014/main" id="{85C7149A-C519-14DD-902E-FB86E6B243F6}"/>
              </a:ext>
            </a:extLst>
          </p:cNvPr>
          <p:cNvSpPr>
            <a:spLocks noGrp="1"/>
          </p:cNvSpPr>
          <p:nvPr>
            <p:ph type="body" sz="quarter" idx="13"/>
          </p:nvPr>
        </p:nvSpPr>
        <p:spPr/>
        <p:txBody>
          <a:bodyPr>
            <a:noAutofit/>
          </a:bodyPr>
          <a:lstStyle/>
          <a:p>
            <a:pPr algn="l"/>
            <a:r>
              <a:rPr lang="en-ZA" sz="2800" dirty="0">
                <a:solidFill>
                  <a:srgbClr val="FFFF00"/>
                </a:solidFill>
                <a:ea typeface="Calibri" panose="020F0502020204030204" pitchFamily="34" charset="0"/>
                <a:cs typeface="Calibri" panose="020F0502020204030204" pitchFamily="34" charset="0"/>
              </a:rPr>
              <a:t>LONG-ACTING</a:t>
            </a:r>
            <a:r>
              <a:rPr lang="el-GR" sz="2800" dirty="0">
                <a:solidFill>
                  <a:srgbClr val="FFFF00"/>
                </a:solidFill>
                <a:ea typeface="Calibri" panose="020F0502020204030204" pitchFamily="34" charset="0"/>
                <a:cs typeface="Calibri" panose="020F0502020204030204" pitchFamily="34" charset="0"/>
              </a:rPr>
              <a:t> </a:t>
            </a:r>
            <a:endParaRPr lang="en-ZA" sz="2800" dirty="0">
              <a:solidFill>
                <a:srgbClr val="FFFF00"/>
              </a:solidFill>
              <a:ea typeface="Calibri" panose="020F0502020204030204" pitchFamily="34" charset="0"/>
              <a:cs typeface="Calibri" panose="020F0502020204030204" pitchFamily="34" charset="0"/>
            </a:endParaRPr>
          </a:p>
          <a:p>
            <a:pPr algn="l"/>
            <a:r>
              <a:rPr lang="el-GR" sz="2800" cap="none" dirty="0">
                <a:solidFill>
                  <a:srgbClr val="FFFF00"/>
                </a:solidFill>
                <a:latin typeface="Calibri" panose="020F0502020204030204" pitchFamily="34" charset="0"/>
                <a:ea typeface="Calibri" panose="020F0502020204030204" pitchFamily="34" charset="0"/>
                <a:cs typeface="Calibri" panose="020F0502020204030204" pitchFamily="34" charset="0"/>
              </a:rPr>
              <a:t>β</a:t>
            </a:r>
            <a:r>
              <a:rPr lang="en-ZA" sz="2800" baseline="-25000" dirty="0">
                <a:solidFill>
                  <a:srgbClr val="FFFF00"/>
                </a:solidFill>
                <a:ea typeface="Calibri" panose="020F0502020204030204" pitchFamily="34" charset="0"/>
                <a:cs typeface="Calibri" panose="020F0502020204030204" pitchFamily="34" charset="0"/>
              </a:rPr>
              <a:t>2</a:t>
            </a:r>
            <a:r>
              <a:rPr lang="en-ZA" sz="2800" dirty="0">
                <a:solidFill>
                  <a:srgbClr val="FFFF00"/>
                </a:solidFill>
                <a:ea typeface="Calibri" panose="020F0502020204030204" pitchFamily="34" charset="0"/>
                <a:cs typeface="Calibri" panose="020F0502020204030204" pitchFamily="34" charset="0"/>
              </a:rPr>
              <a:t>-AGONISTS</a:t>
            </a:r>
          </a:p>
        </p:txBody>
      </p:sp>
      <p:sp>
        <p:nvSpPr>
          <p:cNvPr id="9" name="Title 1">
            <a:extLst>
              <a:ext uri="{FF2B5EF4-FFF2-40B4-BE49-F238E27FC236}">
                <a16:creationId xmlns:a16="http://schemas.microsoft.com/office/drawing/2014/main" id="{08CEC1A1-CB81-27F8-2FDA-C780A66D6D96}"/>
              </a:ext>
            </a:extLst>
          </p:cNvPr>
          <p:cNvSpPr>
            <a:spLocks noGrp="1"/>
          </p:cNvSpPr>
          <p:nvPr>
            <p:ph type="title"/>
          </p:nvPr>
        </p:nvSpPr>
        <p:spPr>
          <a:xfrm>
            <a:off x="1051560" y="528750"/>
            <a:ext cx="10073122" cy="874748"/>
          </a:xfrm>
        </p:spPr>
        <p:txBody>
          <a:bodyPr/>
          <a:lstStyle/>
          <a:p>
            <a:r>
              <a:rPr lang="en-ZA" dirty="0"/>
              <a:t>INHALED BRONCHODILATORS</a:t>
            </a:r>
          </a:p>
        </p:txBody>
      </p:sp>
    </p:spTree>
    <p:extLst>
      <p:ext uri="{BB962C8B-B14F-4D97-AF65-F5344CB8AC3E}">
        <p14:creationId xmlns:p14="http://schemas.microsoft.com/office/powerpoint/2010/main" val="2638475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6398-8A32-C277-A5F6-22F01930800E}"/>
              </a:ext>
            </a:extLst>
          </p:cNvPr>
          <p:cNvSpPr>
            <a:spLocks noGrp="1"/>
          </p:cNvSpPr>
          <p:nvPr>
            <p:ph type="title"/>
          </p:nvPr>
        </p:nvSpPr>
        <p:spPr/>
        <p:txBody>
          <a:bodyPr/>
          <a:lstStyle/>
          <a:p>
            <a:pPr>
              <a:tabLst>
                <a:tab pos="4746625" algn="l"/>
              </a:tabLst>
            </a:pPr>
            <a:r>
              <a:rPr lang="en-ZA" dirty="0"/>
              <a:t>INITIAL PHARMACOLOGICAL MANAGEMENT</a:t>
            </a:r>
          </a:p>
        </p:txBody>
      </p:sp>
      <p:pic>
        <p:nvPicPr>
          <p:cNvPr id="4" name="Picture 3">
            <a:extLst>
              <a:ext uri="{FF2B5EF4-FFF2-40B4-BE49-F238E27FC236}">
                <a16:creationId xmlns:a16="http://schemas.microsoft.com/office/drawing/2014/main" id="{CECDB0A0-1983-C266-6D74-187568631E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2413732" y="1770744"/>
            <a:ext cx="7364536" cy="4413364"/>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C2D1DA7-D5BF-BA7D-EFA0-626931F79A03}"/>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365093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C9953-CB5B-3843-C3C7-FE4A37DCD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A23EB-D159-2D18-0F2F-DD75DB274484}"/>
              </a:ext>
            </a:extLst>
          </p:cNvPr>
          <p:cNvSpPr>
            <a:spLocks noGrp="1"/>
          </p:cNvSpPr>
          <p:nvPr>
            <p:ph type="title"/>
          </p:nvPr>
        </p:nvSpPr>
        <p:spPr/>
        <p:txBody>
          <a:bodyPr/>
          <a:lstStyle/>
          <a:p>
            <a:r>
              <a:rPr lang="en-ZA" dirty="0"/>
              <a:t>FREQUENT EXACERBATORS</a:t>
            </a:r>
          </a:p>
        </p:txBody>
      </p:sp>
      <p:sp>
        <p:nvSpPr>
          <p:cNvPr id="6" name="TextBox 5">
            <a:extLst>
              <a:ext uri="{FF2B5EF4-FFF2-40B4-BE49-F238E27FC236}">
                <a16:creationId xmlns:a16="http://schemas.microsoft.com/office/drawing/2014/main" id="{477C94A5-DD56-2063-1E22-4E56D3E68EAC}"/>
              </a:ext>
            </a:extLst>
          </p:cNvPr>
          <p:cNvSpPr txBox="1"/>
          <p:nvPr/>
        </p:nvSpPr>
        <p:spPr>
          <a:xfrm>
            <a:off x="4316894" y="1773205"/>
            <a:ext cx="3558209" cy="461665"/>
          </a:xfrm>
          <a:prstGeom prst="rect">
            <a:avLst/>
          </a:prstGeom>
          <a:solidFill>
            <a:srgbClr val="66FF99"/>
          </a:solidFill>
          <a:effectLst>
            <a:outerShdw blurRad="50800" dist="50800" dir="2400000" algn="tl" rotWithShape="0">
              <a:schemeClr val="tx1">
                <a:alpha val="40000"/>
              </a:schemeClr>
            </a:outerShdw>
            <a:softEdge rad="635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Initial Rx: LABA or LAMA</a:t>
            </a:r>
          </a:p>
        </p:txBody>
      </p:sp>
      <p:sp>
        <p:nvSpPr>
          <p:cNvPr id="7" name="TextBox 6">
            <a:extLst>
              <a:ext uri="{FF2B5EF4-FFF2-40B4-BE49-F238E27FC236}">
                <a16:creationId xmlns:a16="http://schemas.microsoft.com/office/drawing/2014/main" id="{505352B0-4916-57AA-AD95-4294FF5E6298}"/>
              </a:ext>
            </a:extLst>
          </p:cNvPr>
          <p:cNvSpPr txBox="1"/>
          <p:nvPr/>
        </p:nvSpPr>
        <p:spPr>
          <a:xfrm>
            <a:off x="4456043" y="2687963"/>
            <a:ext cx="3279913" cy="461665"/>
          </a:xfrm>
          <a:prstGeom prst="rect">
            <a:avLst/>
          </a:prstGeom>
          <a:solidFill>
            <a:srgbClr val="FFFF00"/>
          </a:solidFill>
          <a:effectLst>
            <a:outerShdw blurRad="50800" dist="50800" dir="2400000" algn="tl" rotWithShape="0">
              <a:schemeClr val="tx1">
                <a:alpha val="40000"/>
              </a:schemeClr>
            </a:outerShdw>
            <a:softEdge rad="635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Frequent exacerbations</a:t>
            </a:r>
          </a:p>
        </p:txBody>
      </p:sp>
      <p:sp>
        <p:nvSpPr>
          <p:cNvPr id="8" name="TextBox 7">
            <a:extLst>
              <a:ext uri="{FF2B5EF4-FFF2-40B4-BE49-F238E27FC236}">
                <a16:creationId xmlns:a16="http://schemas.microsoft.com/office/drawing/2014/main" id="{6BA6A056-B4D5-C8B9-B53C-F28EF5D96648}"/>
              </a:ext>
            </a:extLst>
          </p:cNvPr>
          <p:cNvSpPr txBox="1"/>
          <p:nvPr/>
        </p:nvSpPr>
        <p:spPr>
          <a:xfrm>
            <a:off x="738809" y="3620667"/>
            <a:ext cx="3959087" cy="461665"/>
          </a:xfrm>
          <a:prstGeom prst="rect">
            <a:avLst/>
          </a:prstGeom>
          <a:solidFill>
            <a:schemeClr val="accent1">
              <a:lumMod val="20000"/>
              <a:lumOff val="80000"/>
            </a:schemeClr>
          </a:solidFill>
          <a:effectLst>
            <a:outerShdw blurRad="50800" dist="50800" dir="2400000" algn="tl" rotWithShape="0">
              <a:schemeClr val="tx1">
                <a:alpha val="40000"/>
              </a:schemeClr>
            </a:outerShdw>
            <a:softEdge rad="635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Blood eosinophils &lt; 300/</a:t>
            </a:r>
            <a:r>
              <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a:t>
            </a:r>
            <a:r>
              <a:rPr kumimoji="0" lang="en-Z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a:t>
            </a:r>
            <a:endPar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 name="TextBox 8">
            <a:extLst>
              <a:ext uri="{FF2B5EF4-FFF2-40B4-BE49-F238E27FC236}">
                <a16:creationId xmlns:a16="http://schemas.microsoft.com/office/drawing/2014/main" id="{B7462058-F9DA-2491-287D-18C523802C24}"/>
              </a:ext>
            </a:extLst>
          </p:cNvPr>
          <p:cNvSpPr txBox="1"/>
          <p:nvPr/>
        </p:nvSpPr>
        <p:spPr>
          <a:xfrm>
            <a:off x="1519030" y="4558098"/>
            <a:ext cx="2398644" cy="461665"/>
          </a:xfrm>
          <a:prstGeom prst="rect">
            <a:avLst/>
          </a:prstGeom>
          <a:solidFill>
            <a:srgbClr val="66FF99"/>
          </a:solidFill>
          <a:effectLst>
            <a:outerShdw blurRad="50800" dist="50800" dir="2400000" algn="tl" rotWithShape="0">
              <a:schemeClr val="tx1">
                <a:alpha val="40000"/>
              </a:schemeClr>
            </a:outerShdw>
            <a:softEdge rad="635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LABA + LAMA</a:t>
            </a:r>
          </a:p>
        </p:txBody>
      </p:sp>
      <p:sp>
        <p:nvSpPr>
          <p:cNvPr id="10" name="TextBox 9">
            <a:extLst>
              <a:ext uri="{FF2B5EF4-FFF2-40B4-BE49-F238E27FC236}">
                <a16:creationId xmlns:a16="http://schemas.microsoft.com/office/drawing/2014/main" id="{3E0E83D0-62D5-2B4C-AF41-592F3BF77213}"/>
              </a:ext>
            </a:extLst>
          </p:cNvPr>
          <p:cNvSpPr txBox="1"/>
          <p:nvPr/>
        </p:nvSpPr>
        <p:spPr>
          <a:xfrm>
            <a:off x="720587" y="5522033"/>
            <a:ext cx="6727135" cy="830997"/>
          </a:xfrm>
          <a:prstGeom prst="rect">
            <a:avLst/>
          </a:prstGeom>
          <a:solidFill>
            <a:srgbClr val="FFCCFF"/>
          </a:solidFill>
          <a:effectLst>
            <a:outerShdw blurRad="50800" dist="50800" dir="2400000" algn="tl" rotWithShape="0">
              <a:schemeClr val="tx1">
                <a:alpha val="40000"/>
              </a:schemeClr>
            </a:outerShdw>
            <a:softEdge rad="635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Inadequate response + blood eosinophils </a:t>
            </a:r>
            <a:r>
              <a:rPr kumimoji="0" lang="en-ZA" sz="24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Calibri" panose="020F0502020204030204" pitchFamily="34" charset="0"/>
              </a:rPr>
              <a:t>≥ 100/</a:t>
            </a:r>
            <a:r>
              <a:rPr kumimoji="0" lang="el-GR" sz="24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μ</a:t>
            </a:r>
            <a:r>
              <a:rPr kumimoji="0" lang="en-ZA" sz="24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Calibri" panose="020F0502020204030204" pitchFamily="34" charset="0"/>
              </a:rPr>
              <a:t>L:</a:t>
            </a: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b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br>
            <a:r>
              <a:rPr lang="en-ZA" sz="2400" dirty="0">
                <a:solidFill>
                  <a:prstClr val="black"/>
                </a:solidFill>
                <a:latin typeface="Gill Sans MT" panose="020B0502020104020203"/>
              </a:rPr>
              <a:t>LABA + LAMA +</a:t>
            </a: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 ICS</a:t>
            </a:r>
          </a:p>
        </p:txBody>
      </p:sp>
      <p:sp>
        <p:nvSpPr>
          <p:cNvPr id="11" name="TextBox 10">
            <a:extLst>
              <a:ext uri="{FF2B5EF4-FFF2-40B4-BE49-F238E27FC236}">
                <a16:creationId xmlns:a16="http://schemas.microsoft.com/office/drawing/2014/main" id="{0979E966-D1ED-BB8A-326A-EF5FBC1B32CE}"/>
              </a:ext>
            </a:extLst>
          </p:cNvPr>
          <p:cNvSpPr txBox="1"/>
          <p:nvPr/>
        </p:nvSpPr>
        <p:spPr>
          <a:xfrm>
            <a:off x="7239006" y="3614043"/>
            <a:ext cx="3959087" cy="830997"/>
          </a:xfrm>
          <a:prstGeom prst="rect">
            <a:avLst/>
          </a:prstGeom>
          <a:solidFill>
            <a:srgbClr val="FFCCFF"/>
          </a:solidFill>
          <a:effectLst>
            <a:outerShdw blurRad="50800" dist="50800" dir="2400000" algn="tl" rotWithShape="0">
              <a:schemeClr val="tx1">
                <a:alpha val="40000"/>
              </a:schemeClr>
            </a:outerShdw>
            <a:softEdge rad="635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rPr>
              <a:t>Blood eosinophils </a:t>
            </a:r>
            <a:r>
              <a:rPr kumimoji="0" lang="en-ZA" sz="24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Calibri" panose="020F0502020204030204" pitchFamily="34" charset="0"/>
              </a:rPr>
              <a:t>≥ 300/</a:t>
            </a:r>
            <a:r>
              <a:rPr kumimoji="0" lang="el-GR" sz="2400" b="0" i="0" u="none" strike="noStrike" kern="1200" cap="none" spc="0" normalizeH="0" baseline="0" noProof="0" dirty="0">
                <a:ln>
                  <a:noFill/>
                </a:ln>
                <a:solidFill>
                  <a:prstClr val="black"/>
                </a:solidFill>
                <a:effectLst/>
                <a:uLnTx/>
                <a:uFillTx/>
                <a:latin typeface="Corbel" panose="020B0503020204020204" pitchFamily="34" charset="0"/>
                <a:ea typeface="Calibri" panose="020F0502020204030204" pitchFamily="34" charset="0"/>
                <a:cs typeface="Calibri" panose="020F0502020204030204" pitchFamily="34" charset="0"/>
              </a:rPr>
              <a:t>μ</a:t>
            </a:r>
            <a:r>
              <a:rPr kumimoji="0" lang="en-ZA" sz="24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Calibri" panose="020F0502020204030204" pitchFamily="34" charset="0"/>
              </a:rPr>
              <a:t>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solidFill>
                  <a:prstClr val="black"/>
                </a:solidFill>
                <a:effectLst/>
                <a:uLnTx/>
                <a:uFillTx/>
                <a:latin typeface="Gill Sans MT" panose="020B0502020104020203"/>
                <a:ea typeface="Calibri" panose="020F0502020204030204" pitchFamily="34" charset="0"/>
                <a:cs typeface="Calibri" panose="020F0502020204030204" pitchFamily="34" charset="0"/>
              </a:rPr>
              <a:t>LABA + LAMA + ICS</a:t>
            </a:r>
            <a:endParaRPr kumimoji="0" lang="en-ZA"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cxnSp>
        <p:nvCxnSpPr>
          <p:cNvPr id="14" name="Straight Arrow Connector 13">
            <a:extLst>
              <a:ext uri="{FF2B5EF4-FFF2-40B4-BE49-F238E27FC236}">
                <a16:creationId xmlns:a16="http://schemas.microsoft.com/office/drawing/2014/main" id="{925369BE-32AB-908C-833E-D10FC8531E7C}"/>
              </a:ext>
            </a:extLst>
          </p:cNvPr>
          <p:cNvCxnSpPr>
            <a:stCxn id="6" idx="2"/>
            <a:endCxn id="7" idx="0"/>
          </p:cNvCxnSpPr>
          <p:nvPr/>
        </p:nvCxnSpPr>
        <p:spPr>
          <a:xfrm>
            <a:off x="6095999" y="2234870"/>
            <a:ext cx="1" cy="453093"/>
          </a:xfrm>
          <a:prstGeom prst="straightConnector1">
            <a:avLst/>
          </a:prstGeom>
          <a:ln w="50800">
            <a:solidFill>
              <a:srgbClr val="FFFF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D6C9AAC-D495-54C5-F508-AE395810F8EC}"/>
              </a:ext>
            </a:extLst>
          </p:cNvPr>
          <p:cNvCxnSpPr>
            <a:stCxn id="7" idx="1"/>
            <a:endCxn id="8" idx="0"/>
          </p:cNvCxnSpPr>
          <p:nvPr/>
        </p:nvCxnSpPr>
        <p:spPr>
          <a:xfrm rot="10800000" flipV="1">
            <a:off x="2718353" y="2918795"/>
            <a:ext cx="1737690" cy="701871"/>
          </a:xfrm>
          <a:prstGeom prst="bentConnector2">
            <a:avLst/>
          </a:prstGeom>
          <a:ln w="50800">
            <a:solidFill>
              <a:srgbClr val="FFFF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1269B9B-20C1-F62D-D35F-CC8CF36572EA}"/>
              </a:ext>
            </a:extLst>
          </p:cNvPr>
          <p:cNvCxnSpPr>
            <a:cxnSpLocks/>
          </p:cNvCxnSpPr>
          <p:nvPr/>
        </p:nvCxnSpPr>
        <p:spPr>
          <a:xfrm rot="10800000" flipH="1" flipV="1">
            <a:off x="7721053" y="2912171"/>
            <a:ext cx="1737690" cy="701871"/>
          </a:xfrm>
          <a:prstGeom prst="bentConnector2">
            <a:avLst/>
          </a:prstGeom>
          <a:ln w="50800">
            <a:solidFill>
              <a:srgbClr val="FFFF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E4AD30-D3C2-EE35-F0FE-A33CA988B21B}"/>
              </a:ext>
            </a:extLst>
          </p:cNvPr>
          <p:cNvCxnSpPr/>
          <p:nvPr/>
        </p:nvCxnSpPr>
        <p:spPr>
          <a:xfrm>
            <a:off x="2718352" y="4105005"/>
            <a:ext cx="1" cy="453093"/>
          </a:xfrm>
          <a:prstGeom prst="straightConnector1">
            <a:avLst/>
          </a:prstGeom>
          <a:ln w="50800">
            <a:solidFill>
              <a:srgbClr val="FFFF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05BB25-956D-9FAF-E63A-228ECCF0C381}"/>
              </a:ext>
            </a:extLst>
          </p:cNvPr>
          <p:cNvCxnSpPr/>
          <p:nvPr/>
        </p:nvCxnSpPr>
        <p:spPr>
          <a:xfrm>
            <a:off x="2718351" y="5050947"/>
            <a:ext cx="1" cy="453093"/>
          </a:xfrm>
          <a:prstGeom prst="straightConnector1">
            <a:avLst/>
          </a:prstGeom>
          <a:ln w="50800">
            <a:solidFill>
              <a:srgbClr val="FFFF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10D36E-D4EA-C6B3-B261-A1F556172266}"/>
              </a:ext>
            </a:extLst>
          </p:cNvPr>
          <p:cNvSpPr txBox="1"/>
          <p:nvPr/>
        </p:nvSpPr>
        <p:spPr>
          <a:xfrm>
            <a:off x="5168348" y="6444347"/>
            <a:ext cx="6948914" cy="369332"/>
          </a:xfrm>
          <a:prstGeom prst="rect">
            <a:avLst/>
          </a:prstGeom>
          <a:noFill/>
        </p:spPr>
        <p:txBody>
          <a:bodyPr wrap="square">
            <a:spAutoFit/>
          </a:bodyPr>
          <a:lstStyle/>
          <a:p>
            <a:pPr algn="r">
              <a:spcBef>
                <a:spcPct val="50000"/>
              </a:spcBef>
              <a:defRPr/>
            </a:pPr>
            <a:r>
              <a:rPr kumimoji="0" lang="en-US" b="0" i="1" u="none" strike="noStrike" kern="1200" cap="none" spc="0" normalizeH="0" baseline="0" noProof="0" dirty="0">
                <a:ln>
                  <a:noFill/>
                </a:ln>
                <a:solidFill>
                  <a:srgbClr val="FFFF00"/>
                </a:solidFill>
                <a:effectLst/>
                <a:uLnTx/>
                <a:uFillTx/>
                <a:ea typeface="+mn-ea"/>
                <a:cs typeface="+mn-cs"/>
              </a:rPr>
              <a:t>Adapted from </a:t>
            </a:r>
            <a:r>
              <a:rPr lang="en-US" i="1" dirty="0">
                <a:solidFill>
                  <a:srgbClr val="FFFF00"/>
                </a:solidFill>
              </a:rPr>
              <a:t>Global Initiative for Obstructive Lung Disease (GOLD) 2026</a:t>
            </a:r>
            <a:endParaRPr lang="en-GB" i="1" dirty="0">
              <a:solidFill>
                <a:srgbClr val="FFFF00"/>
              </a:solidFill>
            </a:endParaRPr>
          </a:p>
        </p:txBody>
      </p:sp>
    </p:spTree>
    <p:extLst>
      <p:ext uri="{BB962C8B-B14F-4D97-AF65-F5344CB8AC3E}">
        <p14:creationId xmlns:p14="http://schemas.microsoft.com/office/powerpoint/2010/main" val="878473860"/>
      </p:ext>
    </p:extLst>
  </p:cSld>
  <p:clrMapOvr>
    <a:masterClrMapping/>
  </p:clrMapOvr>
  <mc:AlternateContent xmlns:mc="http://schemas.openxmlformats.org/markup-compatibility/2006" xmlns:p14="http://schemas.microsoft.com/office/powerpoint/2010/main">
    <mc:Choice Requires="p14">
      <p:transition spd="slow" p14:dur="2000" advTm="65674"/>
    </mc:Choice>
    <mc:Fallback xmlns="">
      <p:transition spd="slow" advTm="656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748A2A2-2F59-A9B9-03D1-8F24397A5D63}"/>
              </a:ext>
            </a:extLst>
          </p:cNvPr>
          <p:cNvGrpSpPr/>
          <p:nvPr/>
        </p:nvGrpSpPr>
        <p:grpSpPr>
          <a:xfrm>
            <a:off x="3074505" y="500815"/>
            <a:ext cx="8714308" cy="1864616"/>
            <a:chOff x="3074505" y="500815"/>
            <a:chExt cx="8714308" cy="1864616"/>
          </a:xfrm>
        </p:grpSpPr>
        <p:sp>
          <p:nvSpPr>
            <p:cNvPr id="7" name="Speech Bubble: Rectangle with Corners Rounded 6">
              <a:extLst>
                <a:ext uri="{FF2B5EF4-FFF2-40B4-BE49-F238E27FC236}">
                  <a16:creationId xmlns:a16="http://schemas.microsoft.com/office/drawing/2014/main" id="{8FD24AB1-270D-DF55-B17D-AA55FC57B721}"/>
                </a:ext>
              </a:extLst>
            </p:cNvPr>
            <p:cNvSpPr/>
            <p:nvPr/>
          </p:nvSpPr>
          <p:spPr>
            <a:xfrm>
              <a:off x="3074505" y="500815"/>
              <a:ext cx="8714308" cy="1864616"/>
            </a:xfrm>
            <a:prstGeom prst="wedgeRoundRectCallout">
              <a:avLst>
                <a:gd name="adj1" fmla="val -40114"/>
                <a:gd name="adj2" fmla="val 71185"/>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a:extLst>
                <a:ext uri="{FF2B5EF4-FFF2-40B4-BE49-F238E27FC236}">
                  <a16:creationId xmlns:a16="http://schemas.microsoft.com/office/drawing/2014/main" id="{B78A1293-0665-5CDC-B6FD-32A68E4E4DFF}"/>
                </a:ext>
              </a:extLst>
            </p:cNvPr>
            <p:cNvSpPr txBox="1"/>
            <p:nvPr/>
          </p:nvSpPr>
          <p:spPr>
            <a:xfrm>
              <a:off x="3167271" y="553823"/>
              <a:ext cx="8621542" cy="1785104"/>
            </a:xfrm>
            <a:prstGeom prst="rect">
              <a:avLst/>
            </a:prstGeom>
            <a:noFill/>
          </p:spPr>
          <p:txBody>
            <a:bodyPr wrap="square" rtlCol="0">
              <a:spAutoFit/>
            </a:bodyPr>
            <a:lstStyle/>
            <a:p>
              <a:r>
                <a:rPr lang="en-US" sz="2200" dirty="0">
                  <a:solidFill>
                    <a:schemeClr val="bg1"/>
                  </a:solidFill>
                </a:rPr>
                <a:t>Having a good primary care doctor is more important today than it has ever been, especially for patients with chronic diseases. The medical profession has become increasingly </a:t>
              </a:r>
              <a:r>
                <a:rPr lang="en-US" sz="2200" dirty="0" err="1">
                  <a:solidFill>
                    <a:schemeClr val="bg1"/>
                  </a:solidFill>
                </a:rPr>
                <a:t>specialised</a:t>
              </a:r>
              <a:r>
                <a:rPr lang="en-US" sz="2200" dirty="0">
                  <a:solidFill>
                    <a:schemeClr val="bg1"/>
                  </a:solidFill>
                </a:rPr>
                <a:t> in secondary care and the unique position of a GP to have an overview of a patient’s treatment from all the specialist teams involved in their </a:t>
              </a:r>
              <a:r>
                <a:rPr lang="en-ZA" sz="2200" dirty="0">
                  <a:solidFill>
                    <a:schemeClr val="bg1"/>
                  </a:solidFill>
                </a:rPr>
                <a:t>management is crucial.</a:t>
              </a:r>
            </a:p>
          </p:txBody>
        </p:sp>
      </p:grpSp>
      <p:grpSp>
        <p:nvGrpSpPr>
          <p:cNvPr id="11" name="Group 10">
            <a:extLst>
              <a:ext uri="{FF2B5EF4-FFF2-40B4-BE49-F238E27FC236}">
                <a16:creationId xmlns:a16="http://schemas.microsoft.com/office/drawing/2014/main" id="{9A16E29A-0060-40D4-CDB2-5D9720078D46}"/>
              </a:ext>
            </a:extLst>
          </p:cNvPr>
          <p:cNvGrpSpPr/>
          <p:nvPr/>
        </p:nvGrpSpPr>
        <p:grpSpPr>
          <a:xfrm>
            <a:off x="1378994" y="3688045"/>
            <a:ext cx="7725249" cy="2266121"/>
            <a:chOff x="862159" y="3286540"/>
            <a:chExt cx="7725249" cy="2594048"/>
          </a:xfrm>
        </p:grpSpPr>
        <p:sp>
          <p:nvSpPr>
            <p:cNvPr id="9" name="Speech Bubble: Rectangle with Corners Rounded 8">
              <a:extLst>
                <a:ext uri="{FF2B5EF4-FFF2-40B4-BE49-F238E27FC236}">
                  <a16:creationId xmlns:a16="http://schemas.microsoft.com/office/drawing/2014/main" id="{4B040C5C-A30C-CD5A-EFF8-312DFB3C5185}"/>
                </a:ext>
              </a:extLst>
            </p:cNvPr>
            <p:cNvSpPr/>
            <p:nvPr/>
          </p:nvSpPr>
          <p:spPr>
            <a:xfrm>
              <a:off x="862159" y="3286540"/>
              <a:ext cx="7725249" cy="2594048"/>
            </a:xfrm>
            <a:prstGeom prst="wedgeRoundRectCallout">
              <a:avLst>
                <a:gd name="adj1" fmla="val -7292"/>
                <a:gd name="adj2" fmla="val 67280"/>
                <a:gd name="adj3" fmla="val 16667"/>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a:extLst>
                <a:ext uri="{FF2B5EF4-FFF2-40B4-BE49-F238E27FC236}">
                  <a16:creationId xmlns:a16="http://schemas.microsoft.com/office/drawing/2014/main" id="{5DCAE3B7-DDB0-0043-3245-44435FD17415}"/>
                </a:ext>
              </a:extLst>
            </p:cNvPr>
            <p:cNvSpPr txBox="1"/>
            <p:nvPr/>
          </p:nvSpPr>
          <p:spPr>
            <a:xfrm>
              <a:off x="915167" y="3389022"/>
              <a:ext cx="7672241" cy="2123658"/>
            </a:xfrm>
            <a:prstGeom prst="rect">
              <a:avLst/>
            </a:prstGeom>
            <a:noFill/>
          </p:spPr>
          <p:txBody>
            <a:bodyPr wrap="square" rtlCol="0">
              <a:spAutoFit/>
            </a:bodyPr>
            <a:lstStyle/>
            <a:p>
              <a:r>
                <a:rPr lang="en-US" sz="2200" dirty="0">
                  <a:solidFill>
                    <a:schemeClr val="bg1"/>
                  </a:solidFill>
                </a:rPr>
                <a:t>Primary care practitioners are the gatekeepers of the health-care system, a challenging and sometimes thankless task, but... can use their often longstanding knowledge of a patient’s history… to manage patients in a holistic way, avoiding unnecessary or duplicative investigations and limiting inappropriate and costly secondary care visits.</a:t>
              </a:r>
              <a:endParaRPr lang="en-ZA" sz="2200" dirty="0">
                <a:solidFill>
                  <a:schemeClr val="bg1"/>
                </a:solidFill>
              </a:endParaRPr>
            </a:p>
          </p:txBody>
        </p:sp>
      </p:grpSp>
    </p:spTree>
    <p:extLst>
      <p:ext uri="{BB962C8B-B14F-4D97-AF65-F5344CB8AC3E}">
        <p14:creationId xmlns:p14="http://schemas.microsoft.com/office/powerpoint/2010/main" val="6993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C62EF-80D0-701B-DEE8-5F34B40319F1}"/>
              </a:ext>
            </a:extLst>
          </p:cNvPr>
          <p:cNvSpPr>
            <a:spLocks noGrp="1"/>
          </p:cNvSpPr>
          <p:nvPr>
            <p:ph type="title"/>
          </p:nvPr>
        </p:nvSpPr>
        <p:spPr/>
        <p:txBody>
          <a:bodyPr/>
          <a:lstStyle/>
          <a:p>
            <a:r>
              <a:rPr lang="en-ZA" dirty="0"/>
              <a:t>Addition of </a:t>
            </a:r>
            <a:r>
              <a:rPr lang="en-ZA" dirty="0" err="1"/>
              <a:t>ics</a:t>
            </a:r>
            <a:r>
              <a:rPr lang="en-ZA" dirty="0"/>
              <a:t> to bronchodilators</a:t>
            </a:r>
          </a:p>
        </p:txBody>
      </p:sp>
      <p:sp>
        <p:nvSpPr>
          <p:cNvPr id="7" name="TextBox 6">
            <a:extLst>
              <a:ext uri="{FF2B5EF4-FFF2-40B4-BE49-F238E27FC236}">
                <a16:creationId xmlns:a16="http://schemas.microsoft.com/office/drawing/2014/main" id="{7A44A320-B266-EACD-FC52-B9DE58BEDFFA}"/>
              </a:ext>
            </a:extLst>
          </p:cNvPr>
          <p:cNvSpPr txBox="1"/>
          <p:nvPr/>
        </p:nvSpPr>
        <p:spPr>
          <a:xfrm>
            <a:off x="723756" y="2163166"/>
            <a:ext cx="3901497" cy="3416320"/>
          </a:xfrm>
          <a:prstGeom prst="rect">
            <a:avLst/>
          </a:prstGeom>
          <a:noFill/>
        </p:spPr>
        <p:txBody>
          <a:bodyPr wrap="square" rtlCol="0">
            <a:spAutoFit/>
          </a:bodyPr>
          <a:lstStyle/>
          <a:p>
            <a:pPr marL="342900" indent="-342900">
              <a:buFont typeface="Arial" panose="020B0604020202020204" pitchFamily="34" charset="0"/>
              <a:buChar char="•"/>
            </a:pPr>
            <a:r>
              <a:rPr lang="en-ZA" sz="2400" dirty="0"/>
              <a:t>Inhaled corticosteroids should generally be avoided in COPD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LABA + ICS not advocated</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Eosinophilia associated with response to ICS</a:t>
            </a:r>
          </a:p>
          <a:p>
            <a:pPr marL="342900" indent="-342900">
              <a:buFont typeface="Arial" panose="020B0604020202020204" pitchFamily="34" charset="0"/>
              <a:buChar char="•"/>
            </a:pPr>
            <a:endParaRPr lang="en-ZA" sz="2400" dirty="0"/>
          </a:p>
        </p:txBody>
      </p:sp>
      <p:pic>
        <p:nvPicPr>
          <p:cNvPr id="4" name="Picture 3">
            <a:extLst>
              <a:ext uri="{FF2B5EF4-FFF2-40B4-BE49-F238E27FC236}">
                <a16:creationId xmlns:a16="http://schemas.microsoft.com/office/drawing/2014/main" id="{4A1B0B4F-A948-FFA5-6B52-2D969D589E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4953057" y="1915064"/>
            <a:ext cx="6400801" cy="366442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855C0A8-E651-9CC9-832A-22F76D3F2E18}"/>
              </a:ext>
            </a:extLst>
          </p:cNvPr>
          <p:cNvSpPr txBox="1"/>
          <p:nvPr/>
        </p:nvSpPr>
        <p:spPr>
          <a:xfrm>
            <a:off x="5168348" y="6444347"/>
            <a:ext cx="6948914" cy="369332"/>
          </a:xfrm>
          <a:prstGeom prst="rect">
            <a:avLst/>
          </a:prstGeom>
          <a:noFill/>
        </p:spPr>
        <p:txBody>
          <a:bodyPr wrap="square">
            <a:spAutoFit/>
          </a:bodyPr>
          <a:lstStyle/>
          <a:p>
            <a:pPr algn="r">
              <a:spcBef>
                <a:spcPct val="50000"/>
              </a:spcBef>
              <a:defRPr/>
            </a:pPr>
            <a:r>
              <a:rPr lang="en-US" i="1" dirty="0">
                <a:solidFill>
                  <a:srgbClr val="FFFF00"/>
                </a:solidFill>
              </a:rPr>
              <a:t>Global Initiative for Obstructive Lung Disease (GOLD) 2026</a:t>
            </a:r>
            <a:endParaRPr lang="en-GB" i="1" dirty="0">
              <a:solidFill>
                <a:srgbClr val="FFFF00"/>
              </a:solidFill>
            </a:endParaRPr>
          </a:p>
        </p:txBody>
      </p:sp>
      <p:grpSp>
        <p:nvGrpSpPr>
          <p:cNvPr id="8" name="Group 7">
            <a:extLst>
              <a:ext uri="{FF2B5EF4-FFF2-40B4-BE49-F238E27FC236}">
                <a16:creationId xmlns:a16="http://schemas.microsoft.com/office/drawing/2014/main" id="{AF270003-E7AF-2051-7FA1-0249949C7E5B}"/>
              </a:ext>
            </a:extLst>
          </p:cNvPr>
          <p:cNvGrpSpPr/>
          <p:nvPr/>
        </p:nvGrpSpPr>
        <p:grpSpPr>
          <a:xfrm>
            <a:off x="7005938" y="4963659"/>
            <a:ext cx="2871487" cy="523220"/>
            <a:chOff x="7005938" y="4963659"/>
            <a:chExt cx="2871487" cy="523220"/>
          </a:xfrm>
        </p:grpSpPr>
        <p:sp>
          <p:nvSpPr>
            <p:cNvPr id="2" name="Rectangle 1">
              <a:extLst>
                <a:ext uri="{FF2B5EF4-FFF2-40B4-BE49-F238E27FC236}">
                  <a16:creationId xmlns:a16="http://schemas.microsoft.com/office/drawing/2014/main" id="{A13C8021-E791-6BF0-F330-180C37C4268C}"/>
                </a:ext>
              </a:extLst>
            </p:cNvPr>
            <p:cNvSpPr/>
            <p:nvPr/>
          </p:nvSpPr>
          <p:spPr>
            <a:xfrm>
              <a:off x="7005938" y="5044755"/>
              <a:ext cx="2811162" cy="335628"/>
            </a:xfrm>
            <a:prstGeom prst="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7A329BFB-BF88-FED5-C5D9-EF4A14EB7C18}"/>
                </a:ext>
              </a:extLst>
            </p:cNvPr>
            <p:cNvSpPr txBox="1"/>
            <p:nvPr/>
          </p:nvSpPr>
          <p:spPr>
            <a:xfrm>
              <a:off x="9439275" y="4963659"/>
              <a:ext cx="438150" cy="523220"/>
            </a:xfrm>
            <a:prstGeom prst="rect">
              <a:avLst/>
            </a:prstGeom>
            <a:noFill/>
          </p:spPr>
          <p:txBody>
            <a:bodyPr wrap="square" rtlCol="0">
              <a:spAutoFit/>
            </a:bodyPr>
            <a:lstStyle/>
            <a:p>
              <a:r>
                <a:rPr lang="en-ZA" sz="2800" dirty="0">
                  <a:solidFill>
                    <a:schemeClr val="bg1"/>
                  </a:solidFill>
                  <a:latin typeface="Aptos Display" panose="020B0004020202020204" pitchFamily="34" charset="0"/>
                </a:rPr>
                <a:t>?</a:t>
              </a:r>
            </a:p>
          </p:txBody>
        </p:sp>
      </p:grpSp>
    </p:spTree>
    <p:extLst>
      <p:ext uri="{BB962C8B-B14F-4D97-AF65-F5344CB8AC3E}">
        <p14:creationId xmlns:p14="http://schemas.microsoft.com/office/powerpoint/2010/main" val="76036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00D95-8587-D9C8-C544-6093C86E5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CBBD6-D808-AB5D-E834-B90DA2531D1B}"/>
              </a:ext>
            </a:extLst>
          </p:cNvPr>
          <p:cNvSpPr>
            <a:spLocks noGrp="1"/>
          </p:cNvSpPr>
          <p:nvPr>
            <p:ph type="title"/>
          </p:nvPr>
        </p:nvSpPr>
        <p:spPr/>
        <p:txBody>
          <a:bodyPr/>
          <a:lstStyle/>
          <a:p>
            <a:r>
              <a:rPr lang="en-ZA" dirty="0"/>
              <a:t>inhalers</a:t>
            </a:r>
          </a:p>
        </p:txBody>
      </p:sp>
      <p:sp>
        <p:nvSpPr>
          <p:cNvPr id="3" name="Content Placeholder 2">
            <a:extLst>
              <a:ext uri="{FF2B5EF4-FFF2-40B4-BE49-F238E27FC236}">
                <a16:creationId xmlns:a16="http://schemas.microsoft.com/office/drawing/2014/main" id="{96796D2D-EA43-F0B2-1EED-52A53EA774D2}"/>
              </a:ext>
            </a:extLst>
          </p:cNvPr>
          <p:cNvSpPr>
            <a:spLocks noGrp="1"/>
          </p:cNvSpPr>
          <p:nvPr>
            <p:ph idx="1"/>
          </p:nvPr>
        </p:nvSpPr>
        <p:spPr>
          <a:xfrm>
            <a:off x="1051560" y="1860698"/>
            <a:ext cx="5356572" cy="4348716"/>
          </a:xfrm>
        </p:spPr>
        <p:txBody>
          <a:bodyPr>
            <a:normAutofit/>
          </a:bodyPr>
          <a:lstStyle/>
          <a:p>
            <a:r>
              <a:rPr lang="en-ZA" dirty="0"/>
              <a:t>Repeated education and training</a:t>
            </a:r>
          </a:p>
          <a:p>
            <a:r>
              <a:rPr lang="en-ZA" dirty="0"/>
              <a:t>Choice dependent on access, cost, patient preference</a:t>
            </a:r>
          </a:p>
          <a:p>
            <a:r>
              <a:rPr lang="en-ZA" dirty="0"/>
              <a:t>Types of inhaler devices</a:t>
            </a:r>
          </a:p>
          <a:p>
            <a:pPr lvl="1"/>
            <a:r>
              <a:rPr lang="en-ZA" dirty="0"/>
              <a:t>Dry powder inhalers (DPI)</a:t>
            </a:r>
          </a:p>
          <a:p>
            <a:pPr lvl="1"/>
            <a:r>
              <a:rPr lang="en-ZA" dirty="0"/>
              <a:t>Metered dose inhalers (MDI)</a:t>
            </a:r>
          </a:p>
          <a:p>
            <a:r>
              <a:rPr lang="en-ZA" dirty="0"/>
              <a:t>Single vs combination inhalers</a:t>
            </a:r>
          </a:p>
          <a:p>
            <a:r>
              <a:rPr lang="en-ZA" dirty="0"/>
              <a:t>Spacer devices (MDIs)</a:t>
            </a:r>
          </a:p>
        </p:txBody>
      </p:sp>
      <p:grpSp>
        <p:nvGrpSpPr>
          <p:cNvPr id="4" name="Group 3">
            <a:extLst>
              <a:ext uri="{FF2B5EF4-FFF2-40B4-BE49-F238E27FC236}">
                <a16:creationId xmlns:a16="http://schemas.microsoft.com/office/drawing/2014/main" id="{9C386EDE-E272-0C53-60BF-A959007569EB}"/>
              </a:ext>
            </a:extLst>
          </p:cNvPr>
          <p:cNvGrpSpPr/>
          <p:nvPr/>
        </p:nvGrpSpPr>
        <p:grpSpPr>
          <a:xfrm>
            <a:off x="6408132" y="1918778"/>
            <a:ext cx="4620298" cy="3832130"/>
            <a:chOff x="6408132" y="2117558"/>
            <a:chExt cx="4620298" cy="3832130"/>
          </a:xfrm>
        </p:grpSpPr>
        <p:pic>
          <p:nvPicPr>
            <p:cNvPr id="10" name="Picture 9">
              <a:extLst>
                <a:ext uri="{FF2B5EF4-FFF2-40B4-BE49-F238E27FC236}">
                  <a16:creationId xmlns:a16="http://schemas.microsoft.com/office/drawing/2014/main" id="{8345F33F-72B1-1A89-AD64-C8B6BEDAE02E}"/>
                </a:ext>
              </a:extLst>
            </p:cNvPr>
            <p:cNvPicPr>
              <a:picLocks noChangeAspect="1"/>
            </p:cNvPicPr>
            <p:nvPr/>
          </p:nvPicPr>
          <p:blipFill>
            <a:blip r:embed="rId2">
              <a:duotone>
                <a:schemeClr val="accent5">
                  <a:shade val="45000"/>
                  <a:satMod val="135000"/>
                </a:schemeClr>
                <a:prstClr val="white"/>
              </a:duotone>
            </a:blip>
            <a:srcRect t="223" r="894" b="2087"/>
            <a:stretch>
              <a:fillRect/>
            </a:stretch>
          </p:blipFill>
          <p:spPr>
            <a:xfrm>
              <a:off x="9888814" y="2117558"/>
              <a:ext cx="1139615" cy="2342406"/>
            </a:xfrm>
            <a:prstGeom prst="rect">
              <a:avLst/>
            </a:prstGeom>
            <a:solidFill>
              <a:schemeClr val="accent1"/>
            </a:solidFill>
          </p:spPr>
        </p:pic>
        <p:pic>
          <p:nvPicPr>
            <p:cNvPr id="11" name="Picture 10">
              <a:extLst>
                <a:ext uri="{FF2B5EF4-FFF2-40B4-BE49-F238E27FC236}">
                  <a16:creationId xmlns:a16="http://schemas.microsoft.com/office/drawing/2014/main" id="{C11BD554-466C-95D3-4A07-9879E1752098}"/>
                </a:ext>
              </a:extLst>
            </p:cNvPr>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t="7613"/>
            <a:stretch>
              <a:fillRect/>
            </a:stretch>
          </p:blipFill>
          <p:spPr>
            <a:xfrm>
              <a:off x="6408132" y="2117558"/>
              <a:ext cx="3487955" cy="2408719"/>
            </a:xfrm>
            <a:prstGeom prst="rect">
              <a:avLst/>
            </a:prstGeom>
          </p:spPr>
        </p:pic>
        <p:pic>
          <p:nvPicPr>
            <p:cNvPr id="13" name="Picture 12">
              <a:extLst>
                <a:ext uri="{FF2B5EF4-FFF2-40B4-BE49-F238E27FC236}">
                  <a16:creationId xmlns:a16="http://schemas.microsoft.com/office/drawing/2014/main" id="{3ED64742-7FC9-B8AD-1134-299F9E4EC37D}"/>
                </a:ext>
              </a:extLst>
            </p:cNvPr>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r="5242"/>
            <a:stretch>
              <a:fillRect/>
            </a:stretch>
          </p:blipFill>
          <p:spPr>
            <a:xfrm>
              <a:off x="9288564" y="4441992"/>
              <a:ext cx="1739866" cy="1507127"/>
            </a:xfrm>
            <a:prstGeom prst="rect">
              <a:avLst/>
            </a:prstGeom>
          </p:spPr>
        </p:pic>
        <p:pic>
          <p:nvPicPr>
            <p:cNvPr id="14" name="Picture 13">
              <a:extLst>
                <a:ext uri="{FF2B5EF4-FFF2-40B4-BE49-F238E27FC236}">
                  <a16:creationId xmlns:a16="http://schemas.microsoft.com/office/drawing/2014/main" id="{57EC3E19-6A64-F102-EFFD-BED760BDDF82}"/>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a:off x="6408132" y="4511941"/>
              <a:ext cx="1596544" cy="1437747"/>
            </a:xfrm>
            <a:prstGeom prst="rect">
              <a:avLst/>
            </a:prstGeom>
          </p:spPr>
        </p:pic>
        <p:pic>
          <p:nvPicPr>
            <p:cNvPr id="15" name="Picture 14">
              <a:extLst>
                <a:ext uri="{FF2B5EF4-FFF2-40B4-BE49-F238E27FC236}">
                  <a16:creationId xmlns:a16="http://schemas.microsoft.com/office/drawing/2014/main" id="{6072B8E4-C3F3-2D58-3135-2710E235147A}"/>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a:off x="7636727" y="4516571"/>
              <a:ext cx="1903342" cy="1432548"/>
            </a:xfrm>
            <a:prstGeom prst="rect">
              <a:avLst/>
            </a:prstGeom>
          </p:spPr>
        </p:pic>
      </p:grpSp>
    </p:spTree>
    <p:extLst>
      <p:ext uri="{BB962C8B-B14F-4D97-AF65-F5344CB8AC3E}">
        <p14:creationId xmlns:p14="http://schemas.microsoft.com/office/powerpoint/2010/main" val="258780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CDB1-B607-268D-6D99-FF30B2CAE80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3DD8023-1DF4-81A2-8505-0005B14B3B10}"/>
              </a:ext>
            </a:extLst>
          </p:cNvPr>
          <p:cNvSpPr txBox="1"/>
          <p:nvPr/>
        </p:nvSpPr>
        <p:spPr>
          <a:xfrm>
            <a:off x="989993" y="4034195"/>
            <a:ext cx="5817525" cy="1785104"/>
          </a:xfrm>
          <a:prstGeom prst="rect">
            <a:avLst/>
          </a:prstGeom>
          <a:solidFill>
            <a:srgbClr val="4484AB"/>
          </a:solidFill>
          <a:ln>
            <a:solidFill>
              <a:schemeClr val="tx1"/>
            </a:solidFill>
          </a:ln>
        </p:spPr>
        <p:txBody>
          <a:bodyPr wrap="square" rtlCol="0">
            <a:spAutoFit/>
          </a:bodyPr>
          <a:lstStyle/>
          <a:p>
            <a:pPr>
              <a:lnSpc>
                <a:spcPct val="150000"/>
              </a:lnSpc>
            </a:pPr>
            <a:r>
              <a:rPr lang="en-ZA" sz="2000" dirty="0"/>
              <a:t>SUBOPTIMAL PEAK INSPIRATORY FLOW: BMI</a:t>
            </a:r>
          </a:p>
          <a:p>
            <a:pPr marL="182563" indent="-182563">
              <a:buFont typeface="Arial" panose="020B0604020202020204" pitchFamily="34" charset="0"/>
              <a:buChar char="•"/>
            </a:pPr>
            <a:r>
              <a:rPr lang="en-ZA" sz="2000" dirty="0"/>
              <a:t>Underweight: 		83.3%</a:t>
            </a:r>
          </a:p>
          <a:p>
            <a:pPr marL="182563" indent="-182563">
              <a:buFont typeface="Arial" panose="020B0604020202020204" pitchFamily="34" charset="0"/>
              <a:buChar char="•"/>
            </a:pPr>
            <a:r>
              <a:rPr lang="en-ZA" sz="2000" dirty="0"/>
              <a:t>Normal weight: 		29.3% </a:t>
            </a:r>
          </a:p>
          <a:p>
            <a:pPr marL="182563" indent="-182563">
              <a:buFont typeface="Arial" panose="020B0604020202020204" pitchFamily="34" charset="0"/>
              <a:buChar char="•"/>
            </a:pPr>
            <a:r>
              <a:rPr lang="en-ZA" sz="2000" dirty="0"/>
              <a:t>Overweight: 		21.8%</a:t>
            </a:r>
          </a:p>
          <a:p>
            <a:pPr marL="182563" indent="-182563">
              <a:buFont typeface="Arial" panose="020B0604020202020204" pitchFamily="34" charset="0"/>
              <a:buChar char="•"/>
            </a:pPr>
            <a:r>
              <a:rPr lang="en-ZA" sz="2000" dirty="0"/>
              <a:t>Obese: 			16.7%</a:t>
            </a:r>
          </a:p>
        </p:txBody>
      </p:sp>
      <p:sp>
        <p:nvSpPr>
          <p:cNvPr id="10" name="TextBox 9">
            <a:extLst>
              <a:ext uri="{FF2B5EF4-FFF2-40B4-BE49-F238E27FC236}">
                <a16:creationId xmlns:a16="http://schemas.microsoft.com/office/drawing/2014/main" id="{28BE0670-6907-7463-8949-A4E2C59D69BD}"/>
              </a:ext>
            </a:extLst>
          </p:cNvPr>
          <p:cNvSpPr txBox="1"/>
          <p:nvPr/>
        </p:nvSpPr>
        <p:spPr>
          <a:xfrm>
            <a:off x="289978" y="6371828"/>
            <a:ext cx="11764336" cy="369332"/>
          </a:xfrm>
          <a:prstGeom prst="rect">
            <a:avLst/>
          </a:prstGeom>
          <a:noFill/>
        </p:spPr>
        <p:txBody>
          <a:bodyPr wrap="square">
            <a:spAutoFit/>
          </a:bodyPr>
          <a:lstStyle/>
          <a:p>
            <a:pPr algn="r"/>
            <a:r>
              <a:rPr lang="en-ZA" i="1" dirty="0" err="1">
                <a:solidFill>
                  <a:srgbClr val="FFFF00"/>
                </a:solidFill>
              </a:rPr>
              <a:t>Pankovitch</a:t>
            </a:r>
            <a:r>
              <a:rPr lang="en-ZA" i="1" dirty="0">
                <a:solidFill>
                  <a:srgbClr val="FFFF00"/>
                </a:solidFill>
              </a:rPr>
              <a:t> S et al. Chest 2025</a:t>
            </a:r>
          </a:p>
        </p:txBody>
      </p:sp>
      <p:sp>
        <p:nvSpPr>
          <p:cNvPr id="11" name="TextBox 10">
            <a:extLst>
              <a:ext uri="{FF2B5EF4-FFF2-40B4-BE49-F238E27FC236}">
                <a16:creationId xmlns:a16="http://schemas.microsoft.com/office/drawing/2014/main" id="{62E36E07-A61E-C0B3-30AF-C348C3D53451}"/>
              </a:ext>
            </a:extLst>
          </p:cNvPr>
          <p:cNvSpPr txBox="1"/>
          <p:nvPr/>
        </p:nvSpPr>
        <p:spPr>
          <a:xfrm>
            <a:off x="619351" y="385696"/>
            <a:ext cx="10929180" cy="523220"/>
          </a:xfrm>
          <a:prstGeom prst="rect">
            <a:avLst/>
          </a:prstGeom>
          <a:noFill/>
        </p:spPr>
        <p:txBody>
          <a:bodyPr wrap="square" rtlCol="0">
            <a:spAutoFit/>
          </a:bodyPr>
          <a:lstStyle/>
          <a:p>
            <a:pPr algn="ctr"/>
            <a:r>
              <a:rPr lang="en-ZA" sz="2800" dirty="0"/>
              <a:t>PEAK INSPIRATORY FLOW &amp; INHALER PRESCRIPTIONS IN COPD</a:t>
            </a:r>
          </a:p>
        </p:txBody>
      </p:sp>
      <p:sp>
        <p:nvSpPr>
          <p:cNvPr id="2" name="TextBox 1">
            <a:extLst>
              <a:ext uri="{FF2B5EF4-FFF2-40B4-BE49-F238E27FC236}">
                <a16:creationId xmlns:a16="http://schemas.microsoft.com/office/drawing/2014/main" id="{4382A025-BC3A-F3AF-8AE8-CB4D416EF49E}"/>
              </a:ext>
            </a:extLst>
          </p:cNvPr>
          <p:cNvSpPr txBox="1"/>
          <p:nvPr/>
        </p:nvSpPr>
        <p:spPr>
          <a:xfrm>
            <a:off x="1233638" y="1730828"/>
            <a:ext cx="4486200" cy="1384995"/>
          </a:xfrm>
          <a:prstGeom prst="rect">
            <a:avLst/>
          </a:prstGeom>
          <a:noFill/>
        </p:spPr>
        <p:txBody>
          <a:bodyPr wrap="square" rtlCol="0">
            <a:spAutoFit/>
          </a:bodyPr>
          <a:lstStyle/>
          <a:p>
            <a:r>
              <a:rPr lang="en-ZA" sz="2800" dirty="0"/>
              <a:t>Dry powder inhalers require forceful inhalation (inspiratory flow </a:t>
            </a:r>
            <a:r>
              <a:rPr lang="en-ZA" sz="2800" dirty="0">
                <a:latin typeface="Calibri" panose="020F0502020204030204" pitchFamily="34" charset="0"/>
                <a:ea typeface="Calibri" panose="020F0502020204030204" pitchFamily="34" charset="0"/>
                <a:cs typeface="Calibri" panose="020F0502020204030204" pitchFamily="34" charset="0"/>
              </a:rPr>
              <a:t>≥ </a:t>
            </a:r>
            <a:r>
              <a:rPr lang="en-ZA" sz="2800" dirty="0">
                <a:ea typeface="Calibri" panose="020F0502020204030204" pitchFamily="34" charset="0"/>
                <a:cs typeface="Calibri" panose="020F0502020204030204" pitchFamily="34" charset="0"/>
              </a:rPr>
              <a:t>30 L/min)</a:t>
            </a:r>
            <a:endParaRPr lang="en-ZA" sz="2800" dirty="0"/>
          </a:p>
        </p:txBody>
      </p:sp>
      <p:grpSp>
        <p:nvGrpSpPr>
          <p:cNvPr id="26" name="Group 25">
            <a:extLst>
              <a:ext uri="{FF2B5EF4-FFF2-40B4-BE49-F238E27FC236}">
                <a16:creationId xmlns:a16="http://schemas.microsoft.com/office/drawing/2014/main" id="{C03A8EF1-761B-3B44-8098-16DFBFD65D2F}"/>
              </a:ext>
            </a:extLst>
          </p:cNvPr>
          <p:cNvGrpSpPr/>
          <p:nvPr/>
        </p:nvGrpSpPr>
        <p:grpSpPr>
          <a:xfrm>
            <a:off x="7187867" y="1253599"/>
            <a:ext cx="4198513" cy="4562375"/>
            <a:chOff x="7187867" y="1253599"/>
            <a:chExt cx="4198513" cy="4562375"/>
          </a:xfrm>
        </p:grpSpPr>
        <p:pic>
          <p:nvPicPr>
            <p:cNvPr id="5" name="Picture 4">
              <a:extLst>
                <a:ext uri="{FF2B5EF4-FFF2-40B4-BE49-F238E27FC236}">
                  <a16:creationId xmlns:a16="http://schemas.microsoft.com/office/drawing/2014/main" id="{1590AFC2-9C96-601B-B6DC-C02F4CE236A5}"/>
                </a:ext>
              </a:extLst>
            </p:cNvPr>
            <p:cNvPicPr>
              <a:picLocks noChangeAspect="1"/>
            </p:cNvPicPr>
            <p:nvPr/>
          </p:nvPicPr>
          <p:blipFill>
            <a:blip r:embed="rId3"/>
            <a:stretch>
              <a:fillRect/>
            </a:stretch>
          </p:blipFill>
          <p:spPr>
            <a:xfrm>
              <a:off x="7187867" y="1253599"/>
              <a:ext cx="4198513" cy="4562375"/>
            </a:xfrm>
            <a:prstGeom prst="rect">
              <a:avLst/>
            </a:prstGeom>
            <a:ln>
              <a:solidFill>
                <a:schemeClr val="tx1"/>
              </a:solidFill>
            </a:ln>
          </p:spPr>
        </p:pic>
        <p:grpSp>
          <p:nvGrpSpPr>
            <p:cNvPr id="25" name="Group 24">
              <a:extLst>
                <a:ext uri="{FF2B5EF4-FFF2-40B4-BE49-F238E27FC236}">
                  <a16:creationId xmlns:a16="http://schemas.microsoft.com/office/drawing/2014/main" id="{D783F98C-9964-2EB0-8683-4DDA3A39D7D1}"/>
                </a:ext>
              </a:extLst>
            </p:cNvPr>
            <p:cNvGrpSpPr/>
            <p:nvPr/>
          </p:nvGrpSpPr>
          <p:grpSpPr>
            <a:xfrm>
              <a:off x="8046063" y="1253599"/>
              <a:ext cx="2837837" cy="264299"/>
              <a:chOff x="7665063" y="1240899"/>
              <a:chExt cx="2837837" cy="276999"/>
            </a:xfrm>
          </p:grpSpPr>
          <p:sp>
            <p:nvSpPr>
              <p:cNvPr id="18" name="TextBox 17">
                <a:extLst>
                  <a:ext uri="{FF2B5EF4-FFF2-40B4-BE49-F238E27FC236}">
                    <a16:creationId xmlns:a16="http://schemas.microsoft.com/office/drawing/2014/main" id="{8FD95F87-BB4B-F294-8CCA-87A651B32D8E}"/>
                  </a:ext>
                </a:extLst>
              </p:cNvPr>
              <p:cNvSpPr txBox="1"/>
              <p:nvPr/>
            </p:nvSpPr>
            <p:spPr>
              <a:xfrm>
                <a:off x="7665063" y="1240899"/>
                <a:ext cx="2837837" cy="276999"/>
              </a:xfrm>
              <a:prstGeom prst="rect">
                <a:avLst/>
              </a:prstGeom>
              <a:noFill/>
            </p:spPr>
            <p:txBody>
              <a:bodyPr wrap="square" rtlCol="0">
                <a:spAutoFit/>
              </a:bodyPr>
              <a:lstStyle/>
              <a:p>
                <a:r>
                  <a:rPr lang="en-ZA" sz="1200" dirty="0">
                    <a:solidFill>
                      <a:schemeClr val="bg1"/>
                    </a:solidFill>
                  </a:rPr>
                  <a:t>  optimal PIF                      suboptimal</a:t>
                </a:r>
                <a:r>
                  <a:rPr lang="en-ZA" sz="1200" dirty="0"/>
                  <a:t> </a:t>
                </a:r>
                <a:r>
                  <a:rPr lang="en-ZA" sz="1200" dirty="0">
                    <a:solidFill>
                      <a:schemeClr val="bg1"/>
                    </a:solidFill>
                  </a:rPr>
                  <a:t>PIF                   </a:t>
                </a:r>
              </a:p>
            </p:txBody>
          </p:sp>
          <p:sp>
            <p:nvSpPr>
              <p:cNvPr id="17" name="Rectangle 16">
                <a:extLst>
                  <a:ext uri="{FF2B5EF4-FFF2-40B4-BE49-F238E27FC236}">
                    <a16:creationId xmlns:a16="http://schemas.microsoft.com/office/drawing/2014/main" id="{66EF7064-D24F-92DB-9C17-8314D1FEC8D8}"/>
                  </a:ext>
                </a:extLst>
              </p:cNvPr>
              <p:cNvSpPr/>
              <p:nvPr/>
            </p:nvSpPr>
            <p:spPr>
              <a:xfrm>
                <a:off x="7683045" y="1347026"/>
                <a:ext cx="114300" cy="107950"/>
              </a:xfrm>
              <a:prstGeom prst="rect">
                <a:avLst/>
              </a:prstGeom>
              <a:solidFill>
                <a:srgbClr val="448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a:extLst>
                  <a:ext uri="{FF2B5EF4-FFF2-40B4-BE49-F238E27FC236}">
                    <a16:creationId xmlns:a16="http://schemas.microsoft.com/office/drawing/2014/main" id="{7CA16335-C151-B21C-CA00-8E4E517EF25C}"/>
                  </a:ext>
                </a:extLst>
              </p:cNvPr>
              <p:cNvSpPr/>
              <p:nvPr/>
            </p:nvSpPr>
            <p:spPr>
              <a:xfrm>
                <a:off x="9316174" y="1338123"/>
                <a:ext cx="114300" cy="107950"/>
              </a:xfrm>
              <a:prstGeom prst="rect">
                <a:avLst/>
              </a:prstGeom>
              <a:solidFill>
                <a:srgbClr val="B90E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spTree>
    <p:extLst>
      <p:ext uri="{BB962C8B-B14F-4D97-AF65-F5344CB8AC3E}">
        <p14:creationId xmlns:p14="http://schemas.microsoft.com/office/powerpoint/2010/main" val="3314163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80A04-A8C6-BD0B-6D54-6EACE92920E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0785FE5-9C1F-411D-14E2-F40C55464A8C}"/>
              </a:ext>
            </a:extLst>
          </p:cNvPr>
          <p:cNvSpPr>
            <a:spLocks noGrp="1"/>
          </p:cNvSpPr>
          <p:nvPr>
            <p:ph type="title"/>
          </p:nvPr>
        </p:nvSpPr>
        <p:spPr/>
        <p:txBody>
          <a:bodyPr/>
          <a:lstStyle/>
          <a:p>
            <a:r>
              <a:rPr lang="en-ZA" dirty="0"/>
              <a:t>ESTIMATED ANNUAL COST OF MEDICATION</a:t>
            </a:r>
          </a:p>
        </p:txBody>
      </p:sp>
      <p:graphicFrame>
        <p:nvGraphicFramePr>
          <p:cNvPr id="9" name="Content Placeholder 8">
            <a:extLst>
              <a:ext uri="{FF2B5EF4-FFF2-40B4-BE49-F238E27FC236}">
                <a16:creationId xmlns:a16="http://schemas.microsoft.com/office/drawing/2014/main" id="{9A47D938-CA53-BB53-112F-C3FF6EBD4F9A}"/>
              </a:ext>
            </a:extLst>
          </p:cNvPr>
          <p:cNvGraphicFramePr>
            <a:graphicFrameLocks noGrp="1"/>
          </p:cNvGraphicFramePr>
          <p:nvPr>
            <p:ph idx="1"/>
            <p:extLst>
              <p:ext uri="{D42A27DB-BD31-4B8C-83A1-F6EECF244321}">
                <p14:modId xmlns:p14="http://schemas.microsoft.com/office/powerpoint/2010/main" val="1215090425"/>
              </p:ext>
            </p:extLst>
          </p:nvPr>
        </p:nvGraphicFramePr>
        <p:xfrm>
          <a:off x="1050925" y="2317750"/>
          <a:ext cx="10074273" cy="3828503"/>
        </p:xfrm>
        <a:graphic>
          <a:graphicData uri="http://schemas.openxmlformats.org/drawingml/2006/table">
            <a:tbl>
              <a:tblPr firstRow="1" bandRow="1">
                <a:tableStyleId>{5C22544A-7EE6-4342-B048-85BDC9FD1C3A}</a:tableStyleId>
              </a:tblPr>
              <a:tblGrid>
                <a:gridCol w="3094355">
                  <a:extLst>
                    <a:ext uri="{9D8B030D-6E8A-4147-A177-3AD203B41FA5}">
                      <a16:colId xmlns:a16="http://schemas.microsoft.com/office/drawing/2014/main" val="1542904731"/>
                    </a:ext>
                  </a:extLst>
                </a:gridCol>
                <a:gridCol w="3322320">
                  <a:extLst>
                    <a:ext uri="{9D8B030D-6E8A-4147-A177-3AD203B41FA5}">
                      <a16:colId xmlns:a16="http://schemas.microsoft.com/office/drawing/2014/main" val="3448974447"/>
                    </a:ext>
                  </a:extLst>
                </a:gridCol>
                <a:gridCol w="3657598">
                  <a:extLst>
                    <a:ext uri="{9D8B030D-6E8A-4147-A177-3AD203B41FA5}">
                      <a16:colId xmlns:a16="http://schemas.microsoft.com/office/drawing/2014/main" val="1426286848"/>
                    </a:ext>
                  </a:extLst>
                </a:gridCol>
              </a:tblGrid>
              <a:tr h="752889">
                <a:tc>
                  <a:txBody>
                    <a:bodyPr/>
                    <a:lstStyle/>
                    <a:p>
                      <a:pPr algn="ctr"/>
                      <a:r>
                        <a:rPr lang="en-ZA" sz="2800" dirty="0">
                          <a:latin typeface="+mn-lt"/>
                        </a:rPr>
                        <a:t>INHALER THERAPY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sz="2800" dirty="0">
                          <a:latin typeface="+mn-lt"/>
                        </a:rPr>
                        <a:t>PUBLIC SECTOR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sz="2800" dirty="0">
                          <a:latin typeface="+mn-lt"/>
                        </a:rPr>
                        <a:t>PRIVATE SECTOR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3489479"/>
                  </a:ext>
                </a:extLst>
              </a:tr>
              <a:tr h="841463">
                <a:tc>
                  <a:txBody>
                    <a:bodyPr/>
                    <a:lstStyle/>
                    <a:p>
                      <a:pPr rtl="0" fontAlgn="t">
                        <a:spcBef>
                          <a:spcPts val="1200"/>
                        </a:spcBef>
                        <a:spcAft>
                          <a:spcPts val="1200"/>
                        </a:spcAft>
                        <a:buNone/>
                      </a:pPr>
                      <a:r>
                        <a:rPr lang="en-ZA" sz="2800" b="0" i="0" u="none" strike="noStrike" dirty="0">
                          <a:solidFill>
                            <a:srgbClr val="000000"/>
                          </a:solidFill>
                          <a:effectLst/>
                          <a:latin typeface="Aptos" panose="020B0004020202020204" pitchFamily="34" charset="0"/>
                        </a:rPr>
                        <a:t>LABA or LAMA</a:t>
                      </a:r>
                      <a:endParaRPr lang="en-ZA" sz="28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rgbClr val="000000"/>
                          </a:solidFill>
                          <a:effectLst/>
                          <a:latin typeface="Aptos" panose="020B0004020202020204" pitchFamily="34" charset="0"/>
                        </a:rPr>
                        <a:t>R500 – R2 000</a:t>
                      </a:r>
                      <a:endParaRPr lang="en-ZA" sz="28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rgbClr val="000000"/>
                          </a:solidFill>
                          <a:effectLst/>
                          <a:latin typeface="Aptos" panose="020B0004020202020204" pitchFamily="34" charset="0"/>
                        </a:rPr>
                        <a:t>R3 000 – R8000</a:t>
                      </a:r>
                      <a:endParaRPr lang="en-ZA" sz="28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9109386"/>
                  </a:ext>
                </a:extLst>
              </a:tr>
              <a:tr h="841463">
                <a:tc>
                  <a:txBody>
                    <a:bodyPr/>
                    <a:lstStyle/>
                    <a:p>
                      <a:pPr rtl="0" fontAlgn="t">
                        <a:spcBef>
                          <a:spcPts val="1200"/>
                        </a:spcBef>
                        <a:spcAft>
                          <a:spcPts val="1200"/>
                        </a:spcAft>
                        <a:buNone/>
                      </a:pPr>
                      <a:r>
                        <a:rPr lang="es-ES" sz="2800" b="0" i="0" u="none" strike="noStrike">
                          <a:solidFill>
                            <a:srgbClr val="000000"/>
                          </a:solidFill>
                          <a:effectLst/>
                          <a:latin typeface="Aptos" panose="020B0004020202020204" pitchFamily="34" charset="0"/>
                        </a:rPr>
                        <a:t>Triple therapy (LABA/LAMA/ICS)</a:t>
                      </a:r>
                      <a:endParaRPr lang="es-ES" sz="2800" b="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US" sz="2800" b="0" i="0" u="none" strike="noStrike" dirty="0">
                          <a:solidFill>
                            <a:srgbClr val="000000"/>
                          </a:solidFill>
                          <a:effectLst/>
                          <a:latin typeface="Aptos" panose="020B0004020202020204" pitchFamily="34" charset="0"/>
                        </a:rPr>
                        <a:t>Limited access</a:t>
                      </a:r>
                      <a:br>
                        <a:rPr lang="en-US" sz="2800" b="0" i="0" u="none" strike="noStrike" dirty="0">
                          <a:solidFill>
                            <a:srgbClr val="000000"/>
                          </a:solidFill>
                          <a:effectLst/>
                          <a:latin typeface="Aptos" panose="020B0004020202020204" pitchFamily="34" charset="0"/>
                        </a:rPr>
                      </a:br>
                      <a:r>
                        <a:rPr lang="en-ZA" sz="2400" b="0" i="0" u="none" strike="noStrike" kern="1200" dirty="0">
                          <a:solidFill>
                            <a:schemeClr val="dk1"/>
                          </a:solidFill>
                          <a:effectLst/>
                          <a:latin typeface="+mn-lt"/>
                          <a:ea typeface="+mn-ea"/>
                          <a:cs typeface="+mn-cs"/>
                        </a:rPr>
                        <a:t>~R2 000 – R5 000</a:t>
                      </a:r>
                      <a:br>
                        <a:rPr lang="en-US" sz="2800" b="0" i="0" u="none" strike="noStrike" dirty="0">
                          <a:solidFill>
                            <a:srgbClr val="000000"/>
                          </a:solidFill>
                          <a:effectLst/>
                          <a:latin typeface="Aptos" panose="020B0004020202020204" pitchFamily="34" charset="0"/>
                        </a:rPr>
                      </a:br>
                      <a:r>
                        <a:rPr lang="en-US" sz="2400" b="0" i="0" u="none" strike="noStrike" dirty="0">
                          <a:solidFill>
                            <a:srgbClr val="000000"/>
                          </a:solidFill>
                          <a:effectLst/>
                          <a:latin typeface="Aptos" panose="020B0004020202020204" pitchFamily="34" charset="0"/>
                        </a:rPr>
                        <a:t>(non-single inhaler therapy or non-similar devices)</a:t>
                      </a:r>
                      <a:endParaRPr lang="en-US" sz="24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rgbClr val="000000"/>
                          </a:solidFill>
                          <a:effectLst/>
                          <a:latin typeface="Aptos" panose="020B0004020202020204" pitchFamily="34" charset="0"/>
                        </a:rPr>
                        <a:t>R8 000 – R20 000+</a:t>
                      </a:r>
                      <a:endParaRPr lang="en-ZA" sz="28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71077"/>
                  </a:ext>
                </a:extLst>
              </a:tr>
            </a:tbl>
          </a:graphicData>
        </a:graphic>
      </p:graphicFrame>
    </p:spTree>
    <p:extLst>
      <p:ext uri="{BB962C8B-B14F-4D97-AF65-F5344CB8AC3E}">
        <p14:creationId xmlns:p14="http://schemas.microsoft.com/office/powerpoint/2010/main" val="3755338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013BD-F3CB-2ECC-7E82-598A1F42B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EDEDF-0378-873D-EED0-9F037E4F6F83}"/>
              </a:ext>
            </a:extLst>
          </p:cNvPr>
          <p:cNvSpPr>
            <a:spLocks noGrp="1"/>
          </p:cNvSpPr>
          <p:nvPr>
            <p:ph type="title"/>
          </p:nvPr>
        </p:nvSpPr>
        <p:spPr/>
        <p:txBody>
          <a:bodyPr/>
          <a:lstStyle/>
          <a:p>
            <a:r>
              <a:rPr lang="en-ZA" dirty="0"/>
              <a:t>Acute exacerbations of </a:t>
            </a:r>
            <a:r>
              <a:rPr lang="en-ZA" dirty="0" err="1"/>
              <a:t>copd</a:t>
            </a:r>
            <a:endParaRPr lang="en-ZA" dirty="0"/>
          </a:p>
        </p:txBody>
      </p:sp>
    </p:spTree>
    <p:extLst>
      <p:ext uri="{BB962C8B-B14F-4D97-AF65-F5344CB8AC3E}">
        <p14:creationId xmlns:p14="http://schemas.microsoft.com/office/powerpoint/2010/main" val="799113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1BB5E-3F57-E577-141B-9A290E1AB9E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F2F529-7010-B7CA-AB22-AB51E374403B}"/>
              </a:ext>
            </a:extLst>
          </p:cNvPr>
          <p:cNvSpPr>
            <a:spLocks noGrp="1"/>
          </p:cNvSpPr>
          <p:nvPr>
            <p:ph idx="4294967295"/>
          </p:nvPr>
        </p:nvSpPr>
        <p:spPr>
          <a:xfrm>
            <a:off x="1051558" y="1790517"/>
            <a:ext cx="9006842" cy="3941763"/>
          </a:xfrm>
        </p:spPr>
        <p:txBody>
          <a:bodyPr>
            <a:noAutofit/>
          </a:bodyPr>
          <a:lstStyle/>
          <a:p>
            <a:pPr>
              <a:lnSpc>
                <a:spcPct val="150000"/>
              </a:lnSpc>
              <a:buClr>
                <a:srgbClr val="FFFF00"/>
              </a:buClr>
            </a:pPr>
            <a:r>
              <a:rPr lang="en-ZA" sz="2400" dirty="0">
                <a:solidFill>
                  <a:srgbClr val="FFFFFF"/>
                </a:solidFill>
              </a:rPr>
              <a:t>Acute event</a:t>
            </a:r>
          </a:p>
          <a:p>
            <a:pPr>
              <a:lnSpc>
                <a:spcPct val="150000"/>
              </a:lnSpc>
              <a:buClr>
                <a:srgbClr val="FFFF00"/>
              </a:buClr>
            </a:pPr>
            <a:r>
              <a:rPr lang="en-ZA" sz="2400" dirty="0">
                <a:solidFill>
                  <a:srgbClr val="FFFFFF"/>
                </a:solidFill>
              </a:rPr>
              <a:t>Worsening symptoms over up to 14 days</a:t>
            </a:r>
          </a:p>
          <a:p>
            <a:pPr>
              <a:lnSpc>
                <a:spcPct val="150000"/>
              </a:lnSpc>
              <a:buClr>
                <a:srgbClr val="FFFF00"/>
              </a:buClr>
            </a:pPr>
            <a:r>
              <a:rPr lang="en-ZA" sz="2400" dirty="0">
                <a:solidFill>
                  <a:srgbClr val="FFFFFF"/>
                </a:solidFill>
              </a:rPr>
              <a:t>Increased dyspnoea and/or cough and sputum production</a:t>
            </a:r>
          </a:p>
          <a:p>
            <a:pPr>
              <a:lnSpc>
                <a:spcPct val="150000"/>
              </a:lnSpc>
              <a:buClr>
                <a:srgbClr val="FFFF00"/>
              </a:buClr>
            </a:pPr>
            <a:r>
              <a:rPr lang="en-ZA" sz="2400" dirty="0">
                <a:solidFill>
                  <a:srgbClr val="FFFFFF"/>
                </a:solidFill>
              </a:rPr>
              <a:t>May be accompanied by tachypnoea or tachycardia</a:t>
            </a:r>
          </a:p>
          <a:p>
            <a:pPr>
              <a:lnSpc>
                <a:spcPct val="150000"/>
              </a:lnSpc>
              <a:buClr>
                <a:srgbClr val="FFFF00"/>
              </a:buClr>
            </a:pPr>
            <a:r>
              <a:rPr lang="en-ZA" sz="2400" dirty="0">
                <a:solidFill>
                  <a:srgbClr val="FFFFFF"/>
                </a:solidFill>
              </a:rPr>
              <a:t>Often associated with increased local and systemic inflammation</a:t>
            </a:r>
          </a:p>
          <a:p>
            <a:pPr>
              <a:lnSpc>
                <a:spcPct val="150000"/>
              </a:lnSpc>
              <a:buClr>
                <a:srgbClr val="FFFF00"/>
              </a:buClr>
            </a:pPr>
            <a:r>
              <a:rPr lang="en-ZA" sz="2400" dirty="0">
                <a:solidFill>
                  <a:srgbClr val="FFFFFF"/>
                </a:solidFill>
              </a:rPr>
              <a:t>Caused by infection, pollution or other insult to the airways</a:t>
            </a:r>
          </a:p>
        </p:txBody>
      </p:sp>
      <p:pic>
        <p:nvPicPr>
          <p:cNvPr id="10" name="Graphic 9" descr="Lungs">
            <a:extLst>
              <a:ext uri="{FF2B5EF4-FFF2-40B4-BE49-F238E27FC236}">
                <a16:creationId xmlns:a16="http://schemas.microsoft.com/office/drawing/2014/main" id="{2A394D76-6731-5C15-ABE4-B9C86E56F64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2687" y="1790517"/>
            <a:ext cx="2831426" cy="2831426"/>
          </a:xfrm>
          <a:prstGeom prst="rect">
            <a:avLst/>
          </a:prstGeom>
        </p:spPr>
      </p:pic>
      <p:sp>
        <p:nvSpPr>
          <p:cNvPr id="3" name="Title 2">
            <a:extLst>
              <a:ext uri="{FF2B5EF4-FFF2-40B4-BE49-F238E27FC236}">
                <a16:creationId xmlns:a16="http://schemas.microsoft.com/office/drawing/2014/main" id="{A3C08457-80A0-E768-A527-C4E8A176647C}"/>
              </a:ext>
            </a:extLst>
          </p:cNvPr>
          <p:cNvSpPr txBox="1">
            <a:spLocks/>
          </p:cNvSpPr>
          <p:nvPr/>
        </p:nvSpPr>
        <p:spPr>
          <a:xfrm>
            <a:off x="1051560" y="528750"/>
            <a:ext cx="10073122" cy="874748"/>
          </a:xfrm>
          <a:prstGeom prst="rect">
            <a:avLst/>
          </a:prstGeom>
          <a:solidFill>
            <a:schemeClr val="tx1"/>
          </a:solidFill>
        </p:spPr>
        <p:txBody>
          <a:bodyPr anchor="ct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ZA" dirty="0"/>
              <a:t>EXACERBATIONS OF COPD</a:t>
            </a:r>
          </a:p>
        </p:txBody>
      </p:sp>
      <p:sp>
        <p:nvSpPr>
          <p:cNvPr id="4" name="TextBox 3">
            <a:extLst>
              <a:ext uri="{FF2B5EF4-FFF2-40B4-BE49-F238E27FC236}">
                <a16:creationId xmlns:a16="http://schemas.microsoft.com/office/drawing/2014/main" id="{8F9EF66F-58DD-D196-B0B1-804C9FED114E}"/>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2471433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0C45-9512-CCC0-0CA2-7EDDE5C760CF}"/>
              </a:ext>
            </a:extLst>
          </p:cNvPr>
          <p:cNvSpPr>
            <a:spLocks noGrp="1"/>
          </p:cNvSpPr>
          <p:nvPr>
            <p:ph type="title"/>
          </p:nvPr>
        </p:nvSpPr>
        <p:spPr/>
        <p:txBody>
          <a:bodyPr/>
          <a:lstStyle/>
          <a:p>
            <a:r>
              <a:rPr lang="en-ZA" dirty="0"/>
              <a:t>IMPACT OF EXACERBATIONS OF COPD</a:t>
            </a:r>
          </a:p>
        </p:txBody>
      </p:sp>
      <p:pic>
        <p:nvPicPr>
          <p:cNvPr id="5" name="Picture 4">
            <a:extLst>
              <a:ext uri="{FF2B5EF4-FFF2-40B4-BE49-F238E27FC236}">
                <a16:creationId xmlns:a16="http://schemas.microsoft.com/office/drawing/2014/main" id="{EF8C4CAC-CB83-0E4E-A0A2-6C0B45D90B72}"/>
              </a:ext>
            </a:extLst>
          </p:cNvPr>
          <p:cNvPicPr>
            <a:picLocks noChangeAspect="1"/>
          </p:cNvPicPr>
          <p:nvPr/>
        </p:nvPicPr>
        <p:blipFill>
          <a:blip r:embed="rId3"/>
          <a:stretch>
            <a:fillRect/>
          </a:stretch>
        </p:blipFill>
        <p:spPr>
          <a:xfrm>
            <a:off x="3639779" y="1567541"/>
            <a:ext cx="4898925" cy="4630059"/>
          </a:xfrm>
          <a:prstGeom prst="rect">
            <a:avLst/>
          </a:prstGeom>
        </p:spPr>
      </p:pic>
      <p:sp>
        <p:nvSpPr>
          <p:cNvPr id="6" name="TextBox 5">
            <a:extLst>
              <a:ext uri="{FF2B5EF4-FFF2-40B4-BE49-F238E27FC236}">
                <a16:creationId xmlns:a16="http://schemas.microsoft.com/office/drawing/2014/main" id="{8BEE9123-7074-F007-9BE9-62023FC4511E}"/>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Hurst JR et al. </a:t>
            </a:r>
            <a:r>
              <a:rPr kumimoji="0" lang="en-US" b="0" i="1" u="none" strike="noStrike" kern="1200" cap="none" spc="0" normalizeH="0" baseline="0" noProof="0" dirty="0" err="1">
                <a:ln>
                  <a:noFill/>
                </a:ln>
                <a:solidFill>
                  <a:srgbClr val="FFFF00"/>
                </a:solidFill>
                <a:effectLst/>
                <a:uLnTx/>
                <a:uFillTx/>
                <a:latin typeface="Gill Sans MT" panose="020B0502020104020203" pitchFamily="34" charset="0"/>
              </a:rPr>
              <a:t>Eur</a:t>
            </a: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 J </a:t>
            </a:r>
            <a:r>
              <a:rPr kumimoji="0" lang="en-US" b="0" i="1" u="none" strike="noStrike" kern="1200" cap="none" spc="0" normalizeH="0" baseline="0" noProof="0" dirty="0" err="1">
                <a:ln>
                  <a:noFill/>
                </a:ln>
                <a:solidFill>
                  <a:srgbClr val="FFFF00"/>
                </a:solidFill>
                <a:effectLst/>
                <a:uLnTx/>
                <a:uFillTx/>
                <a:latin typeface="Gill Sans MT" panose="020B0502020104020203" pitchFamily="34" charset="0"/>
              </a:rPr>
              <a:t>InternMed</a:t>
            </a: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 2020</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80168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1C2DB-644E-E506-28DD-561B94F79826}"/>
              </a:ext>
            </a:extLst>
          </p:cNvPr>
          <p:cNvSpPr>
            <a:spLocks noGrp="1"/>
          </p:cNvSpPr>
          <p:nvPr>
            <p:ph idx="1"/>
          </p:nvPr>
        </p:nvSpPr>
        <p:spPr>
          <a:xfrm>
            <a:off x="1051560" y="575733"/>
            <a:ext cx="10073122" cy="5875867"/>
          </a:xfrm>
        </p:spPr>
        <p:txBody>
          <a:bodyPr>
            <a:normAutofit lnSpcReduction="10000"/>
          </a:bodyPr>
          <a:lstStyle/>
          <a:p>
            <a:r>
              <a:rPr lang="en-ZA" dirty="0"/>
              <a:t>Risk of further exacerbations increased following severe exacerbation and with longer duration of exacerbation</a:t>
            </a:r>
          </a:p>
          <a:p>
            <a:pPr lvl="1"/>
            <a:endParaRPr lang="en-ZA" dirty="0"/>
          </a:p>
          <a:p>
            <a:r>
              <a:rPr lang="en-ZA" dirty="0"/>
              <a:t>Lung function does not return to baseline within 5 weeks in 25% of exacerbations, and within 3 months in 7%</a:t>
            </a:r>
          </a:p>
          <a:p>
            <a:endParaRPr lang="en-ZA" dirty="0"/>
          </a:p>
          <a:p>
            <a:r>
              <a:rPr lang="en-ZA" dirty="0"/>
              <a:t>Frequency of exacerbations correlate with poorer QoL and decrease in physical activity</a:t>
            </a:r>
          </a:p>
          <a:p>
            <a:endParaRPr lang="en-ZA" dirty="0"/>
          </a:p>
          <a:p>
            <a:r>
              <a:rPr lang="en-ZA" dirty="0"/>
              <a:t>In patients hospitalized for exacerbation for first time, &gt; 20% die within</a:t>
            </a:r>
            <a:br>
              <a:rPr lang="en-ZA" dirty="0"/>
            </a:br>
            <a:r>
              <a:rPr lang="en-ZA" dirty="0"/>
              <a:t>one month of discharge, and only 50% are alive within 3.6 years</a:t>
            </a:r>
          </a:p>
          <a:p>
            <a:endParaRPr lang="en-ZA" dirty="0"/>
          </a:p>
          <a:p>
            <a:r>
              <a:rPr lang="en-ZA" dirty="0" err="1"/>
              <a:t>Anxietiy</a:t>
            </a:r>
            <a:r>
              <a:rPr lang="en-ZA" dirty="0"/>
              <a:t>, depression and post-traumatic stress common in patients with frequent exacerbations (and their care-givers)</a:t>
            </a:r>
          </a:p>
        </p:txBody>
      </p:sp>
    </p:spTree>
    <p:extLst>
      <p:ext uri="{BB962C8B-B14F-4D97-AF65-F5344CB8AC3E}">
        <p14:creationId xmlns:p14="http://schemas.microsoft.com/office/powerpoint/2010/main" val="3845012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2622-6661-20BE-9EBF-849A4593FF28}"/>
              </a:ext>
            </a:extLst>
          </p:cNvPr>
          <p:cNvSpPr>
            <a:spLocks noGrp="1"/>
          </p:cNvSpPr>
          <p:nvPr>
            <p:ph type="title"/>
          </p:nvPr>
        </p:nvSpPr>
        <p:spPr/>
        <p:txBody>
          <a:bodyPr>
            <a:normAutofit fontScale="90000"/>
          </a:bodyPr>
          <a:lstStyle/>
          <a:p>
            <a:r>
              <a:rPr lang="en-ZA" dirty="0"/>
              <a:t>CONDITIONS THAT MAY WORSEN OR MIMIC EXACERBATIONS</a:t>
            </a:r>
          </a:p>
        </p:txBody>
      </p:sp>
      <p:graphicFrame>
        <p:nvGraphicFramePr>
          <p:cNvPr id="5" name="Content Placeholder 2">
            <a:extLst>
              <a:ext uri="{FF2B5EF4-FFF2-40B4-BE49-F238E27FC236}">
                <a16:creationId xmlns:a16="http://schemas.microsoft.com/office/drawing/2014/main" id="{AF22BD7A-C332-675D-7A1D-C7593B5D25AF}"/>
              </a:ext>
            </a:extLst>
          </p:cNvPr>
          <p:cNvGraphicFramePr>
            <a:graphicFrameLocks noGrp="1"/>
          </p:cNvGraphicFramePr>
          <p:nvPr>
            <p:ph idx="1"/>
          </p:nvPr>
        </p:nvGraphicFramePr>
        <p:xfrm>
          <a:off x="1051560" y="1860698"/>
          <a:ext cx="10073122" cy="4348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46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A7D4-11F0-58AB-95DB-5282B958A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C0290-6540-2C27-AE96-09541D2F2AB3}"/>
              </a:ext>
            </a:extLst>
          </p:cNvPr>
          <p:cNvSpPr>
            <a:spLocks noGrp="1"/>
          </p:cNvSpPr>
          <p:nvPr>
            <p:ph type="title"/>
          </p:nvPr>
        </p:nvSpPr>
        <p:spPr/>
        <p:txBody>
          <a:bodyPr/>
          <a:lstStyle/>
          <a:p>
            <a:r>
              <a:rPr lang="en-ZA" dirty="0"/>
              <a:t>TREATMENT OF EXACERBATIONS</a:t>
            </a:r>
          </a:p>
        </p:txBody>
      </p:sp>
      <p:sp>
        <p:nvSpPr>
          <p:cNvPr id="3" name="Content Placeholder 2">
            <a:extLst>
              <a:ext uri="{FF2B5EF4-FFF2-40B4-BE49-F238E27FC236}">
                <a16:creationId xmlns:a16="http://schemas.microsoft.com/office/drawing/2014/main" id="{D75DD5F6-F545-A5DB-29DF-DD2F7C3C7721}"/>
              </a:ext>
            </a:extLst>
          </p:cNvPr>
          <p:cNvSpPr>
            <a:spLocks noGrp="1"/>
          </p:cNvSpPr>
          <p:nvPr>
            <p:ph idx="1"/>
          </p:nvPr>
        </p:nvSpPr>
        <p:spPr/>
        <p:txBody>
          <a:bodyPr/>
          <a:lstStyle/>
          <a:p>
            <a:r>
              <a:rPr lang="en-ZA" dirty="0"/>
              <a:t>Bronchodilators (SABA </a:t>
            </a:r>
            <a:r>
              <a:rPr lang="en-ZA" dirty="0">
                <a:ea typeface="Calibri" panose="020F0502020204030204" pitchFamily="34" charset="0"/>
                <a:cs typeface="Calibri" panose="020F0502020204030204" pitchFamily="34" charset="0"/>
              </a:rPr>
              <a:t>± SAMA) – initial bronchodilators</a:t>
            </a:r>
          </a:p>
          <a:p>
            <a:endParaRPr lang="en-ZA" dirty="0">
              <a:ea typeface="Calibri" panose="020F0502020204030204" pitchFamily="34" charset="0"/>
              <a:cs typeface="Calibri" panose="020F0502020204030204" pitchFamily="34" charset="0"/>
            </a:endParaRPr>
          </a:p>
          <a:p>
            <a:r>
              <a:rPr lang="en-ZA" dirty="0">
                <a:ea typeface="Calibri" panose="020F0502020204030204" pitchFamily="34" charset="0"/>
                <a:cs typeface="Calibri" panose="020F0502020204030204" pitchFamily="34" charset="0"/>
              </a:rPr>
              <a:t>Systemic corticosteroids for 5 days (REDUCE trial, JAMA 2013)</a:t>
            </a:r>
          </a:p>
          <a:p>
            <a:endParaRPr lang="en-ZA" dirty="0">
              <a:ea typeface="Calibri" panose="020F0502020204030204" pitchFamily="34" charset="0"/>
              <a:cs typeface="Calibri" panose="020F0502020204030204" pitchFamily="34" charset="0"/>
            </a:endParaRPr>
          </a:p>
          <a:p>
            <a:r>
              <a:rPr lang="en-ZA" dirty="0">
                <a:ea typeface="Calibri" panose="020F0502020204030204" pitchFamily="34" charset="0"/>
                <a:cs typeface="Calibri" panose="020F0502020204030204" pitchFamily="34" charset="0"/>
              </a:rPr>
              <a:t>Antibiotics for 5 days if features of bacterial infection</a:t>
            </a:r>
          </a:p>
          <a:p>
            <a:endParaRPr lang="en-ZA" dirty="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434B1F6-D3C6-5725-7C38-AFAE9352A389}"/>
              </a:ext>
            </a:extLst>
          </p:cNvPr>
          <p:cNvSpPr txBox="1"/>
          <p:nvPr/>
        </p:nvSpPr>
        <p:spPr>
          <a:xfrm>
            <a:off x="6016519" y="6148589"/>
            <a:ext cx="6096000" cy="646331"/>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b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br>
            <a:r>
              <a:rPr lang="en-US" i="1" dirty="0" err="1">
                <a:solidFill>
                  <a:srgbClr val="FFFF00"/>
                </a:solidFill>
                <a:latin typeface="Gill Sans MT" panose="020B0502020104020203" pitchFamily="34" charset="0"/>
              </a:rPr>
              <a:t>Leuppi</a:t>
            </a:r>
            <a:r>
              <a:rPr lang="en-US" i="1" dirty="0">
                <a:solidFill>
                  <a:srgbClr val="FFFF00"/>
                </a:solidFill>
                <a:latin typeface="Gill Sans MT" panose="020B0502020104020203" pitchFamily="34" charset="0"/>
              </a:rPr>
              <a:t> JD et al. JAMA 2013</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44013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09EF-07B1-F894-D292-D15DDD0C406A}"/>
              </a:ext>
            </a:extLst>
          </p:cNvPr>
          <p:cNvSpPr>
            <a:spLocks noGrp="1"/>
          </p:cNvSpPr>
          <p:nvPr>
            <p:ph type="title"/>
          </p:nvPr>
        </p:nvSpPr>
        <p:spPr/>
        <p:txBody>
          <a:bodyPr/>
          <a:lstStyle/>
          <a:p>
            <a:r>
              <a:rPr lang="en-ZA" dirty="0"/>
              <a:t>OUTLINE</a:t>
            </a:r>
          </a:p>
        </p:txBody>
      </p:sp>
      <p:sp>
        <p:nvSpPr>
          <p:cNvPr id="3" name="Content Placeholder 2">
            <a:extLst>
              <a:ext uri="{FF2B5EF4-FFF2-40B4-BE49-F238E27FC236}">
                <a16:creationId xmlns:a16="http://schemas.microsoft.com/office/drawing/2014/main" id="{C0CE99C6-930B-D8DA-6B1F-5265812D7239}"/>
              </a:ext>
            </a:extLst>
          </p:cNvPr>
          <p:cNvSpPr>
            <a:spLocks noGrp="1"/>
          </p:cNvSpPr>
          <p:nvPr>
            <p:ph idx="1"/>
          </p:nvPr>
        </p:nvSpPr>
        <p:spPr/>
        <p:txBody>
          <a:bodyPr/>
          <a:lstStyle/>
          <a:p>
            <a:r>
              <a:rPr lang="en-ZA" dirty="0"/>
              <a:t>Definition</a:t>
            </a:r>
          </a:p>
          <a:p>
            <a:r>
              <a:rPr lang="en-ZA" dirty="0"/>
              <a:t> Diagnosis of COPD and some new concepts</a:t>
            </a:r>
          </a:p>
          <a:p>
            <a:r>
              <a:rPr lang="en-ZA" dirty="0"/>
              <a:t>Management of COPD</a:t>
            </a:r>
          </a:p>
          <a:p>
            <a:pPr lvl="1"/>
            <a:r>
              <a:rPr lang="en-ZA" dirty="0"/>
              <a:t>Pharmacological management</a:t>
            </a:r>
          </a:p>
          <a:p>
            <a:pPr lvl="1"/>
            <a:r>
              <a:rPr lang="en-ZA" dirty="0"/>
              <a:t>Exacerbations of COPD</a:t>
            </a:r>
          </a:p>
          <a:p>
            <a:pPr lvl="1"/>
            <a:r>
              <a:rPr lang="en-ZA" dirty="0"/>
              <a:t>Non-pharmacological management</a:t>
            </a:r>
          </a:p>
          <a:p>
            <a:r>
              <a:rPr lang="en-ZA" dirty="0"/>
              <a:t>Multimorbidity in COPD</a:t>
            </a:r>
          </a:p>
        </p:txBody>
      </p:sp>
    </p:spTree>
    <p:extLst>
      <p:ext uri="{BB962C8B-B14F-4D97-AF65-F5344CB8AC3E}">
        <p14:creationId xmlns:p14="http://schemas.microsoft.com/office/powerpoint/2010/main" val="529683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9FD-505A-EBE7-5F8B-6D5A2D661B05}"/>
              </a:ext>
            </a:extLst>
          </p:cNvPr>
          <p:cNvSpPr>
            <a:spLocks noGrp="1"/>
          </p:cNvSpPr>
          <p:nvPr>
            <p:ph type="title"/>
          </p:nvPr>
        </p:nvSpPr>
        <p:spPr/>
        <p:txBody>
          <a:bodyPr/>
          <a:lstStyle/>
          <a:p>
            <a:r>
              <a:rPr lang="en-ZA" dirty="0"/>
              <a:t>THEOPHYLLINE</a:t>
            </a:r>
          </a:p>
        </p:txBody>
      </p:sp>
      <p:sp>
        <p:nvSpPr>
          <p:cNvPr id="3" name="Content Placeholder 2">
            <a:extLst>
              <a:ext uri="{FF2B5EF4-FFF2-40B4-BE49-F238E27FC236}">
                <a16:creationId xmlns:a16="http://schemas.microsoft.com/office/drawing/2014/main" id="{40A9A1F4-CA12-F277-4C51-F5EC87FB54D4}"/>
              </a:ext>
            </a:extLst>
          </p:cNvPr>
          <p:cNvSpPr>
            <a:spLocks noGrp="1"/>
          </p:cNvSpPr>
          <p:nvPr>
            <p:ph idx="1"/>
          </p:nvPr>
        </p:nvSpPr>
        <p:spPr/>
        <p:txBody>
          <a:bodyPr/>
          <a:lstStyle/>
          <a:p>
            <a:r>
              <a:rPr lang="en-ZA" dirty="0"/>
              <a:t>Modest bronchodilator effect</a:t>
            </a:r>
          </a:p>
          <a:p>
            <a:r>
              <a:rPr lang="en-ZA" dirty="0"/>
              <a:t>Narrow therapeutic range with risk of serious adverse effects </a:t>
            </a:r>
          </a:p>
          <a:p>
            <a:r>
              <a:rPr lang="en-ZA" dirty="0"/>
              <a:t>Significant drug-drug interactions</a:t>
            </a:r>
          </a:p>
          <a:p>
            <a:r>
              <a:rPr lang="en-ZA" dirty="0"/>
              <a:t>No benefit in acute exacerbations</a:t>
            </a:r>
          </a:p>
          <a:p>
            <a:r>
              <a:rPr lang="en-ZA" dirty="0"/>
              <a:t>Low dose has anti-inflammatory activity of uncertain significance</a:t>
            </a:r>
          </a:p>
          <a:p>
            <a:r>
              <a:rPr lang="en-ZA" dirty="0"/>
              <a:t>May have a place as adjunctive therapy in resource-limited settings</a:t>
            </a:r>
          </a:p>
        </p:txBody>
      </p:sp>
      <p:sp>
        <p:nvSpPr>
          <p:cNvPr id="4" name="TextBox 3">
            <a:extLst>
              <a:ext uri="{FF2B5EF4-FFF2-40B4-BE49-F238E27FC236}">
                <a16:creationId xmlns:a16="http://schemas.microsoft.com/office/drawing/2014/main" id="{0D29C252-A75F-EF4D-6776-32A2F8CB86BF}"/>
              </a:ext>
            </a:extLst>
          </p:cNvPr>
          <p:cNvSpPr txBox="1"/>
          <p:nvPr/>
        </p:nvSpPr>
        <p:spPr>
          <a:xfrm>
            <a:off x="5987644" y="6117212"/>
            <a:ext cx="6096000" cy="646331"/>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err="1">
                <a:ln>
                  <a:noFill/>
                </a:ln>
                <a:solidFill>
                  <a:srgbClr val="FFFF00"/>
                </a:solidFill>
                <a:effectLst/>
                <a:uLnTx/>
                <a:uFillTx/>
                <a:latin typeface="Gill Sans MT" panose="020B0502020104020203" pitchFamily="34" charset="0"/>
              </a:rPr>
              <a:t>Scurek</a:t>
            </a: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 M, Brat K.  J </a:t>
            </a:r>
            <a:r>
              <a:rPr kumimoji="0" lang="en-US" b="0" i="1" u="none" strike="noStrike" kern="1200" cap="none" spc="0" normalizeH="0" baseline="0" noProof="0" dirty="0" err="1">
                <a:ln>
                  <a:noFill/>
                </a:ln>
                <a:solidFill>
                  <a:srgbClr val="FFFF00"/>
                </a:solidFill>
                <a:effectLst/>
                <a:uLnTx/>
                <a:uFillTx/>
                <a:latin typeface="Gill Sans MT" panose="020B0502020104020203" pitchFamily="34" charset="0"/>
              </a:rPr>
              <a:t>Thorac</a:t>
            </a: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 Dis 2024</a:t>
            </a:r>
            <a:b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br>
            <a:r>
              <a:rPr lang="en-US" i="1" dirty="0">
                <a:solidFill>
                  <a:srgbClr val="FFFF00"/>
                </a:solidFill>
                <a:latin typeface="Gill Sans MT" panose="020B0502020104020203" pitchFamily="34" charset="0"/>
              </a:rPr>
              <a:t>Mallik S et al. </a:t>
            </a:r>
            <a:r>
              <a:rPr lang="en-US" i="1" dirty="0" err="1">
                <a:solidFill>
                  <a:srgbClr val="FFFF00"/>
                </a:solidFill>
                <a:latin typeface="Gill Sans MT" panose="020B0502020104020203" pitchFamily="34" charset="0"/>
              </a:rPr>
              <a:t>Cureus</a:t>
            </a:r>
            <a:r>
              <a:rPr lang="en-US" i="1" dirty="0">
                <a:solidFill>
                  <a:srgbClr val="FFFF00"/>
                </a:solidFill>
                <a:latin typeface="Gill Sans MT" panose="020B0502020104020203" pitchFamily="34" charset="0"/>
              </a:rPr>
              <a:t> 2025</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244024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8F272-98A0-3FE0-C458-A333A22F0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6B4BE-5B35-9665-5E9A-8FEC902E4B0D}"/>
              </a:ext>
            </a:extLst>
          </p:cNvPr>
          <p:cNvSpPr>
            <a:spLocks noGrp="1"/>
          </p:cNvSpPr>
          <p:nvPr>
            <p:ph type="title"/>
          </p:nvPr>
        </p:nvSpPr>
        <p:spPr/>
        <p:txBody>
          <a:bodyPr/>
          <a:lstStyle/>
          <a:p>
            <a:r>
              <a:rPr lang="en-ZA" dirty="0"/>
              <a:t>MUCOLYTICS</a:t>
            </a:r>
          </a:p>
        </p:txBody>
      </p:sp>
      <p:sp>
        <p:nvSpPr>
          <p:cNvPr id="3" name="Content Placeholder 2">
            <a:extLst>
              <a:ext uri="{FF2B5EF4-FFF2-40B4-BE49-F238E27FC236}">
                <a16:creationId xmlns:a16="http://schemas.microsoft.com/office/drawing/2014/main" id="{53DE4075-729B-1742-82F6-555FDDD2EDAF}"/>
              </a:ext>
            </a:extLst>
          </p:cNvPr>
          <p:cNvSpPr>
            <a:spLocks noGrp="1"/>
          </p:cNvSpPr>
          <p:nvPr>
            <p:ph idx="1"/>
          </p:nvPr>
        </p:nvSpPr>
        <p:spPr>
          <a:xfrm>
            <a:off x="1051559" y="1860698"/>
            <a:ext cx="10590711" cy="4218416"/>
          </a:xfrm>
        </p:spPr>
        <p:txBody>
          <a:bodyPr>
            <a:normAutofit fontScale="70000" lnSpcReduction="20000"/>
          </a:bodyPr>
          <a:lstStyle/>
          <a:p>
            <a:r>
              <a:rPr lang="en-ZA" dirty="0" err="1"/>
              <a:t>Carbocisteine</a:t>
            </a:r>
            <a:r>
              <a:rPr lang="en-ZA" dirty="0"/>
              <a:t>, N-acetylcysteine, (</a:t>
            </a:r>
            <a:r>
              <a:rPr lang="en-ZA" dirty="0" err="1"/>
              <a:t>erdosteine</a:t>
            </a:r>
            <a:r>
              <a:rPr lang="en-ZA" dirty="0"/>
              <a:t>, cineole, others)</a:t>
            </a:r>
          </a:p>
          <a:p>
            <a:r>
              <a:rPr lang="en-ZA" dirty="0"/>
              <a:t>Limited no. of studies, comparison with placebo, different doses, different stages of COPD, variable follow-up periods</a:t>
            </a:r>
          </a:p>
          <a:p>
            <a:endParaRPr lang="en-ZA" dirty="0"/>
          </a:p>
          <a:p>
            <a:r>
              <a:rPr lang="en-ZA" dirty="0"/>
              <a:t>GOLD 2026: may reduce exacerbations, modest improvement in health status</a:t>
            </a:r>
          </a:p>
          <a:p>
            <a:endParaRPr lang="en-ZA" dirty="0"/>
          </a:p>
          <a:p>
            <a:r>
              <a:rPr lang="en-ZA" dirty="0"/>
              <a:t>Review and meta-analysis (2026):</a:t>
            </a:r>
          </a:p>
          <a:p>
            <a:pPr lvl="1"/>
            <a:r>
              <a:rPr lang="en-ZA" dirty="0" err="1"/>
              <a:t>Erdosteine</a:t>
            </a:r>
            <a:r>
              <a:rPr lang="en-ZA" dirty="0"/>
              <a:t> most effective for improving lung function and decreasing oxidative stress</a:t>
            </a:r>
          </a:p>
          <a:p>
            <a:pPr lvl="1"/>
            <a:r>
              <a:rPr lang="en-ZA" dirty="0"/>
              <a:t>Outperformed NAC for lowering exacerbation rate</a:t>
            </a:r>
          </a:p>
          <a:p>
            <a:pPr lvl="1"/>
            <a:endParaRPr lang="en-ZA" dirty="0"/>
          </a:p>
          <a:p>
            <a:r>
              <a:rPr lang="en-ZA" dirty="0"/>
              <a:t>Real world study (2025)</a:t>
            </a:r>
          </a:p>
          <a:p>
            <a:pPr lvl="1"/>
            <a:r>
              <a:rPr lang="en-ZA" dirty="0" err="1"/>
              <a:t>Erdosteine</a:t>
            </a:r>
            <a:r>
              <a:rPr lang="en-ZA" dirty="0"/>
              <a:t> or NAC for 2 years, in addition to usual care, decreased COPD exacerbations over 5 year follow-up period</a:t>
            </a:r>
          </a:p>
          <a:p>
            <a:pPr lvl="1"/>
            <a:r>
              <a:rPr lang="en-ZA" dirty="0"/>
              <a:t>Benefit occurred more in patients with cough and stage 3 and 4 COPD, and was independent of use of ICS</a:t>
            </a:r>
          </a:p>
          <a:p>
            <a:pPr lvl="1"/>
            <a:endParaRPr lang="en-ZA" dirty="0"/>
          </a:p>
          <a:p>
            <a:pPr lvl="1"/>
            <a:endParaRPr lang="en-ZA" dirty="0"/>
          </a:p>
          <a:p>
            <a:pPr lvl="1"/>
            <a:endParaRPr lang="en-ZA" dirty="0"/>
          </a:p>
        </p:txBody>
      </p:sp>
      <p:sp>
        <p:nvSpPr>
          <p:cNvPr id="4" name="TextBox 3">
            <a:extLst>
              <a:ext uri="{FF2B5EF4-FFF2-40B4-BE49-F238E27FC236}">
                <a16:creationId xmlns:a16="http://schemas.microsoft.com/office/drawing/2014/main" id="{2DC3E64C-0B16-8578-0297-543C0ECD2DBF}"/>
              </a:ext>
            </a:extLst>
          </p:cNvPr>
          <p:cNvSpPr txBox="1"/>
          <p:nvPr/>
        </p:nvSpPr>
        <p:spPr>
          <a:xfrm>
            <a:off x="5987644" y="6079114"/>
            <a:ext cx="6096000" cy="738664"/>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b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br>
            <a: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t>Zhao Y et al. BMC </a:t>
            </a:r>
            <a:r>
              <a:rPr kumimoji="0" lang="en-US" sz="1400" b="0" i="1" u="none" strike="noStrike" kern="1200" cap="none" spc="0" normalizeH="0" baseline="0" noProof="0" dirty="0" err="1">
                <a:ln>
                  <a:noFill/>
                </a:ln>
                <a:solidFill>
                  <a:srgbClr val="FFFF00"/>
                </a:solidFill>
                <a:effectLst/>
                <a:uLnTx/>
                <a:uFillTx/>
                <a:latin typeface="Gill Sans MT" panose="020B0502020104020203" pitchFamily="34" charset="0"/>
              </a:rPr>
              <a:t>Pulm</a:t>
            </a:r>
            <a: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t> Med 2026</a:t>
            </a:r>
            <a:b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br>
            <a: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t>Zatloukal J et al. Lung 2025 </a:t>
            </a:r>
            <a:endParaRPr kumimoji="0" lang="en-GB" sz="1400"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238848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FD11-974A-CAB2-9BD8-D473EE799279}"/>
              </a:ext>
            </a:extLst>
          </p:cNvPr>
          <p:cNvSpPr>
            <a:spLocks noGrp="1"/>
          </p:cNvSpPr>
          <p:nvPr>
            <p:ph type="title"/>
          </p:nvPr>
        </p:nvSpPr>
        <p:spPr/>
        <p:txBody>
          <a:bodyPr/>
          <a:lstStyle/>
          <a:p>
            <a:r>
              <a:rPr lang="en-ZA" dirty="0"/>
              <a:t>MACROLIDES</a:t>
            </a:r>
          </a:p>
        </p:txBody>
      </p:sp>
      <p:sp>
        <p:nvSpPr>
          <p:cNvPr id="3" name="Content Placeholder 2">
            <a:extLst>
              <a:ext uri="{FF2B5EF4-FFF2-40B4-BE49-F238E27FC236}">
                <a16:creationId xmlns:a16="http://schemas.microsoft.com/office/drawing/2014/main" id="{66B195C1-A0E0-87DF-7964-3B9FF646962A}"/>
              </a:ext>
            </a:extLst>
          </p:cNvPr>
          <p:cNvSpPr>
            <a:spLocks noGrp="1"/>
          </p:cNvSpPr>
          <p:nvPr>
            <p:ph idx="1"/>
          </p:nvPr>
        </p:nvSpPr>
        <p:spPr/>
        <p:txBody>
          <a:bodyPr>
            <a:normAutofit fontScale="92500" lnSpcReduction="10000"/>
          </a:bodyPr>
          <a:lstStyle/>
          <a:p>
            <a:r>
              <a:rPr lang="en-ZA" dirty="0"/>
              <a:t>Consider adding macrolide in frequent exacerbators already receiving LABA + LAMA and eosinophils &lt; 100 cells/</a:t>
            </a:r>
            <a:r>
              <a:rPr lang="el-GR" dirty="0">
                <a:latin typeface="Calibri" panose="020F0502020204030204" pitchFamily="34" charset="0"/>
                <a:ea typeface="Calibri" panose="020F0502020204030204" pitchFamily="34" charset="0"/>
                <a:cs typeface="Calibri" panose="020F0502020204030204" pitchFamily="34" charset="0"/>
              </a:rPr>
              <a:t>μ</a:t>
            </a:r>
            <a:r>
              <a:rPr lang="en-ZA" dirty="0">
                <a:latin typeface="Calibri" panose="020F0502020204030204" pitchFamily="34" charset="0"/>
                <a:ea typeface="Calibri" panose="020F0502020204030204" pitchFamily="34" charset="0"/>
                <a:cs typeface="Calibri" panose="020F0502020204030204" pitchFamily="34" charset="0"/>
              </a:rPr>
              <a:t>L</a:t>
            </a:r>
          </a:p>
          <a:p>
            <a:pPr lvl="1"/>
            <a:r>
              <a:rPr lang="en-ZA" dirty="0">
                <a:latin typeface="Calibri" panose="020F0502020204030204" pitchFamily="34" charset="0"/>
                <a:ea typeface="Calibri" panose="020F0502020204030204" pitchFamily="34" charset="0"/>
                <a:cs typeface="Calibri" panose="020F0502020204030204" pitchFamily="34" charset="0"/>
              </a:rPr>
              <a:t>Azithromycin 250 mg/day or 500 mg 3x weekly</a:t>
            </a:r>
          </a:p>
          <a:p>
            <a:pPr lvl="1"/>
            <a:r>
              <a:rPr lang="en-ZA" dirty="0">
                <a:latin typeface="Calibri" panose="020F0502020204030204" pitchFamily="34" charset="0"/>
                <a:ea typeface="Calibri" panose="020F0502020204030204" pitchFamily="34" charset="0"/>
                <a:cs typeface="Calibri" panose="020F0502020204030204" pitchFamily="34" charset="0"/>
              </a:rPr>
              <a:t>Erythromycin 250 mg bd</a:t>
            </a:r>
          </a:p>
          <a:p>
            <a:pPr lvl="1"/>
            <a:endParaRPr lang="en-ZA" dirty="0">
              <a:latin typeface="Calibri" panose="020F0502020204030204" pitchFamily="34" charset="0"/>
              <a:ea typeface="Calibri" panose="020F0502020204030204" pitchFamily="34" charset="0"/>
              <a:cs typeface="Calibri" panose="020F0502020204030204" pitchFamily="34" charset="0"/>
            </a:endParaRPr>
          </a:p>
          <a:p>
            <a:r>
              <a:rPr lang="en-ZA" dirty="0">
                <a:latin typeface="Calibri" panose="020F0502020204030204" pitchFamily="34" charset="0"/>
                <a:ea typeface="Calibri" panose="020F0502020204030204" pitchFamily="34" charset="0"/>
                <a:cs typeface="Calibri" panose="020F0502020204030204" pitchFamily="34" charset="0"/>
              </a:rPr>
              <a:t>No data on safety or efficacy beyond 1 year; less effect in active smokers</a:t>
            </a:r>
          </a:p>
          <a:p>
            <a:endParaRPr lang="en-ZA" dirty="0">
              <a:latin typeface="Calibri" panose="020F0502020204030204" pitchFamily="34" charset="0"/>
              <a:ea typeface="Calibri" panose="020F0502020204030204" pitchFamily="34" charset="0"/>
              <a:cs typeface="Calibri" panose="020F0502020204030204" pitchFamily="34" charset="0"/>
            </a:endParaRPr>
          </a:p>
          <a:p>
            <a:r>
              <a:rPr lang="en-ZA" dirty="0">
                <a:latin typeface="Calibri" panose="020F0502020204030204" pitchFamily="34" charset="0"/>
                <a:ea typeface="Calibri" panose="020F0502020204030204" pitchFamily="34" charset="0"/>
                <a:cs typeface="Calibri" panose="020F0502020204030204" pitchFamily="34" charset="0"/>
              </a:rPr>
              <a:t>Caveats</a:t>
            </a:r>
          </a:p>
          <a:p>
            <a:pPr lvl="1"/>
            <a:r>
              <a:rPr lang="en-ZA" dirty="0">
                <a:latin typeface="Calibri" panose="020F0502020204030204" pitchFamily="34" charset="0"/>
                <a:ea typeface="Calibri" panose="020F0502020204030204" pitchFamily="34" charset="0"/>
                <a:cs typeface="Calibri" panose="020F0502020204030204" pitchFamily="34" charset="0"/>
              </a:rPr>
              <a:t>Development of bacterial resistance</a:t>
            </a:r>
          </a:p>
          <a:p>
            <a:pPr lvl="1"/>
            <a:r>
              <a:rPr lang="en-ZA" dirty="0">
                <a:latin typeface="Calibri" panose="020F0502020204030204" pitchFamily="34" charset="0"/>
                <a:ea typeface="Calibri" panose="020F0502020204030204" pitchFamily="34" charset="0"/>
                <a:cs typeface="Calibri" panose="020F0502020204030204" pitchFamily="34" charset="0"/>
              </a:rPr>
              <a:t>Hearing loss</a:t>
            </a:r>
          </a:p>
          <a:p>
            <a:pPr lvl="1"/>
            <a:r>
              <a:rPr lang="en-ZA" dirty="0">
                <a:latin typeface="Calibri" panose="020F0502020204030204" pitchFamily="34" charset="0"/>
                <a:ea typeface="Calibri" panose="020F0502020204030204" pitchFamily="34" charset="0"/>
                <a:cs typeface="Calibri" panose="020F0502020204030204" pitchFamily="34" charset="0"/>
              </a:rPr>
              <a:t>Prolongation of QT interval</a:t>
            </a:r>
            <a:endParaRPr lang="en-ZA" dirty="0"/>
          </a:p>
        </p:txBody>
      </p:sp>
      <p:sp>
        <p:nvSpPr>
          <p:cNvPr id="6" name="TextBox 5">
            <a:extLst>
              <a:ext uri="{FF2B5EF4-FFF2-40B4-BE49-F238E27FC236}">
                <a16:creationId xmlns:a16="http://schemas.microsoft.com/office/drawing/2014/main" id="{EAC1078F-BFB3-CF8A-1606-34C10B542316}"/>
              </a:ext>
            </a:extLst>
          </p:cNvPr>
          <p:cNvSpPr txBox="1"/>
          <p:nvPr/>
        </p:nvSpPr>
        <p:spPr>
          <a:xfrm>
            <a:off x="5987644" y="6079114"/>
            <a:ext cx="6096000" cy="738664"/>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t>Han MK et al. Am J Resp Crit Care Med 2014</a:t>
            </a:r>
            <a:b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br>
            <a: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t>Uzun S et al. Lancet Respir Med 2014</a:t>
            </a:r>
            <a:b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br>
            <a:r>
              <a:rPr kumimoji="0" lang="en-US" sz="1400" b="0" i="1" u="none" strike="noStrike" kern="1200" cap="none" spc="0" normalizeH="0" baseline="0" noProof="0" dirty="0">
                <a:ln>
                  <a:noFill/>
                </a:ln>
                <a:solidFill>
                  <a:srgbClr val="FFFF00"/>
                </a:solidFill>
                <a:effectLst/>
                <a:uLnTx/>
                <a:uFillTx/>
                <a:latin typeface="Gill Sans MT" panose="020B0502020104020203" pitchFamily="34" charset="0"/>
              </a:rPr>
              <a:t>Albert RK et al. N Engl J Med 2011</a:t>
            </a:r>
          </a:p>
        </p:txBody>
      </p:sp>
    </p:spTree>
    <p:extLst>
      <p:ext uri="{BB962C8B-B14F-4D97-AF65-F5344CB8AC3E}">
        <p14:creationId xmlns:p14="http://schemas.microsoft.com/office/powerpoint/2010/main" val="1411234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2DD37-3B4B-5B31-2718-FB8137492F90}"/>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2232820-3E88-1B45-E17E-2983A08CCF8A}"/>
              </a:ext>
            </a:extLst>
          </p:cNvPr>
          <p:cNvGrpSpPr>
            <a:grpSpLocks noChangeAspect="1"/>
          </p:cNvGrpSpPr>
          <p:nvPr/>
        </p:nvGrpSpPr>
        <p:grpSpPr>
          <a:xfrm>
            <a:off x="1077005" y="1472730"/>
            <a:ext cx="10034117" cy="1148786"/>
            <a:chOff x="1067328" y="108312"/>
            <a:chExt cx="10789367" cy="1235254"/>
          </a:xfrm>
        </p:grpSpPr>
        <p:pic>
          <p:nvPicPr>
            <p:cNvPr id="6" name="Picture 5">
              <a:extLst>
                <a:ext uri="{FF2B5EF4-FFF2-40B4-BE49-F238E27FC236}">
                  <a16:creationId xmlns:a16="http://schemas.microsoft.com/office/drawing/2014/main" id="{39086465-EF0F-4971-EC90-52CDC2BE0F38}"/>
                </a:ext>
              </a:extLst>
            </p:cNvPr>
            <p:cNvPicPr>
              <a:picLocks noChangeAspect="1"/>
            </p:cNvPicPr>
            <p:nvPr/>
          </p:nvPicPr>
          <p:blipFill>
            <a:blip r:embed="rId3"/>
            <a:stretch>
              <a:fillRect/>
            </a:stretch>
          </p:blipFill>
          <p:spPr>
            <a:xfrm>
              <a:off x="1067328" y="108313"/>
              <a:ext cx="2697341" cy="1235253"/>
            </a:xfrm>
            <a:prstGeom prst="rect">
              <a:avLst/>
            </a:prstGeom>
          </p:spPr>
        </p:pic>
        <p:pic>
          <p:nvPicPr>
            <p:cNvPr id="7" name="Picture 6">
              <a:extLst>
                <a:ext uri="{FF2B5EF4-FFF2-40B4-BE49-F238E27FC236}">
                  <a16:creationId xmlns:a16="http://schemas.microsoft.com/office/drawing/2014/main" id="{89FDE8DE-1BF8-440D-2574-635A1023745A}"/>
                </a:ext>
              </a:extLst>
            </p:cNvPr>
            <p:cNvPicPr>
              <a:picLocks noChangeAspect="1"/>
            </p:cNvPicPr>
            <p:nvPr/>
          </p:nvPicPr>
          <p:blipFill>
            <a:blip r:embed="rId3"/>
            <a:stretch>
              <a:fillRect/>
            </a:stretch>
          </p:blipFill>
          <p:spPr>
            <a:xfrm>
              <a:off x="3764669" y="108312"/>
              <a:ext cx="2697342" cy="1235253"/>
            </a:xfrm>
            <a:prstGeom prst="rect">
              <a:avLst/>
            </a:prstGeom>
          </p:spPr>
        </p:pic>
        <p:pic>
          <p:nvPicPr>
            <p:cNvPr id="8" name="Picture 7">
              <a:extLst>
                <a:ext uri="{FF2B5EF4-FFF2-40B4-BE49-F238E27FC236}">
                  <a16:creationId xmlns:a16="http://schemas.microsoft.com/office/drawing/2014/main" id="{D733F229-F516-F923-0C7E-0AE75B0FBE22}"/>
                </a:ext>
              </a:extLst>
            </p:cNvPr>
            <p:cNvPicPr>
              <a:picLocks noChangeAspect="1"/>
            </p:cNvPicPr>
            <p:nvPr/>
          </p:nvPicPr>
          <p:blipFill>
            <a:blip r:embed="rId3"/>
            <a:stretch>
              <a:fillRect/>
            </a:stretch>
          </p:blipFill>
          <p:spPr>
            <a:xfrm>
              <a:off x="6462012" y="108312"/>
              <a:ext cx="2697342" cy="1235253"/>
            </a:xfrm>
            <a:prstGeom prst="rect">
              <a:avLst/>
            </a:prstGeom>
          </p:spPr>
        </p:pic>
        <p:pic>
          <p:nvPicPr>
            <p:cNvPr id="10" name="Picture 9">
              <a:extLst>
                <a:ext uri="{FF2B5EF4-FFF2-40B4-BE49-F238E27FC236}">
                  <a16:creationId xmlns:a16="http://schemas.microsoft.com/office/drawing/2014/main" id="{3C571873-FCDA-D0FE-1D44-18693D480877}"/>
                </a:ext>
              </a:extLst>
            </p:cNvPr>
            <p:cNvPicPr>
              <a:picLocks noChangeAspect="1"/>
            </p:cNvPicPr>
            <p:nvPr/>
          </p:nvPicPr>
          <p:blipFill>
            <a:blip r:embed="rId3"/>
            <a:stretch>
              <a:fillRect/>
            </a:stretch>
          </p:blipFill>
          <p:spPr>
            <a:xfrm>
              <a:off x="9159354" y="108312"/>
              <a:ext cx="2697341" cy="1235253"/>
            </a:xfrm>
            <a:prstGeom prst="rect">
              <a:avLst/>
            </a:prstGeom>
          </p:spPr>
        </p:pic>
      </p:grpSp>
      <p:sp>
        <p:nvSpPr>
          <p:cNvPr id="4" name="Title 3">
            <a:extLst>
              <a:ext uri="{FF2B5EF4-FFF2-40B4-BE49-F238E27FC236}">
                <a16:creationId xmlns:a16="http://schemas.microsoft.com/office/drawing/2014/main" id="{73E7F545-3745-F647-D976-9A929008199C}"/>
              </a:ext>
            </a:extLst>
          </p:cNvPr>
          <p:cNvSpPr>
            <a:spLocks noGrp="1"/>
          </p:cNvSpPr>
          <p:nvPr>
            <p:ph type="title"/>
          </p:nvPr>
        </p:nvSpPr>
        <p:spPr/>
        <p:txBody>
          <a:bodyPr>
            <a:normAutofit/>
          </a:bodyPr>
          <a:lstStyle/>
          <a:p>
            <a:r>
              <a:rPr lang="en-ZA" dirty="0"/>
              <a:t>ESTIMATED COST: EXACERBATIONS</a:t>
            </a:r>
          </a:p>
        </p:txBody>
      </p:sp>
      <p:graphicFrame>
        <p:nvGraphicFramePr>
          <p:cNvPr id="9" name="Content Placeholder 8">
            <a:extLst>
              <a:ext uri="{FF2B5EF4-FFF2-40B4-BE49-F238E27FC236}">
                <a16:creationId xmlns:a16="http://schemas.microsoft.com/office/drawing/2014/main" id="{F0677147-19CC-C79A-7084-5EEFFB27CDFE}"/>
              </a:ext>
            </a:extLst>
          </p:cNvPr>
          <p:cNvGraphicFramePr>
            <a:graphicFrameLocks noGrp="1" noChangeAspect="1"/>
          </p:cNvGraphicFramePr>
          <p:nvPr>
            <p:ph idx="1"/>
          </p:nvPr>
        </p:nvGraphicFramePr>
        <p:xfrm>
          <a:off x="1050925" y="2607310"/>
          <a:ext cx="10074273" cy="3682668"/>
        </p:xfrm>
        <a:graphic>
          <a:graphicData uri="http://schemas.openxmlformats.org/drawingml/2006/table">
            <a:tbl>
              <a:tblPr firstRow="1" bandRow="1">
                <a:tableStyleId>{5C22544A-7EE6-4342-B048-85BDC9FD1C3A}</a:tableStyleId>
              </a:tblPr>
              <a:tblGrid>
                <a:gridCol w="3358091">
                  <a:extLst>
                    <a:ext uri="{9D8B030D-6E8A-4147-A177-3AD203B41FA5}">
                      <a16:colId xmlns:a16="http://schemas.microsoft.com/office/drawing/2014/main" val="1542904731"/>
                    </a:ext>
                  </a:extLst>
                </a:gridCol>
                <a:gridCol w="3358091">
                  <a:extLst>
                    <a:ext uri="{9D8B030D-6E8A-4147-A177-3AD203B41FA5}">
                      <a16:colId xmlns:a16="http://schemas.microsoft.com/office/drawing/2014/main" val="3448974447"/>
                    </a:ext>
                  </a:extLst>
                </a:gridCol>
                <a:gridCol w="3358091">
                  <a:extLst>
                    <a:ext uri="{9D8B030D-6E8A-4147-A177-3AD203B41FA5}">
                      <a16:colId xmlns:a16="http://schemas.microsoft.com/office/drawing/2014/main" val="1426286848"/>
                    </a:ext>
                  </a:extLst>
                </a:gridCol>
              </a:tblGrid>
              <a:tr h="0">
                <a:tc>
                  <a:txBody>
                    <a:bodyPr/>
                    <a:lstStyle/>
                    <a:p>
                      <a:pPr algn="ctr" rtl="0" fontAlgn="t">
                        <a:spcBef>
                          <a:spcPts val="1200"/>
                        </a:spcBef>
                        <a:spcAft>
                          <a:spcPts val="1200"/>
                        </a:spcAft>
                        <a:buNone/>
                      </a:pPr>
                      <a:r>
                        <a:rPr lang="en-ZA" sz="2800" b="1" i="0" u="none" strike="noStrike" dirty="0">
                          <a:solidFill>
                            <a:schemeClr val="tx1"/>
                          </a:solidFill>
                          <a:effectLst/>
                          <a:latin typeface="Aptos" panose="020B0004020202020204" pitchFamily="34" charset="0"/>
                        </a:rPr>
                        <a:t>SEVERITY</a:t>
                      </a:r>
                      <a:endParaRPr lang="en-ZA" sz="2800" dirty="0">
                        <a:solidFill>
                          <a:schemeClr val="tx1"/>
                        </a:solidFill>
                        <a:effectLst/>
                        <a:latin typeface="Aptos" panose="020B0004020202020204" pitchFamily="34" charset="0"/>
                      </a:endParaRPr>
                    </a:p>
                  </a:txBody>
                  <a:tcPr marL="114300" marR="114300" marT="76200" marB="76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t">
                        <a:spcBef>
                          <a:spcPts val="1200"/>
                        </a:spcBef>
                        <a:spcAft>
                          <a:spcPts val="1200"/>
                        </a:spcAft>
                        <a:buNone/>
                      </a:pPr>
                      <a:r>
                        <a:rPr lang="en-ZA" sz="2800" b="1" i="0" u="none" strike="noStrike" dirty="0">
                          <a:solidFill>
                            <a:schemeClr val="tx1"/>
                          </a:solidFill>
                          <a:effectLst/>
                          <a:latin typeface="Aptos" panose="020B0004020202020204" pitchFamily="34" charset="0"/>
                        </a:rPr>
                        <a:t>PUBLIC SECTOR</a:t>
                      </a:r>
                      <a:endParaRPr lang="en-ZA" sz="2800" dirty="0">
                        <a:solidFill>
                          <a:schemeClr val="tx1"/>
                        </a:solidFill>
                        <a:effectLst/>
                        <a:latin typeface="Aptos" panose="020B0004020202020204" pitchFamily="34" charset="0"/>
                      </a:endParaRPr>
                    </a:p>
                  </a:txBody>
                  <a:tcPr marL="114300" marR="114300" marT="76200" marB="76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t">
                        <a:spcBef>
                          <a:spcPts val="1200"/>
                        </a:spcBef>
                        <a:spcAft>
                          <a:spcPts val="1200"/>
                        </a:spcAft>
                        <a:buNone/>
                      </a:pPr>
                      <a:r>
                        <a:rPr lang="en-ZA" sz="2800" b="1" i="0" u="none" strike="noStrike" dirty="0">
                          <a:solidFill>
                            <a:schemeClr val="tx1"/>
                          </a:solidFill>
                          <a:effectLst/>
                          <a:latin typeface="Aptos" panose="020B0004020202020204" pitchFamily="34" charset="0"/>
                        </a:rPr>
                        <a:t>PRIVATE SECTOR</a:t>
                      </a:r>
                      <a:endParaRPr lang="en-ZA" sz="2800" dirty="0">
                        <a:solidFill>
                          <a:schemeClr val="tx1"/>
                        </a:solidFill>
                        <a:effectLst/>
                        <a:latin typeface="Aptos" panose="020B0004020202020204" pitchFamily="34" charset="0"/>
                      </a:endParaRPr>
                    </a:p>
                  </a:txBody>
                  <a:tcPr marL="114300" marR="114300" marT="76200" marB="762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3489479"/>
                  </a:ext>
                </a:extLst>
              </a:tr>
              <a:tr h="759648">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Mild (home-treated)</a:t>
                      </a:r>
                      <a:endParaRPr lang="en-ZA" sz="240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R200 – R800</a:t>
                      </a:r>
                      <a:endParaRPr lang="en-ZA" sz="240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R500 – R1 500</a:t>
                      </a:r>
                      <a:endParaRPr lang="en-ZA" sz="240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19109386"/>
                  </a:ext>
                </a:extLst>
              </a:tr>
              <a:tr h="759648">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Moderate (clinic/ER)</a:t>
                      </a:r>
                      <a:endParaRPr lang="en-ZA" sz="240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R800 – R3,000</a:t>
                      </a:r>
                      <a:endParaRPr lang="en-ZA" sz="240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R2 000 – R8 000</a:t>
                      </a:r>
                      <a:endParaRPr lang="en-ZA" sz="240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271077"/>
                  </a:ext>
                </a:extLst>
              </a:tr>
              <a:tr h="771548">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Severe (hospitalisation)</a:t>
                      </a:r>
                      <a:endParaRPr lang="en-ZA" sz="24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R10 000 – R30 000</a:t>
                      </a:r>
                      <a:endParaRPr lang="en-ZA" sz="24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R30 000 – R120 000+</a:t>
                      </a:r>
                      <a:endParaRPr lang="en-ZA" sz="24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45755307"/>
                  </a:ext>
                </a:extLst>
              </a:tr>
              <a:tr h="812704">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ICU admission</a:t>
                      </a:r>
                      <a:endParaRPr lang="en-ZA" sz="24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Rare / limited</a:t>
                      </a:r>
                      <a:endParaRPr lang="en-ZA" sz="24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fontAlgn="t">
                        <a:spcBef>
                          <a:spcPts val="1200"/>
                        </a:spcBef>
                        <a:spcAft>
                          <a:spcPts val="1200"/>
                        </a:spcAft>
                        <a:buNone/>
                      </a:pPr>
                      <a:r>
                        <a:rPr lang="en-ZA" sz="2400" b="0" i="0" u="none" strike="noStrike" dirty="0">
                          <a:solidFill>
                            <a:srgbClr val="000000"/>
                          </a:solidFill>
                          <a:effectLst/>
                          <a:latin typeface="Aptos" panose="020B0004020202020204" pitchFamily="34" charset="0"/>
                        </a:rPr>
                        <a:t>R100 000 – R300 000+</a:t>
                      </a:r>
                      <a:endParaRPr lang="en-ZA" sz="2400" b="0" dirty="0">
                        <a:effectLst/>
                        <a:latin typeface="Aptos" panose="020B0004020202020204" pitchFamily="34" charset="0"/>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2149285"/>
                  </a:ext>
                </a:extLst>
              </a:tr>
            </a:tbl>
          </a:graphicData>
        </a:graphic>
      </p:graphicFrame>
    </p:spTree>
    <p:extLst>
      <p:ext uri="{BB962C8B-B14F-4D97-AF65-F5344CB8AC3E}">
        <p14:creationId xmlns:p14="http://schemas.microsoft.com/office/powerpoint/2010/main" val="3695388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74BA-F837-AE03-7349-06BBDFF5AA52}"/>
              </a:ext>
            </a:extLst>
          </p:cNvPr>
          <p:cNvSpPr>
            <a:spLocks noGrp="1"/>
          </p:cNvSpPr>
          <p:nvPr>
            <p:ph type="title"/>
          </p:nvPr>
        </p:nvSpPr>
        <p:spPr/>
        <p:txBody>
          <a:bodyPr/>
          <a:lstStyle/>
          <a:p>
            <a:r>
              <a:rPr lang="en-ZA" dirty="0"/>
              <a:t>NON-PHARMACOLOGICAL MANAGEMENT</a:t>
            </a:r>
          </a:p>
        </p:txBody>
      </p:sp>
    </p:spTree>
    <p:extLst>
      <p:ext uri="{BB962C8B-B14F-4D97-AF65-F5344CB8AC3E}">
        <p14:creationId xmlns:p14="http://schemas.microsoft.com/office/powerpoint/2010/main" val="1153419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D908662-8E9E-4681-AC40-01D42A35E31E}"/>
              </a:ext>
            </a:extLst>
          </p:cNvPr>
          <p:cNvGraphicFramePr>
            <a:graphicFrameLocks noGrp="1"/>
          </p:cNvGraphicFramePr>
          <p:nvPr>
            <p:ph idx="1"/>
            <p:extLst>
              <p:ext uri="{D42A27DB-BD31-4B8C-83A1-F6EECF244321}">
                <p14:modId xmlns:p14="http://schemas.microsoft.com/office/powerpoint/2010/main" val="3403391583"/>
              </p:ext>
            </p:extLst>
          </p:nvPr>
        </p:nvGraphicFramePr>
        <p:xfrm>
          <a:off x="2328075" y="879435"/>
          <a:ext cx="7535849" cy="524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079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16325-1320-0447-7472-472DEEE386CD}"/>
              </a:ext>
            </a:extLst>
          </p:cNvPr>
          <p:cNvPicPr>
            <a:picLocks noChangeAspect="1"/>
          </p:cNvPicPr>
          <p:nvPr/>
        </p:nvPicPr>
        <p:blipFill>
          <a:blip r:embed="rId3"/>
          <a:stretch>
            <a:fillRect/>
          </a:stretch>
        </p:blipFill>
        <p:spPr>
          <a:xfrm>
            <a:off x="5423538" y="1571020"/>
            <a:ext cx="6096000" cy="4683472"/>
          </a:xfrm>
          <a:prstGeom prst="rect">
            <a:avLst/>
          </a:prstGeom>
        </p:spPr>
      </p:pic>
      <p:sp>
        <p:nvSpPr>
          <p:cNvPr id="6" name="TextBox 5">
            <a:extLst>
              <a:ext uri="{FF2B5EF4-FFF2-40B4-BE49-F238E27FC236}">
                <a16:creationId xmlns:a16="http://schemas.microsoft.com/office/drawing/2014/main" id="{50C66CD2-556C-0A48-0E4A-B80C5EAE608C}"/>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Celli BR et al. </a:t>
            </a:r>
            <a:r>
              <a:rPr kumimoji="0" lang="en-US" b="0" i="1" u="none" strike="noStrike" kern="1200" cap="none" spc="0" normalizeH="0" baseline="0" noProof="0" dirty="0" err="1">
                <a:ln>
                  <a:noFill/>
                </a:ln>
                <a:solidFill>
                  <a:srgbClr val="FFFF00"/>
                </a:solidFill>
                <a:effectLst/>
                <a:uLnTx/>
                <a:uFillTx/>
                <a:latin typeface="Gill Sans MT" panose="020B0502020104020203" pitchFamily="34" charset="0"/>
              </a:rPr>
              <a:t>Eur</a:t>
            </a: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 J Intern Med 2025</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
        <p:nvSpPr>
          <p:cNvPr id="3" name="Title 2">
            <a:extLst>
              <a:ext uri="{FF2B5EF4-FFF2-40B4-BE49-F238E27FC236}">
                <a16:creationId xmlns:a16="http://schemas.microsoft.com/office/drawing/2014/main" id="{4D42C47D-2C11-085D-95AA-98BD8E3210E4}"/>
              </a:ext>
            </a:extLst>
          </p:cNvPr>
          <p:cNvSpPr>
            <a:spLocks noGrp="1"/>
          </p:cNvSpPr>
          <p:nvPr>
            <p:ph type="title"/>
          </p:nvPr>
        </p:nvSpPr>
        <p:spPr/>
        <p:txBody>
          <a:bodyPr/>
          <a:lstStyle/>
          <a:p>
            <a:r>
              <a:rPr lang="en-ZA" dirty="0"/>
              <a:t>MULTIMORBIDITY IN COPD</a:t>
            </a:r>
          </a:p>
        </p:txBody>
      </p:sp>
      <p:sp>
        <p:nvSpPr>
          <p:cNvPr id="7" name="TextBox 6">
            <a:extLst>
              <a:ext uri="{FF2B5EF4-FFF2-40B4-BE49-F238E27FC236}">
                <a16:creationId xmlns:a16="http://schemas.microsoft.com/office/drawing/2014/main" id="{D7338E68-7698-6D32-0578-72B894BFB31F}"/>
              </a:ext>
            </a:extLst>
          </p:cNvPr>
          <p:cNvSpPr txBox="1"/>
          <p:nvPr/>
        </p:nvSpPr>
        <p:spPr>
          <a:xfrm>
            <a:off x="509680" y="2043240"/>
            <a:ext cx="3878754" cy="830997"/>
          </a:xfrm>
          <a:prstGeom prst="rect">
            <a:avLst/>
          </a:prstGeom>
          <a:noFill/>
        </p:spPr>
        <p:txBody>
          <a:bodyPr wrap="square" rtlCol="0">
            <a:spAutoFit/>
          </a:bodyPr>
          <a:lstStyle/>
          <a:p>
            <a:pPr algn="ctr"/>
            <a:r>
              <a:rPr lang="en-ZA" sz="2400" dirty="0">
                <a:solidFill>
                  <a:srgbClr val="FFFF00"/>
                </a:solidFill>
              </a:rPr>
              <a:t>MORBIDITY CLUSTERS ASSOCIATED WITH COPD</a:t>
            </a:r>
          </a:p>
        </p:txBody>
      </p:sp>
      <p:sp>
        <p:nvSpPr>
          <p:cNvPr id="11" name="TextBox 10">
            <a:extLst>
              <a:ext uri="{FF2B5EF4-FFF2-40B4-BE49-F238E27FC236}">
                <a16:creationId xmlns:a16="http://schemas.microsoft.com/office/drawing/2014/main" id="{009FEC92-577A-5FFA-F46D-ED001F772245}"/>
              </a:ext>
            </a:extLst>
          </p:cNvPr>
          <p:cNvSpPr txBox="1"/>
          <p:nvPr/>
        </p:nvSpPr>
        <p:spPr>
          <a:xfrm>
            <a:off x="509680" y="3983763"/>
            <a:ext cx="5059847" cy="1569660"/>
          </a:xfrm>
          <a:prstGeom prst="rect">
            <a:avLst/>
          </a:prstGeom>
          <a:noFill/>
        </p:spPr>
        <p:txBody>
          <a:bodyPr wrap="square" rtlCol="0">
            <a:spAutoFit/>
          </a:bodyPr>
          <a:lstStyle/>
          <a:p>
            <a:r>
              <a:rPr lang="en-ZA" sz="2400" dirty="0"/>
              <a:t>On average, COPD patients have </a:t>
            </a:r>
            <a:br>
              <a:rPr lang="en-ZA" sz="2400" dirty="0"/>
            </a:br>
            <a:r>
              <a:rPr lang="en-ZA" sz="2400" dirty="0"/>
              <a:t>5 other identifiable comorbidities that </a:t>
            </a:r>
          </a:p>
          <a:p>
            <a:pPr marL="342900" indent="-342900">
              <a:buClr>
                <a:srgbClr val="FFFF00"/>
              </a:buClr>
              <a:buFont typeface="Arial" panose="020B0604020202020204" pitchFamily="34" charset="0"/>
              <a:buChar char="•"/>
            </a:pPr>
            <a:r>
              <a:rPr lang="en-ZA" sz="2400" dirty="0"/>
              <a:t>Independently impact their health </a:t>
            </a:r>
          </a:p>
          <a:p>
            <a:pPr marL="342900" indent="-342900">
              <a:buClr>
                <a:srgbClr val="FFFF00"/>
              </a:buClr>
              <a:buFont typeface="Arial" panose="020B0604020202020204" pitchFamily="34" charset="0"/>
              <a:buChar char="•"/>
            </a:pPr>
            <a:r>
              <a:rPr lang="en-ZA" sz="2400" dirty="0"/>
              <a:t>Increase mortality risk</a:t>
            </a:r>
          </a:p>
        </p:txBody>
      </p:sp>
    </p:spTree>
    <p:extLst>
      <p:ext uri="{BB962C8B-B14F-4D97-AF65-F5344CB8AC3E}">
        <p14:creationId xmlns:p14="http://schemas.microsoft.com/office/powerpoint/2010/main" val="544612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0D02-F4FF-AE79-2565-B33C0440D8B6}"/>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F34C489-047A-54D9-98F7-19D11140A727}"/>
              </a:ext>
            </a:extLst>
          </p:cNvPr>
          <p:cNvGrpSpPr/>
          <p:nvPr/>
        </p:nvGrpSpPr>
        <p:grpSpPr>
          <a:xfrm>
            <a:off x="1762537" y="58186"/>
            <a:ext cx="8620021" cy="6622643"/>
            <a:chOff x="1762537" y="58186"/>
            <a:chExt cx="8620021" cy="6622643"/>
          </a:xfrm>
        </p:grpSpPr>
        <p:pic>
          <p:nvPicPr>
            <p:cNvPr id="5" name="Picture 4">
              <a:extLst>
                <a:ext uri="{FF2B5EF4-FFF2-40B4-BE49-F238E27FC236}">
                  <a16:creationId xmlns:a16="http://schemas.microsoft.com/office/drawing/2014/main" id="{CFF5577E-C064-270E-2D0B-8941F48F4A06}"/>
                </a:ext>
              </a:extLst>
            </p:cNvPr>
            <p:cNvPicPr>
              <a:picLocks noChangeAspect="1"/>
            </p:cNvPicPr>
            <p:nvPr/>
          </p:nvPicPr>
          <p:blipFill>
            <a:blip r:embed="rId3"/>
            <a:stretch>
              <a:fillRect/>
            </a:stretch>
          </p:blipFill>
          <p:spPr>
            <a:xfrm>
              <a:off x="1762537" y="58186"/>
              <a:ext cx="8620021" cy="6622643"/>
            </a:xfrm>
            <a:prstGeom prst="rect">
              <a:avLst/>
            </a:prstGeom>
          </p:spPr>
        </p:pic>
        <p:sp>
          <p:nvSpPr>
            <p:cNvPr id="2" name="TextBox 1">
              <a:extLst>
                <a:ext uri="{FF2B5EF4-FFF2-40B4-BE49-F238E27FC236}">
                  <a16:creationId xmlns:a16="http://schemas.microsoft.com/office/drawing/2014/main" id="{2E6B9103-0CAB-6D78-1566-5BCDFBBCA0F4}"/>
                </a:ext>
              </a:extLst>
            </p:cNvPr>
            <p:cNvSpPr txBox="1"/>
            <p:nvPr/>
          </p:nvSpPr>
          <p:spPr>
            <a:xfrm>
              <a:off x="4411134" y="495730"/>
              <a:ext cx="2396429" cy="584775"/>
            </a:xfrm>
            <a:prstGeom prst="rect">
              <a:avLst/>
            </a:prstGeom>
            <a:solidFill>
              <a:srgbClr val="00FFFF"/>
            </a:solidFill>
            <a:ln w="12700">
              <a:solidFill>
                <a:schemeClr val="bg1"/>
              </a:solidFill>
            </a:ln>
          </p:spPr>
          <p:txBody>
            <a:bodyPr wrap="square" rtlCol="0">
              <a:spAutoFit/>
            </a:bodyPr>
            <a:lstStyle/>
            <a:p>
              <a:r>
                <a:rPr lang="en-ZA" sz="1600" dirty="0">
                  <a:solidFill>
                    <a:schemeClr val="bg1"/>
                  </a:solidFill>
                </a:rPr>
                <a:t>Depression &amp; anxiety 35%</a:t>
              </a:r>
            </a:p>
            <a:p>
              <a:r>
                <a:rPr lang="en-ZA" sz="1600" dirty="0">
                  <a:solidFill>
                    <a:schemeClr val="bg1"/>
                  </a:solidFill>
                </a:rPr>
                <a:t>Cognitive impairment 25%</a:t>
              </a:r>
            </a:p>
          </p:txBody>
        </p:sp>
        <p:sp>
          <p:nvSpPr>
            <p:cNvPr id="4" name="TextBox 3">
              <a:extLst>
                <a:ext uri="{FF2B5EF4-FFF2-40B4-BE49-F238E27FC236}">
                  <a16:creationId xmlns:a16="http://schemas.microsoft.com/office/drawing/2014/main" id="{933669B0-E94A-BBBC-CF20-FBCCB1C952DD}"/>
                </a:ext>
              </a:extLst>
            </p:cNvPr>
            <p:cNvSpPr txBox="1"/>
            <p:nvPr/>
          </p:nvSpPr>
          <p:spPr>
            <a:xfrm>
              <a:off x="9027784" y="1503470"/>
              <a:ext cx="1060173" cy="338554"/>
            </a:xfrm>
            <a:prstGeom prst="rect">
              <a:avLst/>
            </a:prstGeom>
            <a:solidFill>
              <a:srgbClr val="00FFFF"/>
            </a:solidFill>
            <a:ln w="12700">
              <a:solidFill>
                <a:schemeClr val="bg1"/>
              </a:solidFill>
            </a:ln>
          </p:spPr>
          <p:txBody>
            <a:bodyPr wrap="square" rtlCol="0">
              <a:spAutoFit/>
            </a:bodyPr>
            <a:lstStyle>
              <a:defPPr>
                <a:defRPr lang="en-US"/>
              </a:defPPr>
              <a:lvl1pPr>
                <a:defRPr sz="1600">
                  <a:solidFill>
                    <a:schemeClr val="bg1"/>
                  </a:solidFill>
                </a:defRPr>
              </a:lvl1pPr>
            </a:lstStyle>
            <a:p>
              <a:r>
                <a:rPr lang="en-ZA" dirty="0"/>
                <a:t>OSA 10%</a:t>
              </a:r>
            </a:p>
          </p:txBody>
        </p:sp>
        <p:sp>
          <p:nvSpPr>
            <p:cNvPr id="8" name="TextBox 7">
              <a:extLst>
                <a:ext uri="{FF2B5EF4-FFF2-40B4-BE49-F238E27FC236}">
                  <a16:creationId xmlns:a16="http://schemas.microsoft.com/office/drawing/2014/main" id="{1EA54DF8-8300-1F17-8D88-C7DA04100D05}"/>
                </a:ext>
              </a:extLst>
            </p:cNvPr>
            <p:cNvSpPr txBox="1"/>
            <p:nvPr/>
          </p:nvSpPr>
          <p:spPr>
            <a:xfrm>
              <a:off x="1993930" y="3238102"/>
              <a:ext cx="2804088" cy="1077218"/>
            </a:xfrm>
            <a:prstGeom prst="rect">
              <a:avLst/>
            </a:prstGeom>
            <a:solidFill>
              <a:srgbClr val="00FFFF"/>
            </a:solidFill>
            <a:ln w="12700">
              <a:solidFill>
                <a:schemeClr val="bg1"/>
              </a:solidFill>
            </a:ln>
          </p:spPr>
          <p:txBody>
            <a:bodyPr wrap="square" rtlCol="0">
              <a:spAutoFit/>
            </a:bodyPr>
            <a:lstStyle>
              <a:defPPr>
                <a:defRPr lang="en-US"/>
              </a:defPPr>
              <a:lvl1pPr>
                <a:defRPr sz="1600">
                  <a:solidFill>
                    <a:schemeClr val="bg1"/>
                  </a:solidFill>
                </a:defRPr>
              </a:lvl1pPr>
            </a:lstStyle>
            <a:p>
              <a:r>
                <a:rPr lang="en-ZA" dirty="0"/>
                <a:t>Hypertension 48-54%</a:t>
              </a:r>
            </a:p>
            <a:p>
              <a:r>
                <a:rPr lang="en-ZA" dirty="0"/>
                <a:t>Coronary artery disease 7-20%</a:t>
              </a:r>
            </a:p>
            <a:p>
              <a:r>
                <a:rPr lang="en-ZA" dirty="0"/>
                <a:t>Mild PH 5-30%</a:t>
              </a:r>
            </a:p>
            <a:p>
              <a:r>
                <a:rPr lang="en-ZA" dirty="0"/>
                <a:t>Severe PH 5%</a:t>
              </a:r>
            </a:p>
          </p:txBody>
        </p:sp>
        <p:sp>
          <p:nvSpPr>
            <p:cNvPr id="9" name="TextBox 8">
              <a:extLst>
                <a:ext uri="{FF2B5EF4-FFF2-40B4-BE49-F238E27FC236}">
                  <a16:creationId xmlns:a16="http://schemas.microsoft.com/office/drawing/2014/main" id="{E88918B7-7AA8-F288-5944-380066909D2F}"/>
                </a:ext>
              </a:extLst>
            </p:cNvPr>
            <p:cNvSpPr txBox="1"/>
            <p:nvPr/>
          </p:nvSpPr>
          <p:spPr>
            <a:xfrm>
              <a:off x="5116297" y="5597941"/>
              <a:ext cx="1514571" cy="830997"/>
            </a:xfrm>
            <a:prstGeom prst="rect">
              <a:avLst/>
            </a:prstGeom>
            <a:solidFill>
              <a:srgbClr val="00FFFF"/>
            </a:solidFill>
            <a:ln w="12700">
              <a:solidFill>
                <a:schemeClr val="bg1"/>
              </a:solidFill>
            </a:ln>
          </p:spPr>
          <p:txBody>
            <a:bodyPr wrap="square" rtlCol="0">
              <a:spAutoFit/>
            </a:bodyPr>
            <a:lstStyle>
              <a:defPPr>
                <a:defRPr lang="en-US"/>
              </a:defPPr>
              <a:lvl1pPr>
                <a:defRPr sz="1600">
                  <a:solidFill>
                    <a:schemeClr val="bg1"/>
                  </a:solidFill>
                </a:defRPr>
              </a:lvl1pPr>
            </a:lstStyle>
            <a:p>
              <a:r>
                <a:rPr lang="en-ZA" dirty="0"/>
                <a:t>Type 2 DM 20%</a:t>
              </a:r>
            </a:p>
            <a:p>
              <a:r>
                <a:rPr lang="en-ZA" dirty="0"/>
                <a:t>MASLD 30%</a:t>
              </a:r>
            </a:p>
            <a:p>
              <a:r>
                <a:rPr lang="en-ZA" dirty="0"/>
                <a:t>GORD 15-78%</a:t>
              </a:r>
            </a:p>
          </p:txBody>
        </p:sp>
        <p:sp>
          <p:nvSpPr>
            <p:cNvPr id="10" name="TextBox 9">
              <a:extLst>
                <a:ext uri="{FF2B5EF4-FFF2-40B4-BE49-F238E27FC236}">
                  <a16:creationId xmlns:a16="http://schemas.microsoft.com/office/drawing/2014/main" id="{3BA183BC-29CB-204F-49E9-D2651BC21CAA}"/>
                </a:ext>
              </a:extLst>
            </p:cNvPr>
            <p:cNvSpPr txBox="1"/>
            <p:nvPr/>
          </p:nvSpPr>
          <p:spPr>
            <a:xfrm>
              <a:off x="7255027" y="3741823"/>
              <a:ext cx="2236583" cy="1077218"/>
            </a:xfrm>
            <a:prstGeom prst="rect">
              <a:avLst/>
            </a:prstGeom>
            <a:solidFill>
              <a:srgbClr val="00FFFF"/>
            </a:solidFill>
            <a:ln w="12700">
              <a:solidFill>
                <a:schemeClr val="bg1"/>
              </a:solidFill>
            </a:ln>
          </p:spPr>
          <p:txBody>
            <a:bodyPr wrap="square" rtlCol="0">
              <a:spAutoFit/>
            </a:bodyPr>
            <a:lstStyle>
              <a:defPPr>
                <a:defRPr lang="en-US"/>
              </a:defPPr>
              <a:lvl1pPr>
                <a:defRPr sz="1600">
                  <a:solidFill>
                    <a:schemeClr val="bg1"/>
                  </a:solidFill>
                </a:defRPr>
              </a:lvl1pPr>
            </a:lstStyle>
            <a:p>
              <a:r>
                <a:rPr lang="en-ZA" dirty="0"/>
                <a:t>Osteoporosis 18-30%</a:t>
              </a:r>
            </a:p>
            <a:p>
              <a:r>
                <a:rPr lang="en-ZA" dirty="0" err="1"/>
                <a:t>Sarcopaenia</a:t>
              </a:r>
              <a:r>
                <a:rPr lang="en-ZA" dirty="0"/>
                <a:t> 22%</a:t>
              </a:r>
            </a:p>
            <a:p>
              <a:r>
                <a:rPr lang="en-ZA" dirty="0"/>
                <a:t>CRF 3 x more common</a:t>
              </a:r>
            </a:p>
            <a:p>
              <a:r>
                <a:rPr lang="en-ZA" dirty="0"/>
                <a:t>Anaemia 7-34%</a:t>
              </a:r>
            </a:p>
          </p:txBody>
        </p:sp>
      </p:grpSp>
    </p:spTree>
    <p:extLst>
      <p:ext uri="{BB962C8B-B14F-4D97-AF65-F5344CB8AC3E}">
        <p14:creationId xmlns:p14="http://schemas.microsoft.com/office/powerpoint/2010/main" val="2533754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256EA-57DF-57B0-2D56-AB49A9CFC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AD1FB-4408-E045-B125-266FABAF6484}"/>
              </a:ext>
            </a:extLst>
          </p:cNvPr>
          <p:cNvSpPr>
            <a:spLocks noGrp="1"/>
          </p:cNvSpPr>
          <p:nvPr>
            <p:ph type="title"/>
          </p:nvPr>
        </p:nvSpPr>
        <p:spPr/>
        <p:txBody>
          <a:bodyPr/>
          <a:lstStyle/>
          <a:p>
            <a:r>
              <a:rPr lang="en-ZA" dirty="0"/>
              <a:t>TAKE HOME MESSAGES</a:t>
            </a:r>
          </a:p>
        </p:txBody>
      </p:sp>
      <p:sp>
        <p:nvSpPr>
          <p:cNvPr id="3" name="Content Placeholder 2">
            <a:extLst>
              <a:ext uri="{FF2B5EF4-FFF2-40B4-BE49-F238E27FC236}">
                <a16:creationId xmlns:a16="http://schemas.microsoft.com/office/drawing/2014/main" id="{B5094F7A-64FF-7F07-9925-B1C0D842483D}"/>
              </a:ext>
            </a:extLst>
          </p:cNvPr>
          <p:cNvSpPr>
            <a:spLocks noGrp="1"/>
          </p:cNvSpPr>
          <p:nvPr>
            <p:ph idx="1"/>
          </p:nvPr>
        </p:nvSpPr>
        <p:spPr/>
        <p:txBody>
          <a:bodyPr>
            <a:normAutofit/>
          </a:bodyPr>
          <a:lstStyle/>
          <a:p>
            <a:r>
              <a:rPr lang="en-ZA" dirty="0"/>
              <a:t>Diagnose COPD early</a:t>
            </a:r>
          </a:p>
          <a:p>
            <a:endParaRPr lang="en-ZA" dirty="0"/>
          </a:p>
          <a:p>
            <a:r>
              <a:rPr lang="en-ZA" dirty="0"/>
              <a:t>Prevention</a:t>
            </a:r>
          </a:p>
          <a:p>
            <a:pPr lvl="1"/>
            <a:r>
              <a:rPr lang="en-ZA" dirty="0"/>
              <a:t>Encourage smoking cessation and physical activity</a:t>
            </a:r>
          </a:p>
          <a:p>
            <a:pPr lvl="1"/>
            <a:r>
              <a:rPr lang="en-ZA" dirty="0"/>
              <a:t>Vaccination</a:t>
            </a:r>
          </a:p>
          <a:p>
            <a:endParaRPr lang="en-ZA" dirty="0"/>
          </a:p>
          <a:p>
            <a:r>
              <a:rPr lang="en-ZA" dirty="0"/>
              <a:t>Rational prescribing</a:t>
            </a:r>
          </a:p>
          <a:p>
            <a:endParaRPr lang="en-ZA" dirty="0"/>
          </a:p>
          <a:p>
            <a:r>
              <a:rPr lang="en-ZA" dirty="0"/>
              <a:t>Check inhaler technique at every follow-up visit</a:t>
            </a:r>
          </a:p>
          <a:p>
            <a:endParaRPr lang="en-ZA" dirty="0"/>
          </a:p>
        </p:txBody>
      </p:sp>
    </p:spTree>
    <p:extLst>
      <p:ext uri="{BB962C8B-B14F-4D97-AF65-F5344CB8AC3E}">
        <p14:creationId xmlns:p14="http://schemas.microsoft.com/office/powerpoint/2010/main" val="1302428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A9195D-C174-B8E5-D6BA-1134746D2292}"/>
              </a:ext>
            </a:extLst>
          </p:cNvPr>
          <p:cNvSpPr>
            <a:spLocks noGrp="1"/>
          </p:cNvSpPr>
          <p:nvPr>
            <p:ph idx="1"/>
          </p:nvPr>
        </p:nvSpPr>
        <p:spPr>
          <a:xfrm>
            <a:off x="1051559" y="1219200"/>
            <a:ext cx="10395373" cy="4961467"/>
          </a:xfrm>
        </p:spPr>
        <p:txBody>
          <a:bodyPr>
            <a:normAutofit/>
          </a:bodyPr>
          <a:lstStyle/>
          <a:p>
            <a:r>
              <a:rPr lang="en-ZA" dirty="0"/>
              <a:t>COPD is not only a pulmonary disease</a:t>
            </a:r>
          </a:p>
          <a:p>
            <a:endParaRPr lang="en-ZA" dirty="0"/>
          </a:p>
          <a:p>
            <a:r>
              <a:rPr lang="en-ZA" dirty="0"/>
              <a:t>Acute exacerbations of COPD</a:t>
            </a:r>
          </a:p>
          <a:p>
            <a:pPr lvl="1"/>
            <a:r>
              <a:rPr lang="en-ZA" dirty="0"/>
              <a:t>Significant impact on prognosis and QoL</a:t>
            </a:r>
          </a:p>
          <a:p>
            <a:pPr lvl="1"/>
            <a:r>
              <a:rPr lang="en-ZA" dirty="0"/>
              <a:t>Major contributor to healthcare costs</a:t>
            </a:r>
          </a:p>
          <a:p>
            <a:endParaRPr lang="en-ZA" dirty="0"/>
          </a:p>
          <a:p>
            <a:r>
              <a:rPr lang="en-ZA" dirty="0">
                <a:latin typeface="Calibri" panose="020F0502020204030204" pitchFamily="34" charset="0"/>
                <a:ea typeface="Calibri" panose="020F0502020204030204" pitchFamily="34" charset="0"/>
                <a:cs typeface="Calibri" panose="020F0502020204030204" pitchFamily="34" charset="0"/>
              </a:rPr>
              <a:t>Additional points not covered in this presentation</a:t>
            </a:r>
          </a:p>
          <a:p>
            <a:pPr lvl="1"/>
            <a:r>
              <a:rPr lang="en-ZA" dirty="0" err="1">
                <a:latin typeface="Calibri" panose="020F0502020204030204" pitchFamily="34" charset="0"/>
                <a:ea typeface="Calibri" panose="020F0502020204030204" pitchFamily="34" charset="0"/>
                <a:cs typeface="Calibri" panose="020F0502020204030204" pitchFamily="34" charset="0"/>
              </a:rPr>
              <a:t>Cardioselective</a:t>
            </a:r>
            <a:r>
              <a:rPr lang="en-ZA"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β</a:t>
            </a:r>
            <a:r>
              <a:rPr lang="en-ZA" dirty="0">
                <a:latin typeface="Calibri" panose="020F0502020204030204" pitchFamily="34" charset="0"/>
                <a:ea typeface="Calibri" panose="020F0502020204030204" pitchFamily="34" charset="0"/>
                <a:cs typeface="Calibri" panose="020F0502020204030204" pitchFamily="34" charset="0"/>
              </a:rPr>
              <a:t>-blockers are not contraindicated in patients with COPD</a:t>
            </a:r>
          </a:p>
          <a:p>
            <a:pPr lvl="1"/>
            <a:r>
              <a:rPr lang="en-ZA" dirty="0">
                <a:latin typeface="Calibri" panose="020F0502020204030204" pitchFamily="34" charset="0"/>
                <a:ea typeface="Calibri" panose="020F0502020204030204" pitchFamily="34" charset="0"/>
                <a:cs typeface="Calibri" panose="020F0502020204030204" pitchFamily="34" charset="0"/>
              </a:rPr>
              <a:t>Screen for lung cancer if your patient has a new or worsening cough, haemoptysis or is losing weight</a:t>
            </a:r>
            <a:endParaRPr lang="en-ZA" dirty="0"/>
          </a:p>
          <a:p>
            <a:endParaRPr lang="en-ZA" dirty="0"/>
          </a:p>
        </p:txBody>
      </p:sp>
    </p:spTree>
    <p:extLst>
      <p:ext uri="{BB962C8B-B14F-4D97-AF65-F5344CB8AC3E}">
        <p14:creationId xmlns:p14="http://schemas.microsoft.com/office/powerpoint/2010/main" val="339008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C2E9-6B6B-3174-55C0-DEE398C2EBA7}"/>
              </a:ext>
            </a:extLst>
          </p:cNvPr>
          <p:cNvSpPr>
            <a:spLocks noGrp="1"/>
          </p:cNvSpPr>
          <p:nvPr>
            <p:ph type="title"/>
          </p:nvPr>
        </p:nvSpPr>
        <p:spPr/>
        <p:txBody>
          <a:bodyPr/>
          <a:lstStyle/>
          <a:p>
            <a:r>
              <a:rPr lang="en-ZA" dirty="0"/>
              <a:t>COPD: THE SIZE OF THE PROBLEM</a:t>
            </a:r>
          </a:p>
        </p:txBody>
      </p:sp>
      <p:sp>
        <p:nvSpPr>
          <p:cNvPr id="3" name="Content Placeholder 2">
            <a:extLst>
              <a:ext uri="{FF2B5EF4-FFF2-40B4-BE49-F238E27FC236}">
                <a16:creationId xmlns:a16="http://schemas.microsoft.com/office/drawing/2014/main" id="{6D8C8F7B-5CD7-9061-84DF-B84D1133F5AA}"/>
              </a:ext>
            </a:extLst>
          </p:cNvPr>
          <p:cNvSpPr>
            <a:spLocks noGrp="1"/>
          </p:cNvSpPr>
          <p:nvPr>
            <p:ph idx="1"/>
          </p:nvPr>
        </p:nvSpPr>
        <p:spPr/>
        <p:txBody>
          <a:bodyPr>
            <a:normAutofit lnSpcReduction="10000"/>
          </a:bodyPr>
          <a:lstStyle/>
          <a:p>
            <a:endParaRPr lang="en-ZA" dirty="0"/>
          </a:p>
          <a:p>
            <a:r>
              <a:rPr lang="en-ZA" dirty="0"/>
              <a:t>Estimated that number of COPD cases will approach 600 million by 2050</a:t>
            </a:r>
          </a:p>
          <a:p>
            <a:endParaRPr lang="en-ZA" dirty="0"/>
          </a:p>
          <a:p>
            <a:r>
              <a:rPr lang="en-ZA" dirty="0"/>
              <a:t>Mortality due to COPD</a:t>
            </a:r>
          </a:p>
          <a:p>
            <a:pPr lvl="1"/>
            <a:r>
              <a:rPr lang="en-ZA" dirty="0"/>
              <a:t>3</a:t>
            </a:r>
            <a:r>
              <a:rPr lang="en-ZA" baseline="30000" dirty="0"/>
              <a:t>rd</a:t>
            </a:r>
            <a:r>
              <a:rPr lang="en-ZA" dirty="0"/>
              <a:t> most common cause of death worldwide (90% of COPD deaths occur in LMIC)</a:t>
            </a:r>
          </a:p>
          <a:p>
            <a:pPr lvl="1"/>
            <a:r>
              <a:rPr lang="en-ZA" dirty="0"/>
              <a:t>3 million deaths annually</a:t>
            </a:r>
          </a:p>
          <a:p>
            <a:pPr lvl="1"/>
            <a:r>
              <a:rPr lang="en-ZA" dirty="0"/>
              <a:t>5.4 million deaths by 2060</a:t>
            </a:r>
          </a:p>
          <a:p>
            <a:pPr lvl="1"/>
            <a:endParaRPr lang="en-ZA" dirty="0"/>
          </a:p>
          <a:p>
            <a:r>
              <a:rPr lang="en-ZA" dirty="0"/>
              <a:t>Economic burden</a:t>
            </a:r>
          </a:p>
          <a:p>
            <a:pPr lvl="1"/>
            <a:r>
              <a:rPr lang="en-ZA" dirty="0"/>
              <a:t>In European Union, COPD accounts for 56% (</a:t>
            </a:r>
            <a:r>
              <a:rPr lang="en-ZA" dirty="0">
                <a:latin typeface="Calibri" panose="020F0502020204030204" pitchFamily="34" charset="0"/>
                <a:ea typeface="Calibri" panose="020F0502020204030204" pitchFamily="34" charset="0"/>
                <a:cs typeface="Calibri" panose="020F0502020204030204" pitchFamily="34" charset="0"/>
              </a:rPr>
              <a:t>€ 38.6 billion) of cost of respiratory disease</a:t>
            </a:r>
          </a:p>
        </p:txBody>
      </p:sp>
    </p:spTree>
    <p:extLst>
      <p:ext uri="{BB962C8B-B14F-4D97-AF65-F5344CB8AC3E}">
        <p14:creationId xmlns:p14="http://schemas.microsoft.com/office/powerpoint/2010/main" val="1463300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9F873-737F-0339-2ACD-4E882373587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488061" y="0"/>
            <a:ext cx="7215877" cy="6860313"/>
          </a:xfrm>
          <a:prstGeom prst="rect">
            <a:avLst/>
          </a:prstGeom>
        </p:spPr>
      </p:pic>
      <p:pic>
        <p:nvPicPr>
          <p:cNvPr id="4" name="Picture 3">
            <a:extLst>
              <a:ext uri="{FF2B5EF4-FFF2-40B4-BE49-F238E27FC236}">
                <a16:creationId xmlns:a16="http://schemas.microsoft.com/office/drawing/2014/main" id="{23B158F0-04D3-A584-C663-D2D530365D95}"/>
              </a:ext>
            </a:extLst>
          </p:cNvPr>
          <p:cNvPicPr>
            <a:picLocks noChangeAspect="1"/>
          </p:cNvPicPr>
          <p:nvPr/>
        </p:nvPicPr>
        <p:blipFill rotWithShape="1">
          <a:blip r:embed="rId3"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846364" y="4750746"/>
            <a:ext cx="2081987" cy="1970145"/>
          </a:xfrm>
          <a:prstGeom prst="rect">
            <a:avLst/>
          </a:prstGeom>
        </p:spPr>
      </p:pic>
      <p:pic>
        <p:nvPicPr>
          <p:cNvPr id="6" name="Picture 5">
            <a:extLst>
              <a:ext uri="{FF2B5EF4-FFF2-40B4-BE49-F238E27FC236}">
                <a16:creationId xmlns:a16="http://schemas.microsoft.com/office/drawing/2014/main" id="{AE21B21E-3C35-5133-74AD-461F0CEFC02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92818" y="251790"/>
            <a:ext cx="2095243" cy="2067339"/>
          </a:xfrm>
          <a:prstGeom prst="rect">
            <a:avLst/>
          </a:prstGeom>
        </p:spPr>
      </p:pic>
    </p:spTree>
    <p:extLst>
      <p:ext uri="{BB962C8B-B14F-4D97-AF65-F5344CB8AC3E}">
        <p14:creationId xmlns:p14="http://schemas.microsoft.com/office/powerpoint/2010/main" val="260039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21B2E-39F5-6D33-6779-D60E729311C6}"/>
              </a:ext>
            </a:extLst>
          </p:cNvPr>
          <p:cNvSpPr>
            <a:spLocks noGrp="1"/>
          </p:cNvSpPr>
          <p:nvPr>
            <p:ph type="title"/>
          </p:nvPr>
        </p:nvSpPr>
        <p:spPr/>
        <p:txBody>
          <a:bodyPr/>
          <a:lstStyle/>
          <a:p>
            <a:r>
              <a:rPr lang="en-ZA" dirty="0"/>
              <a:t>Cost of </a:t>
            </a:r>
            <a:r>
              <a:rPr lang="en-ZA" dirty="0" err="1"/>
              <a:t>copd</a:t>
            </a:r>
            <a:endParaRPr lang="en-ZA" dirty="0"/>
          </a:p>
        </p:txBody>
      </p:sp>
      <p:graphicFrame>
        <p:nvGraphicFramePr>
          <p:cNvPr id="5" name="Content Placeholder 2">
            <a:extLst>
              <a:ext uri="{FF2B5EF4-FFF2-40B4-BE49-F238E27FC236}">
                <a16:creationId xmlns:a16="http://schemas.microsoft.com/office/drawing/2014/main" id="{BFD53F94-6DF0-7643-E1EA-A77654FA6C87}"/>
              </a:ext>
            </a:extLst>
          </p:cNvPr>
          <p:cNvGraphicFramePr>
            <a:graphicFrameLocks noGrp="1"/>
          </p:cNvGraphicFramePr>
          <p:nvPr>
            <p:ph idx="1"/>
            <p:extLst>
              <p:ext uri="{D42A27DB-BD31-4B8C-83A1-F6EECF244321}">
                <p14:modId xmlns:p14="http://schemas.microsoft.com/office/powerpoint/2010/main" val="2484348519"/>
              </p:ext>
            </p:extLst>
          </p:nvPr>
        </p:nvGraphicFramePr>
        <p:xfrm>
          <a:off x="1051560" y="1860698"/>
          <a:ext cx="10073122" cy="44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99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8A2E-74ED-7264-BC89-2B1FEE06662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3C45F55-5E08-CA5F-F748-57718D45914A}"/>
              </a:ext>
            </a:extLst>
          </p:cNvPr>
          <p:cNvSpPr>
            <a:spLocks noGrp="1"/>
          </p:cNvSpPr>
          <p:nvPr>
            <p:ph type="title"/>
          </p:nvPr>
        </p:nvSpPr>
        <p:spPr/>
        <p:txBody>
          <a:bodyPr/>
          <a:lstStyle/>
          <a:p>
            <a:r>
              <a:rPr lang="en-ZA" dirty="0"/>
              <a:t>ESTIMATED ANNUAL COST PER PATIENT</a:t>
            </a:r>
          </a:p>
        </p:txBody>
      </p:sp>
      <p:graphicFrame>
        <p:nvGraphicFramePr>
          <p:cNvPr id="9" name="Content Placeholder 8">
            <a:extLst>
              <a:ext uri="{FF2B5EF4-FFF2-40B4-BE49-F238E27FC236}">
                <a16:creationId xmlns:a16="http://schemas.microsoft.com/office/drawing/2014/main" id="{2F623320-E177-F6F0-31EF-ADF0E2E1D15A}"/>
              </a:ext>
            </a:extLst>
          </p:cNvPr>
          <p:cNvGraphicFramePr>
            <a:graphicFrameLocks noGrp="1"/>
          </p:cNvGraphicFramePr>
          <p:nvPr>
            <p:ph idx="1"/>
          </p:nvPr>
        </p:nvGraphicFramePr>
        <p:xfrm>
          <a:off x="1050925" y="1860550"/>
          <a:ext cx="10074273" cy="3808728"/>
        </p:xfrm>
        <a:graphic>
          <a:graphicData uri="http://schemas.openxmlformats.org/drawingml/2006/table">
            <a:tbl>
              <a:tblPr firstRow="1" bandRow="1">
                <a:tableStyleId>{5C22544A-7EE6-4342-B048-85BDC9FD1C3A}</a:tableStyleId>
              </a:tblPr>
              <a:tblGrid>
                <a:gridCol w="3094355">
                  <a:extLst>
                    <a:ext uri="{9D8B030D-6E8A-4147-A177-3AD203B41FA5}">
                      <a16:colId xmlns:a16="http://schemas.microsoft.com/office/drawing/2014/main" val="1542904731"/>
                    </a:ext>
                  </a:extLst>
                </a:gridCol>
                <a:gridCol w="3322320">
                  <a:extLst>
                    <a:ext uri="{9D8B030D-6E8A-4147-A177-3AD203B41FA5}">
                      <a16:colId xmlns:a16="http://schemas.microsoft.com/office/drawing/2014/main" val="3448974447"/>
                    </a:ext>
                  </a:extLst>
                </a:gridCol>
                <a:gridCol w="3657598">
                  <a:extLst>
                    <a:ext uri="{9D8B030D-6E8A-4147-A177-3AD203B41FA5}">
                      <a16:colId xmlns:a16="http://schemas.microsoft.com/office/drawing/2014/main" val="1426286848"/>
                    </a:ext>
                  </a:extLst>
                </a:gridCol>
              </a:tblGrid>
              <a:tr h="752889">
                <a:tc>
                  <a:txBody>
                    <a:bodyPr/>
                    <a:lstStyle/>
                    <a:p>
                      <a:pPr algn="ctr"/>
                      <a:r>
                        <a:rPr lang="en-ZA" sz="2800" dirty="0">
                          <a:latin typeface="+mn-lt"/>
                        </a:rPr>
                        <a:t>SEVERITY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sz="2800" dirty="0">
                          <a:latin typeface="+mn-lt"/>
                        </a:rPr>
                        <a:t>PUBLIC SECTOR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ZA" sz="2800" dirty="0">
                          <a:latin typeface="+mn-lt"/>
                        </a:rPr>
                        <a:t>PRIVATE SECTOR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3489479"/>
                  </a:ext>
                </a:extLst>
              </a:tr>
              <a:tr h="841463">
                <a:tc>
                  <a:txBody>
                    <a:bodyPr/>
                    <a:lstStyle/>
                    <a:p>
                      <a:r>
                        <a:rPr lang="en-ZA" sz="2800" dirty="0">
                          <a:solidFill>
                            <a:schemeClr val="bg1"/>
                          </a:solidFill>
                          <a:latin typeface="+mn-lt"/>
                        </a:rPr>
                        <a:t>Mild (stable disease)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chemeClr val="bg1"/>
                          </a:solidFill>
                          <a:effectLst/>
                          <a:latin typeface="+mn-lt"/>
                        </a:rPr>
                        <a:t>R3 000 – R10 000</a:t>
                      </a:r>
                      <a:endParaRPr lang="en-ZA" sz="2800" b="0" dirty="0">
                        <a:solidFill>
                          <a:schemeClr val="bg1"/>
                        </a:solidFill>
                        <a:effectLst/>
                        <a:latin typeface="+mn-lt"/>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chemeClr val="bg1"/>
                          </a:solidFill>
                          <a:effectLst/>
                          <a:latin typeface="+mn-lt"/>
                        </a:rPr>
                        <a:t>R10 000 – R25 000</a:t>
                      </a:r>
                      <a:endParaRPr lang="en-ZA" sz="2800" b="0" dirty="0">
                        <a:solidFill>
                          <a:schemeClr val="bg1"/>
                        </a:solidFill>
                        <a:effectLst/>
                        <a:latin typeface="+mn-lt"/>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9109386"/>
                  </a:ext>
                </a:extLst>
              </a:tr>
              <a:tr h="841463">
                <a:tc>
                  <a:txBody>
                    <a:bodyPr/>
                    <a:lstStyle/>
                    <a:p>
                      <a:r>
                        <a:rPr lang="en-ZA" sz="2800" dirty="0">
                          <a:solidFill>
                            <a:schemeClr val="bg1"/>
                          </a:solidFill>
                          <a:latin typeface="+mn-lt"/>
                        </a:rPr>
                        <a:t>Moderate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chemeClr val="bg1"/>
                          </a:solidFill>
                          <a:effectLst/>
                          <a:latin typeface="+mn-lt"/>
                        </a:rPr>
                        <a:t>R10 000 – R25 000</a:t>
                      </a:r>
                      <a:endParaRPr lang="en-ZA" sz="2800" b="0" dirty="0">
                        <a:solidFill>
                          <a:schemeClr val="bg1"/>
                        </a:solidFill>
                        <a:effectLst/>
                        <a:latin typeface="+mn-lt"/>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chemeClr val="bg1"/>
                          </a:solidFill>
                          <a:effectLst/>
                          <a:latin typeface="+mn-lt"/>
                        </a:rPr>
                        <a:t>R25 000 – R70 000</a:t>
                      </a:r>
                      <a:endParaRPr lang="en-ZA" sz="2800" b="0" dirty="0">
                        <a:solidFill>
                          <a:schemeClr val="bg1"/>
                        </a:solidFill>
                        <a:effectLst/>
                        <a:latin typeface="+mn-lt"/>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71077"/>
                  </a:ext>
                </a:extLst>
              </a:tr>
              <a:tr h="1372913">
                <a:tc>
                  <a:txBody>
                    <a:bodyPr/>
                    <a:lstStyle/>
                    <a:p>
                      <a:r>
                        <a:rPr lang="en-ZA" sz="2800" dirty="0">
                          <a:solidFill>
                            <a:schemeClr val="bg1"/>
                          </a:solidFill>
                          <a:latin typeface="+mn-lt"/>
                        </a:rPr>
                        <a:t>Severe / frequent exacerbations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ZA" sz="2800" b="0" i="0" u="none" strike="noStrike" kern="1200" dirty="0">
                          <a:solidFill>
                            <a:schemeClr val="bg1"/>
                          </a:solidFill>
                          <a:effectLst/>
                          <a:latin typeface="+mn-lt"/>
                          <a:ea typeface="+mn-ea"/>
                          <a:cs typeface="+mn-cs"/>
                        </a:rPr>
                        <a:t>R25 000 – R60 000</a:t>
                      </a:r>
                      <a:endParaRPr lang="en-ZA" sz="2800" b="0"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t">
                        <a:spcBef>
                          <a:spcPts val="1200"/>
                        </a:spcBef>
                        <a:spcAft>
                          <a:spcPts val="1200"/>
                        </a:spcAft>
                        <a:buNone/>
                      </a:pPr>
                      <a:r>
                        <a:rPr lang="en-ZA" sz="2800" b="0" i="0" u="none" strike="noStrike" dirty="0">
                          <a:solidFill>
                            <a:schemeClr val="bg1"/>
                          </a:solidFill>
                          <a:effectLst/>
                          <a:latin typeface="+mn-lt"/>
                        </a:rPr>
                        <a:t>R70 000 – R150 000+</a:t>
                      </a:r>
                      <a:endParaRPr lang="en-ZA" sz="2800" b="0" dirty="0">
                        <a:solidFill>
                          <a:schemeClr val="bg1"/>
                        </a:solidFill>
                        <a:effectLst/>
                        <a:latin typeface="+mn-lt"/>
                      </a:endParaRPr>
                    </a:p>
                  </a:txBody>
                  <a:tcPr marL="114300" marR="114300" marT="76200" marB="76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5755307"/>
                  </a:ext>
                </a:extLst>
              </a:tr>
            </a:tbl>
          </a:graphicData>
        </a:graphic>
      </p:graphicFrame>
    </p:spTree>
    <p:extLst>
      <p:ext uri="{BB962C8B-B14F-4D97-AF65-F5344CB8AC3E}">
        <p14:creationId xmlns:p14="http://schemas.microsoft.com/office/powerpoint/2010/main" val="39939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20D0-1C36-BC39-524D-AC202CDBB68C}"/>
              </a:ext>
            </a:extLst>
          </p:cNvPr>
          <p:cNvSpPr>
            <a:spLocks noGrp="1"/>
          </p:cNvSpPr>
          <p:nvPr>
            <p:ph type="title"/>
          </p:nvPr>
        </p:nvSpPr>
        <p:spPr/>
        <p:txBody>
          <a:bodyPr/>
          <a:lstStyle/>
          <a:p>
            <a:r>
              <a:rPr lang="en-ZA" dirty="0"/>
              <a:t>DEFINITION OF COPD</a:t>
            </a:r>
          </a:p>
        </p:txBody>
      </p:sp>
      <p:sp>
        <p:nvSpPr>
          <p:cNvPr id="3" name="Content Placeholder 2">
            <a:extLst>
              <a:ext uri="{FF2B5EF4-FFF2-40B4-BE49-F238E27FC236}">
                <a16:creationId xmlns:a16="http://schemas.microsoft.com/office/drawing/2014/main" id="{9BD92325-49E2-B830-55E0-6C8D2E73AE51}"/>
              </a:ext>
            </a:extLst>
          </p:cNvPr>
          <p:cNvSpPr>
            <a:spLocks noGrp="1"/>
          </p:cNvSpPr>
          <p:nvPr>
            <p:ph idx="1"/>
          </p:nvPr>
        </p:nvSpPr>
        <p:spPr/>
        <p:txBody>
          <a:bodyPr/>
          <a:lstStyle/>
          <a:p>
            <a:pPr lvl="1"/>
            <a:r>
              <a:rPr lang="en-ZA" sz="2400" dirty="0">
                <a:solidFill>
                  <a:srgbClr val="FFFF00"/>
                </a:solidFill>
              </a:rPr>
              <a:t>Heterogeneous</a:t>
            </a:r>
            <a:r>
              <a:rPr lang="en-ZA" sz="2400" dirty="0"/>
              <a:t> lung condition </a:t>
            </a:r>
          </a:p>
          <a:p>
            <a:pPr lvl="1"/>
            <a:endParaRPr lang="en-ZA" sz="2400" dirty="0"/>
          </a:p>
          <a:p>
            <a:pPr lvl="1"/>
            <a:r>
              <a:rPr lang="en-ZA" sz="2400" dirty="0"/>
              <a:t>Characterized by </a:t>
            </a:r>
            <a:r>
              <a:rPr lang="en-ZA" sz="2400" dirty="0">
                <a:solidFill>
                  <a:srgbClr val="FFFF00"/>
                </a:solidFill>
              </a:rPr>
              <a:t>chronic respiratory symptoms</a:t>
            </a:r>
            <a:br>
              <a:rPr lang="en-ZA" sz="2400" dirty="0">
                <a:solidFill>
                  <a:srgbClr val="FFFF00"/>
                </a:solidFill>
              </a:rPr>
            </a:br>
            <a:r>
              <a:rPr lang="en-ZA" sz="2400" dirty="0"/>
              <a:t>(dyspnoea, cough, sputum production and/or exacerbations)</a:t>
            </a:r>
          </a:p>
          <a:p>
            <a:pPr lvl="1"/>
            <a:endParaRPr lang="en-ZA" sz="2400" dirty="0"/>
          </a:p>
          <a:p>
            <a:pPr lvl="1"/>
            <a:r>
              <a:rPr lang="en-ZA" sz="2400" dirty="0"/>
              <a:t>Due to abnormalities of the </a:t>
            </a:r>
            <a:r>
              <a:rPr lang="en-ZA" sz="2400" dirty="0">
                <a:solidFill>
                  <a:srgbClr val="FFFF00"/>
                </a:solidFill>
              </a:rPr>
              <a:t>airways</a:t>
            </a:r>
            <a:r>
              <a:rPr lang="en-ZA" sz="2400" dirty="0"/>
              <a:t> (bronchitis, bronchiolitis)</a:t>
            </a:r>
            <a:br>
              <a:rPr lang="en-ZA" sz="2400" dirty="0"/>
            </a:br>
            <a:r>
              <a:rPr lang="en-ZA" sz="2400" dirty="0"/>
              <a:t>and/or </a:t>
            </a:r>
            <a:r>
              <a:rPr lang="en-ZA" sz="2400" dirty="0">
                <a:solidFill>
                  <a:srgbClr val="FFFF00"/>
                </a:solidFill>
              </a:rPr>
              <a:t>alveoli</a:t>
            </a:r>
            <a:r>
              <a:rPr lang="en-ZA" sz="2400" dirty="0"/>
              <a:t> (emphysema) that cause</a:t>
            </a:r>
          </a:p>
          <a:p>
            <a:pPr lvl="1"/>
            <a:endParaRPr lang="en-ZA" sz="2400" dirty="0"/>
          </a:p>
          <a:p>
            <a:pPr lvl="1"/>
            <a:r>
              <a:rPr lang="en-ZA" sz="2400" dirty="0">
                <a:solidFill>
                  <a:srgbClr val="FFFF00"/>
                </a:solidFill>
              </a:rPr>
              <a:t>Persistent, often progressive, airflow obstruction</a:t>
            </a:r>
          </a:p>
          <a:p>
            <a:endParaRPr lang="en-ZA" dirty="0"/>
          </a:p>
        </p:txBody>
      </p:sp>
      <p:sp>
        <p:nvSpPr>
          <p:cNvPr id="4" name="TextBox 3">
            <a:extLst>
              <a:ext uri="{FF2B5EF4-FFF2-40B4-BE49-F238E27FC236}">
                <a16:creationId xmlns:a16="http://schemas.microsoft.com/office/drawing/2014/main" id="{3E9A8076-CB67-6997-B6BD-837EEC1D4803}"/>
              </a:ext>
            </a:extLst>
          </p:cNvPr>
          <p:cNvSpPr txBox="1"/>
          <p:nvPr/>
        </p:nvSpPr>
        <p:spPr>
          <a:xfrm>
            <a:off x="5987644" y="6422014"/>
            <a:ext cx="6096000" cy="369332"/>
          </a:xfrm>
          <a:prstGeom prst="rect">
            <a:avLst/>
          </a:prstGeom>
          <a:noFill/>
        </p:spPr>
        <p:txBody>
          <a:bodyPr wrap="square">
            <a:spAutoFit/>
          </a:bodyPr>
          <a:lstStyle/>
          <a:p>
            <a:pPr marL="0" marR="0" lvl="0" indent="0" algn="r" defTabSz="457200" rtl="0" eaLnBrk="1" fontAlgn="auto" latinLnBrk="0" hangingPunct="1">
              <a:lnSpc>
                <a:spcPct val="100000"/>
              </a:lnSpc>
              <a:spcBef>
                <a:spcPct val="50000"/>
              </a:spcBef>
              <a:spcAft>
                <a:spcPts val="0"/>
              </a:spcAft>
              <a:buClrTx/>
              <a:buSzTx/>
              <a:buFontTx/>
              <a:buNone/>
              <a:tabLst/>
              <a:defRPr/>
            </a:pPr>
            <a:r>
              <a:rPr kumimoji="0" lang="en-US" b="0" i="1" u="none" strike="noStrike" kern="1200" cap="none" spc="0" normalizeH="0" baseline="0" noProof="0" dirty="0">
                <a:ln>
                  <a:noFill/>
                </a:ln>
                <a:solidFill>
                  <a:srgbClr val="FFFF00"/>
                </a:solidFill>
                <a:effectLst/>
                <a:uLnTx/>
                <a:uFillTx/>
                <a:latin typeface="Gill Sans MT" panose="020B0502020104020203" pitchFamily="34" charset="0"/>
              </a:rPr>
              <a:t>Global Initiative for Obstructive Lung Disease (GOLD) 2026</a:t>
            </a:r>
            <a:endParaRPr kumimoji="0" lang="en-GB" b="0" i="1" u="none" strike="noStrike" kern="1200" cap="none" spc="0" normalizeH="0" baseline="0" noProof="0" dirty="0">
              <a:ln>
                <a:noFill/>
              </a:ln>
              <a:solidFill>
                <a:srgbClr val="FFFF00"/>
              </a:solidFill>
              <a:effectLst/>
              <a:uLnTx/>
              <a:uFillTx/>
              <a:latin typeface="Gill Sans MT" panose="020B0502020104020203" pitchFamily="34" charset="0"/>
            </a:endParaRPr>
          </a:p>
        </p:txBody>
      </p:sp>
    </p:spTree>
    <p:extLst>
      <p:ext uri="{BB962C8B-B14F-4D97-AF65-F5344CB8AC3E}">
        <p14:creationId xmlns:p14="http://schemas.microsoft.com/office/powerpoint/2010/main" val="139696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4" descr="C1 normal lun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46994" y="248911"/>
            <a:ext cx="4545865" cy="6073346"/>
          </a:xfrm>
          <a:prstGeom prst="rect">
            <a:avLst/>
          </a:prstGeom>
          <a:noFill/>
          <a:ln w="9525">
            <a:solidFill>
              <a:srgbClr val="404040"/>
            </a:solidFill>
            <a:miter lim="800000"/>
            <a:headEnd/>
            <a:tailEnd/>
          </a:ln>
        </p:spPr>
      </p:pic>
      <p:sp>
        <p:nvSpPr>
          <p:cNvPr id="20487" name="Text Box 6"/>
          <p:cNvSpPr txBox="1">
            <a:spLocks noChangeArrowheads="1"/>
          </p:cNvSpPr>
          <p:nvPr/>
        </p:nvSpPr>
        <p:spPr bwMode="auto">
          <a:xfrm>
            <a:off x="2221953" y="6319215"/>
            <a:ext cx="1512888" cy="369888"/>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normal</a:t>
            </a:r>
          </a:p>
        </p:txBody>
      </p:sp>
      <p:pic>
        <p:nvPicPr>
          <p:cNvPr id="20484" name="Picture 5" descr="C6 bullous emphys"/>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648088" y="248911"/>
            <a:ext cx="4696918" cy="6027309"/>
          </a:xfrm>
          <a:prstGeom prst="rect">
            <a:avLst/>
          </a:prstGeom>
          <a:noFill/>
          <a:ln w="9525">
            <a:solidFill>
              <a:srgbClr val="404040"/>
            </a:solidFill>
            <a:miter lim="800000"/>
            <a:headEnd/>
            <a:tailEnd/>
          </a:ln>
        </p:spPr>
      </p:pic>
      <p:sp>
        <p:nvSpPr>
          <p:cNvPr id="20485" name="Text Box 7"/>
          <p:cNvSpPr txBox="1">
            <a:spLocks noChangeArrowheads="1"/>
          </p:cNvSpPr>
          <p:nvPr/>
        </p:nvSpPr>
        <p:spPr bwMode="auto">
          <a:xfrm>
            <a:off x="8566671" y="6322257"/>
            <a:ext cx="1512888" cy="369888"/>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COPD</a:t>
            </a:r>
          </a:p>
        </p:txBody>
      </p:sp>
    </p:spTree>
    <p:extLst>
      <p:ext uri="{BB962C8B-B14F-4D97-AF65-F5344CB8AC3E}">
        <p14:creationId xmlns:p14="http://schemas.microsoft.com/office/powerpoint/2010/main" val="2061150624"/>
      </p:ext>
    </p:extLst>
  </p:cSld>
  <p:clrMapOvr>
    <a:masterClrMapping/>
  </p:clrMapOvr>
</p:sld>
</file>

<file path=ppt/theme/theme1.xml><?xml version="1.0" encoding="utf-8"?>
<a:theme xmlns:a="http://schemas.openxmlformats.org/drawingml/2006/main" name="Parce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5378</TotalTime>
  <Words>2173</Words>
  <Application>Microsoft Office PowerPoint</Application>
  <PresentationFormat>Widescreen</PresentationFormat>
  <Paragraphs>414</Paragraphs>
  <Slides>50</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Aptos</vt:lpstr>
      <vt:lpstr>Aptos Display</vt:lpstr>
      <vt:lpstr>Arial</vt:lpstr>
      <vt:lpstr>Calibri</vt:lpstr>
      <vt:lpstr>Corbel</vt:lpstr>
      <vt:lpstr>Gill Sans MT</vt:lpstr>
      <vt:lpstr>Parcel</vt:lpstr>
      <vt:lpstr>CHRONIC OBSTRUCTIVE PULMONARY DISEASE</vt:lpstr>
      <vt:lpstr>PowerPoint Presentation</vt:lpstr>
      <vt:lpstr>PowerPoint Presentation</vt:lpstr>
      <vt:lpstr>OUTLINE</vt:lpstr>
      <vt:lpstr>COPD: THE SIZE OF THE PROBLEM</vt:lpstr>
      <vt:lpstr>Cost of copd</vt:lpstr>
      <vt:lpstr>ESTIMATED ANNUAL COST PER PATIENT</vt:lpstr>
      <vt:lpstr>DEFINITION OF COPD</vt:lpstr>
      <vt:lpstr>PowerPoint Presentation</vt:lpstr>
      <vt:lpstr>PowerPoint Presentation</vt:lpstr>
      <vt:lpstr>Clinical presentation</vt:lpstr>
      <vt:lpstr>DIAGNOSIS OF COPD</vt:lpstr>
      <vt:lpstr>Peak flow vs spirometry</vt:lpstr>
      <vt:lpstr>LIMITATIONS OF SPIROMETRY IN DIAGNOSIS OF copd</vt:lpstr>
      <vt:lpstr>PowerPoint Presentation</vt:lpstr>
      <vt:lpstr>PowerPoint Presentation</vt:lpstr>
      <vt:lpstr>Copd: some lesser known facts</vt:lpstr>
      <vt:lpstr>AETIOTYPES OF COPD</vt:lpstr>
      <vt:lpstr>PowerPoint Presentation</vt:lpstr>
      <vt:lpstr>PowerPoint Presentation</vt:lpstr>
      <vt:lpstr>MANAGEMENT OF COPD</vt:lpstr>
      <vt:lpstr>PHARMACOLOGICAL TREATMENT</vt:lpstr>
      <vt:lpstr>GOLD ABE ASSESSMENT TOOL</vt:lpstr>
      <vt:lpstr>PowerPoint Presentation</vt:lpstr>
      <vt:lpstr>PowerPoint Presentation</vt:lpstr>
      <vt:lpstr>PHARMACOLOGICAL TREATMENT: COPD (SMOKING-RELATED)</vt:lpstr>
      <vt:lpstr>INHALED BRONCHODILATORS</vt:lpstr>
      <vt:lpstr>INITIAL PHARMACOLOGICAL MANAGEMENT</vt:lpstr>
      <vt:lpstr>FREQUENT EXACERBATORS</vt:lpstr>
      <vt:lpstr>Addition of ics to bronchodilators</vt:lpstr>
      <vt:lpstr>inhalers</vt:lpstr>
      <vt:lpstr>PowerPoint Presentation</vt:lpstr>
      <vt:lpstr>ESTIMATED ANNUAL COST OF MEDICATION</vt:lpstr>
      <vt:lpstr>Acute exacerbations of copd</vt:lpstr>
      <vt:lpstr>PowerPoint Presentation</vt:lpstr>
      <vt:lpstr>IMPACT OF EXACERBATIONS OF COPD</vt:lpstr>
      <vt:lpstr>PowerPoint Presentation</vt:lpstr>
      <vt:lpstr>CONDITIONS THAT MAY WORSEN OR MIMIC EXACERBATIONS</vt:lpstr>
      <vt:lpstr>TREATMENT OF EXACERBATIONS</vt:lpstr>
      <vt:lpstr>THEOPHYLLINE</vt:lpstr>
      <vt:lpstr>MUCOLYTICS</vt:lpstr>
      <vt:lpstr>MACROLIDES</vt:lpstr>
      <vt:lpstr>ESTIMATED COST: EXACERBATIONS</vt:lpstr>
      <vt:lpstr>NON-PHARMACOLOGICAL MANAGEMENT</vt:lpstr>
      <vt:lpstr>PowerPoint Presentation</vt:lpstr>
      <vt:lpstr>MULTIMORBIDITY IN COPD</vt:lpstr>
      <vt:lpstr>PowerPoint Presentation</vt:lpstr>
      <vt:lpstr>TAKE HOME MESSAGES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Wong</dc:creator>
  <cp:lastModifiedBy>Michelle Wong</cp:lastModifiedBy>
  <cp:revision>118</cp:revision>
  <dcterms:created xsi:type="dcterms:W3CDTF">2025-07-05T16:26:29Z</dcterms:created>
  <dcterms:modified xsi:type="dcterms:W3CDTF">2026-04-19T06:55:57Z</dcterms:modified>
</cp:coreProperties>
</file>