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tags/tag2.xml" ContentType="application/vnd.openxmlformats-officedocument.presentationml.tags+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9" r:id="rId2"/>
    <p:sldMasterId id="2147483696" r:id="rId3"/>
    <p:sldMasterId id="2147483703" r:id="rId4"/>
    <p:sldMasterId id="2147483724" r:id="rId5"/>
    <p:sldMasterId id="2147483735" r:id="rId6"/>
    <p:sldMasterId id="2147483744" r:id="rId7"/>
    <p:sldMasterId id="2147483754" r:id="rId8"/>
    <p:sldMasterId id="2147483783" r:id="rId9"/>
  </p:sldMasterIdLst>
  <p:notesMasterIdLst>
    <p:notesMasterId r:id="rId66"/>
  </p:notesMasterIdLst>
  <p:handoutMasterIdLst>
    <p:handoutMasterId r:id="rId67"/>
  </p:handoutMasterIdLst>
  <p:sldIdLst>
    <p:sldId id="707" r:id="rId10"/>
    <p:sldId id="769" r:id="rId11"/>
    <p:sldId id="708" r:id="rId12"/>
    <p:sldId id="833" r:id="rId13"/>
    <p:sldId id="774" r:id="rId14"/>
    <p:sldId id="791" r:id="rId15"/>
    <p:sldId id="713" r:id="rId16"/>
    <p:sldId id="778" r:id="rId17"/>
    <p:sldId id="779" r:id="rId18"/>
    <p:sldId id="781" r:id="rId19"/>
    <p:sldId id="782" r:id="rId20"/>
    <p:sldId id="783" r:id="rId21"/>
    <p:sldId id="784" r:id="rId22"/>
    <p:sldId id="786" r:id="rId23"/>
    <p:sldId id="785" r:id="rId24"/>
    <p:sldId id="804" r:id="rId25"/>
    <p:sldId id="805" r:id="rId26"/>
    <p:sldId id="806" r:id="rId27"/>
    <p:sldId id="807" r:id="rId28"/>
    <p:sldId id="808" r:id="rId29"/>
    <p:sldId id="817" r:id="rId30"/>
    <p:sldId id="810" r:id="rId31"/>
    <p:sldId id="664" r:id="rId32"/>
    <p:sldId id="818" r:id="rId33"/>
    <p:sldId id="819" r:id="rId34"/>
    <p:sldId id="821" r:id="rId35"/>
    <p:sldId id="421" r:id="rId36"/>
    <p:sldId id="811" r:id="rId37"/>
    <p:sldId id="812" r:id="rId38"/>
    <p:sldId id="754" r:id="rId39"/>
    <p:sldId id="813" r:id="rId40"/>
    <p:sldId id="815" r:id="rId41"/>
    <p:sldId id="816" r:id="rId42"/>
    <p:sldId id="788" r:id="rId43"/>
    <p:sldId id="789" r:id="rId44"/>
    <p:sldId id="814" r:id="rId45"/>
    <p:sldId id="589" r:id="rId46"/>
    <p:sldId id="731" r:id="rId47"/>
    <p:sldId id="732" r:id="rId48"/>
    <p:sldId id="736" r:id="rId49"/>
    <p:sldId id="733" r:id="rId50"/>
    <p:sldId id="828" r:id="rId51"/>
    <p:sldId id="829" r:id="rId52"/>
    <p:sldId id="830" r:id="rId53"/>
    <p:sldId id="831" r:id="rId54"/>
    <p:sldId id="832" r:id="rId55"/>
    <p:sldId id="827" r:id="rId56"/>
    <p:sldId id="823" r:id="rId57"/>
    <p:sldId id="822" r:id="rId58"/>
    <p:sldId id="793" r:id="rId59"/>
    <p:sldId id="824" r:id="rId60"/>
    <p:sldId id="825" r:id="rId61"/>
    <p:sldId id="826" r:id="rId62"/>
    <p:sldId id="645" r:id="rId63"/>
    <p:sldId id="795" r:id="rId64"/>
    <p:sldId id="685" r:id="rId65"/>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ser information" id="{96887B21-BF28-4E8B-B6EF-AD1EA6CAC50D}">
          <p14:sldIdLst>
            <p14:sldId id="707"/>
            <p14:sldId id="769"/>
            <p14:sldId id="708"/>
            <p14:sldId id="833"/>
            <p14:sldId id="774"/>
            <p14:sldId id="791"/>
            <p14:sldId id="713"/>
            <p14:sldId id="778"/>
            <p14:sldId id="779"/>
            <p14:sldId id="781"/>
            <p14:sldId id="782"/>
            <p14:sldId id="783"/>
            <p14:sldId id="784"/>
            <p14:sldId id="786"/>
            <p14:sldId id="785"/>
            <p14:sldId id="804"/>
            <p14:sldId id="805"/>
            <p14:sldId id="806"/>
            <p14:sldId id="807"/>
            <p14:sldId id="808"/>
            <p14:sldId id="817"/>
            <p14:sldId id="810"/>
            <p14:sldId id="664"/>
            <p14:sldId id="818"/>
            <p14:sldId id="819"/>
            <p14:sldId id="821"/>
            <p14:sldId id="421"/>
            <p14:sldId id="811"/>
            <p14:sldId id="812"/>
            <p14:sldId id="754"/>
            <p14:sldId id="813"/>
            <p14:sldId id="815"/>
            <p14:sldId id="816"/>
            <p14:sldId id="788"/>
            <p14:sldId id="789"/>
            <p14:sldId id="814"/>
            <p14:sldId id="589"/>
            <p14:sldId id="731"/>
            <p14:sldId id="732"/>
            <p14:sldId id="736"/>
            <p14:sldId id="733"/>
            <p14:sldId id="828"/>
            <p14:sldId id="829"/>
            <p14:sldId id="830"/>
            <p14:sldId id="831"/>
            <p14:sldId id="832"/>
            <p14:sldId id="827"/>
            <p14:sldId id="823"/>
            <p14:sldId id="822"/>
            <p14:sldId id="793"/>
            <p14:sldId id="824"/>
            <p14:sldId id="825"/>
            <p14:sldId id="826"/>
            <p14:sldId id="645"/>
            <p14:sldId id="795"/>
            <p14:sldId id="685"/>
          </p14:sldIdLst>
        </p14:section>
        <p14:section name="Asthma - disease and management" id="{7F4A80CE-2ECD-4B35-9FB1-C6D252885A68}">
          <p14:sldIdLst/>
        </p14:section>
      </p14:sectionLst>
    </p:ext>
    <p:ext uri="{EFAFB233-063F-42B5-8137-9DF3F51BA10A}">
      <p15:sldGuideLst xmlns:p15="http://schemas.microsoft.com/office/powerpoint/2012/main">
        <p15:guide id="1" orient="horz" pos="2795" userDrawn="1">
          <p15:clr>
            <a:srgbClr val="A4A3A4"/>
          </p15:clr>
        </p15:guide>
        <p15:guide id="2" pos="710" userDrawn="1">
          <p15:clr>
            <a:srgbClr val="A4A3A4"/>
          </p15:clr>
        </p15:guide>
        <p15:guide id="3" orient="horz" pos="2908" userDrawn="1">
          <p15:clr>
            <a:srgbClr val="A4A3A4"/>
          </p15:clr>
        </p15:guide>
        <p15:guide id="4" orient="horz" pos="3294" userDrawn="1">
          <p15:clr>
            <a:srgbClr val="A4A3A4"/>
          </p15:clr>
        </p15:guide>
        <p15:guide id="5" orient="horz" pos="4269" userDrawn="1">
          <p15:clr>
            <a:srgbClr val="A4A3A4"/>
          </p15:clr>
        </p15:guide>
        <p15:guide id="6" orient="horz" pos="640" userDrawn="1">
          <p15:clr>
            <a:srgbClr val="A4A3A4"/>
          </p15:clr>
        </p15:guide>
        <p15:guide id="8" pos="3840" userDrawn="1">
          <p15:clr>
            <a:srgbClr val="A4A3A4"/>
          </p15:clr>
        </p15:guide>
        <p15:guide id="9" pos="2207" userDrawn="1">
          <p15:clr>
            <a:srgbClr val="A4A3A4"/>
          </p15:clr>
        </p15:guide>
        <p15:guide id="10" pos="5586" userDrawn="1">
          <p15:clr>
            <a:srgbClr val="A4A3A4"/>
          </p15:clr>
        </p15:guide>
        <p15:guide id="11" pos="4611" userDrawn="1">
          <p15:clr>
            <a:srgbClr val="A4A3A4"/>
          </p15:clr>
        </p15:guide>
        <p15:guide id="12" orient="horz" pos="845" userDrawn="1">
          <p15:clr>
            <a:srgbClr val="A4A3A4"/>
          </p15:clr>
        </p15:guide>
        <p15:guide id="13" orient="horz" pos="3322">
          <p15:clr>
            <a:srgbClr val="A4A3A4"/>
          </p15:clr>
        </p15:guide>
        <p15:guide id="14" orient="horz" pos="1054">
          <p15:clr>
            <a:srgbClr val="A4A3A4"/>
          </p15:clr>
        </p15:guide>
        <p15:guide id="15" orient="horz" pos="4258">
          <p15:clr>
            <a:srgbClr val="A4A3A4"/>
          </p15:clr>
        </p15:guide>
        <p15:guide id="16" orient="horz" pos="3266">
          <p15:clr>
            <a:srgbClr val="A4A3A4"/>
          </p15:clr>
        </p15:guide>
        <p15:guide id="17" orient="horz" pos="5">
          <p15:clr>
            <a:srgbClr val="A4A3A4"/>
          </p15:clr>
        </p15:guide>
        <p15:guide id="18" orient="horz" pos="1168">
          <p15:clr>
            <a:srgbClr val="A4A3A4"/>
          </p15:clr>
        </p15:guide>
        <p15:guide id="19" orient="horz" pos="34">
          <p15:clr>
            <a:srgbClr val="A4A3A4"/>
          </p15:clr>
        </p15:guide>
        <p15:guide id="20" pos="5541">
          <p15:clr>
            <a:srgbClr val="A4A3A4"/>
          </p15:clr>
        </p15:guide>
        <p15:guide id="21" pos="7440">
          <p15:clr>
            <a:srgbClr val="A4A3A4"/>
          </p15:clr>
        </p15:guide>
        <p15:guide id="22" pos="2337">
          <p15:clr>
            <a:srgbClr val="A4A3A4"/>
          </p15:clr>
        </p15:guide>
        <p15:guide id="23" pos="2252">
          <p15:clr>
            <a:srgbClr val="A4A3A4"/>
          </p15:clr>
        </p15:guide>
        <p15:guide id="24" pos="892">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jbv698" initials="Jacky" lastIdx="14" clrIdx="0"/>
  <p:cmAuthor id="7" name="Naya" initials="IP" lastIdx="1" clrIdx="7"/>
  <p:cmAuthor id="1" name="kbwk048" initials="k" lastIdx="13" clrIdx="1"/>
  <p:cmAuthor id="8" name="fiona.mccready@bartleboglehegarty.com" initials="f" lastIdx="5" clrIdx="8"/>
  <p:cmAuthor id="2" name="TBWA\UKGroup IT" initials="" lastIdx="3" clrIdx="2"/>
  <p:cmAuthor id="9" name="inScience, Ash" initials="AD" lastIdx="3" clrIdx="9">
    <p:extLst/>
  </p:cmAuthor>
  <p:cmAuthor id="3" name="Pinkerton, Stuart (Hays)" initials="PS(" lastIdx="68" clrIdx="3">
    <p:extLst/>
  </p:cmAuthor>
  <p:cmAuthor id="4" name="Seymour, Charlotte (LDN-VHC)" initials="SC" lastIdx="1" clrIdx="4"/>
  <p:cmAuthor id="5" name="Laura Evans" initials="LE" lastIdx="12" clrIdx="5"/>
  <p:cmAuthor id="6" name="maya morris" initials="mmm" lastIdx="2" clrIdx="6"/>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404"/>
    <a:srgbClr val="FDE9E7"/>
    <a:srgbClr val="0099FF"/>
    <a:srgbClr val="0033CC"/>
    <a:srgbClr val="009999"/>
    <a:srgbClr val="FF9900"/>
    <a:srgbClr val="D60093"/>
    <a:srgbClr val="007DDA"/>
    <a:srgbClr val="060606"/>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279" autoAdjust="0"/>
    <p:restoredTop sz="87136" autoAdjust="0"/>
  </p:normalViewPr>
  <p:slideViewPr>
    <p:cSldViewPr snapToGrid="0" showGuides="1">
      <p:cViewPr varScale="1">
        <p:scale>
          <a:sx n="91" d="100"/>
          <a:sy n="91" d="100"/>
        </p:scale>
        <p:origin x="282" y="84"/>
      </p:cViewPr>
      <p:guideLst>
        <p:guide orient="horz" pos="2795"/>
        <p:guide pos="710"/>
        <p:guide orient="horz" pos="2908"/>
        <p:guide orient="horz" pos="3294"/>
        <p:guide orient="horz" pos="4269"/>
        <p:guide orient="horz" pos="640"/>
        <p:guide pos="3840"/>
        <p:guide pos="2207"/>
        <p:guide pos="5586"/>
        <p:guide pos="4611"/>
        <p:guide orient="horz" pos="845"/>
        <p:guide orient="horz" pos="3322"/>
        <p:guide orient="horz" pos="1054"/>
        <p:guide orient="horz" pos="4258"/>
        <p:guide orient="horz" pos="3266"/>
        <p:guide orient="horz" pos="5"/>
        <p:guide orient="horz" pos="1168"/>
        <p:guide orient="horz" pos="34"/>
        <p:guide pos="5541"/>
        <p:guide pos="7440"/>
        <p:guide pos="2337"/>
        <p:guide pos="2252"/>
        <p:guide pos="892"/>
      </p:guideLst>
    </p:cSldViewPr>
  </p:slideViewPr>
  <p:outlineViewPr>
    <p:cViewPr>
      <p:scale>
        <a:sx n="33" d="100"/>
        <a:sy n="33" d="100"/>
      </p:scale>
      <p:origin x="0" y="25188"/>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5" d="100"/>
          <a:sy n="85" d="100"/>
        </p:scale>
        <p:origin x="-3660" y="-78"/>
      </p:cViewPr>
      <p:guideLst>
        <p:guide orient="horz" pos="3024"/>
        <p:guide pos="2304"/>
      </p:guideLst>
    </p:cSldViewPr>
  </p:notesViewPr>
  <p:gridSpacing cx="45005" cy="45005"/>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handoutMaster" Target="handoutMasters/handout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viewProps" Target="viewProps.xml"/><Relationship Id="rId9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7.xml"/><Relationship Id="rId7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Controlled</c:v>
                </c:pt>
              </c:strCache>
            </c:strRef>
          </c:tx>
          <c:spPr>
            <a:solidFill>
              <a:srgbClr val="0000FF"/>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265E-4346-A15E-CBA501F9988E}"/>
                </c:ext>
              </c:extLst>
            </c:dLbl>
            <c:dLbl>
              <c:idx val="4"/>
              <c:delete val="1"/>
              <c:extLst>
                <c:ext xmlns:c15="http://schemas.microsoft.com/office/drawing/2012/chart" uri="{CE6537A1-D6FC-4f65-9D91-7224C49458BB}"/>
                <c:ext xmlns:c16="http://schemas.microsoft.com/office/drawing/2014/chart" uri="{C3380CC4-5D6E-409C-BE32-E72D297353CC}">
                  <c16:uniqueId val="{00000001-265E-4346-A15E-CBA501F9988E}"/>
                </c:ext>
              </c:extLst>
            </c:dLbl>
            <c:dLbl>
              <c:idx val="6"/>
              <c:delete val="1"/>
              <c:extLst>
                <c:ext xmlns:c15="http://schemas.microsoft.com/office/drawing/2012/chart" uri="{CE6537A1-D6FC-4f65-9D91-7224C49458BB}"/>
                <c:ext xmlns:c16="http://schemas.microsoft.com/office/drawing/2014/chart" uri="{C3380CC4-5D6E-409C-BE32-E72D297353CC}">
                  <c16:uniqueId val="{00000002-265E-4346-A15E-CBA501F9988E}"/>
                </c:ext>
              </c:extLst>
            </c:dLbl>
            <c:dLbl>
              <c:idx val="9"/>
              <c:delete val="1"/>
              <c:extLst>
                <c:ext xmlns:c15="http://schemas.microsoft.com/office/drawing/2012/chart" uri="{CE6537A1-D6FC-4f65-9D91-7224C49458BB}"/>
                <c:ext xmlns:c16="http://schemas.microsoft.com/office/drawing/2014/chart" uri="{C3380CC4-5D6E-409C-BE32-E72D297353CC}">
                  <c16:uniqueId val="{00000003-265E-4346-A15E-CBA501F9988E}"/>
                </c:ext>
              </c:extLst>
            </c:dLbl>
            <c:dLbl>
              <c:idx val="10"/>
              <c:delete val="1"/>
              <c:extLst>
                <c:ext xmlns:c15="http://schemas.microsoft.com/office/drawing/2012/chart" uri="{CE6537A1-D6FC-4f65-9D91-7224C49458BB}"/>
                <c:ext xmlns:c16="http://schemas.microsoft.com/office/drawing/2014/chart" uri="{C3380CC4-5D6E-409C-BE32-E72D297353CC}">
                  <c16:uniqueId val="{00000004-265E-4346-A15E-CBA501F9988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1">
                  <c:v>≥1 day</c:v>
                </c:pt>
                <c:pt idx="2">
                  <c:v>≥3 days</c:v>
                </c:pt>
                <c:pt idx="4">
                  <c:v>≥1 day</c:v>
                </c:pt>
                <c:pt idx="6">
                  <c:v>≥1 day</c:v>
                </c:pt>
                <c:pt idx="8">
                  <c:v>≥1 time</c:v>
                </c:pt>
                <c:pt idx="9">
                  <c:v>≥3 times</c:v>
                </c:pt>
                <c:pt idx="10">
                  <c:v>≥10 times</c:v>
                </c:pt>
              </c:strCache>
            </c:strRef>
          </c:cat>
          <c:val>
            <c:numRef>
              <c:f>Sheet1!$B$2:$B$12</c:f>
              <c:numCache>
                <c:formatCode>General</c:formatCode>
                <c:ptCount val="11"/>
                <c:pt idx="1">
                  <c:v>35.299999999999997</c:v>
                </c:pt>
                <c:pt idx="2">
                  <c:v>0</c:v>
                </c:pt>
                <c:pt idx="4">
                  <c:v>0</c:v>
                </c:pt>
                <c:pt idx="6">
                  <c:v>0</c:v>
                </c:pt>
                <c:pt idx="8">
                  <c:v>25.4</c:v>
                </c:pt>
                <c:pt idx="9">
                  <c:v>0</c:v>
                </c:pt>
                <c:pt idx="10">
                  <c:v>0</c:v>
                </c:pt>
              </c:numCache>
            </c:numRef>
          </c:val>
          <c:extLst>
            <c:ext xmlns:c16="http://schemas.microsoft.com/office/drawing/2014/chart" uri="{C3380CC4-5D6E-409C-BE32-E72D297353CC}">
              <c16:uniqueId val="{00000005-265E-4346-A15E-CBA501F9988E}"/>
            </c:ext>
          </c:extLst>
        </c:ser>
        <c:ser>
          <c:idx val="1"/>
          <c:order val="1"/>
          <c:tx>
            <c:strRef>
              <c:f>Sheet1!$C$1</c:f>
              <c:strCache>
                <c:ptCount val="1"/>
                <c:pt idx="0">
                  <c:v>Partially controlled</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1">
                  <c:v>≥1 day</c:v>
                </c:pt>
                <c:pt idx="2">
                  <c:v>≥3 days</c:v>
                </c:pt>
                <c:pt idx="4">
                  <c:v>≥1 day</c:v>
                </c:pt>
                <c:pt idx="6">
                  <c:v>≥1 day</c:v>
                </c:pt>
                <c:pt idx="8">
                  <c:v>≥1 time</c:v>
                </c:pt>
                <c:pt idx="9">
                  <c:v>≥3 times</c:v>
                </c:pt>
                <c:pt idx="10">
                  <c:v>≥10 times</c:v>
                </c:pt>
              </c:strCache>
            </c:strRef>
          </c:cat>
          <c:val>
            <c:numRef>
              <c:f>Sheet1!$C$2:$C$12</c:f>
              <c:numCache>
                <c:formatCode>General</c:formatCode>
                <c:ptCount val="11"/>
                <c:pt idx="1">
                  <c:v>80.5</c:v>
                </c:pt>
                <c:pt idx="2">
                  <c:v>16.100000000000001</c:v>
                </c:pt>
                <c:pt idx="4">
                  <c:v>47.8</c:v>
                </c:pt>
                <c:pt idx="6">
                  <c:v>42.3</c:v>
                </c:pt>
                <c:pt idx="8">
                  <c:v>62.4</c:v>
                </c:pt>
                <c:pt idx="9">
                  <c:v>21.9</c:v>
                </c:pt>
                <c:pt idx="10">
                  <c:v>3.1</c:v>
                </c:pt>
              </c:numCache>
            </c:numRef>
          </c:val>
          <c:extLst>
            <c:ext xmlns:c16="http://schemas.microsoft.com/office/drawing/2014/chart" uri="{C3380CC4-5D6E-409C-BE32-E72D297353CC}">
              <c16:uniqueId val="{00000006-265E-4346-A15E-CBA501F9988E}"/>
            </c:ext>
          </c:extLst>
        </c:ser>
        <c:ser>
          <c:idx val="2"/>
          <c:order val="2"/>
          <c:tx>
            <c:strRef>
              <c:f>Sheet1!$D$1</c:f>
              <c:strCache>
                <c:ptCount val="1"/>
                <c:pt idx="0">
                  <c:v>Uncontrolled</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1">
                  <c:v>≥1 day</c:v>
                </c:pt>
                <c:pt idx="2">
                  <c:v>≥3 days</c:v>
                </c:pt>
                <c:pt idx="4">
                  <c:v>≥1 day</c:v>
                </c:pt>
                <c:pt idx="6">
                  <c:v>≥1 day</c:v>
                </c:pt>
                <c:pt idx="8">
                  <c:v>≥1 time</c:v>
                </c:pt>
                <c:pt idx="9">
                  <c:v>≥3 times</c:v>
                </c:pt>
                <c:pt idx="10">
                  <c:v>≥10 times</c:v>
                </c:pt>
              </c:strCache>
            </c:strRef>
          </c:cat>
          <c:val>
            <c:numRef>
              <c:f>Sheet1!$D$2:$D$12</c:f>
              <c:numCache>
                <c:formatCode>General</c:formatCode>
                <c:ptCount val="11"/>
                <c:pt idx="1">
                  <c:v>98.9</c:v>
                </c:pt>
                <c:pt idx="2">
                  <c:v>80.099999999999994</c:v>
                </c:pt>
                <c:pt idx="4">
                  <c:v>91.7</c:v>
                </c:pt>
                <c:pt idx="6">
                  <c:v>88.1</c:v>
                </c:pt>
                <c:pt idx="8">
                  <c:v>93.2</c:v>
                </c:pt>
                <c:pt idx="9">
                  <c:v>78.099999999999994</c:v>
                </c:pt>
                <c:pt idx="10">
                  <c:v>12</c:v>
                </c:pt>
              </c:numCache>
            </c:numRef>
          </c:val>
          <c:extLst>
            <c:ext xmlns:c16="http://schemas.microsoft.com/office/drawing/2014/chart" uri="{C3380CC4-5D6E-409C-BE32-E72D297353CC}">
              <c16:uniqueId val="{00000007-265E-4346-A15E-CBA501F9988E}"/>
            </c:ext>
          </c:extLst>
        </c:ser>
        <c:dLbls>
          <c:showLegendKey val="0"/>
          <c:showVal val="0"/>
          <c:showCatName val="0"/>
          <c:showSerName val="0"/>
          <c:showPercent val="0"/>
          <c:showBubbleSize val="0"/>
        </c:dLbls>
        <c:gapWidth val="0"/>
        <c:overlap val="-10"/>
        <c:axId val="96862976"/>
        <c:axId val="96864512"/>
      </c:barChart>
      <c:catAx>
        <c:axId val="96862976"/>
        <c:scaling>
          <c:orientation val="minMax"/>
        </c:scaling>
        <c:delete val="0"/>
        <c:axPos val="b"/>
        <c:numFmt formatCode="General" sourceLinked="1"/>
        <c:majorTickMark val="none"/>
        <c:minorTickMark val="none"/>
        <c:tickLblPos val="nextTo"/>
        <c:spPr>
          <a:noFill/>
          <a:ln w="15875" cap="flat" cmpd="sng" algn="ctr">
            <a:solidFill>
              <a:srgbClr val="000000"/>
            </a:solidFill>
            <a:round/>
          </a:ln>
          <a:effectLst/>
        </c:spPr>
        <c:txPr>
          <a:bodyPr rot="-60000000" spcFirstLastPara="1" vertOverflow="ellipsis" vert="horz" wrap="square" anchor="ctr" anchorCtr="1"/>
          <a:lstStyle/>
          <a:p>
            <a:pPr>
              <a:defRPr sz="1100" b="0" i="0" u="none" strike="noStrike" kern="1200" baseline="0">
                <a:solidFill>
                  <a:srgbClr val="000000"/>
                </a:solidFill>
                <a:latin typeface="+mn-lt"/>
                <a:ea typeface="+mn-ea"/>
                <a:cs typeface="+mn-cs"/>
              </a:defRPr>
            </a:pPr>
            <a:endParaRPr lang="en-US"/>
          </a:p>
        </c:txPr>
        <c:crossAx val="96864512"/>
        <c:crosses val="autoZero"/>
        <c:auto val="1"/>
        <c:lblAlgn val="ctr"/>
        <c:lblOffset val="100"/>
        <c:noMultiLvlLbl val="0"/>
      </c:catAx>
      <c:valAx>
        <c:axId val="96864512"/>
        <c:scaling>
          <c:orientation val="minMax"/>
          <c:max val="100"/>
        </c:scaling>
        <c:delete val="0"/>
        <c:axPos val="l"/>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w="15875">
            <a:solidFill>
              <a:srgbClr val="000000"/>
            </a:solidFill>
          </a:ln>
          <a:effectLst/>
        </c:spPr>
        <c:txPr>
          <a:bodyPr rot="-60000000" spcFirstLastPara="1" vertOverflow="ellipsis" vert="horz" wrap="square" anchor="ctr" anchorCtr="1"/>
          <a:lstStyle/>
          <a:p>
            <a:pPr>
              <a:defRPr sz="1100" b="0" i="0" u="none" strike="noStrike" kern="1200" baseline="0">
                <a:solidFill>
                  <a:srgbClr val="000000"/>
                </a:solidFill>
                <a:latin typeface="+mn-lt"/>
                <a:ea typeface="+mn-ea"/>
                <a:cs typeface="+mn-cs"/>
              </a:defRPr>
            </a:pPr>
            <a:endParaRPr lang="en-US"/>
          </a:p>
        </c:txPr>
        <c:crossAx val="9686297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rgbClr val="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Rank 1</c:v>
                </c:pt>
              </c:strCache>
            </c:strRef>
          </c:tx>
          <c:spPr>
            <a:solidFill>
              <a:srgbClr val="FF0000"/>
            </a:solidFill>
            <a:ln>
              <a:noFill/>
            </a:ln>
            <a:effectLst/>
          </c:spPr>
          <c:invertIfNegative val="0"/>
          <c:cat>
            <c:strRef>
              <c:f>Sheet1!$A$2:$A$6</c:f>
              <c:strCache>
                <c:ptCount val="5"/>
                <c:pt idx="0">
                  <c:v>Night-time awakenings</c:v>
                </c:pt>
                <c:pt idx="1">
                  <c:v>Chest tightness</c:v>
                </c:pt>
                <c:pt idx="2">
                  <c:v>Wheezing</c:v>
                </c:pt>
                <c:pt idx="3">
                  <c:v>Coughing</c:v>
                </c:pt>
                <c:pt idx="4">
                  <c:v>Breathlessness</c:v>
                </c:pt>
              </c:strCache>
            </c:strRef>
          </c:cat>
          <c:val>
            <c:numRef>
              <c:f>Sheet1!$B$2:$B$6</c:f>
              <c:numCache>
                <c:formatCode>General</c:formatCode>
                <c:ptCount val="5"/>
                <c:pt idx="0">
                  <c:v>7</c:v>
                </c:pt>
                <c:pt idx="1">
                  <c:v>15</c:v>
                </c:pt>
                <c:pt idx="2">
                  <c:v>18</c:v>
                </c:pt>
                <c:pt idx="3">
                  <c:v>20</c:v>
                </c:pt>
                <c:pt idx="4">
                  <c:v>29</c:v>
                </c:pt>
              </c:numCache>
            </c:numRef>
          </c:val>
          <c:extLst>
            <c:ext xmlns:c16="http://schemas.microsoft.com/office/drawing/2014/chart" uri="{C3380CC4-5D6E-409C-BE32-E72D297353CC}">
              <c16:uniqueId val="{00000000-A153-466D-B3C9-D77A4E0500FB}"/>
            </c:ext>
          </c:extLst>
        </c:ser>
        <c:ser>
          <c:idx val="1"/>
          <c:order val="1"/>
          <c:tx>
            <c:strRef>
              <c:f>Sheet1!$C$1</c:f>
              <c:strCache>
                <c:ptCount val="1"/>
                <c:pt idx="0">
                  <c:v>Rank 2</c:v>
                </c:pt>
              </c:strCache>
            </c:strRef>
          </c:tx>
          <c:spPr>
            <a:solidFill>
              <a:srgbClr val="00B050"/>
            </a:solidFill>
            <a:ln>
              <a:noFill/>
            </a:ln>
            <a:effectLst/>
          </c:spPr>
          <c:invertIfNegative val="0"/>
          <c:cat>
            <c:strRef>
              <c:f>Sheet1!$A$2:$A$6</c:f>
              <c:strCache>
                <c:ptCount val="5"/>
                <c:pt idx="0">
                  <c:v>Night-time awakenings</c:v>
                </c:pt>
                <c:pt idx="1">
                  <c:v>Chest tightness</c:v>
                </c:pt>
                <c:pt idx="2">
                  <c:v>Wheezing</c:v>
                </c:pt>
                <c:pt idx="3">
                  <c:v>Coughing</c:v>
                </c:pt>
                <c:pt idx="4">
                  <c:v>Breathlessness</c:v>
                </c:pt>
              </c:strCache>
            </c:strRef>
          </c:cat>
          <c:val>
            <c:numRef>
              <c:f>Sheet1!$C$2:$C$6</c:f>
              <c:numCache>
                <c:formatCode>General</c:formatCode>
                <c:ptCount val="5"/>
                <c:pt idx="0">
                  <c:v>11</c:v>
                </c:pt>
                <c:pt idx="1">
                  <c:v>16</c:v>
                </c:pt>
                <c:pt idx="2">
                  <c:v>21</c:v>
                </c:pt>
                <c:pt idx="3">
                  <c:v>21</c:v>
                </c:pt>
                <c:pt idx="4">
                  <c:v>24</c:v>
                </c:pt>
              </c:numCache>
            </c:numRef>
          </c:val>
          <c:extLst>
            <c:ext xmlns:c16="http://schemas.microsoft.com/office/drawing/2014/chart" uri="{C3380CC4-5D6E-409C-BE32-E72D297353CC}">
              <c16:uniqueId val="{00000001-A153-466D-B3C9-D77A4E0500FB}"/>
            </c:ext>
          </c:extLst>
        </c:ser>
        <c:dLbls>
          <c:showLegendKey val="0"/>
          <c:showVal val="0"/>
          <c:showCatName val="0"/>
          <c:showSerName val="0"/>
          <c:showPercent val="0"/>
          <c:showBubbleSize val="0"/>
        </c:dLbls>
        <c:gapWidth val="50"/>
        <c:overlap val="100"/>
        <c:axId val="134092288"/>
        <c:axId val="32346624"/>
      </c:barChart>
      <c:catAx>
        <c:axId val="134092288"/>
        <c:scaling>
          <c:orientation val="minMax"/>
        </c:scaling>
        <c:delete val="0"/>
        <c:axPos val="l"/>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lang="en-US" sz="1197" b="0" i="0" u="none" strike="noStrike" kern="1200" baseline="0">
                <a:solidFill>
                  <a:srgbClr val="000000"/>
                </a:solidFill>
                <a:latin typeface="+mn-lt"/>
                <a:ea typeface="+mn-ea"/>
                <a:cs typeface="+mn-cs"/>
              </a:defRPr>
            </a:pPr>
            <a:endParaRPr lang="en-US"/>
          </a:p>
        </c:txPr>
        <c:crossAx val="32346624"/>
        <c:crosses val="autoZero"/>
        <c:auto val="1"/>
        <c:lblAlgn val="ctr"/>
        <c:lblOffset val="100"/>
        <c:noMultiLvlLbl val="0"/>
      </c:catAx>
      <c:valAx>
        <c:axId val="32346624"/>
        <c:scaling>
          <c:orientation val="minMax"/>
        </c:scaling>
        <c:delete val="0"/>
        <c:axPos val="b"/>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solidFill>
              <a:srgbClr val="000000"/>
            </a:solidFill>
          </a:ln>
          <a:effectLst/>
        </c:spPr>
        <c:txPr>
          <a:bodyPr rot="-60000000" spcFirstLastPara="1" vertOverflow="ellipsis" vert="horz" wrap="square" anchor="ctr" anchorCtr="1"/>
          <a:lstStyle/>
          <a:p>
            <a:pPr>
              <a:defRPr lang="en-US" sz="1197" b="0" i="0" u="none" strike="noStrike" kern="1200" baseline="0">
                <a:solidFill>
                  <a:srgbClr val="000000"/>
                </a:solidFill>
                <a:latin typeface="+mn-lt"/>
                <a:ea typeface="+mn-ea"/>
                <a:cs typeface="+mn-cs"/>
              </a:defRPr>
            </a:pPr>
            <a:endParaRPr lang="en-US"/>
          </a:p>
        </c:txPr>
        <c:crossAx val="134092288"/>
        <c:crosses val="autoZero"/>
        <c:crossBetween val="between"/>
      </c:valAx>
      <c:spPr>
        <a:noFill/>
        <a:ln>
          <a:noFill/>
        </a:ln>
        <a:effectLst/>
      </c:spPr>
    </c:plotArea>
    <c:legend>
      <c:legendPos val="b"/>
      <c:layout>
        <c:manualLayout>
          <c:xMode val="edge"/>
          <c:yMode val="edge"/>
          <c:x val="0.82965522213714238"/>
          <c:y val="0.19956903535448206"/>
          <c:w val="9.6944273057620003E-2"/>
          <c:h val="0.13982259169634001"/>
        </c:manualLayout>
      </c:layout>
      <c:overlay val="0"/>
      <c:spPr>
        <a:noFill/>
        <a:ln>
          <a:noFill/>
        </a:ln>
        <a:effectLst/>
      </c:spPr>
      <c:txPr>
        <a:bodyPr rot="0" spcFirstLastPara="1" vertOverflow="ellipsis" vert="horz" wrap="square" anchor="ctr" anchorCtr="1"/>
        <a:lstStyle/>
        <a:p>
          <a:pPr>
            <a:defRPr lang="en-US" sz="1197"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562694993314494"/>
          <c:y val="0.16638902425002303"/>
          <c:w val="0.83239773683949925"/>
          <c:h val="0.6819282163174355"/>
        </c:manualLayout>
      </c:layout>
      <c:barChart>
        <c:barDir val="col"/>
        <c:grouping val="clustered"/>
        <c:varyColors val="0"/>
        <c:ser>
          <c:idx val="0"/>
          <c:order val="0"/>
          <c:tx>
            <c:strRef>
              <c:f>Sheet1!$B$1</c:f>
              <c:strCache>
                <c:ptCount val="1"/>
                <c:pt idx="0">
                  <c:v>Controlled asthma</c:v>
                </c:pt>
              </c:strCache>
            </c:strRef>
          </c:tx>
          <c:spPr>
            <a:solidFill>
              <a:srgbClr val="0000FF"/>
            </a:solidFill>
          </c:spPr>
          <c:invertIfNegative val="0"/>
          <c:dLbls>
            <c:spPr>
              <a:noFill/>
              <a:ln>
                <a:noFill/>
              </a:ln>
              <a:effectLst/>
            </c:spPr>
            <c:txPr>
              <a:bodyPr/>
              <a:lstStyle/>
              <a:p>
                <a:pPr>
                  <a:defRPr lang="en-US" sz="1200">
                    <a:solidFill>
                      <a:schemeClr val="tx2">
                        <a:lumMod val="75000"/>
                      </a:schemeClr>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Step 1</c:v>
                </c:pt>
                <c:pt idx="1">
                  <c:v>Step 2</c:v>
                </c:pt>
                <c:pt idx="2">
                  <c:v>Steps 3 &amp; 4</c:v>
                </c:pt>
                <c:pt idx="3">
                  <c:v>Step 5</c:v>
                </c:pt>
              </c:strCache>
            </c:strRef>
          </c:cat>
          <c:val>
            <c:numRef>
              <c:f>Sheet1!$B$2:$B$5</c:f>
              <c:numCache>
                <c:formatCode>0.0</c:formatCode>
                <c:ptCount val="4"/>
                <c:pt idx="0">
                  <c:v>19.5</c:v>
                </c:pt>
                <c:pt idx="1">
                  <c:v>19.2</c:v>
                </c:pt>
                <c:pt idx="2">
                  <c:v>12.7</c:v>
                </c:pt>
                <c:pt idx="3">
                  <c:v>4</c:v>
                </c:pt>
              </c:numCache>
            </c:numRef>
          </c:val>
          <c:extLst>
            <c:ext xmlns:c16="http://schemas.microsoft.com/office/drawing/2014/chart" uri="{C3380CC4-5D6E-409C-BE32-E72D297353CC}">
              <c16:uniqueId val="{00000000-2A38-4494-A981-ED6C609343F2}"/>
            </c:ext>
          </c:extLst>
        </c:ser>
        <c:ser>
          <c:idx val="1"/>
          <c:order val="1"/>
          <c:tx>
            <c:strRef>
              <c:f>Sheet1!$C$1</c:f>
              <c:strCache>
                <c:ptCount val="1"/>
                <c:pt idx="0">
                  <c:v>Partially controlled asthma</c:v>
                </c:pt>
              </c:strCache>
            </c:strRef>
          </c:tx>
          <c:spPr>
            <a:solidFill>
              <a:srgbClr val="00B050"/>
            </a:solidFill>
          </c:spPr>
          <c:invertIfNegative val="0"/>
          <c:dLbls>
            <c:spPr>
              <a:noFill/>
              <a:ln>
                <a:noFill/>
              </a:ln>
              <a:effectLst/>
            </c:spPr>
            <c:txPr>
              <a:bodyPr/>
              <a:lstStyle/>
              <a:p>
                <a:pPr>
                  <a:defRPr lang="en-US" sz="1200">
                    <a:solidFill>
                      <a:schemeClr val="tx2">
                        <a:lumMod val="75000"/>
                      </a:schemeClr>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Step 1</c:v>
                </c:pt>
                <c:pt idx="1">
                  <c:v>Step 2</c:v>
                </c:pt>
                <c:pt idx="2">
                  <c:v>Steps 3 &amp; 4</c:v>
                </c:pt>
                <c:pt idx="3">
                  <c:v>Step 5</c:v>
                </c:pt>
              </c:strCache>
            </c:strRef>
          </c:cat>
          <c:val>
            <c:numRef>
              <c:f>Sheet1!$C$2:$C$5</c:f>
              <c:numCache>
                <c:formatCode>0.0</c:formatCode>
                <c:ptCount val="4"/>
                <c:pt idx="0">
                  <c:v>28</c:v>
                </c:pt>
                <c:pt idx="1">
                  <c:v>37.4</c:v>
                </c:pt>
                <c:pt idx="2">
                  <c:v>36.200000000000003</c:v>
                </c:pt>
                <c:pt idx="3">
                  <c:v>12</c:v>
                </c:pt>
              </c:numCache>
            </c:numRef>
          </c:val>
          <c:extLst>
            <c:ext xmlns:c16="http://schemas.microsoft.com/office/drawing/2014/chart" uri="{C3380CC4-5D6E-409C-BE32-E72D297353CC}">
              <c16:uniqueId val="{00000001-2A38-4494-A981-ED6C609343F2}"/>
            </c:ext>
          </c:extLst>
        </c:ser>
        <c:ser>
          <c:idx val="2"/>
          <c:order val="2"/>
          <c:tx>
            <c:strRef>
              <c:f>Sheet1!$D$1</c:f>
              <c:strCache>
                <c:ptCount val="1"/>
                <c:pt idx="0">
                  <c:v>Uncontrolled asthma</c:v>
                </c:pt>
              </c:strCache>
            </c:strRef>
          </c:tx>
          <c:spPr>
            <a:solidFill>
              <a:schemeClr val="bg1">
                <a:lumMod val="50000"/>
              </a:schemeClr>
            </a:solidFill>
          </c:spPr>
          <c:invertIfNegative val="0"/>
          <c:dLbls>
            <c:spPr>
              <a:noFill/>
              <a:ln>
                <a:noFill/>
              </a:ln>
              <a:effectLst/>
            </c:spPr>
            <c:txPr>
              <a:bodyPr/>
              <a:lstStyle/>
              <a:p>
                <a:pPr>
                  <a:defRPr lang="en-US" sz="1200" b="1" u="none">
                    <a:solidFill>
                      <a:srgbClr val="FF0000"/>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Step 1</c:v>
                </c:pt>
                <c:pt idx="1">
                  <c:v>Step 2</c:v>
                </c:pt>
                <c:pt idx="2">
                  <c:v>Steps 3 &amp; 4</c:v>
                </c:pt>
                <c:pt idx="3">
                  <c:v>Step 5</c:v>
                </c:pt>
              </c:strCache>
            </c:strRef>
          </c:cat>
          <c:val>
            <c:numRef>
              <c:f>Sheet1!$D$2:$D$5</c:f>
              <c:numCache>
                <c:formatCode>0.0</c:formatCode>
                <c:ptCount val="4"/>
                <c:pt idx="0">
                  <c:v>52.4</c:v>
                </c:pt>
                <c:pt idx="1">
                  <c:v>43.4</c:v>
                </c:pt>
                <c:pt idx="2">
                  <c:v>51.1</c:v>
                </c:pt>
                <c:pt idx="3">
                  <c:v>84</c:v>
                </c:pt>
              </c:numCache>
            </c:numRef>
          </c:val>
          <c:extLst>
            <c:ext xmlns:c16="http://schemas.microsoft.com/office/drawing/2014/chart" uri="{C3380CC4-5D6E-409C-BE32-E72D297353CC}">
              <c16:uniqueId val="{00000002-2A38-4494-A981-ED6C609343F2}"/>
            </c:ext>
          </c:extLst>
        </c:ser>
        <c:dLbls>
          <c:showLegendKey val="0"/>
          <c:showVal val="1"/>
          <c:showCatName val="0"/>
          <c:showSerName val="0"/>
          <c:showPercent val="0"/>
          <c:showBubbleSize val="0"/>
        </c:dLbls>
        <c:gapWidth val="150"/>
        <c:axId val="132895232"/>
        <c:axId val="66105280"/>
      </c:barChart>
      <c:catAx>
        <c:axId val="132895232"/>
        <c:scaling>
          <c:orientation val="minMax"/>
        </c:scaling>
        <c:delete val="0"/>
        <c:axPos val="b"/>
        <c:numFmt formatCode="General" sourceLinked="0"/>
        <c:majorTickMark val="none"/>
        <c:minorTickMark val="none"/>
        <c:tickLblPos val="nextTo"/>
        <c:spPr>
          <a:ln w="19050">
            <a:solidFill>
              <a:schemeClr val="tx2">
                <a:lumMod val="75000"/>
              </a:schemeClr>
            </a:solidFill>
          </a:ln>
        </c:spPr>
        <c:txPr>
          <a:bodyPr/>
          <a:lstStyle/>
          <a:p>
            <a:pPr>
              <a:defRPr lang="en-US" sz="1400" b="1">
                <a:noFill/>
                <a:latin typeface="Arial" panose="020B0604020202020204" pitchFamily="34" charset="0"/>
                <a:cs typeface="Arial" panose="020B0604020202020204" pitchFamily="34" charset="0"/>
              </a:defRPr>
            </a:pPr>
            <a:endParaRPr lang="en-US"/>
          </a:p>
        </c:txPr>
        <c:crossAx val="66105280"/>
        <c:crosses val="autoZero"/>
        <c:auto val="1"/>
        <c:lblAlgn val="ctr"/>
        <c:lblOffset val="100"/>
        <c:noMultiLvlLbl val="0"/>
      </c:catAx>
      <c:valAx>
        <c:axId val="66105280"/>
        <c:scaling>
          <c:orientation val="minMax"/>
        </c:scaling>
        <c:delete val="0"/>
        <c:axPos val="l"/>
        <c:title>
          <c:tx>
            <c:rich>
              <a:bodyPr rot="-5400000" vert="horz"/>
              <a:lstStyle/>
              <a:p>
                <a:pPr>
                  <a:defRPr lang="en-US" sz="1400">
                    <a:solidFill>
                      <a:srgbClr val="002F5F"/>
                    </a:solidFill>
                    <a:latin typeface="Arial" panose="020B0604020202020204" pitchFamily="34" charset="0"/>
                    <a:cs typeface="Arial" panose="020B0604020202020204" pitchFamily="34" charset="0"/>
                  </a:defRPr>
                </a:pPr>
                <a:r>
                  <a:rPr lang="en-GB" sz="1400" dirty="0">
                    <a:solidFill>
                      <a:srgbClr val="002F5F"/>
                    </a:solidFill>
                    <a:latin typeface="Arial" panose="020B0604020202020204" pitchFamily="34" charset="0"/>
                    <a:cs typeface="Arial" panose="020B0604020202020204" pitchFamily="34" charset="0"/>
                  </a:rPr>
                  <a:t>Proportio</a:t>
                </a:r>
                <a:r>
                  <a:rPr lang="en-GB" sz="1400" baseline="0" dirty="0">
                    <a:solidFill>
                      <a:srgbClr val="002F5F"/>
                    </a:solidFill>
                    <a:latin typeface="Arial" panose="020B0604020202020204" pitchFamily="34" charset="0"/>
                    <a:cs typeface="Arial" panose="020B0604020202020204" pitchFamily="34" charset="0"/>
                  </a:rPr>
                  <a:t>n of p</a:t>
                </a:r>
                <a:r>
                  <a:rPr lang="en-GB" sz="1400" dirty="0">
                    <a:solidFill>
                      <a:srgbClr val="002F5F"/>
                    </a:solidFill>
                    <a:latin typeface="Arial" panose="020B0604020202020204" pitchFamily="34" charset="0"/>
                    <a:cs typeface="Arial" panose="020B0604020202020204" pitchFamily="34" charset="0"/>
                  </a:rPr>
                  <a:t>atients (%)</a:t>
                </a:r>
              </a:p>
            </c:rich>
          </c:tx>
          <c:layout>
            <c:manualLayout>
              <c:xMode val="edge"/>
              <c:yMode val="edge"/>
              <c:x val="6.6710369930173832E-2"/>
              <c:y val="0.11119920991683004"/>
            </c:manualLayout>
          </c:layout>
          <c:overlay val="0"/>
        </c:title>
        <c:numFmt formatCode="#,##0" sourceLinked="0"/>
        <c:majorTickMark val="out"/>
        <c:minorTickMark val="none"/>
        <c:tickLblPos val="nextTo"/>
        <c:spPr>
          <a:ln w="19050" cap="sq">
            <a:solidFill>
              <a:schemeClr val="tx2">
                <a:lumMod val="75000"/>
              </a:schemeClr>
            </a:solidFill>
          </a:ln>
        </c:spPr>
        <c:txPr>
          <a:bodyPr/>
          <a:lstStyle/>
          <a:p>
            <a:pPr>
              <a:defRPr lang="en-US" sz="1400" b="0">
                <a:solidFill>
                  <a:schemeClr val="tx2">
                    <a:lumMod val="75000"/>
                  </a:schemeClr>
                </a:solidFill>
                <a:latin typeface="Arial" panose="020B0604020202020204" pitchFamily="34" charset="0"/>
                <a:cs typeface="Arial" panose="020B0604020202020204" pitchFamily="34" charset="0"/>
              </a:defRPr>
            </a:pPr>
            <a:endParaRPr lang="en-US"/>
          </a:p>
        </c:txPr>
        <c:crossAx val="132895232"/>
        <c:crosses val="autoZero"/>
        <c:crossBetween val="between"/>
      </c:valAx>
    </c:plotArea>
    <c:legend>
      <c:legendPos val="r"/>
      <c:layout>
        <c:manualLayout>
          <c:xMode val="edge"/>
          <c:yMode val="edge"/>
          <c:x val="0.10212041301441099"/>
          <c:y val="7.2423948335240629E-2"/>
          <c:w val="0.38380236725217126"/>
          <c:h val="0.27568694254786813"/>
        </c:manualLayout>
      </c:layout>
      <c:overlay val="0"/>
      <c:txPr>
        <a:bodyPr/>
        <a:lstStyle/>
        <a:p>
          <a:pPr>
            <a:defRPr lang="en-US" sz="1200" b="0">
              <a:solidFill>
                <a:schemeClr val="tx2">
                  <a:lumMod val="7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spPr>
    <a:ln>
      <a:noFill/>
    </a:ln>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Patient</c:v>
                </c:pt>
              </c:strCache>
            </c:strRef>
          </c:tx>
          <c:spPr>
            <a:ln>
              <a:solidFill>
                <a:schemeClr val="tx1"/>
              </a:solidFill>
            </a:ln>
            <a:effectLst>
              <a:outerShdw blurRad="50800" dist="38100" algn="l" rotWithShape="0">
                <a:prstClr val="black">
                  <a:alpha val="40000"/>
                </a:prstClr>
              </a:outerShdw>
            </a:effectLst>
          </c:spPr>
          <c:dPt>
            <c:idx val="0"/>
            <c:bubble3D val="0"/>
            <c:spPr>
              <a:solidFill>
                <a:schemeClr val="tx2">
                  <a:lumMod val="40000"/>
                  <a:lumOff val="60000"/>
                </a:schemeClr>
              </a:solidFill>
              <a:ln>
                <a:solidFill>
                  <a:schemeClr val="tx1"/>
                </a:solidFill>
              </a:ln>
              <a:effectLst>
                <a:outerShdw blurRad="50800" dist="38100" algn="l" rotWithShape="0">
                  <a:prstClr val="black">
                    <a:alpha val="40000"/>
                  </a:prstClr>
                </a:outerShdw>
              </a:effectLst>
            </c:spPr>
            <c:extLst>
              <c:ext xmlns:c16="http://schemas.microsoft.com/office/drawing/2014/chart" uri="{C3380CC4-5D6E-409C-BE32-E72D297353CC}">
                <c16:uniqueId val="{00000000-C268-4620-9202-E42D15557829}"/>
              </c:ext>
            </c:extLst>
          </c:dPt>
          <c:dPt>
            <c:idx val="1"/>
            <c:bubble3D val="0"/>
            <c:spPr>
              <a:solidFill>
                <a:schemeClr val="accent1">
                  <a:lumMod val="40000"/>
                  <a:lumOff val="60000"/>
                </a:schemeClr>
              </a:solidFill>
              <a:ln>
                <a:solidFill>
                  <a:schemeClr val="tx1"/>
                </a:solidFill>
              </a:ln>
              <a:effectLst>
                <a:outerShdw blurRad="50800" dist="38100" algn="l" rotWithShape="0">
                  <a:prstClr val="black">
                    <a:alpha val="40000"/>
                  </a:prstClr>
                </a:outerShdw>
              </a:effectLst>
            </c:spPr>
            <c:extLst>
              <c:ext xmlns:c16="http://schemas.microsoft.com/office/drawing/2014/chart" uri="{C3380CC4-5D6E-409C-BE32-E72D297353CC}">
                <c16:uniqueId val="{00000001-C268-4620-9202-E42D15557829}"/>
              </c:ext>
            </c:extLst>
          </c:dPt>
          <c:cat>
            <c:strRef>
              <c:f>Sheet1!$A$2:$A$3</c:f>
              <c:strCache>
                <c:ptCount val="2"/>
                <c:pt idx="0">
                  <c:v>Controlled</c:v>
                </c:pt>
                <c:pt idx="1">
                  <c:v>Not controlled</c:v>
                </c:pt>
              </c:strCache>
            </c:strRef>
          </c:cat>
          <c:val>
            <c:numRef>
              <c:f>Sheet1!$B$2:$B$3</c:f>
              <c:numCache>
                <c:formatCode>0.00%</c:formatCode>
                <c:ptCount val="2"/>
                <c:pt idx="0">
                  <c:v>0.49600000000000005</c:v>
                </c:pt>
                <c:pt idx="1">
                  <c:v>0.504</c:v>
                </c:pt>
              </c:numCache>
            </c:numRef>
          </c:val>
          <c:extLst>
            <c:ext xmlns:c16="http://schemas.microsoft.com/office/drawing/2014/chart" uri="{C3380CC4-5D6E-409C-BE32-E72D297353CC}">
              <c16:uniqueId val="{00000002-C268-4620-9202-E42D15557829}"/>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Doctor</c:v>
                </c:pt>
              </c:strCache>
            </c:strRef>
          </c:tx>
          <c:spPr>
            <a:effectLst>
              <a:outerShdw blurRad="50800" dist="38100" dir="2700000" algn="tl" rotWithShape="0">
                <a:prstClr val="black">
                  <a:alpha val="40000"/>
                </a:prstClr>
              </a:outerShdw>
            </a:effectLst>
          </c:spPr>
          <c:dPt>
            <c:idx val="0"/>
            <c:bubble3D val="0"/>
            <c:spPr>
              <a:solidFill>
                <a:schemeClr val="tx2">
                  <a:lumMod val="40000"/>
                  <a:lumOff val="60000"/>
                </a:schemeClr>
              </a:solidFill>
              <a:ln>
                <a:solidFill>
                  <a:srgbClr val="080808"/>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0-297E-4099-B3DD-91C8C87E0347}"/>
              </c:ext>
            </c:extLst>
          </c:dPt>
          <c:dPt>
            <c:idx val="1"/>
            <c:bubble3D val="0"/>
            <c:spPr>
              <a:solidFill>
                <a:schemeClr val="accent1">
                  <a:lumMod val="40000"/>
                  <a:lumOff val="60000"/>
                </a:schemeClr>
              </a:solidFill>
              <a:ln>
                <a:solidFill>
                  <a:srgbClr val="080808"/>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297E-4099-B3DD-91C8C87E0347}"/>
              </c:ext>
            </c:extLst>
          </c:dPt>
          <c:cat>
            <c:strRef>
              <c:f>Sheet1!$A$2:$A$3</c:f>
              <c:strCache>
                <c:ptCount val="2"/>
                <c:pt idx="0">
                  <c:v>Controlled</c:v>
                </c:pt>
                <c:pt idx="1">
                  <c:v>Not Controlled</c:v>
                </c:pt>
              </c:strCache>
            </c:strRef>
          </c:cat>
          <c:val>
            <c:numRef>
              <c:f>Sheet1!$B$2:$B$3</c:f>
              <c:numCache>
                <c:formatCode>0.00%</c:formatCode>
                <c:ptCount val="2"/>
                <c:pt idx="0">
                  <c:v>0.66800000000000015</c:v>
                </c:pt>
                <c:pt idx="1">
                  <c:v>0.33200000000000007</c:v>
                </c:pt>
              </c:numCache>
            </c:numRef>
          </c:val>
          <c:extLst>
            <c:ext xmlns:c16="http://schemas.microsoft.com/office/drawing/2014/chart" uri="{C3380CC4-5D6E-409C-BE32-E72D297353CC}">
              <c16:uniqueId val="{00000002-297E-4099-B3DD-91C8C87E0347}"/>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a:effectLst>
      <a:outerShdw blurRad="50800" dist="38100" algn="l" rotWithShape="0">
        <a:prstClr val="black">
          <a:alpha val="40000"/>
        </a:prstClr>
      </a:outerShdw>
    </a:effectLst>
  </c:spPr>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169920" cy="480060"/>
          </a:xfrm>
          <a:prstGeom prst="rect">
            <a:avLst/>
          </a:prstGeom>
        </p:spPr>
        <p:txBody>
          <a:bodyPr vert="horz" lIns="92435" tIns="46218" rIns="92435" bIns="46218" rtlCol="0"/>
          <a:lstStyle>
            <a:lvl1pPr algn="l">
              <a:defRPr sz="1200"/>
            </a:lvl1pPr>
          </a:lstStyle>
          <a:p>
            <a:endParaRPr lang="en-US" dirty="0"/>
          </a:p>
        </p:txBody>
      </p:sp>
      <p:sp>
        <p:nvSpPr>
          <p:cNvPr id="3" name="Date Placeholder 2"/>
          <p:cNvSpPr>
            <a:spLocks noGrp="1"/>
          </p:cNvSpPr>
          <p:nvPr>
            <p:ph type="dt" sz="quarter" idx="1"/>
          </p:nvPr>
        </p:nvSpPr>
        <p:spPr>
          <a:xfrm>
            <a:off x="4143589" y="1"/>
            <a:ext cx="3169920" cy="480060"/>
          </a:xfrm>
          <a:prstGeom prst="rect">
            <a:avLst/>
          </a:prstGeom>
        </p:spPr>
        <p:txBody>
          <a:bodyPr vert="horz" lIns="92435" tIns="46218" rIns="92435" bIns="46218" rtlCol="0"/>
          <a:lstStyle>
            <a:lvl1pPr algn="r">
              <a:defRPr sz="1200"/>
            </a:lvl1pPr>
          </a:lstStyle>
          <a:p>
            <a:fld id="{74A85AF9-2B31-7248-B452-A84E242F8FB7}" type="datetimeFigureOut">
              <a:rPr lang="en-US" smtClean="0"/>
              <a:pPr/>
              <a:t>3/2/2020</a:t>
            </a:fld>
            <a:endParaRPr lang="en-US" dirty="0"/>
          </a:p>
        </p:txBody>
      </p:sp>
      <p:sp>
        <p:nvSpPr>
          <p:cNvPr id="4" name="Footer Placeholder 3"/>
          <p:cNvSpPr>
            <a:spLocks noGrp="1"/>
          </p:cNvSpPr>
          <p:nvPr>
            <p:ph type="ftr" sz="quarter" idx="2"/>
          </p:nvPr>
        </p:nvSpPr>
        <p:spPr>
          <a:xfrm>
            <a:off x="2" y="9119474"/>
            <a:ext cx="3169920" cy="480060"/>
          </a:xfrm>
          <a:prstGeom prst="rect">
            <a:avLst/>
          </a:prstGeom>
        </p:spPr>
        <p:txBody>
          <a:bodyPr vert="horz" lIns="92435" tIns="46218" rIns="92435" bIns="462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9" y="9119474"/>
            <a:ext cx="3169920" cy="480060"/>
          </a:xfrm>
          <a:prstGeom prst="rect">
            <a:avLst/>
          </a:prstGeom>
        </p:spPr>
        <p:txBody>
          <a:bodyPr vert="horz" lIns="92435" tIns="46218" rIns="92435" bIns="46218" rtlCol="0" anchor="b"/>
          <a:lstStyle>
            <a:lvl1pPr algn="r">
              <a:defRPr sz="1200"/>
            </a:lvl1pPr>
          </a:lstStyle>
          <a:p>
            <a:fld id="{DE8B2646-7B8D-FD44-BB51-98FA5B6982AA}" type="slidenum">
              <a:rPr lang="en-US" smtClean="0"/>
              <a:pPr/>
              <a:t>‹#›</a:t>
            </a:fld>
            <a:endParaRPr lang="en-US" dirty="0"/>
          </a:p>
        </p:txBody>
      </p:sp>
    </p:spTree>
    <p:extLst>
      <p:ext uri="{BB962C8B-B14F-4D97-AF65-F5344CB8AC3E}">
        <p14:creationId xmlns:p14="http://schemas.microsoft.com/office/powerpoint/2010/main" val="3156798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169920" cy="480060"/>
          </a:xfrm>
          <a:prstGeom prst="rect">
            <a:avLst/>
          </a:prstGeom>
        </p:spPr>
        <p:txBody>
          <a:bodyPr vert="horz" lIns="92435" tIns="46218" rIns="92435" bIns="46218" rtlCol="0"/>
          <a:lstStyle>
            <a:lvl1pPr algn="l">
              <a:defRPr sz="1200"/>
            </a:lvl1pPr>
          </a:lstStyle>
          <a:p>
            <a:endParaRPr lang="en-US" dirty="0"/>
          </a:p>
        </p:txBody>
      </p:sp>
      <p:sp>
        <p:nvSpPr>
          <p:cNvPr id="3" name="Date Placeholder 2"/>
          <p:cNvSpPr>
            <a:spLocks noGrp="1"/>
          </p:cNvSpPr>
          <p:nvPr>
            <p:ph type="dt" idx="1"/>
          </p:nvPr>
        </p:nvSpPr>
        <p:spPr>
          <a:xfrm>
            <a:off x="4143589" y="1"/>
            <a:ext cx="3169920" cy="480060"/>
          </a:xfrm>
          <a:prstGeom prst="rect">
            <a:avLst/>
          </a:prstGeom>
        </p:spPr>
        <p:txBody>
          <a:bodyPr vert="horz" lIns="92435" tIns="46218" rIns="92435" bIns="46218" rtlCol="0"/>
          <a:lstStyle>
            <a:lvl1pPr algn="r">
              <a:defRPr sz="1200"/>
            </a:lvl1pPr>
          </a:lstStyle>
          <a:p>
            <a:fld id="{524E3CF4-B37E-0B4F-BC49-FE39F60288E5}" type="datetimeFigureOut">
              <a:rPr lang="en-US" smtClean="0"/>
              <a:pPr/>
              <a:t>3/2/2020</a:t>
            </a:fld>
            <a:endParaRPr lang="en-US" dirty="0"/>
          </a:p>
        </p:txBody>
      </p:sp>
      <p:sp>
        <p:nvSpPr>
          <p:cNvPr id="4" name="Slide Image Placeholder 3"/>
          <p:cNvSpPr>
            <a:spLocks noGrp="1" noRot="1" noChangeAspect="1"/>
          </p:cNvSpPr>
          <p:nvPr>
            <p:ph type="sldImg" idx="2"/>
          </p:nvPr>
        </p:nvSpPr>
        <p:spPr>
          <a:xfrm>
            <a:off x="457200" y="719138"/>
            <a:ext cx="6400800" cy="3602037"/>
          </a:xfrm>
          <a:prstGeom prst="rect">
            <a:avLst/>
          </a:prstGeom>
          <a:noFill/>
          <a:ln w="12700">
            <a:solidFill>
              <a:prstClr val="black"/>
            </a:solidFill>
          </a:ln>
        </p:spPr>
        <p:txBody>
          <a:bodyPr vert="horz" lIns="92435" tIns="46218" rIns="92435" bIns="46218" rtlCol="0" anchor="ctr"/>
          <a:lstStyle/>
          <a:p>
            <a:endParaRPr lang="en-US" dirty="0"/>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2435" tIns="46218" rIns="92435" bIns="4621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2" y="9119474"/>
            <a:ext cx="3169920" cy="480060"/>
          </a:xfrm>
          <a:prstGeom prst="rect">
            <a:avLst/>
          </a:prstGeom>
        </p:spPr>
        <p:txBody>
          <a:bodyPr vert="horz" lIns="92435" tIns="46218" rIns="92435" bIns="4621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9" y="9119474"/>
            <a:ext cx="3169920" cy="480060"/>
          </a:xfrm>
          <a:prstGeom prst="rect">
            <a:avLst/>
          </a:prstGeom>
        </p:spPr>
        <p:txBody>
          <a:bodyPr vert="horz" lIns="92435" tIns="46218" rIns="92435" bIns="46218" rtlCol="0" anchor="b"/>
          <a:lstStyle>
            <a:lvl1pPr algn="r">
              <a:defRPr sz="1200"/>
            </a:lvl1pPr>
          </a:lstStyle>
          <a:p>
            <a:fld id="{196F5829-4DE8-5B49-8812-DA42F4EBEE25}" type="slidenum">
              <a:rPr lang="en-US" smtClean="0"/>
              <a:pPr/>
              <a:t>‹#›</a:t>
            </a:fld>
            <a:endParaRPr lang="en-US" dirty="0"/>
          </a:p>
        </p:txBody>
      </p:sp>
    </p:spTree>
    <p:extLst>
      <p:ext uri="{BB962C8B-B14F-4D97-AF65-F5344CB8AC3E}">
        <p14:creationId xmlns:p14="http://schemas.microsoft.com/office/powerpoint/2010/main" val="41099934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98443" indent="-198443">
              <a:defRPr/>
            </a:pPr>
            <a:r>
              <a:rPr lang="en-GB" b="0" dirty="0">
                <a:latin typeface="Arial" pitchFamily="34" charset="0"/>
                <a:cs typeface="Arial" pitchFamily="34" charset="0"/>
              </a:rPr>
              <a:t>Lifetime</a:t>
            </a:r>
            <a:r>
              <a:rPr lang="en-GB" b="0" baseline="0" dirty="0">
                <a:latin typeface="Arial" pitchFamily="34" charset="0"/>
                <a:cs typeface="Arial" pitchFamily="34" charset="0"/>
              </a:rPr>
              <a:t> risk of developing asthma high</a:t>
            </a:r>
            <a:endParaRPr lang="en-GB" b="0" dirty="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63145D-DFA0-4A78-972A-F81B436AA0B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9154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Study details: </a:t>
            </a:r>
          </a:p>
          <a:p>
            <a:r>
              <a:rPr lang="en-GB" b="1" dirty="0" err="1"/>
              <a:t>Olaguibel</a:t>
            </a:r>
            <a:r>
              <a:rPr lang="en-GB" b="1" dirty="0"/>
              <a:t>  2012 </a:t>
            </a:r>
            <a:r>
              <a:rPr lang="en-GB" dirty="0"/>
              <a:t>– An epidemiological descriptive study, with prospective data collection. Asthma control following GINA-2006 classification and 7-item ACQ was assessed. The study population was split in two parts: 2/3 for finding the cut-off points (development population) and 1/3 for validating the results (validation population).</a:t>
            </a:r>
          </a:p>
          <a:p>
            <a:r>
              <a:rPr lang="en-GB" dirty="0"/>
              <a:t>Results: A total of 1,363 stable asthmatic patients were included (mean age 38 ± 14 years, 60.3% women; 69.1% non-smokers).</a:t>
            </a:r>
          </a:p>
        </p:txBody>
      </p:sp>
      <p:sp>
        <p:nvSpPr>
          <p:cNvPr id="4" name="Slide Number Placeholder 3"/>
          <p:cNvSpPr>
            <a:spLocks noGrp="1"/>
          </p:cNvSpPr>
          <p:nvPr>
            <p:ph type="sldNum" sz="quarter" idx="10"/>
          </p:nvPr>
        </p:nvSpPr>
        <p:spPr/>
        <p:txBody>
          <a:bodyPr/>
          <a:lstStyle/>
          <a:p>
            <a:fld id="{196F5829-4DE8-5B49-8812-DA42F4EBEE25}" type="slidenum">
              <a:rPr lang="en-US" smtClean="0"/>
              <a:pPr/>
              <a:t>23</a:t>
            </a:fld>
            <a:endParaRPr lang="en-US" dirty="0"/>
          </a:p>
        </p:txBody>
      </p:sp>
    </p:spTree>
    <p:extLst>
      <p:ext uri="{BB962C8B-B14F-4D97-AF65-F5344CB8AC3E}">
        <p14:creationId xmlns:p14="http://schemas.microsoft.com/office/powerpoint/2010/main" val="1939200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78EFE43-8CDD-40DB-A9BC-56FA401FB46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3251" name="Rectangle 2"/>
          <p:cNvSpPr>
            <a:spLocks noGrp="1" noRot="1" noChangeAspect="1" noChangeArrowheads="1" noTextEdit="1"/>
          </p:cNvSpPr>
          <p:nvPr>
            <p:ph type="sldImg"/>
          </p:nvPr>
        </p:nvSpPr>
        <p:spPr>
          <a:ln w="12700" cap="flat"/>
        </p:spPr>
      </p:sp>
      <p:sp>
        <p:nvSpPr>
          <p:cNvPr id="532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r>
              <a:rPr lang="de-DE" altLang="en-US" smtClean="0">
                <a:latin typeface="Arial" panose="020B0604020202020204" pitchFamily="34" charset="0"/>
              </a:rPr>
              <a:t>Bateman, Bousquet, Braustein, ERJ 2001; 17:  589-595.</a:t>
            </a:r>
          </a:p>
          <a:p>
            <a:pPr eaLnBrk="1" hangingPunct="1"/>
            <a:r>
              <a:rPr lang="de-DE" altLang="en-US" smtClean="0">
                <a:latin typeface="Arial" panose="020B0604020202020204" pitchFamily="34" charset="0"/>
              </a:rPr>
              <a:t>„The aim of therapy is to achieve overall control, defined by management guidelines as achieving a number of treatment goals.  These goals reflect expert opinion, rather than being evidence based...</a:t>
            </a:r>
          </a:p>
          <a:p>
            <a:pPr eaLnBrk="1" hangingPunct="1"/>
            <a:endParaRPr lang="de-DE" altLang="en-US" smtClean="0">
              <a:latin typeface="Arial" panose="020B0604020202020204" pitchFamily="34" charset="0"/>
            </a:endParaRPr>
          </a:p>
          <a:p>
            <a:pPr eaLnBrk="1" hangingPunct="1"/>
            <a:r>
              <a:rPr lang="de-DE" altLang="en-US" smtClean="0">
                <a:latin typeface="Arial" panose="020B0604020202020204" pitchFamily="34" charset="0"/>
              </a:rPr>
              <a:t>Asthma control, as defined by management guidelines, can be achieved...similar proportions of patients achieved control irrespective of disease severity, suggesting that outcome expectations should not be reduced for patients with more severe disease...</a:t>
            </a:r>
            <a:r>
              <a:rPr lang="de-DE" altLang="en-US" b="1" smtClean="0">
                <a:latin typeface="Arial" panose="020B0604020202020204" pitchFamily="34" charset="0"/>
              </a:rPr>
              <a:t>Substantially more patients achieved the target values for individual goals than achieved overall control, indicating that reliance on individual end-points is likely to result in significant overestimation of true control.  </a:t>
            </a:r>
          </a:p>
          <a:p>
            <a:pPr eaLnBrk="1" hangingPunct="1"/>
            <a:endParaRPr lang="de-DE" altLang="en-US" b="1" smtClean="0">
              <a:latin typeface="Arial" panose="020B0604020202020204" pitchFamily="34" charset="0"/>
            </a:endParaRPr>
          </a:p>
          <a:p>
            <a:pPr eaLnBrk="1" hangingPunct="1"/>
            <a:r>
              <a:rPr lang="de-DE" altLang="en-US" b="1" smtClean="0">
                <a:latin typeface="Arial" panose="020B0604020202020204" pitchFamily="34" charset="0"/>
              </a:rPr>
              <a:t>There is no apparent relationship between asthma severity and the proportion of asthma patients achieving overall control</a:t>
            </a:r>
            <a:r>
              <a:rPr lang="de-DE" altLang="en-US" smtClean="0">
                <a:latin typeface="Arial" panose="020B0604020202020204" pitchFamily="34" charset="0"/>
              </a:rPr>
              <a:t>.</a:t>
            </a:r>
          </a:p>
          <a:p>
            <a:pPr eaLnBrk="1" hangingPunct="1"/>
            <a:endParaRPr lang="de-DE" altLang="en-US" smtClean="0">
              <a:latin typeface="Arial" panose="020B0604020202020204" pitchFamily="34" charset="0"/>
            </a:endParaRPr>
          </a:p>
          <a:p>
            <a:pPr eaLnBrk="1" hangingPunct="1"/>
            <a:r>
              <a:rPr lang="de-DE" altLang="en-US" b="1" smtClean="0">
                <a:solidFill>
                  <a:schemeClr val="accent2"/>
                </a:solidFill>
                <a:latin typeface="Arial" panose="020B0604020202020204" pitchFamily="34" charset="0"/>
              </a:rPr>
              <a:t>Consideration should be given to exploring alternative measures of asthma control...suitable for use in clinical practice</a:t>
            </a:r>
            <a:r>
              <a:rPr lang="de-DE" altLang="en-US" smtClean="0">
                <a:solidFill>
                  <a:schemeClr val="accent2"/>
                </a:solidFill>
                <a:latin typeface="Arial" panose="020B0604020202020204" pitchFamily="34" charset="0"/>
              </a:rPr>
              <a:t>..“</a:t>
            </a:r>
          </a:p>
          <a:p>
            <a:pPr eaLnBrk="1" hangingPunct="1"/>
            <a:endParaRPr lang="de-DE" altLang="en-US" smtClean="0">
              <a:solidFill>
                <a:schemeClr val="accent2"/>
              </a:solidFill>
              <a:latin typeface="Arial" panose="020B0604020202020204" pitchFamily="34" charset="0"/>
            </a:endParaRPr>
          </a:p>
          <a:p>
            <a:pPr eaLnBrk="1" hangingPunct="1"/>
            <a:endParaRPr lang="de-DE" altLang="en-US" smtClean="0">
              <a:latin typeface="Arial" panose="020B0604020202020204" pitchFamily="34" charset="0"/>
            </a:endParaRPr>
          </a:p>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1098854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panose="020B0604020202020204" pitchFamily="34" charset="0"/>
              </a:defRPr>
            </a:lvl1pPr>
            <a:lvl2pPr marL="785372" indent="-302066" eaLnBrk="0" hangingPunct="0">
              <a:spcBef>
                <a:spcPct val="30000"/>
              </a:spcBef>
              <a:defRPr sz="1300">
                <a:solidFill>
                  <a:schemeClr val="tx1"/>
                </a:solidFill>
                <a:latin typeface="Arial" panose="020B0604020202020204" pitchFamily="34" charset="0"/>
              </a:defRPr>
            </a:lvl2pPr>
            <a:lvl3pPr marL="1208265" indent="-241653" eaLnBrk="0" hangingPunct="0">
              <a:spcBef>
                <a:spcPct val="30000"/>
              </a:spcBef>
              <a:defRPr sz="1300">
                <a:solidFill>
                  <a:schemeClr val="tx1"/>
                </a:solidFill>
                <a:latin typeface="Arial" panose="020B0604020202020204" pitchFamily="34" charset="0"/>
              </a:defRPr>
            </a:lvl3pPr>
            <a:lvl4pPr marL="1691571" indent="-241653" eaLnBrk="0" hangingPunct="0">
              <a:spcBef>
                <a:spcPct val="30000"/>
              </a:spcBef>
              <a:defRPr sz="1300">
                <a:solidFill>
                  <a:schemeClr val="tx1"/>
                </a:solidFill>
                <a:latin typeface="Arial" panose="020B0604020202020204" pitchFamily="34" charset="0"/>
              </a:defRPr>
            </a:lvl4pPr>
            <a:lvl5pPr marL="2174878" indent="-241653" eaLnBrk="0" hangingPunct="0">
              <a:spcBef>
                <a:spcPct val="30000"/>
              </a:spcBef>
              <a:defRPr sz="1300">
                <a:solidFill>
                  <a:schemeClr val="tx1"/>
                </a:solidFill>
                <a:latin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defRPr>
            </a:lvl9pPr>
          </a:lstStyle>
          <a:p>
            <a:pPr marL="0" marR="0" lvl="0" indent="0" algn="r" defTabSz="966612" rtl="0" eaLnBrk="1" fontAlgn="base" latinLnBrk="0" hangingPunct="1">
              <a:lnSpc>
                <a:spcPct val="100000"/>
              </a:lnSpc>
              <a:spcBef>
                <a:spcPct val="0"/>
              </a:spcBef>
              <a:spcAft>
                <a:spcPct val="0"/>
              </a:spcAft>
              <a:buClrTx/>
              <a:buSzTx/>
              <a:buFontTx/>
              <a:buNone/>
              <a:tabLst/>
              <a:defRPr/>
            </a:pPr>
            <a:fld id="{50BC006C-10E3-4E72-AD08-E2FBBDB105D3}" type="slidenum">
              <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66612" rtl="0" eaLnBrk="1" fontAlgn="base" latinLnBrk="0" hangingPunct="1">
                <a:lnSpc>
                  <a:spcPct val="100000"/>
                </a:lnSpc>
                <a:spcBef>
                  <a:spcPct val="0"/>
                </a:spcBef>
                <a:spcAft>
                  <a:spcPct val="0"/>
                </a:spcAft>
                <a:buClrTx/>
                <a:buSzTx/>
                <a:buFontTx/>
                <a:buNone/>
                <a:tabLst/>
                <a:defRPr/>
              </a:pPr>
              <a:t>25</a:t>
            </a:fld>
            <a:endParaRPr kumimoji="0" lang="en-GB"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1309" indent="-191309"/>
            <a:r>
              <a:rPr lang="en-US" altLang="en-US" dirty="0" smtClean="0">
                <a:latin typeface="Arial" panose="020B0604020202020204" pitchFamily="34" charset="0"/>
              </a:rPr>
              <a:t>Overuse of reliever medication (short-acting β</a:t>
            </a:r>
            <a:r>
              <a:rPr lang="en-US" altLang="en-US" baseline="-25000" dirty="0" smtClean="0">
                <a:latin typeface="Arial" panose="020B0604020202020204" pitchFamily="34" charset="0"/>
              </a:rPr>
              <a:t>2</a:t>
            </a:r>
            <a:r>
              <a:rPr lang="en-US" altLang="en-US" dirty="0" smtClean="0">
                <a:latin typeface="Arial" panose="020B0604020202020204" pitchFamily="34" charset="0"/>
              </a:rPr>
              <a:t>-agonists [SABA]), without concomitant inhaled corticosteroids (ICS) therapy, is an important issue in asthma management. </a:t>
            </a:r>
          </a:p>
          <a:p>
            <a:pPr marL="191309" indent="-191309"/>
            <a:r>
              <a:rPr lang="en-US" altLang="en-US" dirty="0" smtClean="0">
                <a:latin typeface="Arial" panose="020B0604020202020204" pitchFamily="34" charset="0"/>
              </a:rPr>
              <a:t>To control underlying inflammation, Global Initiative for Asthma (GINA) guidelines</a:t>
            </a:r>
            <a:r>
              <a:rPr lang="en-US" altLang="en-US" baseline="30000" dirty="0" smtClean="0">
                <a:latin typeface="Arial" panose="020B0604020202020204" pitchFamily="34" charset="0"/>
              </a:rPr>
              <a:t>1</a:t>
            </a:r>
            <a:r>
              <a:rPr lang="en-US" altLang="en-US" dirty="0" smtClean="0">
                <a:latin typeface="Arial" panose="020B0604020202020204" pitchFamily="34" charset="0"/>
              </a:rPr>
              <a:t> recommend the use of ICS as maintenance therapy for all patients with persistent asthma.  </a:t>
            </a:r>
          </a:p>
          <a:p>
            <a:pPr marL="191309" indent="-191309"/>
            <a:r>
              <a:rPr lang="en-US" altLang="en-US" dirty="0" smtClean="0">
                <a:latin typeface="Arial" panose="020B0604020202020204" pitchFamily="34" charset="0"/>
              </a:rPr>
              <a:t>The Asthma Insights and Reality in Europe (AIRE) survey</a:t>
            </a:r>
            <a:r>
              <a:rPr lang="en-US" altLang="en-US" baseline="30000" dirty="0" smtClean="0">
                <a:latin typeface="Arial" panose="020B0604020202020204" pitchFamily="34" charset="0"/>
              </a:rPr>
              <a:t>2</a:t>
            </a:r>
            <a:r>
              <a:rPr lang="en-US" altLang="en-US" dirty="0" smtClean="0">
                <a:latin typeface="Arial" panose="020B0604020202020204" pitchFamily="34" charset="0"/>
              </a:rPr>
              <a:t> reported that, in the previous month, patients used reliever medication approximately three times more often than their anti-inflammatory therapy. Poor ICS use was observed across all degrees of symptom severity and over 70% of patients with moderate and severe persistent asthma had not used an ICS in the previous month. </a:t>
            </a:r>
          </a:p>
          <a:p>
            <a:pPr marL="191309" indent="-191309"/>
            <a:r>
              <a:rPr lang="en-GB" altLang="en-US" b="1" dirty="0" smtClean="0">
                <a:latin typeface="Arial" panose="020B0604020202020204" pitchFamily="34" charset="0"/>
              </a:rPr>
              <a:t>Over-reliance on SABA and </a:t>
            </a:r>
            <a:r>
              <a:rPr lang="en-GB" altLang="en-US" b="1" dirty="0" err="1" smtClean="0">
                <a:latin typeface="Arial" panose="020B0604020202020204" pitchFamily="34" charset="0"/>
              </a:rPr>
              <a:t>underuse</a:t>
            </a:r>
            <a:r>
              <a:rPr lang="en-GB" altLang="en-US" b="1" dirty="0" smtClean="0">
                <a:latin typeface="Arial" panose="020B0604020202020204" pitchFamily="34" charset="0"/>
              </a:rPr>
              <a:t> of ICS leads to </a:t>
            </a:r>
            <a:r>
              <a:rPr lang="en-GB" altLang="en-US" b="1" dirty="0" err="1" smtClean="0">
                <a:latin typeface="Arial" panose="020B0604020202020204" pitchFamily="34" charset="0"/>
              </a:rPr>
              <a:t>undertreatment</a:t>
            </a:r>
            <a:r>
              <a:rPr lang="en-GB" altLang="en-US" b="1" dirty="0" smtClean="0">
                <a:latin typeface="Arial" panose="020B0604020202020204" pitchFamily="34" charset="0"/>
              </a:rPr>
              <a:t> of asthma and increases the risk of exacerbations.</a:t>
            </a:r>
          </a:p>
          <a:p>
            <a:pPr lvl="1"/>
            <a:endParaRPr lang="en-GB" altLang="en-US" b="1" dirty="0" smtClean="0">
              <a:latin typeface="Arial" panose="020B0604020202020204" pitchFamily="34" charset="0"/>
            </a:endParaRPr>
          </a:p>
          <a:p>
            <a:pPr marL="191309" indent="-191309"/>
            <a:r>
              <a:rPr lang="en-US" altLang="en-US" sz="1100" dirty="0" smtClean="0">
                <a:latin typeface="Arial" panose="020B0604020202020204" pitchFamily="34" charset="0"/>
              </a:rPr>
              <a:t>1. www.ginasthma.com (last accessed March 2007).</a:t>
            </a:r>
          </a:p>
          <a:p>
            <a:pPr marL="191309" indent="-191309"/>
            <a:r>
              <a:rPr lang="en-US" altLang="en-US" sz="1100" dirty="0" smtClean="0">
                <a:latin typeface="Arial" panose="020B0604020202020204" pitchFamily="34" charset="0"/>
              </a:rPr>
              <a:t>2. </a:t>
            </a:r>
            <a:r>
              <a:rPr lang="en-US" altLang="en-US" sz="1100" dirty="0" err="1" smtClean="0">
                <a:latin typeface="Arial" panose="020B0604020202020204" pitchFamily="34" charset="0"/>
              </a:rPr>
              <a:t>Rabe</a:t>
            </a:r>
            <a:r>
              <a:rPr lang="en-US" altLang="en-US" sz="1100" dirty="0" smtClean="0">
                <a:latin typeface="Arial" panose="020B0604020202020204" pitchFamily="34" charset="0"/>
              </a:rPr>
              <a:t> KF, et al. </a:t>
            </a:r>
            <a:r>
              <a:rPr lang="en-US" altLang="en-US" sz="1100" dirty="0" err="1" smtClean="0">
                <a:latin typeface="Arial" panose="020B0604020202020204" pitchFamily="34" charset="0"/>
              </a:rPr>
              <a:t>Eur</a:t>
            </a:r>
            <a:r>
              <a:rPr lang="en-US" altLang="en-US" sz="1100" dirty="0" smtClean="0">
                <a:latin typeface="Arial" panose="020B0604020202020204" pitchFamily="34" charset="0"/>
              </a:rPr>
              <a:t> </a:t>
            </a:r>
            <a:r>
              <a:rPr lang="en-US" altLang="en-US" sz="1100" dirty="0" err="1" smtClean="0">
                <a:latin typeface="Arial" panose="020B0604020202020204" pitchFamily="34" charset="0"/>
              </a:rPr>
              <a:t>Respir</a:t>
            </a:r>
            <a:r>
              <a:rPr lang="en-US" altLang="en-US" sz="1100" dirty="0" smtClean="0">
                <a:latin typeface="Arial" panose="020B0604020202020204" pitchFamily="34" charset="0"/>
              </a:rPr>
              <a:t> J 2000;16:802–807.</a:t>
            </a:r>
          </a:p>
        </p:txBody>
      </p:sp>
    </p:spTree>
    <p:extLst>
      <p:ext uri="{BB962C8B-B14F-4D97-AF65-F5344CB8AC3E}">
        <p14:creationId xmlns:p14="http://schemas.microsoft.com/office/powerpoint/2010/main" val="2097726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457200" y="719138"/>
            <a:ext cx="6400800" cy="3602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b="1" dirty="0"/>
              <a:t>Study details</a:t>
            </a:r>
          </a:p>
          <a:p>
            <a:pPr>
              <a:spcBef>
                <a:spcPct val="0"/>
              </a:spcBef>
            </a:pPr>
            <a:r>
              <a:rPr lang="en-GB" b="1" dirty="0"/>
              <a:t>Rabe</a:t>
            </a:r>
            <a:r>
              <a:rPr lang="en-GB" dirty="0"/>
              <a:t> </a:t>
            </a:r>
            <a:r>
              <a:rPr lang="en-GB" b="1" dirty="0"/>
              <a:t>2000 </a:t>
            </a:r>
            <a:r>
              <a:rPr lang="en-GB" dirty="0"/>
              <a:t>– Current asthma patients were identified by telephone by screening 73,880 households in seven European countries. Designated respondents were interviewed on healthcare utilization, symptom severity, activity limitations and asthma control. Current asthma patients were identified in 3,488 households, and 2,803 patients (80.4%) completed the survey.</a:t>
            </a:r>
          </a:p>
          <a:p>
            <a:pPr eaLnBrk="1" hangingPunct="1">
              <a:spcBef>
                <a:spcPct val="0"/>
              </a:spcBef>
            </a:pPr>
            <a:endParaRPr lang="en-GB"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FF01D53-9243-4277-BDBF-35C4A1F056E6}" type="slidenum">
              <a:rPr kumimoji="0" lang="en-GB" sz="12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719719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457200" y="719138"/>
            <a:ext cx="6400800" cy="3602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v-SE" b="1" dirty="0">
                <a:latin typeface="Arial" charset="0"/>
              </a:rPr>
              <a:t>Study details</a:t>
            </a:r>
          </a:p>
          <a:p>
            <a:pPr>
              <a:spcBef>
                <a:spcPct val="0"/>
              </a:spcBef>
            </a:pPr>
            <a:r>
              <a:rPr lang="sv-SE" b="1" dirty="0">
                <a:latin typeface="Arial" charset="0"/>
              </a:rPr>
              <a:t>Partridge 2006</a:t>
            </a:r>
            <a:r>
              <a:rPr lang="sv-SE" dirty="0">
                <a:latin typeface="Arial" charset="0"/>
              </a:rPr>
              <a:t> – </a:t>
            </a:r>
            <a:r>
              <a:rPr lang="en-GB" dirty="0">
                <a:latin typeface="Arial" charset="0"/>
              </a:rPr>
              <a:t>This study examined the attitudes and actions of 3415 physician-recruited adults aged ≥ 16 years with asthma in 11 countries who were prescribed regular maintenance therapy with inhaled corticosteroids or inhaled corticosteroids plus long-acting β</a:t>
            </a:r>
            <a:r>
              <a:rPr lang="en-GB" baseline="-25000" dirty="0">
                <a:latin typeface="Arial" charset="0"/>
              </a:rPr>
              <a:t>2</a:t>
            </a:r>
            <a:r>
              <a:rPr lang="en-GB" dirty="0">
                <a:latin typeface="Arial" charset="0"/>
              </a:rPr>
              <a:t>-agonists.</a:t>
            </a:r>
          </a:p>
          <a:p>
            <a:pPr>
              <a:spcBef>
                <a:spcPct val="0"/>
              </a:spcBef>
            </a:pPr>
            <a:r>
              <a:rPr lang="en-GB" dirty="0">
                <a:latin typeface="Arial" charset="0"/>
              </a:rPr>
              <a:t>Structured interviews were conducted to assess medication use, asthma control, and patients' ability to recognise and self-manage worsening asthma.</a:t>
            </a:r>
            <a:endParaRPr lang="sv-SE" dirty="0">
              <a:latin typeface="Arial" charset="0"/>
            </a:endParaRPr>
          </a:p>
          <a:p>
            <a:pPr eaLnBrk="1" hangingPunct="1">
              <a:spcBef>
                <a:spcPct val="0"/>
              </a:spcBef>
            </a:pPr>
            <a:endParaRPr lang="sv-SE" dirty="0">
              <a:latin typeface="Arial" charset="0"/>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F8EE945B-31C7-4925-A2E9-D2F32B67A7EF}" type="slidenum">
              <a:rPr lang="en-GB" smtClean="0">
                <a:solidFill>
                  <a:prstClr val="black"/>
                </a:solidFill>
              </a:rPr>
              <a:pPr eaLnBrk="1" hangingPunct="1"/>
              <a:t>27</a:t>
            </a:fld>
            <a:endParaRPr lang="en-GB" dirty="0">
              <a:solidFill>
                <a:prstClr val="black"/>
              </a:solidFill>
            </a:endParaRPr>
          </a:p>
        </p:txBody>
      </p:sp>
    </p:spTree>
    <p:extLst>
      <p:ext uri="{BB962C8B-B14F-4D97-AF65-F5344CB8AC3E}">
        <p14:creationId xmlns:p14="http://schemas.microsoft.com/office/powerpoint/2010/main" val="472680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panose="020B0604020202020204" pitchFamily="34" charset="0"/>
              </a:defRPr>
            </a:lvl1pPr>
            <a:lvl2pPr marL="785372" indent="-302066" eaLnBrk="0" hangingPunct="0">
              <a:spcBef>
                <a:spcPct val="30000"/>
              </a:spcBef>
              <a:defRPr sz="1300">
                <a:solidFill>
                  <a:schemeClr val="tx1"/>
                </a:solidFill>
                <a:latin typeface="Arial" panose="020B0604020202020204" pitchFamily="34" charset="0"/>
              </a:defRPr>
            </a:lvl2pPr>
            <a:lvl3pPr marL="1208265" indent="-241653" eaLnBrk="0" hangingPunct="0">
              <a:spcBef>
                <a:spcPct val="30000"/>
              </a:spcBef>
              <a:defRPr sz="1300">
                <a:solidFill>
                  <a:schemeClr val="tx1"/>
                </a:solidFill>
                <a:latin typeface="Arial" panose="020B0604020202020204" pitchFamily="34" charset="0"/>
              </a:defRPr>
            </a:lvl3pPr>
            <a:lvl4pPr marL="1691571" indent="-241653" eaLnBrk="0" hangingPunct="0">
              <a:spcBef>
                <a:spcPct val="30000"/>
              </a:spcBef>
              <a:defRPr sz="1300">
                <a:solidFill>
                  <a:schemeClr val="tx1"/>
                </a:solidFill>
                <a:latin typeface="Arial" panose="020B0604020202020204" pitchFamily="34" charset="0"/>
              </a:defRPr>
            </a:lvl4pPr>
            <a:lvl5pPr marL="2174878" indent="-241653" eaLnBrk="0" hangingPunct="0">
              <a:spcBef>
                <a:spcPct val="30000"/>
              </a:spcBef>
              <a:defRPr sz="1300">
                <a:solidFill>
                  <a:schemeClr val="tx1"/>
                </a:solidFill>
                <a:latin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defRPr>
            </a:lvl9pPr>
          </a:lstStyle>
          <a:p>
            <a:pPr defTabSz="966612" eaLnBrk="1" fontAlgn="base" hangingPunct="1">
              <a:spcBef>
                <a:spcPct val="0"/>
              </a:spcBef>
              <a:spcAft>
                <a:spcPct val="0"/>
              </a:spcAft>
              <a:defRPr/>
            </a:pPr>
            <a:fld id="{7E307B06-95C3-41AB-8570-9688DBB20757}" type="slidenum">
              <a:rPr lang="en-GB" altLang="en-US">
                <a:solidFill>
                  <a:srgbClr val="000000"/>
                </a:solidFill>
              </a:rPr>
              <a:pPr defTabSz="966612" eaLnBrk="1" fontAlgn="base" hangingPunct="1">
                <a:spcBef>
                  <a:spcPct val="0"/>
                </a:spcBef>
                <a:spcAft>
                  <a:spcPct val="0"/>
                </a:spcAft>
                <a:defRPr/>
              </a:pPr>
              <a:t>30</a:t>
            </a:fld>
            <a:endParaRPr lang="en-GB" altLang="en-US" dirty="0">
              <a:solidFill>
                <a:srgbClr val="000000"/>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660400" y="4558904"/>
            <a:ext cx="5921587" cy="432220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en-US" smtClean="0">
                <a:latin typeface="Arial" panose="020B0604020202020204" pitchFamily="34" charset="0"/>
              </a:rPr>
              <a:t>Patients were asked how many puffs or inhalations , on average, of short-acting bronchodilator (SABA) Ventolin or Bricanyl they used each day during the past week. </a:t>
            </a:r>
          </a:p>
          <a:p>
            <a:r>
              <a:rPr lang="sv-SE" altLang="en-US" smtClean="0">
                <a:latin typeface="Arial" panose="020B0604020202020204" pitchFamily="34" charset="0"/>
              </a:rPr>
              <a:t>Base: All respondents (n=3,415)</a:t>
            </a:r>
          </a:p>
          <a:p>
            <a:r>
              <a:rPr lang="sv-SE" altLang="en-US" smtClean="0">
                <a:latin typeface="Arial" panose="020B0604020202020204" pitchFamily="34" charset="0"/>
              </a:rPr>
              <a:t>According to GINA guidelines, the use of rapid-acting inhaled </a:t>
            </a:r>
            <a:r>
              <a:rPr lang="sv-SE" altLang="en-US" smtClean="0">
                <a:latin typeface="Symbol" panose="05050102010706020507" pitchFamily="18" charset="2"/>
              </a:rPr>
              <a:t>b</a:t>
            </a:r>
            <a:r>
              <a:rPr lang="sv-SE" altLang="en-US" baseline="-25000" smtClean="0">
                <a:latin typeface="Arial" panose="020B0604020202020204" pitchFamily="34" charset="0"/>
              </a:rPr>
              <a:t>2</a:t>
            </a:r>
            <a:r>
              <a:rPr lang="sv-SE" altLang="en-US" smtClean="0">
                <a:latin typeface="Arial" panose="020B0604020202020204" pitchFamily="34" charset="0"/>
              </a:rPr>
              <a:t>-agonists as required for symptom control is recommended and provides a good indication of the need for further therapy.</a:t>
            </a:r>
          </a:p>
          <a:p>
            <a:r>
              <a:rPr lang="sv-SE" altLang="en-US" smtClean="0">
                <a:latin typeface="Arial" panose="020B0604020202020204" pitchFamily="34" charset="0"/>
              </a:rPr>
              <a:t>However, increased use </a:t>
            </a:r>
            <a:r>
              <a:rPr lang="sv-SE" altLang="en-US" smtClean="0">
                <a:latin typeface="Arial" panose="020B0604020202020204" pitchFamily="34" charset="0"/>
                <a:cs typeface="Arial" panose="020B0604020202020204" pitchFamily="34" charset="0"/>
              </a:rPr>
              <a:t>—</a:t>
            </a:r>
            <a:r>
              <a:rPr lang="sv-SE" altLang="en-US" smtClean="0">
                <a:latin typeface="Arial" panose="020B0604020202020204" pitchFamily="34" charset="0"/>
              </a:rPr>
              <a:t> or even daily use </a:t>
            </a:r>
            <a:r>
              <a:rPr lang="sv-SE" altLang="en-US" smtClean="0">
                <a:latin typeface="Arial" panose="020B0604020202020204" pitchFamily="34" charset="0"/>
                <a:cs typeface="Arial" panose="020B0604020202020204" pitchFamily="34" charset="0"/>
              </a:rPr>
              <a:t>—</a:t>
            </a:r>
            <a:r>
              <a:rPr lang="sv-SE" altLang="en-US" smtClean="0">
                <a:latin typeface="Arial" panose="020B0604020202020204" pitchFamily="34" charset="0"/>
              </a:rPr>
              <a:t> of reliever medication indicates that the patient’s asthma is not well controlled at the current treatment level and there is a need to institute or to intensify the regular anti-inflammatory therapy.</a:t>
            </a:r>
            <a:endParaRPr lang="sv-SE" altLang="en-US" baseline="30000" smtClean="0">
              <a:latin typeface="Arial" panose="020B0604020202020204" pitchFamily="34" charset="0"/>
            </a:endParaRPr>
          </a:p>
          <a:p>
            <a:endParaRPr lang="sv-SE" altLang="en-US" baseline="30000" smtClean="0">
              <a:latin typeface="Arial" panose="020B0604020202020204" pitchFamily="34" charset="0"/>
            </a:endParaRPr>
          </a:p>
        </p:txBody>
      </p:sp>
    </p:spTree>
    <p:extLst>
      <p:ext uri="{BB962C8B-B14F-4D97-AF65-F5344CB8AC3E}">
        <p14:creationId xmlns:p14="http://schemas.microsoft.com/office/powerpoint/2010/main" val="3871113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panose="020B0604020202020204" pitchFamily="34" charset="0"/>
              </a:defRPr>
            </a:lvl1pPr>
            <a:lvl2pPr marL="785372" indent="-302066" eaLnBrk="0" hangingPunct="0">
              <a:spcBef>
                <a:spcPct val="30000"/>
              </a:spcBef>
              <a:defRPr sz="1300">
                <a:solidFill>
                  <a:schemeClr val="tx1"/>
                </a:solidFill>
                <a:latin typeface="Arial" panose="020B0604020202020204" pitchFamily="34" charset="0"/>
              </a:defRPr>
            </a:lvl2pPr>
            <a:lvl3pPr marL="1208265" indent="-241653" eaLnBrk="0" hangingPunct="0">
              <a:spcBef>
                <a:spcPct val="30000"/>
              </a:spcBef>
              <a:defRPr sz="1300">
                <a:solidFill>
                  <a:schemeClr val="tx1"/>
                </a:solidFill>
                <a:latin typeface="Arial" panose="020B0604020202020204" pitchFamily="34" charset="0"/>
              </a:defRPr>
            </a:lvl3pPr>
            <a:lvl4pPr marL="1691571" indent="-241653" eaLnBrk="0" hangingPunct="0">
              <a:spcBef>
                <a:spcPct val="30000"/>
              </a:spcBef>
              <a:defRPr sz="1300">
                <a:solidFill>
                  <a:schemeClr val="tx1"/>
                </a:solidFill>
                <a:latin typeface="Arial" panose="020B0604020202020204" pitchFamily="34" charset="0"/>
              </a:defRPr>
            </a:lvl4pPr>
            <a:lvl5pPr marL="2174878" indent="-241653" eaLnBrk="0" hangingPunct="0">
              <a:spcBef>
                <a:spcPct val="30000"/>
              </a:spcBef>
              <a:defRPr sz="1300">
                <a:solidFill>
                  <a:schemeClr val="tx1"/>
                </a:solidFill>
                <a:latin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defRPr>
            </a:lvl9pPr>
          </a:lstStyle>
          <a:p>
            <a:pPr marL="0" marR="0" lvl="0" indent="0" algn="r" defTabSz="966612" rtl="0" eaLnBrk="1" fontAlgn="base" latinLnBrk="0" hangingPunct="1">
              <a:lnSpc>
                <a:spcPct val="100000"/>
              </a:lnSpc>
              <a:spcBef>
                <a:spcPct val="0"/>
              </a:spcBef>
              <a:spcAft>
                <a:spcPct val="0"/>
              </a:spcAft>
              <a:buClrTx/>
              <a:buSzTx/>
              <a:buFontTx/>
              <a:buNone/>
              <a:tabLst/>
              <a:defRPr/>
            </a:pPr>
            <a:fld id="{D2AE1F87-0BDD-470E-9F8B-F5440BCD9FCC}"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66612" rtl="0" eaLnBrk="1" fontAlgn="base" latinLnBrk="0" hangingPunct="1">
                <a:lnSpc>
                  <a:spcPct val="100000"/>
                </a:lnSpc>
                <a:spcBef>
                  <a:spcPct val="0"/>
                </a:spcBef>
                <a:spcAft>
                  <a:spcPct val="0"/>
                </a:spcAft>
                <a:buClrTx/>
                <a:buSzTx/>
                <a:buFontTx/>
                <a:buNone/>
                <a:tabLst/>
                <a:defRPr/>
              </a:pPr>
              <a:t>34</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7107" name="Rectangle 2"/>
          <p:cNvSpPr>
            <a:spLocks noGrp="1" noRot="1" noChangeAspect="1" noChangeArrowheads="1" noTextEdit="1"/>
          </p:cNvSpPr>
          <p:nvPr>
            <p:ph type="sldImg"/>
          </p:nvPr>
        </p:nvSpPr>
        <p:spPr>
          <a:xfrm>
            <a:off x="457200" y="719138"/>
            <a:ext cx="6402388" cy="3602037"/>
          </a:xfrm>
          <a:ln w="12700" cap="flat"/>
        </p:spPr>
      </p:sp>
      <p:sp>
        <p:nvSpPr>
          <p:cNvPr id="47108" name="Rectangle 3"/>
          <p:cNvSpPr>
            <a:spLocks noGrp="1" noChangeArrowheads="1"/>
          </p:cNvSpPr>
          <p:nvPr>
            <p:ph type="body" idx="1"/>
          </p:nvPr>
        </p:nvSpPr>
        <p:spPr>
          <a:xfrm>
            <a:off x="975360" y="4560570"/>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79" tIns="49139" rIns="98279" bIns="49139"/>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3807877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panose="020B0604020202020204" pitchFamily="34" charset="0"/>
              </a:defRPr>
            </a:lvl1pPr>
            <a:lvl2pPr marL="785372" indent="-302066" eaLnBrk="0" hangingPunct="0">
              <a:spcBef>
                <a:spcPct val="30000"/>
              </a:spcBef>
              <a:defRPr sz="1300">
                <a:solidFill>
                  <a:schemeClr val="tx1"/>
                </a:solidFill>
                <a:latin typeface="Arial" panose="020B0604020202020204" pitchFamily="34" charset="0"/>
              </a:defRPr>
            </a:lvl2pPr>
            <a:lvl3pPr marL="1208265" indent="-241653" eaLnBrk="0" hangingPunct="0">
              <a:spcBef>
                <a:spcPct val="30000"/>
              </a:spcBef>
              <a:defRPr sz="1300">
                <a:solidFill>
                  <a:schemeClr val="tx1"/>
                </a:solidFill>
                <a:latin typeface="Arial" panose="020B0604020202020204" pitchFamily="34" charset="0"/>
              </a:defRPr>
            </a:lvl3pPr>
            <a:lvl4pPr marL="1691571" indent="-241653" eaLnBrk="0" hangingPunct="0">
              <a:spcBef>
                <a:spcPct val="30000"/>
              </a:spcBef>
              <a:defRPr sz="1300">
                <a:solidFill>
                  <a:schemeClr val="tx1"/>
                </a:solidFill>
                <a:latin typeface="Arial" panose="020B0604020202020204" pitchFamily="34" charset="0"/>
              </a:defRPr>
            </a:lvl4pPr>
            <a:lvl5pPr marL="2174878" indent="-241653" eaLnBrk="0" hangingPunct="0">
              <a:spcBef>
                <a:spcPct val="30000"/>
              </a:spcBef>
              <a:defRPr sz="1300">
                <a:solidFill>
                  <a:schemeClr val="tx1"/>
                </a:solidFill>
                <a:latin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defRPr>
            </a:lvl9pPr>
          </a:lstStyle>
          <a:p>
            <a:pPr marL="0" marR="0" lvl="0" indent="0" algn="r" defTabSz="966612" rtl="0" eaLnBrk="1" fontAlgn="base" latinLnBrk="0" hangingPunct="1">
              <a:lnSpc>
                <a:spcPct val="100000"/>
              </a:lnSpc>
              <a:spcBef>
                <a:spcPct val="0"/>
              </a:spcBef>
              <a:spcAft>
                <a:spcPct val="0"/>
              </a:spcAft>
              <a:buClrTx/>
              <a:buSzTx/>
              <a:buFontTx/>
              <a:buNone/>
              <a:tabLst/>
              <a:defRPr/>
            </a:pPr>
            <a:fld id="{48632546-C376-459F-A01B-D5A1FFCFAA55}"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66612" rtl="0" eaLnBrk="1" fontAlgn="base" latinLnBrk="0" hangingPunct="1">
                <a:lnSpc>
                  <a:spcPct val="100000"/>
                </a:lnSpc>
                <a:spcBef>
                  <a:spcPct val="0"/>
                </a:spcBef>
                <a:spcAft>
                  <a:spcPct val="0"/>
                </a:spcAft>
                <a:buClrTx/>
                <a:buSzTx/>
                <a:buFontTx/>
                <a:buNone/>
                <a:tabLst/>
                <a:defRPr/>
              </a:pPr>
              <a:t>35</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3668" y="4560570"/>
            <a:ext cx="5367867"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Asthma control in </a:t>
            </a:r>
            <a:r>
              <a:rPr lang="en-US" altLang="en-US" u="sng" smtClean="0">
                <a:latin typeface="Arial" panose="020B0604020202020204" pitchFamily="34" charset="0"/>
              </a:rPr>
              <a:t>South Africa</a:t>
            </a:r>
            <a:r>
              <a:rPr lang="en-US" altLang="en-US" smtClean="0">
                <a:latin typeface="Arial" panose="020B0604020202020204" pitchFamily="34" charset="0"/>
              </a:rPr>
              <a:t>, have demonstrated that most asthmatics, despite diagnosis and treatment, are still poorly controlled. This South African study reveals that only about 6% of asthmatics are meeting the ‘Goals of asthma management’ as defined in guidelines.</a:t>
            </a:r>
          </a:p>
        </p:txBody>
      </p:sp>
    </p:spTree>
    <p:extLst>
      <p:ext uri="{BB962C8B-B14F-4D97-AF65-F5344CB8AC3E}">
        <p14:creationId xmlns:p14="http://schemas.microsoft.com/office/powerpoint/2010/main" val="4172683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457200" y="719138"/>
            <a:ext cx="6400800" cy="3602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z="1050" b="1" dirty="0"/>
              <a:t>Study details</a:t>
            </a:r>
          </a:p>
          <a:p>
            <a:pPr>
              <a:spcBef>
                <a:spcPct val="0"/>
              </a:spcBef>
            </a:pPr>
            <a:r>
              <a:rPr lang="en-GB" sz="1050" b="1" dirty="0" err="1"/>
              <a:t>Suissa</a:t>
            </a:r>
            <a:r>
              <a:rPr lang="en-GB" sz="1050" dirty="0"/>
              <a:t> </a:t>
            </a:r>
            <a:r>
              <a:rPr lang="en-GB" sz="1050" b="1" dirty="0"/>
              <a:t>1994</a:t>
            </a:r>
            <a:r>
              <a:rPr lang="en-GB" sz="1050" dirty="0"/>
              <a:t> – based on a nested case-control study of 129 cases and 655 control subjects selected from a cohort of 12,301 users of asthma drugs followed during the period 1980 – 1987. In this paper we examine the question of asthma and non-asthma mortality using data from the entire cohort of 12,301 asthmatics. There were 46 asthma and 134 non-asthma deaths  in this cohort, for which there were 47,842 person-years of follow-up. The overall rate of asthma death was 9.6 per 10,000 asthmatics per year. This rate varied significantly according to the use of </a:t>
            </a:r>
            <a:r>
              <a:rPr lang="en-GB" sz="1050" dirty="0" err="1"/>
              <a:t>fenoterol</a:t>
            </a:r>
            <a:r>
              <a:rPr lang="en-GB" sz="1050" dirty="0"/>
              <a:t>, albuterol, or oral corticosteroids in the prior 12 months and the number of asthma hospitalizations in the prior 2 years. The rate increased significantly with the use of all </a:t>
            </a:r>
            <a:r>
              <a:rPr lang="el-GR" sz="1050" dirty="0"/>
              <a:t>β</a:t>
            </a:r>
            <a:r>
              <a:rPr lang="en-GB" sz="1050" dirty="0"/>
              <a:t>-agonists, and more so for </a:t>
            </a:r>
            <a:r>
              <a:rPr lang="en-GB" sz="1050" dirty="0" err="1"/>
              <a:t>fenoterol</a:t>
            </a:r>
            <a:r>
              <a:rPr lang="en-GB" sz="1050" dirty="0"/>
              <a:t> than for albuterol. Change-point dose-response curves showed that the risk of asthma death began to escalate drastically at about 1.4 canisters (of 20,000 </a:t>
            </a:r>
            <a:r>
              <a:rPr lang="el-GR" sz="1050" dirty="0">
                <a:latin typeface="Times New Roman"/>
                <a:cs typeface="Times New Roman"/>
              </a:rPr>
              <a:t>μ</a:t>
            </a:r>
            <a:r>
              <a:rPr lang="en-GB" sz="1050" dirty="0"/>
              <a:t>g each) per month of inhaled </a:t>
            </a:r>
            <a:r>
              <a:rPr lang="el-GR" sz="1050" dirty="0"/>
              <a:t>β </a:t>
            </a:r>
            <a:r>
              <a:rPr lang="en-GB" sz="1050" dirty="0"/>
              <a:t>-agonist, the recommended limit</a:t>
            </a:r>
          </a:p>
          <a:p>
            <a:pPr>
              <a:spcBef>
                <a:spcPct val="0"/>
              </a:spcBef>
            </a:pPr>
            <a:r>
              <a:rPr lang="en-GB" sz="1050" b="1" dirty="0" err="1"/>
              <a:t>Suissa</a:t>
            </a:r>
            <a:r>
              <a:rPr lang="en-GB" sz="1050" dirty="0"/>
              <a:t> </a:t>
            </a:r>
            <a:r>
              <a:rPr lang="en-GB" sz="1050" b="1" dirty="0"/>
              <a:t>2000</a:t>
            </a:r>
            <a:r>
              <a:rPr lang="en-GB" sz="1050" dirty="0"/>
              <a:t> – The Saskatchewan Health data bases were used to form a population-based cohort of all subjects from 5 – 44 years of age using antiasthma drugs from 1975 through 1991. We followed subjects until the end of 1997, their 55th birthday, death, emigration, or termination of health insurance coverage. We conducted a nested case–control study in which subjects who died of asthma were matched with controls within the cohort according to the length of follow-up at the time of death of the case patient (the index date), the date of study entry, and the severity of asthma. The cohort consisted of 30,569 subjects. Of the 562 deaths, 77 were classified as due to asthma.</a:t>
            </a:r>
          </a:p>
          <a:p>
            <a:pPr>
              <a:spcBef>
                <a:spcPct val="0"/>
              </a:spcBef>
            </a:pPr>
            <a:r>
              <a:rPr lang="en-GB" sz="1050" dirty="0"/>
              <a:t>We matched the 66 subjects who died of asthma for whom there were complete data with 2681 controls. 53% of the case patients and 46 % of the control patients had used ICS  in the previous year, most commonly low dose beclometasone. The mean number of canisters was 1.18 for the patients who died and 1.57 for the controls. On the basis of a continuous dose–response analysis, we calculated that the rate of death from asthma decreased by 21 percent with each additional canister of inhaled corticosteroids used in the previous year (adjusted rate ratio, 0.79; 95 percent confidence interval, 0.65 to 0.97). </a:t>
            </a:r>
          </a:p>
          <a:p>
            <a:pPr>
              <a:spcBef>
                <a:spcPct val="0"/>
              </a:spcBef>
            </a:pPr>
            <a:r>
              <a:rPr lang="en-GB" sz="1050" dirty="0"/>
              <a:t>The rate of death from asthma during the first three months after discontinuation of inhaled corticosteroids was higher than the rate among patients who continued to use the drugs.</a:t>
            </a:r>
          </a:p>
          <a:p>
            <a:pPr eaLnBrk="1" hangingPunct="1">
              <a:spcBef>
                <a:spcPct val="0"/>
              </a:spcBef>
            </a:pPr>
            <a:endParaRPr lang="en-GB"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6B1D93E-FE00-47AB-B903-F6C6BE147253}" type="slidenum">
              <a:rPr kumimoji="0" lang="en-GB" sz="12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4225279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Study details</a:t>
            </a:r>
          </a:p>
          <a:p>
            <a:r>
              <a:rPr lang="en-GB" b="1" dirty="0"/>
              <a:t>NRAD 2014 </a:t>
            </a:r>
            <a:r>
              <a:rPr lang="en-GB" dirty="0"/>
              <a:t>– Asthma deaths occurring between February 2012 and January 2013 were identified through the Office for National Statistics (ONS) for England and Wales, the Northern Ireland Statistics and Research Agency (NISRA) and the National Records of Scotland (NRS). Extensive information about each death was sought from multiple sources, including primary, secondary and tertiary care, as well as ambulance, paramedic and out-of-hours care providers. 374 local coordinators were appointed in 297 hospitals across the NHS to collect and submit information to the project team, and 174 expert clinical assessors were recruited from primary, secondary and tertiary care throughout the UK to join expert panels that reviewed data. Each assessor participated in one or more expert panels, during which all information gathered on each death, including post-mortem reports, was reviewed by two assessors in detail, and this was followed by discussion and a consensus agreement of avoidable factors and recommendations by the whole panel.</a:t>
            </a:r>
          </a:p>
          <a:p>
            <a:r>
              <a:rPr lang="en-GB" dirty="0"/>
              <a:t>Data were available for analysis on 195 people who were thought to have died from asthma during the review period and the key findings relate to this group. Denominators vary according to where data were missing.</a:t>
            </a:r>
          </a:p>
        </p:txBody>
      </p:sp>
      <p:sp>
        <p:nvSpPr>
          <p:cNvPr id="4" name="Slide Number Placeholder 3"/>
          <p:cNvSpPr>
            <a:spLocks noGrp="1"/>
          </p:cNvSpPr>
          <p:nvPr>
            <p:ph type="sldNum" sz="quarter" idx="10"/>
          </p:nvPr>
        </p:nvSpPr>
        <p:spPr/>
        <p:txBody>
          <a:bodyPr/>
          <a:lstStyle/>
          <a:p>
            <a:fld id="{196F5829-4DE8-5B49-8812-DA42F4EBEE25}" type="slidenum">
              <a:rPr lang="en-US" smtClean="0"/>
              <a:pPr/>
              <a:t>37</a:t>
            </a:fld>
            <a:endParaRPr lang="en-US" dirty="0"/>
          </a:p>
        </p:txBody>
      </p:sp>
    </p:spTree>
    <p:extLst>
      <p:ext uri="{BB962C8B-B14F-4D97-AF65-F5344CB8AC3E}">
        <p14:creationId xmlns:p14="http://schemas.microsoft.com/office/powerpoint/2010/main" val="426842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panose="020B0604020202020204" pitchFamily="34" charset="0"/>
              </a:defRPr>
            </a:lvl1pPr>
            <a:lvl2pPr marL="785372" indent="-302066" eaLnBrk="0" hangingPunct="0">
              <a:spcBef>
                <a:spcPct val="30000"/>
              </a:spcBef>
              <a:defRPr sz="1300">
                <a:solidFill>
                  <a:schemeClr val="tx1"/>
                </a:solidFill>
                <a:latin typeface="Arial" panose="020B0604020202020204" pitchFamily="34" charset="0"/>
              </a:defRPr>
            </a:lvl2pPr>
            <a:lvl3pPr marL="1208265" indent="-241653" eaLnBrk="0" hangingPunct="0">
              <a:spcBef>
                <a:spcPct val="30000"/>
              </a:spcBef>
              <a:defRPr sz="1300">
                <a:solidFill>
                  <a:schemeClr val="tx1"/>
                </a:solidFill>
                <a:latin typeface="Arial" panose="020B0604020202020204" pitchFamily="34" charset="0"/>
              </a:defRPr>
            </a:lvl3pPr>
            <a:lvl4pPr marL="1691571" indent="-241653" eaLnBrk="0" hangingPunct="0">
              <a:spcBef>
                <a:spcPct val="30000"/>
              </a:spcBef>
              <a:defRPr sz="1300">
                <a:solidFill>
                  <a:schemeClr val="tx1"/>
                </a:solidFill>
                <a:latin typeface="Arial" panose="020B0604020202020204" pitchFamily="34" charset="0"/>
              </a:defRPr>
            </a:lvl4pPr>
            <a:lvl5pPr marL="2174878" indent="-241653" eaLnBrk="0" hangingPunct="0">
              <a:spcBef>
                <a:spcPct val="30000"/>
              </a:spcBef>
              <a:defRPr sz="1300">
                <a:solidFill>
                  <a:schemeClr val="tx1"/>
                </a:solidFill>
                <a:latin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defRPr>
            </a:lvl9pPr>
          </a:lstStyle>
          <a:p>
            <a:pPr marL="0" marR="0" lvl="0" indent="0" algn="r" defTabSz="966612" rtl="0" eaLnBrk="1" fontAlgn="base" latinLnBrk="0" hangingPunct="1">
              <a:lnSpc>
                <a:spcPct val="100000"/>
              </a:lnSpc>
              <a:spcBef>
                <a:spcPct val="0"/>
              </a:spcBef>
              <a:spcAft>
                <a:spcPct val="0"/>
              </a:spcAft>
              <a:buClrTx/>
              <a:buSzTx/>
              <a:buFontTx/>
              <a:buNone/>
              <a:tabLst/>
              <a:defRPr/>
            </a:pPr>
            <a:fld id="{914D2FCC-2AC1-411B-BFAB-6251538BB748}"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66612" rtl="0" eaLnBrk="1" fontAlgn="base" latinLnBrk="0" hangingPunct="1">
                <a:lnSpc>
                  <a:spcPct val="100000"/>
                </a:lnSpc>
                <a:spcBef>
                  <a:spcPct val="0"/>
                </a:spcBef>
                <a:spcAft>
                  <a:spcPct val="0"/>
                </a:spcAft>
                <a:buClrTx/>
                <a:buSzTx/>
                <a:buFontTx/>
                <a:buNone/>
                <a:tabLst/>
                <a:defRPr/>
              </a:pPr>
              <a:t>9</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0963" name="Rectangle 2"/>
          <p:cNvSpPr>
            <a:spLocks noGrp="1" noRot="1" noChangeAspect="1" noChangeArrowheads="1" noTextEdit="1"/>
          </p:cNvSpPr>
          <p:nvPr>
            <p:ph type="sldImg"/>
          </p:nvPr>
        </p:nvSpPr>
        <p:spPr>
          <a:xfrm>
            <a:off x="477838" y="730250"/>
            <a:ext cx="6369050" cy="3582988"/>
          </a:xfrm>
          <a:ln/>
        </p:spPr>
      </p:sp>
      <p:sp>
        <p:nvSpPr>
          <p:cNvPr id="40964" name="Rectangle 3"/>
          <p:cNvSpPr>
            <a:spLocks noGrp="1" noChangeArrowheads="1"/>
          </p:cNvSpPr>
          <p:nvPr>
            <p:ph type="body" idx="1"/>
          </p:nvPr>
        </p:nvSpPr>
        <p:spPr>
          <a:xfrm>
            <a:off x="975360" y="4558904"/>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47" tIns="50373" rIns="100747" bIns="50373"/>
          <a:lstStyle/>
          <a:p>
            <a:pPr eaLnBrk="1" hangingPunct="1"/>
            <a:r>
              <a:rPr lang="en-US" altLang="en-US" smtClean="0">
                <a:latin typeface="Arial" panose="020B0604020202020204" pitchFamily="34" charset="0"/>
              </a:rPr>
              <a:t>Speaker ready note: Ask Hal to end on patient self-report of control to bridge to next section.</a:t>
            </a:r>
          </a:p>
        </p:txBody>
      </p:sp>
    </p:spTree>
    <p:extLst>
      <p:ext uri="{BB962C8B-B14F-4D97-AF65-F5344CB8AC3E}">
        <p14:creationId xmlns:p14="http://schemas.microsoft.com/office/powerpoint/2010/main" val="2474959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42EB04-9095-40DE-821B-62089B2EE70A}" type="slidenum">
              <a:rPr kumimoji="0" lang="en-GB"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3251" name="Rectangle 2"/>
          <p:cNvSpPr>
            <a:spLocks noGrp="1" noRot="1" noChangeAspect="1" noChangeArrowheads="1" noTextEdit="1"/>
          </p:cNvSpPr>
          <p:nvPr>
            <p:ph type="sldImg"/>
          </p:nvPr>
        </p:nvSpPr>
        <p:spPr>
          <a:xfrm>
            <a:off x="165100" y="768350"/>
            <a:ext cx="6821488" cy="3838575"/>
          </a:xfrm>
          <a:ln/>
        </p:spPr>
      </p:sp>
      <p:sp>
        <p:nvSpPr>
          <p:cNvPr id="53252" name="Rectangle 3"/>
          <p:cNvSpPr>
            <a:spLocks noGrp="1" noChangeArrowheads="1"/>
          </p:cNvSpPr>
          <p:nvPr>
            <p:ph type="body" idx="1"/>
          </p:nvPr>
        </p:nvSpPr>
        <p:spPr>
          <a:xfrm>
            <a:off x="946348" y="4861359"/>
            <a:ext cx="5206604" cy="4605409"/>
          </a:xfrm>
          <a:noFill/>
          <a:ln/>
        </p:spPr>
        <p:txBody>
          <a:bodyPr/>
          <a:lstStyle/>
          <a:p>
            <a:pPr marL="190748" indent="-190748" eaLnBrk="1" hangingPunct="1">
              <a:lnSpc>
                <a:spcPct val="90000"/>
              </a:lnSpc>
              <a:tabLst>
                <a:tab pos="572243" algn="l"/>
              </a:tabLst>
            </a:pPr>
            <a:endParaRPr lang="en-US" sz="900" dirty="0">
              <a:latin typeface="Times New Roman" pitchFamily="18" charset="0"/>
            </a:endParaRPr>
          </a:p>
        </p:txBody>
      </p:sp>
      <p:sp>
        <p:nvSpPr>
          <p:cNvPr id="53253" name="Rectangle 4"/>
          <p:cNvSpPr>
            <a:spLocks noChangeArrowheads="1"/>
          </p:cNvSpPr>
          <p:nvPr/>
        </p:nvSpPr>
        <p:spPr bwMode="auto">
          <a:xfrm>
            <a:off x="905791" y="5333367"/>
            <a:ext cx="5203224" cy="4605409"/>
          </a:xfrm>
          <a:prstGeom prst="rect">
            <a:avLst/>
          </a:prstGeom>
          <a:noFill/>
          <a:ln w="9525">
            <a:noFill/>
            <a:miter lim="800000"/>
            <a:headEnd/>
            <a:tailEnd/>
          </a:ln>
        </p:spPr>
        <p:txBody>
          <a:bodyPr lIns="95243" tIns="47622" rIns="95243" bIns="47622"/>
          <a:lstStyle/>
          <a:p>
            <a:pPr marL="190748" marR="0" lvl="0" indent="-190748" algn="l" defTabSz="457200" rtl="0" eaLnBrk="1" fontAlgn="auto" latinLnBrk="0" hangingPunct="1">
              <a:lnSpc>
                <a:spcPct val="100000"/>
              </a:lnSpc>
              <a:spcBef>
                <a:spcPct val="3000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59142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87D84F07-92E2-4D7F-A68C-1CBC95DF6EC9}"/>
              </a:ext>
            </a:extLst>
          </p:cNvPr>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EDC91D-0E02-426C-9685-19482F34624C}" type="slidenum">
              <a:rPr kumimoji="0" lang="en-GB"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GB" alt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10338" name="Rectangle 2">
            <a:extLst>
              <a:ext uri="{FF2B5EF4-FFF2-40B4-BE49-F238E27FC236}">
                <a16:creationId xmlns:a16="http://schemas.microsoft.com/office/drawing/2014/main" id="{5DC46599-4214-4C49-AAFA-69D496DAF4D4}"/>
              </a:ext>
            </a:extLst>
          </p:cNvPr>
          <p:cNvSpPr>
            <a:spLocks noGrp="1" noRot="1" noChangeAspect="1" noChangeArrowheads="1" noTextEdit="1"/>
          </p:cNvSpPr>
          <p:nvPr>
            <p:ph type="sldImg"/>
          </p:nvPr>
        </p:nvSpPr>
        <p:spPr>
          <a:xfrm>
            <a:off x="90488" y="744538"/>
            <a:ext cx="6616700" cy="3722687"/>
          </a:xfrm>
          <a:ln/>
        </p:spPr>
      </p:sp>
    </p:spTree>
    <p:extLst>
      <p:ext uri="{BB962C8B-B14F-4D97-AF65-F5344CB8AC3E}">
        <p14:creationId xmlns:p14="http://schemas.microsoft.com/office/powerpoint/2010/main" val="406327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823AFE-F8D0-40DB-A215-8CC8142AB747}"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438274"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a:xfrm>
            <a:off x="900113" y="4681538"/>
            <a:ext cx="4930775" cy="4437062"/>
          </a:xfrm>
        </p:spPr>
        <p:txBody>
          <a:bodyPr/>
          <a:lstStyle/>
          <a:p>
            <a:r>
              <a:rPr lang="sv-SE" dirty="0"/>
              <a:t>In addition to number of events;</a:t>
            </a:r>
          </a:p>
          <a:p>
            <a:r>
              <a:rPr lang="sv-SE" dirty="0"/>
              <a:t>Total numbers of days with event (number of days due to hosp/ER treatments): </a:t>
            </a:r>
          </a:p>
          <a:p>
            <a:r>
              <a:rPr lang="en-GB" dirty="0" err="1">
                <a:latin typeface="HelveticaNeue-Roman" charset="0"/>
              </a:rPr>
              <a:t>Symbicord+Bricanyl</a:t>
            </a:r>
            <a:r>
              <a:rPr lang="en-GB" dirty="0">
                <a:latin typeface="HelveticaNeue-Roman" charset="0"/>
              </a:rPr>
              <a:t>: 3030 (392)</a:t>
            </a:r>
            <a:endParaRPr lang="sv-SE" dirty="0"/>
          </a:p>
          <a:p>
            <a:r>
              <a:rPr lang="en-GB" dirty="0" err="1"/>
              <a:t>Symbicord+Oxis</a:t>
            </a:r>
            <a:r>
              <a:rPr lang="en-GB" dirty="0"/>
              <a:t>: 2214 (282)</a:t>
            </a:r>
          </a:p>
          <a:p>
            <a:r>
              <a:rPr lang="sv-SE" dirty="0" err="1"/>
              <a:t>Symbicord+Symbicord</a:t>
            </a:r>
            <a:r>
              <a:rPr lang="sv-SE" dirty="0"/>
              <a:t>: 1353 (218)</a:t>
            </a:r>
            <a:endParaRPr lang="en-GB" dirty="0"/>
          </a:p>
          <a:p>
            <a:endParaRPr lang="en-GB" dirty="0">
              <a:latin typeface="HelveticaNeue-Roman" charset="0"/>
            </a:endParaRPr>
          </a:p>
          <a:p>
            <a:endParaRPr lang="en-GB" dirty="0"/>
          </a:p>
          <a:p>
            <a:endParaRPr lang="en-GB" dirty="0"/>
          </a:p>
        </p:txBody>
      </p:sp>
    </p:spTree>
    <p:extLst>
      <p:ext uri="{BB962C8B-B14F-4D97-AF65-F5344CB8AC3E}">
        <p14:creationId xmlns:p14="http://schemas.microsoft.com/office/powerpoint/2010/main" val="2728633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6F5829-4DE8-5B49-8812-DA42F4EBEE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3443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a:t>National guidelines </a:t>
            </a:r>
          </a:p>
          <a:p>
            <a:r>
              <a:rPr lang="en-GB" b="1" dirty="0"/>
              <a:t>UK BTS/SIGN 2016 – </a:t>
            </a:r>
            <a:r>
              <a:rPr lang="en-GB" dirty="0"/>
              <a:t>The 2016 update includes a complete revision of the section on diagnosis, a major update to the section on pharmacological management of asthma, and updates to the sections on supported self management, non-pharmacological management of asthma, acute asthma, difficult asthma, occupational asthma, and organisation and delivery of care.</a:t>
            </a:r>
          </a:p>
          <a:p>
            <a:r>
              <a:rPr lang="en-GB" dirty="0"/>
              <a:t>The updated section on pharmacological management suggests even earlier initiation of low-dose ICS than previous versions. </a:t>
            </a:r>
            <a:endParaRPr lang="en-US" dirty="0"/>
          </a:p>
        </p:txBody>
      </p:sp>
      <p:sp>
        <p:nvSpPr>
          <p:cNvPr id="4" name="Slide Number Placeholder 3"/>
          <p:cNvSpPr>
            <a:spLocks noGrp="1"/>
          </p:cNvSpPr>
          <p:nvPr>
            <p:ph type="sldNum" sz="quarter" idx="10"/>
          </p:nvPr>
        </p:nvSpPr>
        <p:spPr/>
        <p:txBody>
          <a:bodyPr/>
          <a:lstStyle/>
          <a:p>
            <a:fld id="{370774D3-0C53-4C60-A39F-9CC0F86B54F4}" type="slidenum">
              <a:rPr lang="en-GB" smtClean="0">
                <a:solidFill>
                  <a:prstClr val="black"/>
                </a:solidFill>
              </a:rPr>
              <a:pPr/>
              <a:t>54</a:t>
            </a:fld>
            <a:endParaRPr lang="en-GB" dirty="0">
              <a:solidFill>
                <a:prstClr val="black"/>
              </a:solidFill>
            </a:endParaRPr>
          </a:p>
        </p:txBody>
      </p:sp>
    </p:spTree>
    <p:extLst>
      <p:ext uri="{BB962C8B-B14F-4D97-AF65-F5344CB8AC3E}">
        <p14:creationId xmlns:p14="http://schemas.microsoft.com/office/powerpoint/2010/main" val="1112943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panose="020B0604020202020204" pitchFamily="34" charset="0"/>
              </a:defRPr>
            </a:lvl1pPr>
            <a:lvl2pPr marL="785372" indent="-302066" eaLnBrk="0" hangingPunct="0">
              <a:spcBef>
                <a:spcPct val="30000"/>
              </a:spcBef>
              <a:defRPr sz="1300">
                <a:solidFill>
                  <a:schemeClr val="tx1"/>
                </a:solidFill>
                <a:latin typeface="Arial" panose="020B0604020202020204" pitchFamily="34" charset="0"/>
              </a:defRPr>
            </a:lvl2pPr>
            <a:lvl3pPr marL="1208265" indent="-241653" eaLnBrk="0" hangingPunct="0">
              <a:spcBef>
                <a:spcPct val="30000"/>
              </a:spcBef>
              <a:defRPr sz="1300">
                <a:solidFill>
                  <a:schemeClr val="tx1"/>
                </a:solidFill>
                <a:latin typeface="Arial" panose="020B0604020202020204" pitchFamily="34" charset="0"/>
              </a:defRPr>
            </a:lvl3pPr>
            <a:lvl4pPr marL="1691571" indent="-241653" eaLnBrk="0" hangingPunct="0">
              <a:spcBef>
                <a:spcPct val="30000"/>
              </a:spcBef>
              <a:defRPr sz="1300">
                <a:solidFill>
                  <a:schemeClr val="tx1"/>
                </a:solidFill>
                <a:latin typeface="Arial" panose="020B0604020202020204" pitchFamily="34" charset="0"/>
              </a:defRPr>
            </a:lvl4pPr>
            <a:lvl5pPr marL="2174878" indent="-241653" eaLnBrk="0" hangingPunct="0">
              <a:spcBef>
                <a:spcPct val="30000"/>
              </a:spcBef>
              <a:defRPr sz="1300">
                <a:solidFill>
                  <a:schemeClr val="tx1"/>
                </a:solidFill>
                <a:latin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defRPr>
            </a:lvl9pPr>
          </a:lstStyle>
          <a:p>
            <a:pPr marL="0" marR="0" lvl="0" indent="0" algn="r" defTabSz="966612" rtl="0" eaLnBrk="1" fontAlgn="base" latinLnBrk="0" hangingPunct="1">
              <a:lnSpc>
                <a:spcPct val="100000"/>
              </a:lnSpc>
              <a:spcBef>
                <a:spcPct val="0"/>
              </a:spcBef>
              <a:spcAft>
                <a:spcPct val="0"/>
              </a:spcAft>
              <a:buClrTx/>
              <a:buSzTx/>
              <a:buFontTx/>
              <a:buNone/>
              <a:tabLst/>
              <a:defRPr/>
            </a:pPr>
            <a:fld id="{8E8FEB2B-4393-4C20-8D7F-1DD78D441B50}"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66612" rtl="0" eaLnBrk="1" fontAlgn="base" latinLnBrk="0" hangingPunct="1">
                <a:lnSpc>
                  <a:spcPct val="100000"/>
                </a:lnSpc>
                <a:spcBef>
                  <a:spcPct val="0"/>
                </a:spcBef>
                <a:spcAft>
                  <a:spcPct val="0"/>
                </a:spcAft>
                <a:buClrTx/>
                <a:buSzTx/>
                <a:buFontTx/>
                <a:buNone/>
                <a:tabLst/>
                <a:defRPr/>
              </a:pPr>
              <a:t>10</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1987" name="Rectangle 2"/>
          <p:cNvSpPr>
            <a:spLocks noGrp="1" noRot="1" noChangeAspect="1" noChangeArrowheads="1" noTextEdit="1"/>
          </p:cNvSpPr>
          <p:nvPr>
            <p:ph type="sldImg"/>
          </p:nvPr>
        </p:nvSpPr>
        <p:spPr>
          <a:xfrm>
            <a:off x="446088" y="714375"/>
            <a:ext cx="6361112" cy="3579813"/>
          </a:xfrm>
          <a:ln/>
        </p:spPr>
      </p:sp>
      <p:sp>
        <p:nvSpPr>
          <p:cNvPr id="41988" name="Rectangle 3"/>
          <p:cNvSpPr>
            <a:spLocks noGrp="1" noChangeArrowheads="1"/>
          </p:cNvSpPr>
          <p:nvPr>
            <p:ph type="body" idx="1"/>
          </p:nvPr>
        </p:nvSpPr>
        <p:spPr>
          <a:xfrm>
            <a:off x="944880" y="4580573"/>
            <a:ext cx="5359401" cy="42922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GB" altLang="en-US" smtClean="0">
                <a:latin typeface="Arial" panose="020B0604020202020204" pitchFamily="34" charset="0"/>
              </a:rPr>
              <a:t>A variety of tools are available for assessing asthma control in practice.</a:t>
            </a:r>
          </a:p>
          <a:p>
            <a:pPr eaLnBrk="1" hangingPunct="1">
              <a:buFontTx/>
              <a:buChar char="•"/>
            </a:pPr>
            <a:r>
              <a:rPr lang="en-GB" altLang="en-US" smtClean="0">
                <a:latin typeface="Arial" panose="020B0604020202020204" pitchFamily="34" charset="0"/>
              </a:rPr>
              <a:t>The </a:t>
            </a:r>
            <a:r>
              <a:rPr lang="en-GB" altLang="en-US" b="1" smtClean="0">
                <a:latin typeface="Arial" panose="020B0604020202020204" pitchFamily="34" charset="0"/>
              </a:rPr>
              <a:t>Asthma Control Questionnaire</a:t>
            </a:r>
            <a:r>
              <a:rPr lang="en-GB" altLang="en-US" smtClean="0">
                <a:latin typeface="Arial" panose="020B0604020202020204" pitchFamily="34" charset="0"/>
              </a:rPr>
              <a:t> (ACQ) is self-administered questionnaire consisting of 7 questions, including one </a:t>
            </a:r>
            <a:r>
              <a:rPr lang="en-US" altLang="en-US" smtClean="0">
                <a:latin typeface="Arial" panose="020B0604020202020204" pitchFamily="34" charset="0"/>
              </a:rPr>
              <a:t>on </a:t>
            </a:r>
            <a:r>
              <a:rPr lang="en-US" altLang="en-US" smtClean="0">
                <a:latin typeface="Arial" panose="020B0604020202020204" pitchFamily="34" charset="0"/>
                <a:sym typeface="Symbol" panose="05050102010706020507" pitchFamily="18" charset="2"/>
              </a:rPr>
              <a:t></a:t>
            </a:r>
            <a:r>
              <a:rPr lang="en-US" altLang="en-US" baseline="-25000" smtClean="0">
                <a:latin typeface="Arial" panose="020B0604020202020204" pitchFamily="34" charset="0"/>
              </a:rPr>
              <a:t>2</a:t>
            </a:r>
            <a:r>
              <a:rPr lang="en-US" altLang="en-US" smtClean="0">
                <a:latin typeface="Arial" panose="020B0604020202020204" pitchFamily="34" charset="0"/>
              </a:rPr>
              <a:t>-agonist use. It has been extensively validated within the clinical trial setting and is responsive to changes in asthma control over time. Because of this, it is particularly suitable for use in clinical trials rather than in everyday practice.</a:t>
            </a:r>
          </a:p>
          <a:p>
            <a:pPr eaLnBrk="1" hangingPunct="1">
              <a:buFontTx/>
              <a:buChar char="•"/>
            </a:pPr>
            <a:r>
              <a:rPr lang="en-US" altLang="en-US" smtClean="0">
                <a:latin typeface="Arial" panose="020B0604020202020204" pitchFamily="34" charset="0"/>
              </a:rPr>
              <a:t>The </a:t>
            </a:r>
            <a:r>
              <a:rPr lang="en-US" altLang="en-US" b="1" smtClean="0">
                <a:latin typeface="Arial" panose="020B0604020202020204" pitchFamily="34" charset="0"/>
              </a:rPr>
              <a:t>30-second asthma control test</a:t>
            </a:r>
            <a:r>
              <a:rPr lang="en-US" altLang="en-US" smtClean="0">
                <a:latin typeface="Arial" panose="020B0604020202020204" pitchFamily="34" charset="0"/>
              </a:rPr>
              <a:t> is a simple test that can be used by patients, and is suitable for screening for uncontrolled asthma. To date, it is unvalidated.</a:t>
            </a:r>
          </a:p>
          <a:p>
            <a:pPr eaLnBrk="1" hangingPunct="1">
              <a:buFontTx/>
              <a:buChar char="•"/>
            </a:pPr>
            <a:r>
              <a:rPr lang="en-GB" altLang="en-US" smtClean="0">
                <a:latin typeface="Arial" panose="020B0604020202020204" pitchFamily="34" charset="0"/>
              </a:rPr>
              <a:t> The </a:t>
            </a:r>
            <a:r>
              <a:rPr lang="en-GB" altLang="en-US" b="1" smtClean="0">
                <a:latin typeface="Arial" panose="020B0604020202020204" pitchFamily="34" charset="0"/>
              </a:rPr>
              <a:t>Rules of Two</a:t>
            </a:r>
            <a:r>
              <a:rPr lang="en-GB" altLang="en-US" smtClean="0">
                <a:latin typeface="Arial" panose="020B0604020202020204" pitchFamily="34" charset="0"/>
              </a:rPr>
              <a:t> is a simple test with 3 yes/no questions designed to help patients determine whether their asthma is out of control. This is also unvalidated.</a:t>
            </a:r>
          </a:p>
          <a:p>
            <a:pPr eaLnBrk="1" hangingPunct="1">
              <a:buFontTx/>
              <a:buChar char="•"/>
            </a:pPr>
            <a:r>
              <a:rPr lang="en-GB" altLang="en-US" smtClean="0">
                <a:latin typeface="Arial" panose="020B0604020202020204" pitchFamily="34" charset="0"/>
              </a:rPr>
              <a:t>The </a:t>
            </a:r>
            <a:r>
              <a:rPr lang="en-GB" altLang="en-US" b="1" smtClean="0">
                <a:latin typeface="Arial" panose="020B0604020202020204" pitchFamily="34" charset="0"/>
              </a:rPr>
              <a:t>British Thoracic Society and the UK Royal College of Physicians</a:t>
            </a:r>
            <a:r>
              <a:rPr lang="en-GB" altLang="en-US" smtClean="0">
                <a:latin typeface="Arial" panose="020B0604020202020204" pitchFamily="34" charset="0"/>
              </a:rPr>
              <a:t> developed a simple questionnaire but this has not been validated or widely used in clinical practice.</a:t>
            </a:r>
          </a:p>
          <a:p>
            <a:pPr eaLnBrk="1" hangingPunct="1">
              <a:buFontTx/>
              <a:buChar char="•"/>
            </a:pPr>
            <a:r>
              <a:rPr lang="en-US" altLang="en-US" smtClean="0">
                <a:latin typeface="Arial" panose="020B0604020202020204" pitchFamily="34" charset="0"/>
              </a:rPr>
              <a:t>The ACT has been designed for use in a ‘real life’ situation and is intended for use in primary care practice by both patients (not necessarily under guidance from their doctor) and primary care physicians.</a:t>
            </a:r>
          </a:p>
          <a:p>
            <a:pPr eaLnBrk="1" hangingPunct="1">
              <a:buFontTx/>
              <a:buChar char="•"/>
            </a:pPr>
            <a:endParaRPr lang="en-GB" altLang="en-US" smtClean="0">
              <a:latin typeface="Arial" panose="020B0604020202020204" pitchFamily="34" charset="0"/>
            </a:endParaRPr>
          </a:p>
          <a:p>
            <a:pPr eaLnBrk="1" hangingPunct="1">
              <a:buFontTx/>
              <a:buChar char="•"/>
            </a:pPr>
            <a:endParaRPr lang="en-US" altLang="en-US" smtClean="0">
              <a:latin typeface="Arial" panose="020B0604020202020204" pitchFamily="34" charset="0"/>
            </a:endParaRPr>
          </a:p>
        </p:txBody>
      </p:sp>
      <p:sp>
        <p:nvSpPr>
          <p:cNvPr id="41989" name="Text Box 4"/>
          <p:cNvSpPr txBox="1">
            <a:spLocks noChangeArrowheads="1"/>
          </p:cNvSpPr>
          <p:nvPr/>
        </p:nvSpPr>
        <p:spPr bwMode="auto">
          <a:xfrm>
            <a:off x="860214" y="8537734"/>
            <a:ext cx="6080761" cy="117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2662" tIns="46332" rIns="92662" bIns="46332">
            <a:spAutoFit/>
          </a:bodyPr>
          <a:lstStyle>
            <a:lvl1pPr defTabSz="877888" eaLnBrk="0" hangingPunct="0">
              <a:spcBef>
                <a:spcPct val="30000"/>
              </a:spcBef>
              <a:defRPr sz="1200">
                <a:solidFill>
                  <a:schemeClr val="tx1"/>
                </a:solidFill>
                <a:latin typeface="Arial" panose="020B0604020202020204" pitchFamily="34" charset="0"/>
              </a:defRPr>
            </a:lvl1pPr>
            <a:lvl2pPr marL="742950" indent="-285750" defTabSz="877888" eaLnBrk="0" hangingPunct="0">
              <a:spcBef>
                <a:spcPct val="30000"/>
              </a:spcBef>
              <a:defRPr sz="1200">
                <a:solidFill>
                  <a:schemeClr val="tx1"/>
                </a:solidFill>
                <a:latin typeface="Arial" panose="020B0604020202020204" pitchFamily="34" charset="0"/>
              </a:defRPr>
            </a:lvl2pPr>
            <a:lvl3pPr marL="1143000" indent="-228600" defTabSz="877888" eaLnBrk="0" hangingPunct="0">
              <a:spcBef>
                <a:spcPct val="30000"/>
              </a:spcBef>
              <a:defRPr sz="1200">
                <a:solidFill>
                  <a:schemeClr val="tx1"/>
                </a:solidFill>
                <a:latin typeface="Arial" panose="020B0604020202020204" pitchFamily="34" charset="0"/>
              </a:defRPr>
            </a:lvl3pPr>
            <a:lvl4pPr marL="1600200" indent="-228600" defTabSz="877888" eaLnBrk="0" hangingPunct="0">
              <a:spcBef>
                <a:spcPct val="30000"/>
              </a:spcBef>
              <a:defRPr sz="1200">
                <a:solidFill>
                  <a:schemeClr val="tx1"/>
                </a:solidFill>
                <a:latin typeface="Arial" panose="020B0604020202020204" pitchFamily="34" charset="0"/>
              </a:defRPr>
            </a:lvl4pPr>
            <a:lvl5pPr marL="2057400" indent="-228600" defTabSz="877888" eaLnBrk="0" hangingPunct="0">
              <a:spcBef>
                <a:spcPct val="30000"/>
              </a:spcBef>
              <a:defRPr sz="1200">
                <a:solidFill>
                  <a:schemeClr val="tx1"/>
                </a:solidFill>
                <a:latin typeface="Arial" panose="020B0604020202020204" pitchFamily="34" charset="0"/>
              </a:defRPr>
            </a:lvl5pPr>
            <a:lvl6pPr marL="2514600" indent="-228600" defTabSz="8778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778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778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7788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928015" rtl="0" eaLnBrk="0" fontAlgn="base" latinLnBrk="0" hangingPunct="0">
              <a:lnSpc>
                <a:spcPct val="100000"/>
              </a:lnSpc>
              <a:spcBef>
                <a:spcPct val="0"/>
              </a:spcBef>
              <a:spcAft>
                <a:spcPct val="0"/>
              </a:spcAft>
              <a:buClrTx/>
              <a:buSzTx/>
              <a:buFontTx/>
              <a:buNone/>
              <a:tabLst/>
              <a:defRPr/>
            </a:pPr>
            <a:r>
              <a:rPr kumimoji="0" lang="da-DK" altLang="en-US" sz="10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mn-cs"/>
              </a:rPr>
              <a:t>Juniper EF, O'Byrne PM, Guyatt GH et al. </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mn-cs"/>
              </a:rPr>
              <a:t>Development and validation of a questionnaire to measure </a:t>
            </a:r>
          </a:p>
          <a:p>
            <a:pPr marL="0" marR="0" lvl="0" indent="0" algn="l" defTabSz="928015"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mn-cs"/>
              </a:rPr>
              <a:t>asthma control. </a:t>
            </a:r>
            <a:r>
              <a:rPr kumimoji="0" lang="en-US" altLang="en-US" sz="1000" b="0" i="0" u="none" strike="noStrike" kern="1200" cap="none" spc="0" normalizeH="0" baseline="0" noProof="0" dirty="0" err="1">
                <a:ln>
                  <a:noFill/>
                </a:ln>
                <a:solidFill>
                  <a:srgbClr val="000000"/>
                </a:solidFill>
                <a:effectLst/>
                <a:uLnTx/>
                <a:uFillTx/>
                <a:latin typeface="Arial" panose="020B0604020202020204" pitchFamily="34" charset="0"/>
                <a:ea typeface="MS Mincho" panose="02020609040205080304" pitchFamily="49" charset="-128"/>
                <a:cs typeface="+mn-cs"/>
              </a:rPr>
              <a:t>Eur</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mn-cs"/>
              </a:rPr>
              <a:t> </a:t>
            </a:r>
            <a:r>
              <a:rPr kumimoji="0" lang="en-US" altLang="en-US" sz="1000" b="0" i="0" u="none" strike="noStrike" kern="1200" cap="none" spc="0" normalizeH="0" baseline="0" noProof="0" dirty="0" err="1">
                <a:ln>
                  <a:noFill/>
                </a:ln>
                <a:solidFill>
                  <a:srgbClr val="000000"/>
                </a:solidFill>
                <a:effectLst/>
                <a:uLnTx/>
                <a:uFillTx/>
                <a:latin typeface="Arial" panose="020B0604020202020204" pitchFamily="34" charset="0"/>
                <a:ea typeface="MS Mincho" panose="02020609040205080304" pitchFamily="49" charset="-128"/>
                <a:cs typeface="+mn-cs"/>
              </a:rPr>
              <a:t>Respir</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mn-cs"/>
              </a:rPr>
              <a:t> J 1999; 14: 902–7. </a:t>
            </a:r>
          </a:p>
          <a:p>
            <a:pPr marL="0" marR="0" lvl="0" indent="0" algn="l" defTabSz="928015"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Canadian Thoracic Society: http://www.asthmaincanada.com/</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mn-cs"/>
              </a:rPr>
              <a:t> </a:t>
            </a:r>
          </a:p>
          <a:p>
            <a:pPr marL="0" marR="0" lvl="0" indent="0" algn="l" defTabSz="928015"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Baylor Health Care System: http://www.baylorhealth.com/MedicalSpecialties/Asthma/asthmaprograms.htm#Two</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mn-cs"/>
              </a:rPr>
              <a:t> </a:t>
            </a:r>
          </a:p>
          <a:p>
            <a:pPr marL="0" marR="0" lvl="0" indent="0" algn="l" defTabSz="928015"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mn-cs"/>
              </a:rPr>
              <a:t>http://www.brit-thoracic.org.uk/sign/management_tools.html</a:t>
            </a:r>
          </a:p>
          <a:p>
            <a:pPr marL="0" marR="0" lvl="0" indent="0" algn="l" defTabSz="928015" rtl="0" eaLnBrk="0" fontAlgn="base" latinLnBrk="0" hangingPunct="0">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mn-cs"/>
            </a:endParaRPr>
          </a:p>
        </p:txBody>
      </p:sp>
      <p:sp>
        <p:nvSpPr>
          <p:cNvPr id="41990" name="Line 5"/>
          <p:cNvSpPr>
            <a:spLocks noChangeShapeType="1"/>
          </p:cNvSpPr>
          <p:nvPr/>
        </p:nvSpPr>
        <p:spPr bwMode="auto">
          <a:xfrm>
            <a:off x="577428" y="8527733"/>
            <a:ext cx="6395719"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lIns="96583" tIns="48293" rIns="96583" bIns="48293" anchor="ctr"/>
          <a:lstStyle/>
          <a:p>
            <a:pPr marL="0" marR="0" lvl="0" indent="0" algn="l" defTabSz="966612" rtl="0" eaLnBrk="1" fontAlgn="base" latinLnBrk="0" hangingPunct="1">
              <a:lnSpc>
                <a:spcPct val="100000"/>
              </a:lnSpc>
              <a:spcBef>
                <a:spcPct val="0"/>
              </a:spcBef>
              <a:spcAft>
                <a:spcPct val="0"/>
              </a:spcAft>
              <a:buClrTx/>
              <a:buSzTx/>
              <a:buFontTx/>
              <a:buNone/>
              <a:tabLst/>
              <a:defRPr/>
            </a:pPr>
            <a:endParaRPr kumimoji="0" lang="en-ZA" sz="1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0528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panose="020B0604020202020204" pitchFamily="34" charset="0"/>
              </a:defRPr>
            </a:lvl1pPr>
            <a:lvl2pPr marL="785372" indent="-302066" eaLnBrk="0" hangingPunct="0">
              <a:spcBef>
                <a:spcPct val="30000"/>
              </a:spcBef>
              <a:defRPr sz="1300">
                <a:solidFill>
                  <a:schemeClr val="tx1"/>
                </a:solidFill>
                <a:latin typeface="Arial" panose="020B0604020202020204" pitchFamily="34" charset="0"/>
              </a:defRPr>
            </a:lvl2pPr>
            <a:lvl3pPr marL="1208265" indent="-241653" eaLnBrk="0" hangingPunct="0">
              <a:spcBef>
                <a:spcPct val="30000"/>
              </a:spcBef>
              <a:defRPr sz="1300">
                <a:solidFill>
                  <a:schemeClr val="tx1"/>
                </a:solidFill>
                <a:latin typeface="Arial" panose="020B0604020202020204" pitchFamily="34" charset="0"/>
              </a:defRPr>
            </a:lvl3pPr>
            <a:lvl4pPr marL="1691571" indent="-241653" eaLnBrk="0" hangingPunct="0">
              <a:spcBef>
                <a:spcPct val="30000"/>
              </a:spcBef>
              <a:defRPr sz="1300">
                <a:solidFill>
                  <a:schemeClr val="tx1"/>
                </a:solidFill>
                <a:latin typeface="Arial" panose="020B0604020202020204" pitchFamily="34" charset="0"/>
              </a:defRPr>
            </a:lvl4pPr>
            <a:lvl5pPr marL="2174878" indent="-241653" eaLnBrk="0" hangingPunct="0">
              <a:spcBef>
                <a:spcPct val="30000"/>
              </a:spcBef>
              <a:defRPr sz="1300">
                <a:solidFill>
                  <a:schemeClr val="tx1"/>
                </a:solidFill>
                <a:latin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defRPr>
            </a:lvl9pPr>
          </a:lstStyle>
          <a:p>
            <a:pPr marL="0" marR="0" lvl="0" indent="0" algn="r" defTabSz="966612" rtl="0" eaLnBrk="1" fontAlgn="base" latinLnBrk="0" hangingPunct="1">
              <a:lnSpc>
                <a:spcPct val="100000"/>
              </a:lnSpc>
              <a:spcBef>
                <a:spcPct val="0"/>
              </a:spcBef>
              <a:spcAft>
                <a:spcPct val="0"/>
              </a:spcAft>
              <a:buClrTx/>
              <a:buSzTx/>
              <a:buFontTx/>
              <a:buNone/>
              <a:tabLst/>
              <a:defRPr/>
            </a:pPr>
            <a:fld id="{D56BC478-27B1-4E2A-993B-6428CAB2C0AF}"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66612" rtl="0" eaLnBrk="1" fontAlgn="base" latinLnBrk="0" hangingPunct="1">
                <a:lnSpc>
                  <a:spcPct val="100000"/>
                </a:lnSpc>
                <a:spcBef>
                  <a:spcPct val="0"/>
                </a:spcBef>
                <a:spcAft>
                  <a:spcPct val="0"/>
                </a:spcAft>
                <a:buClrTx/>
                <a:buSzTx/>
                <a:buFontTx/>
                <a:buNone/>
                <a:tabLst/>
                <a:defRPr/>
              </a:pPr>
              <a:t>11</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3011" name="Rectangle 2"/>
          <p:cNvSpPr>
            <a:spLocks noGrp="1" noRot="1" noChangeAspect="1" noChangeArrowheads="1" noTextEdit="1"/>
          </p:cNvSpPr>
          <p:nvPr>
            <p:ph type="sldImg"/>
          </p:nvPr>
        </p:nvSpPr>
        <p:spPr>
          <a:xfrm>
            <a:off x="446088" y="714375"/>
            <a:ext cx="6361112" cy="3579813"/>
          </a:xfrm>
          <a:ln/>
        </p:spPr>
      </p:sp>
      <p:sp>
        <p:nvSpPr>
          <p:cNvPr id="43012" name="Rectangle 3"/>
          <p:cNvSpPr>
            <a:spLocks noGrp="1" noChangeArrowheads="1"/>
          </p:cNvSpPr>
          <p:nvPr>
            <p:ph type="body" idx="1"/>
          </p:nvPr>
        </p:nvSpPr>
        <p:spPr>
          <a:xfrm>
            <a:off x="944880" y="4580573"/>
            <a:ext cx="5359401" cy="42922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GB" altLang="en-US" smtClean="0">
                <a:latin typeface="Arial" panose="020B0604020202020204" pitchFamily="34" charset="0"/>
              </a:rPr>
              <a:t>A variety of tools are available for assessing asthma control in practice.</a:t>
            </a:r>
          </a:p>
          <a:p>
            <a:pPr eaLnBrk="1" hangingPunct="1">
              <a:buFontTx/>
              <a:buChar char="•"/>
            </a:pPr>
            <a:r>
              <a:rPr lang="en-GB" altLang="en-US" smtClean="0">
                <a:latin typeface="Arial" panose="020B0604020202020204" pitchFamily="34" charset="0"/>
              </a:rPr>
              <a:t>The </a:t>
            </a:r>
            <a:r>
              <a:rPr lang="en-GB" altLang="en-US" b="1" smtClean="0">
                <a:latin typeface="Arial" panose="020B0604020202020204" pitchFamily="34" charset="0"/>
              </a:rPr>
              <a:t>Asthma Control Questionnaire</a:t>
            </a:r>
            <a:r>
              <a:rPr lang="en-GB" altLang="en-US" smtClean="0">
                <a:latin typeface="Arial" panose="020B0604020202020204" pitchFamily="34" charset="0"/>
              </a:rPr>
              <a:t> (ACQ) is self-administered questionnaire consisting of 7 questions, including one </a:t>
            </a:r>
            <a:r>
              <a:rPr lang="en-US" altLang="en-US" smtClean="0">
                <a:latin typeface="Arial" panose="020B0604020202020204" pitchFamily="34" charset="0"/>
              </a:rPr>
              <a:t>on </a:t>
            </a:r>
            <a:r>
              <a:rPr lang="en-US" altLang="en-US" smtClean="0">
                <a:latin typeface="Arial" panose="020B0604020202020204" pitchFamily="34" charset="0"/>
                <a:sym typeface="Symbol" panose="05050102010706020507" pitchFamily="18" charset="2"/>
              </a:rPr>
              <a:t></a:t>
            </a:r>
            <a:r>
              <a:rPr lang="en-US" altLang="en-US" baseline="-25000" smtClean="0">
                <a:latin typeface="Arial" panose="020B0604020202020204" pitchFamily="34" charset="0"/>
              </a:rPr>
              <a:t>2</a:t>
            </a:r>
            <a:r>
              <a:rPr lang="en-US" altLang="en-US" smtClean="0">
                <a:latin typeface="Arial" panose="020B0604020202020204" pitchFamily="34" charset="0"/>
              </a:rPr>
              <a:t>-agonist use. It has been extensively validated within the clinical trial setting and is responsive to changes in asthma control over time. Because of this, it is particularly suitable for use in clinical trials rather than in everyday practice.</a:t>
            </a:r>
          </a:p>
          <a:p>
            <a:pPr eaLnBrk="1" hangingPunct="1">
              <a:buFontTx/>
              <a:buChar char="•"/>
            </a:pPr>
            <a:r>
              <a:rPr lang="en-US" altLang="en-US" smtClean="0">
                <a:latin typeface="Arial" panose="020B0604020202020204" pitchFamily="34" charset="0"/>
              </a:rPr>
              <a:t>The </a:t>
            </a:r>
            <a:r>
              <a:rPr lang="en-US" altLang="en-US" b="1" smtClean="0">
                <a:latin typeface="Arial" panose="020B0604020202020204" pitchFamily="34" charset="0"/>
              </a:rPr>
              <a:t>30-second asthma control test</a:t>
            </a:r>
            <a:r>
              <a:rPr lang="en-US" altLang="en-US" smtClean="0">
                <a:latin typeface="Arial" panose="020B0604020202020204" pitchFamily="34" charset="0"/>
              </a:rPr>
              <a:t> is a simple test that can be used by patients, and is suitable for screening for uncontrolled asthma. To date, it is unvalidated.</a:t>
            </a:r>
          </a:p>
          <a:p>
            <a:pPr eaLnBrk="1" hangingPunct="1">
              <a:buFontTx/>
              <a:buChar char="•"/>
            </a:pPr>
            <a:r>
              <a:rPr lang="en-GB" altLang="en-US" smtClean="0">
                <a:latin typeface="Arial" panose="020B0604020202020204" pitchFamily="34" charset="0"/>
              </a:rPr>
              <a:t> The </a:t>
            </a:r>
            <a:r>
              <a:rPr lang="en-GB" altLang="en-US" b="1" smtClean="0">
                <a:latin typeface="Arial" panose="020B0604020202020204" pitchFamily="34" charset="0"/>
              </a:rPr>
              <a:t>Rules of Two</a:t>
            </a:r>
            <a:r>
              <a:rPr lang="en-GB" altLang="en-US" smtClean="0">
                <a:latin typeface="Arial" panose="020B0604020202020204" pitchFamily="34" charset="0"/>
              </a:rPr>
              <a:t> is a simple test with 3 yes/no questions designed to help patients determine whether their asthma is out of control. This is also unvalidated.</a:t>
            </a:r>
          </a:p>
          <a:p>
            <a:pPr eaLnBrk="1" hangingPunct="1">
              <a:buFontTx/>
              <a:buChar char="•"/>
            </a:pPr>
            <a:r>
              <a:rPr lang="en-GB" altLang="en-US" smtClean="0">
                <a:latin typeface="Arial" panose="020B0604020202020204" pitchFamily="34" charset="0"/>
              </a:rPr>
              <a:t>The </a:t>
            </a:r>
            <a:r>
              <a:rPr lang="en-GB" altLang="en-US" b="1" smtClean="0">
                <a:latin typeface="Arial" panose="020B0604020202020204" pitchFamily="34" charset="0"/>
              </a:rPr>
              <a:t>British Thoracic Society and the UK Royal College of Physicians</a:t>
            </a:r>
            <a:r>
              <a:rPr lang="en-GB" altLang="en-US" smtClean="0">
                <a:latin typeface="Arial" panose="020B0604020202020204" pitchFamily="34" charset="0"/>
              </a:rPr>
              <a:t> developed a simple questionnaire but this has not been validated or widely used in clinical practice.</a:t>
            </a:r>
          </a:p>
          <a:p>
            <a:pPr eaLnBrk="1" hangingPunct="1">
              <a:buFontTx/>
              <a:buChar char="•"/>
            </a:pPr>
            <a:r>
              <a:rPr lang="en-US" altLang="en-US" smtClean="0">
                <a:latin typeface="Arial" panose="020B0604020202020204" pitchFamily="34" charset="0"/>
              </a:rPr>
              <a:t>The ACT has been designed for use in a ‘real life’ situation and is intended for use in primary care practice by both patients (not necessarily under guidance from their doctor) and primary care physicians.</a:t>
            </a:r>
          </a:p>
          <a:p>
            <a:pPr eaLnBrk="1" hangingPunct="1">
              <a:buFontTx/>
              <a:buChar char="•"/>
            </a:pPr>
            <a:endParaRPr lang="en-GB" altLang="en-US" smtClean="0">
              <a:latin typeface="Arial" panose="020B0604020202020204" pitchFamily="34" charset="0"/>
            </a:endParaRPr>
          </a:p>
          <a:p>
            <a:pPr eaLnBrk="1" hangingPunct="1">
              <a:buFontTx/>
              <a:buChar char="•"/>
            </a:pPr>
            <a:endParaRPr lang="en-US" altLang="en-US" smtClean="0">
              <a:latin typeface="Arial" panose="020B0604020202020204" pitchFamily="34" charset="0"/>
            </a:endParaRPr>
          </a:p>
        </p:txBody>
      </p:sp>
      <p:sp>
        <p:nvSpPr>
          <p:cNvPr id="43013" name="Text Box 4"/>
          <p:cNvSpPr txBox="1">
            <a:spLocks noChangeArrowheads="1"/>
          </p:cNvSpPr>
          <p:nvPr/>
        </p:nvSpPr>
        <p:spPr bwMode="auto">
          <a:xfrm>
            <a:off x="860214" y="8537734"/>
            <a:ext cx="6080761" cy="117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2662" tIns="46332" rIns="92662" bIns="46332">
            <a:spAutoFit/>
          </a:bodyPr>
          <a:lstStyle>
            <a:lvl1pPr defTabSz="877888" eaLnBrk="0" hangingPunct="0">
              <a:spcBef>
                <a:spcPct val="30000"/>
              </a:spcBef>
              <a:defRPr sz="1200">
                <a:solidFill>
                  <a:schemeClr val="tx1"/>
                </a:solidFill>
                <a:latin typeface="Arial" panose="020B0604020202020204" pitchFamily="34" charset="0"/>
              </a:defRPr>
            </a:lvl1pPr>
            <a:lvl2pPr marL="742950" indent="-285750" defTabSz="877888" eaLnBrk="0" hangingPunct="0">
              <a:spcBef>
                <a:spcPct val="30000"/>
              </a:spcBef>
              <a:defRPr sz="1200">
                <a:solidFill>
                  <a:schemeClr val="tx1"/>
                </a:solidFill>
                <a:latin typeface="Arial" panose="020B0604020202020204" pitchFamily="34" charset="0"/>
              </a:defRPr>
            </a:lvl2pPr>
            <a:lvl3pPr marL="1143000" indent="-228600" defTabSz="877888" eaLnBrk="0" hangingPunct="0">
              <a:spcBef>
                <a:spcPct val="30000"/>
              </a:spcBef>
              <a:defRPr sz="1200">
                <a:solidFill>
                  <a:schemeClr val="tx1"/>
                </a:solidFill>
                <a:latin typeface="Arial" panose="020B0604020202020204" pitchFamily="34" charset="0"/>
              </a:defRPr>
            </a:lvl3pPr>
            <a:lvl4pPr marL="1600200" indent="-228600" defTabSz="877888" eaLnBrk="0" hangingPunct="0">
              <a:spcBef>
                <a:spcPct val="30000"/>
              </a:spcBef>
              <a:defRPr sz="1200">
                <a:solidFill>
                  <a:schemeClr val="tx1"/>
                </a:solidFill>
                <a:latin typeface="Arial" panose="020B0604020202020204" pitchFamily="34" charset="0"/>
              </a:defRPr>
            </a:lvl4pPr>
            <a:lvl5pPr marL="2057400" indent="-228600" defTabSz="877888" eaLnBrk="0" hangingPunct="0">
              <a:spcBef>
                <a:spcPct val="30000"/>
              </a:spcBef>
              <a:defRPr sz="1200">
                <a:solidFill>
                  <a:schemeClr val="tx1"/>
                </a:solidFill>
                <a:latin typeface="Arial" panose="020B0604020202020204" pitchFamily="34" charset="0"/>
              </a:defRPr>
            </a:lvl5pPr>
            <a:lvl6pPr marL="2514600" indent="-228600" defTabSz="8778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778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778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7788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928015" rtl="0" eaLnBrk="0" fontAlgn="base" latinLnBrk="0" hangingPunct="0">
              <a:lnSpc>
                <a:spcPct val="100000"/>
              </a:lnSpc>
              <a:spcBef>
                <a:spcPct val="0"/>
              </a:spcBef>
              <a:spcAft>
                <a:spcPct val="0"/>
              </a:spcAft>
              <a:buClrTx/>
              <a:buSzTx/>
              <a:buFontTx/>
              <a:buNone/>
              <a:tabLst/>
              <a:defRPr/>
            </a:pPr>
            <a:r>
              <a:rPr kumimoji="0" lang="da-DK" altLang="en-US" sz="10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mn-cs"/>
              </a:rPr>
              <a:t>Juniper EF, O'Byrne PM, Guyatt GH et al. </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mn-cs"/>
              </a:rPr>
              <a:t>Development and validation of a questionnaire to measure </a:t>
            </a:r>
          </a:p>
          <a:p>
            <a:pPr marL="0" marR="0" lvl="0" indent="0" algn="l" defTabSz="928015"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mn-cs"/>
              </a:rPr>
              <a:t>asthma control. </a:t>
            </a:r>
            <a:r>
              <a:rPr kumimoji="0" lang="en-US" altLang="en-US" sz="1000" b="0" i="0" u="none" strike="noStrike" kern="1200" cap="none" spc="0" normalizeH="0" baseline="0" noProof="0" dirty="0" err="1">
                <a:ln>
                  <a:noFill/>
                </a:ln>
                <a:solidFill>
                  <a:srgbClr val="000000"/>
                </a:solidFill>
                <a:effectLst/>
                <a:uLnTx/>
                <a:uFillTx/>
                <a:latin typeface="Arial" panose="020B0604020202020204" pitchFamily="34" charset="0"/>
                <a:ea typeface="MS Mincho" panose="02020609040205080304" pitchFamily="49" charset="-128"/>
                <a:cs typeface="+mn-cs"/>
              </a:rPr>
              <a:t>Eur</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mn-cs"/>
              </a:rPr>
              <a:t> </a:t>
            </a:r>
            <a:r>
              <a:rPr kumimoji="0" lang="en-US" altLang="en-US" sz="1000" b="0" i="0" u="none" strike="noStrike" kern="1200" cap="none" spc="0" normalizeH="0" baseline="0" noProof="0" dirty="0" err="1">
                <a:ln>
                  <a:noFill/>
                </a:ln>
                <a:solidFill>
                  <a:srgbClr val="000000"/>
                </a:solidFill>
                <a:effectLst/>
                <a:uLnTx/>
                <a:uFillTx/>
                <a:latin typeface="Arial" panose="020B0604020202020204" pitchFamily="34" charset="0"/>
                <a:ea typeface="MS Mincho" panose="02020609040205080304" pitchFamily="49" charset="-128"/>
                <a:cs typeface="+mn-cs"/>
              </a:rPr>
              <a:t>Respir</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mn-cs"/>
              </a:rPr>
              <a:t> J 1999; 14: 902–7. </a:t>
            </a:r>
          </a:p>
          <a:p>
            <a:pPr marL="0" marR="0" lvl="0" indent="0" algn="l" defTabSz="928015"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Canadian Thoracic Society: http://www.asthmaincanada.com/</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mn-cs"/>
              </a:rPr>
              <a:t> </a:t>
            </a:r>
          </a:p>
          <a:p>
            <a:pPr marL="0" marR="0" lvl="0" indent="0" algn="l" defTabSz="928015"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Baylor Health Care System: http://www.baylorhealth.com/MedicalSpecialties/Asthma/asthmaprograms.htm#Two</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mn-cs"/>
              </a:rPr>
              <a:t> </a:t>
            </a:r>
          </a:p>
          <a:p>
            <a:pPr marL="0" marR="0" lvl="0" indent="0" algn="l" defTabSz="928015"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mn-cs"/>
              </a:rPr>
              <a:t>http://www.brit-thoracic.org.uk/sign/management_tools.html</a:t>
            </a:r>
          </a:p>
          <a:p>
            <a:pPr marL="0" marR="0" lvl="0" indent="0" algn="l" defTabSz="928015" rtl="0" eaLnBrk="0" fontAlgn="base" latinLnBrk="0" hangingPunct="0">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mn-cs"/>
            </a:endParaRPr>
          </a:p>
        </p:txBody>
      </p:sp>
      <p:sp>
        <p:nvSpPr>
          <p:cNvPr id="43014" name="Line 5"/>
          <p:cNvSpPr>
            <a:spLocks noChangeShapeType="1"/>
          </p:cNvSpPr>
          <p:nvPr/>
        </p:nvSpPr>
        <p:spPr bwMode="auto">
          <a:xfrm>
            <a:off x="577428" y="8527733"/>
            <a:ext cx="6395719"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lIns="96583" tIns="48293" rIns="96583" bIns="48293" anchor="ctr"/>
          <a:lstStyle/>
          <a:p>
            <a:pPr marL="0" marR="0" lvl="0" indent="0" algn="l" defTabSz="966612" rtl="0" eaLnBrk="1" fontAlgn="base" latinLnBrk="0" hangingPunct="1">
              <a:lnSpc>
                <a:spcPct val="100000"/>
              </a:lnSpc>
              <a:spcBef>
                <a:spcPct val="0"/>
              </a:spcBef>
              <a:spcAft>
                <a:spcPct val="0"/>
              </a:spcAft>
              <a:buClrTx/>
              <a:buSzTx/>
              <a:buFontTx/>
              <a:buNone/>
              <a:tabLst/>
              <a:defRPr/>
            </a:pPr>
            <a:endParaRPr kumimoji="0" lang="en-ZA" sz="1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64746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4237CB2-4ADC-40CF-82F3-5D426232DD91}" type="slidenum">
              <a:rPr kumimoji="0" lang="en-US" altLang="en-US" sz="12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altLang="en-US" sz="12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9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numCol="1" anchor="t" anchorCtr="0" compatLnSpc="1">
            <a:prstTxWarp prst="textNoShape">
              <a:avLst/>
            </a:prstTxWarp>
          </a:bodyPr>
          <a:lstStyle/>
          <a:p>
            <a:pPr algn="ctr" eaLnBrk="1" hangingPunct="1">
              <a:spcBef>
                <a:spcPct val="0"/>
              </a:spcBef>
            </a:pPr>
            <a:endParaRPr lang="en-GB" altLang="en-US" sz="1800" smtClean="0">
              <a:latin typeface="Arial" panose="020B0604020202020204" pitchFamily="34" charset="0"/>
            </a:endParaRPr>
          </a:p>
        </p:txBody>
      </p:sp>
    </p:spTree>
    <p:extLst>
      <p:ext uri="{BB962C8B-B14F-4D97-AF65-F5344CB8AC3E}">
        <p14:creationId xmlns:p14="http://schemas.microsoft.com/office/powerpoint/2010/main" val="437038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panose="020B0604020202020204" pitchFamily="34" charset="0"/>
              </a:defRPr>
            </a:lvl1pPr>
            <a:lvl2pPr marL="785372" indent="-302066" eaLnBrk="0" hangingPunct="0">
              <a:spcBef>
                <a:spcPct val="30000"/>
              </a:spcBef>
              <a:defRPr sz="1300">
                <a:solidFill>
                  <a:schemeClr val="tx1"/>
                </a:solidFill>
                <a:latin typeface="Arial" panose="020B0604020202020204" pitchFamily="34" charset="0"/>
              </a:defRPr>
            </a:lvl2pPr>
            <a:lvl3pPr marL="1208265" indent="-241653" eaLnBrk="0" hangingPunct="0">
              <a:spcBef>
                <a:spcPct val="30000"/>
              </a:spcBef>
              <a:defRPr sz="1300">
                <a:solidFill>
                  <a:schemeClr val="tx1"/>
                </a:solidFill>
                <a:latin typeface="Arial" panose="020B0604020202020204" pitchFamily="34" charset="0"/>
              </a:defRPr>
            </a:lvl3pPr>
            <a:lvl4pPr marL="1691571" indent="-241653" eaLnBrk="0" hangingPunct="0">
              <a:spcBef>
                <a:spcPct val="30000"/>
              </a:spcBef>
              <a:defRPr sz="1300">
                <a:solidFill>
                  <a:schemeClr val="tx1"/>
                </a:solidFill>
                <a:latin typeface="Arial" panose="020B0604020202020204" pitchFamily="34" charset="0"/>
              </a:defRPr>
            </a:lvl4pPr>
            <a:lvl5pPr marL="2174878" indent="-241653" eaLnBrk="0" hangingPunct="0">
              <a:spcBef>
                <a:spcPct val="30000"/>
              </a:spcBef>
              <a:defRPr sz="1300">
                <a:solidFill>
                  <a:schemeClr val="tx1"/>
                </a:solidFill>
                <a:latin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defRPr>
            </a:lvl9pPr>
          </a:lstStyle>
          <a:p>
            <a:pPr marL="0" marR="0" lvl="0" indent="0" algn="r" defTabSz="966612" rtl="0" eaLnBrk="1" fontAlgn="base" latinLnBrk="0" hangingPunct="1">
              <a:lnSpc>
                <a:spcPct val="100000"/>
              </a:lnSpc>
              <a:spcBef>
                <a:spcPct val="0"/>
              </a:spcBef>
              <a:spcAft>
                <a:spcPct val="0"/>
              </a:spcAft>
              <a:buClrTx/>
              <a:buSzTx/>
              <a:buFontTx/>
              <a:buNone/>
              <a:tabLst/>
              <a:defRPr/>
            </a:pPr>
            <a:fld id="{A0FCDC2E-3C11-4087-BE62-DB3C186C675C}"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66612" rtl="0" eaLnBrk="1" fontAlgn="base" latinLnBrk="0" hangingPunct="1">
                <a:lnSpc>
                  <a:spcPct val="100000"/>
                </a:lnSpc>
                <a:spcBef>
                  <a:spcPct val="0"/>
                </a:spcBef>
                <a:spcAft>
                  <a:spcPct val="0"/>
                </a:spcAft>
                <a:buClrTx/>
                <a:buSzTx/>
                <a:buFontTx/>
                <a:buNone/>
                <a:tabLst/>
                <a:defRPr/>
              </a:pPr>
              <a:t>15</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75360" y="4560570"/>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1516055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t>Study/survey details:</a:t>
            </a:r>
          </a:p>
          <a:p>
            <a:r>
              <a:rPr lang="en-GB" sz="1100" b="1" dirty="0"/>
              <a:t>Nathan 2015</a:t>
            </a:r>
            <a:r>
              <a:rPr lang="en-GB" sz="1100" dirty="0"/>
              <a:t> – The AIM study was conducted from 2009 to 2011 in 20 countries in North America, Europe, Latin America, and the Asia Pacific region. A total of 10,302 patients or parents of adolescents with asthma were interviewed, using a common set of questions. Responses to these are reported as proportions of patients with asthma for each country individually, and as totals for all regions. </a:t>
            </a:r>
          </a:p>
          <a:p>
            <a:r>
              <a:rPr lang="en-GB" sz="1100" b="1" dirty="0"/>
              <a:t>Fuhlbrigge 2009</a:t>
            </a:r>
            <a:r>
              <a:rPr lang="en-GB" sz="1100" dirty="0"/>
              <a:t> – A brief, four-page survey regarding asthma and associated symptoms was administered from May to July 2007 (spring/summer) to a representative national sample of 134,401 U.S. households via the mail. Subjects with  physician-diagnosed asthma were asked to complete the ACT-5. An ACT score of </a:t>
            </a:r>
            <a:r>
              <a:rPr lang="en-GB" sz="1100" dirty="0">
                <a:sym typeface="Symbol"/>
              </a:rPr>
              <a:t></a:t>
            </a:r>
            <a:r>
              <a:rPr lang="en-GB" sz="1100" dirty="0"/>
              <a:t>19 is </a:t>
            </a:r>
            <a:r>
              <a:rPr lang="en-GB" sz="1100" dirty="0" err="1"/>
              <a:t>cutoff</a:t>
            </a:r>
            <a:r>
              <a:rPr lang="en-GB" sz="1100" dirty="0"/>
              <a:t> point identifying not well-controlled asthma (NWCA) while those with ACT scores of </a:t>
            </a:r>
            <a:r>
              <a:rPr lang="en-GB" sz="1100" dirty="0">
                <a:latin typeface="Times New Roman"/>
                <a:cs typeface="Times New Roman"/>
              </a:rPr>
              <a:t>≥</a:t>
            </a:r>
            <a:r>
              <a:rPr lang="en-GB" sz="1100" dirty="0"/>
              <a:t>19 are considered to have well-controlled asthma (WCA).</a:t>
            </a:r>
          </a:p>
          <a:p>
            <a:r>
              <a:rPr lang="en-GB" sz="1100" b="1" dirty="0" err="1"/>
              <a:t>Demoly</a:t>
            </a:r>
            <a:r>
              <a:rPr lang="en-GB" sz="1100" b="1" dirty="0"/>
              <a:t> 2012</a:t>
            </a:r>
            <a:r>
              <a:rPr lang="en-GB" sz="1100" dirty="0"/>
              <a:t> – Data on 3157 asthma patients were obtained from the cross-sectional, self-reported, European National Health and Wellness Surveys conducted in France, Germany, Italy, Spain and the UK. Asthma control and health status (Short Form (SF)-12 health survey and the Work Productivity Loss and Activity Impairment questionnaire) were assessed.</a:t>
            </a:r>
          </a:p>
          <a:p>
            <a:r>
              <a:rPr lang="en-GB" sz="1100" b="1" dirty="0" err="1"/>
              <a:t>Reddel</a:t>
            </a:r>
            <a:r>
              <a:rPr lang="en-GB" sz="1100" b="1" dirty="0"/>
              <a:t> 2015</a:t>
            </a:r>
            <a:r>
              <a:rPr lang="en-GB" sz="1100" dirty="0"/>
              <a:t> – Cross-sectional web-based survey, conducted 1–27 November 2012. 2686 participants completed the survey (57.1% female; median age group, 40-49 years). Participants were classified according to asthma symptom control and frequency of preventer medication usage. </a:t>
            </a:r>
          </a:p>
          <a:p>
            <a:r>
              <a:rPr lang="en-GB" sz="1100" b="1" dirty="0"/>
              <a:t>Price</a:t>
            </a:r>
            <a:r>
              <a:rPr lang="en-GB" sz="1100" dirty="0"/>
              <a:t>  </a:t>
            </a:r>
            <a:r>
              <a:rPr lang="en-GB" sz="1100" b="1" dirty="0"/>
              <a:t>2014</a:t>
            </a:r>
            <a:r>
              <a:rPr lang="en-GB" sz="1100" dirty="0"/>
              <a:t> – Online surveys were conducted among 8,000 patients with asthma (aged 18–50 yrs, ⩾2 prescriptions in the previous 2 years, use of social media) from 11 European countries.</a:t>
            </a:r>
          </a:p>
          <a:p>
            <a:r>
              <a:rPr lang="en-GB" sz="1100" b="1" dirty="0"/>
              <a:t>Price</a:t>
            </a:r>
            <a:r>
              <a:rPr lang="en-GB" sz="1100" dirty="0"/>
              <a:t> </a:t>
            </a:r>
            <a:r>
              <a:rPr lang="en-GB" sz="1100" b="1" dirty="0"/>
              <a:t>2016</a:t>
            </a:r>
            <a:r>
              <a:rPr lang="en-GB" sz="1100" dirty="0"/>
              <a:t> – An online/face-to-face, questionnaire-based survey of 375 respiratory specialists and primary care physicians from eight Asian countries/region was carried out.</a:t>
            </a:r>
          </a:p>
          <a:p>
            <a:endParaRPr lang="en-GB" sz="11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6F5829-4DE8-5B49-8812-DA42F4EBEE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5048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Study details</a:t>
            </a:r>
          </a:p>
          <a:p>
            <a:r>
              <a:rPr lang="en-GB" b="1" dirty="0"/>
              <a:t>Price 2014 </a:t>
            </a:r>
            <a:r>
              <a:rPr lang="en-GB" dirty="0"/>
              <a:t>– Online surveys were conducted among 8,000 patients with asthma (aged 18–50 yrs, ⩾2 prescriptions in the previous 2 years, use of social media) from 11 European countries.</a:t>
            </a:r>
          </a:p>
          <a:p>
            <a:r>
              <a:rPr lang="en-GB" dirty="0"/>
              <a:t>This survey assessed symptoms and levels of asthma control in a real life setting and evaluated how symptoms and indicators of acute exacerbations relate to guideline-defined control and different treatment levels; in addition, current asthma control was analysed in relation to exacerbation history. Patients’ perceptions of asthma control and symptoms were also explored.</a:t>
            </a: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6F5829-4DE8-5B49-8812-DA42F4EBEE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9325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r>
              <a:rPr lang="en-GB" b="1" dirty="0"/>
              <a:t>Study details</a:t>
            </a:r>
          </a:p>
          <a:p>
            <a:r>
              <a:rPr lang="en-GB" b="1" dirty="0"/>
              <a:t>Price 2014 </a:t>
            </a:r>
            <a:r>
              <a:rPr lang="en-GB" dirty="0"/>
              <a:t>– Online surveys were conducted among 8,000 patients with asthma (aged 18–50 yrs, ⩾2 prescriptions in the previous 2 years, use of social media) from 11 European countries.</a:t>
            </a:r>
          </a:p>
          <a:p>
            <a:r>
              <a:rPr lang="en-GB" dirty="0"/>
              <a:t>This survey assessed symptoms and levels of asthma control in a real life setting and evaluated how symptoms and indicators of acute exacerbations relate to guideline-defined control and different treatment levels; in addition, current asthma control was analysed in relation to exacerbation history. Patients’ perceptions of asthma control and symptoms were also explored.</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6F5829-4DE8-5B49-8812-DA42F4EBEE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7483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8.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822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92" y="86400"/>
            <a:ext cx="11159820" cy="899985"/>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88653922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5_Title and Content_ no background">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514792" y="86399"/>
            <a:ext cx="11159820" cy="899985"/>
          </a:xfrm>
          <a:prstGeom prst="rect">
            <a:avLst/>
          </a:prstGeom>
        </p:spPr>
        <p:txBody>
          <a:bodyPr vert="horz" wrap="square" lIns="0" tIns="46799" rIns="89999" bIns="46799" rtlCol="0" anchor="b" anchorCtr="0">
            <a:noAutofit/>
          </a:bodyPr>
          <a:lstStyle>
            <a:lvl1pPr algn="l">
              <a:defRPr sz="2800" b="1">
                <a:solidFill>
                  <a:srgbClr val="5C5C5C"/>
                </a:solidFill>
                <a:latin typeface="Arial (Headings)"/>
              </a:defRPr>
            </a:lvl1pPr>
          </a:lstStyle>
          <a:p>
            <a:r>
              <a:rPr lang="en-GB" dirty="0"/>
              <a:t>Click to edit master title style</a:t>
            </a:r>
            <a:endParaRPr lang="en-US" dirty="0"/>
          </a:p>
        </p:txBody>
      </p:sp>
      <p:sp>
        <p:nvSpPr>
          <p:cNvPr id="19" name="Content Placeholder 18"/>
          <p:cNvSpPr>
            <a:spLocks noGrp="1"/>
          </p:cNvSpPr>
          <p:nvPr>
            <p:ph sz="quarter" idx="10" hasCustomPrompt="1"/>
          </p:nvPr>
        </p:nvSpPr>
        <p:spPr>
          <a:xfrm>
            <a:off x="795590" y="1446663"/>
            <a:ext cx="10595740" cy="4031207"/>
          </a:xfrm>
          <a:prstGeom prst="rect">
            <a:avLst/>
          </a:prstGeom>
        </p:spPr>
        <p:txBody>
          <a:bodyPr tIns="0" rIns="0" bIns="0" numCol="2" spcCol="720000">
            <a:noAutofit/>
          </a:bodyPr>
          <a:lstStyle>
            <a:lvl1pPr marL="177800" indent="-177800">
              <a:buClr>
                <a:schemeClr val="accent1"/>
              </a:buClr>
              <a:buFont typeface="Arial" charset="0"/>
              <a:buChar char="•"/>
              <a:defRPr/>
            </a:lvl1pPr>
            <a:lvl2pPr marL="449263" indent="-271463">
              <a:buClr>
                <a:schemeClr val="accent1"/>
              </a:buClr>
              <a:buFont typeface="Arial" charset="0"/>
              <a:buChar char="•"/>
              <a:tabLst/>
              <a:defRPr/>
            </a:lvl2pPr>
            <a:lvl3pPr marL="628650" indent="-179388">
              <a:buClr>
                <a:schemeClr val="accent1"/>
              </a:buClr>
              <a:buFont typeface="Arial" charset="0"/>
              <a:buChar char="•"/>
              <a:defRPr/>
            </a:lvl3pPr>
            <a:lvl4pPr marL="1600200" indent="-228600">
              <a:buClr>
                <a:schemeClr val="accent1"/>
              </a:buClr>
              <a:buFont typeface="Arial" charset="0"/>
              <a:buChar char="•"/>
              <a:defRPr/>
            </a:lvl4pPr>
            <a:lvl5pPr marL="2057400" indent="-228600">
              <a:buClr>
                <a:schemeClr val="accent1"/>
              </a:buClr>
              <a:buFont typeface="Arial"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0"/>
          <p:cNvSpPr>
            <a:spLocks noGrp="1"/>
          </p:cNvSpPr>
          <p:nvPr>
            <p:ph type="body" sz="quarter" idx="11" hasCustomPrompt="1"/>
          </p:nvPr>
        </p:nvSpPr>
        <p:spPr>
          <a:xfrm>
            <a:off x="241259" y="6170613"/>
            <a:ext cx="10596380" cy="525438"/>
          </a:xfrm>
          <a:prstGeom prst="rect">
            <a:avLst/>
          </a:prstGeom>
        </p:spPr>
        <p:txBody>
          <a:bodyPr tIns="0" rIns="0" bIns="0" anchor="b">
            <a:noAutofit/>
          </a:bodyPr>
          <a:lstStyle>
            <a:lvl1pPr marL="0" indent="0">
              <a:spcBef>
                <a:spcPts val="0"/>
              </a:spcBef>
              <a:spcAft>
                <a:spcPts val="0"/>
              </a:spcAft>
              <a:buNone/>
              <a:defRPr sz="1000">
                <a:solidFill>
                  <a:schemeClr val="tx1"/>
                </a:solidFill>
              </a:defRPr>
            </a:lvl1pPr>
          </a:lstStyle>
          <a:p>
            <a:pPr lvl="0"/>
            <a:r>
              <a:rPr lang="en-US" dirty="0"/>
              <a:t>Click to edit Master text styles</a:t>
            </a:r>
          </a:p>
        </p:txBody>
      </p:sp>
      <p:cxnSp>
        <p:nvCxnSpPr>
          <p:cNvPr id="8" name="Straight Connector 7"/>
          <p:cNvCxnSpPr/>
          <p:nvPr userDrawn="1"/>
        </p:nvCxnSpPr>
        <p:spPr>
          <a:xfrm>
            <a:off x="516000" y="966038"/>
            <a:ext cx="111600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8783479"/>
      </p:ext>
    </p:extLst>
  </p:cSld>
  <p:clrMapOvr>
    <a:masterClrMapping/>
  </p:clrMapOvr>
  <p:extLst mod="1">
    <p:ext uri="{DCECCB84-F9BA-43D5-87BE-67443E8EF086}">
      <p15:sldGuideLst xmlns:p15="http://schemas.microsoft.com/office/powerpoint/2012/main">
        <p15:guide id="1" orient="horz" pos="436">
          <p15:clr>
            <a:srgbClr val="FBAE40"/>
          </p15:clr>
        </p15:guide>
        <p15:guide id="2" pos="3840">
          <p15:clr>
            <a:srgbClr val="FBAE40"/>
          </p15:clr>
        </p15:guide>
        <p15:guide id="3" pos="7196">
          <p15:clr>
            <a:srgbClr val="FBAE40"/>
          </p15:clr>
        </p15:guide>
        <p15:guide id="4" orient="horz" pos="3952">
          <p15:clr>
            <a:srgbClr val="FBAE40"/>
          </p15:clr>
        </p15:guide>
        <p15:guide id="5" orient="horz" pos="3453">
          <p15:clr>
            <a:srgbClr val="FBAE40"/>
          </p15:clr>
        </p15:guide>
        <p15:guide id="6" orient="horz" pos="3589">
          <p15:clr>
            <a:srgbClr val="FBAE40"/>
          </p15:clr>
        </p15:guide>
        <p15:guide id="7" orient="horz" pos="1162">
          <p15:clr>
            <a:srgbClr val="FBAE40"/>
          </p15:clr>
        </p15:guide>
        <p15:guide id="8" orient="horz" pos="935">
          <p15:clr>
            <a:srgbClr val="FBAE40"/>
          </p15:clr>
        </p15:guide>
        <p15:guide id="9" pos="48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92" y="86399"/>
            <a:ext cx="11159820" cy="899985"/>
          </a:xfrm>
          <a:prstGeom prst="rect">
            <a:avLst/>
          </a:prstGeom>
        </p:spPr>
        <p:txBody>
          <a:bodyPr wrap="square" lIns="0" tIns="46799" rIns="89999" bIns="46799" anchor="b">
            <a:noAutofit/>
          </a:bodyPr>
          <a:lstStyle>
            <a:lvl1pPr algn="l">
              <a:defRPr sz="2800" b="1" i="0">
                <a:solidFill>
                  <a:srgbClr val="5C5C5C"/>
                </a:solidFill>
                <a:latin typeface="Arial (Headings)"/>
              </a:defRPr>
            </a:lvl1pPr>
          </a:lstStyle>
          <a:p>
            <a:r>
              <a:rPr lang="en-GB" dirty="0"/>
              <a:t>Click to edit Master title style</a:t>
            </a:r>
            <a:endParaRPr lang="en-US" dirty="0"/>
          </a:p>
        </p:txBody>
      </p:sp>
      <p:sp>
        <p:nvSpPr>
          <p:cNvPr id="3" name="Content Placeholder 2"/>
          <p:cNvSpPr>
            <a:spLocks noGrp="1"/>
          </p:cNvSpPr>
          <p:nvPr>
            <p:ph idx="1"/>
          </p:nvPr>
        </p:nvSpPr>
        <p:spPr>
          <a:xfrm>
            <a:off x="609600" y="1446663"/>
            <a:ext cx="10972800" cy="4963663"/>
          </a:xfrm>
          <a:prstGeom prst="rect">
            <a:avLst/>
          </a:prstGeom>
        </p:spPr>
        <p:txBody>
          <a:bodyPr/>
          <a:lstStyle>
            <a:lvl1pPr>
              <a:defRPr b="0">
                <a:latin typeface="+mn-lt"/>
              </a:defRPr>
            </a:lvl1pPr>
            <a:lvl2pPr>
              <a:defRPr b="0">
                <a:latin typeface="+mn-lt"/>
              </a:defRPr>
            </a:lvl2pPr>
            <a:lvl3pPr>
              <a:defRPr b="0">
                <a:latin typeface="+mn-lt"/>
              </a:defRPr>
            </a:lvl3pPr>
            <a:lvl4pPr>
              <a:defRPr b="0">
                <a:latin typeface="+mn-lt"/>
              </a:defRPr>
            </a:lvl4pPr>
            <a:lvl5pPr>
              <a:defRPr b="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2"/>
          <p:cNvSpPr>
            <a:spLocks noGrp="1"/>
          </p:cNvSpPr>
          <p:nvPr>
            <p:ph idx="10"/>
          </p:nvPr>
        </p:nvSpPr>
        <p:spPr>
          <a:xfrm>
            <a:off x="350731" y="6478153"/>
            <a:ext cx="11231670" cy="260851"/>
          </a:xfrm>
          <a:prstGeom prst="rect">
            <a:avLst/>
          </a:prstGeom>
        </p:spPr>
        <p:txBody>
          <a:bodyPr lIns="0" tIns="0" rIns="0" bIns="0" anchor="b"/>
          <a:lstStyle>
            <a:lvl1pPr marL="0" indent="0">
              <a:buNone/>
              <a:defRPr sz="1050" b="0">
                <a:latin typeface="+mn-lt"/>
              </a:defRPr>
            </a:lvl1pPr>
            <a:lvl2pPr>
              <a:defRPr b="0">
                <a:latin typeface="+mn-lt"/>
              </a:defRPr>
            </a:lvl2pPr>
            <a:lvl3pPr>
              <a:defRPr b="0">
                <a:latin typeface="+mn-lt"/>
              </a:defRPr>
            </a:lvl3pPr>
            <a:lvl4pPr>
              <a:defRPr b="0">
                <a:latin typeface="+mn-lt"/>
              </a:defRPr>
            </a:lvl4pPr>
            <a:lvl5pPr>
              <a:defRPr b="0">
                <a:latin typeface="+mn-lt"/>
              </a:defRPr>
            </a:lvl5pPr>
          </a:lstStyle>
          <a:p>
            <a:pPr lvl="0"/>
            <a:r>
              <a:rPr lang="en-US" dirty="0"/>
              <a:t>Click to edit Master text styles</a:t>
            </a:r>
          </a:p>
        </p:txBody>
      </p:sp>
      <p:pic>
        <p:nvPicPr>
          <p:cNvPr id="5" name="Picture 4" descr="AZ_SYMBOL_RGB.png"/>
          <p:cNvPicPr>
            <a:picLocks noChangeAspect="1"/>
          </p:cNvPicPr>
          <p:nvPr userDrawn="1"/>
        </p:nvPicPr>
        <p:blipFill>
          <a:blip r:embed="rId2" cstate="print"/>
          <a:stretch>
            <a:fillRect/>
          </a:stretch>
        </p:blipFill>
        <p:spPr>
          <a:xfrm>
            <a:off x="11392500" y="6198770"/>
            <a:ext cx="469096" cy="540000"/>
          </a:xfrm>
          <a:prstGeom prst="rect">
            <a:avLst/>
          </a:prstGeom>
        </p:spPr>
      </p:pic>
    </p:spTree>
    <p:extLst>
      <p:ext uri="{BB962C8B-B14F-4D97-AF65-F5344CB8AC3E}">
        <p14:creationId xmlns:p14="http://schemas.microsoft.com/office/powerpoint/2010/main" val="1262941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ontent 1 row Asthma">
    <p:spTree>
      <p:nvGrpSpPr>
        <p:cNvPr id="1" name=""/>
        <p:cNvGrpSpPr/>
        <p:nvPr/>
      </p:nvGrpSpPr>
      <p:grpSpPr>
        <a:xfrm>
          <a:off x="0" y="0"/>
          <a:ext cx="0" cy="0"/>
          <a:chOff x="0" y="0"/>
          <a:chExt cx="0" cy="0"/>
        </a:xfrm>
      </p:grpSpPr>
      <p:sp>
        <p:nvSpPr>
          <p:cNvPr id="4" name="Rectangle 3"/>
          <p:cNvSpPr/>
          <p:nvPr userDrawn="1"/>
        </p:nvSpPr>
        <p:spPr>
          <a:xfrm>
            <a:off x="0" y="1"/>
            <a:ext cx="12192000" cy="4652963"/>
          </a:xfrm>
          <a:prstGeom prst="rect">
            <a:avLst/>
          </a:prstGeom>
          <a:solidFill>
            <a:srgbClr val="B6C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base">
              <a:spcBef>
                <a:spcPct val="0"/>
              </a:spcBef>
              <a:spcAft>
                <a:spcPct val="0"/>
              </a:spcAft>
              <a:defRPr/>
            </a:pPr>
            <a:endParaRPr lang="en-GB" sz="1800" dirty="0">
              <a:solidFill>
                <a:prstClr val="white"/>
              </a:solidFill>
            </a:endParaRPr>
          </a:p>
        </p:txBody>
      </p:sp>
      <p:sp>
        <p:nvSpPr>
          <p:cNvPr id="5" name="Round Single Corner Rectangle 4"/>
          <p:cNvSpPr/>
          <p:nvPr userDrawn="1"/>
        </p:nvSpPr>
        <p:spPr>
          <a:xfrm>
            <a:off x="2117" y="692151"/>
            <a:ext cx="12189883" cy="4149725"/>
          </a:xfrm>
          <a:prstGeom prst="round1Rect">
            <a:avLst>
              <a:gd name="adj" fmla="val 30160"/>
            </a:avLst>
          </a:prstGeom>
          <a:solidFill>
            <a:srgbClr val="98C6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base">
              <a:spcBef>
                <a:spcPct val="0"/>
              </a:spcBef>
              <a:spcAft>
                <a:spcPct val="0"/>
              </a:spcAft>
              <a:defRPr/>
            </a:pPr>
            <a:endParaRPr lang="en-GB" sz="1800" dirty="0">
              <a:solidFill>
                <a:prstClr val="white"/>
              </a:solidFill>
            </a:endParaRPr>
          </a:p>
        </p:txBody>
      </p:sp>
      <p:sp>
        <p:nvSpPr>
          <p:cNvPr id="6" name="Round Single Corner Rectangle 5"/>
          <p:cNvSpPr/>
          <p:nvPr userDrawn="1"/>
        </p:nvSpPr>
        <p:spPr>
          <a:xfrm>
            <a:off x="2117" y="765175"/>
            <a:ext cx="12189883" cy="4121151"/>
          </a:xfrm>
          <a:prstGeom prst="round1Rect">
            <a:avLst>
              <a:gd name="adj" fmla="val 30160"/>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base">
              <a:spcBef>
                <a:spcPct val="0"/>
              </a:spcBef>
              <a:spcAft>
                <a:spcPct val="0"/>
              </a:spcAft>
              <a:defRPr/>
            </a:pPr>
            <a:endParaRPr lang="en-GB" sz="1800" dirty="0">
              <a:solidFill>
                <a:prstClr val="white"/>
              </a:solidFill>
            </a:endParaRPr>
          </a:p>
        </p:txBody>
      </p:sp>
      <p:sp>
        <p:nvSpPr>
          <p:cNvPr id="7" name="Round Single Corner Rectangle 6"/>
          <p:cNvSpPr/>
          <p:nvPr userDrawn="1"/>
        </p:nvSpPr>
        <p:spPr>
          <a:xfrm>
            <a:off x="2117" y="836613"/>
            <a:ext cx="12189883" cy="4049712"/>
          </a:xfrm>
          <a:prstGeom prst="round1Rect">
            <a:avLst>
              <a:gd name="adj" fmla="val 3016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base">
              <a:spcBef>
                <a:spcPct val="0"/>
              </a:spcBef>
              <a:spcAft>
                <a:spcPct val="0"/>
              </a:spcAft>
              <a:defRPr/>
            </a:pPr>
            <a:endParaRPr lang="en-GB" sz="1800" dirty="0">
              <a:solidFill>
                <a:prstClr val="white"/>
              </a:solidFill>
            </a:endParaRPr>
          </a:p>
        </p:txBody>
      </p:sp>
      <p:sp>
        <p:nvSpPr>
          <p:cNvPr id="8" name="Round Single Corner Rectangle 7"/>
          <p:cNvSpPr/>
          <p:nvPr userDrawn="1"/>
        </p:nvSpPr>
        <p:spPr>
          <a:xfrm rot="16200000">
            <a:off x="10975448" y="5637214"/>
            <a:ext cx="2105025" cy="336549"/>
          </a:xfrm>
          <a:prstGeom prst="round1Rect">
            <a:avLst/>
          </a:prstGeom>
          <a:solidFill>
            <a:srgbClr val="B6C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base">
              <a:spcBef>
                <a:spcPct val="0"/>
              </a:spcBef>
              <a:spcAft>
                <a:spcPct val="0"/>
              </a:spcAft>
              <a:defRPr/>
            </a:pPr>
            <a:r>
              <a:rPr lang="en-GB" sz="951" b="1" dirty="0">
                <a:solidFill>
                  <a:prstClr val="white"/>
                </a:solidFill>
              </a:rPr>
              <a:t>Economic value: asthma SMART</a:t>
            </a:r>
          </a:p>
        </p:txBody>
      </p:sp>
      <p:sp>
        <p:nvSpPr>
          <p:cNvPr id="2" name="Title 1"/>
          <p:cNvSpPr>
            <a:spLocks noGrp="1"/>
          </p:cNvSpPr>
          <p:nvPr>
            <p:ph type="title"/>
          </p:nvPr>
        </p:nvSpPr>
        <p:spPr>
          <a:xfrm>
            <a:off x="609600" y="1"/>
            <a:ext cx="10972800" cy="692249"/>
          </a:xfrm>
          <a:prstGeom prst="rect">
            <a:avLst/>
          </a:prstGeom>
        </p:spPr>
        <p:txBody>
          <a:bodyPr anchor="ctr"/>
          <a:lstStyle>
            <a:lvl1pPr algn="l">
              <a:defRPr sz="2000">
                <a:solidFill>
                  <a:schemeClr val="bg1"/>
                </a:solidFill>
              </a:defRPr>
            </a:lvl1pPr>
          </a:lstStyle>
          <a:p>
            <a:r>
              <a:rPr lang="en-US" dirty="0"/>
              <a:t>Click to edit Master title style</a:t>
            </a:r>
          </a:p>
        </p:txBody>
      </p:sp>
      <p:sp>
        <p:nvSpPr>
          <p:cNvPr id="11" name="Content Placeholder 2"/>
          <p:cNvSpPr>
            <a:spLocks noGrp="1"/>
          </p:cNvSpPr>
          <p:nvPr>
            <p:ph idx="1"/>
          </p:nvPr>
        </p:nvSpPr>
        <p:spPr>
          <a:xfrm>
            <a:off x="631825" y="1124745"/>
            <a:ext cx="10972800" cy="5001419"/>
          </a:xfrm>
          <a:prstGeom prst="rect">
            <a:avLst/>
          </a:prstGeom>
        </p:spPr>
        <p:txBody>
          <a:bodyPr/>
          <a:lstStyle>
            <a:lvl1pPr>
              <a:buClr>
                <a:srgbClr val="002F5F"/>
              </a:buClr>
              <a:defRPr sz="2800">
                <a:solidFill>
                  <a:schemeClr val="tx1"/>
                </a:solidFill>
              </a:defRPr>
            </a:lvl1pPr>
            <a:lvl2pPr>
              <a:defRPr sz="24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txBox="1">
            <a:spLocks/>
          </p:cNvSpPr>
          <p:nvPr userDrawn="1"/>
        </p:nvSpPr>
        <p:spPr>
          <a:xfrm rot="16200000">
            <a:off x="10525656" y="3063347"/>
            <a:ext cx="2994025" cy="372533"/>
          </a:xfrm>
          <a:prstGeom prst="rect">
            <a:avLst/>
          </a:prstGeom>
        </p:spPr>
        <p:txBody>
          <a:bodyPr/>
          <a:lstStyle>
            <a:defPPr>
              <a:defRPr lang="en-US"/>
            </a:defPPr>
            <a:lvl1pPr algn="l" rtl="0" fontAlgn="base">
              <a:spcBef>
                <a:spcPct val="0"/>
              </a:spcBef>
              <a:spcAft>
                <a:spcPct val="0"/>
              </a:spcAft>
              <a:defRPr sz="1200" kern="1200">
                <a:solidFill>
                  <a:schemeClr val="tx1"/>
                </a:solidFill>
                <a:latin typeface="+mn-lt"/>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defTabSz="914377">
              <a:defRPr/>
            </a:pPr>
            <a:r>
              <a:rPr lang="en-GB" sz="700">
                <a:solidFill>
                  <a:prstClr val="white">
                    <a:lumMod val="65000"/>
                  </a:prstClr>
                </a:solidFill>
              </a:rPr>
              <a:t>Symbicord</a:t>
            </a:r>
            <a:r>
              <a:rPr lang="en-GB" sz="700" baseline="30000">
                <a:solidFill>
                  <a:prstClr val="white">
                    <a:lumMod val="65000"/>
                  </a:prstClr>
                </a:solidFill>
              </a:rPr>
              <a:t>®</a:t>
            </a:r>
            <a:r>
              <a:rPr lang="en-GB" sz="700">
                <a:solidFill>
                  <a:prstClr val="white">
                    <a:lumMod val="65000"/>
                  </a:prstClr>
                </a:solidFill>
              </a:rPr>
              <a:t> </a:t>
            </a:r>
            <a:r>
              <a:rPr lang="en-GB" sz="700" dirty="0">
                <a:solidFill>
                  <a:prstClr val="white">
                    <a:lumMod val="65000"/>
                  </a:prstClr>
                </a:solidFill>
              </a:rPr>
              <a:t>Brand Value Pack update 2016; </a:t>
            </a:r>
            <a:r>
              <a:rPr lang="en-GB" sz="700" dirty="0">
                <a:solidFill>
                  <a:srgbClr val="9C9385"/>
                </a:solidFill>
                <a:cs typeface="Arial" pitchFamily="34" charset="0"/>
              </a:rPr>
              <a:t>Proprietary and Confidential © AstraZeneca 2016 </a:t>
            </a:r>
            <a:r>
              <a:rPr lang="en-GB" sz="700" dirty="0">
                <a:solidFill>
                  <a:srgbClr val="9C9385"/>
                </a:solidFill>
                <a:latin typeface="Verdana" pitchFamily="34" charset="0"/>
                <a:cs typeface="Arial" pitchFamily="34" charset="0"/>
              </a:rPr>
              <a:t>●</a:t>
            </a:r>
            <a:r>
              <a:rPr lang="en-GB" sz="700" dirty="0">
                <a:solidFill>
                  <a:srgbClr val="9C9385"/>
                </a:solidFill>
                <a:cs typeface="Arial" pitchFamily="34" charset="0"/>
              </a:rPr>
              <a:t>  FOR INTERNAL USE ONLY </a:t>
            </a:r>
          </a:p>
        </p:txBody>
      </p:sp>
      <p:sp>
        <p:nvSpPr>
          <p:cNvPr id="13" name="Slide Number Placeholder 3"/>
          <p:cNvSpPr txBox="1">
            <a:spLocks/>
          </p:cNvSpPr>
          <p:nvPr userDrawn="1"/>
        </p:nvSpPr>
        <p:spPr bwMode="auto">
          <a:xfrm>
            <a:off x="11137902" y="6486526"/>
            <a:ext cx="72178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defTabSz="914377" eaLnBrk="1" fontAlgn="base" hangingPunct="1">
              <a:spcBef>
                <a:spcPct val="0"/>
              </a:spcBef>
              <a:spcAft>
                <a:spcPct val="0"/>
              </a:spcAft>
            </a:pPr>
            <a:fld id="{025AA74D-A912-4E50-9DA8-F33C8905380B}" type="slidenum">
              <a:rPr lang="en-US" altLang="en-US" sz="1200">
                <a:solidFill>
                  <a:prstClr val="black"/>
                </a:solidFill>
                <a:latin typeface="Arial" pitchFamily="34" charset="0"/>
              </a:rPr>
              <a:pPr algn="r" defTabSz="914377" eaLnBrk="1" fontAlgn="base" hangingPunct="1">
                <a:spcBef>
                  <a:spcPct val="0"/>
                </a:spcBef>
                <a:spcAft>
                  <a:spcPct val="0"/>
                </a:spcAft>
              </a:pPr>
              <a:t>‹#›</a:t>
            </a:fld>
            <a:endParaRPr lang="en-US" altLang="en-US" sz="1200" dirty="0">
              <a:solidFill>
                <a:prstClr val="black"/>
              </a:solidFill>
              <a:latin typeface="Arial" pitchFamily="34" charset="0"/>
            </a:endParaRPr>
          </a:p>
        </p:txBody>
      </p:sp>
    </p:spTree>
    <p:extLst>
      <p:ext uri="{BB962C8B-B14F-4D97-AF65-F5344CB8AC3E}">
        <p14:creationId xmlns:p14="http://schemas.microsoft.com/office/powerpoint/2010/main" val="4018983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2534" y="-165100"/>
            <a:ext cx="12937067" cy="718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269487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cs typeface="Arial" charset="0"/>
              </a:defRPr>
            </a:lvl1pPr>
          </a:lstStyle>
          <a:p>
            <a:pPr>
              <a:defRPr/>
            </a:pPr>
            <a:endParaRPr lang="en-US" altLang="en-US"/>
          </a:p>
        </p:txBody>
      </p:sp>
      <p:sp>
        <p:nvSpPr>
          <p:cNvPr id="3" name="Footer Placeholder 2"/>
          <p:cNvSpPr>
            <a:spLocks noGrp="1"/>
          </p:cNvSpPr>
          <p:nvPr>
            <p:ph type="ftr" sz="quarter" idx="11"/>
          </p:nvPr>
        </p:nvSpPr>
        <p:spPr/>
        <p:txBody>
          <a:bodyPr/>
          <a:lstStyle>
            <a:lvl1pPr eaLnBrk="0" hangingPunct="0">
              <a:defRPr>
                <a:cs typeface="Arial" charset="0"/>
              </a:defRPr>
            </a:lvl1pPr>
          </a:lstStyle>
          <a:p>
            <a:pPr>
              <a:defRPr/>
            </a:pPr>
            <a:endParaRPr lang="en-US" altLang="en-US"/>
          </a:p>
        </p:txBody>
      </p:sp>
      <p:sp>
        <p:nvSpPr>
          <p:cNvPr id="4" name="Slide Number Placeholder 3"/>
          <p:cNvSpPr>
            <a:spLocks noGrp="1"/>
          </p:cNvSpPr>
          <p:nvPr>
            <p:ph type="sldNum" sz="quarter" idx="12"/>
          </p:nvPr>
        </p:nvSpPr>
        <p:spPr/>
        <p:txBody>
          <a:bodyPr/>
          <a:lstStyle>
            <a:lvl1pPr eaLnBrk="0" hangingPunct="0">
              <a:defRPr/>
            </a:lvl1pPr>
          </a:lstStyle>
          <a:p>
            <a:pPr>
              <a:defRPr/>
            </a:pPr>
            <a:fld id="{16453DFB-7832-4573-8E08-D3305FDCAABE}" type="slidenum">
              <a:rPr lang="en-US" altLang="en-US"/>
              <a:pPr>
                <a:defRPr/>
              </a:pPr>
              <a:t>‹#›</a:t>
            </a:fld>
            <a:endParaRPr lang="en-US" altLang="en-US"/>
          </a:p>
        </p:txBody>
      </p:sp>
    </p:spTree>
    <p:extLst>
      <p:ext uri="{BB962C8B-B14F-4D97-AF65-F5344CB8AC3E}">
        <p14:creationId xmlns:p14="http://schemas.microsoft.com/office/powerpoint/2010/main" val="2031255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ZA"/>
          </a:p>
        </p:txBody>
      </p:sp>
      <p:sp>
        <p:nvSpPr>
          <p:cNvPr id="3" name="Chart Placeholder 2"/>
          <p:cNvSpPr>
            <a:spLocks noGrp="1"/>
          </p:cNvSpPr>
          <p:nvPr>
            <p:ph type="chart" idx="1"/>
          </p:nvPr>
        </p:nvSpPr>
        <p:spPr>
          <a:xfrm>
            <a:off x="609600" y="1600201"/>
            <a:ext cx="10972800" cy="4525963"/>
          </a:xfrm>
          <a:prstGeom prst="rect">
            <a:avLst/>
          </a:prstGeom>
        </p:spPr>
        <p:txBody>
          <a:bodyPr/>
          <a:lstStyle/>
          <a:p>
            <a:pPr lvl="0"/>
            <a:endParaRPr lang="en-ZA" noProof="0" smtClean="0"/>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fld id="{609BD857-5268-45C4-A7ED-1164BF81E8D6}" type="slidenum">
              <a:rPr lang="en-US" altLang="en-US"/>
              <a:pPr/>
              <a:t>‹#›</a:t>
            </a:fld>
            <a:endParaRPr lang="en-US" altLang="en-US"/>
          </a:p>
        </p:txBody>
      </p:sp>
    </p:spTree>
    <p:extLst>
      <p:ext uri="{BB962C8B-B14F-4D97-AF65-F5344CB8AC3E}">
        <p14:creationId xmlns:p14="http://schemas.microsoft.com/office/powerpoint/2010/main" val="2809401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BBD10A77-F8BF-453C-9174-A79E69B94802}" type="datetimeFigureOut">
              <a:rPr lang="en-US" smtClean="0"/>
              <a:pPr/>
              <a:t>3/2/2020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4FE41CD-A3D4-4D36-BD9B-3A77B5ADF8B7}" type="slidenum">
              <a:rPr lang="en-ZA" smtClean="0"/>
              <a:pPr/>
              <a:t>‹#›</a:t>
            </a:fld>
            <a:endParaRPr lang="en-Z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BD10A77-F8BF-453C-9174-A79E69B94802}" type="datetimeFigureOut">
              <a:rPr lang="en-US" smtClean="0"/>
              <a:pPr/>
              <a:t>3/2/2020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4FE41CD-A3D4-4D36-BD9B-3A77B5ADF8B7}" type="slidenum">
              <a:rPr lang="en-ZA" smtClean="0"/>
              <a:pPr/>
              <a:t>‹#›</a:t>
            </a:fld>
            <a:endParaRPr lang="en-Z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D10A77-F8BF-453C-9174-A79E69B94802}" type="datetimeFigureOut">
              <a:rPr lang="en-US" smtClean="0"/>
              <a:pPr/>
              <a:t>3/2/2020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4FE41CD-A3D4-4D36-BD9B-3A77B5ADF8B7}"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_ no background">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514792" y="86399"/>
            <a:ext cx="11159820" cy="899985"/>
          </a:xfrm>
          <a:prstGeom prst="rect">
            <a:avLst/>
          </a:prstGeom>
        </p:spPr>
        <p:txBody>
          <a:bodyPr vert="horz" wrap="square" lIns="0" tIns="46799" rIns="89999" bIns="46799" rtlCol="0" anchor="b" anchorCtr="0">
            <a:noAutofit/>
          </a:bodyPr>
          <a:lstStyle>
            <a:lvl1pPr algn="l">
              <a:defRPr sz="2800" b="1">
                <a:solidFill>
                  <a:srgbClr val="5C5C5C"/>
                </a:solidFill>
                <a:latin typeface="Arial (Headings)"/>
              </a:defRPr>
            </a:lvl1pPr>
          </a:lstStyle>
          <a:p>
            <a:r>
              <a:rPr lang="en-GB" dirty="0"/>
              <a:t>Click to edit master title style</a:t>
            </a:r>
            <a:endParaRPr lang="en-US" dirty="0"/>
          </a:p>
        </p:txBody>
      </p:sp>
      <p:sp>
        <p:nvSpPr>
          <p:cNvPr id="19" name="Content Placeholder 18"/>
          <p:cNvSpPr>
            <a:spLocks noGrp="1"/>
          </p:cNvSpPr>
          <p:nvPr>
            <p:ph sz="quarter" idx="10" hasCustomPrompt="1"/>
          </p:nvPr>
        </p:nvSpPr>
        <p:spPr>
          <a:xfrm>
            <a:off x="795590" y="1460311"/>
            <a:ext cx="10595740" cy="4017560"/>
          </a:xfrm>
          <a:prstGeom prst="rect">
            <a:avLst/>
          </a:prstGeom>
        </p:spPr>
        <p:txBody>
          <a:bodyPr tIns="0" rIns="0" bIns="0" numCol="2" spcCol="720000">
            <a:noAutofit/>
          </a:bodyPr>
          <a:lstStyle>
            <a:lvl1pPr marL="177800" indent="-177800">
              <a:buClr>
                <a:schemeClr val="accent1"/>
              </a:buClr>
              <a:buFont typeface="Arial" charset="0"/>
              <a:buChar char="•"/>
              <a:defRPr/>
            </a:lvl1pPr>
            <a:lvl2pPr marL="449263" indent="-271463">
              <a:buClr>
                <a:schemeClr val="accent1"/>
              </a:buClr>
              <a:buFont typeface="Arial" charset="0"/>
              <a:buChar char="•"/>
              <a:tabLst/>
              <a:defRPr/>
            </a:lvl2pPr>
            <a:lvl3pPr marL="628650" indent="-179388">
              <a:buClr>
                <a:schemeClr val="accent1"/>
              </a:buClr>
              <a:buFont typeface="Arial" charset="0"/>
              <a:buChar char="•"/>
              <a:defRPr/>
            </a:lvl3pPr>
            <a:lvl4pPr marL="1600200" indent="-228600">
              <a:buClr>
                <a:schemeClr val="accent1"/>
              </a:buClr>
              <a:buFont typeface="Arial" charset="0"/>
              <a:buChar char="•"/>
              <a:defRPr/>
            </a:lvl4pPr>
            <a:lvl5pPr marL="2057400" indent="-228600">
              <a:buClr>
                <a:schemeClr val="accent1"/>
              </a:buClr>
              <a:buFont typeface="Arial"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2626100"/>
      </p:ext>
    </p:extLst>
  </p:cSld>
  <p:clrMapOvr>
    <a:masterClrMapping/>
  </p:clrMapOvr>
  <p:extLst mod="1">
    <p:ext uri="{DCECCB84-F9BA-43D5-87BE-67443E8EF086}">
      <p15:sldGuideLst xmlns:p15="http://schemas.microsoft.com/office/powerpoint/2012/main">
        <p15:guide id="1" orient="horz" pos="436" userDrawn="1">
          <p15:clr>
            <a:srgbClr val="FBAE40"/>
          </p15:clr>
        </p15:guide>
        <p15:guide id="2" pos="3840" userDrawn="1">
          <p15:clr>
            <a:srgbClr val="FBAE40"/>
          </p15:clr>
        </p15:guide>
        <p15:guide id="3" pos="7196" userDrawn="1">
          <p15:clr>
            <a:srgbClr val="FBAE40"/>
          </p15:clr>
        </p15:guide>
        <p15:guide id="4" orient="horz" pos="3952" userDrawn="1">
          <p15:clr>
            <a:srgbClr val="FBAE40"/>
          </p15:clr>
        </p15:guide>
        <p15:guide id="5" orient="horz" pos="3453" userDrawn="1">
          <p15:clr>
            <a:srgbClr val="FBAE40"/>
          </p15:clr>
        </p15:guide>
        <p15:guide id="6" orient="horz" pos="3589" userDrawn="1">
          <p15:clr>
            <a:srgbClr val="FBAE40"/>
          </p15:clr>
        </p15:guide>
        <p15:guide id="7" orient="horz" pos="1162" userDrawn="1">
          <p15:clr>
            <a:srgbClr val="FBAE40"/>
          </p15:clr>
        </p15:guide>
        <p15:guide id="8" orient="horz" pos="935" userDrawn="1">
          <p15:clr>
            <a:srgbClr val="FBAE40"/>
          </p15:clr>
        </p15:guide>
        <p15:guide id="9" pos="48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BBD10A77-F8BF-453C-9174-A79E69B94802}" type="datetimeFigureOut">
              <a:rPr lang="en-US" smtClean="0"/>
              <a:pPr/>
              <a:t>3/2/2020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4FE41CD-A3D4-4D36-BD9B-3A77B5ADF8B7}" type="slidenum">
              <a:rPr lang="en-ZA" smtClean="0"/>
              <a:pPr/>
              <a:t>‹#›</a:t>
            </a:fld>
            <a:endParaRPr lang="en-Z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BBD10A77-F8BF-453C-9174-A79E69B94802}" type="datetimeFigureOut">
              <a:rPr lang="en-US" smtClean="0"/>
              <a:pPr/>
              <a:t>3/2/2020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14FE41CD-A3D4-4D36-BD9B-3A77B5ADF8B7}" type="slidenum">
              <a:rPr lang="en-ZA" smtClean="0"/>
              <a:pPr/>
              <a:t>‹#›</a:t>
            </a:fld>
            <a:endParaRPr lang="en-Z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BBD10A77-F8BF-453C-9174-A79E69B94802}" type="datetimeFigureOut">
              <a:rPr lang="en-US" smtClean="0"/>
              <a:pPr/>
              <a:t>3/2/2020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14FE41CD-A3D4-4D36-BD9B-3A77B5ADF8B7}" type="slidenum">
              <a:rPr lang="en-ZA" smtClean="0"/>
              <a:pPr/>
              <a:t>‹#›</a:t>
            </a:fld>
            <a:endParaRPr lang="en-Z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D10A77-F8BF-453C-9174-A79E69B94802}" type="datetimeFigureOut">
              <a:rPr lang="en-US" smtClean="0"/>
              <a:pPr/>
              <a:t>3/2/2020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14FE41CD-A3D4-4D36-BD9B-3A77B5ADF8B7}" type="slidenum">
              <a:rPr lang="en-ZA" smtClean="0"/>
              <a:pPr/>
              <a:t>‹#›</a:t>
            </a:fld>
            <a:endParaRPr lang="en-ZA"/>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D10A77-F8BF-453C-9174-A79E69B94802}" type="datetimeFigureOut">
              <a:rPr lang="en-US" smtClean="0"/>
              <a:pPr/>
              <a:t>3/2/2020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4FE41CD-A3D4-4D36-BD9B-3A77B5ADF8B7}" type="slidenum">
              <a:rPr lang="en-ZA" smtClean="0"/>
              <a:pPr/>
              <a:t>‹#›</a:t>
            </a:fld>
            <a:endParaRPr lang="en-ZA"/>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D10A77-F8BF-453C-9174-A79E69B94802}" type="datetimeFigureOut">
              <a:rPr lang="en-US" smtClean="0"/>
              <a:pPr/>
              <a:t>3/2/2020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4FE41CD-A3D4-4D36-BD9B-3A77B5ADF8B7}" type="slidenum">
              <a:rPr lang="en-ZA" smtClean="0"/>
              <a:pPr/>
              <a:t>‹#›</a:t>
            </a:fld>
            <a:endParaRPr lang="en-ZA"/>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BD10A77-F8BF-453C-9174-A79E69B94802}" type="datetimeFigureOut">
              <a:rPr lang="en-US" smtClean="0"/>
              <a:pPr/>
              <a:t>3/2/2020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4FE41CD-A3D4-4D36-BD9B-3A77B5ADF8B7}" type="slidenum">
              <a:rPr lang="en-ZA" smtClean="0"/>
              <a:pPr/>
              <a:t>‹#›</a:t>
            </a:fld>
            <a:endParaRPr lang="en-ZA"/>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BD10A77-F8BF-453C-9174-A79E69B94802}" type="datetimeFigureOut">
              <a:rPr lang="en-US" smtClean="0"/>
              <a:pPr/>
              <a:t>3/2/2020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4FE41CD-A3D4-4D36-BD9B-3A77B5ADF8B7}" type="slidenum">
              <a:rPr lang="en-ZA" smtClean="0"/>
              <a:pPr/>
              <a:t>‹#›</a:t>
            </a:fld>
            <a:endParaRPr lang="en-ZA"/>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_ no background">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514792" y="86399"/>
            <a:ext cx="11159820" cy="899985"/>
          </a:xfrm>
          <a:prstGeom prst="rect">
            <a:avLst/>
          </a:prstGeom>
        </p:spPr>
        <p:txBody>
          <a:bodyPr vert="horz" wrap="square" lIns="0" tIns="46799" rIns="89999" bIns="46799" rtlCol="0" anchor="b" anchorCtr="0">
            <a:noAutofit/>
          </a:bodyPr>
          <a:lstStyle>
            <a:lvl1pPr algn="l">
              <a:defRPr sz="2800" b="1">
                <a:solidFill>
                  <a:srgbClr val="5C5C5C"/>
                </a:solidFill>
                <a:latin typeface="Arial (Headings)"/>
              </a:defRPr>
            </a:lvl1pPr>
          </a:lstStyle>
          <a:p>
            <a:r>
              <a:rPr lang="en-GB" dirty="0"/>
              <a:t>Click to edit master title style</a:t>
            </a:r>
            <a:endParaRPr lang="en-US" dirty="0"/>
          </a:p>
        </p:txBody>
      </p:sp>
    </p:spTree>
    <p:extLst/>
  </p:cSld>
  <p:clrMapOvr>
    <a:masterClrMapping/>
  </p:clrMapOvr>
  <p:extLst mod="1">
    <p:ext uri="{DCECCB84-F9BA-43D5-87BE-67443E8EF086}">
      <p15:sldGuideLst xmlns:p15="http://schemas.microsoft.com/office/powerpoint/2012/main">
        <p15:guide id="1" orient="horz" pos="436" userDrawn="1">
          <p15:clr>
            <a:srgbClr val="FBAE40"/>
          </p15:clr>
        </p15:guide>
        <p15:guide id="2" pos="484" userDrawn="1">
          <p15:clr>
            <a:srgbClr val="FBAE40"/>
          </p15:clr>
        </p15:guide>
        <p15:guide id="3" pos="7196" userDrawn="1">
          <p15:clr>
            <a:srgbClr val="FBAE40"/>
          </p15:clr>
        </p15:guide>
        <p15:guide id="4" orient="horz" pos="1162" userDrawn="1">
          <p15:clr>
            <a:srgbClr val="FBAE40"/>
          </p15:clr>
        </p15:guide>
        <p15:guide id="5" orient="horz" pos="3453" userDrawn="1">
          <p15:clr>
            <a:srgbClr val="FBAE40"/>
          </p15:clr>
        </p15:guide>
        <p15:guide id="6" orient="horz" pos="361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83002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8894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l="4451" t="3503" r="4276" b="2338"/>
          <a:stretch>
            <a:fillRect/>
          </a:stretch>
        </p:blipFill>
        <p:spPr bwMode="auto">
          <a:xfrm>
            <a:off x="209551" y="100013"/>
            <a:ext cx="11808883" cy="67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p:cNvSpPr>
          <p:nvPr userDrawn="1"/>
        </p:nvSpPr>
        <p:spPr bwMode="auto">
          <a:xfrm>
            <a:off x="239184" y="4217988"/>
            <a:ext cx="1175173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663"/>
              </a:spcBef>
            </a:pPr>
            <a:r>
              <a:rPr lang="en-US" altLang="en-US" sz="2500">
                <a:solidFill>
                  <a:srgbClr val="134679"/>
                </a:solidFill>
                <a:cs typeface="Arial" pitchFamily="34" charset="0"/>
                <a:sym typeface="Arial" pitchFamily="34" charset="0"/>
              </a:rPr>
              <a:t>GINA Global Strategy for Asthma </a:t>
            </a:r>
            <a:br>
              <a:rPr lang="en-US" altLang="en-US" sz="2500">
                <a:solidFill>
                  <a:srgbClr val="134679"/>
                </a:solidFill>
                <a:cs typeface="Arial" pitchFamily="34" charset="0"/>
                <a:sym typeface="Arial" pitchFamily="34" charset="0"/>
              </a:rPr>
            </a:br>
            <a:r>
              <a:rPr lang="en-US" altLang="en-US" sz="2500">
                <a:solidFill>
                  <a:srgbClr val="134679"/>
                </a:solidFill>
                <a:cs typeface="Arial" pitchFamily="34" charset="0"/>
                <a:sym typeface="Arial" pitchFamily="34" charset="0"/>
              </a:rPr>
              <a:t>Management and </a:t>
            </a:r>
            <a:r>
              <a:rPr lang="en-US" altLang="en-US" sz="2500" smtClean="0">
                <a:solidFill>
                  <a:srgbClr val="134679"/>
                </a:solidFill>
                <a:cs typeface="Arial" pitchFamily="34" charset="0"/>
                <a:sym typeface="Arial" pitchFamily="34" charset="0"/>
              </a:rPr>
              <a:t>Prevention</a:t>
            </a:r>
            <a:endParaRPr lang="en-US" altLang="en-US" sz="2500">
              <a:solidFill>
                <a:srgbClr val="134679"/>
              </a:solidFill>
              <a:cs typeface="Arial" pitchFamily="34" charset="0"/>
              <a:sym typeface="Arial" pitchFamily="34" charset="0"/>
            </a:endParaRPr>
          </a:p>
        </p:txBody>
      </p:sp>
      <p:pic>
        <p:nvPicPr>
          <p:cNvPr id="6"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05917" y="2409825"/>
            <a:ext cx="2275416"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1202267" y="5183189"/>
            <a:ext cx="9433984" cy="92333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smtClean="0">
                <a:solidFill>
                  <a:srgbClr val="134679"/>
                </a:solidFill>
              </a:rPr>
              <a:t>This slide set is restricted for academic and educational purposes only.  Use of the slide set, or of individual slides, for commercial or promotional purposes requires approval from GINA. Slides must not be changed without permission from GINA.</a:t>
            </a:r>
            <a:endParaRPr lang="en-AU" sz="1800" smtClean="0">
              <a:solidFill>
                <a:prstClr val="black"/>
              </a:solidFill>
            </a:endParaRPr>
          </a:p>
        </p:txBody>
      </p:sp>
      <p:sp>
        <p:nvSpPr>
          <p:cNvPr id="2" name="Title 1"/>
          <p:cNvSpPr>
            <a:spLocks noGrp="1"/>
          </p:cNvSpPr>
          <p:nvPr>
            <p:ph type="ctrTitle"/>
          </p:nvPr>
        </p:nvSpPr>
        <p:spPr>
          <a:xfrm>
            <a:off x="914400" y="778722"/>
            <a:ext cx="103632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AU" dirty="0"/>
          </a:p>
        </p:txBody>
      </p:sp>
      <p:sp>
        <p:nvSpPr>
          <p:cNvPr id="9" name="TextBox 1"/>
          <p:cNvSpPr txBox="1">
            <a:spLocks noChangeArrowheads="1"/>
          </p:cNvSpPr>
          <p:nvPr userDrawn="1"/>
        </p:nvSpPr>
        <p:spPr bwMode="auto">
          <a:xfrm>
            <a:off x="2032000" y="6573073"/>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eaLnBrk="1" hangingPunct="1"/>
            <a:r>
              <a:rPr lang="en-US" sz="1200" dirty="0">
                <a:solidFill>
                  <a:srgbClr val="134679"/>
                </a:solidFill>
              </a:rPr>
              <a:t>© Global Initiative </a:t>
            </a:r>
            <a:r>
              <a:rPr lang="en-US" sz="1200">
                <a:solidFill>
                  <a:srgbClr val="134679"/>
                </a:solidFill>
              </a:rPr>
              <a:t>for </a:t>
            </a:r>
            <a:r>
              <a:rPr lang="en-US" sz="1200" smtClean="0">
                <a:solidFill>
                  <a:srgbClr val="134679"/>
                </a:solidFill>
              </a:rPr>
              <a:t>Asthma     www.ginasthma.org</a:t>
            </a:r>
            <a:endParaRPr lang="en-US" sz="1200" dirty="0">
              <a:solidFill>
                <a:srgbClr val="134679"/>
              </a:solidFill>
            </a:endParaRPr>
          </a:p>
        </p:txBody>
      </p:sp>
    </p:spTree>
    <p:extLst>
      <p:ext uri="{BB962C8B-B14F-4D97-AF65-F5344CB8AC3E}">
        <p14:creationId xmlns:p14="http://schemas.microsoft.com/office/powerpoint/2010/main" val="10147013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l="4451" t="3503" r="4276" b="2338"/>
          <a:stretch>
            <a:fillRect/>
          </a:stretch>
        </p:blipFill>
        <p:spPr bwMode="auto">
          <a:xfrm>
            <a:off x="209551" y="100013"/>
            <a:ext cx="11808883" cy="67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p:cNvSpPr>
          <p:nvPr userDrawn="1"/>
        </p:nvSpPr>
        <p:spPr bwMode="auto">
          <a:xfrm>
            <a:off x="209551" y="4380331"/>
            <a:ext cx="1175173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663"/>
              </a:spcBef>
            </a:pPr>
            <a:r>
              <a:rPr lang="en-US" altLang="en-US" sz="2500">
                <a:solidFill>
                  <a:srgbClr val="134679"/>
                </a:solidFill>
                <a:cs typeface="Arial" pitchFamily="34" charset="0"/>
                <a:sym typeface="Arial" pitchFamily="34" charset="0"/>
              </a:rPr>
              <a:t>GINA Global Strategy for Asthma </a:t>
            </a:r>
            <a:br>
              <a:rPr lang="en-US" altLang="en-US" sz="2500">
                <a:solidFill>
                  <a:srgbClr val="134679"/>
                </a:solidFill>
                <a:cs typeface="Arial" pitchFamily="34" charset="0"/>
                <a:sym typeface="Arial" pitchFamily="34" charset="0"/>
              </a:rPr>
            </a:br>
            <a:r>
              <a:rPr lang="en-US" altLang="en-US" sz="2500">
                <a:solidFill>
                  <a:srgbClr val="134679"/>
                </a:solidFill>
                <a:cs typeface="Arial" pitchFamily="34" charset="0"/>
                <a:sym typeface="Arial" pitchFamily="34" charset="0"/>
              </a:rPr>
              <a:t>Management and </a:t>
            </a:r>
            <a:r>
              <a:rPr lang="en-US" altLang="en-US" sz="2500" smtClean="0">
                <a:solidFill>
                  <a:srgbClr val="134679"/>
                </a:solidFill>
                <a:cs typeface="Arial" pitchFamily="34" charset="0"/>
                <a:sym typeface="Arial" pitchFamily="34" charset="0"/>
              </a:rPr>
              <a:t>Prevention</a:t>
            </a:r>
            <a:endParaRPr lang="en-US" altLang="en-US" sz="2500">
              <a:solidFill>
                <a:srgbClr val="134679"/>
              </a:solidFill>
              <a:cs typeface="Arial" pitchFamily="34" charset="0"/>
              <a:sym typeface="Arial" pitchFamily="34" charset="0"/>
            </a:endParaRPr>
          </a:p>
        </p:txBody>
      </p:sp>
      <p:pic>
        <p:nvPicPr>
          <p:cNvPr id="6"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05917" y="2539655"/>
            <a:ext cx="2275416"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778722"/>
            <a:ext cx="103632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AU" dirty="0"/>
          </a:p>
        </p:txBody>
      </p:sp>
      <p:sp>
        <p:nvSpPr>
          <p:cNvPr id="7" name="TextBox 1"/>
          <p:cNvSpPr txBox="1">
            <a:spLocks noChangeArrowheads="1"/>
          </p:cNvSpPr>
          <p:nvPr userDrawn="1"/>
        </p:nvSpPr>
        <p:spPr bwMode="auto">
          <a:xfrm>
            <a:off x="2032000" y="6573073"/>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eaLnBrk="1" hangingPunct="1"/>
            <a:r>
              <a:rPr lang="en-US" sz="1200" dirty="0">
                <a:solidFill>
                  <a:srgbClr val="134679"/>
                </a:solidFill>
              </a:rPr>
              <a:t>© Global Initiative </a:t>
            </a:r>
            <a:r>
              <a:rPr lang="en-US" sz="1200">
                <a:solidFill>
                  <a:srgbClr val="134679"/>
                </a:solidFill>
              </a:rPr>
              <a:t>for </a:t>
            </a:r>
            <a:r>
              <a:rPr lang="en-US" sz="1200" smtClean="0">
                <a:solidFill>
                  <a:srgbClr val="134679"/>
                </a:solidFill>
              </a:rPr>
              <a:t>Asthma     www.ginasthma.org</a:t>
            </a:r>
            <a:endParaRPr lang="en-US" sz="1200" dirty="0">
              <a:solidFill>
                <a:srgbClr val="134679"/>
              </a:solidFill>
            </a:endParaRPr>
          </a:p>
        </p:txBody>
      </p:sp>
    </p:spTree>
    <p:extLst>
      <p:ext uri="{BB962C8B-B14F-4D97-AF65-F5344CB8AC3E}">
        <p14:creationId xmlns:p14="http://schemas.microsoft.com/office/powerpoint/2010/main" val="27709313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2534" y="-165100"/>
            <a:ext cx="12937067" cy="718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458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ed Rectangle 14"/>
          <p:cNvSpPr/>
          <p:nvPr userDrawn="1"/>
        </p:nvSpPr>
        <p:spPr>
          <a:xfrm>
            <a:off x="220133" y="6653213"/>
            <a:ext cx="1176020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800">
              <a:solidFill>
                <a:prstClr val="white"/>
              </a:solidFill>
            </a:endParaRPr>
          </a:p>
        </p:txBody>
      </p:sp>
      <p:pic>
        <p:nvPicPr>
          <p:cNvPr id="5"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139700"/>
            <a:ext cx="117602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15085" y="184151"/>
            <a:ext cx="1291167"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3"/>
          <p:cNvSpPr>
            <a:spLocks/>
          </p:cNvSpPr>
          <p:nvPr userDrawn="1"/>
        </p:nvSpPr>
        <p:spPr bwMode="auto">
          <a:xfrm>
            <a:off x="7794755" y="6648679"/>
            <a:ext cx="4074320" cy="215444"/>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sz="1400">
                <a:solidFill>
                  <a:srgbClr val="FFFFFF"/>
                </a:solidFill>
                <a:cs typeface="Arial" pitchFamily="34" charset="0"/>
                <a:sym typeface="Arial" pitchFamily="34" charset="0"/>
              </a:rPr>
              <a:t>© Global Initiative for </a:t>
            </a:r>
            <a:r>
              <a:rPr lang="en-US" altLang="en-US" sz="1400" smtClean="0">
                <a:solidFill>
                  <a:srgbClr val="FFFFFF"/>
                </a:solidFill>
                <a:cs typeface="Arial" pitchFamily="34" charset="0"/>
                <a:sym typeface="Arial" pitchFamily="34" charset="0"/>
              </a:rPr>
              <a:t>Asthma    www.ginasthma.org</a:t>
            </a:r>
            <a:endParaRPr lang="en-US" altLang="en-US" sz="1400">
              <a:solidFill>
                <a:srgbClr val="FFFFFF"/>
              </a:solidFill>
              <a:cs typeface="Arial" pitchFamily="34" charset="0"/>
              <a:sym typeface="Arial" pitchFamily="34" charset="0"/>
            </a:endParaRPr>
          </a:p>
        </p:txBody>
      </p:sp>
      <p:sp>
        <p:nvSpPr>
          <p:cNvPr id="3" name="Content Placeholder 2"/>
          <p:cNvSpPr>
            <a:spLocks noGrp="1"/>
          </p:cNvSpPr>
          <p:nvPr>
            <p:ph idx="1"/>
          </p:nvPr>
        </p:nvSpPr>
        <p:spPr>
          <a:xfrm>
            <a:off x="609600" y="1192696"/>
            <a:ext cx="11369797" cy="5208104"/>
          </a:xfrm>
          <a:prstGeom prst="rect">
            <a:avLst/>
          </a:prstGeom>
        </p:spPr>
        <p:txBody>
          <a:bodyPr>
            <a:normAutofit/>
          </a:bodyPr>
          <a:lstStyle>
            <a:lvl1pPr marL="342900" indent="-342900">
              <a:spcBef>
                <a:spcPts val="700"/>
              </a:spcBef>
              <a:buClr>
                <a:srgbClr val="F79646"/>
              </a:buClr>
              <a:buSzPct val="80000"/>
              <a:buFont typeface="Wingdings" panose="05000000000000000000" pitchFamily="2" charset="2"/>
              <a:buChar char=""/>
              <a:defRPr sz="2200" baseline="0">
                <a:solidFill>
                  <a:srgbClr val="07192B"/>
                </a:solidFill>
                <a:latin typeface="Arial" panose="020B0604020202020204" pitchFamily="34" charset="0"/>
                <a:cs typeface="Arial" panose="020B0604020202020204" pitchFamily="34" charset="0"/>
              </a:defRPr>
            </a:lvl1pPr>
            <a:lvl2pPr marL="742950" indent="-285750">
              <a:buClr>
                <a:srgbClr val="F79646"/>
              </a:buClr>
              <a:buFont typeface="Wingdings" panose="05000000000000000000" pitchFamily="2" charset="2"/>
              <a:buChar char="§"/>
              <a:defRPr sz="2000">
                <a:solidFill>
                  <a:srgbClr val="134679"/>
                </a:solidFill>
                <a:latin typeface="Arial" panose="020B0604020202020204" pitchFamily="34" charset="0"/>
                <a:cs typeface="Arial" panose="020B0604020202020204" pitchFamily="34" charset="0"/>
              </a:defRPr>
            </a:lvl2pPr>
            <a:lvl3pPr>
              <a:buClr>
                <a:srgbClr val="F79646"/>
              </a:buClr>
              <a:defRPr sz="1800">
                <a:solidFill>
                  <a:srgbClr val="134679"/>
                </a:solidFill>
                <a:latin typeface="Arial" panose="020B0604020202020204" pitchFamily="34" charset="0"/>
                <a:cs typeface="Arial" panose="020B0604020202020204" pitchFamily="34" charset="0"/>
              </a:defRPr>
            </a:lvl3pPr>
            <a:lvl4pPr>
              <a:buClr>
                <a:srgbClr val="F79646"/>
              </a:buClr>
              <a:defRPr sz="1600">
                <a:solidFill>
                  <a:srgbClr val="134679"/>
                </a:solidFill>
                <a:latin typeface="Arial" panose="020B0604020202020204" pitchFamily="34" charset="0"/>
                <a:cs typeface="Arial" panose="020B0604020202020204" pitchFamily="34" charset="0"/>
              </a:defRPr>
            </a:lvl4pPr>
            <a:lvl5pPr>
              <a:buClr>
                <a:srgbClr val="F79646"/>
              </a:buClr>
              <a:defRPr sz="1600">
                <a:solidFill>
                  <a:srgbClr val="134679"/>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a:xfrm>
            <a:off x="229706" y="251382"/>
            <a:ext cx="10106991"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smtClean="0"/>
              <a:t>Click to edit Master title style</a:t>
            </a:r>
            <a:endParaRPr lang="en-AU" dirty="0"/>
          </a:p>
        </p:txBody>
      </p:sp>
      <p:sp>
        <p:nvSpPr>
          <p:cNvPr id="8"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1F7D60A-51E0-4990-A6B5-8659FAD1E77E}" type="datetime1">
              <a:rPr lang="en-AU" altLang="en-US">
                <a:solidFill>
                  <a:prstClr val="black"/>
                </a:solidFill>
              </a:rPr>
              <a:pPr/>
              <a:t>2/03/2020</a:t>
            </a:fld>
            <a:endParaRPr lang="en-AU" altLang="en-US">
              <a:solidFill>
                <a:prstClr val="black"/>
              </a:solidFill>
            </a:endParaRPr>
          </a:p>
        </p:txBody>
      </p:sp>
      <p:sp>
        <p:nvSpPr>
          <p:cNvPr id="9"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10"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B315E0C-EB2C-4DDA-98FC-2CA8A7C086EE}" type="slidenum">
              <a:rPr lang="en-AU" altLang="en-US">
                <a:solidFill>
                  <a:prstClr val="black"/>
                </a:solidFill>
              </a:rPr>
              <a:pPr/>
              <a:t>‹#›</a:t>
            </a:fld>
            <a:endParaRPr lang="en-AU" altLang="en-US">
              <a:solidFill>
                <a:prstClr val="black"/>
              </a:solidFill>
            </a:endParaRPr>
          </a:p>
        </p:txBody>
      </p:sp>
    </p:spTree>
    <p:extLst>
      <p:ext uri="{BB962C8B-B14F-4D97-AF65-F5344CB8AC3E}">
        <p14:creationId xmlns:p14="http://schemas.microsoft.com/office/powerpoint/2010/main" val="1547372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Rounded Rectangle 14"/>
          <p:cNvSpPr/>
          <p:nvPr userDrawn="1"/>
        </p:nvSpPr>
        <p:spPr>
          <a:xfrm>
            <a:off x="220133" y="6653213"/>
            <a:ext cx="1176020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800">
              <a:solidFill>
                <a:prstClr val="white"/>
              </a:solidFill>
            </a:endParaRPr>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139700"/>
            <a:ext cx="117602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15085" y="184151"/>
            <a:ext cx="1291167"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229706" y="251382"/>
            <a:ext cx="10131377"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smtClean="0"/>
              <a:t>Click to edit Master title style</a:t>
            </a:r>
            <a:endParaRPr lang="en-AU" dirty="0"/>
          </a:p>
        </p:txBody>
      </p:sp>
      <p:sp>
        <p:nvSpPr>
          <p:cNvPr id="7"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026B130-49EB-452D-BB73-CAD25FE53402}" type="datetime1">
              <a:rPr lang="en-AU" altLang="en-US">
                <a:solidFill>
                  <a:prstClr val="black"/>
                </a:solidFill>
              </a:rPr>
              <a:pPr/>
              <a:t>2/03/2020</a:t>
            </a:fld>
            <a:endParaRPr lang="en-AU" altLang="en-US">
              <a:solidFill>
                <a:prstClr val="black"/>
              </a:solidFill>
            </a:endParaRPr>
          </a:p>
        </p:txBody>
      </p:sp>
      <p:sp>
        <p:nvSpPr>
          <p:cNvPr id="8"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9"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7E667D4-D90F-4601-A628-28D7B0590E1E}" type="slidenum">
              <a:rPr lang="en-AU" altLang="en-US">
                <a:solidFill>
                  <a:prstClr val="black"/>
                </a:solidFill>
              </a:rPr>
              <a:pPr/>
              <a:t>‹#›</a:t>
            </a:fld>
            <a:endParaRPr lang="en-AU" altLang="en-US">
              <a:solidFill>
                <a:prstClr val="black"/>
              </a:solidFill>
            </a:endParaRPr>
          </a:p>
        </p:txBody>
      </p:sp>
      <p:sp>
        <p:nvSpPr>
          <p:cNvPr id="10" name="Rectangle 23"/>
          <p:cNvSpPr>
            <a:spLocks/>
          </p:cNvSpPr>
          <p:nvPr userDrawn="1"/>
        </p:nvSpPr>
        <p:spPr bwMode="auto">
          <a:xfrm>
            <a:off x="7794755" y="6648679"/>
            <a:ext cx="4074320" cy="215444"/>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sz="1400">
                <a:solidFill>
                  <a:srgbClr val="FFFFFF"/>
                </a:solidFill>
                <a:cs typeface="Arial" pitchFamily="34" charset="0"/>
                <a:sym typeface="Arial" pitchFamily="34" charset="0"/>
              </a:rPr>
              <a:t>© Global Initiative for </a:t>
            </a:r>
            <a:r>
              <a:rPr lang="en-US" altLang="en-US" sz="1400" smtClean="0">
                <a:solidFill>
                  <a:srgbClr val="FFFFFF"/>
                </a:solidFill>
                <a:cs typeface="Arial" pitchFamily="34" charset="0"/>
                <a:sym typeface="Arial" pitchFamily="34" charset="0"/>
              </a:rPr>
              <a:t>Asthma    www.ginasthma.org</a:t>
            </a:r>
            <a:endParaRPr lang="en-US" altLang="en-US" sz="1400">
              <a:solidFill>
                <a:srgbClr val="FFFFFF"/>
              </a:solidFill>
              <a:cs typeface="Arial" pitchFamily="34" charset="0"/>
              <a:sym typeface="Arial" pitchFamily="34" charset="0"/>
            </a:endParaRPr>
          </a:p>
        </p:txBody>
      </p:sp>
    </p:spTree>
    <p:extLst>
      <p:ext uri="{BB962C8B-B14F-4D97-AF65-F5344CB8AC3E}">
        <p14:creationId xmlns:p14="http://schemas.microsoft.com/office/powerpoint/2010/main" val="26783289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ounded Rectangle 14"/>
          <p:cNvSpPr/>
          <p:nvPr userDrawn="1"/>
        </p:nvSpPr>
        <p:spPr>
          <a:xfrm>
            <a:off x="220133" y="6653213"/>
            <a:ext cx="1176020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800">
              <a:solidFill>
                <a:prstClr val="white"/>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5085" y="184151"/>
            <a:ext cx="1291167"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2"/>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C834639-7F67-43A3-A266-330C94FF1B03}" type="datetime1">
              <a:rPr lang="en-AU" altLang="en-US">
                <a:solidFill>
                  <a:prstClr val="black"/>
                </a:solidFill>
              </a:rPr>
              <a:pPr/>
              <a:t>2/03/2020</a:t>
            </a:fld>
            <a:endParaRPr lang="en-AU" altLang="en-US">
              <a:solidFill>
                <a:prstClr val="black"/>
              </a:solidFill>
            </a:endParaRPr>
          </a:p>
        </p:txBody>
      </p:sp>
      <p:sp>
        <p:nvSpPr>
          <p:cNvPr id="6" name="Footer Placeholder 3"/>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7" name="Slide Number Placeholder 4"/>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B327612-2A87-402A-92F8-F921DC130266}" type="slidenum">
              <a:rPr lang="en-AU" altLang="en-US">
                <a:solidFill>
                  <a:prstClr val="black"/>
                </a:solidFill>
              </a:rPr>
              <a:pPr/>
              <a:t>‹#›</a:t>
            </a:fld>
            <a:endParaRPr lang="en-AU" altLang="en-US">
              <a:solidFill>
                <a:prstClr val="black"/>
              </a:solidFill>
            </a:endParaRPr>
          </a:p>
        </p:txBody>
      </p:sp>
      <p:sp>
        <p:nvSpPr>
          <p:cNvPr id="8" name="Rectangle 23"/>
          <p:cNvSpPr>
            <a:spLocks/>
          </p:cNvSpPr>
          <p:nvPr userDrawn="1"/>
        </p:nvSpPr>
        <p:spPr bwMode="auto">
          <a:xfrm>
            <a:off x="7794755" y="6648679"/>
            <a:ext cx="4074320" cy="215444"/>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sz="1400">
                <a:solidFill>
                  <a:srgbClr val="FFFFFF"/>
                </a:solidFill>
                <a:cs typeface="Arial" pitchFamily="34" charset="0"/>
                <a:sym typeface="Arial" pitchFamily="34" charset="0"/>
              </a:rPr>
              <a:t>© Global Initiative for </a:t>
            </a:r>
            <a:r>
              <a:rPr lang="en-US" altLang="en-US" sz="1400" smtClean="0">
                <a:solidFill>
                  <a:srgbClr val="FFFFFF"/>
                </a:solidFill>
                <a:cs typeface="Arial" pitchFamily="34" charset="0"/>
                <a:sym typeface="Arial" pitchFamily="34" charset="0"/>
              </a:rPr>
              <a:t>Asthma    www.ginasthma.org</a:t>
            </a:r>
            <a:endParaRPr lang="en-US" altLang="en-US" sz="1400">
              <a:solidFill>
                <a:srgbClr val="FFFFFF"/>
              </a:solidFill>
              <a:cs typeface="Arial" pitchFamily="34" charset="0"/>
              <a:sym typeface="Arial" pitchFamily="34" charset="0"/>
            </a:endParaRPr>
          </a:p>
        </p:txBody>
      </p:sp>
    </p:spTree>
    <p:extLst>
      <p:ext uri="{BB962C8B-B14F-4D97-AF65-F5344CB8AC3E}">
        <p14:creationId xmlns:p14="http://schemas.microsoft.com/office/powerpoint/2010/main" val="4641850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l="4451" t="3503" r="4276" b="2338"/>
          <a:stretch>
            <a:fillRect/>
          </a:stretch>
        </p:blipFill>
        <p:spPr bwMode="auto">
          <a:xfrm>
            <a:off x="209551" y="100013"/>
            <a:ext cx="11808883" cy="67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p:cNvSpPr>
          <p:nvPr userDrawn="1"/>
        </p:nvSpPr>
        <p:spPr bwMode="auto">
          <a:xfrm>
            <a:off x="406400" y="4745038"/>
            <a:ext cx="1175173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663"/>
              </a:spcBef>
            </a:pPr>
            <a:r>
              <a:rPr lang="en-US" altLang="en-US" sz="2200">
                <a:solidFill>
                  <a:srgbClr val="134679"/>
                </a:solidFill>
                <a:cs typeface="Arial" pitchFamily="34" charset="0"/>
                <a:sym typeface="Arial" pitchFamily="34" charset="0"/>
              </a:rPr>
              <a:t>GINA Global Strategy for Asthma Management </a:t>
            </a:r>
            <a:br>
              <a:rPr lang="en-US" altLang="en-US" sz="2200">
                <a:solidFill>
                  <a:srgbClr val="134679"/>
                </a:solidFill>
                <a:cs typeface="Arial" pitchFamily="34" charset="0"/>
                <a:sym typeface="Arial" pitchFamily="34" charset="0"/>
              </a:rPr>
            </a:br>
            <a:r>
              <a:rPr lang="en-US" altLang="en-US" sz="2200">
                <a:solidFill>
                  <a:srgbClr val="134679"/>
                </a:solidFill>
                <a:cs typeface="Arial" pitchFamily="34" charset="0"/>
                <a:sym typeface="Arial" pitchFamily="34" charset="0"/>
              </a:rPr>
              <a:t>and Prevention</a:t>
            </a:r>
          </a:p>
          <a:p>
            <a:pPr algn="ctr" eaLnBrk="1" hangingPunct="1">
              <a:spcBef>
                <a:spcPts val="663"/>
              </a:spcBef>
            </a:pPr>
            <a:r>
              <a:rPr lang="en-US" altLang="en-US" sz="2200">
                <a:solidFill>
                  <a:srgbClr val="134679"/>
                </a:solidFill>
                <a:cs typeface="Arial" pitchFamily="34" charset="0"/>
                <a:sym typeface="Arial" pitchFamily="34" charset="0"/>
              </a:rPr>
              <a:t>GOLD Global Strategy for Diagnosis, </a:t>
            </a:r>
            <a:br>
              <a:rPr lang="en-US" altLang="en-US" sz="2200">
                <a:solidFill>
                  <a:srgbClr val="134679"/>
                </a:solidFill>
                <a:cs typeface="Arial" pitchFamily="34" charset="0"/>
                <a:sym typeface="Arial" pitchFamily="34" charset="0"/>
              </a:rPr>
            </a:br>
            <a:r>
              <a:rPr lang="en-US" altLang="en-US" sz="2200">
                <a:solidFill>
                  <a:srgbClr val="134679"/>
                </a:solidFill>
                <a:cs typeface="Arial" pitchFamily="34" charset="0"/>
                <a:sym typeface="Arial" pitchFamily="34" charset="0"/>
              </a:rPr>
              <a:t>Management and Prevention of COPD</a:t>
            </a:r>
          </a:p>
        </p:txBody>
      </p:sp>
      <p:pic>
        <p:nvPicPr>
          <p:cNvPr id="6" name="Picture 4"/>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75617" y="3135313"/>
            <a:ext cx="1843616"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preferRelativeResize="0">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529917" y="3241675"/>
            <a:ext cx="16510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255794"/>
            <a:ext cx="103632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AU" dirty="0"/>
          </a:p>
        </p:txBody>
      </p:sp>
      <p:sp>
        <p:nvSpPr>
          <p:cNvPr id="8"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E35F6FE-BF6C-433E-AFEC-5D9AAD571D10}" type="datetime1">
              <a:rPr lang="en-AU" altLang="en-US">
                <a:solidFill>
                  <a:prstClr val="black"/>
                </a:solidFill>
              </a:rPr>
              <a:pPr/>
              <a:t>2/03/2020</a:t>
            </a:fld>
            <a:endParaRPr lang="en-AU" altLang="en-US">
              <a:solidFill>
                <a:prstClr val="black"/>
              </a:solidFill>
            </a:endParaRPr>
          </a:p>
        </p:txBody>
      </p:sp>
      <p:sp>
        <p:nvSpPr>
          <p:cNvPr id="9"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10"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B513D21-B91C-47D1-90F4-01C76B551078}" type="slidenum">
              <a:rPr lang="en-AU" altLang="en-US">
                <a:solidFill>
                  <a:prstClr val="black"/>
                </a:solidFill>
              </a:rPr>
              <a:pPr/>
              <a:t>‹#›</a:t>
            </a:fld>
            <a:endParaRPr lang="en-AU" altLang="en-US">
              <a:solidFill>
                <a:prstClr val="black"/>
              </a:solidFill>
            </a:endParaRPr>
          </a:p>
        </p:txBody>
      </p:sp>
      <p:sp>
        <p:nvSpPr>
          <p:cNvPr id="12" name="TextBox 1"/>
          <p:cNvSpPr txBox="1">
            <a:spLocks noChangeArrowheads="1"/>
          </p:cNvSpPr>
          <p:nvPr userDrawn="1"/>
        </p:nvSpPr>
        <p:spPr bwMode="auto">
          <a:xfrm>
            <a:off x="210556" y="6573073"/>
            <a:ext cx="116633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l" eaLnBrk="1" hangingPunct="1"/>
            <a:r>
              <a:rPr lang="en-US" sz="1200" dirty="0">
                <a:solidFill>
                  <a:srgbClr val="134679"/>
                </a:solidFill>
              </a:rPr>
              <a:t>© Global Initiative </a:t>
            </a:r>
            <a:r>
              <a:rPr lang="en-US" sz="1200">
                <a:solidFill>
                  <a:srgbClr val="134679"/>
                </a:solidFill>
              </a:rPr>
              <a:t>for </a:t>
            </a:r>
            <a:r>
              <a:rPr lang="en-US" sz="1200" smtClean="0">
                <a:solidFill>
                  <a:srgbClr val="134679"/>
                </a:solidFill>
              </a:rPr>
              <a:t>Asthma                                                                              www.ginasthma.org    www.goldcopd.org</a:t>
            </a:r>
            <a:endParaRPr lang="en-US" sz="1200" dirty="0">
              <a:solidFill>
                <a:srgbClr val="134679"/>
              </a:solidFill>
            </a:endParaRPr>
          </a:p>
        </p:txBody>
      </p:sp>
    </p:spTree>
    <p:extLst>
      <p:ext uri="{BB962C8B-B14F-4D97-AF65-F5344CB8AC3E}">
        <p14:creationId xmlns:p14="http://schemas.microsoft.com/office/powerpoint/2010/main" val="2721024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_ no background">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795590" y="165995"/>
            <a:ext cx="4754787" cy="769620"/>
          </a:xfrm>
          <a:prstGeom prst="rect">
            <a:avLst/>
          </a:prstGeom>
        </p:spPr>
        <p:txBody>
          <a:bodyPr vert="horz" lIns="0" tIns="45720" rIns="91440" bIns="45720" rtlCol="0" anchor="t" anchorCtr="0">
            <a:noAutofit/>
          </a:bodyPr>
          <a:lstStyle>
            <a:lvl1pPr>
              <a:defRPr/>
            </a:lvl1pPr>
          </a:lstStyle>
          <a:p>
            <a:r>
              <a:rPr lang="en-GB" dirty="0"/>
              <a:t>Click to edit master title style</a:t>
            </a:r>
            <a:endParaRPr lang="en-US" dirty="0"/>
          </a:p>
        </p:txBody>
      </p:sp>
      <p:sp>
        <p:nvSpPr>
          <p:cNvPr id="19" name="Content Placeholder 18"/>
          <p:cNvSpPr>
            <a:spLocks noGrp="1"/>
          </p:cNvSpPr>
          <p:nvPr>
            <p:ph sz="quarter" idx="10"/>
          </p:nvPr>
        </p:nvSpPr>
        <p:spPr>
          <a:xfrm>
            <a:off x="795590" y="1433015"/>
            <a:ext cx="4754500" cy="4044855"/>
          </a:xfrm>
          <a:prstGeom prst="rect">
            <a:avLst/>
          </a:prstGeom>
        </p:spPr>
        <p:txBody>
          <a:bodyPr numCol="1" spcCol="720000">
            <a:noAutofit/>
          </a:bodyPr>
          <a:lstStyle>
            <a:lvl1pPr marL="177800" indent="-177800">
              <a:buClr>
                <a:schemeClr val="accent1"/>
              </a:buClr>
              <a:buFont typeface="Arial" charset="0"/>
              <a:buChar char="•"/>
              <a:defRPr/>
            </a:lvl1pPr>
            <a:lvl2pPr marL="449263" indent="-271463">
              <a:buClr>
                <a:schemeClr val="accent1"/>
              </a:buClr>
              <a:buFont typeface="Arial" charset="0"/>
              <a:buChar char="•"/>
              <a:defRPr/>
            </a:lvl2pPr>
            <a:lvl3pPr marL="628650" indent="-179388">
              <a:buClr>
                <a:schemeClr val="accent1"/>
              </a:buClr>
              <a:buFont typeface="Arial" charset="0"/>
              <a:buChar char="•"/>
              <a:defRPr/>
            </a:lvl3pPr>
            <a:lvl4pPr marL="1600200" indent="-228600">
              <a:buClr>
                <a:schemeClr val="accent1"/>
              </a:buClr>
              <a:buFont typeface="Arial" charset="0"/>
              <a:buChar char="•"/>
              <a:defRPr/>
            </a:lvl4pPr>
            <a:lvl5pPr marL="2057400" indent="-228600">
              <a:buClr>
                <a:schemeClr val="accent1"/>
              </a:buClr>
              <a:buFont typeface="Arial"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0"/>
          <p:cNvSpPr>
            <a:spLocks noGrp="1"/>
          </p:cNvSpPr>
          <p:nvPr>
            <p:ph type="body" sz="quarter" idx="11"/>
          </p:nvPr>
        </p:nvSpPr>
        <p:spPr>
          <a:xfrm>
            <a:off x="794951" y="5732060"/>
            <a:ext cx="4754787" cy="525438"/>
          </a:xfrm>
          <a:prstGeom prst="rect">
            <a:avLst/>
          </a:prstGeom>
        </p:spPr>
        <p:txBody>
          <a:bodyPr anchor="t">
            <a:noAutofit/>
          </a:bodyPr>
          <a:lstStyle>
            <a:lvl1pPr marL="0" indent="0">
              <a:buNone/>
              <a:defRPr sz="1000">
                <a:solidFill>
                  <a:schemeClr val="bg1">
                    <a:lumMod val="65000"/>
                  </a:schemeClr>
                </a:solidFill>
              </a:defRPr>
            </a:lvl1pPr>
          </a:lstStyle>
          <a:p>
            <a:pPr lvl="0"/>
            <a:r>
              <a:rPr lang="en-US" dirty="0"/>
              <a:t>Click to edit Master text styles</a:t>
            </a:r>
          </a:p>
        </p:txBody>
      </p:sp>
      <p:sp>
        <p:nvSpPr>
          <p:cNvPr id="8" name="Picture Placeholder 2"/>
          <p:cNvSpPr>
            <a:spLocks noGrp="1"/>
          </p:cNvSpPr>
          <p:nvPr>
            <p:ph type="pic" sz="quarter" idx="12"/>
          </p:nvPr>
        </p:nvSpPr>
        <p:spPr>
          <a:xfrm>
            <a:off x="6276802" y="711906"/>
            <a:ext cx="5114527" cy="5545592"/>
          </a:xfrm>
          <a:prstGeom prst="rect">
            <a:avLst/>
          </a:prstGeom>
        </p:spPr>
        <p:txBody>
          <a:bodyPr/>
          <a:lstStyle/>
          <a:p>
            <a:endParaRPr lang="en-US"/>
          </a:p>
        </p:txBody>
      </p:sp>
      <p:cxnSp>
        <p:nvCxnSpPr>
          <p:cNvPr id="9" name="Straight Connector 8"/>
          <p:cNvCxnSpPr/>
          <p:nvPr userDrawn="1"/>
        </p:nvCxnSpPr>
        <p:spPr>
          <a:xfrm>
            <a:off x="828309" y="1044797"/>
            <a:ext cx="4754788"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Rounded Rectangle 14"/>
          <p:cNvSpPr/>
          <p:nvPr userDrawn="1"/>
        </p:nvSpPr>
        <p:spPr>
          <a:xfrm>
            <a:off x="220133" y="6653213"/>
            <a:ext cx="1176020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800">
              <a:solidFill>
                <a:prstClr val="white"/>
              </a:solidFill>
            </a:endParaRPr>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139700"/>
            <a:ext cx="117602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15085" y="184151"/>
            <a:ext cx="1291167"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preferRelativeResize="0">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311218" y="239713"/>
            <a:ext cx="1147233"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229704" y="251382"/>
            <a:ext cx="8640000"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smtClean="0"/>
              <a:t>Click to edit Master title style</a:t>
            </a:r>
            <a:endParaRPr lang="en-AU" dirty="0"/>
          </a:p>
        </p:txBody>
      </p:sp>
      <p:sp>
        <p:nvSpPr>
          <p:cNvPr id="8"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25CCC4E-7E41-4DD4-BF17-89D91825FE74}" type="datetime1">
              <a:rPr lang="en-AU" altLang="en-US">
                <a:solidFill>
                  <a:prstClr val="black"/>
                </a:solidFill>
              </a:rPr>
              <a:pPr/>
              <a:t>2/03/2020</a:t>
            </a:fld>
            <a:endParaRPr lang="en-AU" altLang="en-US">
              <a:solidFill>
                <a:prstClr val="black"/>
              </a:solidFill>
            </a:endParaRPr>
          </a:p>
        </p:txBody>
      </p:sp>
      <p:sp>
        <p:nvSpPr>
          <p:cNvPr id="9"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10"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2763ECB-C8E5-4087-B28E-C7129E928741}" type="slidenum">
              <a:rPr lang="en-AU" altLang="en-US">
                <a:solidFill>
                  <a:prstClr val="black"/>
                </a:solidFill>
              </a:rPr>
              <a:pPr/>
              <a:t>‹#›</a:t>
            </a:fld>
            <a:endParaRPr lang="en-AU" altLang="en-US">
              <a:solidFill>
                <a:prstClr val="black"/>
              </a:solidFill>
            </a:endParaRPr>
          </a:p>
        </p:txBody>
      </p:sp>
      <p:sp>
        <p:nvSpPr>
          <p:cNvPr id="13" name="Rectangle 23"/>
          <p:cNvSpPr>
            <a:spLocks/>
          </p:cNvSpPr>
          <p:nvPr userDrawn="1"/>
        </p:nvSpPr>
        <p:spPr bwMode="auto">
          <a:xfrm>
            <a:off x="4152349" y="6648679"/>
            <a:ext cx="7716727" cy="215444"/>
          </a:xfrm>
          <a:prstGeom prst="rect">
            <a:avLst/>
          </a:prstGeom>
          <a:noFill/>
          <a:ln>
            <a:noFill/>
          </a:ln>
          <a:extLst/>
        </p:spPr>
        <p:txBody>
          <a:bodyPr wrap="squar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r>
              <a:rPr lang="en-US" altLang="en-US" sz="1400">
                <a:solidFill>
                  <a:srgbClr val="FFFFFF"/>
                </a:solidFill>
                <a:cs typeface="Arial" pitchFamily="34" charset="0"/>
                <a:sym typeface="Arial" pitchFamily="34" charset="0"/>
              </a:rPr>
              <a:t>© Global Initiative for </a:t>
            </a:r>
            <a:r>
              <a:rPr lang="en-US" altLang="en-US" sz="1400" smtClean="0">
                <a:solidFill>
                  <a:srgbClr val="FFFFFF"/>
                </a:solidFill>
                <a:cs typeface="Arial" pitchFamily="34" charset="0"/>
                <a:sym typeface="Arial" pitchFamily="34" charset="0"/>
              </a:rPr>
              <a:t>Asthma    www.ginasthma.org    www.goldcopd.org</a:t>
            </a:r>
            <a:endParaRPr lang="en-US" altLang="en-US" sz="1400">
              <a:solidFill>
                <a:srgbClr val="FFFFFF"/>
              </a:solidFill>
              <a:cs typeface="Arial" pitchFamily="34" charset="0"/>
              <a:sym typeface="Arial" pitchFamily="34" charset="0"/>
            </a:endParaRPr>
          </a:p>
        </p:txBody>
      </p:sp>
    </p:spTree>
    <p:extLst>
      <p:ext uri="{BB962C8B-B14F-4D97-AF65-F5344CB8AC3E}">
        <p14:creationId xmlns:p14="http://schemas.microsoft.com/office/powerpoint/2010/main" val="2883705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Rounded Rectangle 14"/>
          <p:cNvSpPr/>
          <p:nvPr userDrawn="1"/>
        </p:nvSpPr>
        <p:spPr>
          <a:xfrm>
            <a:off x="220133" y="6653213"/>
            <a:ext cx="1176020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800">
              <a:solidFill>
                <a:prstClr val="white"/>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5085" y="184151"/>
            <a:ext cx="1291167"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preferRelativeResize="0">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311218" y="239713"/>
            <a:ext cx="1147233"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2"/>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2D68108-2496-4DEF-BF83-3B4C197227EA}" type="datetime1">
              <a:rPr lang="en-AU" altLang="en-US">
                <a:solidFill>
                  <a:prstClr val="black"/>
                </a:solidFill>
              </a:rPr>
              <a:pPr/>
              <a:t>2/03/2020</a:t>
            </a:fld>
            <a:endParaRPr lang="en-AU" altLang="en-US">
              <a:solidFill>
                <a:prstClr val="black"/>
              </a:solidFill>
            </a:endParaRPr>
          </a:p>
        </p:txBody>
      </p:sp>
      <p:sp>
        <p:nvSpPr>
          <p:cNvPr id="7" name="Footer Placeholder 3"/>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8" name="Slide Number Placeholder 4"/>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012DEE2-34B3-422B-9C0B-0F61D192C849}" type="slidenum">
              <a:rPr lang="en-AU" altLang="en-US">
                <a:solidFill>
                  <a:prstClr val="black"/>
                </a:solidFill>
              </a:rPr>
              <a:pPr/>
              <a:t>‹#›</a:t>
            </a:fld>
            <a:endParaRPr lang="en-AU" altLang="en-US">
              <a:solidFill>
                <a:prstClr val="black"/>
              </a:solidFill>
            </a:endParaRPr>
          </a:p>
        </p:txBody>
      </p:sp>
      <p:sp>
        <p:nvSpPr>
          <p:cNvPr id="10" name="Rectangle 23"/>
          <p:cNvSpPr>
            <a:spLocks/>
          </p:cNvSpPr>
          <p:nvPr userDrawn="1"/>
        </p:nvSpPr>
        <p:spPr bwMode="auto">
          <a:xfrm>
            <a:off x="4152349" y="6648679"/>
            <a:ext cx="7716727" cy="215444"/>
          </a:xfrm>
          <a:prstGeom prst="rect">
            <a:avLst/>
          </a:prstGeom>
          <a:noFill/>
          <a:ln>
            <a:noFill/>
          </a:ln>
          <a:extLst/>
        </p:spPr>
        <p:txBody>
          <a:bodyPr wrap="squar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r>
              <a:rPr lang="en-US" altLang="en-US" sz="1400">
                <a:solidFill>
                  <a:srgbClr val="FFFFFF"/>
                </a:solidFill>
                <a:cs typeface="Arial" pitchFamily="34" charset="0"/>
                <a:sym typeface="Arial" pitchFamily="34" charset="0"/>
              </a:rPr>
              <a:t>© Global Initiative for </a:t>
            </a:r>
            <a:r>
              <a:rPr lang="en-US" altLang="en-US" sz="1400" smtClean="0">
                <a:solidFill>
                  <a:srgbClr val="FFFFFF"/>
                </a:solidFill>
                <a:cs typeface="Arial" pitchFamily="34" charset="0"/>
                <a:sym typeface="Arial" pitchFamily="34" charset="0"/>
              </a:rPr>
              <a:t>Asthma    www.ginasthma.org    www.goldcopd.org</a:t>
            </a:r>
            <a:endParaRPr lang="en-US" altLang="en-US" sz="1400">
              <a:solidFill>
                <a:srgbClr val="FFFFFF"/>
              </a:solidFill>
              <a:cs typeface="Arial" pitchFamily="34" charset="0"/>
              <a:sym typeface="Arial" pitchFamily="34" charset="0"/>
            </a:endParaRPr>
          </a:p>
        </p:txBody>
      </p:sp>
    </p:spTree>
    <p:extLst>
      <p:ext uri="{BB962C8B-B14F-4D97-AF65-F5344CB8AC3E}">
        <p14:creationId xmlns:p14="http://schemas.microsoft.com/office/powerpoint/2010/main" val="26451082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114669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TextBox 1"/>
          <p:cNvSpPr txBox="1">
            <a:spLocks noChangeArrowheads="1"/>
          </p:cNvSpPr>
          <p:nvPr userDrawn="1"/>
        </p:nvSpPr>
        <p:spPr bwMode="auto">
          <a:xfrm>
            <a:off x="2032000" y="6573073"/>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Asthma</a:t>
            </a:r>
          </a:p>
        </p:txBody>
      </p:sp>
      <p:pic>
        <p:nvPicPr>
          <p:cNvPr id="9"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210555" y="99940"/>
            <a:ext cx="11808000" cy="67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 name="Title 1"/>
          <p:cNvSpPr>
            <a:spLocks noGrp="1"/>
          </p:cNvSpPr>
          <p:nvPr>
            <p:ph type="ctrTitle"/>
          </p:nvPr>
        </p:nvSpPr>
        <p:spPr>
          <a:xfrm>
            <a:off x="914400" y="778722"/>
            <a:ext cx="103632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
        <p:nvSpPr>
          <p:cNvPr id="13" name="Rectangle 7"/>
          <p:cNvSpPr>
            <a:spLocks/>
          </p:cNvSpPr>
          <p:nvPr userDrawn="1"/>
        </p:nvSpPr>
        <p:spPr bwMode="auto">
          <a:xfrm>
            <a:off x="238688" y="4218334"/>
            <a:ext cx="1175173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500" dirty="0">
                <a:solidFill>
                  <a:srgbClr val="134679"/>
                </a:solidFill>
                <a:latin typeface="Arial" charset="0"/>
                <a:cs typeface="Arial" charset="0"/>
                <a:sym typeface="Arial" charset="0"/>
              </a:rPr>
              <a:t>GINA </a:t>
            </a:r>
            <a:r>
              <a:rPr lang="en-US" altLang="en-US" sz="2500" dirty="0" smtClean="0">
                <a:solidFill>
                  <a:srgbClr val="134679"/>
                </a:solidFill>
                <a:latin typeface="Arial" charset="0"/>
                <a:cs typeface="Arial" charset="0"/>
                <a:sym typeface="Arial" charset="0"/>
              </a:rPr>
              <a:t>Global Strategy </a:t>
            </a:r>
            <a:r>
              <a:rPr lang="en-US" altLang="en-US" sz="2500" dirty="0">
                <a:solidFill>
                  <a:srgbClr val="134679"/>
                </a:solidFill>
                <a:latin typeface="Arial" charset="0"/>
                <a:cs typeface="Arial" charset="0"/>
                <a:sym typeface="Arial" charset="0"/>
              </a:rPr>
              <a:t>for </a:t>
            </a:r>
            <a:r>
              <a:rPr lang="en-US" altLang="en-US" sz="2500" dirty="0" smtClean="0">
                <a:solidFill>
                  <a:srgbClr val="134679"/>
                </a:solidFill>
                <a:latin typeface="Arial" charset="0"/>
                <a:cs typeface="Arial" charset="0"/>
                <a:sym typeface="Arial" charset="0"/>
              </a:rPr>
              <a:t>Asthma </a:t>
            </a:r>
            <a:r>
              <a:rPr lang="en-US" altLang="en-US" sz="2500" dirty="0">
                <a:solidFill>
                  <a:srgbClr val="134679"/>
                </a:solidFill>
                <a:latin typeface="Arial" charset="0"/>
                <a:cs typeface="Arial" charset="0"/>
                <a:sym typeface="Arial" charset="0"/>
              </a:rPr>
              <a:t/>
            </a:r>
            <a:br>
              <a:rPr lang="en-US" altLang="en-US" sz="2500" dirty="0">
                <a:solidFill>
                  <a:srgbClr val="134679"/>
                </a:solidFill>
                <a:latin typeface="Arial" charset="0"/>
                <a:cs typeface="Arial" charset="0"/>
                <a:sym typeface="Arial" charset="0"/>
              </a:rPr>
            </a:br>
            <a:r>
              <a:rPr lang="en-US" altLang="en-US" sz="2500" dirty="0" smtClean="0">
                <a:solidFill>
                  <a:srgbClr val="134679"/>
                </a:solidFill>
                <a:latin typeface="Arial" charset="0"/>
                <a:cs typeface="Arial" charset="0"/>
                <a:sym typeface="Arial" charset="0"/>
              </a:rPr>
              <a:t>Management </a:t>
            </a:r>
            <a:r>
              <a:rPr lang="en-US" altLang="en-US" sz="2500" dirty="0">
                <a:solidFill>
                  <a:srgbClr val="134679"/>
                </a:solidFill>
                <a:latin typeface="Arial" charset="0"/>
                <a:cs typeface="Arial" charset="0"/>
                <a:sym typeface="Arial" charset="0"/>
              </a:rPr>
              <a:t>and </a:t>
            </a:r>
            <a:r>
              <a:rPr lang="en-US" altLang="en-US" sz="2500" smtClean="0">
                <a:solidFill>
                  <a:srgbClr val="134679"/>
                </a:solidFill>
                <a:latin typeface="Arial" charset="0"/>
                <a:cs typeface="Arial" charset="0"/>
                <a:sym typeface="Arial" charset="0"/>
              </a:rPr>
              <a:t>Prevention 2018</a:t>
            </a:r>
            <a:endParaRPr lang="en-US" altLang="en-US" sz="2500" dirty="0">
              <a:solidFill>
                <a:srgbClr val="134679"/>
              </a:solidFill>
              <a:latin typeface="Arial" charset="0"/>
              <a:cs typeface="Arial" charset="0"/>
              <a:sym typeface="Arial" charset="0"/>
            </a:endParaRPr>
          </a:p>
        </p:txBody>
      </p:sp>
      <p:pic>
        <p:nvPicPr>
          <p:cNvPr id="14"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04980" y="2409550"/>
            <a:ext cx="227541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 name="TextBox 2"/>
          <p:cNvSpPr txBox="1"/>
          <p:nvPr userDrawn="1"/>
        </p:nvSpPr>
        <p:spPr>
          <a:xfrm>
            <a:off x="1201531" y="5183535"/>
            <a:ext cx="9435548" cy="923330"/>
          </a:xfrm>
          <a:prstGeom prst="rect">
            <a:avLst/>
          </a:prstGeom>
          <a:noFill/>
        </p:spPr>
        <p:txBody>
          <a:bodyPr wrap="square" rtlCol="0">
            <a:spAutoFit/>
          </a:bodyPr>
          <a:lstStyle/>
          <a:p>
            <a:r>
              <a:rPr lang="en-US" sz="1800" dirty="0" smtClean="0">
                <a:solidFill>
                  <a:srgbClr val="134679"/>
                </a:solidFill>
              </a:rPr>
              <a:t>This slide set is restricted for academic and educational purposes only.  Use of the slide set, or of individual slides, for commercial or promotional purposes requires approval from </a:t>
            </a:r>
            <a:r>
              <a:rPr lang="en-US" sz="1800" smtClean="0">
                <a:solidFill>
                  <a:srgbClr val="134679"/>
                </a:solidFill>
              </a:rPr>
              <a:t>GINA. Slides must not be changed without explicit permission from GINA. </a:t>
            </a:r>
            <a:endParaRPr lang="en-AU" sz="1800" dirty="0">
              <a:solidFill>
                <a:prstClr val="black"/>
              </a:solidFill>
            </a:endParaRPr>
          </a:p>
        </p:txBody>
      </p:sp>
      <p:sp>
        <p:nvSpPr>
          <p:cNvPr id="10" name="TextBox 1"/>
          <p:cNvSpPr txBox="1">
            <a:spLocks noChangeArrowheads="1"/>
          </p:cNvSpPr>
          <p:nvPr userDrawn="1"/>
        </p:nvSpPr>
        <p:spPr bwMode="auto">
          <a:xfrm>
            <a:off x="7714699" y="6573072"/>
            <a:ext cx="22155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r" eaLnBrk="1" hangingPunct="1"/>
            <a:r>
              <a:rPr lang="en-US" sz="1200" smtClean="0">
                <a:solidFill>
                  <a:srgbClr val="134679"/>
                </a:solidFill>
              </a:rPr>
              <a:t>www.ginasthma.org</a:t>
            </a:r>
            <a:endParaRPr lang="en-US" sz="1200" dirty="0">
              <a:solidFill>
                <a:srgbClr val="134679"/>
              </a:solidFill>
            </a:endParaRPr>
          </a:p>
        </p:txBody>
      </p:sp>
    </p:spTree>
    <p:extLst>
      <p:ext uri="{BB962C8B-B14F-4D97-AF65-F5344CB8AC3E}">
        <p14:creationId xmlns:p14="http://schemas.microsoft.com/office/powerpoint/2010/main" val="239299792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2534" y="-165100"/>
            <a:ext cx="12937067" cy="718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344267221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09600" y="6356351"/>
            <a:ext cx="2844800" cy="365125"/>
          </a:xfrm>
          <a:prstGeom prst="rect">
            <a:avLst/>
          </a:prstGeom>
        </p:spPr>
        <p:txBody>
          <a:bodyPr/>
          <a:lstStyle/>
          <a:p>
            <a:fld id="{89B53804-EED5-4ABA-A7B2-EF2D5F7C27F9}" type="datetimeFigureOut">
              <a:rPr lang="en-AU" smtClean="0">
                <a:solidFill>
                  <a:prstClr val="black"/>
                </a:solidFill>
              </a:rPr>
              <a:pPr/>
              <a:t>2/03/2020</a:t>
            </a:fld>
            <a:endParaRPr lang="en-AU">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AU">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sp>
        <p:nvSpPr>
          <p:cNvPr id="12" name="Rounded Rectangle 14"/>
          <p:cNvSpPr/>
          <p:nvPr userDrawn="1"/>
        </p:nvSpPr>
        <p:spPr>
          <a:xfrm>
            <a:off x="219397" y="6652582"/>
            <a:ext cx="1176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prstClr val="white"/>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4453" y="184799"/>
            <a:ext cx="1291896" cy="994646"/>
          </a:xfrm>
          <a:prstGeom prst="rect">
            <a:avLst/>
          </a:prstGeom>
        </p:spPr>
      </p:pic>
      <p:sp>
        <p:nvSpPr>
          <p:cNvPr id="8" name="Rectangle 23"/>
          <p:cNvSpPr>
            <a:spLocks/>
          </p:cNvSpPr>
          <p:nvPr userDrawn="1"/>
        </p:nvSpPr>
        <p:spPr bwMode="auto">
          <a:xfrm>
            <a:off x="7794755" y="6648679"/>
            <a:ext cx="4074320" cy="215444"/>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sz="1400">
                <a:solidFill>
                  <a:srgbClr val="FFFFFF"/>
                </a:solidFill>
                <a:cs typeface="Arial" pitchFamily="34" charset="0"/>
                <a:sym typeface="Arial" pitchFamily="34" charset="0"/>
              </a:rPr>
              <a:t>© Global Initiative for </a:t>
            </a:r>
            <a:r>
              <a:rPr lang="en-US" altLang="en-US" sz="1400" smtClean="0">
                <a:solidFill>
                  <a:srgbClr val="FFFFFF"/>
                </a:solidFill>
                <a:cs typeface="Arial" pitchFamily="34" charset="0"/>
                <a:sym typeface="Arial" pitchFamily="34" charset="0"/>
              </a:rPr>
              <a:t>Asthma    www.ginasthma.org</a:t>
            </a:r>
            <a:endParaRPr lang="en-US" altLang="en-US" sz="1400">
              <a:solidFill>
                <a:srgbClr val="FFFFFF"/>
              </a:solidFill>
              <a:cs typeface="Arial" pitchFamily="34" charset="0"/>
              <a:sym typeface="Arial" pitchFamily="34" charset="0"/>
            </a:endParaRPr>
          </a:p>
        </p:txBody>
      </p:sp>
    </p:spTree>
    <p:extLst>
      <p:ext uri="{BB962C8B-B14F-4D97-AF65-F5344CB8AC3E}">
        <p14:creationId xmlns:p14="http://schemas.microsoft.com/office/powerpoint/2010/main" val="266064940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3"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210555" y="99940"/>
            <a:ext cx="11808000" cy="67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 name="Date Placeholder 3"/>
          <p:cNvSpPr>
            <a:spLocks noGrp="1"/>
          </p:cNvSpPr>
          <p:nvPr>
            <p:ph type="dt" sz="half" idx="10"/>
          </p:nvPr>
        </p:nvSpPr>
        <p:spPr>
          <a:xfrm>
            <a:off x="609600" y="6356351"/>
            <a:ext cx="2844800" cy="365125"/>
          </a:xfrm>
          <a:prstGeom prst="rect">
            <a:avLst/>
          </a:prstGeom>
        </p:spPr>
        <p:txBody>
          <a:bodyPr/>
          <a:lstStyle/>
          <a:p>
            <a:fld id="{89B53804-EED5-4ABA-A7B2-EF2D5F7C27F9}" type="datetimeFigureOut">
              <a:rPr lang="en-AU" smtClean="0">
                <a:solidFill>
                  <a:prstClr val="black"/>
                </a:solidFill>
              </a:rPr>
              <a:pPr/>
              <a:t>2/03/2020</a:t>
            </a:fld>
            <a:endParaRPr lang="en-AU"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sp>
        <p:nvSpPr>
          <p:cNvPr id="2" name="Title 1"/>
          <p:cNvSpPr>
            <a:spLocks noGrp="1"/>
          </p:cNvSpPr>
          <p:nvPr>
            <p:ph type="ctrTitle"/>
          </p:nvPr>
        </p:nvSpPr>
        <p:spPr>
          <a:xfrm>
            <a:off x="914400" y="1255794"/>
            <a:ext cx="103632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
        <p:nvSpPr>
          <p:cNvPr id="10" name="Rectangle 7"/>
          <p:cNvSpPr>
            <a:spLocks/>
          </p:cNvSpPr>
          <p:nvPr userDrawn="1"/>
        </p:nvSpPr>
        <p:spPr bwMode="auto">
          <a:xfrm>
            <a:off x="406400" y="4970120"/>
            <a:ext cx="1175173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200" dirty="0">
                <a:solidFill>
                  <a:srgbClr val="134679"/>
                </a:solidFill>
                <a:latin typeface="Arial" charset="0"/>
                <a:cs typeface="Arial" charset="0"/>
                <a:sym typeface="Arial" charset="0"/>
              </a:rPr>
              <a:t>GINA </a:t>
            </a:r>
            <a:r>
              <a:rPr lang="en-US" altLang="en-US" sz="2200" dirty="0" smtClean="0">
                <a:solidFill>
                  <a:srgbClr val="134679"/>
                </a:solidFill>
                <a:latin typeface="Arial" charset="0"/>
                <a:cs typeface="Arial" charset="0"/>
                <a:sym typeface="Arial" charset="0"/>
              </a:rPr>
              <a:t>Global Strategy </a:t>
            </a:r>
            <a:r>
              <a:rPr lang="en-US" altLang="en-US" sz="2200" dirty="0">
                <a:solidFill>
                  <a:srgbClr val="134679"/>
                </a:solidFill>
                <a:latin typeface="Arial" charset="0"/>
                <a:cs typeface="Arial" charset="0"/>
                <a:sym typeface="Arial" charset="0"/>
              </a:rPr>
              <a:t>for </a:t>
            </a:r>
            <a:r>
              <a:rPr lang="en-US" altLang="en-US" sz="2200" dirty="0" smtClean="0">
                <a:solidFill>
                  <a:srgbClr val="134679"/>
                </a:solidFill>
                <a:latin typeface="Arial" charset="0"/>
                <a:cs typeface="Arial" charset="0"/>
                <a:sym typeface="Arial" charset="0"/>
              </a:rPr>
              <a:t>Asthma Management </a:t>
            </a:r>
            <a:br>
              <a:rPr lang="en-US" altLang="en-US" sz="2200" dirty="0" smtClean="0">
                <a:solidFill>
                  <a:srgbClr val="134679"/>
                </a:solidFill>
                <a:latin typeface="Arial" charset="0"/>
                <a:cs typeface="Arial" charset="0"/>
                <a:sym typeface="Arial" charset="0"/>
              </a:rPr>
            </a:br>
            <a:r>
              <a:rPr lang="en-US" altLang="en-US" sz="2200" dirty="0" smtClean="0">
                <a:solidFill>
                  <a:srgbClr val="134679"/>
                </a:solidFill>
                <a:latin typeface="Arial" charset="0"/>
                <a:cs typeface="Arial" charset="0"/>
                <a:sym typeface="Arial" charset="0"/>
              </a:rPr>
              <a:t>and Prevention</a:t>
            </a:r>
          </a:p>
          <a:p>
            <a:pPr algn="ctr">
              <a:spcBef>
                <a:spcPts val="663"/>
              </a:spcBef>
            </a:pPr>
            <a:r>
              <a:rPr lang="en-US" altLang="en-US" sz="2200" dirty="0" smtClean="0">
                <a:solidFill>
                  <a:srgbClr val="134679"/>
                </a:solidFill>
                <a:latin typeface="Arial" charset="0"/>
                <a:cs typeface="Arial" charset="0"/>
                <a:sym typeface="Arial" charset="0"/>
              </a:rPr>
              <a:t>GOLD Global Strategy for Diagnosis, </a:t>
            </a:r>
            <a:br>
              <a:rPr lang="en-US" altLang="en-US" sz="2200" dirty="0" smtClean="0">
                <a:solidFill>
                  <a:srgbClr val="134679"/>
                </a:solidFill>
                <a:latin typeface="Arial" charset="0"/>
                <a:cs typeface="Arial" charset="0"/>
                <a:sym typeface="Arial" charset="0"/>
              </a:rPr>
            </a:br>
            <a:r>
              <a:rPr lang="en-US" altLang="en-US" sz="2200" dirty="0" smtClean="0">
                <a:solidFill>
                  <a:srgbClr val="134679"/>
                </a:solidFill>
                <a:latin typeface="Arial" charset="0"/>
                <a:cs typeface="Arial" charset="0"/>
                <a:sym typeface="Arial" charset="0"/>
              </a:rPr>
              <a:t>Management and Prevention of COPD</a:t>
            </a:r>
            <a:endParaRPr lang="en-US" altLang="en-US" sz="2200" dirty="0">
              <a:solidFill>
                <a:srgbClr val="134679"/>
              </a:solidFill>
              <a:latin typeface="Arial" charset="0"/>
              <a:cs typeface="Arial" charset="0"/>
              <a:sym typeface="Arial" charset="0"/>
            </a:endParaRPr>
          </a:p>
        </p:txBody>
      </p:sp>
      <p:pic>
        <p:nvPicPr>
          <p:cNvPr id="11" name="Picture 5"/>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75473" y="3361008"/>
            <a:ext cx="1843088" cy="141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 name="Picture 2"/>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29637" y="3466586"/>
            <a:ext cx="1651416" cy="1249681"/>
          </a:xfrm>
          <a:prstGeom prst="rect">
            <a:avLst/>
          </a:prstGeom>
        </p:spPr>
      </p:pic>
      <p:sp>
        <p:nvSpPr>
          <p:cNvPr id="14" name="TextBox 1"/>
          <p:cNvSpPr txBox="1">
            <a:spLocks noChangeArrowheads="1"/>
          </p:cNvSpPr>
          <p:nvPr userDrawn="1"/>
        </p:nvSpPr>
        <p:spPr bwMode="auto">
          <a:xfrm>
            <a:off x="210556" y="6573073"/>
            <a:ext cx="116633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l" eaLnBrk="1" hangingPunct="1"/>
            <a:r>
              <a:rPr lang="en-US" sz="1200" dirty="0">
                <a:solidFill>
                  <a:srgbClr val="134679"/>
                </a:solidFill>
              </a:rPr>
              <a:t>© Global Initiative </a:t>
            </a:r>
            <a:r>
              <a:rPr lang="en-US" sz="1200">
                <a:solidFill>
                  <a:srgbClr val="134679"/>
                </a:solidFill>
              </a:rPr>
              <a:t>for </a:t>
            </a:r>
            <a:r>
              <a:rPr lang="en-US" sz="1200" smtClean="0">
                <a:solidFill>
                  <a:srgbClr val="134679"/>
                </a:solidFill>
              </a:rPr>
              <a:t>Asthma                                                                              www.ginasthma.org    www.goldcopd.org</a:t>
            </a:r>
            <a:endParaRPr lang="en-US" sz="1200" dirty="0">
              <a:solidFill>
                <a:srgbClr val="134679"/>
              </a:solidFill>
            </a:endParaRPr>
          </a:p>
        </p:txBody>
      </p:sp>
    </p:spTree>
    <p:extLst>
      <p:ext uri="{BB962C8B-B14F-4D97-AF65-F5344CB8AC3E}">
        <p14:creationId xmlns:p14="http://schemas.microsoft.com/office/powerpoint/2010/main" val="99650721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5" name="Rounded Rectangle 14"/>
          <p:cNvSpPr/>
          <p:nvPr userDrawn="1"/>
        </p:nvSpPr>
        <p:spPr>
          <a:xfrm>
            <a:off x="219397" y="6652582"/>
            <a:ext cx="1176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prstClr val="white"/>
              </a:solidFill>
            </a:endParaRP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9B53804-EED5-4ABA-A7B2-EF2D5F7C27F9}" type="datetimeFigureOut">
              <a:rPr lang="en-AU" smtClean="0">
                <a:solidFill>
                  <a:prstClr val="black"/>
                </a:solidFill>
              </a:rPr>
              <a:pPr/>
              <a:t>2/03/2020</a:t>
            </a:fld>
            <a:endParaRPr lang="en-AU">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2464" y="139701"/>
            <a:ext cx="1176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1" name="Title 1"/>
          <p:cNvSpPr>
            <a:spLocks noGrp="1"/>
          </p:cNvSpPr>
          <p:nvPr>
            <p:ph type="title"/>
          </p:nvPr>
        </p:nvSpPr>
        <p:spPr>
          <a:xfrm>
            <a:off x="229704" y="251382"/>
            <a:ext cx="8640000"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4453" y="184799"/>
            <a:ext cx="1291896" cy="994646"/>
          </a:xfrm>
          <a:prstGeom prst="rect">
            <a:avLst/>
          </a:prstGeom>
        </p:spPr>
      </p:pic>
      <p:pic>
        <p:nvPicPr>
          <p:cNvPr id="12" name="Picture 11"/>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10320" y="239368"/>
            <a:ext cx="1147637" cy="868455"/>
          </a:xfrm>
          <a:prstGeom prst="rect">
            <a:avLst/>
          </a:prstGeom>
        </p:spPr>
      </p:pic>
      <p:sp>
        <p:nvSpPr>
          <p:cNvPr id="16" name="Rectangle 23"/>
          <p:cNvSpPr>
            <a:spLocks/>
          </p:cNvSpPr>
          <p:nvPr userDrawn="1"/>
        </p:nvSpPr>
        <p:spPr bwMode="auto">
          <a:xfrm>
            <a:off x="4152349" y="6648679"/>
            <a:ext cx="7716727" cy="215444"/>
          </a:xfrm>
          <a:prstGeom prst="rect">
            <a:avLst/>
          </a:prstGeom>
          <a:noFill/>
          <a:ln>
            <a:noFill/>
          </a:ln>
          <a:extLst/>
        </p:spPr>
        <p:txBody>
          <a:bodyPr wrap="squar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r>
              <a:rPr lang="en-US" altLang="en-US" sz="1400">
                <a:solidFill>
                  <a:srgbClr val="FFFFFF"/>
                </a:solidFill>
                <a:cs typeface="Arial" pitchFamily="34" charset="0"/>
                <a:sym typeface="Arial" pitchFamily="34" charset="0"/>
              </a:rPr>
              <a:t>© Global Initiative for </a:t>
            </a:r>
            <a:r>
              <a:rPr lang="en-US" altLang="en-US" sz="1400" smtClean="0">
                <a:solidFill>
                  <a:srgbClr val="FFFFFF"/>
                </a:solidFill>
                <a:cs typeface="Arial" pitchFamily="34" charset="0"/>
                <a:sym typeface="Arial" pitchFamily="34" charset="0"/>
              </a:rPr>
              <a:t>Asthma    www.ginasthma.org    www.goldcopd.org</a:t>
            </a:r>
            <a:endParaRPr lang="en-US" altLang="en-US" sz="1400">
              <a:solidFill>
                <a:srgbClr val="FFFFFF"/>
              </a:solidFill>
              <a:cs typeface="Arial" pitchFamily="34" charset="0"/>
              <a:sym typeface="Arial" pitchFamily="34" charset="0"/>
            </a:endParaRPr>
          </a:p>
        </p:txBody>
      </p:sp>
    </p:spTree>
    <p:extLst>
      <p:ext uri="{BB962C8B-B14F-4D97-AF65-F5344CB8AC3E}">
        <p14:creationId xmlns:p14="http://schemas.microsoft.com/office/powerpoint/2010/main" val="92309069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09600" y="6356351"/>
            <a:ext cx="2844800" cy="365125"/>
          </a:xfrm>
          <a:prstGeom prst="rect">
            <a:avLst/>
          </a:prstGeom>
        </p:spPr>
        <p:txBody>
          <a:bodyPr/>
          <a:lstStyle/>
          <a:p>
            <a:fld id="{89B53804-EED5-4ABA-A7B2-EF2D5F7C27F9}" type="datetimeFigureOut">
              <a:rPr lang="en-AU" smtClean="0">
                <a:solidFill>
                  <a:prstClr val="black"/>
                </a:solidFill>
              </a:rPr>
              <a:pPr/>
              <a:t>2/03/2020</a:t>
            </a:fld>
            <a:endParaRPr lang="en-AU">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AU">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sp>
        <p:nvSpPr>
          <p:cNvPr id="12" name="Rounded Rectangle 14"/>
          <p:cNvSpPr/>
          <p:nvPr userDrawn="1"/>
        </p:nvSpPr>
        <p:spPr>
          <a:xfrm>
            <a:off x="219397" y="6652582"/>
            <a:ext cx="1176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prstClr val="white"/>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4453" y="184799"/>
            <a:ext cx="1291896" cy="994646"/>
          </a:xfrm>
          <a:prstGeom prst="rect">
            <a:avLst/>
          </a:prstGeom>
        </p:spPr>
      </p:pic>
      <p:pic>
        <p:nvPicPr>
          <p:cNvPr id="8" name="Picture 7"/>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10320" y="239368"/>
            <a:ext cx="1147637" cy="868455"/>
          </a:xfrm>
          <a:prstGeom prst="rect">
            <a:avLst/>
          </a:prstGeom>
        </p:spPr>
      </p:pic>
      <p:sp>
        <p:nvSpPr>
          <p:cNvPr id="10" name="Rectangle 23"/>
          <p:cNvSpPr>
            <a:spLocks/>
          </p:cNvSpPr>
          <p:nvPr userDrawn="1"/>
        </p:nvSpPr>
        <p:spPr bwMode="auto">
          <a:xfrm>
            <a:off x="4152349" y="6648679"/>
            <a:ext cx="7716727" cy="215444"/>
          </a:xfrm>
          <a:prstGeom prst="rect">
            <a:avLst/>
          </a:prstGeom>
          <a:noFill/>
          <a:ln>
            <a:noFill/>
          </a:ln>
          <a:extLst/>
        </p:spPr>
        <p:txBody>
          <a:bodyPr wrap="squar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r>
              <a:rPr lang="en-US" altLang="en-US" sz="1400">
                <a:solidFill>
                  <a:srgbClr val="FFFFFF"/>
                </a:solidFill>
                <a:cs typeface="Arial" pitchFamily="34" charset="0"/>
                <a:sym typeface="Arial" pitchFamily="34" charset="0"/>
              </a:rPr>
              <a:t>© Global Initiative for </a:t>
            </a:r>
            <a:r>
              <a:rPr lang="en-US" altLang="en-US" sz="1400" smtClean="0">
                <a:solidFill>
                  <a:srgbClr val="FFFFFF"/>
                </a:solidFill>
                <a:cs typeface="Arial" pitchFamily="34" charset="0"/>
                <a:sym typeface="Arial" pitchFamily="34" charset="0"/>
              </a:rPr>
              <a:t>Asthma    www.ginasthma.org    www.goldcopd.org</a:t>
            </a:r>
            <a:endParaRPr lang="en-US" altLang="en-US" sz="1400">
              <a:solidFill>
                <a:srgbClr val="FFFFFF"/>
              </a:solidFill>
              <a:cs typeface="Arial" pitchFamily="34" charset="0"/>
              <a:sym typeface="Arial" pitchFamily="34" charset="0"/>
            </a:endParaRPr>
          </a:p>
        </p:txBody>
      </p:sp>
    </p:spTree>
    <p:extLst>
      <p:ext uri="{BB962C8B-B14F-4D97-AF65-F5344CB8AC3E}">
        <p14:creationId xmlns:p14="http://schemas.microsoft.com/office/powerpoint/2010/main" val="75592600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Rounded Rectangle 14"/>
          <p:cNvSpPr/>
          <p:nvPr userDrawn="1"/>
        </p:nvSpPr>
        <p:spPr>
          <a:xfrm>
            <a:off x="220133" y="6653213"/>
            <a:ext cx="1176020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800">
              <a:solidFill>
                <a:prstClr val="white"/>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5085" y="184151"/>
            <a:ext cx="1291167"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2"/>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04E9227-E274-4440-BA8E-C7106F132587}" type="datetime1">
              <a:rPr lang="en-AU" altLang="en-US">
                <a:solidFill>
                  <a:prstClr val="black"/>
                </a:solidFill>
              </a:rPr>
              <a:pPr/>
              <a:t>2/03/2020</a:t>
            </a:fld>
            <a:endParaRPr lang="en-AU" altLang="en-US">
              <a:solidFill>
                <a:prstClr val="black"/>
              </a:solidFill>
            </a:endParaRPr>
          </a:p>
        </p:txBody>
      </p:sp>
      <p:sp>
        <p:nvSpPr>
          <p:cNvPr id="6" name="Footer Placeholder 3"/>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7" name="Slide Number Placeholder 4"/>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51FF73E-AFE6-47C7-B9BC-46EA8BF16127}" type="slidenum">
              <a:rPr lang="en-AU" altLang="en-US">
                <a:solidFill>
                  <a:prstClr val="black"/>
                </a:solidFill>
              </a:rPr>
              <a:pPr/>
              <a:t>‹#›</a:t>
            </a:fld>
            <a:endParaRPr lang="en-AU" altLang="en-US">
              <a:solidFill>
                <a:prstClr val="black"/>
              </a:solidFill>
            </a:endParaRPr>
          </a:p>
        </p:txBody>
      </p:sp>
      <p:sp>
        <p:nvSpPr>
          <p:cNvPr id="8" name="Rectangle 23"/>
          <p:cNvSpPr>
            <a:spLocks/>
          </p:cNvSpPr>
          <p:nvPr userDrawn="1"/>
        </p:nvSpPr>
        <p:spPr bwMode="auto">
          <a:xfrm>
            <a:off x="7794755" y="6648679"/>
            <a:ext cx="4074320" cy="215444"/>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sz="1400">
                <a:solidFill>
                  <a:srgbClr val="FFFFFF"/>
                </a:solidFill>
                <a:cs typeface="Arial" pitchFamily="34" charset="0"/>
                <a:sym typeface="Arial" pitchFamily="34" charset="0"/>
              </a:rPr>
              <a:t>© Global Initiative for </a:t>
            </a:r>
            <a:r>
              <a:rPr lang="en-US" altLang="en-US" sz="1400" smtClean="0">
                <a:solidFill>
                  <a:srgbClr val="FFFFFF"/>
                </a:solidFill>
                <a:cs typeface="Arial" pitchFamily="34" charset="0"/>
                <a:sym typeface="Arial" pitchFamily="34" charset="0"/>
              </a:rPr>
              <a:t>Asthma    www.ginasthma.org</a:t>
            </a:r>
            <a:endParaRPr lang="en-US" altLang="en-US" sz="1400">
              <a:solidFill>
                <a:srgbClr val="FFFFFF"/>
              </a:solidFill>
              <a:cs typeface="Arial" pitchFamily="34" charset="0"/>
              <a:sym typeface="Arial" pitchFamily="34" charset="0"/>
            </a:endParaRPr>
          </a:p>
        </p:txBody>
      </p:sp>
    </p:spTree>
    <p:extLst>
      <p:ext uri="{BB962C8B-B14F-4D97-AF65-F5344CB8AC3E}">
        <p14:creationId xmlns:p14="http://schemas.microsoft.com/office/powerpoint/2010/main" val="1490345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38226" y="3429000"/>
            <a:ext cx="7233204" cy="2184908"/>
          </a:xfrm>
          <a:prstGeom prst="rect">
            <a:avLst/>
          </a:prstGeom>
        </p:spPr>
        <p:txBody>
          <a:bodyPr anchor="b">
            <a:noAutofit/>
          </a:bodyPr>
          <a:lstStyle>
            <a:lvl1pPr algn="l">
              <a:defRPr sz="4000" b="1">
                <a:solidFill>
                  <a:schemeClr val="bg1"/>
                </a:solidFill>
              </a:defRPr>
            </a:lvl1pPr>
          </a:lstStyle>
          <a:p>
            <a:r>
              <a:rPr lang="en-GB" dirty="0"/>
              <a:t>Click to edit master title style</a:t>
            </a:r>
            <a:endParaRPr lang="en-US" dirty="0"/>
          </a:p>
        </p:txBody>
      </p:sp>
      <p:sp>
        <p:nvSpPr>
          <p:cNvPr id="4" name="Rectangle 3"/>
          <p:cNvSpPr/>
          <p:nvPr userDrawn="1"/>
        </p:nvSpPr>
        <p:spPr>
          <a:xfrm>
            <a:off x="413983" y="346313"/>
            <a:ext cx="11364036" cy="6165377"/>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9"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210555" y="99940"/>
            <a:ext cx="11808000" cy="67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8" name="TextBox 1"/>
          <p:cNvSpPr txBox="1">
            <a:spLocks noChangeArrowheads="1"/>
          </p:cNvSpPr>
          <p:nvPr userDrawn="1"/>
        </p:nvSpPr>
        <p:spPr bwMode="auto">
          <a:xfrm>
            <a:off x="2032000" y="6573073"/>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eaLnBrk="1" hangingPunct="1"/>
            <a:r>
              <a:rPr lang="en-US" sz="1200" dirty="0">
                <a:solidFill>
                  <a:srgbClr val="134679"/>
                </a:solidFill>
              </a:rPr>
              <a:t>© Global Initiative for Asthma</a:t>
            </a:r>
          </a:p>
        </p:txBody>
      </p:sp>
      <p:sp>
        <p:nvSpPr>
          <p:cNvPr id="2" name="Title 1"/>
          <p:cNvSpPr>
            <a:spLocks noGrp="1"/>
          </p:cNvSpPr>
          <p:nvPr>
            <p:ph type="ctrTitle"/>
          </p:nvPr>
        </p:nvSpPr>
        <p:spPr>
          <a:xfrm>
            <a:off x="914400" y="778722"/>
            <a:ext cx="103632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
        <p:nvSpPr>
          <p:cNvPr id="13" name="Rectangle 7"/>
          <p:cNvSpPr>
            <a:spLocks/>
          </p:cNvSpPr>
          <p:nvPr userDrawn="1"/>
        </p:nvSpPr>
        <p:spPr bwMode="auto">
          <a:xfrm>
            <a:off x="238688" y="4218334"/>
            <a:ext cx="1175173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500" dirty="0">
                <a:solidFill>
                  <a:srgbClr val="134679"/>
                </a:solidFill>
                <a:latin typeface="Arial" charset="0"/>
                <a:cs typeface="Arial" charset="0"/>
                <a:sym typeface="Arial" charset="0"/>
              </a:rPr>
              <a:t>GINA </a:t>
            </a:r>
            <a:r>
              <a:rPr lang="en-US" altLang="en-US" sz="2500" dirty="0" smtClean="0">
                <a:solidFill>
                  <a:srgbClr val="134679"/>
                </a:solidFill>
                <a:latin typeface="Arial" charset="0"/>
                <a:cs typeface="Arial" charset="0"/>
                <a:sym typeface="Arial" charset="0"/>
              </a:rPr>
              <a:t>Global Strategy </a:t>
            </a:r>
            <a:r>
              <a:rPr lang="en-US" altLang="en-US" sz="2500" dirty="0">
                <a:solidFill>
                  <a:srgbClr val="134679"/>
                </a:solidFill>
                <a:latin typeface="Arial" charset="0"/>
                <a:cs typeface="Arial" charset="0"/>
                <a:sym typeface="Arial" charset="0"/>
              </a:rPr>
              <a:t>for </a:t>
            </a:r>
            <a:r>
              <a:rPr lang="en-US" altLang="en-US" sz="2500" dirty="0" smtClean="0">
                <a:solidFill>
                  <a:srgbClr val="134679"/>
                </a:solidFill>
                <a:latin typeface="Arial" charset="0"/>
                <a:cs typeface="Arial" charset="0"/>
                <a:sym typeface="Arial" charset="0"/>
              </a:rPr>
              <a:t>Asthma </a:t>
            </a:r>
            <a:r>
              <a:rPr lang="en-US" altLang="en-US" sz="2500" dirty="0">
                <a:solidFill>
                  <a:srgbClr val="134679"/>
                </a:solidFill>
                <a:latin typeface="Arial" charset="0"/>
                <a:cs typeface="Arial" charset="0"/>
                <a:sym typeface="Arial" charset="0"/>
              </a:rPr>
              <a:t/>
            </a:r>
            <a:br>
              <a:rPr lang="en-US" altLang="en-US" sz="2500" dirty="0">
                <a:solidFill>
                  <a:srgbClr val="134679"/>
                </a:solidFill>
                <a:latin typeface="Arial" charset="0"/>
                <a:cs typeface="Arial" charset="0"/>
                <a:sym typeface="Arial" charset="0"/>
              </a:rPr>
            </a:br>
            <a:r>
              <a:rPr lang="en-US" altLang="en-US" sz="2500" dirty="0" smtClean="0">
                <a:solidFill>
                  <a:srgbClr val="134679"/>
                </a:solidFill>
                <a:latin typeface="Arial" charset="0"/>
                <a:cs typeface="Arial" charset="0"/>
                <a:sym typeface="Arial" charset="0"/>
              </a:rPr>
              <a:t>Management </a:t>
            </a:r>
            <a:r>
              <a:rPr lang="en-US" altLang="en-US" sz="2500" dirty="0">
                <a:solidFill>
                  <a:srgbClr val="134679"/>
                </a:solidFill>
                <a:latin typeface="Arial" charset="0"/>
                <a:cs typeface="Arial" charset="0"/>
                <a:sym typeface="Arial" charset="0"/>
              </a:rPr>
              <a:t>and </a:t>
            </a:r>
            <a:r>
              <a:rPr lang="en-US" altLang="en-US" sz="2500" smtClean="0">
                <a:solidFill>
                  <a:srgbClr val="134679"/>
                </a:solidFill>
                <a:latin typeface="Arial" charset="0"/>
                <a:cs typeface="Arial" charset="0"/>
                <a:sym typeface="Arial" charset="0"/>
              </a:rPr>
              <a:t>Prevention 2018</a:t>
            </a:r>
            <a:endParaRPr lang="en-US" altLang="en-US" sz="2500" dirty="0">
              <a:solidFill>
                <a:srgbClr val="134679"/>
              </a:solidFill>
              <a:latin typeface="Arial" charset="0"/>
              <a:cs typeface="Arial" charset="0"/>
              <a:sym typeface="Arial" charset="0"/>
            </a:endParaRPr>
          </a:p>
        </p:txBody>
      </p:sp>
      <p:pic>
        <p:nvPicPr>
          <p:cNvPr id="14"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04980" y="2409550"/>
            <a:ext cx="227541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 name="TextBox 2"/>
          <p:cNvSpPr txBox="1"/>
          <p:nvPr userDrawn="1"/>
        </p:nvSpPr>
        <p:spPr>
          <a:xfrm>
            <a:off x="1132158" y="5183535"/>
            <a:ext cx="9964793" cy="1200329"/>
          </a:xfrm>
          <a:prstGeom prst="rect">
            <a:avLst/>
          </a:prstGeom>
          <a:noFill/>
        </p:spPr>
        <p:txBody>
          <a:bodyPr wrap="square" rtlCol="0">
            <a:spAutoFit/>
          </a:bodyPr>
          <a:lstStyle/>
          <a:p>
            <a:pPr algn="ctr"/>
            <a:r>
              <a:rPr lang="en-US" sz="1800" dirty="0" smtClean="0">
                <a:solidFill>
                  <a:srgbClr val="134679"/>
                </a:solidFill>
              </a:rPr>
              <a:t>This slide set is restricted for academic and educational purposes only.  Use of the slide set, or of individual slides, for </a:t>
            </a:r>
            <a:r>
              <a:rPr lang="en-US" sz="1800" smtClean="0">
                <a:solidFill>
                  <a:srgbClr val="134679"/>
                </a:solidFill>
              </a:rPr>
              <a:t>commercial </a:t>
            </a:r>
            <a:br>
              <a:rPr lang="en-US" sz="1800" smtClean="0">
                <a:solidFill>
                  <a:srgbClr val="134679"/>
                </a:solidFill>
              </a:rPr>
            </a:br>
            <a:r>
              <a:rPr lang="en-US" sz="1800" smtClean="0">
                <a:solidFill>
                  <a:srgbClr val="134679"/>
                </a:solidFill>
              </a:rPr>
              <a:t>or </a:t>
            </a:r>
            <a:r>
              <a:rPr lang="en-US" sz="1800" dirty="0" smtClean="0">
                <a:solidFill>
                  <a:srgbClr val="134679"/>
                </a:solidFill>
              </a:rPr>
              <a:t>promotional purposes requires approval from </a:t>
            </a:r>
            <a:r>
              <a:rPr lang="en-US" sz="1800" smtClean="0">
                <a:solidFill>
                  <a:srgbClr val="134679"/>
                </a:solidFill>
              </a:rPr>
              <a:t>GINA. </a:t>
            </a:r>
            <a:br>
              <a:rPr lang="en-US" sz="1800" smtClean="0">
                <a:solidFill>
                  <a:srgbClr val="134679"/>
                </a:solidFill>
              </a:rPr>
            </a:br>
            <a:r>
              <a:rPr lang="en-US" sz="1800" smtClean="0">
                <a:solidFill>
                  <a:srgbClr val="134679"/>
                </a:solidFill>
              </a:rPr>
              <a:t>Slides must not be changed without explicit permission from GINA. </a:t>
            </a:r>
            <a:endParaRPr lang="en-AU" sz="1800" dirty="0"/>
          </a:p>
        </p:txBody>
      </p:sp>
      <p:sp>
        <p:nvSpPr>
          <p:cNvPr id="10" name="TextBox 1"/>
          <p:cNvSpPr txBox="1">
            <a:spLocks noChangeArrowheads="1"/>
          </p:cNvSpPr>
          <p:nvPr userDrawn="1"/>
        </p:nvSpPr>
        <p:spPr bwMode="auto">
          <a:xfrm>
            <a:off x="7597913" y="6571769"/>
            <a:ext cx="30656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l" eaLnBrk="1" hangingPunct="1"/>
            <a:r>
              <a:rPr lang="en-US" sz="1200" smtClean="0">
                <a:solidFill>
                  <a:srgbClr val="134679"/>
                </a:solidFill>
              </a:rPr>
              <a:t>www.ginasthma.org</a:t>
            </a:r>
            <a:endParaRPr lang="en-US" sz="1200" dirty="0">
              <a:solidFill>
                <a:srgbClr val="134679"/>
              </a:solidFill>
            </a:endParaRPr>
          </a:p>
        </p:txBody>
      </p:sp>
    </p:spTree>
    <p:extLst>
      <p:ext uri="{BB962C8B-B14F-4D97-AF65-F5344CB8AC3E}">
        <p14:creationId xmlns:p14="http://schemas.microsoft.com/office/powerpoint/2010/main" val="106874024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2534" y="-165100"/>
            <a:ext cx="12937067" cy="718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178012053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5" name="Rounded Rectangle 14"/>
          <p:cNvSpPr/>
          <p:nvPr userDrawn="1"/>
        </p:nvSpPr>
        <p:spPr>
          <a:xfrm>
            <a:off x="219397" y="6652582"/>
            <a:ext cx="1176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9B53804-EED5-4ABA-A7B2-EF2D5F7C27F9}" type="datetimeFigureOut">
              <a:rPr lang="en-AU" smtClean="0"/>
              <a:t>2/03/2020</a:t>
            </a:fld>
            <a:endParaRPr lang="en-AU"/>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16EFF59-4B1F-460F-A66D-7637392BBC29}" type="slidenum">
              <a:rPr lang="en-AU" smtClean="0"/>
              <a:t>‹#›</a:t>
            </a:fld>
            <a:endParaRPr lang="en-AU"/>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2464" y="139701"/>
            <a:ext cx="1176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1" name="Title 1"/>
          <p:cNvSpPr>
            <a:spLocks noGrp="1"/>
          </p:cNvSpPr>
          <p:nvPr>
            <p:ph type="title"/>
          </p:nvPr>
        </p:nvSpPr>
        <p:spPr>
          <a:xfrm>
            <a:off x="229706" y="251382"/>
            <a:ext cx="10131377"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4453" y="184799"/>
            <a:ext cx="1291896" cy="994646"/>
          </a:xfrm>
          <a:prstGeom prst="rect">
            <a:avLst/>
          </a:prstGeom>
        </p:spPr>
      </p:pic>
      <p:sp>
        <p:nvSpPr>
          <p:cNvPr id="12" name="Rectangle 23"/>
          <p:cNvSpPr>
            <a:spLocks/>
          </p:cNvSpPr>
          <p:nvPr userDrawn="1"/>
        </p:nvSpPr>
        <p:spPr bwMode="auto">
          <a:xfrm>
            <a:off x="7794755" y="6648679"/>
            <a:ext cx="4074320" cy="215444"/>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sz="1400">
                <a:solidFill>
                  <a:srgbClr val="FFFFFF"/>
                </a:solidFill>
                <a:cs typeface="Arial" pitchFamily="34" charset="0"/>
                <a:sym typeface="Arial" pitchFamily="34" charset="0"/>
              </a:rPr>
              <a:t>© Global Initiative for </a:t>
            </a:r>
            <a:r>
              <a:rPr lang="en-US" altLang="en-US" sz="1400" smtClean="0">
                <a:solidFill>
                  <a:srgbClr val="FFFFFF"/>
                </a:solidFill>
                <a:cs typeface="Arial" pitchFamily="34" charset="0"/>
                <a:sym typeface="Arial" pitchFamily="34" charset="0"/>
              </a:rPr>
              <a:t>Asthma    www.ginasthma.org</a:t>
            </a:r>
            <a:endParaRPr lang="en-US" altLang="en-US" sz="1400">
              <a:solidFill>
                <a:srgbClr val="FFFFFF"/>
              </a:solidFill>
              <a:cs typeface="Arial" pitchFamily="34" charset="0"/>
              <a:sym typeface="Arial" pitchFamily="34" charset="0"/>
            </a:endParaRPr>
          </a:p>
        </p:txBody>
      </p:sp>
    </p:spTree>
    <p:extLst>
      <p:ext uri="{BB962C8B-B14F-4D97-AF65-F5344CB8AC3E}">
        <p14:creationId xmlns:p14="http://schemas.microsoft.com/office/powerpoint/2010/main" val="187211488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09600" y="6356351"/>
            <a:ext cx="2844800" cy="365125"/>
          </a:xfrm>
          <a:prstGeom prst="rect">
            <a:avLst/>
          </a:prstGeom>
        </p:spPr>
        <p:txBody>
          <a:bodyPr/>
          <a:lstStyle/>
          <a:p>
            <a:fld id="{89B53804-EED5-4ABA-A7B2-EF2D5F7C27F9}" type="datetimeFigureOut">
              <a:rPr lang="en-AU" smtClean="0"/>
              <a:t>2/03/2020</a:t>
            </a:fld>
            <a:endParaRPr lang="en-AU"/>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AU"/>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116EFF59-4B1F-460F-A66D-7637392BBC29}" type="slidenum">
              <a:rPr lang="en-AU" smtClean="0"/>
              <a:t>‹#›</a:t>
            </a:fld>
            <a:endParaRPr lang="en-AU"/>
          </a:p>
        </p:txBody>
      </p:sp>
      <p:sp>
        <p:nvSpPr>
          <p:cNvPr id="12" name="Rounded Rectangle 14"/>
          <p:cNvSpPr/>
          <p:nvPr userDrawn="1"/>
        </p:nvSpPr>
        <p:spPr>
          <a:xfrm>
            <a:off x="219397" y="6652582"/>
            <a:ext cx="1176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4453" y="184799"/>
            <a:ext cx="1291896" cy="994646"/>
          </a:xfrm>
          <a:prstGeom prst="rect">
            <a:avLst/>
          </a:prstGeom>
        </p:spPr>
      </p:pic>
      <p:sp>
        <p:nvSpPr>
          <p:cNvPr id="8" name="Rectangle 23"/>
          <p:cNvSpPr>
            <a:spLocks/>
          </p:cNvSpPr>
          <p:nvPr userDrawn="1"/>
        </p:nvSpPr>
        <p:spPr bwMode="auto">
          <a:xfrm>
            <a:off x="7794755" y="6648679"/>
            <a:ext cx="4074320" cy="215444"/>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sz="1400">
                <a:solidFill>
                  <a:srgbClr val="FFFFFF"/>
                </a:solidFill>
                <a:cs typeface="Arial" pitchFamily="34" charset="0"/>
                <a:sym typeface="Arial" pitchFamily="34" charset="0"/>
              </a:rPr>
              <a:t>© Global Initiative for </a:t>
            </a:r>
            <a:r>
              <a:rPr lang="en-US" altLang="en-US" sz="1400" smtClean="0">
                <a:solidFill>
                  <a:srgbClr val="FFFFFF"/>
                </a:solidFill>
                <a:cs typeface="Arial" pitchFamily="34" charset="0"/>
                <a:sym typeface="Arial" pitchFamily="34" charset="0"/>
              </a:rPr>
              <a:t>Asthma    www.ginasthma.org</a:t>
            </a:r>
            <a:endParaRPr lang="en-US" altLang="en-US" sz="1400">
              <a:solidFill>
                <a:srgbClr val="FFFFFF"/>
              </a:solidFill>
              <a:cs typeface="Arial" pitchFamily="34" charset="0"/>
              <a:sym typeface="Arial" pitchFamily="34" charset="0"/>
            </a:endParaRPr>
          </a:p>
        </p:txBody>
      </p:sp>
    </p:spTree>
    <p:extLst>
      <p:ext uri="{BB962C8B-B14F-4D97-AF65-F5344CB8AC3E}">
        <p14:creationId xmlns:p14="http://schemas.microsoft.com/office/powerpoint/2010/main" val="32870438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3"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210555" y="99940"/>
            <a:ext cx="11808000" cy="67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 name="Date Placeholder 3"/>
          <p:cNvSpPr>
            <a:spLocks noGrp="1"/>
          </p:cNvSpPr>
          <p:nvPr>
            <p:ph type="dt" sz="half" idx="10"/>
          </p:nvPr>
        </p:nvSpPr>
        <p:spPr>
          <a:xfrm>
            <a:off x="609600" y="6356351"/>
            <a:ext cx="2844800" cy="365125"/>
          </a:xfrm>
          <a:prstGeom prst="rect">
            <a:avLst/>
          </a:prstGeom>
        </p:spPr>
        <p:txBody>
          <a:bodyPr/>
          <a:lstStyle/>
          <a:p>
            <a:fld id="{89B53804-EED5-4ABA-A7B2-EF2D5F7C27F9}" type="datetimeFigureOut">
              <a:rPr lang="en-AU" smtClean="0"/>
              <a:t>2/03/2020</a:t>
            </a:fld>
            <a:endParaRPr lang="en-AU"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16EFF59-4B1F-460F-A66D-7637392BBC29}" type="slidenum">
              <a:rPr lang="en-AU" smtClean="0"/>
              <a:t>‹#›</a:t>
            </a:fld>
            <a:endParaRPr lang="en-AU"/>
          </a:p>
        </p:txBody>
      </p:sp>
      <p:sp>
        <p:nvSpPr>
          <p:cNvPr id="8" name="TextBox 1"/>
          <p:cNvSpPr txBox="1">
            <a:spLocks noChangeArrowheads="1"/>
          </p:cNvSpPr>
          <p:nvPr userDrawn="1"/>
        </p:nvSpPr>
        <p:spPr bwMode="auto">
          <a:xfrm>
            <a:off x="210556" y="6573073"/>
            <a:ext cx="116633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l" eaLnBrk="1" hangingPunct="1"/>
            <a:r>
              <a:rPr lang="en-US" sz="1200" dirty="0">
                <a:solidFill>
                  <a:srgbClr val="134679"/>
                </a:solidFill>
              </a:rPr>
              <a:t>© Global Initiative </a:t>
            </a:r>
            <a:r>
              <a:rPr lang="en-US" sz="1200">
                <a:solidFill>
                  <a:srgbClr val="134679"/>
                </a:solidFill>
              </a:rPr>
              <a:t>for </a:t>
            </a:r>
            <a:r>
              <a:rPr lang="en-US" sz="1200" smtClean="0">
                <a:solidFill>
                  <a:srgbClr val="134679"/>
                </a:solidFill>
              </a:rPr>
              <a:t>Asthma                                                                              www.ginasthma.org    www.goldcopd.org</a:t>
            </a:r>
            <a:endParaRPr lang="en-US" sz="1200" dirty="0">
              <a:solidFill>
                <a:srgbClr val="134679"/>
              </a:solidFill>
            </a:endParaRPr>
          </a:p>
        </p:txBody>
      </p:sp>
      <p:sp>
        <p:nvSpPr>
          <p:cNvPr id="2" name="Title 1"/>
          <p:cNvSpPr>
            <a:spLocks noGrp="1"/>
          </p:cNvSpPr>
          <p:nvPr>
            <p:ph type="ctrTitle"/>
          </p:nvPr>
        </p:nvSpPr>
        <p:spPr>
          <a:xfrm>
            <a:off x="914400" y="1255794"/>
            <a:ext cx="103632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
        <p:nvSpPr>
          <p:cNvPr id="10" name="Rectangle 7"/>
          <p:cNvSpPr>
            <a:spLocks/>
          </p:cNvSpPr>
          <p:nvPr userDrawn="1"/>
        </p:nvSpPr>
        <p:spPr bwMode="auto">
          <a:xfrm>
            <a:off x="406400" y="4970120"/>
            <a:ext cx="1175173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200" dirty="0">
                <a:solidFill>
                  <a:srgbClr val="134679"/>
                </a:solidFill>
                <a:latin typeface="Arial" charset="0"/>
                <a:cs typeface="Arial" charset="0"/>
                <a:sym typeface="Arial" charset="0"/>
              </a:rPr>
              <a:t>GINA </a:t>
            </a:r>
            <a:r>
              <a:rPr lang="en-US" altLang="en-US" sz="2200" dirty="0" smtClean="0">
                <a:solidFill>
                  <a:srgbClr val="134679"/>
                </a:solidFill>
                <a:latin typeface="Arial" charset="0"/>
                <a:cs typeface="Arial" charset="0"/>
                <a:sym typeface="Arial" charset="0"/>
              </a:rPr>
              <a:t>Global Strategy </a:t>
            </a:r>
            <a:r>
              <a:rPr lang="en-US" altLang="en-US" sz="2200" dirty="0">
                <a:solidFill>
                  <a:srgbClr val="134679"/>
                </a:solidFill>
                <a:latin typeface="Arial" charset="0"/>
                <a:cs typeface="Arial" charset="0"/>
                <a:sym typeface="Arial" charset="0"/>
              </a:rPr>
              <a:t>for </a:t>
            </a:r>
            <a:r>
              <a:rPr lang="en-US" altLang="en-US" sz="2200" dirty="0" smtClean="0">
                <a:solidFill>
                  <a:srgbClr val="134679"/>
                </a:solidFill>
                <a:latin typeface="Arial" charset="0"/>
                <a:cs typeface="Arial" charset="0"/>
                <a:sym typeface="Arial" charset="0"/>
              </a:rPr>
              <a:t>Asthma Management </a:t>
            </a:r>
            <a:br>
              <a:rPr lang="en-US" altLang="en-US" sz="2200" dirty="0" smtClean="0">
                <a:solidFill>
                  <a:srgbClr val="134679"/>
                </a:solidFill>
                <a:latin typeface="Arial" charset="0"/>
                <a:cs typeface="Arial" charset="0"/>
                <a:sym typeface="Arial" charset="0"/>
              </a:rPr>
            </a:br>
            <a:r>
              <a:rPr lang="en-US" altLang="en-US" sz="2200" dirty="0" smtClean="0">
                <a:solidFill>
                  <a:srgbClr val="134679"/>
                </a:solidFill>
                <a:latin typeface="Arial" charset="0"/>
                <a:cs typeface="Arial" charset="0"/>
                <a:sym typeface="Arial" charset="0"/>
              </a:rPr>
              <a:t>and Prevention</a:t>
            </a:r>
          </a:p>
          <a:p>
            <a:pPr algn="ctr">
              <a:spcBef>
                <a:spcPts val="663"/>
              </a:spcBef>
            </a:pPr>
            <a:r>
              <a:rPr lang="en-US" altLang="en-US" sz="2200" dirty="0" smtClean="0">
                <a:solidFill>
                  <a:srgbClr val="134679"/>
                </a:solidFill>
                <a:latin typeface="Arial" charset="0"/>
                <a:cs typeface="Arial" charset="0"/>
                <a:sym typeface="Arial" charset="0"/>
              </a:rPr>
              <a:t>GOLD Global Strategy for Diagnosis, </a:t>
            </a:r>
            <a:br>
              <a:rPr lang="en-US" altLang="en-US" sz="2200" dirty="0" smtClean="0">
                <a:solidFill>
                  <a:srgbClr val="134679"/>
                </a:solidFill>
                <a:latin typeface="Arial" charset="0"/>
                <a:cs typeface="Arial" charset="0"/>
                <a:sym typeface="Arial" charset="0"/>
              </a:rPr>
            </a:br>
            <a:r>
              <a:rPr lang="en-US" altLang="en-US" sz="2200" dirty="0" smtClean="0">
                <a:solidFill>
                  <a:srgbClr val="134679"/>
                </a:solidFill>
                <a:latin typeface="Arial" charset="0"/>
                <a:cs typeface="Arial" charset="0"/>
                <a:sym typeface="Arial" charset="0"/>
              </a:rPr>
              <a:t>Management and Prevention of COPD</a:t>
            </a:r>
            <a:endParaRPr lang="en-US" altLang="en-US" sz="2200" dirty="0">
              <a:solidFill>
                <a:srgbClr val="134679"/>
              </a:solidFill>
              <a:latin typeface="Arial" charset="0"/>
              <a:cs typeface="Arial" charset="0"/>
              <a:sym typeface="Arial" charset="0"/>
            </a:endParaRPr>
          </a:p>
        </p:txBody>
      </p:sp>
      <p:pic>
        <p:nvPicPr>
          <p:cNvPr id="11" name="Picture 5"/>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75473" y="3361008"/>
            <a:ext cx="1843088" cy="141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 name="Picture 2"/>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29637" y="3466586"/>
            <a:ext cx="1651416" cy="1249681"/>
          </a:xfrm>
          <a:prstGeom prst="rect">
            <a:avLst/>
          </a:prstGeom>
        </p:spPr>
      </p:pic>
    </p:spTree>
    <p:extLst>
      <p:ext uri="{BB962C8B-B14F-4D97-AF65-F5344CB8AC3E}">
        <p14:creationId xmlns:p14="http://schemas.microsoft.com/office/powerpoint/2010/main" val="322686521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5" name="Rounded Rectangle 14"/>
          <p:cNvSpPr/>
          <p:nvPr userDrawn="1"/>
        </p:nvSpPr>
        <p:spPr>
          <a:xfrm>
            <a:off x="219397" y="6652582"/>
            <a:ext cx="1176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9B53804-EED5-4ABA-A7B2-EF2D5F7C27F9}" type="datetimeFigureOut">
              <a:rPr lang="en-AU" smtClean="0"/>
              <a:t>2/03/2020</a:t>
            </a:fld>
            <a:endParaRPr lang="en-AU"/>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16EFF59-4B1F-460F-A66D-7637392BBC29}" type="slidenum">
              <a:rPr lang="en-AU" smtClean="0"/>
              <a:t>‹#›</a:t>
            </a:fld>
            <a:endParaRPr lang="en-AU"/>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2464" y="139701"/>
            <a:ext cx="1176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1" name="Title 1"/>
          <p:cNvSpPr>
            <a:spLocks noGrp="1"/>
          </p:cNvSpPr>
          <p:nvPr>
            <p:ph type="title"/>
          </p:nvPr>
        </p:nvSpPr>
        <p:spPr>
          <a:xfrm>
            <a:off x="229704" y="251382"/>
            <a:ext cx="8640000"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4453" y="184799"/>
            <a:ext cx="1291896" cy="994646"/>
          </a:xfrm>
          <a:prstGeom prst="rect">
            <a:avLst/>
          </a:prstGeom>
        </p:spPr>
      </p:pic>
      <p:pic>
        <p:nvPicPr>
          <p:cNvPr id="12" name="Picture 11"/>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10320" y="239368"/>
            <a:ext cx="1147637" cy="868455"/>
          </a:xfrm>
          <a:prstGeom prst="rect">
            <a:avLst/>
          </a:prstGeom>
        </p:spPr>
      </p:pic>
      <p:sp>
        <p:nvSpPr>
          <p:cNvPr id="13" name="Rectangle 23"/>
          <p:cNvSpPr>
            <a:spLocks/>
          </p:cNvSpPr>
          <p:nvPr userDrawn="1"/>
        </p:nvSpPr>
        <p:spPr bwMode="auto">
          <a:xfrm>
            <a:off x="4152349" y="6648679"/>
            <a:ext cx="7716727" cy="215444"/>
          </a:xfrm>
          <a:prstGeom prst="rect">
            <a:avLst/>
          </a:prstGeom>
          <a:noFill/>
          <a:ln>
            <a:noFill/>
          </a:ln>
          <a:extLst/>
        </p:spPr>
        <p:txBody>
          <a:bodyPr wrap="squar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r>
              <a:rPr lang="en-US" altLang="en-US" sz="1400">
                <a:solidFill>
                  <a:srgbClr val="FFFFFF"/>
                </a:solidFill>
                <a:cs typeface="Arial" pitchFamily="34" charset="0"/>
                <a:sym typeface="Arial" pitchFamily="34" charset="0"/>
              </a:rPr>
              <a:t>© Global Initiative for </a:t>
            </a:r>
            <a:r>
              <a:rPr lang="en-US" altLang="en-US" sz="1400" smtClean="0">
                <a:solidFill>
                  <a:srgbClr val="FFFFFF"/>
                </a:solidFill>
                <a:cs typeface="Arial" pitchFamily="34" charset="0"/>
                <a:sym typeface="Arial" pitchFamily="34" charset="0"/>
              </a:rPr>
              <a:t>Asthma    www.ginasthma.org    www.goldcopd.org</a:t>
            </a:r>
            <a:endParaRPr lang="en-US" altLang="en-US" sz="1400">
              <a:solidFill>
                <a:srgbClr val="FFFFFF"/>
              </a:solidFill>
              <a:cs typeface="Arial" pitchFamily="34" charset="0"/>
              <a:sym typeface="Arial" pitchFamily="34" charset="0"/>
            </a:endParaRPr>
          </a:p>
        </p:txBody>
      </p:sp>
    </p:spTree>
    <p:extLst>
      <p:ext uri="{BB962C8B-B14F-4D97-AF65-F5344CB8AC3E}">
        <p14:creationId xmlns:p14="http://schemas.microsoft.com/office/powerpoint/2010/main" val="168007043"/>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09600" y="6356351"/>
            <a:ext cx="2844800" cy="365125"/>
          </a:xfrm>
          <a:prstGeom prst="rect">
            <a:avLst/>
          </a:prstGeom>
        </p:spPr>
        <p:txBody>
          <a:bodyPr/>
          <a:lstStyle/>
          <a:p>
            <a:fld id="{89B53804-EED5-4ABA-A7B2-EF2D5F7C27F9}" type="datetimeFigureOut">
              <a:rPr lang="en-AU" smtClean="0"/>
              <a:t>2/03/2020</a:t>
            </a:fld>
            <a:endParaRPr lang="en-AU"/>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AU"/>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116EFF59-4B1F-460F-A66D-7637392BBC29}" type="slidenum">
              <a:rPr lang="en-AU" smtClean="0"/>
              <a:t>‹#›</a:t>
            </a:fld>
            <a:endParaRPr lang="en-AU"/>
          </a:p>
        </p:txBody>
      </p:sp>
      <p:sp>
        <p:nvSpPr>
          <p:cNvPr id="12" name="Rounded Rectangle 14"/>
          <p:cNvSpPr/>
          <p:nvPr userDrawn="1"/>
        </p:nvSpPr>
        <p:spPr>
          <a:xfrm>
            <a:off x="219397" y="6652582"/>
            <a:ext cx="1176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4453" y="184799"/>
            <a:ext cx="1291896" cy="994646"/>
          </a:xfrm>
          <a:prstGeom prst="rect">
            <a:avLst/>
          </a:prstGeom>
        </p:spPr>
      </p:pic>
      <p:pic>
        <p:nvPicPr>
          <p:cNvPr id="8" name="Picture 7"/>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10320" y="239368"/>
            <a:ext cx="1147637" cy="868455"/>
          </a:xfrm>
          <a:prstGeom prst="rect">
            <a:avLst/>
          </a:prstGeom>
        </p:spPr>
      </p:pic>
      <p:sp>
        <p:nvSpPr>
          <p:cNvPr id="10" name="Rectangle 23"/>
          <p:cNvSpPr>
            <a:spLocks/>
          </p:cNvSpPr>
          <p:nvPr userDrawn="1"/>
        </p:nvSpPr>
        <p:spPr bwMode="auto">
          <a:xfrm>
            <a:off x="4152349" y="6648679"/>
            <a:ext cx="7716727" cy="215444"/>
          </a:xfrm>
          <a:prstGeom prst="rect">
            <a:avLst/>
          </a:prstGeom>
          <a:noFill/>
          <a:ln>
            <a:noFill/>
          </a:ln>
          <a:extLst/>
        </p:spPr>
        <p:txBody>
          <a:bodyPr wrap="squar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r>
              <a:rPr lang="en-US" altLang="en-US" sz="1400">
                <a:solidFill>
                  <a:srgbClr val="FFFFFF"/>
                </a:solidFill>
                <a:cs typeface="Arial" pitchFamily="34" charset="0"/>
                <a:sym typeface="Arial" pitchFamily="34" charset="0"/>
              </a:rPr>
              <a:t>© Global Initiative for </a:t>
            </a:r>
            <a:r>
              <a:rPr lang="en-US" altLang="en-US" sz="1400" smtClean="0">
                <a:solidFill>
                  <a:srgbClr val="FFFFFF"/>
                </a:solidFill>
                <a:cs typeface="Arial" pitchFamily="34" charset="0"/>
                <a:sym typeface="Arial" pitchFamily="34" charset="0"/>
              </a:rPr>
              <a:t>Asthma    www.ginasthma.org    www.goldcopd.org</a:t>
            </a:r>
            <a:endParaRPr lang="en-US" altLang="en-US" sz="1400">
              <a:solidFill>
                <a:srgbClr val="FFFFFF"/>
              </a:solidFill>
              <a:cs typeface="Arial" pitchFamily="34" charset="0"/>
              <a:sym typeface="Arial" pitchFamily="34" charset="0"/>
            </a:endParaRPr>
          </a:p>
        </p:txBody>
      </p:sp>
    </p:spTree>
    <p:extLst>
      <p:ext uri="{BB962C8B-B14F-4D97-AF65-F5344CB8AC3E}">
        <p14:creationId xmlns:p14="http://schemas.microsoft.com/office/powerpoint/2010/main" val="245154180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Rounded Rectangle 14"/>
          <p:cNvSpPr/>
          <p:nvPr userDrawn="1"/>
        </p:nvSpPr>
        <p:spPr>
          <a:xfrm>
            <a:off x="220133" y="6653213"/>
            <a:ext cx="1176020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180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5085" y="184151"/>
            <a:ext cx="1291167"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2"/>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04E9227-E274-4440-BA8E-C7106F132587}" type="datetime1">
              <a:rPr lang="en-AU" altLang="en-US"/>
              <a:pPr/>
              <a:t>2/03/2020</a:t>
            </a:fld>
            <a:endParaRPr lang="en-AU" altLang="en-US"/>
          </a:p>
        </p:txBody>
      </p:sp>
      <p:sp>
        <p:nvSpPr>
          <p:cNvPr id="6" name="Footer Placeholder 3"/>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7" name="Slide Number Placeholder 4"/>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51FF73E-AFE6-47C7-B9BC-46EA8BF16127}" type="slidenum">
              <a:rPr lang="en-AU" altLang="en-US"/>
              <a:pPr/>
              <a:t>‹#›</a:t>
            </a:fld>
            <a:endParaRPr lang="en-AU" altLang="en-US"/>
          </a:p>
        </p:txBody>
      </p:sp>
      <p:sp>
        <p:nvSpPr>
          <p:cNvPr id="9" name="Rectangle 23"/>
          <p:cNvSpPr>
            <a:spLocks/>
          </p:cNvSpPr>
          <p:nvPr userDrawn="1"/>
        </p:nvSpPr>
        <p:spPr bwMode="auto">
          <a:xfrm>
            <a:off x="4152349" y="6648679"/>
            <a:ext cx="7716727" cy="215444"/>
          </a:xfrm>
          <a:prstGeom prst="rect">
            <a:avLst/>
          </a:prstGeom>
          <a:noFill/>
          <a:ln>
            <a:noFill/>
          </a:ln>
          <a:extLst/>
        </p:spPr>
        <p:txBody>
          <a:bodyPr wrap="squar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r>
              <a:rPr lang="en-US" altLang="en-US" sz="1400">
                <a:solidFill>
                  <a:srgbClr val="FFFFFF"/>
                </a:solidFill>
                <a:cs typeface="Arial" pitchFamily="34" charset="0"/>
                <a:sym typeface="Arial" pitchFamily="34" charset="0"/>
              </a:rPr>
              <a:t>© Global Initiative for </a:t>
            </a:r>
            <a:r>
              <a:rPr lang="en-US" altLang="en-US" sz="1400" smtClean="0">
                <a:solidFill>
                  <a:srgbClr val="FFFFFF"/>
                </a:solidFill>
                <a:cs typeface="Arial" pitchFamily="34" charset="0"/>
                <a:sym typeface="Arial" pitchFamily="34" charset="0"/>
              </a:rPr>
              <a:t>Asthma    www.ginasthma.org    www.goldcopd.org</a:t>
            </a:r>
            <a:endParaRPr lang="en-US" altLang="en-US" sz="1400">
              <a:solidFill>
                <a:srgbClr val="FFFFFF"/>
              </a:solidFill>
              <a:cs typeface="Arial" pitchFamily="34" charset="0"/>
              <a:sym typeface="Arial" pitchFamily="34" charset="0"/>
            </a:endParaRPr>
          </a:p>
        </p:txBody>
      </p:sp>
    </p:spTree>
    <p:extLst>
      <p:ext uri="{BB962C8B-B14F-4D97-AF65-F5344CB8AC3E}">
        <p14:creationId xmlns:p14="http://schemas.microsoft.com/office/powerpoint/2010/main" val="26275998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96327" y="1001832"/>
            <a:ext cx="7999347" cy="1241637"/>
          </a:xfrm>
        </p:spPr>
        <p:txBody>
          <a:bodyPr>
            <a:noAutofit/>
          </a:bodyPr>
          <a:lstStyle>
            <a:lvl1pPr algn="ctr">
              <a:defRPr sz="4000" b="1">
                <a:solidFill>
                  <a:schemeClr val="tx1"/>
                </a:solidFill>
              </a:defRPr>
            </a:lvl1pPr>
          </a:lstStyle>
          <a:p>
            <a:r>
              <a:rPr lang="en-GB" dirty="0"/>
              <a:t>Click to edit master title style</a:t>
            </a:r>
            <a:endParaRPr lang="en-US" dirty="0"/>
          </a:p>
        </p:txBody>
      </p:sp>
      <p:sp>
        <p:nvSpPr>
          <p:cNvPr id="3" name="Subtitle 2"/>
          <p:cNvSpPr>
            <a:spLocks noGrp="1"/>
          </p:cNvSpPr>
          <p:nvPr>
            <p:ph type="subTitle" idx="1" hasCustomPrompt="1"/>
          </p:nvPr>
        </p:nvSpPr>
        <p:spPr>
          <a:xfrm>
            <a:off x="2096327" y="2339808"/>
            <a:ext cx="7999347" cy="307481"/>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Rectangle 3"/>
          <p:cNvSpPr/>
          <p:nvPr userDrawn="1"/>
        </p:nvSpPr>
        <p:spPr>
          <a:xfrm>
            <a:off x="413983" y="346313"/>
            <a:ext cx="11364036" cy="6165377"/>
          </a:xfrm>
          <a:prstGeom prst="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18880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Title and Content_ no background">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514792" y="86399"/>
            <a:ext cx="11159820" cy="899985"/>
          </a:xfrm>
          <a:prstGeom prst="rect">
            <a:avLst/>
          </a:prstGeom>
        </p:spPr>
        <p:txBody>
          <a:bodyPr vert="horz" wrap="square" lIns="0" tIns="46799" rIns="89999" bIns="46799" rtlCol="0" anchor="b" anchorCtr="0">
            <a:noAutofit/>
          </a:bodyPr>
          <a:lstStyle>
            <a:lvl1pPr algn="l">
              <a:defRPr sz="2800" b="1">
                <a:solidFill>
                  <a:srgbClr val="5C5C5C"/>
                </a:solidFill>
                <a:latin typeface="Arial (Headings)"/>
              </a:defRPr>
            </a:lvl1pPr>
          </a:lstStyle>
          <a:p>
            <a:r>
              <a:rPr lang="en-GB" dirty="0"/>
              <a:t>Click to edit master title style</a:t>
            </a:r>
            <a:endParaRPr lang="en-US" dirty="0"/>
          </a:p>
        </p:txBody>
      </p:sp>
      <p:sp>
        <p:nvSpPr>
          <p:cNvPr id="19" name="Content Placeholder 18"/>
          <p:cNvSpPr>
            <a:spLocks noGrp="1"/>
          </p:cNvSpPr>
          <p:nvPr>
            <p:ph sz="quarter" idx="10" hasCustomPrompt="1"/>
          </p:nvPr>
        </p:nvSpPr>
        <p:spPr>
          <a:xfrm>
            <a:off x="795590" y="1460311"/>
            <a:ext cx="10595740" cy="4017560"/>
          </a:xfrm>
        </p:spPr>
        <p:txBody>
          <a:bodyPr tIns="0" rIns="0" bIns="0" numCol="2" spcCol="720000">
            <a:noAutofit/>
          </a:bodyPr>
          <a:lstStyle>
            <a:lvl1pPr marL="177800" indent="-177800">
              <a:buClr>
                <a:schemeClr val="accent1"/>
              </a:buClr>
              <a:buFont typeface="Arial" charset="0"/>
              <a:buChar char="•"/>
              <a:defRPr/>
            </a:lvl1pPr>
            <a:lvl2pPr marL="449263" indent="-271463">
              <a:buClr>
                <a:schemeClr val="accent1"/>
              </a:buClr>
              <a:buFont typeface="Arial" charset="0"/>
              <a:buChar char="•"/>
              <a:tabLst/>
              <a:defRPr/>
            </a:lvl2pPr>
            <a:lvl3pPr marL="628650" indent="-179388">
              <a:buClr>
                <a:schemeClr val="accent1"/>
              </a:buClr>
              <a:buFont typeface="Arial" charset="0"/>
              <a:buChar char="•"/>
              <a:defRPr/>
            </a:lvl3pPr>
            <a:lvl4pPr marL="1600200" indent="-228600">
              <a:buClr>
                <a:schemeClr val="accent1"/>
              </a:buClr>
              <a:buFont typeface="Arial" charset="0"/>
              <a:buChar char="•"/>
              <a:defRPr/>
            </a:lvl4pPr>
            <a:lvl5pPr marL="2057400" indent="-228600">
              <a:buClr>
                <a:schemeClr val="accent1"/>
              </a:buClr>
              <a:buFont typeface="Arial"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9469721"/>
      </p:ext>
    </p:extLst>
  </p:cSld>
  <p:clrMapOvr>
    <a:masterClrMapping/>
  </p:clrMapOvr>
  <p:extLst mod="1">
    <p:ext uri="{DCECCB84-F9BA-43D5-87BE-67443E8EF086}">
      <p15:sldGuideLst xmlns:p15="http://schemas.microsoft.com/office/powerpoint/2012/main">
        <p15:guide id="1" orient="horz" pos="436">
          <p15:clr>
            <a:srgbClr val="FBAE40"/>
          </p15:clr>
        </p15:guide>
        <p15:guide id="2" pos="3840">
          <p15:clr>
            <a:srgbClr val="FBAE40"/>
          </p15:clr>
        </p15:guide>
        <p15:guide id="3" pos="7196">
          <p15:clr>
            <a:srgbClr val="FBAE40"/>
          </p15:clr>
        </p15:guide>
        <p15:guide id="4" orient="horz" pos="3952">
          <p15:clr>
            <a:srgbClr val="FBAE40"/>
          </p15:clr>
        </p15:guide>
        <p15:guide id="5" orient="horz" pos="3453">
          <p15:clr>
            <a:srgbClr val="FBAE40"/>
          </p15:clr>
        </p15:guide>
        <p15:guide id="6" orient="horz" pos="3589">
          <p15:clr>
            <a:srgbClr val="FBAE40"/>
          </p15:clr>
        </p15:guide>
        <p15:guide id="7" orient="horz" pos="1162">
          <p15:clr>
            <a:srgbClr val="FBAE40"/>
          </p15:clr>
        </p15:guide>
        <p15:guide id="8" orient="horz" pos="935">
          <p15:clr>
            <a:srgbClr val="FBAE40"/>
          </p15:clr>
        </p15:guide>
        <p15:guide id="9" pos="48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38226" y="801129"/>
            <a:ext cx="7233204" cy="2184908"/>
          </a:xfrm>
          <a:prstGeom prst="rect">
            <a:avLst/>
          </a:prstGeom>
        </p:spPr>
        <p:txBody>
          <a:bodyPr anchor="b">
            <a:noAutofit/>
          </a:bodyPr>
          <a:lstStyle>
            <a:lvl1pPr algn="l">
              <a:defRPr sz="3200" b="0">
                <a:solidFill>
                  <a:schemeClr val="tx1"/>
                </a:solidFill>
              </a:defRPr>
            </a:lvl1pPr>
          </a:lstStyle>
          <a:p>
            <a:r>
              <a:rPr lang="en-GB" dirty="0"/>
              <a:t>Click to edit master title style</a:t>
            </a:r>
            <a:endParaRPr lang="en-US" dirty="0"/>
          </a:p>
        </p:txBody>
      </p:sp>
      <p:sp>
        <p:nvSpPr>
          <p:cNvPr id="4" name="Rectangle 3"/>
          <p:cNvSpPr/>
          <p:nvPr userDrawn="1"/>
        </p:nvSpPr>
        <p:spPr>
          <a:xfrm>
            <a:off x="413983" y="346313"/>
            <a:ext cx="11364036" cy="6165377"/>
          </a:xfrm>
          <a:prstGeom prst="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1179905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Title and Content_ no background">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514792" y="86399"/>
            <a:ext cx="11159820" cy="899985"/>
          </a:xfrm>
          <a:prstGeom prst="rect">
            <a:avLst/>
          </a:prstGeom>
        </p:spPr>
        <p:txBody>
          <a:bodyPr vert="horz" wrap="square" lIns="0" tIns="46799" rIns="89999" bIns="46799" rtlCol="0" anchor="b" anchorCtr="0">
            <a:noAutofit/>
          </a:bodyPr>
          <a:lstStyle>
            <a:lvl1pPr algn="l">
              <a:defRPr sz="2800" b="1">
                <a:solidFill>
                  <a:srgbClr val="5C5C5C"/>
                </a:solidFill>
                <a:latin typeface="Arial (Headings)"/>
              </a:defRPr>
            </a:lvl1pPr>
          </a:lstStyle>
          <a:p>
            <a:r>
              <a:rPr lang="en-GB" dirty="0"/>
              <a:t>Click to edit master title style</a:t>
            </a:r>
            <a:endParaRPr lang="en-US" dirty="0"/>
          </a:p>
        </p:txBody>
      </p:sp>
    </p:spTree>
    <p:extLst>
      <p:ext uri="{BB962C8B-B14F-4D97-AF65-F5344CB8AC3E}">
        <p14:creationId xmlns:p14="http://schemas.microsoft.com/office/powerpoint/2010/main" val="2219321031"/>
      </p:ext>
    </p:extLst>
  </p:cSld>
  <p:clrMapOvr>
    <a:masterClrMapping/>
  </p:clrMapOvr>
  <p:extLst mod="1">
    <p:ext uri="{DCECCB84-F9BA-43D5-87BE-67443E8EF086}">
      <p15:sldGuideLst xmlns:p15="http://schemas.microsoft.com/office/powerpoint/2012/main">
        <p15:guide id="1" orient="horz" pos="436">
          <p15:clr>
            <a:srgbClr val="FBAE40"/>
          </p15:clr>
        </p15:guide>
        <p15:guide id="2" pos="484">
          <p15:clr>
            <a:srgbClr val="FBAE40"/>
          </p15:clr>
        </p15:guide>
        <p15:guide id="3" pos="7196">
          <p15:clr>
            <a:srgbClr val="FBAE40"/>
          </p15:clr>
        </p15:guide>
        <p15:guide id="4" orient="horz" pos="1162">
          <p15:clr>
            <a:srgbClr val="FBAE40"/>
          </p15:clr>
        </p15:guide>
        <p15:guide id="5" orient="horz" pos="3453">
          <p15:clr>
            <a:srgbClr val="FBAE40"/>
          </p15:clr>
        </p15:guide>
        <p15:guide id="6" orient="horz" pos="361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_ no background">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795590" y="165995"/>
            <a:ext cx="4754787" cy="769620"/>
          </a:xfrm>
          <a:prstGeom prst="rect">
            <a:avLst/>
          </a:prstGeom>
        </p:spPr>
        <p:txBody>
          <a:bodyPr vert="horz" lIns="0" tIns="45720" rIns="91440" bIns="45720" rtlCol="0" anchor="t" anchorCtr="0">
            <a:noAutofit/>
          </a:bodyPr>
          <a:lstStyle>
            <a:lvl1pPr>
              <a:defRPr/>
            </a:lvl1pPr>
          </a:lstStyle>
          <a:p>
            <a:r>
              <a:rPr lang="en-GB" dirty="0"/>
              <a:t>Click to edit master title style</a:t>
            </a:r>
            <a:endParaRPr lang="en-US" dirty="0"/>
          </a:p>
        </p:txBody>
      </p:sp>
      <p:sp>
        <p:nvSpPr>
          <p:cNvPr id="19" name="Content Placeholder 18"/>
          <p:cNvSpPr>
            <a:spLocks noGrp="1"/>
          </p:cNvSpPr>
          <p:nvPr>
            <p:ph sz="quarter" idx="10"/>
          </p:nvPr>
        </p:nvSpPr>
        <p:spPr>
          <a:xfrm>
            <a:off x="795590" y="1433015"/>
            <a:ext cx="4754500" cy="4044855"/>
          </a:xfrm>
        </p:spPr>
        <p:txBody>
          <a:bodyPr numCol="1" spcCol="720000">
            <a:noAutofit/>
          </a:bodyPr>
          <a:lstStyle>
            <a:lvl1pPr marL="177800" indent="-177800">
              <a:buClr>
                <a:schemeClr val="accent1"/>
              </a:buClr>
              <a:buFont typeface="Arial" charset="0"/>
              <a:buChar char="•"/>
              <a:defRPr/>
            </a:lvl1pPr>
            <a:lvl2pPr marL="449263" indent="-271463">
              <a:buClr>
                <a:schemeClr val="accent1"/>
              </a:buClr>
              <a:buFont typeface="Arial" charset="0"/>
              <a:buChar char="•"/>
              <a:defRPr/>
            </a:lvl2pPr>
            <a:lvl3pPr marL="628650" indent="-179388">
              <a:buClr>
                <a:schemeClr val="accent1"/>
              </a:buClr>
              <a:buFont typeface="Arial" charset="0"/>
              <a:buChar char="•"/>
              <a:defRPr/>
            </a:lvl3pPr>
            <a:lvl4pPr marL="1600200" indent="-228600">
              <a:buClr>
                <a:schemeClr val="accent1"/>
              </a:buClr>
              <a:buFont typeface="Arial" charset="0"/>
              <a:buChar char="•"/>
              <a:defRPr/>
            </a:lvl4pPr>
            <a:lvl5pPr marL="2057400" indent="-228600">
              <a:buClr>
                <a:schemeClr val="accent1"/>
              </a:buClr>
              <a:buFont typeface="Arial"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0"/>
          <p:cNvSpPr>
            <a:spLocks noGrp="1"/>
          </p:cNvSpPr>
          <p:nvPr>
            <p:ph type="body" sz="quarter" idx="11"/>
          </p:nvPr>
        </p:nvSpPr>
        <p:spPr>
          <a:xfrm>
            <a:off x="794951" y="5732060"/>
            <a:ext cx="4754787" cy="525438"/>
          </a:xfrm>
        </p:spPr>
        <p:txBody>
          <a:bodyPr anchor="t">
            <a:noAutofit/>
          </a:bodyPr>
          <a:lstStyle>
            <a:lvl1pPr marL="0" indent="0">
              <a:buNone/>
              <a:defRPr sz="1000">
                <a:solidFill>
                  <a:schemeClr val="bg1">
                    <a:lumMod val="65000"/>
                  </a:schemeClr>
                </a:solidFill>
              </a:defRPr>
            </a:lvl1pPr>
          </a:lstStyle>
          <a:p>
            <a:pPr lvl="0"/>
            <a:r>
              <a:rPr lang="en-US" dirty="0"/>
              <a:t>Click to edit Master text styles</a:t>
            </a:r>
          </a:p>
        </p:txBody>
      </p:sp>
      <p:sp>
        <p:nvSpPr>
          <p:cNvPr id="8" name="Picture Placeholder 2"/>
          <p:cNvSpPr>
            <a:spLocks noGrp="1"/>
          </p:cNvSpPr>
          <p:nvPr>
            <p:ph type="pic" sz="quarter" idx="12"/>
          </p:nvPr>
        </p:nvSpPr>
        <p:spPr>
          <a:xfrm>
            <a:off x="6276802" y="711906"/>
            <a:ext cx="5114527" cy="5545592"/>
          </a:xfrm>
        </p:spPr>
        <p:txBody>
          <a:bodyPr/>
          <a:lstStyle/>
          <a:p>
            <a:endParaRPr lang="en-US"/>
          </a:p>
        </p:txBody>
      </p:sp>
      <p:cxnSp>
        <p:nvCxnSpPr>
          <p:cNvPr id="9" name="Straight Connector 8"/>
          <p:cNvCxnSpPr/>
          <p:nvPr userDrawn="1"/>
        </p:nvCxnSpPr>
        <p:spPr>
          <a:xfrm>
            <a:off x="828309" y="1044797"/>
            <a:ext cx="4754788"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91546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38226" y="3429000"/>
            <a:ext cx="7233204" cy="2184908"/>
          </a:xfrm>
        </p:spPr>
        <p:txBody>
          <a:bodyPr anchor="b">
            <a:noAutofit/>
          </a:bodyPr>
          <a:lstStyle>
            <a:lvl1pPr algn="l">
              <a:defRPr sz="4000" b="1">
                <a:solidFill>
                  <a:schemeClr val="bg1"/>
                </a:solidFill>
              </a:defRPr>
            </a:lvl1pPr>
          </a:lstStyle>
          <a:p>
            <a:r>
              <a:rPr lang="en-GB" dirty="0"/>
              <a:t>Click to edit master title style</a:t>
            </a:r>
            <a:endParaRPr lang="en-US" dirty="0"/>
          </a:p>
        </p:txBody>
      </p:sp>
      <p:sp>
        <p:nvSpPr>
          <p:cNvPr id="4" name="Rectangle 3"/>
          <p:cNvSpPr/>
          <p:nvPr userDrawn="1"/>
        </p:nvSpPr>
        <p:spPr>
          <a:xfrm>
            <a:off x="413983" y="346313"/>
            <a:ext cx="11364036" cy="6165377"/>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494543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38226" y="801129"/>
            <a:ext cx="7233204" cy="2184908"/>
          </a:xfrm>
        </p:spPr>
        <p:txBody>
          <a:bodyPr anchor="b">
            <a:noAutofit/>
          </a:bodyPr>
          <a:lstStyle>
            <a:lvl1pPr algn="l">
              <a:defRPr sz="3200" b="0">
                <a:solidFill>
                  <a:schemeClr val="tx1"/>
                </a:solidFill>
              </a:defRPr>
            </a:lvl1pPr>
          </a:lstStyle>
          <a:p>
            <a:r>
              <a:rPr lang="en-GB" dirty="0"/>
              <a:t>Click to edit master title style</a:t>
            </a:r>
            <a:endParaRPr lang="en-US" dirty="0"/>
          </a:p>
        </p:txBody>
      </p:sp>
      <p:sp>
        <p:nvSpPr>
          <p:cNvPr id="4" name="Rectangle 3"/>
          <p:cNvSpPr/>
          <p:nvPr userDrawn="1"/>
        </p:nvSpPr>
        <p:spPr>
          <a:xfrm>
            <a:off x="413983" y="346313"/>
            <a:ext cx="11364036" cy="6165377"/>
          </a:xfrm>
          <a:prstGeom prst="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7024307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92" y="86399"/>
            <a:ext cx="11159820" cy="899985"/>
          </a:xfrm>
        </p:spPr>
        <p:txBody>
          <a:bodyPr wrap="square" lIns="0" tIns="46799" rIns="89999" bIns="46799" anchor="b">
            <a:noAutofit/>
          </a:bodyPr>
          <a:lstStyle>
            <a:lvl1pPr algn="l">
              <a:defRPr sz="2800" b="1" i="0">
                <a:solidFill>
                  <a:srgbClr val="5C5C5C"/>
                </a:solidFill>
                <a:latin typeface="Arial (Headings)"/>
              </a:defRPr>
            </a:lvl1pPr>
          </a:lstStyle>
          <a:p>
            <a:r>
              <a:rPr lang="en-GB" dirty="0"/>
              <a:t>Click to edit Master title style</a:t>
            </a:r>
            <a:endParaRPr lang="en-US" dirty="0"/>
          </a:p>
        </p:txBody>
      </p:sp>
      <p:sp>
        <p:nvSpPr>
          <p:cNvPr id="3" name="Content Placeholder 2"/>
          <p:cNvSpPr>
            <a:spLocks noGrp="1"/>
          </p:cNvSpPr>
          <p:nvPr>
            <p:ph idx="1"/>
          </p:nvPr>
        </p:nvSpPr>
        <p:spPr>
          <a:xfrm>
            <a:off x="609600" y="1419367"/>
            <a:ext cx="10972800" cy="4990959"/>
          </a:xfrm>
        </p:spPr>
        <p:txBody>
          <a:bodyPr/>
          <a:lstStyle>
            <a:lvl1pPr>
              <a:defRPr b="0">
                <a:latin typeface="+mn-lt"/>
              </a:defRPr>
            </a:lvl1pPr>
            <a:lvl2pPr>
              <a:defRPr b="0">
                <a:latin typeface="+mn-lt"/>
              </a:defRPr>
            </a:lvl2pPr>
            <a:lvl3pPr>
              <a:defRPr b="0">
                <a:latin typeface="+mn-lt"/>
              </a:defRPr>
            </a:lvl3pPr>
            <a:lvl4pPr>
              <a:defRPr b="0">
                <a:latin typeface="+mn-lt"/>
              </a:defRPr>
            </a:lvl4pPr>
            <a:lvl5pPr>
              <a:defRPr b="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343614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92" y="86399"/>
            <a:ext cx="11159820" cy="899985"/>
          </a:xfrm>
        </p:spPr>
        <p:txBody>
          <a:bodyPr wrap="square" lIns="0" tIns="46799" rIns="89999" bIns="46799" anchor="b">
            <a:noAutofit/>
          </a:bodyPr>
          <a:lstStyle>
            <a:lvl1pPr algn="l">
              <a:defRPr sz="2800" b="1">
                <a:solidFill>
                  <a:srgbClr val="5C5C5C"/>
                </a:solidFill>
                <a:latin typeface="Arial (Headings)"/>
              </a:defRPr>
            </a:lvl1pPr>
          </a:lstStyle>
          <a:p>
            <a:r>
              <a:rPr lang="en-GB"/>
              <a:t>Click to edit Master title style</a:t>
            </a:r>
            <a:endParaRPr lang="en-US"/>
          </a:p>
        </p:txBody>
      </p:sp>
    </p:spTree>
    <p:extLst>
      <p:ext uri="{BB962C8B-B14F-4D97-AF65-F5344CB8AC3E}">
        <p14:creationId xmlns:p14="http://schemas.microsoft.com/office/powerpoint/2010/main" val="27536767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itle 8"/>
          <p:cNvSpPr>
            <a:spLocks noGrp="1"/>
          </p:cNvSpPr>
          <p:nvPr>
            <p:ph type="title" hasCustomPrompt="1"/>
          </p:nvPr>
        </p:nvSpPr>
        <p:spPr>
          <a:xfrm>
            <a:off x="514792" y="86399"/>
            <a:ext cx="11159820" cy="899985"/>
          </a:xfrm>
          <a:prstGeom prst="rect">
            <a:avLst/>
          </a:prstGeom>
        </p:spPr>
        <p:txBody>
          <a:bodyPr vert="horz" wrap="square" lIns="0" tIns="46799" rIns="89999" bIns="46799" anchor="b">
            <a:noAutofit/>
          </a:bodyPr>
          <a:lstStyle>
            <a:lvl1pPr algn="l" defTabSz="609585" rtl="0" eaLnBrk="1" latinLnBrk="0" hangingPunct="1">
              <a:lnSpc>
                <a:spcPct val="100000"/>
              </a:lnSpc>
              <a:spcBef>
                <a:spcPct val="0"/>
              </a:spcBef>
              <a:buNone/>
              <a:defRPr lang="en-GB" sz="2800" b="1" kern="1200" baseline="0" noProof="0" dirty="0">
                <a:solidFill>
                  <a:srgbClr val="5C5C5C"/>
                </a:solidFill>
                <a:latin typeface="Arial (Headings)"/>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9864984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071" name="think-cell Slide" r:id="rId4" imgW="360" imgH="360" progId="TCLayout.ActiveDocument.1">
                  <p:embed/>
                </p:oleObj>
              </mc:Choice>
              <mc:Fallback>
                <p:oleObj name="think-cell Slide" r:id="rId4" imgW="360" imgH="360"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4" name="Slide Number Placeholder 5"/>
          <p:cNvSpPr>
            <a:spLocks noGrp="1"/>
          </p:cNvSpPr>
          <p:nvPr>
            <p:ph type="sldNum" sz="quarter" idx="4"/>
          </p:nvPr>
        </p:nvSpPr>
        <p:spPr>
          <a:xfrm>
            <a:off x="11610365" y="6595504"/>
            <a:ext cx="528000" cy="216000"/>
          </a:xfrm>
          <a:prstGeom prst="rect">
            <a:avLst/>
          </a:prstGeom>
        </p:spPr>
        <p:txBody>
          <a:bodyPr vert="horz" lIns="0" tIns="0" rIns="0" bIns="0" rtlCol="0" anchor="t" anchorCtr="0"/>
          <a:lstStyle>
            <a:lvl1pPr algn="r">
              <a:defRPr sz="1067"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6" name="Title 8"/>
          <p:cNvSpPr>
            <a:spLocks noGrp="1"/>
          </p:cNvSpPr>
          <p:nvPr>
            <p:ph type="title" hasCustomPrompt="1"/>
          </p:nvPr>
        </p:nvSpPr>
        <p:spPr>
          <a:xfrm>
            <a:off x="514792" y="86399"/>
            <a:ext cx="11159820" cy="899985"/>
          </a:xfrm>
          <a:prstGeom prst="rect">
            <a:avLst/>
          </a:prstGeom>
        </p:spPr>
        <p:txBody>
          <a:bodyPr vert="horz" wrap="square" lIns="0" tIns="46799" rIns="89999" bIns="46799" anchor="b">
            <a:noAutofit/>
          </a:bodyPr>
          <a:lstStyle>
            <a:lvl1pPr algn="l" defTabSz="609539" rtl="0" eaLnBrk="1" latinLnBrk="0" hangingPunct="1">
              <a:lnSpc>
                <a:spcPct val="100000"/>
              </a:lnSpc>
              <a:spcBef>
                <a:spcPct val="0"/>
              </a:spcBef>
              <a:buNone/>
              <a:defRPr lang="en-GB" sz="2800" b="1" kern="1200" baseline="0" noProof="0" dirty="0">
                <a:solidFill>
                  <a:srgbClr val="5C5C5C"/>
                </a:solidFill>
                <a:latin typeface="Arial (Headings)"/>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7478461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92" y="86400"/>
            <a:ext cx="11159820" cy="899985"/>
          </a:xfrm>
        </p:spPr>
        <p:txBody>
          <a:bodyPr/>
          <a:lstStyle/>
          <a:p>
            <a:r>
              <a:rPr lang="en-US"/>
              <a:t>Click to edit Master title style</a:t>
            </a:r>
          </a:p>
        </p:txBody>
      </p:sp>
      <p:sp>
        <p:nvSpPr>
          <p:cNvPr id="3" name="Content Placeholder 2"/>
          <p:cNvSpPr>
            <a:spLocks noGrp="1"/>
          </p:cNvSpPr>
          <p:nvPr>
            <p:ph idx="1"/>
          </p:nvPr>
        </p:nvSpPr>
        <p:spPr>
          <a:xfrm>
            <a:off x="2012316" y="1269916"/>
            <a:ext cx="8503267" cy="4856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52012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6481982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92" y="86399"/>
            <a:ext cx="11159820" cy="899985"/>
          </a:xfrm>
          <a:prstGeom prst="rect">
            <a:avLst/>
          </a:prstGeom>
        </p:spPr>
        <p:txBody>
          <a:bodyPr wrap="square" lIns="0" tIns="46799" rIns="89999" bIns="46799" anchor="b">
            <a:noAutofit/>
          </a:bodyPr>
          <a:lstStyle>
            <a:lvl1pPr algn="l">
              <a:defRPr sz="2800" b="1" i="0">
                <a:solidFill>
                  <a:srgbClr val="5C5C5C"/>
                </a:solidFill>
                <a:latin typeface="Arial (Headings)"/>
              </a:defRPr>
            </a:lvl1pPr>
          </a:lstStyle>
          <a:p>
            <a:r>
              <a:rPr lang="en-GB" dirty="0"/>
              <a:t>Click to edit Master title style</a:t>
            </a:r>
            <a:endParaRPr lang="en-US" dirty="0"/>
          </a:p>
        </p:txBody>
      </p:sp>
      <p:sp>
        <p:nvSpPr>
          <p:cNvPr id="3" name="Content Placeholder 2"/>
          <p:cNvSpPr>
            <a:spLocks noGrp="1"/>
          </p:cNvSpPr>
          <p:nvPr>
            <p:ph idx="1"/>
          </p:nvPr>
        </p:nvSpPr>
        <p:spPr>
          <a:xfrm>
            <a:off x="609600" y="1419367"/>
            <a:ext cx="10972800" cy="4990959"/>
          </a:xfrm>
          <a:prstGeom prst="rect">
            <a:avLst/>
          </a:prstGeom>
        </p:spPr>
        <p:txBody>
          <a:bodyPr/>
          <a:lstStyle>
            <a:lvl1pPr>
              <a:defRPr b="0">
                <a:latin typeface="+mn-lt"/>
              </a:defRPr>
            </a:lvl1pPr>
            <a:lvl2pPr>
              <a:defRPr b="0">
                <a:latin typeface="+mn-lt"/>
              </a:defRPr>
            </a:lvl2pPr>
            <a:lvl3pPr>
              <a:defRPr b="0">
                <a:latin typeface="+mn-lt"/>
              </a:defRPr>
            </a:lvl3pPr>
            <a:lvl4pPr>
              <a:defRPr b="0">
                <a:latin typeface="+mn-lt"/>
              </a:defRPr>
            </a:lvl4pPr>
            <a:lvl5pPr>
              <a:defRPr b="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5058101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40644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92" y="86399"/>
            <a:ext cx="11159820" cy="899985"/>
          </a:xfrm>
        </p:spPr>
        <p:txBody>
          <a:bodyPr wrap="square" lIns="0" tIns="46799" rIns="89999" bIns="46799" anchor="b">
            <a:noAutofit/>
          </a:bodyPr>
          <a:lstStyle>
            <a:lvl1pPr algn="l">
              <a:defRPr sz="2800" b="1" i="0">
                <a:solidFill>
                  <a:srgbClr val="5C5C5C"/>
                </a:solidFill>
                <a:latin typeface="Arial (Headings)"/>
              </a:defRPr>
            </a:lvl1pPr>
          </a:lstStyle>
          <a:p>
            <a:r>
              <a:rPr lang="en-GB" dirty="0"/>
              <a:t>Click to edit Master title style</a:t>
            </a:r>
            <a:endParaRPr lang="en-US" dirty="0"/>
          </a:p>
        </p:txBody>
      </p:sp>
      <p:sp>
        <p:nvSpPr>
          <p:cNvPr id="3" name="Content Placeholder 2"/>
          <p:cNvSpPr>
            <a:spLocks noGrp="1"/>
          </p:cNvSpPr>
          <p:nvPr>
            <p:ph idx="1"/>
          </p:nvPr>
        </p:nvSpPr>
        <p:spPr>
          <a:xfrm>
            <a:off x="609600" y="1446663"/>
            <a:ext cx="10972800" cy="4963663"/>
          </a:xfrm>
        </p:spPr>
        <p:txBody>
          <a:bodyPr/>
          <a:lstStyle>
            <a:lvl1pPr>
              <a:defRPr b="0">
                <a:latin typeface="+mn-lt"/>
              </a:defRPr>
            </a:lvl1pPr>
            <a:lvl2pPr>
              <a:defRPr b="0">
                <a:latin typeface="+mn-lt"/>
              </a:defRPr>
            </a:lvl2pPr>
            <a:lvl3pPr>
              <a:defRPr b="0">
                <a:latin typeface="+mn-lt"/>
              </a:defRPr>
            </a:lvl3pPr>
            <a:lvl4pPr>
              <a:defRPr b="0">
                <a:latin typeface="+mn-lt"/>
              </a:defRPr>
            </a:lvl4pPr>
            <a:lvl5pPr>
              <a:defRPr b="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2"/>
          <p:cNvSpPr>
            <a:spLocks noGrp="1"/>
          </p:cNvSpPr>
          <p:nvPr>
            <p:ph idx="10"/>
          </p:nvPr>
        </p:nvSpPr>
        <p:spPr>
          <a:xfrm>
            <a:off x="350731" y="6478153"/>
            <a:ext cx="11231670" cy="260851"/>
          </a:xfrm>
        </p:spPr>
        <p:txBody>
          <a:bodyPr lIns="0" tIns="0" rIns="0" bIns="0" anchor="b"/>
          <a:lstStyle>
            <a:lvl1pPr marL="0" indent="0">
              <a:buNone/>
              <a:defRPr sz="1050" b="0">
                <a:latin typeface="+mn-lt"/>
              </a:defRPr>
            </a:lvl1pPr>
            <a:lvl2pPr>
              <a:defRPr b="0">
                <a:latin typeface="+mn-lt"/>
              </a:defRPr>
            </a:lvl2pPr>
            <a:lvl3pPr>
              <a:defRPr b="0">
                <a:latin typeface="+mn-lt"/>
              </a:defRPr>
            </a:lvl3pPr>
            <a:lvl4pPr>
              <a:defRPr b="0">
                <a:latin typeface="+mn-lt"/>
              </a:defRPr>
            </a:lvl4pPr>
            <a:lvl5pPr>
              <a:defRPr b="0">
                <a:latin typeface="+mn-lt"/>
              </a:defRPr>
            </a:lvl5pPr>
          </a:lstStyle>
          <a:p>
            <a:pPr lvl="0"/>
            <a:r>
              <a:rPr lang="en-US" dirty="0"/>
              <a:t>Click to edit Master text styles</a:t>
            </a:r>
          </a:p>
        </p:txBody>
      </p:sp>
      <p:pic>
        <p:nvPicPr>
          <p:cNvPr id="5" name="Picture 4" descr="AZ_SYMBOL_RGB.png"/>
          <p:cNvPicPr>
            <a:picLocks noChangeAspect="1"/>
          </p:cNvPicPr>
          <p:nvPr userDrawn="1"/>
        </p:nvPicPr>
        <p:blipFill>
          <a:blip r:embed="rId2" cstate="print"/>
          <a:stretch>
            <a:fillRect/>
          </a:stretch>
        </p:blipFill>
        <p:spPr>
          <a:xfrm>
            <a:off x="11392500" y="6198770"/>
            <a:ext cx="469096" cy="540000"/>
          </a:xfrm>
          <a:prstGeom prst="rect">
            <a:avLst/>
          </a:prstGeom>
        </p:spPr>
      </p:pic>
    </p:spTree>
    <p:extLst>
      <p:ext uri="{BB962C8B-B14F-4D97-AF65-F5344CB8AC3E}">
        <p14:creationId xmlns:p14="http://schemas.microsoft.com/office/powerpoint/2010/main" val="12554047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02481" y="317009"/>
            <a:ext cx="10517875" cy="648195"/>
          </a:xfrm>
        </p:spPr>
        <p:txBody>
          <a:bodyPr/>
          <a:lstStyle>
            <a:lvl1pPr>
              <a:defRPr sz="2800" b="1" i="0">
                <a:latin typeface="+mj-lt"/>
              </a:defRPr>
            </a:lvl1pPr>
          </a:lstStyle>
          <a:p>
            <a:r>
              <a:rPr lang="en-GB" dirty="0"/>
              <a:t>Click to edit Master title style</a:t>
            </a:r>
            <a:endParaRPr lang="en-US" dirty="0"/>
          </a:p>
        </p:txBody>
      </p:sp>
      <p:sp>
        <p:nvSpPr>
          <p:cNvPr id="3" name="Content Placeholder 2"/>
          <p:cNvSpPr>
            <a:spLocks noGrp="1"/>
          </p:cNvSpPr>
          <p:nvPr>
            <p:ph idx="1"/>
          </p:nvPr>
        </p:nvSpPr>
        <p:spPr>
          <a:xfrm>
            <a:off x="622300" y="1308100"/>
            <a:ext cx="10972800" cy="5102227"/>
          </a:xfrm>
        </p:spPr>
        <p:txBody>
          <a:bodyPr/>
          <a:lstStyle>
            <a:lvl1pPr>
              <a:defRPr b="0">
                <a:latin typeface="+mn-lt"/>
              </a:defRPr>
            </a:lvl1pPr>
            <a:lvl2pPr>
              <a:defRPr b="0">
                <a:latin typeface="+mn-lt"/>
              </a:defRPr>
            </a:lvl2pPr>
            <a:lvl3pPr>
              <a:defRPr b="0">
                <a:latin typeface="+mn-lt"/>
              </a:defRPr>
            </a:lvl3pPr>
            <a:lvl4pPr>
              <a:defRPr b="0">
                <a:latin typeface="+mn-lt"/>
              </a:defRPr>
            </a:lvl4pPr>
            <a:lvl5pPr>
              <a:defRPr b="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2"/>
          <p:cNvSpPr>
            <a:spLocks noGrp="1"/>
          </p:cNvSpPr>
          <p:nvPr>
            <p:ph idx="10"/>
          </p:nvPr>
        </p:nvSpPr>
        <p:spPr>
          <a:xfrm>
            <a:off x="350732" y="6478153"/>
            <a:ext cx="11490541" cy="260851"/>
          </a:xfrm>
        </p:spPr>
        <p:txBody>
          <a:bodyPr lIns="0" tIns="0" rIns="0" bIns="0" anchor="b"/>
          <a:lstStyle>
            <a:lvl1pPr marL="0" indent="0">
              <a:buNone/>
              <a:defRPr sz="1100" b="0">
                <a:latin typeface="+mn-lt"/>
              </a:defRPr>
            </a:lvl1pPr>
            <a:lvl2pPr>
              <a:defRPr b="0">
                <a:latin typeface="+mn-lt"/>
              </a:defRPr>
            </a:lvl2pPr>
            <a:lvl3pPr>
              <a:defRPr b="0">
                <a:latin typeface="+mn-lt"/>
              </a:defRPr>
            </a:lvl3pPr>
            <a:lvl4pPr>
              <a:defRPr b="0">
                <a:latin typeface="+mn-lt"/>
              </a:defRPr>
            </a:lvl4pPr>
            <a:lvl5pPr>
              <a:defRPr b="0">
                <a:latin typeface="+mn-lt"/>
              </a:defRPr>
            </a:lvl5pPr>
          </a:lstStyle>
          <a:p>
            <a:pPr lvl="0"/>
            <a:r>
              <a:rPr lang="en-US" dirty="0"/>
              <a:t>Click to edit Master text styles</a:t>
            </a:r>
          </a:p>
        </p:txBody>
      </p:sp>
    </p:spTree>
    <p:extLst>
      <p:ext uri="{BB962C8B-B14F-4D97-AF65-F5344CB8AC3E}">
        <p14:creationId xmlns:p14="http://schemas.microsoft.com/office/powerpoint/2010/main" val="6175528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02481" y="317009"/>
            <a:ext cx="10517875" cy="648195"/>
          </a:xfrm>
        </p:spPr>
        <p:txBody>
          <a:bodyPr/>
          <a:lstStyle>
            <a:lvl1pPr>
              <a:defRPr sz="2800" b="1" i="0">
                <a:latin typeface="+mj-lt"/>
              </a:defRPr>
            </a:lvl1pPr>
          </a:lstStyle>
          <a:p>
            <a:r>
              <a:rPr lang="en-GB" dirty="0"/>
              <a:t>Click to edit Master title style</a:t>
            </a:r>
            <a:endParaRPr lang="en-US" dirty="0"/>
          </a:p>
        </p:txBody>
      </p:sp>
      <p:sp>
        <p:nvSpPr>
          <p:cNvPr id="3" name="Content Placeholder 2"/>
          <p:cNvSpPr>
            <a:spLocks noGrp="1"/>
          </p:cNvSpPr>
          <p:nvPr>
            <p:ph idx="1"/>
          </p:nvPr>
        </p:nvSpPr>
        <p:spPr>
          <a:xfrm>
            <a:off x="622300" y="1308100"/>
            <a:ext cx="10972800" cy="5102227"/>
          </a:xfrm>
        </p:spPr>
        <p:txBody>
          <a:bodyPr/>
          <a:lstStyle>
            <a:lvl1pPr>
              <a:defRPr b="0">
                <a:latin typeface="+mn-lt"/>
              </a:defRPr>
            </a:lvl1pPr>
            <a:lvl2pPr>
              <a:defRPr b="0">
                <a:latin typeface="+mn-lt"/>
              </a:defRPr>
            </a:lvl2pPr>
            <a:lvl3pPr>
              <a:defRPr b="0">
                <a:latin typeface="+mn-lt"/>
              </a:defRPr>
            </a:lvl3pPr>
            <a:lvl4pPr>
              <a:defRPr b="0">
                <a:latin typeface="+mn-lt"/>
              </a:defRPr>
            </a:lvl4pPr>
            <a:lvl5pPr>
              <a:defRPr b="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2"/>
          <p:cNvSpPr>
            <a:spLocks noGrp="1"/>
          </p:cNvSpPr>
          <p:nvPr>
            <p:ph idx="10"/>
          </p:nvPr>
        </p:nvSpPr>
        <p:spPr>
          <a:xfrm>
            <a:off x="350732" y="6478153"/>
            <a:ext cx="11490541" cy="260851"/>
          </a:xfrm>
        </p:spPr>
        <p:txBody>
          <a:bodyPr lIns="0" tIns="0" rIns="0" bIns="0" anchor="b"/>
          <a:lstStyle>
            <a:lvl1pPr marL="0" indent="0">
              <a:buNone/>
              <a:defRPr sz="1100" b="0">
                <a:latin typeface="+mn-lt"/>
              </a:defRPr>
            </a:lvl1pPr>
            <a:lvl2pPr>
              <a:defRPr b="0">
                <a:latin typeface="+mn-lt"/>
              </a:defRPr>
            </a:lvl2pPr>
            <a:lvl3pPr>
              <a:defRPr b="0">
                <a:latin typeface="+mn-lt"/>
              </a:defRPr>
            </a:lvl3pPr>
            <a:lvl4pPr>
              <a:defRPr b="0">
                <a:latin typeface="+mn-lt"/>
              </a:defRPr>
            </a:lvl4pPr>
            <a:lvl5pPr>
              <a:defRPr b="0">
                <a:latin typeface="+mn-lt"/>
              </a:defRPr>
            </a:lvl5pPr>
          </a:lstStyle>
          <a:p>
            <a:pPr lvl="0"/>
            <a:r>
              <a:rPr lang="en-US" dirty="0"/>
              <a:t>Click to edit Master text styles</a:t>
            </a:r>
          </a:p>
        </p:txBody>
      </p:sp>
    </p:spTree>
    <p:extLst>
      <p:ext uri="{BB962C8B-B14F-4D97-AF65-F5344CB8AC3E}">
        <p14:creationId xmlns:p14="http://schemas.microsoft.com/office/powerpoint/2010/main" val="12887139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_Content 1 row Asthma">
    <p:spTree>
      <p:nvGrpSpPr>
        <p:cNvPr id="1" name=""/>
        <p:cNvGrpSpPr/>
        <p:nvPr/>
      </p:nvGrpSpPr>
      <p:grpSpPr>
        <a:xfrm>
          <a:off x="0" y="0"/>
          <a:ext cx="0" cy="0"/>
          <a:chOff x="0" y="0"/>
          <a:chExt cx="0" cy="0"/>
        </a:xfrm>
      </p:grpSpPr>
      <p:sp>
        <p:nvSpPr>
          <p:cNvPr id="4" name="Rectangle 3"/>
          <p:cNvSpPr/>
          <p:nvPr userDrawn="1"/>
        </p:nvSpPr>
        <p:spPr>
          <a:xfrm>
            <a:off x="0" y="1"/>
            <a:ext cx="12192000" cy="4652963"/>
          </a:xfrm>
          <a:prstGeom prst="rect">
            <a:avLst/>
          </a:prstGeom>
          <a:solidFill>
            <a:srgbClr val="B6C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base">
              <a:spcBef>
                <a:spcPct val="0"/>
              </a:spcBef>
              <a:spcAft>
                <a:spcPct val="0"/>
              </a:spcAft>
              <a:defRPr/>
            </a:pPr>
            <a:endParaRPr lang="en-GB" sz="1800" dirty="0">
              <a:solidFill>
                <a:prstClr val="white"/>
              </a:solidFill>
            </a:endParaRPr>
          </a:p>
        </p:txBody>
      </p:sp>
      <p:sp>
        <p:nvSpPr>
          <p:cNvPr id="5" name="Round Single Corner Rectangle 4"/>
          <p:cNvSpPr/>
          <p:nvPr userDrawn="1"/>
        </p:nvSpPr>
        <p:spPr>
          <a:xfrm>
            <a:off x="2117" y="692151"/>
            <a:ext cx="12189883" cy="4149725"/>
          </a:xfrm>
          <a:prstGeom prst="round1Rect">
            <a:avLst>
              <a:gd name="adj" fmla="val 30160"/>
            </a:avLst>
          </a:prstGeom>
          <a:solidFill>
            <a:srgbClr val="98C6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base">
              <a:spcBef>
                <a:spcPct val="0"/>
              </a:spcBef>
              <a:spcAft>
                <a:spcPct val="0"/>
              </a:spcAft>
              <a:defRPr/>
            </a:pPr>
            <a:endParaRPr lang="en-GB" sz="1800" dirty="0">
              <a:solidFill>
                <a:prstClr val="white"/>
              </a:solidFill>
            </a:endParaRPr>
          </a:p>
        </p:txBody>
      </p:sp>
      <p:sp>
        <p:nvSpPr>
          <p:cNvPr id="6" name="Round Single Corner Rectangle 5"/>
          <p:cNvSpPr/>
          <p:nvPr userDrawn="1"/>
        </p:nvSpPr>
        <p:spPr>
          <a:xfrm>
            <a:off x="2117" y="765175"/>
            <a:ext cx="12189883" cy="4121151"/>
          </a:xfrm>
          <a:prstGeom prst="round1Rect">
            <a:avLst>
              <a:gd name="adj" fmla="val 30160"/>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base">
              <a:spcBef>
                <a:spcPct val="0"/>
              </a:spcBef>
              <a:spcAft>
                <a:spcPct val="0"/>
              </a:spcAft>
              <a:defRPr/>
            </a:pPr>
            <a:endParaRPr lang="en-GB" sz="1800" dirty="0">
              <a:solidFill>
                <a:prstClr val="white"/>
              </a:solidFill>
            </a:endParaRPr>
          </a:p>
        </p:txBody>
      </p:sp>
      <p:sp>
        <p:nvSpPr>
          <p:cNvPr id="7" name="Round Single Corner Rectangle 6"/>
          <p:cNvSpPr/>
          <p:nvPr userDrawn="1"/>
        </p:nvSpPr>
        <p:spPr>
          <a:xfrm>
            <a:off x="2117" y="836613"/>
            <a:ext cx="12189883" cy="4049712"/>
          </a:xfrm>
          <a:prstGeom prst="round1Rect">
            <a:avLst>
              <a:gd name="adj" fmla="val 3016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base">
              <a:spcBef>
                <a:spcPct val="0"/>
              </a:spcBef>
              <a:spcAft>
                <a:spcPct val="0"/>
              </a:spcAft>
              <a:defRPr/>
            </a:pPr>
            <a:endParaRPr lang="en-GB" sz="1800" dirty="0">
              <a:solidFill>
                <a:prstClr val="white"/>
              </a:solidFill>
            </a:endParaRPr>
          </a:p>
        </p:txBody>
      </p:sp>
      <p:sp>
        <p:nvSpPr>
          <p:cNvPr id="8" name="Round Single Corner Rectangle 7"/>
          <p:cNvSpPr/>
          <p:nvPr userDrawn="1"/>
        </p:nvSpPr>
        <p:spPr>
          <a:xfrm rot="16200000">
            <a:off x="10975448" y="5637214"/>
            <a:ext cx="2105025" cy="336549"/>
          </a:xfrm>
          <a:prstGeom prst="round1Rect">
            <a:avLst/>
          </a:prstGeom>
          <a:solidFill>
            <a:srgbClr val="B6C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base">
              <a:spcBef>
                <a:spcPct val="0"/>
              </a:spcBef>
              <a:spcAft>
                <a:spcPct val="0"/>
              </a:spcAft>
              <a:defRPr/>
            </a:pPr>
            <a:r>
              <a:rPr lang="en-GB" sz="951" b="1" dirty="0">
                <a:solidFill>
                  <a:prstClr val="white"/>
                </a:solidFill>
              </a:rPr>
              <a:t>Economic value: asthma SMART</a:t>
            </a:r>
          </a:p>
        </p:txBody>
      </p:sp>
      <p:sp>
        <p:nvSpPr>
          <p:cNvPr id="2" name="Title 1"/>
          <p:cNvSpPr>
            <a:spLocks noGrp="1"/>
          </p:cNvSpPr>
          <p:nvPr>
            <p:ph type="title"/>
          </p:nvPr>
        </p:nvSpPr>
        <p:spPr>
          <a:xfrm>
            <a:off x="609600" y="1"/>
            <a:ext cx="10972800" cy="692249"/>
          </a:xfrm>
          <a:prstGeom prst="rect">
            <a:avLst/>
          </a:prstGeom>
        </p:spPr>
        <p:txBody>
          <a:bodyPr anchor="ctr"/>
          <a:lstStyle>
            <a:lvl1pPr algn="l">
              <a:defRPr sz="2000">
                <a:solidFill>
                  <a:schemeClr val="bg1"/>
                </a:solidFill>
              </a:defRPr>
            </a:lvl1pPr>
          </a:lstStyle>
          <a:p>
            <a:r>
              <a:rPr lang="en-US" dirty="0"/>
              <a:t>Click to edit Master title style</a:t>
            </a:r>
          </a:p>
        </p:txBody>
      </p:sp>
      <p:sp>
        <p:nvSpPr>
          <p:cNvPr id="11" name="Content Placeholder 2"/>
          <p:cNvSpPr>
            <a:spLocks noGrp="1"/>
          </p:cNvSpPr>
          <p:nvPr>
            <p:ph idx="1"/>
          </p:nvPr>
        </p:nvSpPr>
        <p:spPr>
          <a:xfrm>
            <a:off x="631825" y="1124745"/>
            <a:ext cx="10972800" cy="5001419"/>
          </a:xfrm>
          <a:prstGeom prst="rect">
            <a:avLst/>
          </a:prstGeom>
        </p:spPr>
        <p:txBody>
          <a:bodyPr/>
          <a:lstStyle>
            <a:lvl1pPr>
              <a:buClr>
                <a:srgbClr val="002F5F"/>
              </a:buClr>
              <a:defRPr sz="2800">
                <a:solidFill>
                  <a:schemeClr val="tx1"/>
                </a:solidFill>
              </a:defRPr>
            </a:lvl1pPr>
            <a:lvl2pPr>
              <a:defRPr sz="24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txBox="1">
            <a:spLocks/>
          </p:cNvSpPr>
          <p:nvPr userDrawn="1"/>
        </p:nvSpPr>
        <p:spPr>
          <a:xfrm rot="16200000">
            <a:off x="10525656" y="3063347"/>
            <a:ext cx="2994025" cy="372533"/>
          </a:xfrm>
          <a:prstGeom prst="rect">
            <a:avLst/>
          </a:prstGeom>
        </p:spPr>
        <p:txBody>
          <a:bodyPr/>
          <a:lstStyle>
            <a:defPPr>
              <a:defRPr lang="en-US"/>
            </a:defPPr>
            <a:lvl1pPr algn="l" rtl="0" fontAlgn="base">
              <a:spcBef>
                <a:spcPct val="0"/>
              </a:spcBef>
              <a:spcAft>
                <a:spcPct val="0"/>
              </a:spcAft>
              <a:defRPr sz="1200" kern="1200">
                <a:solidFill>
                  <a:schemeClr val="tx1"/>
                </a:solidFill>
                <a:latin typeface="+mn-lt"/>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defTabSz="914377">
              <a:defRPr/>
            </a:pPr>
            <a:r>
              <a:rPr lang="en-GB" sz="700" dirty="0">
                <a:solidFill>
                  <a:prstClr val="white">
                    <a:lumMod val="65000"/>
                  </a:prstClr>
                </a:solidFill>
              </a:rPr>
              <a:t>Symbicord</a:t>
            </a:r>
            <a:r>
              <a:rPr lang="en-GB" sz="700" baseline="30000" dirty="0">
                <a:solidFill>
                  <a:prstClr val="white">
                    <a:lumMod val="65000"/>
                  </a:prstClr>
                </a:solidFill>
              </a:rPr>
              <a:t>®</a:t>
            </a:r>
            <a:r>
              <a:rPr lang="en-GB" sz="700" dirty="0">
                <a:solidFill>
                  <a:prstClr val="white">
                    <a:lumMod val="65000"/>
                  </a:prstClr>
                </a:solidFill>
              </a:rPr>
              <a:t> Brand Value Pack update 2016; </a:t>
            </a:r>
            <a:r>
              <a:rPr lang="en-GB" sz="700" dirty="0">
                <a:solidFill>
                  <a:srgbClr val="9C9385"/>
                </a:solidFill>
                <a:cs typeface="Arial" pitchFamily="34" charset="0"/>
              </a:rPr>
              <a:t>Proprietary and Confidential © AstraZeneca 2016 </a:t>
            </a:r>
            <a:r>
              <a:rPr lang="en-GB" sz="700" dirty="0">
                <a:solidFill>
                  <a:srgbClr val="9C9385"/>
                </a:solidFill>
                <a:latin typeface="Verdana" pitchFamily="34" charset="0"/>
                <a:cs typeface="Arial" pitchFamily="34" charset="0"/>
              </a:rPr>
              <a:t>●</a:t>
            </a:r>
            <a:r>
              <a:rPr lang="en-GB" sz="700" dirty="0">
                <a:solidFill>
                  <a:srgbClr val="9C9385"/>
                </a:solidFill>
                <a:cs typeface="Arial" pitchFamily="34" charset="0"/>
              </a:rPr>
              <a:t>  FOR INTERNAL USE ONLY </a:t>
            </a:r>
          </a:p>
        </p:txBody>
      </p:sp>
      <p:sp>
        <p:nvSpPr>
          <p:cNvPr id="13" name="Slide Number Placeholder 3"/>
          <p:cNvSpPr txBox="1">
            <a:spLocks/>
          </p:cNvSpPr>
          <p:nvPr userDrawn="1"/>
        </p:nvSpPr>
        <p:spPr bwMode="auto">
          <a:xfrm>
            <a:off x="11137902" y="6486526"/>
            <a:ext cx="72178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defTabSz="914377" eaLnBrk="1" fontAlgn="base" hangingPunct="1">
              <a:spcBef>
                <a:spcPct val="0"/>
              </a:spcBef>
              <a:spcAft>
                <a:spcPct val="0"/>
              </a:spcAft>
            </a:pPr>
            <a:fld id="{025AA74D-A912-4E50-9DA8-F33C8905380B}" type="slidenum">
              <a:rPr lang="en-US" altLang="en-US" sz="1200">
                <a:solidFill>
                  <a:prstClr val="black"/>
                </a:solidFill>
                <a:latin typeface="Arial" pitchFamily="34" charset="0"/>
              </a:rPr>
              <a:pPr algn="r" defTabSz="914377" eaLnBrk="1" fontAlgn="base" hangingPunct="1">
                <a:spcBef>
                  <a:spcPct val="0"/>
                </a:spcBef>
                <a:spcAft>
                  <a:spcPct val="0"/>
                </a:spcAft>
              </a:pPr>
              <a:t>‹#›</a:t>
            </a:fld>
            <a:endParaRPr lang="en-US" altLang="en-US" sz="1200" dirty="0">
              <a:solidFill>
                <a:prstClr val="black"/>
              </a:solidFill>
              <a:latin typeface="Arial" pitchFamily="34" charset="0"/>
            </a:endParaRPr>
          </a:p>
        </p:txBody>
      </p:sp>
    </p:spTree>
    <p:extLst>
      <p:ext uri="{BB962C8B-B14F-4D97-AF65-F5344CB8AC3E}">
        <p14:creationId xmlns:p14="http://schemas.microsoft.com/office/powerpoint/2010/main" val="9182428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92" y="86399"/>
            <a:ext cx="11159820" cy="899985"/>
          </a:xfrm>
          <a:prstGeom prst="rect">
            <a:avLst/>
          </a:prstGeom>
        </p:spPr>
        <p:txBody>
          <a:bodyPr wrap="square" lIns="0" tIns="46799" rIns="89999" bIns="46799" anchor="b">
            <a:noAutofit/>
          </a:bodyPr>
          <a:lstStyle>
            <a:lvl1pPr algn="l">
              <a:defRPr sz="2800" b="1" i="0">
                <a:solidFill>
                  <a:srgbClr val="5C5C5C"/>
                </a:solidFill>
                <a:latin typeface="Arial (Headings)"/>
              </a:defRPr>
            </a:lvl1pPr>
          </a:lstStyle>
          <a:p>
            <a:r>
              <a:rPr lang="en-GB" dirty="0"/>
              <a:t>Click to edit Master title style</a:t>
            </a:r>
            <a:endParaRPr lang="en-US" dirty="0"/>
          </a:p>
        </p:txBody>
      </p:sp>
      <p:sp>
        <p:nvSpPr>
          <p:cNvPr id="3" name="Content Placeholder 2"/>
          <p:cNvSpPr>
            <a:spLocks noGrp="1"/>
          </p:cNvSpPr>
          <p:nvPr>
            <p:ph idx="1"/>
          </p:nvPr>
        </p:nvSpPr>
        <p:spPr>
          <a:xfrm>
            <a:off x="514792" y="1079999"/>
            <a:ext cx="11159820" cy="5101200"/>
          </a:xfrm>
          <a:prstGeom prst="rect">
            <a:avLst/>
          </a:prstGeom>
        </p:spPr>
        <p:txBody>
          <a:bodyPr/>
          <a:lstStyle>
            <a:lvl1pPr>
              <a:defRPr b="0">
                <a:latin typeface="+mn-lt"/>
              </a:defRPr>
            </a:lvl1pPr>
            <a:lvl2pPr>
              <a:buClr>
                <a:schemeClr val="tx2"/>
              </a:buClr>
              <a:defRPr b="0">
                <a:latin typeface="+mn-lt"/>
              </a:defRPr>
            </a:lvl2pPr>
            <a:lvl3pPr>
              <a:buClr>
                <a:schemeClr val="tx2"/>
              </a:buClr>
              <a:defRPr b="0">
                <a:latin typeface="+mn-lt"/>
              </a:defRPr>
            </a:lvl3pPr>
            <a:lvl4pPr>
              <a:buClr>
                <a:schemeClr val="tx2"/>
              </a:buClr>
              <a:defRPr b="0">
                <a:latin typeface="+mn-lt"/>
              </a:defRPr>
            </a:lvl4pPr>
            <a:lvl5pPr>
              <a:buClr>
                <a:schemeClr val="tx2"/>
              </a:buClr>
              <a:defRPr b="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ext Placeholder 20">
            <a:extLst>
              <a:ext uri="{FF2B5EF4-FFF2-40B4-BE49-F238E27FC236}">
                <a16:creationId xmlns:a16="http://schemas.microsoft.com/office/drawing/2014/main" id="{96397412-895A-4F25-A34B-C60E9E2CAFF4}"/>
              </a:ext>
            </a:extLst>
          </p:cNvPr>
          <p:cNvSpPr>
            <a:spLocks noGrp="1"/>
          </p:cNvSpPr>
          <p:nvPr>
            <p:ph type="body" sz="quarter" idx="11" hasCustomPrompt="1"/>
          </p:nvPr>
        </p:nvSpPr>
        <p:spPr>
          <a:xfrm>
            <a:off x="0" y="6317898"/>
            <a:ext cx="11519815" cy="539991"/>
          </a:xfrm>
          <a:prstGeom prst="rect">
            <a:avLst/>
          </a:prstGeom>
        </p:spPr>
        <p:txBody>
          <a:bodyPr wrap="square" lIns="89999" tIns="46799" rIns="89999" bIns="46799" anchor="b">
            <a:noAutofit/>
          </a:bodyPr>
          <a:lstStyle>
            <a:lvl1pPr marL="0" indent="0" algn="l">
              <a:lnSpc>
                <a:spcPct val="100000"/>
              </a:lnSpc>
              <a:spcBef>
                <a:spcPts val="300"/>
              </a:spcBef>
              <a:spcAft>
                <a:spcPts val="0"/>
              </a:spcAft>
              <a:buNone/>
              <a:defRPr sz="1000" b="0">
                <a:solidFill>
                  <a:schemeClr val="tx1"/>
                </a:solidFill>
                <a:latin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1814988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92" y="86399"/>
            <a:ext cx="11159820" cy="899985"/>
          </a:xfrm>
          <a:prstGeom prst="rect">
            <a:avLst/>
          </a:prstGeom>
        </p:spPr>
        <p:txBody>
          <a:bodyPr wrap="square" lIns="0" tIns="46799" rIns="89999" bIns="46799" anchor="b">
            <a:noAutofit/>
          </a:bodyPr>
          <a:lstStyle>
            <a:lvl1pPr algn="l">
              <a:defRPr sz="2800" b="1" i="0">
                <a:solidFill>
                  <a:srgbClr val="5C5C5C"/>
                </a:solidFill>
                <a:latin typeface="Arial (Headings)"/>
              </a:defRPr>
            </a:lvl1pPr>
          </a:lstStyle>
          <a:p>
            <a:r>
              <a:rPr lang="en-GB" dirty="0"/>
              <a:t>Click to edit Master title style</a:t>
            </a:r>
            <a:endParaRPr lang="en-US" dirty="0"/>
          </a:p>
        </p:txBody>
      </p:sp>
      <p:sp>
        <p:nvSpPr>
          <p:cNvPr id="3" name="Content Placeholder 2"/>
          <p:cNvSpPr>
            <a:spLocks noGrp="1"/>
          </p:cNvSpPr>
          <p:nvPr>
            <p:ph idx="1"/>
          </p:nvPr>
        </p:nvSpPr>
        <p:spPr>
          <a:xfrm>
            <a:off x="514792" y="1079999"/>
            <a:ext cx="11159820" cy="5101200"/>
          </a:xfrm>
          <a:prstGeom prst="rect">
            <a:avLst/>
          </a:prstGeom>
        </p:spPr>
        <p:txBody>
          <a:bodyPr/>
          <a:lstStyle>
            <a:lvl1pPr>
              <a:defRPr b="0">
                <a:latin typeface="+mn-lt"/>
              </a:defRPr>
            </a:lvl1pPr>
            <a:lvl2pPr>
              <a:buClr>
                <a:schemeClr val="tx2"/>
              </a:buClr>
              <a:defRPr b="0">
                <a:latin typeface="+mn-lt"/>
              </a:defRPr>
            </a:lvl2pPr>
            <a:lvl3pPr>
              <a:buClr>
                <a:schemeClr val="tx2"/>
              </a:buClr>
              <a:defRPr b="0">
                <a:latin typeface="+mn-lt"/>
              </a:defRPr>
            </a:lvl3pPr>
            <a:lvl4pPr>
              <a:buClr>
                <a:schemeClr val="tx2"/>
              </a:buClr>
              <a:defRPr b="0">
                <a:latin typeface="+mn-lt"/>
              </a:defRPr>
            </a:lvl4pPr>
            <a:lvl5pPr>
              <a:buClr>
                <a:schemeClr val="tx2"/>
              </a:buClr>
              <a:defRPr b="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ext Placeholder 20">
            <a:extLst>
              <a:ext uri="{FF2B5EF4-FFF2-40B4-BE49-F238E27FC236}">
                <a16:creationId xmlns:a16="http://schemas.microsoft.com/office/drawing/2014/main" id="{96397412-895A-4F25-A34B-C60E9E2CAFF4}"/>
              </a:ext>
            </a:extLst>
          </p:cNvPr>
          <p:cNvSpPr>
            <a:spLocks noGrp="1"/>
          </p:cNvSpPr>
          <p:nvPr>
            <p:ph type="body" sz="quarter" idx="11" hasCustomPrompt="1"/>
          </p:nvPr>
        </p:nvSpPr>
        <p:spPr>
          <a:xfrm>
            <a:off x="0" y="6317898"/>
            <a:ext cx="11519815" cy="539991"/>
          </a:xfrm>
          <a:prstGeom prst="rect">
            <a:avLst/>
          </a:prstGeom>
        </p:spPr>
        <p:txBody>
          <a:bodyPr wrap="square" lIns="89999" tIns="46799" rIns="89999" bIns="46799" anchor="b">
            <a:noAutofit/>
          </a:bodyPr>
          <a:lstStyle>
            <a:lvl1pPr marL="0" indent="0" algn="l">
              <a:lnSpc>
                <a:spcPct val="100000"/>
              </a:lnSpc>
              <a:spcBef>
                <a:spcPts val="300"/>
              </a:spcBef>
              <a:spcAft>
                <a:spcPts val="0"/>
              </a:spcAft>
              <a:buNone/>
              <a:defRPr sz="1000" b="0">
                <a:solidFill>
                  <a:schemeClr val="tx1"/>
                </a:solidFill>
                <a:latin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9232248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92" y="86399"/>
            <a:ext cx="11159820" cy="899985"/>
          </a:xfrm>
          <a:prstGeom prst="rect">
            <a:avLst/>
          </a:prstGeom>
        </p:spPr>
        <p:txBody>
          <a:bodyPr wrap="square" lIns="0" tIns="46799" rIns="89999" bIns="46799" anchor="b">
            <a:noAutofit/>
          </a:bodyPr>
          <a:lstStyle>
            <a:lvl1pPr algn="l">
              <a:defRPr sz="2800" b="1" i="0">
                <a:solidFill>
                  <a:srgbClr val="5C5C5C"/>
                </a:solidFill>
                <a:latin typeface="Arial (Headings)"/>
              </a:defRPr>
            </a:lvl1pPr>
          </a:lstStyle>
          <a:p>
            <a:r>
              <a:rPr lang="en-GB" dirty="0"/>
              <a:t>Click to edit Master title style</a:t>
            </a:r>
            <a:endParaRPr lang="en-US" dirty="0"/>
          </a:p>
        </p:txBody>
      </p:sp>
      <p:sp>
        <p:nvSpPr>
          <p:cNvPr id="3" name="Content Placeholder 2"/>
          <p:cNvSpPr>
            <a:spLocks noGrp="1"/>
          </p:cNvSpPr>
          <p:nvPr>
            <p:ph idx="1"/>
          </p:nvPr>
        </p:nvSpPr>
        <p:spPr>
          <a:xfrm>
            <a:off x="514792" y="1079999"/>
            <a:ext cx="11159820" cy="5101200"/>
          </a:xfrm>
          <a:prstGeom prst="rect">
            <a:avLst/>
          </a:prstGeom>
        </p:spPr>
        <p:txBody>
          <a:bodyPr/>
          <a:lstStyle>
            <a:lvl1pPr>
              <a:defRPr b="0">
                <a:latin typeface="+mn-lt"/>
              </a:defRPr>
            </a:lvl1pPr>
            <a:lvl2pPr>
              <a:buClr>
                <a:schemeClr val="tx2"/>
              </a:buClr>
              <a:defRPr b="0">
                <a:latin typeface="+mn-lt"/>
              </a:defRPr>
            </a:lvl2pPr>
            <a:lvl3pPr>
              <a:buClr>
                <a:schemeClr val="tx2"/>
              </a:buClr>
              <a:defRPr b="0">
                <a:latin typeface="+mn-lt"/>
              </a:defRPr>
            </a:lvl3pPr>
            <a:lvl4pPr>
              <a:buClr>
                <a:schemeClr val="tx2"/>
              </a:buClr>
              <a:defRPr b="0">
                <a:latin typeface="+mn-lt"/>
              </a:defRPr>
            </a:lvl4pPr>
            <a:lvl5pPr>
              <a:buClr>
                <a:schemeClr val="tx2"/>
              </a:buClr>
              <a:defRPr b="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ext Placeholder 20">
            <a:extLst>
              <a:ext uri="{FF2B5EF4-FFF2-40B4-BE49-F238E27FC236}">
                <a16:creationId xmlns:a16="http://schemas.microsoft.com/office/drawing/2014/main" id="{96397412-895A-4F25-A34B-C60E9E2CAFF4}"/>
              </a:ext>
            </a:extLst>
          </p:cNvPr>
          <p:cNvSpPr>
            <a:spLocks noGrp="1"/>
          </p:cNvSpPr>
          <p:nvPr>
            <p:ph type="body" sz="quarter" idx="11" hasCustomPrompt="1"/>
          </p:nvPr>
        </p:nvSpPr>
        <p:spPr>
          <a:xfrm>
            <a:off x="0" y="6317898"/>
            <a:ext cx="11519815" cy="539991"/>
          </a:xfrm>
          <a:prstGeom prst="rect">
            <a:avLst/>
          </a:prstGeom>
        </p:spPr>
        <p:txBody>
          <a:bodyPr wrap="square" lIns="89999" tIns="46799" rIns="89999" bIns="46799" anchor="b">
            <a:noAutofit/>
          </a:bodyPr>
          <a:lstStyle>
            <a:lvl1pPr marL="0" indent="0" algn="l">
              <a:lnSpc>
                <a:spcPct val="100000"/>
              </a:lnSpc>
              <a:spcBef>
                <a:spcPts val="300"/>
              </a:spcBef>
              <a:spcAft>
                <a:spcPts val="0"/>
              </a:spcAft>
              <a:buNone/>
              <a:defRPr sz="1000" b="0">
                <a:solidFill>
                  <a:schemeClr val="tx1"/>
                </a:solidFill>
                <a:latin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068558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92" y="86399"/>
            <a:ext cx="11159820" cy="899985"/>
          </a:xfrm>
          <a:prstGeom prst="rect">
            <a:avLst/>
          </a:prstGeom>
        </p:spPr>
        <p:txBody>
          <a:bodyPr wrap="square" lIns="0" tIns="46799" rIns="89999" bIns="46799" anchor="b">
            <a:noAutofit/>
          </a:bodyPr>
          <a:lstStyle>
            <a:lvl1pPr algn="l">
              <a:defRPr sz="2800" b="1" i="0">
                <a:solidFill>
                  <a:srgbClr val="5C5C5C"/>
                </a:solidFill>
                <a:latin typeface="Arial (Headings)"/>
              </a:defRPr>
            </a:lvl1pPr>
          </a:lstStyle>
          <a:p>
            <a:r>
              <a:rPr lang="en-GB" dirty="0"/>
              <a:t>Click to edit Master title style</a:t>
            </a:r>
            <a:endParaRPr lang="en-US" dirty="0"/>
          </a:p>
        </p:txBody>
      </p:sp>
      <p:sp>
        <p:nvSpPr>
          <p:cNvPr id="3" name="Content Placeholder 2"/>
          <p:cNvSpPr>
            <a:spLocks noGrp="1"/>
          </p:cNvSpPr>
          <p:nvPr>
            <p:ph idx="1"/>
          </p:nvPr>
        </p:nvSpPr>
        <p:spPr>
          <a:xfrm>
            <a:off x="514792" y="1079999"/>
            <a:ext cx="11159820" cy="5101200"/>
          </a:xfrm>
          <a:prstGeom prst="rect">
            <a:avLst/>
          </a:prstGeom>
        </p:spPr>
        <p:txBody>
          <a:bodyPr/>
          <a:lstStyle>
            <a:lvl1pPr>
              <a:defRPr b="0">
                <a:latin typeface="+mn-lt"/>
              </a:defRPr>
            </a:lvl1pPr>
            <a:lvl2pPr>
              <a:buClr>
                <a:schemeClr val="tx2"/>
              </a:buClr>
              <a:defRPr b="0">
                <a:latin typeface="+mn-lt"/>
              </a:defRPr>
            </a:lvl2pPr>
            <a:lvl3pPr>
              <a:buClr>
                <a:schemeClr val="tx2"/>
              </a:buClr>
              <a:defRPr b="0">
                <a:latin typeface="+mn-lt"/>
              </a:defRPr>
            </a:lvl3pPr>
            <a:lvl4pPr>
              <a:buClr>
                <a:schemeClr val="tx2"/>
              </a:buClr>
              <a:defRPr b="0">
                <a:latin typeface="+mn-lt"/>
              </a:defRPr>
            </a:lvl4pPr>
            <a:lvl5pPr>
              <a:buClr>
                <a:schemeClr val="tx2"/>
              </a:buClr>
              <a:defRPr b="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ext Placeholder 20">
            <a:extLst>
              <a:ext uri="{FF2B5EF4-FFF2-40B4-BE49-F238E27FC236}">
                <a16:creationId xmlns:a16="http://schemas.microsoft.com/office/drawing/2014/main" id="{96397412-895A-4F25-A34B-C60E9E2CAFF4}"/>
              </a:ext>
            </a:extLst>
          </p:cNvPr>
          <p:cNvSpPr>
            <a:spLocks noGrp="1"/>
          </p:cNvSpPr>
          <p:nvPr>
            <p:ph type="body" sz="quarter" idx="11" hasCustomPrompt="1"/>
          </p:nvPr>
        </p:nvSpPr>
        <p:spPr>
          <a:xfrm>
            <a:off x="0" y="6317898"/>
            <a:ext cx="11519815" cy="539991"/>
          </a:xfrm>
          <a:prstGeom prst="rect">
            <a:avLst/>
          </a:prstGeom>
        </p:spPr>
        <p:txBody>
          <a:bodyPr wrap="square" lIns="89999" tIns="46799" rIns="89999" bIns="46799" anchor="b">
            <a:noAutofit/>
          </a:bodyPr>
          <a:lstStyle>
            <a:lvl1pPr marL="0" indent="0" algn="l">
              <a:lnSpc>
                <a:spcPct val="100000"/>
              </a:lnSpc>
              <a:spcBef>
                <a:spcPts val="300"/>
              </a:spcBef>
              <a:spcAft>
                <a:spcPts val="0"/>
              </a:spcAft>
              <a:buNone/>
              <a:defRPr sz="1000" b="0">
                <a:solidFill>
                  <a:schemeClr val="tx1"/>
                </a:solidFill>
                <a:latin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6540075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92" y="86399"/>
            <a:ext cx="11159820" cy="899985"/>
          </a:xfrm>
          <a:prstGeom prst="rect">
            <a:avLst/>
          </a:prstGeom>
        </p:spPr>
        <p:txBody>
          <a:bodyPr/>
          <a:lstStyle/>
          <a:p>
            <a:r>
              <a:rPr lang="en-GB"/>
              <a:t>Click to edit Master title style</a:t>
            </a:r>
            <a:endParaRPr lang="en-US"/>
          </a:p>
        </p:txBody>
      </p:sp>
      <p:sp>
        <p:nvSpPr>
          <p:cNvPr id="6" name="Text Placeholder 20">
            <a:extLst>
              <a:ext uri="{FF2B5EF4-FFF2-40B4-BE49-F238E27FC236}">
                <a16:creationId xmlns:a16="http://schemas.microsoft.com/office/drawing/2014/main" id="{98BC78B5-43A6-4BF4-B89F-DE2DF97DA37C}"/>
              </a:ext>
            </a:extLst>
          </p:cNvPr>
          <p:cNvSpPr>
            <a:spLocks noGrp="1"/>
          </p:cNvSpPr>
          <p:nvPr>
            <p:ph type="body" sz="quarter" idx="11" hasCustomPrompt="1"/>
          </p:nvPr>
        </p:nvSpPr>
        <p:spPr>
          <a:xfrm>
            <a:off x="0" y="6317898"/>
            <a:ext cx="11519815" cy="539991"/>
          </a:xfrm>
          <a:prstGeom prst="rect">
            <a:avLst/>
          </a:prstGeom>
        </p:spPr>
        <p:txBody>
          <a:bodyPr wrap="square" lIns="89999" tIns="46799" rIns="89999" bIns="46799" anchor="b">
            <a:noAutofit/>
          </a:bodyPr>
          <a:lstStyle>
            <a:lvl1pPr marL="0" indent="0" algn="l">
              <a:lnSpc>
                <a:spcPct val="100000"/>
              </a:lnSpc>
              <a:spcBef>
                <a:spcPts val="300"/>
              </a:spcBef>
              <a:spcAft>
                <a:spcPts val="0"/>
              </a:spcAft>
              <a:buNone/>
              <a:defRPr sz="1000" b="0">
                <a:solidFill>
                  <a:schemeClr val="tx1"/>
                </a:solidFill>
                <a:latin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976621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92" y="86399"/>
            <a:ext cx="11159820" cy="899985"/>
          </a:xfrm>
          <a:prstGeom prst="rect">
            <a:avLst/>
          </a:prstGeom>
        </p:spPr>
        <p:txBody>
          <a:bodyPr wrap="square" lIns="0" tIns="46799" rIns="89999" bIns="46799" anchor="b">
            <a:noAutofit/>
          </a:bodyPr>
          <a:lstStyle>
            <a:lvl1pPr algn="l">
              <a:defRPr sz="2800" b="1">
                <a:solidFill>
                  <a:srgbClr val="5C5C5C"/>
                </a:solidFill>
                <a:latin typeface="Arial (Headings)"/>
              </a:defRPr>
            </a:lvl1pPr>
          </a:lstStyle>
          <a:p>
            <a:r>
              <a:rPr lang="en-GB"/>
              <a:t>Click to edit Master title style</a:t>
            </a:r>
            <a:endParaRPr lang="en-US"/>
          </a:p>
        </p:txBody>
      </p:sp>
    </p:spTree>
    <p:extLst>
      <p:ext uri="{BB962C8B-B14F-4D97-AF65-F5344CB8AC3E}">
        <p14:creationId xmlns:p14="http://schemas.microsoft.com/office/powerpoint/2010/main" val="1678732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RI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88002" y="1442243"/>
            <a:ext cx="9097012" cy="672000"/>
          </a:xfrm>
          <a:prstGeom prst="rect">
            <a:avLst/>
          </a:prstGeom>
        </p:spPr>
        <p:txBody>
          <a:bodyPr vert="horz"/>
          <a:lstStyle>
            <a:lvl1pPr algn="l">
              <a:lnSpc>
                <a:spcPct val="90000"/>
              </a:lnSpc>
              <a:defRPr sz="3733"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5013" y="142425"/>
            <a:ext cx="2664000" cy="879972"/>
          </a:xfrm>
          <a:prstGeom prst="rect">
            <a:avLst/>
          </a:prstGeom>
        </p:spPr>
      </p:pic>
      <p:pic>
        <p:nvPicPr>
          <p:cNvPr id="2" name="Picture 1" descr="Eosinophil_NK_Cell_10K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2617" y="3835400"/>
            <a:ext cx="11808000" cy="2834219"/>
          </a:xfrm>
          <a:prstGeom prst="rect">
            <a:avLst/>
          </a:prstGeom>
        </p:spPr>
      </p:pic>
      <p:sp>
        <p:nvSpPr>
          <p:cNvPr id="10" name="Text Placeholder 29"/>
          <p:cNvSpPr>
            <a:spLocks noGrp="1"/>
          </p:cNvSpPr>
          <p:nvPr>
            <p:ph type="body" sz="quarter" idx="11" hasCustomPrompt="1"/>
          </p:nvPr>
        </p:nvSpPr>
        <p:spPr>
          <a:xfrm>
            <a:off x="287999" y="3202200"/>
            <a:ext cx="8640000" cy="254400"/>
          </a:xfrm>
          <a:prstGeom prst="rect">
            <a:avLst/>
          </a:prstGeom>
        </p:spPr>
        <p:txBody>
          <a:bodyPr vert="horz"/>
          <a:lstStyle>
            <a:lvl1pPr marL="0" indent="0">
              <a:lnSpc>
                <a:spcPts val="1467"/>
              </a:lnSpc>
              <a:spcBef>
                <a:spcPts val="0"/>
              </a:spcBef>
              <a:buNone/>
              <a:defRPr sz="1867"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87999" y="3477200"/>
            <a:ext cx="8640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9504000" y="3202200"/>
            <a:ext cx="2496000" cy="254400"/>
          </a:xfrm>
          <a:prstGeom prst="rect">
            <a:avLst/>
          </a:prstGeom>
        </p:spPr>
        <p:txBody>
          <a:bodyPr vert="horz"/>
          <a:lstStyle>
            <a:lvl1pPr marL="0" indent="0">
              <a:lnSpc>
                <a:spcPts val="1467"/>
              </a:lnSpc>
              <a:spcBef>
                <a:spcPts val="0"/>
              </a:spcBef>
              <a:buNone/>
              <a:defRPr sz="16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9504000" y="3477200"/>
            <a:ext cx="2496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40639085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316083" y="192000"/>
            <a:ext cx="11687535" cy="672000"/>
          </a:xfrm>
          <a:prstGeom prst="rect">
            <a:avLst/>
          </a:prstGeom>
        </p:spPr>
        <p:txBody>
          <a:bodyPr vert="horz"/>
          <a:lstStyle>
            <a:lvl1pPr algn="l">
              <a:lnSpc>
                <a:spcPct val="100000"/>
              </a:lnSpc>
              <a:defRPr sz="3200" b="1" baseline="0">
                <a:solidFill>
                  <a:srgbClr val="830051"/>
                </a:solidFill>
                <a:latin typeface="Arial" pitchFamily="34" charset="0"/>
                <a:cs typeface="Arial"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316800" y="1645920"/>
            <a:ext cx="9408000" cy="2157984"/>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0200346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Double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6" hasCustomPrompt="1"/>
          </p:nvPr>
        </p:nvSpPr>
        <p:spPr>
          <a:xfrm>
            <a:off x="316081" y="1645920"/>
            <a:ext cx="5448000" cy="2157984"/>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1" name="Content Placeholder 2"/>
          <p:cNvSpPr>
            <a:spLocks noGrp="1"/>
          </p:cNvSpPr>
          <p:nvPr>
            <p:ph idx="17" hasCustomPrompt="1"/>
          </p:nvPr>
        </p:nvSpPr>
        <p:spPr>
          <a:xfrm>
            <a:off x="6240000" y="1645920"/>
            <a:ext cx="5448000" cy="2157984"/>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41998768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Slide Title Only">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85013" y="142425"/>
            <a:ext cx="2664000" cy="879972"/>
          </a:xfrm>
          <a:prstGeom prst="rect">
            <a:avLst/>
          </a:prstGeom>
        </p:spPr>
      </p:pic>
      <p:sp>
        <p:nvSpPr>
          <p:cNvPr id="8" name="Title 8"/>
          <p:cNvSpPr>
            <a:spLocks noGrp="1"/>
          </p:cNvSpPr>
          <p:nvPr>
            <p:ph type="title" hasCustomPrompt="1"/>
          </p:nvPr>
        </p:nvSpPr>
        <p:spPr>
          <a:xfrm>
            <a:off x="288002" y="1442243"/>
            <a:ext cx="9097012" cy="672000"/>
          </a:xfrm>
          <a:prstGeom prst="rect">
            <a:avLst/>
          </a:prstGeom>
        </p:spPr>
        <p:txBody>
          <a:bodyPr vert="horz"/>
          <a:lstStyle>
            <a:lvl1pPr algn="l">
              <a:lnSpc>
                <a:spcPct val="90000"/>
              </a:lnSpc>
              <a:defRPr sz="3733" b="1" baseline="0">
                <a:solidFill>
                  <a:schemeClr val="tx2"/>
                </a:solidFill>
                <a:latin typeface="Arial" pitchFamily="34" charset="0"/>
                <a:cs typeface="Arial" pitchFamily="34" charset="0"/>
              </a:defRPr>
            </a:lvl1pPr>
          </a:lstStyle>
          <a:p>
            <a:r>
              <a:rPr lang="en-GB" noProof="0" dirty="0"/>
              <a:t>Click to add presentation title</a:t>
            </a:r>
          </a:p>
        </p:txBody>
      </p:sp>
      <p:sp>
        <p:nvSpPr>
          <p:cNvPr id="9" name="Text Placeholder 29"/>
          <p:cNvSpPr>
            <a:spLocks noGrp="1"/>
          </p:cNvSpPr>
          <p:nvPr>
            <p:ph type="body" sz="quarter" idx="11" hasCustomPrompt="1"/>
          </p:nvPr>
        </p:nvSpPr>
        <p:spPr>
          <a:xfrm>
            <a:off x="287999" y="5945400"/>
            <a:ext cx="8640000" cy="254400"/>
          </a:xfrm>
          <a:prstGeom prst="rect">
            <a:avLst/>
          </a:prstGeom>
        </p:spPr>
        <p:txBody>
          <a:bodyPr vert="horz"/>
          <a:lstStyle>
            <a:lvl1pPr marL="0" indent="0">
              <a:lnSpc>
                <a:spcPts val="1467"/>
              </a:lnSpc>
              <a:spcBef>
                <a:spcPts val="0"/>
              </a:spcBef>
              <a:buNone/>
              <a:defRPr sz="1867" b="1">
                <a:solidFill>
                  <a:schemeClr val="tx1"/>
                </a:solidFill>
                <a:latin typeface="Arial" pitchFamily="34" charset="0"/>
                <a:cs typeface="Arial" pitchFamily="34" charset="0"/>
              </a:defRPr>
            </a:lvl1pPr>
          </a:lstStyle>
          <a:p>
            <a:pPr lvl="0"/>
            <a:r>
              <a:rPr lang="en-GB" noProof="0" dirty="0"/>
              <a:t>Click to add speaker title</a:t>
            </a:r>
          </a:p>
        </p:txBody>
      </p:sp>
      <p:sp>
        <p:nvSpPr>
          <p:cNvPr id="13" name="Text Placeholder 29"/>
          <p:cNvSpPr>
            <a:spLocks noGrp="1"/>
          </p:cNvSpPr>
          <p:nvPr>
            <p:ph type="body" sz="quarter" idx="12" hasCustomPrompt="1"/>
          </p:nvPr>
        </p:nvSpPr>
        <p:spPr>
          <a:xfrm>
            <a:off x="287999" y="6220400"/>
            <a:ext cx="8640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en-GB" noProof="0" dirty="0"/>
              <a:t>Click to add event title</a:t>
            </a:r>
          </a:p>
        </p:txBody>
      </p:sp>
      <p:sp>
        <p:nvSpPr>
          <p:cNvPr id="16" name="Text Placeholder 29"/>
          <p:cNvSpPr>
            <a:spLocks noGrp="1"/>
          </p:cNvSpPr>
          <p:nvPr>
            <p:ph type="body" sz="quarter" idx="15" hasCustomPrompt="1"/>
          </p:nvPr>
        </p:nvSpPr>
        <p:spPr>
          <a:xfrm>
            <a:off x="9504000" y="5945400"/>
            <a:ext cx="2496000" cy="254400"/>
          </a:xfrm>
          <a:prstGeom prst="rect">
            <a:avLst/>
          </a:prstGeom>
        </p:spPr>
        <p:txBody>
          <a:bodyPr vert="horz"/>
          <a:lstStyle>
            <a:lvl1pPr marL="0" indent="0">
              <a:lnSpc>
                <a:spcPts val="1467"/>
              </a:lnSpc>
              <a:spcBef>
                <a:spcPts val="0"/>
              </a:spcBef>
              <a:buNone/>
              <a:defRPr sz="1600" baseline="0">
                <a:solidFill>
                  <a:schemeClr val="tx1"/>
                </a:solidFill>
                <a:latin typeface="Arial" pitchFamily="34" charset="0"/>
                <a:cs typeface="Arial" pitchFamily="34" charset="0"/>
              </a:defRPr>
            </a:lvl1pPr>
          </a:lstStyle>
          <a:p>
            <a:pPr lvl="0"/>
            <a:r>
              <a:rPr lang="en-GB" noProof="0" dirty="0"/>
              <a:t>Confidential statement</a:t>
            </a:r>
          </a:p>
        </p:txBody>
      </p:sp>
      <p:sp>
        <p:nvSpPr>
          <p:cNvPr id="17" name="Text Placeholder 29"/>
          <p:cNvSpPr>
            <a:spLocks noGrp="1"/>
          </p:cNvSpPr>
          <p:nvPr>
            <p:ph type="body" sz="quarter" idx="13" hasCustomPrompt="1"/>
          </p:nvPr>
        </p:nvSpPr>
        <p:spPr>
          <a:xfrm>
            <a:off x="9504000" y="6220400"/>
            <a:ext cx="2496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8118028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13" name="Content Placeholder 12"/>
          <p:cNvSpPr>
            <a:spLocks noGrp="1"/>
          </p:cNvSpPr>
          <p:nvPr>
            <p:ph sz="quarter" idx="11"/>
          </p:nvPr>
        </p:nvSpPr>
        <p:spPr>
          <a:xfrm>
            <a:off x="624422" y="1196978"/>
            <a:ext cx="10943167" cy="47523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10"/>
          <p:cNvSpPr>
            <a:spLocks noGrp="1"/>
          </p:cNvSpPr>
          <p:nvPr>
            <p:ph type="sldNum" sz="quarter" idx="4"/>
          </p:nvPr>
        </p:nvSpPr>
        <p:spPr>
          <a:xfrm>
            <a:off x="11549681" y="6308727"/>
            <a:ext cx="624416" cy="365125"/>
          </a:xfrm>
          <a:prstGeom prst="rect">
            <a:avLst/>
          </a:prstGeom>
        </p:spPr>
        <p:txBody>
          <a:bodyPr vert="horz" lIns="91440" tIns="45720" rIns="91440" bIns="45720" rtlCol="0" anchor="b"/>
          <a:lstStyle>
            <a:lvl1pPr algn="r">
              <a:defRPr sz="900">
                <a:solidFill>
                  <a:schemeClr val="bg2"/>
                </a:solidFill>
                <a:latin typeface="Avenir 55"/>
              </a:defRPr>
            </a:lvl1pPr>
          </a:lstStyle>
          <a:p>
            <a:fld id="{ED65FA30-1314-4A04-AC2A-3ED6F63ED9E0}" type="slidenum">
              <a:rPr lang="en-GB" smtClean="0">
                <a:solidFill>
                  <a:srgbClr val="9A9B9D"/>
                </a:solidFill>
                <a:ea typeface="ＭＳ Ｐゴシック"/>
              </a:rPr>
              <a:pPr/>
              <a:t>‹#›</a:t>
            </a:fld>
            <a:endParaRPr lang="en-GB" dirty="0">
              <a:solidFill>
                <a:srgbClr val="9A9B9D"/>
              </a:solidFill>
              <a:latin typeface="+mn-lt"/>
              <a:ea typeface="ＭＳ Ｐゴシック"/>
            </a:endParaRPr>
          </a:p>
        </p:txBody>
      </p:sp>
      <p:sp>
        <p:nvSpPr>
          <p:cNvPr id="2" name="Footer Placeholder 1"/>
          <p:cNvSpPr>
            <a:spLocks noGrp="1"/>
          </p:cNvSpPr>
          <p:nvPr>
            <p:ph type="ftr" sz="quarter" idx="12"/>
          </p:nvPr>
        </p:nvSpPr>
        <p:spPr/>
        <p:txBody>
          <a:bodyPr/>
          <a:lstStyle/>
          <a:p>
            <a:pPr defTabSz="457189">
              <a:buClr>
                <a:schemeClr val="accent2"/>
              </a:buClr>
            </a:pPr>
            <a:endParaRPr lang="en-GB"/>
          </a:p>
        </p:txBody>
      </p:sp>
      <p:sp>
        <p:nvSpPr>
          <p:cNvPr id="7" name="Title Placeholder 1"/>
          <p:cNvSpPr>
            <a:spLocks noGrp="1"/>
          </p:cNvSpPr>
          <p:nvPr>
            <p:ph type="title"/>
          </p:nvPr>
        </p:nvSpPr>
        <p:spPr bwMode="auto">
          <a:xfrm>
            <a:off x="711203" y="274639"/>
            <a:ext cx="10856383" cy="645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39100466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402" indent="0" algn="ctr">
              <a:buNone/>
              <a:defRPr/>
            </a:lvl2pPr>
            <a:lvl3pPr marL="1218804" indent="0" algn="ctr">
              <a:buNone/>
              <a:defRPr/>
            </a:lvl3pPr>
            <a:lvl4pPr marL="1828206" indent="0" algn="ctr">
              <a:buNone/>
              <a:defRPr/>
            </a:lvl4pPr>
            <a:lvl5pPr marL="2437608" indent="0" algn="ctr">
              <a:buNone/>
              <a:defRPr/>
            </a:lvl5pPr>
            <a:lvl6pPr marL="3047009" indent="0" algn="ctr">
              <a:buNone/>
              <a:defRPr/>
            </a:lvl6pPr>
            <a:lvl7pPr marL="3656411" indent="0" algn="ctr">
              <a:buNone/>
              <a:defRPr/>
            </a:lvl7pPr>
            <a:lvl8pPr marL="4265813" indent="0" algn="ctr">
              <a:buNone/>
              <a:defRPr/>
            </a:lvl8pPr>
            <a:lvl9pPr marL="4875215" indent="0" algn="ctr">
              <a:buNone/>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8E1E8131-4A61-451E-A482-B72DC67C1585}" type="slidenum">
              <a:rPr lang="en-GB"/>
              <a:pPr/>
              <a:t>‹#›</a:t>
            </a:fld>
            <a:endParaRPr lang="en-GB" dirty="0"/>
          </a:p>
        </p:txBody>
      </p:sp>
    </p:spTree>
    <p:extLst>
      <p:ext uri="{BB962C8B-B14F-4D97-AF65-F5344CB8AC3E}">
        <p14:creationId xmlns:p14="http://schemas.microsoft.com/office/powerpoint/2010/main" val="29266989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A908E54F-86A6-44D1-897F-DAF394669F73}" type="slidenum">
              <a:rPr lang="en-GB"/>
              <a:pPr/>
              <a:t>‹#›</a:t>
            </a:fld>
            <a:endParaRPr lang="en-GB" dirty="0"/>
          </a:p>
        </p:txBody>
      </p:sp>
    </p:spTree>
    <p:extLst>
      <p:ext uri="{BB962C8B-B14F-4D97-AF65-F5344CB8AC3E}">
        <p14:creationId xmlns:p14="http://schemas.microsoft.com/office/powerpoint/2010/main" val="38381998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2" b="1" cap="all"/>
            </a:lvl1pPr>
          </a:lstStyle>
          <a:p>
            <a:r>
              <a:rPr lang="en-US" smtClean="0"/>
              <a:t>Click to edit Master title style</a:t>
            </a:r>
            <a:endParaRPr lang="en-ZA"/>
          </a:p>
        </p:txBody>
      </p:sp>
      <p:sp>
        <p:nvSpPr>
          <p:cNvPr id="3" name="Text Placeholder 2"/>
          <p:cNvSpPr>
            <a:spLocks noGrp="1"/>
          </p:cNvSpPr>
          <p:nvPr>
            <p:ph type="body" idx="1"/>
          </p:nvPr>
        </p:nvSpPr>
        <p:spPr>
          <a:xfrm>
            <a:off x="963084" y="2906713"/>
            <a:ext cx="10363200" cy="1500188"/>
          </a:xfrm>
        </p:spPr>
        <p:txBody>
          <a:bodyPr anchor="b"/>
          <a:lstStyle>
            <a:lvl1pPr marL="0" indent="0">
              <a:buNone/>
              <a:defRPr sz="2666"/>
            </a:lvl1pPr>
            <a:lvl2pPr marL="609402" indent="0">
              <a:buNone/>
              <a:defRPr sz="2399"/>
            </a:lvl2pPr>
            <a:lvl3pPr marL="1218804" indent="0">
              <a:buNone/>
              <a:defRPr sz="2133"/>
            </a:lvl3pPr>
            <a:lvl4pPr marL="1828206" indent="0">
              <a:buNone/>
              <a:defRPr sz="1866"/>
            </a:lvl4pPr>
            <a:lvl5pPr marL="2437608" indent="0">
              <a:buNone/>
              <a:defRPr sz="1866"/>
            </a:lvl5pPr>
            <a:lvl6pPr marL="3047009" indent="0">
              <a:buNone/>
              <a:defRPr sz="1866"/>
            </a:lvl6pPr>
            <a:lvl7pPr marL="3656411" indent="0">
              <a:buNone/>
              <a:defRPr sz="1866"/>
            </a:lvl7pPr>
            <a:lvl8pPr marL="4265813" indent="0">
              <a:buNone/>
              <a:defRPr sz="1866"/>
            </a:lvl8pPr>
            <a:lvl9pPr marL="4875215" indent="0">
              <a:buNone/>
              <a:defRPr sz="1866"/>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DDD853AC-2CF6-464C-944B-CE7285118C3B}" type="slidenum">
              <a:rPr lang="en-GB"/>
              <a:pPr/>
              <a:t>‹#›</a:t>
            </a:fld>
            <a:endParaRPr lang="en-GB" dirty="0"/>
          </a:p>
        </p:txBody>
      </p:sp>
    </p:spTree>
    <p:extLst>
      <p:ext uri="{BB962C8B-B14F-4D97-AF65-F5344CB8AC3E}">
        <p14:creationId xmlns:p14="http://schemas.microsoft.com/office/powerpoint/2010/main" val="17815082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09600" y="1600200"/>
            <a:ext cx="5384800" cy="4525963"/>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97600" y="1600200"/>
            <a:ext cx="5384800" cy="4525963"/>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2346BA6C-83CD-4648-BA7E-D177E0D4E1AA}" type="slidenum">
              <a:rPr lang="en-GB"/>
              <a:pPr/>
              <a:t>‹#›</a:t>
            </a:fld>
            <a:endParaRPr lang="en-GB" dirty="0"/>
          </a:p>
        </p:txBody>
      </p:sp>
    </p:spTree>
    <p:extLst>
      <p:ext uri="{BB962C8B-B14F-4D97-AF65-F5344CB8AC3E}">
        <p14:creationId xmlns:p14="http://schemas.microsoft.com/office/powerpoint/2010/main" val="35468823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3199" b="1"/>
            </a:lvl1pPr>
            <a:lvl2pPr marL="609402" indent="0">
              <a:buNone/>
              <a:defRPr sz="2666" b="1"/>
            </a:lvl2pPr>
            <a:lvl3pPr marL="1218804" indent="0">
              <a:buNone/>
              <a:defRPr sz="2399" b="1"/>
            </a:lvl3pPr>
            <a:lvl4pPr marL="1828206" indent="0">
              <a:buNone/>
              <a:defRPr sz="2133" b="1"/>
            </a:lvl4pPr>
            <a:lvl5pPr marL="2437608" indent="0">
              <a:buNone/>
              <a:defRPr sz="2133" b="1"/>
            </a:lvl5pPr>
            <a:lvl6pPr marL="3047009" indent="0">
              <a:buNone/>
              <a:defRPr sz="2133" b="1"/>
            </a:lvl6pPr>
            <a:lvl7pPr marL="3656411" indent="0">
              <a:buNone/>
              <a:defRPr sz="2133" b="1"/>
            </a:lvl7pPr>
            <a:lvl8pPr marL="4265813" indent="0">
              <a:buNone/>
              <a:defRPr sz="2133" b="1"/>
            </a:lvl8pPr>
            <a:lvl9pPr marL="4875215"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6"/>
            <a:ext cx="5386917"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3199" b="1"/>
            </a:lvl1pPr>
            <a:lvl2pPr marL="609402" indent="0">
              <a:buNone/>
              <a:defRPr sz="2666" b="1"/>
            </a:lvl2pPr>
            <a:lvl3pPr marL="1218804" indent="0">
              <a:buNone/>
              <a:defRPr sz="2399" b="1"/>
            </a:lvl3pPr>
            <a:lvl4pPr marL="1828206" indent="0">
              <a:buNone/>
              <a:defRPr sz="2133" b="1"/>
            </a:lvl4pPr>
            <a:lvl5pPr marL="2437608" indent="0">
              <a:buNone/>
              <a:defRPr sz="2133" b="1"/>
            </a:lvl5pPr>
            <a:lvl6pPr marL="3047009" indent="0">
              <a:buNone/>
              <a:defRPr sz="2133" b="1"/>
            </a:lvl6pPr>
            <a:lvl7pPr marL="3656411" indent="0">
              <a:buNone/>
              <a:defRPr sz="2133" b="1"/>
            </a:lvl7pPr>
            <a:lvl8pPr marL="4265813" indent="0">
              <a:buNone/>
              <a:defRPr sz="2133" b="1"/>
            </a:lvl8pPr>
            <a:lvl9pPr marL="4875215"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6"/>
            <a:ext cx="5389033"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881CC4A4-EC46-49A4-A733-AA2B6A5D528C}" type="slidenum">
              <a:rPr lang="en-GB"/>
              <a:pPr/>
              <a:t>‹#›</a:t>
            </a:fld>
            <a:endParaRPr lang="en-GB" dirty="0"/>
          </a:p>
        </p:txBody>
      </p:sp>
    </p:spTree>
    <p:extLst>
      <p:ext uri="{BB962C8B-B14F-4D97-AF65-F5344CB8AC3E}">
        <p14:creationId xmlns:p14="http://schemas.microsoft.com/office/powerpoint/2010/main" val="698078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073" name="think-cell Slide" r:id="rId4" imgW="360" imgH="360" progId="">
                  <p:embed/>
                </p:oleObj>
              </mc:Choice>
              <mc:Fallback>
                <p:oleObj name="think-cell Slide" r:id="rId4" imgW="360" imgH="360" progId="">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5"/>
          <p:cNvSpPr>
            <a:spLocks noGrp="1"/>
          </p:cNvSpPr>
          <p:nvPr>
            <p:ph type="sldNum" sz="quarter" idx="4"/>
          </p:nvPr>
        </p:nvSpPr>
        <p:spPr>
          <a:xfrm>
            <a:off x="11610365" y="6595504"/>
            <a:ext cx="528000" cy="216000"/>
          </a:xfrm>
          <a:prstGeom prst="rect">
            <a:avLst/>
          </a:prstGeom>
        </p:spPr>
        <p:txBody>
          <a:bodyPr vert="horz" lIns="0" tIns="0" rIns="0" bIns="0" rtlCol="0" anchor="t" anchorCtr="0"/>
          <a:lstStyle>
            <a:lvl1pPr algn="r">
              <a:defRPr sz="1067"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6" name="Title 8"/>
          <p:cNvSpPr>
            <a:spLocks noGrp="1"/>
          </p:cNvSpPr>
          <p:nvPr>
            <p:ph type="title" hasCustomPrompt="1"/>
          </p:nvPr>
        </p:nvSpPr>
        <p:spPr>
          <a:xfrm>
            <a:off x="514792" y="86399"/>
            <a:ext cx="11159820" cy="899985"/>
          </a:xfrm>
          <a:prstGeom prst="rect">
            <a:avLst/>
          </a:prstGeom>
        </p:spPr>
        <p:txBody>
          <a:bodyPr vert="horz" wrap="square" lIns="0" tIns="46799" rIns="89999" bIns="46799" anchor="b">
            <a:noAutofit/>
          </a:bodyPr>
          <a:lstStyle>
            <a:lvl1pPr algn="l" defTabSz="609539" rtl="0" eaLnBrk="1" latinLnBrk="0" hangingPunct="1">
              <a:lnSpc>
                <a:spcPct val="100000"/>
              </a:lnSpc>
              <a:spcBef>
                <a:spcPct val="0"/>
              </a:spcBef>
              <a:buNone/>
              <a:defRPr lang="en-GB" sz="2800" b="1" kern="1200" baseline="0" noProof="0" dirty="0">
                <a:solidFill>
                  <a:srgbClr val="5C5C5C"/>
                </a:solidFill>
                <a:latin typeface="Arial (Headings)"/>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8930249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19D10F07-00A1-4F14-858F-84597AD2FE58}" type="slidenum">
              <a:rPr lang="en-GB"/>
              <a:pPr/>
              <a:t>‹#›</a:t>
            </a:fld>
            <a:endParaRPr lang="en-GB" dirty="0"/>
          </a:p>
        </p:txBody>
      </p:sp>
    </p:spTree>
    <p:extLst>
      <p:ext uri="{BB962C8B-B14F-4D97-AF65-F5344CB8AC3E}">
        <p14:creationId xmlns:p14="http://schemas.microsoft.com/office/powerpoint/2010/main" val="9330565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B55B065A-44F3-4D3E-944F-642B2A787DC3}" type="slidenum">
              <a:rPr lang="en-GB"/>
              <a:pPr/>
              <a:t>‹#›</a:t>
            </a:fld>
            <a:endParaRPr lang="en-GB" dirty="0"/>
          </a:p>
        </p:txBody>
      </p:sp>
    </p:spTree>
    <p:extLst>
      <p:ext uri="{BB962C8B-B14F-4D97-AF65-F5344CB8AC3E}">
        <p14:creationId xmlns:p14="http://schemas.microsoft.com/office/powerpoint/2010/main" val="29877158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1"/>
            <a:ext cx="4011084" cy="1162051"/>
          </a:xfrm>
        </p:spPr>
        <p:txBody>
          <a:bodyPr anchor="b"/>
          <a:lstStyle>
            <a:lvl1pPr algn="l">
              <a:defRPr sz="2666" b="1"/>
            </a:lvl1pPr>
          </a:lstStyle>
          <a:p>
            <a:r>
              <a:rPr lang="en-US" smtClean="0"/>
              <a:t>Click to edit Master title style</a:t>
            </a:r>
            <a:endParaRPr lang="en-ZA"/>
          </a:p>
        </p:txBody>
      </p:sp>
      <p:sp>
        <p:nvSpPr>
          <p:cNvPr id="3" name="Content Placeholder 2"/>
          <p:cNvSpPr>
            <a:spLocks noGrp="1"/>
          </p:cNvSpPr>
          <p:nvPr>
            <p:ph idx="1"/>
          </p:nvPr>
        </p:nvSpPr>
        <p:spPr>
          <a:xfrm>
            <a:off x="4766733" y="273050"/>
            <a:ext cx="6815667" cy="5853113"/>
          </a:xfrm>
        </p:spPr>
        <p:txBody>
          <a:bodyPr/>
          <a:lstStyle>
            <a:lvl1pPr>
              <a:defRPr sz="4265"/>
            </a:lvl1pPr>
            <a:lvl2pPr>
              <a:defRPr sz="3732"/>
            </a:lvl2pPr>
            <a:lvl3pPr>
              <a:defRPr sz="3199"/>
            </a:lvl3pPr>
            <a:lvl4pPr>
              <a:defRPr sz="2666"/>
            </a:lvl4pPr>
            <a:lvl5pPr>
              <a:defRPr sz="2666"/>
            </a:lvl5pPr>
            <a:lvl6pPr>
              <a:defRPr sz="2666"/>
            </a:lvl6pPr>
            <a:lvl7pPr>
              <a:defRPr sz="2666"/>
            </a:lvl7pPr>
            <a:lvl8pPr>
              <a:defRPr sz="2666"/>
            </a:lvl8pPr>
            <a:lvl9pPr>
              <a:defRPr sz="266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09602" y="1435102"/>
            <a:ext cx="4011084" cy="4691062"/>
          </a:xfrm>
        </p:spPr>
        <p:txBody>
          <a:bodyPr/>
          <a:lstStyle>
            <a:lvl1pPr marL="0" indent="0">
              <a:buNone/>
              <a:defRPr sz="1866"/>
            </a:lvl1pPr>
            <a:lvl2pPr marL="609402" indent="0">
              <a:buNone/>
              <a:defRPr sz="1599"/>
            </a:lvl2pPr>
            <a:lvl3pPr marL="1218804" indent="0">
              <a:buNone/>
              <a:defRPr sz="1333"/>
            </a:lvl3pPr>
            <a:lvl4pPr marL="1828206" indent="0">
              <a:buNone/>
              <a:defRPr sz="1200"/>
            </a:lvl4pPr>
            <a:lvl5pPr marL="2437608" indent="0">
              <a:buNone/>
              <a:defRPr sz="1200"/>
            </a:lvl5pPr>
            <a:lvl6pPr marL="3047009" indent="0">
              <a:buNone/>
              <a:defRPr sz="1200"/>
            </a:lvl6pPr>
            <a:lvl7pPr marL="3656411" indent="0">
              <a:buNone/>
              <a:defRPr sz="1200"/>
            </a:lvl7pPr>
            <a:lvl8pPr marL="4265813" indent="0">
              <a:buNone/>
              <a:defRPr sz="1200"/>
            </a:lvl8pPr>
            <a:lvl9pPr marL="4875215"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2E90CA73-ABDD-4ECD-98B0-3990A0F9C2B1}" type="slidenum">
              <a:rPr lang="en-GB"/>
              <a:pPr/>
              <a:t>‹#›</a:t>
            </a:fld>
            <a:endParaRPr lang="en-GB" dirty="0"/>
          </a:p>
        </p:txBody>
      </p:sp>
    </p:spTree>
    <p:extLst>
      <p:ext uri="{BB962C8B-B14F-4D97-AF65-F5344CB8AC3E}">
        <p14:creationId xmlns:p14="http://schemas.microsoft.com/office/powerpoint/2010/main" val="238794413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666" b="1"/>
            </a:lvl1pPr>
          </a:lstStyle>
          <a:p>
            <a:r>
              <a:rPr lang="en-US" smtClean="0"/>
              <a:t>Click to edit Master title style</a:t>
            </a:r>
            <a:endParaRPr lang="en-ZA"/>
          </a:p>
        </p:txBody>
      </p:sp>
      <p:sp>
        <p:nvSpPr>
          <p:cNvPr id="3" name="Picture Placeholder 2"/>
          <p:cNvSpPr>
            <a:spLocks noGrp="1"/>
          </p:cNvSpPr>
          <p:nvPr>
            <p:ph type="pic" idx="1"/>
          </p:nvPr>
        </p:nvSpPr>
        <p:spPr>
          <a:xfrm>
            <a:off x="2389717" y="612776"/>
            <a:ext cx="7315200" cy="4114800"/>
          </a:xfrm>
        </p:spPr>
        <p:txBody>
          <a:bodyPr/>
          <a:lstStyle>
            <a:lvl1pPr marL="0" indent="0">
              <a:buNone/>
              <a:defRPr sz="4265"/>
            </a:lvl1pPr>
            <a:lvl2pPr marL="609402" indent="0">
              <a:buNone/>
              <a:defRPr sz="3732"/>
            </a:lvl2pPr>
            <a:lvl3pPr marL="1218804" indent="0">
              <a:buNone/>
              <a:defRPr sz="3199"/>
            </a:lvl3pPr>
            <a:lvl4pPr marL="1828206" indent="0">
              <a:buNone/>
              <a:defRPr sz="2666"/>
            </a:lvl4pPr>
            <a:lvl5pPr marL="2437608" indent="0">
              <a:buNone/>
              <a:defRPr sz="2666"/>
            </a:lvl5pPr>
            <a:lvl6pPr marL="3047009" indent="0">
              <a:buNone/>
              <a:defRPr sz="2666"/>
            </a:lvl6pPr>
            <a:lvl7pPr marL="3656411" indent="0">
              <a:buNone/>
              <a:defRPr sz="2666"/>
            </a:lvl7pPr>
            <a:lvl8pPr marL="4265813" indent="0">
              <a:buNone/>
              <a:defRPr sz="2666"/>
            </a:lvl8pPr>
            <a:lvl9pPr marL="4875215" indent="0">
              <a:buNone/>
              <a:defRPr sz="2666"/>
            </a:lvl9pPr>
          </a:lstStyle>
          <a:p>
            <a:endParaRPr lang="en-ZA"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866"/>
            </a:lvl1pPr>
            <a:lvl2pPr marL="609402" indent="0">
              <a:buNone/>
              <a:defRPr sz="1599"/>
            </a:lvl2pPr>
            <a:lvl3pPr marL="1218804" indent="0">
              <a:buNone/>
              <a:defRPr sz="1333"/>
            </a:lvl3pPr>
            <a:lvl4pPr marL="1828206" indent="0">
              <a:buNone/>
              <a:defRPr sz="1200"/>
            </a:lvl4pPr>
            <a:lvl5pPr marL="2437608" indent="0">
              <a:buNone/>
              <a:defRPr sz="1200"/>
            </a:lvl5pPr>
            <a:lvl6pPr marL="3047009" indent="0">
              <a:buNone/>
              <a:defRPr sz="1200"/>
            </a:lvl6pPr>
            <a:lvl7pPr marL="3656411" indent="0">
              <a:buNone/>
              <a:defRPr sz="1200"/>
            </a:lvl7pPr>
            <a:lvl8pPr marL="4265813" indent="0">
              <a:buNone/>
              <a:defRPr sz="1200"/>
            </a:lvl8pPr>
            <a:lvl9pPr marL="4875215"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5B7F6A63-F2B2-4D34-A95C-899C6DAF3424}" type="slidenum">
              <a:rPr lang="en-GB"/>
              <a:pPr/>
              <a:t>‹#›</a:t>
            </a:fld>
            <a:endParaRPr lang="en-GB" dirty="0"/>
          </a:p>
        </p:txBody>
      </p:sp>
    </p:spTree>
    <p:extLst>
      <p:ext uri="{BB962C8B-B14F-4D97-AF65-F5344CB8AC3E}">
        <p14:creationId xmlns:p14="http://schemas.microsoft.com/office/powerpoint/2010/main" val="10170056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9ABF8FF0-751D-48E3-93F6-3C0040868B63}" type="slidenum">
              <a:rPr lang="en-GB"/>
              <a:pPr/>
              <a:t>‹#›</a:t>
            </a:fld>
            <a:endParaRPr lang="en-GB" dirty="0"/>
          </a:p>
        </p:txBody>
      </p:sp>
    </p:spTree>
    <p:extLst>
      <p:ext uri="{BB962C8B-B14F-4D97-AF65-F5344CB8AC3E}">
        <p14:creationId xmlns:p14="http://schemas.microsoft.com/office/powerpoint/2010/main" val="8644871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39F5763F-D19D-4B41-9CB7-9E59ED4D3426}" type="slidenum">
              <a:rPr lang="en-GB"/>
              <a:pPr/>
              <a:t>‹#›</a:t>
            </a:fld>
            <a:endParaRPr lang="en-GB" dirty="0"/>
          </a:p>
        </p:txBody>
      </p:sp>
    </p:spTree>
    <p:extLst>
      <p:ext uri="{BB962C8B-B14F-4D97-AF65-F5344CB8AC3E}">
        <p14:creationId xmlns:p14="http://schemas.microsoft.com/office/powerpoint/2010/main" val="2548923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5.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theme" Target="../theme/theme8.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5271330"/>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1" r:id="rId3"/>
    <p:sldLayoutId id="2147483660" r:id="rId4"/>
    <p:sldLayoutId id="2147483662" r:id="rId5"/>
    <p:sldLayoutId id="2147483663" r:id="rId6"/>
    <p:sldLayoutId id="2147483667" r:id="rId7"/>
    <p:sldLayoutId id="2147483668" r:id="rId8"/>
    <p:sldLayoutId id="2147483673" r:id="rId9"/>
    <p:sldLayoutId id="2147483692" r:id="rId10"/>
    <p:sldLayoutId id="2147483694" r:id="rId11"/>
    <p:sldLayoutId id="2147483695" r:id="rId12"/>
    <p:sldLayoutId id="2147483702" r:id="rId13"/>
    <p:sldLayoutId id="2147483707" r:id="rId14"/>
    <p:sldLayoutId id="2147483708" r:id="rId15"/>
    <p:sldLayoutId id="2147483723" r:id="rId16"/>
  </p:sldLayoutIdLst>
  <p:txStyles>
    <p:titleStyle>
      <a:lvl1pPr algn="l" defTabSz="457200" rtl="0" eaLnBrk="1" latinLnBrk="0" hangingPunct="1">
        <a:lnSpc>
          <a:spcPct val="100000"/>
        </a:lnSpc>
        <a:spcBef>
          <a:spcPct val="0"/>
        </a:spcBef>
        <a:buNone/>
        <a:defRPr sz="2800" b="1" kern="1200">
          <a:solidFill>
            <a:srgbClr val="5C5C5C"/>
          </a:solidFill>
          <a:latin typeface="Arial (Headings)"/>
          <a:ea typeface="+mj-ea"/>
          <a:cs typeface="+mj-cs"/>
        </a:defRPr>
      </a:lvl1pPr>
    </p:titleStyle>
    <p:bodyStyle>
      <a:lvl1pPr marL="177800" indent="-177800" algn="l" defTabSz="457200" rtl="0" eaLnBrk="1" latinLnBrk="0" hangingPunct="1">
        <a:spcBef>
          <a:spcPts val="500"/>
        </a:spcBef>
        <a:spcAft>
          <a:spcPts val="500"/>
        </a:spcAft>
        <a:buClr>
          <a:schemeClr val="accent1"/>
        </a:buClr>
        <a:buSzPct val="110000"/>
        <a:buFont typeface="Wingdings" charset="2"/>
        <a:buChar char="§"/>
        <a:tabLst/>
        <a:defRPr sz="2000" kern="1200">
          <a:solidFill>
            <a:schemeClr val="tx1"/>
          </a:solidFill>
          <a:latin typeface="+mn-lt"/>
          <a:ea typeface="+mn-ea"/>
          <a:cs typeface="+mn-cs"/>
        </a:defRPr>
      </a:lvl1pPr>
      <a:lvl2pPr marL="449263" indent="-271463" algn="l" defTabSz="457200" rtl="0" eaLnBrk="1" latinLnBrk="0" hangingPunct="1">
        <a:spcBef>
          <a:spcPts val="500"/>
        </a:spcBef>
        <a:spcAft>
          <a:spcPts val="0"/>
        </a:spcAft>
        <a:buFont typeface="Arial"/>
        <a:buChar char="–"/>
        <a:defRPr sz="1800" kern="1200">
          <a:solidFill>
            <a:schemeClr val="tx1"/>
          </a:solidFill>
          <a:latin typeface="+mn-lt"/>
          <a:ea typeface="+mn-ea"/>
          <a:cs typeface="+mn-cs"/>
        </a:defRPr>
      </a:lvl2pPr>
      <a:lvl3pPr marL="628650" indent="-179388" algn="l" defTabSz="457200" rtl="0" eaLnBrk="1" latinLnBrk="0" hangingPunct="1">
        <a:spcBef>
          <a:spcPts val="500"/>
        </a:spcBef>
        <a:spcAft>
          <a:spcPts val="0"/>
        </a:spcAft>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D10A77-F8BF-453C-9174-A79E69B94802}" type="datetimeFigureOut">
              <a:rPr lang="en-US" smtClean="0"/>
              <a:pPr/>
              <a:t>3/2/2020</a:t>
            </a:fld>
            <a:endParaRPr lang="en-ZA"/>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FE41CD-A3D4-4D36-BD9B-3A77B5ADF8B7}"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6" name="Straight Connector 15"/>
          <p:cNvCxnSpPr/>
          <p:nvPr userDrawn="1"/>
        </p:nvCxnSpPr>
        <p:spPr>
          <a:xfrm>
            <a:off x="0" y="1281193"/>
            <a:ext cx="12192000" cy="0"/>
          </a:xfrm>
          <a:prstGeom prst="line">
            <a:avLst/>
          </a:prstGeom>
          <a:ln w="19050">
            <a:solidFill>
              <a:srgbClr val="FF0F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0525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5556">
          <p15:clr>
            <a:srgbClr val="F26B43"/>
          </p15:clr>
        </p15:guide>
        <p15:guide id="4" pos="204">
          <p15:clr>
            <a:srgbClr val="F26B43"/>
          </p15:clr>
        </p15:guide>
        <p15:guide id="5" orient="horz" pos="146">
          <p15:clr>
            <a:srgbClr val="F26B43"/>
          </p15:clr>
        </p15:guide>
        <p15:guide id="6" orient="horz" pos="486">
          <p15:clr>
            <a:srgbClr val="F26B43"/>
          </p15:clr>
        </p15:guide>
        <p15:guide id="7" orient="horz" pos="259">
          <p15:clr>
            <a:srgbClr val="F26B43"/>
          </p15:clr>
        </p15:guide>
        <p15:guide id="8" orient="horz" pos="373">
          <p15:clr>
            <a:srgbClr val="F26B43"/>
          </p15:clr>
        </p15:guide>
        <p15:guide id="9" orient="horz" pos="2867">
          <p15:clr>
            <a:srgbClr val="F26B43"/>
          </p15:clr>
        </p15:guide>
        <p15:guide id="10" orient="horz" pos="3094">
          <p15:clr>
            <a:srgbClr val="F26B43"/>
          </p15:clr>
        </p15:guide>
        <p15:guide id="11" orient="horz" pos="75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6" name="Straight Connector 15"/>
          <p:cNvCxnSpPr/>
          <p:nvPr userDrawn="1"/>
        </p:nvCxnSpPr>
        <p:spPr>
          <a:xfrm>
            <a:off x="0" y="1281193"/>
            <a:ext cx="12192000" cy="0"/>
          </a:xfrm>
          <a:prstGeom prst="line">
            <a:avLst/>
          </a:prstGeom>
          <a:ln w="19050">
            <a:solidFill>
              <a:srgbClr val="FF0F00"/>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47540" y="309033"/>
            <a:ext cx="719667" cy="719667"/>
          </a:xfrm>
          <a:prstGeom prst="rect">
            <a:avLst/>
          </a:prstGeom>
        </p:spPr>
      </p:pic>
    </p:spTree>
    <p:extLst>
      <p:ext uri="{BB962C8B-B14F-4D97-AF65-F5344CB8AC3E}">
        <p14:creationId xmlns:p14="http://schemas.microsoft.com/office/powerpoint/2010/main" val="2792379973"/>
      </p:ext>
    </p:extLst>
  </p:cSld>
  <p:clrMap bg1="lt1" tx1="dk1" bg2="lt2" tx2="dk2" accent1="accent1" accent2="accent2" accent3="accent3" accent4="accent4" accent5="accent5" accent6="accent6" hlink="hlink" folHlink="folHlink"/>
  <p:sldLayoutIdLst>
    <p:sldLayoutId id="2147483705" r:id="rId1"/>
    <p:sldLayoutId id="2147483706" r:id="rId2"/>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5556">
          <p15:clr>
            <a:srgbClr val="F26B43"/>
          </p15:clr>
        </p15:guide>
        <p15:guide id="4" pos="204">
          <p15:clr>
            <a:srgbClr val="F26B43"/>
          </p15:clr>
        </p15:guide>
        <p15:guide id="5" orient="horz" pos="146">
          <p15:clr>
            <a:srgbClr val="F26B43"/>
          </p15:clr>
        </p15:guide>
        <p15:guide id="6" orient="horz" pos="486">
          <p15:clr>
            <a:srgbClr val="F26B43"/>
          </p15:clr>
        </p15:guide>
        <p15:guide id="7" orient="horz" pos="259">
          <p15:clr>
            <a:srgbClr val="F26B43"/>
          </p15:clr>
        </p15:guide>
        <p15:guide id="8" orient="horz" pos="373">
          <p15:clr>
            <a:srgbClr val="F26B43"/>
          </p15:clr>
        </p15:guide>
        <p15:guide id="9" orient="horz" pos="2867">
          <p15:clr>
            <a:srgbClr val="F26B43"/>
          </p15:clr>
        </p15:guide>
        <p15:guide id="10" orient="horz" pos="3094">
          <p15:clr>
            <a:srgbClr val="F26B43"/>
          </p15:clr>
        </p15:guide>
        <p15:guide id="11" orient="horz" pos="75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693859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ＭＳ Ｐゴシック" pitchFamily="-83" charset="-128"/>
          <a:cs typeface="ＭＳ Ｐゴシック" pitchFamily="-83" charset="-128"/>
        </a:defRPr>
      </a:lvl1pPr>
      <a:lvl2pPr algn="ctr" rtl="0" eaLnBrk="1" fontAlgn="base" hangingPunct="1">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2pPr>
      <a:lvl3pPr algn="ctr" rtl="0" eaLnBrk="1" fontAlgn="base" hangingPunct="1">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3pPr>
      <a:lvl4pPr algn="ctr" rtl="0" eaLnBrk="1" fontAlgn="base" hangingPunct="1">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4pPr>
      <a:lvl5pPr algn="ctr" rtl="0" eaLnBrk="1" fontAlgn="base" hangingPunct="1">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5pPr>
      <a:lvl6pPr marL="457200" algn="ctr" rtl="0" eaLnBrk="1" fontAlgn="base" hangingPunct="1">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6pPr>
      <a:lvl7pPr marL="914400" algn="ctr" rtl="0" eaLnBrk="1" fontAlgn="base" hangingPunct="1">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7pPr>
      <a:lvl8pPr marL="1371600" algn="ctr" rtl="0" eaLnBrk="1" fontAlgn="base" hangingPunct="1">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8pPr>
      <a:lvl9pPr marL="1828800" algn="ctr" rtl="0" eaLnBrk="1" fontAlgn="base" hangingPunct="1">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83" charset="-128"/>
          <a:cs typeface="ＭＳ Ｐゴシック" pitchFamily="-83" charset="-128"/>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83" charset="-128"/>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83" charset="-128"/>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83" charset="-128"/>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83"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39070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9" r:id="rId3"/>
    <p:sldLayoutId id="2147483740" r:id="rId4"/>
    <p:sldLayoutId id="2147483741" r:id="rId5"/>
    <p:sldLayoutId id="2147483742" r:id="rId6"/>
    <p:sldLayoutId id="2147483743" r:id="rId7"/>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707711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8" r:id="rId3"/>
    <p:sldLayoutId id="2147483749" r:id="rId4"/>
    <p:sldLayoutId id="2147483750" r:id="rId5"/>
    <p:sldLayoutId id="2147483751" r:id="rId6"/>
    <p:sldLayoutId id="2147483752" r:id="rId7"/>
    <p:sldLayoutId id="2147483753"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792" y="86400"/>
            <a:ext cx="11159820" cy="899985"/>
          </a:xfrm>
          <a:prstGeom prst="rect">
            <a:avLst/>
          </a:prstGeom>
        </p:spPr>
        <p:txBody>
          <a:bodyPr vert="horz" wrap="square" lIns="0" tIns="46799" rIns="89999" bIns="46799" rtlCol="0" anchor="b" anchorCtr="0">
            <a:noAutofit/>
          </a:bodyPr>
          <a:lstStyle/>
          <a:p>
            <a:r>
              <a:rPr lang="en-GB" dirty="0"/>
              <a:t>Click to edit master title style</a:t>
            </a:r>
            <a:endParaRPr lang="en-US" dirty="0"/>
          </a:p>
        </p:txBody>
      </p:sp>
      <p:sp>
        <p:nvSpPr>
          <p:cNvPr id="3" name="Text Placeholder 2"/>
          <p:cNvSpPr>
            <a:spLocks noGrp="1"/>
          </p:cNvSpPr>
          <p:nvPr>
            <p:ph type="body" idx="1"/>
          </p:nvPr>
        </p:nvSpPr>
        <p:spPr>
          <a:xfrm>
            <a:off x="727880" y="1446663"/>
            <a:ext cx="10517875" cy="4817659"/>
          </a:xfrm>
          <a:prstGeom prst="rect">
            <a:avLst/>
          </a:prstGeom>
        </p:spPr>
        <p:txBody>
          <a:bodyPr vert="horz" lIns="0" tIns="45720" rIns="91440" bIns="45720" rtlCol="0">
            <a:normAutofit/>
          </a:bodyPr>
          <a:lstStyle/>
          <a:p>
            <a:pPr lvl="0"/>
            <a:r>
              <a:rPr lang="en-GB" dirty="0"/>
              <a:t>Click to edit Master text styles</a:t>
            </a:r>
          </a:p>
          <a:p>
            <a:pPr lvl="1"/>
            <a:r>
              <a:rPr lang="en-GB" dirty="0"/>
              <a:t>Second level</a:t>
            </a:r>
          </a:p>
          <a:p>
            <a:pPr lvl="2"/>
            <a:r>
              <a:rPr lang="en-GB" dirty="0"/>
              <a:t>Third level</a:t>
            </a:r>
          </a:p>
        </p:txBody>
      </p:sp>
      <p:cxnSp>
        <p:nvCxnSpPr>
          <p:cNvPr id="5" name="Straight Connector 4"/>
          <p:cNvCxnSpPr/>
          <p:nvPr userDrawn="1"/>
        </p:nvCxnSpPr>
        <p:spPr>
          <a:xfrm>
            <a:off x="516000" y="966038"/>
            <a:ext cx="111600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8050862"/>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777" r:id="rId22"/>
    <p:sldLayoutId id="2147483778" r:id="rId23"/>
    <p:sldLayoutId id="2147483779" r:id="rId24"/>
    <p:sldLayoutId id="2147483780" r:id="rId25"/>
    <p:sldLayoutId id="2147483781" r:id="rId26"/>
    <p:sldLayoutId id="2147483782" r:id="rId27"/>
  </p:sldLayoutIdLst>
  <p:txStyles>
    <p:titleStyle>
      <a:lvl1pPr algn="l" defTabSz="457200" rtl="0" eaLnBrk="1" latinLnBrk="0" hangingPunct="1">
        <a:lnSpc>
          <a:spcPct val="100000"/>
        </a:lnSpc>
        <a:spcBef>
          <a:spcPct val="0"/>
        </a:spcBef>
        <a:buNone/>
        <a:defRPr sz="2800" b="1" kern="1200">
          <a:solidFill>
            <a:srgbClr val="5C5C5C"/>
          </a:solidFill>
          <a:latin typeface="Arial (Headings)"/>
          <a:ea typeface="+mj-ea"/>
          <a:cs typeface="+mj-cs"/>
        </a:defRPr>
      </a:lvl1pPr>
    </p:titleStyle>
    <p:bodyStyle>
      <a:lvl1pPr marL="177800" indent="-177800" algn="l" defTabSz="457200" rtl="0" eaLnBrk="1" latinLnBrk="0" hangingPunct="1">
        <a:spcBef>
          <a:spcPts val="500"/>
        </a:spcBef>
        <a:spcAft>
          <a:spcPts val="500"/>
        </a:spcAft>
        <a:buClr>
          <a:schemeClr val="accent1"/>
        </a:buClr>
        <a:buSzPct val="110000"/>
        <a:buFont typeface="Wingdings" charset="2"/>
        <a:buChar char="§"/>
        <a:tabLst/>
        <a:defRPr sz="2000" kern="1200">
          <a:solidFill>
            <a:schemeClr val="tx1"/>
          </a:solidFill>
          <a:latin typeface="+mn-lt"/>
          <a:ea typeface="+mn-ea"/>
          <a:cs typeface="+mn-cs"/>
        </a:defRPr>
      </a:lvl1pPr>
      <a:lvl2pPr marL="449263" indent="-271463" algn="l" defTabSz="457200" rtl="0" eaLnBrk="1" latinLnBrk="0" hangingPunct="1">
        <a:spcBef>
          <a:spcPts val="500"/>
        </a:spcBef>
        <a:spcAft>
          <a:spcPts val="0"/>
        </a:spcAft>
        <a:buFont typeface="Arial"/>
        <a:buChar char="–"/>
        <a:defRPr sz="1800" kern="1200">
          <a:solidFill>
            <a:schemeClr val="tx1"/>
          </a:solidFill>
          <a:latin typeface="+mn-lt"/>
          <a:ea typeface="+mn-ea"/>
          <a:cs typeface="+mn-cs"/>
        </a:defRPr>
      </a:lvl2pPr>
      <a:lvl3pPr marL="628650" indent="-179388" algn="l" defTabSz="457200" rtl="0" eaLnBrk="1" latinLnBrk="0" hangingPunct="1">
        <a:spcBef>
          <a:spcPts val="500"/>
        </a:spcBef>
        <a:spcAft>
          <a:spcPts val="0"/>
        </a:spcAft>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866" b="0"/>
            </a:lvl1pPr>
          </a:lstStyle>
          <a:p>
            <a:endParaRPr lang="en-GB"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866" b="0"/>
            </a:lvl1pPr>
          </a:lstStyle>
          <a:p>
            <a:endParaRPr lang="en-GB"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866" b="0"/>
            </a:lvl1pPr>
          </a:lstStyle>
          <a:p>
            <a:fld id="{892EF6D5-C64D-418B-8C2C-7CDC833F2ED8}" type="slidenum">
              <a:rPr lang="en-GB"/>
              <a:pPr/>
              <a:t>‹#›</a:t>
            </a:fld>
            <a:endParaRPr lang="en-GB" dirty="0"/>
          </a:p>
        </p:txBody>
      </p:sp>
    </p:spTree>
    <p:extLst>
      <p:ext uri="{BB962C8B-B14F-4D97-AF65-F5344CB8AC3E}">
        <p14:creationId xmlns:p14="http://schemas.microsoft.com/office/powerpoint/2010/main" val="1344129581"/>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rtl="0" fontAlgn="base">
        <a:spcBef>
          <a:spcPct val="0"/>
        </a:spcBef>
        <a:spcAft>
          <a:spcPct val="0"/>
        </a:spcAft>
        <a:defRPr sz="5865">
          <a:solidFill>
            <a:schemeClr val="tx2"/>
          </a:solidFill>
          <a:latin typeface="+mj-lt"/>
          <a:ea typeface="+mj-ea"/>
          <a:cs typeface="+mj-cs"/>
        </a:defRPr>
      </a:lvl1pPr>
      <a:lvl2pPr algn="ctr" rtl="0" fontAlgn="base">
        <a:spcBef>
          <a:spcPct val="0"/>
        </a:spcBef>
        <a:spcAft>
          <a:spcPct val="0"/>
        </a:spcAft>
        <a:defRPr sz="5865">
          <a:solidFill>
            <a:schemeClr val="tx2"/>
          </a:solidFill>
          <a:latin typeface="Arial" charset="0"/>
          <a:cs typeface="Arial" charset="0"/>
        </a:defRPr>
      </a:lvl2pPr>
      <a:lvl3pPr algn="ctr" rtl="0" fontAlgn="base">
        <a:spcBef>
          <a:spcPct val="0"/>
        </a:spcBef>
        <a:spcAft>
          <a:spcPct val="0"/>
        </a:spcAft>
        <a:defRPr sz="5865">
          <a:solidFill>
            <a:schemeClr val="tx2"/>
          </a:solidFill>
          <a:latin typeface="Arial" charset="0"/>
          <a:cs typeface="Arial" charset="0"/>
        </a:defRPr>
      </a:lvl3pPr>
      <a:lvl4pPr algn="ctr" rtl="0" fontAlgn="base">
        <a:spcBef>
          <a:spcPct val="0"/>
        </a:spcBef>
        <a:spcAft>
          <a:spcPct val="0"/>
        </a:spcAft>
        <a:defRPr sz="5865">
          <a:solidFill>
            <a:schemeClr val="tx2"/>
          </a:solidFill>
          <a:latin typeface="Arial" charset="0"/>
          <a:cs typeface="Arial" charset="0"/>
        </a:defRPr>
      </a:lvl4pPr>
      <a:lvl5pPr algn="ctr" rtl="0" fontAlgn="base">
        <a:spcBef>
          <a:spcPct val="0"/>
        </a:spcBef>
        <a:spcAft>
          <a:spcPct val="0"/>
        </a:spcAft>
        <a:defRPr sz="5865">
          <a:solidFill>
            <a:schemeClr val="tx2"/>
          </a:solidFill>
          <a:latin typeface="Arial" charset="0"/>
          <a:cs typeface="Arial" charset="0"/>
        </a:defRPr>
      </a:lvl5pPr>
      <a:lvl6pPr marL="609402" algn="ctr" rtl="0" fontAlgn="base">
        <a:spcBef>
          <a:spcPct val="0"/>
        </a:spcBef>
        <a:spcAft>
          <a:spcPct val="0"/>
        </a:spcAft>
        <a:defRPr sz="5865">
          <a:solidFill>
            <a:schemeClr val="tx2"/>
          </a:solidFill>
          <a:latin typeface="Arial" charset="0"/>
          <a:cs typeface="Arial" charset="0"/>
        </a:defRPr>
      </a:lvl6pPr>
      <a:lvl7pPr marL="1218804" algn="ctr" rtl="0" fontAlgn="base">
        <a:spcBef>
          <a:spcPct val="0"/>
        </a:spcBef>
        <a:spcAft>
          <a:spcPct val="0"/>
        </a:spcAft>
        <a:defRPr sz="5865">
          <a:solidFill>
            <a:schemeClr val="tx2"/>
          </a:solidFill>
          <a:latin typeface="Arial" charset="0"/>
          <a:cs typeface="Arial" charset="0"/>
        </a:defRPr>
      </a:lvl7pPr>
      <a:lvl8pPr marL="1828206" algn="ctr" rtl="0" fontAlgn="base">
        <a:spcBef>
          <a:spcPct val="0"/>
        </a:spcBef>
        <a:spcAft>
          <a:spcPct val="0"/>
        </a:spcAft>
        <a:defRPr sz="5865">
          <a:solidFill>
            <a:schemeClr val="tx2"/>
          </a:solidFill>
          <a:latin typeface="Arial" charset="0"/>
          <a:cs typeface="Arial" charset="0"/>
        </a:defRPr>
      </a:lvl8pPr>
      <a:lvl9pPr marL="2437608" algn="ctr" rtl="0" fontAlgn="base">
        <a:spcBef>
          <a:spcPct val="0"/>
        </a:spcBef>
        <a:spcAft>
          <a:spcPct val="0"/>
        </a:spcAft>
        <a:defRPr sz="5865">
          <a:solidFill>
            <a:schemeClr val="tx2"/>
          </a:solidFill>
          <a:latin typeface="Arial" charset="0"/>
          <a:cs typeface="Arial" charset="0"/>
        </a:defRPr>
      </a:lvl9pPr>
    </p:titleStyle>
    <p:bodyStyle>
      <a:lvl1pPr marL="457051" indent="-457051" algn="l" rtl="0" fontAlgn="base">
        <a:spcBef>
          <a:spcPct val="20000"/>
        </a:spcBef>
        <a:spcAft>
          <a:spcPct val="0"/>
        </a:spcAft>
        <a:buChar char="•"/>
        <a:defRPr sz="4265">
          <a:solidFill>
            <a:schemeClr val="tx1"/>
          </a:solidFill>
          <a:latin typeface="+mn-lt"/>
          <a:ea typeface="+mn-ea"/>
          <a:cs typeface="+mn-cs"/>
        </a:defRPr>
      </a:lvl1pPr>
      <a:lvl2pPr marL="990278" indent="-380876" algn="l" rtl="0" fontAlgn="base">
        <a:spcBef>
          <a:spcPct val="20000"/>
        </a:spcBef>
        <a:spcAft>
          <a:spcPct val="0"/>
        </a:spcAft>
        <a:buChar char="–"/>
        <a:defRPr sz="3732">
          <a:solidFill>
            <a:schemeClr val="tx1"/>
          </a:solidFill>
          <a:latin typeface="+mn-lt"/>
          <a:cs typeface="+mn-cs"/>
        </a:defRPr>
      </a:lvl2pPr>
      <a:lvl3pPr marL="1523505" indent="-304701" algn="l" rtl="0" fontAlgn="base">
        <a:spcBef>
          <a:spcPct val="20000"/>
        </a:spcBef>
        <a:spcAft>
          <a:spcPct val="0"/>
        </a:spcAft>
        <a:buChar char="•"/>
        <a:defRPr sz="3199">
          <a:solidFill>
            <a:schemeClr val="tx1"/>
          </a:solidFill>
          <a:latin typeface="+mn-lt"/>
          <a:cs typeface="+mn-cs"/>
        </a:defRPr>
      </a:lvl3pPr>
      <a:lvl4pPr marL="2132907" indent="-304701" algn="l" rtl="0" fontAlgn="base">
        <a:spcBef>
          <a:spcPct val="20000"/>
        </a:spcBef>
        <a:spcAft>
          <a:spcPct val="0"/>
        </a:spcAft>
        <a:buChar char="–"/>
        <a:defRPr sz="2666">
          <a:solidFill>
            <a:schemeClr val="tx1"/>
          </a:solidFill>
          <a:latin typeface="+mn-lt"/>
          <a:cs typeface="+mn-cs"/>
        </a:defRPr>
      </a:lvl4pPr>
      <a:lvl5pPr marL="2742308" indent="-304701" algn="l" rtl="0" fontAlgn="base">
        <a:spcBef>
          <a:spcPct val="20000"/>
        </a:spcBef>
        <a:spcAft>
          <a:spcPct val="0"/>
        </a:spcAft>
        <a:buChar char="»"/>
        <a:defRPr sz="2666">
          <a:solidFill>
            <a:schemeClr val="tx1"/>
          </a:solidFill>
          <a:latin typeface="+mn-lt"/>
          <a:cs typeface="+mn-cs"/>
        </a:defRPr>
      </a:lvl5pPr>
      <a:lvl6pPr marL="3351710" indent="-304701" algn="l" rtl="0" fontAlgn="base">
        <a:spcBef>
          <a:spcPct val="20000"/>
        </a:spcBef>
        <a:spcAft>
          <a:spcPct val="0"/>
        </a:spcAft>
        <a:buChar char="»"/>
        <a:defRPr sz="2666">
          <a:solidFill>
            <a:schemeClr val="tx1"/>
          </a:solidFill>
          <a:latin typeface="+mn-lt"/>
          <a:cs typeface="+mn-cs"/>
        </a:defRPr>
      </a:lvl6pPr>
      <a:lvl7pPr marL="3961112" indent="-304701" algn="l" rtl="0" fontAlgn="base">
        <a:spcBef>
          <a:spcPct val="20000"/>
        </a:spcBef>
        <a:spcAft>
          <a:spcPct val="0"/>
        </a:spcAft>
        <a:buChar char="»"/>
        <a:defRPr sz="2666">
          <a:solidFill>
            <a:schemeClr val="tx1"/>
          </a:solidFill>
          <a:latin typeface="+mn-lt"/>
          <a:cs typeface="+mn-cs"/>
        </a:defRPr>
      </a:lvl7pPr>
      <a:lvl8pPr marL="4570514" indent="-304701" algn="l" rtl="0" fontAlgn="base">
        <a:spcBef>
          <a:spcPct val="20000"/>
        </a:spcBef>
        <a:spcAft>
          <a:spcPct val="0"/>
        </a:spcAft>
        <a:buChar char="»"/>
        <a:defRPr sz="2666">
          <a:solidFill>
            <a:schemeClr val="tx1"/>
          </a:solidFill>
          <a:latin typeface="+mn-lt"/>
          <a:cs typeface="+mn-cs"/>
        </a:defRPr>
      </a:lvl8pPr>
      <a:lvl9pPr marL="5179916" indent="-304701" algn="l" rtl="0" fontAlgn="base">
        <a:spcBef>
          <a:spcPct val="20000"/>
        </a:spcBef>
        <a:spcAft>
          <a:spcPct val="0"/>
        </a:spcAft>
        <a:buChar char="»"/>
        <a:defRPr sz="2666">
          <a:solidFill>
            <a:schemeClr val="tx1"/>
          </a:solidFill>
          <a:latin typeface="+mn-lt"/>
          <a:cs typeface="+mn-cs"/>
        </a:defRPr>
      </a:lvl9pPr>
    </p:bodyStyle>
    <p:otherStyle>
      <a:defPPr>
        <a:defRPr lang="en-US"/>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6" algn="l" defTabSz="1218804" rtl="0" eaLnBrk="1" latinLnBrk="0" hangingPunct="1">
        <a:defRPr sz="2399" kern="1200">
          <a:solidFill>
            <a:schemeClr val="tx1"/>
          </a:solidFill>
          <a:latin typeface="+mn-lt"/>
          <a:ea typeface="+mn-ea"/>
          <a:cs typeface="+mn-cs"/>
        </a:defRPr>
      </a:lvl4pPr>
      <a:lvl5pPr marL="2437608" algn="l" defTabSz="1218804" rtl="0" eaLnBrk="1" latinLnBrk="0" hangingPunct="1">
        <a:defRPr sz="2399" kern="1200">
          <a:solidFill>
            <a:schemeClr val="tx1"/>
          </a:solidFill>
          <a:latin typeface="+mn-lt"/>
          <a:ea typeface="+mn-ea"/>
          <a:cs typeface="+mn-cs"/>
        </a:defRPr>
      </a:lvl5pPr>
      <a:lvl6pPr marL="3047009" algn="l" defTabSz="1218804" rtl="0" eaLnBrk="1" latinLnBrk="0" hangingPunct="1">
        <a:defRPr sz="2399" kern="1200">
          <a:solidFill>
            <a:schemeClr val="tx1"/>
          </a:solidFill>
          <a:latin typeface="+mn-lt"/>
          <a:ea typeface="+mn-ea"/>
          <a:cs typeface="+mn-cs"/>
        </a:defRPr>
      </a:lvl6pPr>
      <a:lvl7pPr marL="3656411"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4.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www.ginasthma.org/" TargetMode="Externa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2" Type="http://schemas.openxmlformats.org/officeDocument/2006/relationships/hyperlink" Target="http://www.ginasthma.org/" TargetMode="Externa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64.xml"/><Relationship Id="rId4" Type="http://schemas.openxmlformats.org/officeDocument/2006/relationships/hyperlink" Target="http://www.globalasthmanetwork.org/publications/Global_Asthma_Report_2014.pd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ctrTitle" idx="4294967295"/>
          </p:nvPr>
        </p:nvSpPr>
        <p:spPr>
          <a:xfrm>
            <a:off x="2209800" y="430352"/>
            <a:ext cx="7772400" cy="1891710"/>
          </a:xfrm>
          <a:prstGeom prst="rect">
            <a:avLst/>
          </a:prstGeom>
          <a:solidFill>
            <a:srgbClr val="002060"/>
          </a:solidFill>
        </p:spPr>
        <p:txBody>
          <a:bodyPr/>
          <a:lstStyle/>
          <a:p>
            <a:pPr algn="ctr" eaLnBrk="1" hangingPunct="1"/>
            <a:r>
              <a:rPr lang="en-US" altLang="en-US" sz="4000" dirty="0" smtClean="0">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Aspects of Asthma Care</a:t>
            </a:r>
            <a:br>
              <a:rPr lang="en-US" altLang="en-US" sz="4000" dirty="0" smtClean="0">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en-US" sz="4000" dirty="0" smtClean="0">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Control – Overuse of SABA and Underuse of ICS</a:t>
            </a:r>
            <a:endParaRPr lang="en-ZA" altLang="en-US" sz="4000" b="1" dirty="0" smtClean="0">
              <a:solidFill>
                <a:schemeClr val="accent3">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3299" name="Subtitle 2"/>
          <p:cNvSpPr>
            <a:spLocks noGrp="1"/>
          </p:cNvSpPr>
          <p:nvPr>
            <p:ph type="subTitle" idx="4294967295"/>
          </p:nvPr>
        </p:nvSpPr>
        <p:spPr>
          <a:xfrm>
            <a:off x="2874818" y="2660960"/>
            <a:ext cx="6400800" cy="1897979"/>
          </a:xfrm>
          <a:prstGeom prst="rect">
            <a:avLst/>
          </a:prstGeom>
          <a:solidFill>
            <a:schemeClr val="accent5">
              <a:lumMod val="20000"/>
              <a:lumOff val="80000"/>
            </a:schemeClr>
          </a:solidFill>
        </p:spPr>
        <p:txBody>
          <a:bodyPr/>
          <a:lstStyle/>
          <a:p>
            <a:pPr algn="ctr" eaLnBrk="1" hangingPunct="1">
              <a:spcAft>
                <a:spcPts val="0"/>
              </a:spcAft>
              <a:buNone/>
            </a:pPr>
            <a:r>
              <a:rPr lang="en-US" altLang="en-US" sz="1800" b="1" dirty="0">
                <a:solidFill>
                  <a:schemeClr val="tx1"/>
                </a:solidFill>
                <a:latin typeface="Arial" panose="020B0604020202020204" pitchFamily="34" charset="0"/>
                <a:cs typeface="Arial" panose="020B0604020202020204" pitchFamily="34" charset="0"/>
              </a:rPr>
              <a:t>Charles Feldman</a:t>
            </a:r>
          </a:p>
          <a:p>
            <a:pPr algn="ctr" eaLnBrk="1" hangingPunct="1">
              <a:spcAft>
                <a:spcPts val="0"/>
              </a:spcAft>
              <a:buNone/>
            </a:pPr>
            <a:r>
              <a:rPr lang="en-US" altLang="en-US" sz="1800" i="1" dirty="0" smtClean="0">
                <a:solidFill>
                  <a:schemeClr val="tx1"/>
                </a:solidFill>
                <a:latin typeface="Arial" panose="020B0604020202020204" pitchFamily="34" charset="0"/>
                <a:cs typeface="Arial" panose="020B0604020202020204" pitchFamily="34" charset="0"/>
              </a:rPr>
              <a:t>Distinguished Professor </a:t>
            </a:r>
            <a:r>
              <a:rPr lang="en-US" altLang="en-US" sz="1800" i="1" dirty="0">
                <a:solidFill>
                  <a:schemeClr val="tx1"/>
                </a:solidFill>
                <a:latin typeface="Arial" panose="020B0604020202020204" pitchFamily="34" charset="0"/>
                <a:cs typeface="Arial" panose="020B0604020202020204" pitchFamily="34" charset="0"/>
              </a:rPr>
              <a:t>of </a:t>
            </a:r>
            <a:r>
              <a:rPr lang="en-US" altLang="en-US" sz="1800" i="1" dirty="0" smtClean="0">
                <a:solidFill>
                  <a:schemeClr val="tx1"/>
                </a:solidFill>
                <a:latin typeface="Arial" panose="020B0604020202020204" pitchFamily="34" charset="0"/>
                <a:cs typeface="Arial" panose="020B0604020202020204" pitchFamily="34" charset="0"/>
              </a:rPr>
              <a:t>Pulmonology</a:t>
            </a:r>
          </a:p>
          <a:p>
            <a:pPr algn="ctr" eaLnBrk="1" hangingPunct="1">
              <a:spcAft>
                <a:spcPts val="0"/>
              </a:spcAft>
              <a:buNone/>
            </a:pPr>
            <a:r>
              <a:rPr lang="en-US" altLang="en-US" sz="1800" i="1" dirty="0" smtClean="0">
                <a:solidFill>
                  <a:schemeClr val="tx1"/>
                </a:solidFill>
                <a:latin typeface="Arial" panose="020B0604020202020204" pitchFamily="34" charset="0"/>
                <a:cs typeface="Arial" panose="020B0604020202020204" pitchFamily="34" charset="0"/>
              </a:rPr>
              <a:t>Department of Internal Medicine</a:t>
            </a:r>
          </a:p>
          <a:p>
            <a:pPr algn="ctr" eaLnBrk="1" hangingPunct="1">
              <a:spcAft>
                <a:spcPts val="0"/>
              </a:spcAft>
              <a:buNone/>
            </a:pPr>
            <a:r>
              <a:rPr lang="en-US" altLang="en-US" sz="1800" i="1" dirty="0" smtClean="0">
                <a:solidFill>
                  <a:schemeClr val="tx1"/>
                </a:solidFill>
                <a:latin typeface="Arial" panose="020B0604020202020204" pitchFamily="34" charset="0"/>
                <a:cs typeface="Arial" panose="020B0604020202020204" pitchFamily="34" charset="0"/>
              </a:rPr>
              <a:t>Faculty of Health Sciences</a:t>
            </a:r>
          </a:p>
          <a:p>
            <a:pPr algn="ctr" eaLnBrk="1" hangingPunct="1">
              <a:spcAft>
                <a:spcPts val="0"/>
              </a:spcAft>
              <a:buNone/>
            </a:pPr>
            <a:r>
              <a:rPr lang="en-US" altLang="en-US" sz="1800" i="1" dirty="0" smtClean="0">
                <a:solidFill>
                  <a:schemeClr val="tx1"/>
                </a:solidFill>
                <a:latin typeface="Arial" panose="020B0604020202020204" pitchFamily="34" charset="0"/>
                <a:cs typeface="Arial" panose="020B0604020202020204" pitchFamily="34" charset="0"/>
              </a:rPr>
              <a:t>University </a:t>
            </a:r>
            <a:r>
              <a:rPr lang="en-US" altLang="en-US" sz="1800" i="1" dirty="0">
                <a:solidFill>
                  <a:schemeClr val="tx1"/>
                </a:solidFill>
                <a:latin typeface="Arial" panose="020B0604020202020204" pitchFamily="34" charset="0"/>
                <a:cs typeface="Arial" panose="020B0604020202020204" pitchFamily="34" charset="0"/>
              </a:rPr>
              <a:t>of the Witwatersrand</a:t>
            </a:r>
            <a:endParaRPr lang="en-ZA" altLang="en-US" sz="1800" i="1" dirty="0">
              <a:solidFill>
                <a:schemeClr val="tx1"/>
              </a:solidFill>
              <a:latin typeface="Arial" panose="020B0604020202020204" pitchFamily="34" charset="0"/>
              <a:cs typeface="Arial" panose="020B0604020202020204" pitchFamily="34" charset="0"/>
            </a:endParaRPr>
          </a:p>
        </p:txBody>
      </p:sp>
      <p:pic>
        <p:nvPicPr>
          <p:cNvPr id="8" name="Picture 2" descr="Image result for download current wit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9015" y="4873031"/>
            <a:ext cx="160020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6397968"/>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2157460" y="232757"/>
            <a:ext cx="7877081" cy="986384"/>
          </a:xfrm>
        </p:spPr>
        <p:txBody>
          <a:bodyPr/>
          <a:lstStyle/>
          <a:p>
            <a:pPr algn="ctr" eaLnBrk="1" hangingPunct="1">
              <a:defRPr/>
            </a:pPr>
            <a:r>
              <a:rPr lang="en-GB" sz="3200" dirty="0">
                <a:solidFill>
                  <a:srgbClr val="000000"/>
                </a:solidFill>
              </a:rPr>
              <a:t>What </a:t>
            </a:r>
            <a:r>
              <a:rPr lang="en-GB" sz="3200" dirty="0" smtClean="0">
                <a:solidFill>
                  <a:srgbClr val="000000"/>
                </a:solidFill>
              </a:rPr>
              <a:t>tools </a:t>
            </a:r>
            <a:r>
              <a:rPr lang="en-GB" sz="3200" dirty="0">
                <a:solidFill>
                  <a:srgbClr val="000000"/>
                </a:solidFill>
              </a:rPr>
              <a:t>are </a:t>
            </a:r>
            <a:r>
              <a:rPr lang="en-GB" sz="3200" dirty="0" smtClean="0">
                <a:solidFill>
                  <a:srgbClr val="000000"/>
                </a:solidFill>
              </a:rPr>
              <a:t>available </a:t>
            </a:r>
            <a:r>
              <a:rPr lang="en-GB" sz="3200" dirty="0">
                <a:solidFill>
                  <a:srgbClr val="000000"/>
                </a:solidFill>
              </a:rPr>
              <a:t>to </a:t>
            </a:r>
            <a:r>
              <a:rPr lang="en-GB" sz="3200" dirty="0" smtClean="0">
                <a:solidFill>
                  <a:srgbClr val="000000"/>
                </a:solidFill>
              </a:rPr>
              <a:t>assess asthma control </a:t>
            </a:r>
            <a:r>
              <a:rPr lang="en-GB" sz="3200" dirty="0">
                <a:solidFill>
                  <a:srgbClr val="000000"/>
                </a:solidFill>
              </a:rPr>
              <a:t>in </a:t>
            </a:r>
            <a:r>
              <a:rPr lang="en-GB" sz="3200" dirty="0" smtClean="0">
                <a:solidFill>
                  <a:srgbClr val="000000"/>
                </a:solidFill>
              </a:rPr>
              <a:t>practice?</a:t>
            </a:r>
          </a:p>
        </p:txBody>
      </p:sp>
      <p:sp>
        <p:nvSpPr>
          <p:cNvPr id="12291" name="Rectangle 3"/>
          <p:cNvSpPr>
            <a:spLocks noGrp="1" noChangeArrowheads="1"/>
          </p:cNvSpPr>
          <p:nvPr>
            <p:ph type="body" idx="1"/>
          </p:nvPr>
        </p:nvSpPr>
        <p:spPr>
          <a:xfrm>
            <a:off x="1760538" y="1651000"/>
            <a:ext cx="8693150" cy="4242724"/>
          </a:xfrm>
        </p:spPr>
        <p:txBody>
          <a:bodyPr/>
          <a:lstStyle/>
          <a:p>
            <a:pPr eaLnBrk="1" hangingPunct="1">
              <a:lnSpc>
                <a:spcPct val="150000"/>
              </a:lnSpc>
            </a:pPr>
            <a:r>
              <a:rPr lang="en-GB" altLang="en-US" sz="2600" dirty="0" smtClean="0">
                <a:solidFill>
                  <a:srgbClr val="000000"/>
                </a:solidFill>
              </a:rPr>
              <a:t> Asthma Therapy Assessment Questionnaire (ATAQ) </a:t>
            </a:r>
            <a:r>
              <a:rPr lang="en-GB" altLang="en-US" sz="2600" baseline="30000" dirty="0" smtClean="0">
                <a:solidFill>
                  <a:srgbClr val="000000"/>
                </a:solidFill>
              </a:rPr>
              <a:t>1</a:t>
            </a:r>
          </a:p>
          <a:p>
            <a:pPr eaLnBrk="1" hangingPunct="1">
              <a:lnSpc>
                <a:spcPct val="150000"/>
              </a:lnSpc>
            </a:pPr>
            <a:r>
              <a:rPr lang="en-GB" altLang="en-US" sz="2600" dirty="0" smtClean="0">
                <a:solidFill>
                  <a:srgbClr val="000000"/>
                </a:solidFill>
              </a:rPr>
              <a:t> Asthma Control Scoring System (ACSS) </a:t>
            </a:r>
            <a:r>
              <a:rPr lang="en-GB" altLang="en-US" sz="2600" baseline="30000" dirty="0" smtClean="0">
                <a:solidFill>
                  <a:srgbClr val="000000"/>
                </a:solidFill>
              </a:rPr>
              <a:t>2</a:t>
            </a:r>
          </a:p>
          <a:p>
            <a:pPr eaLnBrk="1" hangingPunct="1">
              <a:lnSpc>
                <a:spcPct val="150000"/>
              </a:lnSpc>
            </a:pPr>
            <a:r>
              <a:rPr lang="en-GB" altLang="en-US" sz="2600" dirty="0" smtClean="0">
                <a:solidFill>
                  <a:srgbClr val="000000"/>
                </a:solidFill>
              </a:rPr>
              <a:t> Asthma Control Questionnaire (ACQ) </a:t>
            </a:r>
            <a:r>
              <a:rPr lang="en-GB" altLang="en-US" sz="2600" baseline="30000" dirty="0" smtClean="0">
                <a:solidFill>
                  <a:srgbClr val="000000"/>
                </a:solidFill>
              </a:rPr>
              <a:t>3</a:t>
            </a:r>
          </a:p>
          <a:p>
            <a:pPr lvl="1" eaLnBrk="1" hangingPunct="1">
              <a:lnSpc>
                <a:spcPct val="150000"/>
              </a:lnSpc>
            </a:pPr>
            <a:r>
              <a:rPr lang="en-GB" altLang="en-US" sz="2600" dirty="0" smtClean="0">
                <a:solidFill>
                  <a:srgbClr val="000000"/>
                </a:solidFill>
              </a:rPr>
              <a:t>Validated</a:t>
            </a:r>
            <a:endParaRPr lang="en-GB" altLang="en-US" sz="2600" baseline="30000" dirty="0" smtClean="0">
              <a:solidFill>
                <a:srgbClr val="000000"/>
              </a:solidFill>
            </a:endParaRPr>
          </a:p>
          <a:p>
            <a:pPr lvl="1" eaLnBrk="1" hangingPunct="1">
              <a:lnSpc>
                <a:spcPct val="150000"/>
              </a:lnSpc>
            </a:pPr>
            <a:r>
              <a:rPr lang="en-GB" altLang="en-US" sz="2600" dirty="0" smtClean="0">
                <a:solidFill>
                  <a:srgbClr val="000000"/>
                </a:solidFill>
              </a:rPr>
              <a:t>7 items</a:t>
            </a:r>
          </a:p>
          <a:p>
            <a:pPr lvl="1" eaLnBrk="1" hangingPunct="1">
              <a:lnSpc>
                <a:spcPct val="150000"/>
              </a:lnSpc>
            </a:pPr>
            <a:r>
              <a:rPr lang="en-GB" altLang="en-US" sz="2600" dirty="0" smtClean="0">
                <a:solidFill>
                  <a:srgbClr val="000000"/>
                </a:solidFill>
              </a:rPr>
              <a:t>Requires peak flow measurement</a:t>
            </a:r>
          </a:p>
          <a:p>
            <a:pPr eaLnBrk="1" hangingPunct="1">
              <a:lnSpc>
                <a:spcPct val="150000"/>
              </a:lnSpc>
              <a:buFontTx/>
              <a:buNone/>
            </a:pPr>
            <a:r>
              <a:rPr lang="en-GB" altLang="en-US" sz="2600" dirty="0" smtClean="0">
                <a:solidFill>
                  <a:srgbClr val="000000"/>
                </a:solidFill>
              </a:rPr>
              <a:t>	</a:t>
            </a:r>
          </a:p>
        </p:txBody>
      </p:sp>
      <p:sp>
        <p:nvSpPr>
          <p:cNvPr id="12292" name="Text Box 4"/>
          <p:cNvSpPr txBox="1">
            <a:spLocks noChangeArrowheads="1"/>
          </p:cNvSpPr>
          <p:nvPr/>
        </p:nvSpPr>
        <p:spPr bwMode="auto">
          <a:xfrm>
            <a:off x="3426542" y="6596043"/>
            <a:ext cx="86407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88900" indent="-88900"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88900" marR="0" lvl="0" indent="-88900" algn="r" defTabSz="457200" rtl="0" eaLnBrk="0" fontAlgn="base" latinLnBrk="0" hangingPunct="0">
              <a:lnSpc>
                <a:spcPct val="100000"/>
              </a:lnSpc>
              <a:spcBef>
                <a:spcPct val="0"/>
              </a:spcBef>
              <a:spcAft>
                <a:spcPct val="0"/>
              </a:spcAft>
              <a:buClr>
                <a:srgbClr val="FF6623"/>
              </a:buClr>
              <a:buSzPct val="125000"/>
              <a:buFontTx/>
              <a:buNone/>
              <a:tabLst/>
              <a:defRPr/>
            </a:pPr>
            <a:r>
              <a:rPr kumimoji="0" lang="en-US" altLang="en-US" sz="1200" b="0" u="none" strike="noStrike" kern="1200" cap="none" spc="0" normalizeH="0" baseline="30000" noProof="0" dirty="0">
                <a:ln>
                  <a:noFill/>
                </a:ln>
                <a:solidFill>
                  <a:srgbClr val="000000"/>
                </a:solidFill>
                <a:effectLst/>
                <a:uLnTx/>
                <a:uFillTx/>
                <a:latin typeface="Arial" panose="020B0604020202020204" pitchFamily="34" charset="0"/>
                <a:ea typeface="+mn-ea"/>
                <a:cs typeface="+mn-cs"/>
              </a:rPr>
              <a:t>1</a:t>
            </a:r>
            <a:r>
              <a:rPr kumimoji="0" lang="en-US" altLang="en-US" sz="1200" b="0" u="none" strike="noStrike" kern="1200" cap="none" spc="0" normalizeH="0" baseline="0" noProof="0" dirty="0">
                <a:ln>
                  <a:noFill/>
                </a:ln>
                <a:solidFill>
                  <a:srgbClr val="000000"/>
                </a:solidFill>
                <a:effectLst/>
                <a:uLnTx/>
                <a:uFillTx/>
                <a:latin typeface="Arial" panose="020B0604020202020204" pitchFamily="34" charset="0"/>
                <a:ea typeface="+mn-ea"/>
                <a:cs typeface="+mn-cs"/>
              </a:rPr>
              <a:t>Volmer et al AJRCCM 1999; </a:t>
            </a:r>
            <a:r>
              <a:rPr kumimoji="0" lang="en-US" altLang="en-US" sz="1200" b="0" u="none" strike="noStrike" kern="1200" cap="none" spc="0" normalizeH="0" baseline="30000" noProof="0" dirty="0">
                <a:ln>
                  <a:noFill/>
                </a:ln>
                <a:solidFill>
                  <a:srgbClr val="000000"/>
                </a:solidFill>
                <a:effectLst/>
                <a:uLnTx/>
                <a:uFillTx/>
                <a:latin typeface="Arial" panose="020B0604020202020204" pitchFamily="34" charset="0"/>
                <a:ea typeface="+mn-ea"/>
                <a:cs typeface="+mn-cs"/>
              </a:rPr>
              <a:t>2</a:t>
            </a:r>
            <a:r>
              <a:rPr kumimoji="0" lang="en-US" altLang="en-US" sz="1200" b="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Boulet et al Chest 2002 ;</a:t>
            </a:r>
            <a:r>
              <a:rPr kumimoji="0" lang="en-GB" altLang="en-US" sz="1200" b="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en-US" sz="1200" b="0" u="none" strike="noStrike" kern="1200" cap="none" spc="0" normalizeH="0" baseline="30000" noProof="0" dirty="0">
                <a:ln>
                  <a:noFill/>
                </a:ln>
                <a:solidFill>
                  <a:srgbClr val="000000"/>
                </a:solidFill>
                <a:effectLst/>
                <a:uLnTx/>
                <a:uFillTx/>
                <a:latin typeface="Arial" panose="020B0604020202020204" pitchFamily="34" charset="0"/>
                <a:ea typeface="+mn-ea"/>
                <a:cs typeface="+mn-cs"/>
              </a:rPr>
              <a:t>3</a:t>
            </a:r>
            <a:r>
              <a:rPr kumimoji="0" lang="en-US" altLang="en-US" sz="1200" b="0" u="none" strike="noStrike" kern="1200" cap="none" spc="0" normalizeH="0" baseline="0" noProof="0" dirty="0">
                <a:ln>
                  <a:noFill/>
                </a:ln>
                <a:solidFill>
                  <a:srgbClr val="000000"/>
                </a:solidFill>
                <a:effectLst/>
                <a:uLnTx/>
                <a:uFillTx/>
                <a:latin typeface="Arial" panose="020B0604020202020204" pitchFamily="34" charset="0"/>
                <a:ea typeface="+mn-ea"/>
                <a:cs typeface="+mn-cs"/>
              </a:rPr>
              <a:t>Juniper et al. </a:t>
            </a:r>
            <a:r>
              <a:rPr kumimoji="0" lang="en-US" altLang="en-US" sz="1200" b="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Eur</a:t>
            </a:r>
            <a:r>
              <a:rPr kumimoji="0" lang="en-US" altLang="en-US" sz="1200" b="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en-US" sz="1200" b="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Resp</a:t>
            </a:r>
            <a:r>
              <a:rPr kumimoji="0" lang="en-US" altLang="en-US" sz="1200" b="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J 1999</a:t>
            </a:r>
          </a:p>
        </p:txBody>
      </p:sp>
      <p:cxnSp>
        <p:nvCxnSpPr>
          <p:cNvPr id="42" name="Straight Connector 41"/>
          <p:cNvCxnSpPr/>
          <p:nvPr/>
        </p:nvCxnSpPr>
        <p:spPr>
          <a:xfrm>
            <a:off x="921327" y="1223055"/>
            <a:ext cx="10349346" cy="1588"/>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04705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1760538" y="1689100"/>
            <a:ext cx="8693150" cy="4616450"/>
          </a:xfrm>
        </p:spPr>
        <p:txBody>
          <a:bodyPr/>
          <a:lstStyle/>
          <a:p>
            <a:pPr eaLnBrk="1" hangingPunct="1">
              <a:lnSpc>
                <a:spcPts val="4400"/>
              </a:lnSpc>
              <a:spcBef>
                <a:spcPts val="0"/>
              </a:spcBef>
            </a:pPr>
            <a:r>
              <a:rPr lang="en-GB" altLang="en-US" sz="2600" dirty="0" smtClean="0">
                <a:solidFill>
                  <a:srgbClr val="040404"/>
                </a:solidFill>
              </a:rPr>
              <a:t> Asthma Therapy Assessment Questionnaire (ATAQ) </a:t>
            </a:r>
            <a:r>
              <a:rPr lang="en-GB" altLang="en-US" sz="2600" baseline="30000" dirty="0" smtClean="0">
                <a:solidFill>
                  <a:srgbClr val="040404"/>
                </a:solidFill>
              </a:rPr>
              <a:t>1</a:t>
            </a:r>
          </a:p>
          <a:p>
            <a:pPr eaLnBrk="1" hangingPunct="1">
              <a:lnSpc>
                <a:spcPts val="4400"/>
              </a:lnSpc>
              <a:spcBef>
                <a:spcPts val="0"/>
              </a:spcBef>
            </a:pPr>
            <a:r>
              <a:rPr lang="en-GB" altLang="en-US" sz="2600" dirty="0" smtClean="0">
                <a:solidFill>
                  <a:srgbClr val="040404"/>
                </a:solidFill>
              </a:rPr>
              <a:t> Asthma Control Scoring System (ACSS) </a:t>
            </a:r>
            <a:r>
              <a:rPr lang="en-GB" altLang="en-US" sz="2600" baseline="30000" dirty="0" smtClean="0">
                <a:solidFill>
                  <a:srgbClr val="040404"/>
                </a:solidFill>
              </a:rPr>
              <a:t>2</a:t>
            </a:r>
          </a:p>
          <a:p>
            <a:pPr eaLnBrk="1" hangingPunct="1">
              <a:lnSpc>
                <a:spcPts val="4400"/>
              </a:lnSpc>
              <a:spcBef>
                <a:spcPts val="0"/>
              </a:spcBef>
            </a:pPr>
            <a:r>
              <a:rPr lang="en-GB" altLang="en-US" sz="2600" dirty="0" smtClean="0">
                <a:solidFill>
                  <a:srgbClr val="040404"/>
                </a:solidFill>
              </a:rPr>
              <a:t> Asthma Control Questionnaire (ACQ) </a:t>
            </a:r>
            <a:r>
              <a:rPr lang="en-GB" altLang="en-US" sz="2600" baseline="30000" dirty="0" smtClean="0">
                <a:solidFill>
                  <a:srgbClr val="040404"/>
                </a:solidFill>
              </a:rPr>
              <a:t>3</a:t>
            </a:r>
          </a:p>
          <a:p>
            <a:pPr eaLnBrk="1" hangingPunct="1">
              <a:lnSpc>
                <a:spcPts val="4400"/>
              </a:lnSpc>
              <a:spcBef>
                <a:spcPts val="0"/>
              </a:spcBef>
            </a:pPr>
            <a:r>
              <a:rPr lang="en-GB" altLang="en-US" sz="2600" dirty="0" smtClean="0">
                <a:solidFill>
                  <a:srgbClr val="040404"/>
                </a:solidFill>
              </a:rPr>
              <a:t> Asthma Control Test (ACT) </a:t>
            </a:r>
            <a:r>
              <a:rPr lang="en-GB" altLang="en-US" sz="2600" baseline="30000" dirty="0" smtClean="0">
                <a:solidFill>
                  <a:srgbClr val="040404"/>
                </a:solidFill>
              </a:rPr>
              <a:t>4</a:t>
            </a:r>
            <a:endParaRPr lang="en-GB" altLang="en-US" sz="2600" dirty="0" smtClean="0">
              <a:solidFill>
                <a:srgbClr val="040404"/>
              </a:solidFill>
            </a:endParaRPr>
          </a:p>
          <a:p>
            <a:pPr lvl="1" eaLnBrk="1" hangingPunct="1">
              <a:lnSpc>
                <a:spcPts val="4400"/>
              </a:lnSpc>
              <a:spcBef>
                <a:spcPts val="0"/>
              </a:spcBef>
            </a:pPr>
            <a:r>
              <a:rPr lang="en-GB" altLang="en-US" sz="2600" dirty="0" smtClean="0">
                <a:solidFill>
                  <a:srgbClr val="040404"/>
                </a:solidFill>
              </a:rPr>
              <a:t>Validated</a:t>
            </a:r>
          </a:p>
          <a:p>
            <a:pPr lvl="1" eaLnBrk="1" hangingPunct="1">
              <a:lnSpc>
                <a:spcPts val="4400"/>
              </a:lnSpc>
              <a:spcBef>
                <a:spcPts val="0"/>
              </a:spcBef>
            </a:pPr>
            <a:r>
              <a:rPr lang="en-GB" altLang="en-US" sz="2600" dirty="0" smtClean="0">
                <a:solidFill>
                  <a:srgbClr val="040404"/>
                </a:solidFill>
              </a:rPr>
              <a:t>5-item self administered questionnaire</a:t>
            </a:r>
          </a:p>
          <a:p>
            <a:pPr lvl="1" eaLnBrk="1" hangingPunct="1">
              <a:lnSpc>
                <a:spcPts val="4400"/>
              </a:lnSpc>
              <a:spcBef>
                <a:spcPts val="0"/>
              </a:spcBef>
            </a:pPr>
            <a:r>
              <a:rPr lang="en-GB" altLang="en-US" sz="2600" dirty="0" smtClean="0">
                <a:solidFill>
                  <a:srgbClr val="040404"/>
                </a:solidFill>
              </a:rPr>
              <a:t>Does not require peak flow measurement 	</a:t>
            </a:r>
          </a:p>
        </p:txBody>
      </p:sp>
      <p:sp>
        <p:nvSpPr>
          <p:cNvPr id="5" name="Rectangle 2"/>
          <p:cNvSpPr txBox="1">
            <a:spLocks noChangeArrowheads="1"/>
          </p:cNvSpPr>
          <p:nvPr/>
        </p:nvSpPr>
        <p:spPr>
          <a:xfrm>
            <a:off x="2157460" y="232757"/>
            <a:ext cx="7877081" cy="986384"/>
          </a:xfrm>
          <a:prstGeom prst="rect">
            <a:avLst/>
          </a:prstGeom>
        </p:spPr>
        <p:txBody>
          <a:bodyPr wrap="square" lIns="0" tIns="46799" rIns="89999" bIns="46799" anchor="b">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smtClean="0">
                <a:ln>
                  <a:noFill/>
                </a:ln>
                <a:solidFill>
                  <a:srgbClr val="000000"/>
                </a:solidFill>
                <a:effectLst/>
                <a:uLnTx/>
                <a:uFillTx/>
                <a:latin typeface="Arial (Headings)"/>
                <a:ea typeface="+mn-ea"/>
                <a:cs typeface="+mn-cs"/>
              </a:rPr>
              <a:t>What tools are available to assess asthma control in practice?</a:t>
            </a:r>
            <a:endParaRPr kumimoji="0" lang="en-GB" sz="3200" b="1" i="0" u="none" strike="noStrike" kern="1200" cap="none" spc="0" normalizeH="0" baseline="0" noProof="0" dirty="0" smtClean="0">
              <a:ln>
                <a:noFill/>
              </a:ln>
              <a:solidFill>
                <a:srgbClr val="000000"/>
              </a:solidFill>
              <a:effectLst/>
              <a:uLnTx/>
              <a:uFillTx/>
              <a:latin typeface="Arial (Headings)"/>
              <a:ea typeface="+mn-ea"/>
              <a:cs typeface="+mn-cs"/>
            </a:endParaRPr>
          </a:p>
        </p:txBody>
      </p:sp>
      <p:sp>
        <p:nvSpPr>
          <p:cNvPr id="6" name="Text Box 4"/>
          <p:cNvSpPr txBox="1">
            <a:spLocks noChangeArrowheads="1"/>
          </p:cNvSpPr>
          <p:nvPr/>
        </p:nvSpPr>
        <p:spPr bwMode="auto">
          <a:xfrm>
            <a:off x="3426542" y="6596043"/>
            <a:ext cx="86407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88900" indent="-88900"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88900" marR="0" lvl="0" indent="-88900" algn="r" defTabSz="457200" rtl="0" eaLnBrk="0" fontAlgn="base" latinLnBrk="0" hangingPunct="0">
              <a:lnSpc>
                <a:spcPct val="100000"/>
              </a:lnSpc>
              <a:spcBef>
                <a:spcPct val="0"/>
              </a:spcBef>
              <a:spcAft>
                <a:spcPct val="0"/>
              </a:spcAft>
              <a:buClr>
                <a:srgbClr val="FF6623"/>
              </a:buClr>
              <a:buSzPct val="125000"/>
              <a:buFontTx/>
              <a:buNone/>
              <a:tabLst/>
              <a:defRPr/>
            </a:pPr>
            <a:r>
              <a:rPr kumimoji="0" lang="en-US" altLang="en-US" sz="1200" b="0" u="none" strike="noStrike" kern="1200" cap="none" spc="0" normalizeH="0" baseline="30000" noProof="0" dirty="0">
                <a:ln>
                  <a:noFill/>
                </a:ln>
                <a:solidFill>
                  <a:srgbClr val="000000"/>
                </a:solidFill>
                <a:effectLst/>
                <a:uLnTx/>
                <a:uFillTx/>
                <a:latin typeface="Arial" panose="020B0604020202020204" pitchFamily="34" charset="0"/>
                <a:ea typeface="+mn-ea"/>
                <a:cs typeface="+mn-cs"/>
              </a:rPr>
              <a:t>1</a:t>
            </a:r>
            <a:r>
              <a:rPr kumimoji="0" lang="en-US" altLang="en-US" sz="1200" b="0" u="none" strike="noStrike" kern="1200" cap="none" spc="0" normalizeH="0" baseline="0" noProof="0" dirty="0">
                <a:ln>
                  <a:noFill/>
                </a:ln>
                <a:solidFill>
                  <a:srgbClr val="000000"/>
                </a:solidFill>
                <a:effectLst/>
                <a:uLnTx/>
                <a:uFillTx/>
                <a:latin typeface="Arial" panose="020B0604020202020204" pitchFamily="34" charset="0"/>
                <a:ea typeface="+mn-ea"/>
                <a:cs typeface="+mn-cs"/>
              </a:rPr>
              <a:t>Volmer et al AJRCCM 1999; </a:t>
            </a:r>
            <a:r>
              <a:rPr kumimoji="0" lang="en-US" altLang="en-US" sz="1200" b="0" u="none" strike="noStrike" kern="1200" cap="none" spc="0" normalizeH="0" baseline="30000" noProof="0" dirty="0">
                <a:ln>
                  <a:noFill/>
                </a:ln>
                <a:solidFill>
                  <a:srgbClr val="000000"/>
                </a:solidFill>
                <a:effectLst/>
                <a:uLnTx/>
                <a:uFillTx/>
                <a:latin typeface="Arial" panose="020B0604020202020204" pitchFamily="34" charset="0"/>
                <a:ea typeface="+mn-ea"/>
                <a:cs typeface="+mn-cs"/>
              </a:rPr>
              <a:t>2</a:t>
            </a:r>
            <a:r>
              <a:rPr kumimoji="0" lang="en-US" altLang="en-US" sz="1200" b="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Boulet et al Chest 2002 ;</a:t>
            </a:r>
            <a:r>
              <a:rPr kumimoji="0" lang="en-GB" altLang="en-US" sz="1200" b="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en-US" sz="1200" b="0" u="none" strike="noStrike" kern="1200" cap="none" spc="0" normalizeH="0" baseline="30000" noProof="0" dirty="0">
                <a:ln>
                  <a:noFill/>
                </a:ln>
                <a:solidFill>
                  <a:srgbClr val="000000"/>
                </a:solidFill>
                <a:effectLst/>
                <a:uLnTx/>
                <a:uFillTx/>
                <a:latin typeface="Arial" panose="020B0604020202020204" pitchFamily="34" charset="0"/>
                <a:ea typeface="+mn-ea"/>
                <a:cs typeface="+mn-cs"/>
              </a:rPr>
              <a:t>3</a:t>
            </a:r>
            <a:r>
              <a:rPr kumimoji="0" lang="en-US" altLang="en-US" sz="1200" b="0" u="none" strike="noStrike" kern="1200" cap="none" spc="0" normalizeH="0" baseline="0" noProof="0" dirty="0">
                <a:ln>
                  <a:noFill/>
                </a:ln>
                <a:solidFill>
                  <a:srgbClr val="000000"/>
                </a:solidFill>
                <a:effectLst/>
                <a:uLnTx/>
                <a:uFillTx/>
                <a:latin typeface="Arial" panose="020B0604020202020204" pitchFamily="34" charset="0"/>
                <a:ea typeface="+mn-ea"/>
                <a:cs typeface="+mn-cs"/>
              </a:rPr>
              <a:t>Juniper et al. </a:t>
            </a:r>
            <a:r>
              <a:rPr kumimoji="0" lang="en-US" altLang="en-US" sz="1200" b="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Eur</a:t>
            </a:r>
            <a:r>
              <a:rPr kumimoji="0" lang="en-US" altLang="en-US" sz="1200" b="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en-US" sz="1200" b="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Resp</a:t>
            </a:r>
            <a:r>
              <a:rPr kumimoji="0" lang="en-US" altLang="en-US" sz="1200" b="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J 1999</a:t>
            </a:r>
          </a:p>
        </p:txBody>
      </p:sp>
      <p:cxnSp>
        <p:nvCxnSpPr>
          <p:cNvPr id="7" name="Straight Connector 6"/>
          <p:cNvCxnSpPr/>
          <p:nvPr/>
        </p:nvCxnSpPr>
        <p:spPr>
          <a:xfrm>
            <a:off x="921327" y="1223055"/>
            <a:ext cx="10349346" cy="1588"/>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858572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855" y="266700"/>
            <a:ext cx="11346871" cy="636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418677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60606"/>
        </a:solid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574" y="274638"/>
            <a:ext cx="10255826" cy="630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50607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8898" name="Rectangle 2"/>
          <p:cNvSpPr>
            <a:spLocks noChangeArrowheads="1"/>
          </p:cNvSpPr>
          <p:nvPr/>
        </p:nvSpPr>
        <p:spPr bwMode="auto">
          <a:xfrm>
            <a:off x="1741489" y="968376"/>
            <a:ext cx="8440737"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814" tIns="41907" rIns="83814" bIns="41907"/>
          <a:lstStyle>
            <a:lvl1pPr marL="457200" indent="-457200" defTabSz="178593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1785938">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1785938">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1785938">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1785938">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178593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178593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178593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178593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marR="0" lvl="0" indent="-457200" algn="l" defTabSz="1785938" rtl="0" eaLnBrk="1" fontAlgn="auto" latinLnBrk="0" hangingPunct="1">
              <a:lnSpc>
                <a:spcPct val="100000"/>
              </a:lnSpc>
              <a:spcBef>
                <a:spcPct val="0"/>
              </a:spcBef>
              <a:spcAft>
                <a:spcPts val="0"/>
              </a:spcAft>
              <a:buClrTx/>
              <a:buSzTx/>
              <a:buFontTx/>
              <a:buAutoNum type="arabicPeriod"/>
              <a:tabLst/>
              <a:defRPr/>
            </a:pPr>
            <a:r>
              <a:rPr kumimoji="0" lang="en-US" altLang="en-US" sz="1600" b="0" i="0" u="none" strike="noStrike" kern="1200" cap="none" spc="0" normalizeH="0" baseline="0" noProof="0">
                <a:ln>
                  <a:noFill/>
                </a:ln>
                <a:solidFill>
                  <a:srgbClr val="040404"/>
                </a:solidFill>
                <a:effectLst/>
                <a:uLnTx/>
                <a:uFillTx/>
                <a:latin typeface="Arial" panose="020B0604020202020204" pitchFamily="34" charset="0"/>
                <a:ea typeface="+mn-ea"/>
                <a:cs typeface="Arial" panose="020B0604020202020204" pitchFamily="34" charset="0"/>
              </a:rPr>
              <a:t>In the past 4 weeks, how much of the time did your asthma keep you </a:t>
            </a:r>
            <a:br>
              <a:rPr kumimoji="0" lang="en-US" altLang="en-US" sz="1600" b="0" i="0" u="none" strike="noStrike" kern="1200" cap="none" spc="0" normalizeH="0" baseline="0" noProof="0">
                <a:ln>
                  <a:noFill/>
                </a:ln>
                <a:solidFill>
                  <a:srgbClr val="040404"/>
                </a:solidFill>
                <a:effectLst/>
                <a:uLnTx/>
                <a:uFillTx/>
                <a:latin typeface="Arial" panose="020B0604020202020204" pitchFamily="34" charset="0"/>
                <a:ea typeface="+mn-ea"/>
                <a:cs typeface="Arial" panose="020B0604020202020204" pitchFamily="34" charset="0"/>
              </a:rPr>
            </a:br>
            <a:r>
              <a:rPr kumimoji="0" lang="en-US" altLang="en-US" sz="1600" b="0" i="0" u="none" strike="noStrike" kern="1200" cap="none" spc="0" normalizeH="0" baseline="0" noProof="0">
                <a:ln>
                  <a:noFill/>
                </a:ln>
                <a:solidFill>
                  <a:srgbClr val="040404"/>
                </a:solidFill>
                <a:effectLst/>
                <a:uLnTx/>
                <a:uFillTx/>
                <a:latin typeface="Arial" panose="020B0604020202020204" pitchFamily="34" charset="0"/>
                <a:ea typeface="+mn-ea"/>
                <a:cs typeface="Arial" panose="020B0604020202020204" pitchFamily="34" charset="0"/>
              </a:rPr>
              <a:t>from getting as much done at work, school or at home?</a:t>
            </a:r>
          </a:p>
        </p:txBody>
      </p:sp>
      <p:sp>
        <p:nvSpPr>
          <p:cNvPr id="208899" name="Rectangle 3"/>
          <p:cNvSpPr>
            <a:spLocks noChangeArrowheads="1"/>
          </p:cNvSpPr>
          <p:nvPr/>
        </p:nvSpPr>
        <p:spPr bwMode="auto">
          <a:xfrm>
            <a:off x="1847850" y="1989139"/>
            <a:ext cx="88201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814" tIns="41907" rIns="83814" bIns="41907"/>
          <a:lstStyle>
            <a:lvl1pPr marL="457200" indent="-457200" defTabSz="178593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1785938">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1785938">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1785938">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1785938">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178593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178593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178593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178593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marR="0" lvl="0" indent="-457200" algn="l" defTabSz="1785938" rtl="0" eaLnBrk="1" fontAlgn="auto" latinLnBrk="0" hangingPunct="1">
              <a:lnSpc>
                <a:spcPct val="100000"/>
              </a:lnSpc>
              <a:spcBef>
                <a:spcPct val="0"/>
              </a:spcBef>
              <a:spcAft>
                <a:spcPts val="0"/>
              </a:spcAft>
              <a:buClrTx/>
              <a:buSzTx/>
              <a:buFontTx/>
              <a:buAutoNum type="arabicPeriod" startAt="2"/>
              <a:tabLst/>
              <a:defRPr/>
            </a:pPr>
            <a:r>
              <a:rPr kumimoji="0" lang="en-US" altLang="en-US" sz="1600" b="0" i="0" u="none" strike="noStrike" kern="1200" cap="none" spc="0" normalizeH="0" baseline="0" noProof="0">
                <a:ln>
                  <a:noFill/>
                </a:ln>
                <a:solidFill>
                  <a:srgbClr val="040404"/>
                </a:solidFill>
                <a:effectLst/>
                <a:uLnTx/>
                <a:uFillTx/>
                <a:latin typeface="Arial" panose="020B0604020202020204" pitchFamily="34" charset="0"/>
                <a:ea typeface="+mn-ea"/>
                <a:cs typeface="Arial" panose="020B0604020202020204" pitchFamily="34" charset="0"/>
              </a:rPr>
              <a:t>During the past 4 weeks, how often have you had shortness of breath?</a:t>
            </a:r>
          </a:p>
        </p:txBody>
      </p:sp>
      <p:sp>
        <p:nvSpPr>
          <p:cNvPr id="208900" name="Rectangle 4"/>
          <p:cNvSpPr>
            <a:spLocks noChangeArrowheads="1"/>
          </p:cNvSpPr>
          <p:nvPr/>
        </p:nvSpPr>
        <p:spPr bwMode="auto">
          <a:xfrm>
            <a:off x="1774825" y="2781301"/>
            <a:ext cx="7435850"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814" tIns="41907" rIns="83814" bIns="41907"/>
          <a:lstStyle>
            <a:lvl1pPr marL="457200" indent="-457200" defTabSz="178593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1785938">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1785938">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1785938">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1785938">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178593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178593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178593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178593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marR="0" lvl="0" indent="-457200" algn="l" defTabSz="1785938" rtl="0" eaLnBrk="1" fontAlgn="auto" latinLnBrk="0" hangingPunct="1">
              <a:lnSpc>
                <a:spcPct val="100000"/>
              </a:lnSpc>
              <a:spcBef>
                <a:spcPct val="0"/>
              </a:spcBef>
              <a:spcAft>
                <a:spcPts val="0"/>
              </a:spcAft>
              <a:buClrTx/>
              <a:buSzTx/>
              <a:buFontTx/>
              <a:buAutoNum type="arabicPeriod" startAt="3"/>
              <a:tabLst/>
              <a:defRPr/>
            </a:pPr>
            <a:r>
              <a:rPr kumimoji="0" lang="en-US" altLang="en-US" sz="1600" b="0" i="0" u="none" strike="noStrike" kern="1200" cap="none" spc="0" normalizeH="0" baseline="0" noProof="0">
                <a:ln>
                  <a:noFill/>
                </a:ln>
                <a:solidFill>
                  <a:srgbClr val="040404"/>
                </a:solidFill>
                <a:effectLst/>
                <a:uLnTx/>
                <a:uFillTx/>
                <a:latin typeface="Arial" panose="020B0604020202020204" pitchFamily="34" charset="0"/>
                <a:ea typeface="+mn-ea"/>
                <a:cs typeface="Arial" panose="020B0604020202020204" pitchFamily="34" charset="0"/>
              </a:rPr>
              <a:t>During the past 4 weeks, how often did your asthma symptoms </a:t>
            </a:r>
            <a:br>
              <a:rPr kumimoji="0" lang="en-US" altLang="en-US" sz="1600" b="0" i="0" u="none" strike="noStrike" kern="1200" cap="none" spc="0" normalizeH="0" baseline="0" noProof="0">
                <a:ln>
                  <a:noFill/>
                </a:ln>
                <a:solidFill>
                  <a:srgbClr val="040404"/>
                </a:solidFill>
                <a:effectLst/>
                <a:uLnTx/>
                <a:uFillTx/>
                <a:latin typeface="Arial" panose="020B0604020202020204" pitchFamily="34" charset="0"/>
                <a:ea typeface="+mn-ea"/>
                <a:cs typeface="Arial" panose="020B0604020202020204" pitchFamily="34" charset="0"/>
              </a:rPr>
            </a:br>
            <a:r>
              <a:rPr kumimoji="0" lang="en-US" altLang="en-US" sz="1600" b="0" i="0" u="none" strike="noStrike" kern="1200" cap="none" spc="0" normalizeH="0" baseline="0" noProof="0">
                <a:ln>
                  <a:noFill/>
                </a:ln>
                <a:solidFill>
                  <a:srgbClr val="040404"/>
                </a:solidFill>
                <a:effectLst/>
                <a:uLnTx/>
                <a:uFillTx/>
                <a:latin typeface="Arial" panose="020B0604020202020204" pitchFamily="34" charset="0"/>
                <a:ea typeface="+mn-ea"/>
                <a:cs typeface="Arial" panose="020B0604020202020204" pitchFamily="34" charset="0"/>
              </a:rPr>
              <a:t>(wheezing, coughing, shortness of breath, chest tightness or pain) wake you up at night, or earlier than usual?</a:t>
            </a:r>
          </a:p>
        </p:txBody>
      </p:sp>
      <p:pic>
        <p:nvPicPr>
          <p:cNvPr id="208901" name="Picture 5"/>
          <p:cNvPicPr>
            <a:picLocks noChangeAspect="1" noChangeArrowheads="1"/>
          </p:cNvPicPr>
          <p:nvPr/>
        </p:nvPicPr>
        <p:blipFill>
          <a:blip r:embed="rId3">
            <a:extLst>
              <a:ext uri="{28A0092B-C50C-407E-A947-70E740481C1C}">
                <a14:useLocalDpi xmlns:a14="http://schemas.microsoft.com/office/drawing/2010/main" val="0"/>
              </a:ext>
            </a:extLst>
          </a:blip>
          <a:srcRect t="3082"/>
          <a:stretch>
            <a:fillRect/>
          </a:stretch>
        </p:blipFill>
        <p:spPr bwMode="auto">
          <a:xfrm>
            <a:off x="1836738" y="1524001"/>
            <a:ext cx="78359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902" name="Picture 6"/>
          <p:cNvPicPr>
            <a:picLocks noChangeAspect="1" noChangeArrowheads="1"/>
          </p:cNvPicPr>
          <p:nvPr/>
        </p:nvPicPr>
        <p:blipFill>
          <a:blip r:embed="rId4">
            <a:extLst>
              <a:ext uri="{28A0092B-C50C-407E-A947-70E740481C1C}">
                <a14:useLocalDpi xmlns:a14="http://schemas.microsoft.com/office/drawing/2010/main" val="0"/>
              </a:ext>
            </a:extLst>
          </a:blip>
          <a:srcRect t="4912"/>
          <a:stretch>
            <a:fillRect/>
          </a:stretch>
        </p:blipFill>
        <p:spPr bwMode="auto">
          <a:xfrm>
            <a:off x="1849439" y="2384426"/>
            <a:ext cx="7794625"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903" name="Picture 7"/>
          <p:cNvPicPr>
            <a:picLocks noChangeAspect="1" noChangeArrowheads="1"/>
          </p:cNvPicPr>
          <p:nvPr/>
        </p:nvPicPr>
        <p:blipFill>
          <a:blip r:embed="rId5">
            <a:extLst>
              <a:ext uri="{28A0092B-C50C-407E-A947-70E740481C1C}">
                <a14:useLocalDpi xmlns:a14="http://schemas.microsoft.com/office/drawing/2010/main" val="0"/>
              </a:ext>
            </a:extLst>
          </a:blip>
          <a:srcRect b="3011"/>
          <a:stretch>
            <a:fillRect/>
          </a:stretch>
        </p:blipFill>
        <p:spPr bwMode="auto">
          <a:xfrm>
            <a:off x="1847851" y="3644901"/>
            <a:ext cx="779462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8904" name="Rectangle 8"/>
          <p:cNvSpPr>
            <a:spLocks noChangeArrowheads="1"/>
          </p:cNvSpPr>
          <p:nvPr/>
        </p:nvSpPr>
        <p:spPr bwMode="auto">
          <a:xfrm>
            <a:off x="1919288" y="4076701"/>
            <a:ext cx="8932862"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814" tIns="41907" rIns="83814" bIns="41907"/>
          <a:lstStyle>
            <a:lvl1pPr marL="457200" indent="-457200" defTabSz="178593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1785938">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1785938">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1785938">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1785938">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178593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178593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178593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178593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marR="0" lvl="0" indent="-457200" algn="l" defTabSz="1785938"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40404"/>
                </a:solidFill>
                <a:effectLst/>
                <a:uLnTx/>
                <a:uFillTx/>
                <a:latin typeface="Arial" panose="020B0604020202020204" pitchFamily="34" charset="0"/>
                <a:ea typeface="+mn-ea"/>
                <a:cs typeface="Arial" panose="020B0604020202020204" pitchFamily="34" charset="0"/>
              </a:rPr>
              <a:t>4.	</a:t>
            </a:r>
            <a:r>
              <a:rPr kumimoji="0" lang="en-US" altLang="en-US" sz="1600" b="0" i="0" u="none" strike="noStrike" kern="1200" cap="none" spc="0" normalizeH="0" baseline="0" noProof="0">
                <a:ln>
                  <a:noFill/>
                </a:ln>
                <a:solidFill>
                  <a:srgbClr val="040404"/>
                </a:solidFill>
                <a:effectLst/>
                <a:uLnTx/>
                <a:uFillTx/>
                <a:latin typeface="Arial" panose="020B0604020202020204" pitchFamily="34" charset="0"/>
                <a:ea typeface="+mn-ea"/>
                <a:cs typeface="Arial" panose="020B0604020202020204" pitchFamily="34" charset="0"/>
              </a:rPr>
              <a:t>During the past 4 weeks, how often have you used your rescue </a:t>
            </a:r>
            <a:br>
              <a:rPr kumimoji="0" lang="en-US" altLang="en-US" sz="1600" b="0" i="0" u="none" strike="noStrike" kern="1200" cap="none" spc="0" normalizeH="0" baseline="0" noProof="0">
                <a:ln>
                  <a:noFill/>
                </a:ln>
                <a:solidFill>
                  <a:srgbClr val="040404"/>
                </a:solidFill>
                <a:effectLst/>
                <a:uLnTx/>
                <a:uFillTx/>
                <a:latin typeface="Arial" panose="020B0604020202020204" pitchFamily="34" charset="0"/>
                <a:ea typeface="+mn-ea"/>
                <a:cs typeface="Arial" panose="020B0604020202020204" pitchFamily="34" charset="0"/>
              </a:rPr>
            </a:br>
            <a:r>
              <a:rPr kumimoji="0" lang="en-US" altLang="en-US" sz="1600" b="0" i="0" u="none" strike="noStrike" kern="1200" cap="none" spc="0" normalizeH="0" baseline="0" noProof="0">
                <a:ln>
                  <a:noFill/>
                </a:ln>
                <a:solidFill>
                  <a:srgbClr val="040404"/>
                </a:solidFill>
                <a:effectLst/>
                <a:uLnTx/>
                <a:uFillTx/>
                <a:latin typeface="Arial" panose="020B0604020202020204" pitchFamily="34" charset="0"/>
                <a:ea typeface="+mn-ea"/>
                <a:cs typeface="Arial" panose="020B0604020202020204" pitchFamily="34" charset="0"/>
              </a:rPr>
              <a:t>inhaler or nebulizer medication (such as salbutamol)?</a:t>
            </a:r>
          </a:p>
        </p:txBody>
      </p:sp>
      <p:pic>
        <p:nvPicPr>
          <p:cNvPr id="2089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3089" y="4703763"/>
            <a:ext cx="77946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8906" name="Rectangle 10"/>
          <p:cNvSpPr>
            <a:spLocks noChangeArrowheads="1"/>
          </p:cNvSpPr>
          <p:nvPr/>
        </p:nvSpPr>
        <p:spPr bwMode="auto">
          <a:xfrm>
            <a:off x="1752601" y="5213350"/>
            <a:ext cx="8932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814" tIns="41907" rIns="83814" bIns="41907"/>
          <a:lstStyle>
            <a:lvl1pPr marL="457200" indent="-457200" defTabSz="178593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1785938">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1785938">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1785938">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1785938">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178593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178593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178593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178593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marR="0" lvl="0" indent="-457200" algn="l" defTabSz="1785938" rtl="0" eaLnBrk="1" fontAlgn="auto" latinLnBrk="0" hangingPunct="1">
              <a:lnSpc>
                <a:spcPct val="100000"/>
              </a:lnSpc>
              <a:spcBef>
                <a:spcPct val="0"/>
              </a:spcBef>
              <a:spcAft>
                <a:spcPts val="0"/>
              </a:spcAft>
              <a:buClrTx/>
              <a:buSzTx/>
              <a:buFontTx/>
              <a:buAutoNum type="arabicPeriod" startAt="5"/>
              <a:tabLst/>
              <a:defRPr/>
            </a:pPr>
            <a:r>
              <a:rPr kumimoji="0" lang="en-US" altLang="en-US" sz="1600" b="0" i="0" u="none" strike="noStrike" kern="1200" cap="none" spc="0" normalizeH="0" baseline="0" noProof="0">
                <a:ln>
                  <a:noFill/>
                </a:ln>
                <a:solidFill>
                  <a:srgbClr val="040404"/>
                </a:solidFill>
                <a:effectLst/>
                <a:uLnTx/>
                <a:uFillTx/>
                <a:latin typeface="Arial" panose="020B0604020202020204" pitchFamily="34" charset="0"/>
                <a:ea typeface="+mn-ea"/>
                <a:cs typeface="Arial" panose="020B0604020202020204" pitchFamily="34" charset="0"/>
              </a:rPr>
              <a:t>How would you rate your asthma control during the past 4 weeks?</a:t>
            </a:r>
          </a:p>
        </p:txBody>
      </p:sp>
      <p:pic>
        <p:nvPicPr>
          <p:cNvPr id="208907"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4676" y="5537200"/>
            <a:ext cx="7794625" cy="4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8908" name="Text Box 12"/>
          <p:cNvSpPr txBox="1">
            <a:spLocks noChangeArrowheads="1"/>
          </p:cNvSpPr>
          <p:nvPr/>
        </p:nvSpPr>
        <p:spPr bwMode="auto">
          <a:xfrm>
            <a:off x="9750096" y="1002438"/>
            <a:ext cx="8778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en-US" sz="1600" b="0" i="0" u="none" strike="noStrike" kern="1200" cap="none" spc="0" normalizeH="0" baseline="0" noProof="0" dirty="0">
                <a:ln>
                  <a:noFill/>
                </a:ln>
                <a:solidFill>
                  <a:srgbClr val="040404"/>
                </a:solidFill>
                <a:effectLst/>
                <a:uLnTx/>
                <a:uFillTx/>
                <a:latin typeface="Arial" panose="020B0604020202020204" pitchFamily="34" charset="0"/>
                <a:ea typeface="+mn-ea"/>
                <a:cs typeface="Arial" panose="020B0604020202020204" pitchFamily="34" charset="0"/>
              </a:rPr>
              <a:t>Score</a:t>
            </a:r>
          </a:p>
        </p:txBody>
      </p:sp>
      <p:sp>
        <p:nvSpPr>
          <p:cNvPr id="208909" name="Text Box 13"/>
          <p:cNvSpPr txBox="1">
            <a:spLocks noChangeArrowheads="1"/>
          </p:cNvSpPr>
          <p:nvPr/>
        </p:nvSpPr>
        <p:spPr bwMode="auto">
          <a:xfrm>
            <a:off x="7366000" y="6142038"/>
            <a:ext cx="218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en-US" sz="1600" b="0" i="0" u="none" strike="noStrike" kern="1200" cap="none" spc="0" normalizeH="0" baseline="0" noProof="0" dirty="0">
                <a:ln>
                  <a:noFill/>
                </a:ln>
                <a:solidFill>
                  <a:srgbClr val="040404"/>
                </a:solidFill>
                <a:effectLst/>
                <a:uLnTx/>
                <a:uFillTx/>
                <a:latin typeface="Arial" panose="020B0604020202020204" pitchFamily="34" charset="0"/>
                <a:ea typeface="+mn-ea"/>
                <a:cs typeface="Arial" panose="020B0604020202020204" pitchFamily="34" charset="0"/>
              </a:rPr>
              <a:t>Patient Total Score</a:t>
            </a:r>
          </a:p>
        </p:txBody>
      </p:sp>
      <p:sp>
        <p:nvSpPr>
          <p:cNvPr id="208910" name="Text Box 14"/>
          <p:cNvSpPr txBox="1">
            <a:spLocks noChangeArrowheads="1"/>
          </p:cNvSpPr>
          <p:nvPr/>
        </p:nvSpPr>
        <p:spPr bwMode="auto">
          <a:xfrm>
            <a:off x="228515" y="6264275"/>
            <a:ext cx="52149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srgbClr val="5C5C5C"/>
                </a:solidFill>
                <a:effectLst/>
                <a:uLnTx/>
                <a:uFillTx/>
                <a:latin typeface="Arial" panose="020B0604020202020204" pitchFamily="34" charset="0"/>
                <a:ea typeface="+mn-ea"/>
                <a:cs typeface="Arial" panose="020B0604020202020204" pitchFamily="34" charset="0"/>
              </a:rPr>
              <a:t>Copyright 2002, </a:t>
            </a:r>
            <a:r>
              <a:rPr kumimoji="0" lang="en-US" altLang="en-US" sz="1000" b="0" i="0" u="none" strike="noStrike" kern="1200" cap="none" spc="0" normalizeH="0" baseline="0" noProof="0" dirty="0" err="1">
                <a:ln>
                  <a:noFill/>
                </a:ln>
                <a:solidFill>
                  <a:srgbClr val="5C5C5C"/>
                </a:solidFill>
                <a:effectLst/>
                <a:uLnTx/>
                <a:uFillTx/>
                <a:latin typeface="Arial" panose="020B0604020202020204" pitchFamily="34" charset="0"/>
                <a:ea typeface="+mn-ea"/>
                <a:cs typeface="Arial" panose="020B0604020202020204" pitchFamily="34" charset="0"/>
              </a:rPr>
              <a:t>QualityMetric</a:t>
            </a:r>
            <a:r>
              <a:rPr kumimoji="0" lang="en-US" altLang="en-US" sz="1000" b="0" i="0" u="none" strike="noStrike" kern="1200" cap="none" spc="0" normalizeH="0" baseline="0" noProof="0" dirty="0">
                <a:ln>
                  <a:noFill/>
                </a:ln>
                <a:solidFill>
                  <a:srgbClr val="5C5C5C"/>
                </a:solidFill>
                <a:effectLst/>
                <a:uLnTx/>
                <a:uFillTx/>
                <a:latin typeface="Arial" panose="020B0604020202020204" pitchFamily="34" charset="0"/>
                <a:ea typeface="+mn-ea"/>
                <a:cs typeface="Arial" panose="020B0604020202020204" pitchFamily="34" charset="0"/>
              </a:rPr>
              <a:t> Incorporated.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srgbClr val="5C5C5C"/>
                </a:solidFill>
                <a:effectLst/>
                <a:uLnTx/>
                <a:uFillTx/>
                <a:latin typeface="Arial" panose="020B0604020202020204" pitchFamily="34" charset="0"/>
                <a:ea typeface="+mn-ea"/>
                <a:cs typeface="Arial" panose="020B0604020202020204" pitchFamily="34" charset="0"/>
              </a:rPr>
              <a:t>Asthma Control Test Is a Trademark of </a:t>
            </a:r>
            <a:r>
              <a:rPr kumimoji="0" lang="en-US" altLang="en-US" sz="1000" b="0" i="0" u="none" strike="noStrike" kern="1200" cap="none" spc="0" normalizeH="0" baseline="0" noProof="0" dirty="0" err="1">
                <a:ln>
                  <a:noFill/>
                </a:ln>
                <a:solidFill>
                  <a:srgbClr val="5C5C5C"/>
                </a:solidFill>
                <a:effectLst/>
                <a:uLnTx/>
                <a:uFillTx/>
                <a:latin typeface="Arial" panose="020B0604020202020204" pitchFamily="34" charset="0"/>
                <a:ea typeface="+mn-ea"/>
                <a:cs typeface="Arial" panose="020B0604020202020204" pitchFamily="34" charset="0"/>
              </a:rPr>
              <a:t>QualityMetric</a:t>
            </a:r>
            <a:r>
              <a:rPr kumimoji="0" lang="en-US" altLang="en-US" sz="1000" b="0" i="0" u="none" strike="noStrike" kern="1200" cap="none" spc="0" normalizeH="0" baseline="0" noProof="0" dirty="0">
                <a:ln>
                  <a:noFill/>
                </a:ln>
                <a:solidFill>
                  <a:srgbClr val="5C5C5C"/>
                </a:solidFill>
                <a:effectLst/>
                <a:uLnTx/>
                <a:uFillTx/>
                <a:latin typeface="Arial" panose="020B0604020202020204" pitchFamily="34" charset="0"/>
                <a:ea typeface="+mn-ea"/>
                <a:cs typeface="Arial" panose="020B0604020202020204" pitchFamily="34" charset="0"/>
              </a:rPr>
              <a:t> Incorporated.</a:t>
            </a:r>
          </a:p>
        </p:txBody>
      </p:sp>
      <p:sp>
        <p:nvSpPr>
          <p:cNvPr id="208911" name="Text Box 15"/>
          <p:cNvSpPr txBox="1">
            <a:spLocks noChangeArrowheads="1"/>
          </p:cNvSpPr>
          <p:nvPr/>
        </p:nvSpPr>
        <p:spPr bwMode="auto">
          <a:xfrm>
            <a:off x="9540875" y="6135689"/>
            <a:ext cx="787400" cy="33813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GB" altLang="en-US" sz="1600" b="0" i="0" u="none" strike="noStrike" kern="120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08912" name="Text Box 16"/>
          <p:cNvSpPr txBox="1">
            <a:spLocks noChangeArrowheads="1"/>
          </p:cNvSpPr>
          <p:nvPr/>
        </p:nvSpPr>
        <p:spPr bwMode="auto">
          <a:xfrm>
            <a:off x="9807961" y="1015259"/>
            <a:ext cx="787400" cy="338138"/>
          </a:xfrm>
          <a:prstGeom prst="rect">
            <a:avLst/>
          </a:prstGeom>
          <a:noFill/>
          <a:ln w="28575" algn="ctr">
            <a:solidFill>
              <a:schemeClr val="bg2">
                <a:lumMod val="1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GB" altLang="en-US" sz="1600" b="0" i="0" u="none" strike="noStrike" kern="120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08913" name="Text Box 17"/>
          <p:cNvSpPr txBox="1">
            <a:spLocks noChangeArrowheads="1"/>
          </p:cNvSpPr>
          <p:nvPr/>
        </p:nvSpPr>
        <p:spPr bwMode="auto">
          <a:xfrm>
            <a:off x="7456488" y="6135689"/>
            <a:ext cx="1981200" cy="338137"/>
          </a:xfrm>
          <a:prstGeom prst="rect">
            <a:avLst/>
          </a:prstGeom>
          <a:noFill/>
          <a:ln w="3810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GB" altLang="en-US" sz="1600" b="0" i="0" u="none" strike="noStrike" kern="120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08914" name="Rectangle 18"/>
          <p:cNvSpPr>
            <a:spLocks noGrp="1" noChangeArrowheads="1"/>
          </p:cNvSpPr>
          <p:nvPr>
            <p:ph type="title"/>
          </p:nvPr>
        </p:nvSpPr>
        <p:spPr>
          <a:xfrm>
            <a:off x="2279650" y="188914"/>
            <a:ext cx="7632700" cy="550919"/>
          </a:xfrm>
        </p:spPr>
        <p:txBody>
          <a:bodyPr/>
          <a:lstStyle/>
          <a:p>
            <a:pPr algn="ctr" eaLnBrk="1" hangingPunct="1"/>
            <a:r>
              <a:rPr lang="en-US" altLang="en-US" sz="3200" dirty="0">
                <a:solidFill>
                  <a:srgbClr val="040404"/>
                </a:solidFill>
              </a:rPr>
              <a:t>Asthma Control Test™ (ACT)</a:t>
            </a:r>
            <a:endParaRPr lang="en-GB" altLang="en-US" sz="3200" dirty="0">
              <a:solidFill>
                <a:srgbClr val="040404"/>
              </a:solidFill>
            </a:endParaRPr>
          </a:p>
        </p:txBody>
      </p:sp>
      <p:sp>
        <p:nvSpPr>
          <p:cNvPr id="208915" name="Rectangle 19"/>
          <p:cNvSpPr>
            <a:spLocks noChangeArrowheads="1"/>
          </p:cNvSpPr>
          <p:nvPr/>
        </p:nvSpPr>
        <p:spPr bwMode="auto">
          <a:xfrm>
            <a:off x="9826626" y="5578476"/>
            <a:ext cx="422275" cy="37147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08916" name="Rectangle 20"/>
          <p:cNvSpPr>
            <a:spLocks noChangeArrowheads="1"/>
          </p:cNvSpPr>
          <p:nvPr/>
        </p:nvSpPr>
        <p:spPr bwMode="auto">
          <a:xfrm>
            <a:off x="9826626" y="4749801"/>
            <a:ext cx="422275" cy="37147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08917" name="Rectangle 21"/>
          <p:cNvSpPr>
            <a:spLocks noChangeArrowheads="1"/>
          </p:cNvSpPr>
          <p:nvPr/>
        </p:nvSpPr>
        <p:spPr bwMode="auto">
          <a:xfrm>
            <a:off x="9810751" y="3700464"/>
            <a:ext cx="422275" cy="37147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08918" name="Rectangle 22"/>
          <p:cNvSpPr>
            <a:spLocks noChangeArrowheads="1"/>
          </p:cNvSpPr>
          <p:nvPr/>
        </p:nvSpPr>
        <p:spPr bwMode="auto">
          <a:xfrm>
            <a:off x="9826626" y="2413001"/>
            <a:ext cx="422275" cy="37147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08919" name="Rectangle 23"/>
          <p:cNvSpPr>
            <a:spLocks noChangeArrowheads="1"/>
          </p:cNvSpPr>
          <p:nvPr/>
        </p:nvSpPr>
        <p:spPr bwMode="auto">
          <a:xfrm>
            <a:off x="9834564" y="1562101"/>
            <a:ext cx="422275" cy="37147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cxnSp>
        <p:nvCxnSpPr>
          <p:cNvPr id="31" name="Straight Connector 30"/>
          <p:cNvCxnSpPr/>
          <p:nvPr/>
        </p:nvCxnSpPr>
        <p:spPr>
          <a:xfrm>
            <a:off x="921327" y="765840"/>
            <a:ext cx="10349346" cy="1588"/>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6008196"/>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14792" y="224425"/>
            <a:ext cx="11159820" cy="440565"/>
          </a:xfrm>
        </p:spPr>
        <p:txBody>
          <a:bodyPr/>
          <a:lstStyle/>
          <a:p>
            <a:pPr algn="ctr" eaLnBrk="1" hangingPunct="1"/>
            <a:r>
              <a:rPr lang="en-US" altLang="en-US" sz="2600" dirty="0">
                <a:solidFill>
                  <a:srgbClr val="040404"/>
                </a:solidFill>
                <a:latin typeface="+mn-lt"/>
              </a:rPr>
              <a:t>Correlation between ACT and </a:t>
            </a:r>
            <a:r>
              <a:rPr lang="en-US" altLang="en-US" sz="2600" dirty="0" smtClean="0">
                <a:solidFill>
                  <a:srgbClr val="040404"/>
                </a:solidFill>
                <a:latin typeface="+mn-lt"/>
              </a:rPr>
              <a:t>Asthma Control </a:t>
            </a:r>
            <a:r>
              <a:rPr lang="en-US" altLang="en-US" sz="2600" dirty="0">
                <a:solidFill>
                  <a:srgbClr val="040404"/>
                </a:solidFill>
                <a:latin typeface="+mn-lt"/>
              </a:rPr>
              <a:t>Questionnaire (ACQ)</a:t>
            </a:r>
            <a:endParaRPr lang="en-GB" altLang="en-US" sz="2600" dirty="0">
              <a:solidFill>
                <a:srgbClr val="040404"/>
              </a:solidFill>
              <a:latin typeface="+mn-lt"/>
            </a:endParaRPr>
          </a:p>
        </p:txBody>
      </p:sp>
      <p:sp>
        <p:nvSpPr>
          <p:cNvPr id="17411" name="Rectangle 3"/>
          <p:cNvSpPr>
            <a:spLocks noChangeArrowheads="1"/>
          </p:cNvSpPr>
          <p:nvPr/>
        </p:nvSpPr>
        <p:spPr bwMode="auto">
          <a:xfrm>
            <a:off x="4927536" y="5173664"/>
            <a:ext cx="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en-AU" alt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12" name="Rectangle 4"/>
          <p:cNvSpPr>
            <a:spLocks noChangeArrowheads="1"/>
          </p:cNvSpPr>
          <p:nvPr/>
        </p:nvSpPr>
        <p:spPr bwMode="auto">
          <a:xfrm>
            <a:off x="7407275" y="2443163"/>
            <a:ext cx="2590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spAutoFit/>
          </a:bodyP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800" b="0" i="0" u="none" strike="noStrike" kern="1200" cap="none" spc="0" normalizeH="0" baseline="0" noProof="0">
                <a:ln>
                  <a:noFill/>
                </a:ln>
                <a:solidFill>
                  <a:srgbClr val="040404"/>
                </a:solidFill>
                <a:effectLst/>
                <a:uLnTx/>
                <a:uFillTx/>
                <a:latin typeface="Arial" panose="020B0604020202020204" pitchFamily="34" charset="0"/>
                <a:ea typeface="+mn-ea"/>
                <a:cs typeface="+mn-cs"/>
              </a:rPr>
              <a:t>r = - 0.89 (p&lt;0.001)</a:t>
            </a:r>
            <a:endParaRPr kumimoji="0" lang="en-GB" altLang="en-US" sz="1800" b="0" i="0" u="none" strike="noStrike" kern="1200" cap="none" spc="0" normalizeH="0" baseline="0" noProof="0">
              <a:ln>
                <a:noFill/>
              </a:ln>
              <a:solidFill>
                <a:srgbClr val="040404"/>
              </a:solidFill>
              <a:effectLst/>
              <a:uLnTx/>
              <a:uFillTx/>
              <a:latin typeface="Arial" panose="020B0604020202020204" pitchFamily="34" charset="0"/>
              <a:ea typeface="+mn-ea"/>
              <a:cs typeface="+mn-cs"/>
            </a:endParaRPr>
          </a:p>
        </p:txBody>
      </p:sp>
      <p:sp>
        <p:nvSpPr>
          <p:cNvPr id="17413" name="Rectangle 5"/>
          <p:cNvSpPr>
            <a:spLocks noChangeArrowheads="1"/>
          </p:cNvSpPr>
          <p:nvPr/>
        </p:nvSpPr>
        <p:spPr bwMode="auto">
          <a:xfrm>
            <a:off x="5679167" y="5824539"/>
            <a:ext cx="1899559" cy="17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defTabSz="1785938"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defTabSz="1785938" eaLnBrk="0" hangingPunct="0">
              <a:spcBef>
                <a:spcPct val="35000"/>
              </a:spcBef>
              <a:buChar char="–"/>
              <a:defRPr sz="2800">
                <a:solidFill>
                  <a:schemeClr val="tx1"/>
                </a:solidFill>
                <a:latin typeface="Arial" panose="020B0604020202020204" pitchFamily="34" charset="0"/>
              </a:defRPr>
            </a:lvl2pPr>
            <a:lvl3pPr marL="1143000" indent="-228600" defTabSz="1785938" eaLnBrk="0" hangingPunct="0">
              <a:spcBef>
                <a:spcPct val="20000"/>
              </a:spcBef>
              <a:buChar char="–"/>
              <a:defRPr sz="3000">
                <a:solidFill>
                  <a:srgbClr val="FEDD80"/>
                </a:solidFill>
                <a:latin typeface="Arial" panose="020B0604020202020204" pitchFamily="34" charset="0"/>
              </a:defRPr>
            </a:lvl3pPr>
            <a:lvl4pPr marL="1600200" indent="-228600" defTabSz="1785938" eaLnBrk="0" hangingPunct="0">
              <a:spcBef>
                <a:spcPct val="20000"/>
              </a:spcBef>
              <a:buChar char="–"/>
              <a:defRPr sz="3000">
                <a:solidFill>
                  <a:srgbClr val="FEDD80"/>
                </a:solidFill>
                <a:latin typeface="Arial" panose="020B0604020202020204" pitchFamily="34" charset="0"/>
              </a:defRPr>
            </a:lvl4pPr>
            <a:lvl5pPr marL="2057400" indent="-228600" defTabSz="1785938" eaLnBrk="0" hangingPunct="0">
              <a:spcBef>
                <a:spcPct val="20000"/>
              </a:spcBef>
              <a:buChar char="–"/>
              <a:defRPr sz="3000">
                <a:solidFill>
                  <a:srgbClr val="FEDD80"/>
                </a:solidFill>
                <a:latin typeface="Arial" panose="020B0604020202020204" pitchFamily="34" charset="0"/>
              </a:defRPr>
            </a:lvl5pPr>
            <a:lvl6pPr marL="2514600" indent="-228600" defTabSz="1785938"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defTabSz="1785938"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defTabSz="1785938"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defTabSz="1785938"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r" defTabSz="1785938" rtl="0" eaLnBrk="0" fontAlgn="base" latinLnBrk="0" hangingPunct="0">
              <a:lnSpc>
                <a:spcPct val="80000"/>
              </a:lnSpc>
              <a:spcBef>
                <a:spcPct val="0"/>
              </a:spcBef>
              <a:spcAft>
                <a:spcPct val="0"/>
              </a:spcAft>
              <a:buClrTx/>
              <a:buSzTx/>
              <a:buFont typeface="Wingdings" panose="05000000000000000000" pitchFamily="2" charset="2"/>
              <a:buNone/>
              <a:tabLst/>
              <a:defRPr/>
            </a:pPr>
            <a:r>
              <a:rPr kumimoji="0" lang="en-US" altLang="en-US" sz="1400" b="1" i="0" u="none" strike="noStrike" kern="1200" cap="none" spc="0" normalizeH="0" baseline="0" noProof="0">
                <a:ln>
                  <a:noFill/>
                </a:ln>
                <a:solidFill>
                  <a:srgbClr val="040404"/>
                </a:solidFill>
                <a:effectLst/>
                <a:uLnTx/>
                <a:uFillTx/>
                <a:latin typeface="Arial" panose="020B0604020202020204" pitchFamily="34" charset="0"/>
                <a:ea typeface="+mn-ea"/>
                <a:cs typeface="+mn-cs"/>
              </a:rPr>
              <a:t>ACQ score at baseline</a:t>
            </a:r>
            <a:endParaRPr kumimoji="0" lang="en-GB" altLang="en-US" sz="1400" b="1" i="0" u="none" strike="noStrike" kern="1200" cap="none" spc="0" normalizeH="0" baseline="0" noProof="0">
              <a:ln>
                <a:noFill/>
              </a:ln>
              <a:solidFill>
                <a:srgbClr val="040404"/>
              </a:solidFill>
              <a:effectLst/>
              <a:uLnTx/>
              <a:uFillTx/>
              <a:latin typeface="Arial" panose="020B0604020202020204" pitchFamily="34" charset="0"/>
              <a:ea typeface="+mn-ea"/>
              <a:cs typeface="+mn-cs"/>
            </a:endParaRPr>
          </a:p>
        </p:txBody>
      </p:sp>
      <p:sp>
        <p:nvSpPr>
          <p:cNvPr id="17414" name="Rectangle 6"/>
          <p:cNvSpPr>
            <a:spLocks noChangeArrowheads="1"/>
          </p:cNvSpPr>
          <p:nvPr/>
        </p:nvSpPr>
        <p:spPr bwMode="auto">
          <a:xfrm>
            <a:off x="2074864" y="3009901"/>
            <a:ext cx="1398587"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784350"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defTabSz="1784350" eaLnBrk="0" hangingPunct="0">
              <a:spcBef>
                <a:spcPct val="35000"/>
              </a:spcBef>
              <a:buChar char="–"/>
              <a:defRPr sz="2800">
                <a:solidFill>
                  <a:schemeClr val="tx1"/>
                </a:solidFill>
                <a:latin typeface="Arial" panose="020B0604020202020204" pitchFamily="34" charset="0"/>
              </a:defRPr>
            </a:lvl2pPr>
            <a:lvl3pPr marL="1143000" indent="-228600" defTabSz="1784350" eaLnBrk="0" hangingPunct="0">
              <a:spcBef>
                <a:spcPct val="20000"/>
              </a:spcBef>
              <a:buChar char="–"/>
              <a:defRPr sz="3000">
                <a:solidFill>
                  <a:srgbClr val="FEDD80"/>
                </a:solidFill>
                <a:latin typeface="Arial" panose="020B0604020202020204" pitchFamily="34" charset="0"/>
              </a:defRPr>
            </a:lvl3pPr>
            <a:lvl4pPr marL="1600200" indent="-228600" defTabSz="1784350" eaLnBrk="0" hangingPunct="0">
              <a:spcBef>
                <a:spcPct val="20000"/>
              </a:spcBef>
              <a:buChar char="–"/>
              <a:defRPr sz="3000">
                <a:solidFill>
                  <a:srgbClr val="FEDD80"/>
                </a:solidFill>
                <a:latin typeface="Arial" panose="020B0604020202020204" pitchFamily="34" charset="0"/>
              </a:defRPr>
            </a:lvl4pPr>
            <a:lvl5pPr marL="2057400" indent="-228600" defTabSz="1784350" eaLnBrk="0" hangingPunct="0">
              <a:spcBef>
                <a:spcPct val="20000"/>
              </a:spcBef>
              <a:buChar char="–"/>
              <a:defRPr sz="3000">
                <a:solidFill>
                  <a:srgbClr val="FEDD80"/>
                </a:solidFill>
                <a:latin typeface="Arial" panose="020B0604020202020204" pitchFamily="34" charset="0"/>
              </a:defRPr>
            </a:lvl5pPr>
            <a:lvl6pPr marL="2514600" indent="-228600" defTabSz="178435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defTabSz="178435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defTabSz="178435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defTabSz="178435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1784350" rtl="0" eaLnBrk="0" fontAlgn="base" latinLnBrk="0" hangingPunct="0">
              <a:lnSpc>
                <a:spcPct val="80000"/>
              </a:lnSpc>
              <a:spcBef>
                <a:spcPct val="0"/>
              </a:spcBef>
              <a:spcAft>
                <a:spcPct val="0"/>
              </a:spcAft>
              <a:buClrTx/>
              <a:buSzTx/>
              <a:buFont typeface="Wingdings" panose="05000000000000000000" pitchFamily="2" charset="2"/>
              <a:buNone/>
              <a:tabLst/>
              <a:defRPr/>
            </a:pPr>
            <a:r>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ACT</a:t>
            </a:r>
            <a:br>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br>
            <a:r>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score at baseline</a:t>
            </a:r>
            <a:endParaRPr kumimoji="0" lang="en-GB"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2" name="Group 7"/>
          <p:cNvGrpSpPr>
            <a:grpSpLocks/>
          </p:cNvGrpSpPr>
          <p:nvPr/>
        </p:nvGrpSpPr>
        <p:grpSpPr bwMode="auto">
          <a:xfrm>
            <a:off x="3844925" y="1612900"/>
            <a:ext cx="5105400" cy="3905250"/>
            <a:chOff x="1142" y="1011"/>
            <a:chExt cx="3216" cy="2460"/>
          </a:xfrm>
        </p:grpSpPr>
        <p:sp>
          <p:nvSpPr>
            <p:cNvPr id="17586" name="Line 8"/>
            <p:cNvSpPr>
              <a:spLocks noChangeShapeType="1"/>
            </p:cNvSpPr>
            <p:nvPr/>
          </p:nvSpPr>
          <p:spPr bwMode="auto">
            <a:xfrm>
              <a:off x="1167" y="1011"/>
              <a:ext cx="0" cy="24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87" name="Line 9"/>
            <p:cNvSpPr>
              <a:spLocks noChangeShapeType="1"/>
            </p:cNvSpPr>
            <p:nvPr/>
          </p:nvSpPr>
          <p:spPr bwMode="auto">
            <a:xfrm flipH="1">
              <a:off x="1142" y="3446"/>
              <a:ext cx="32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sp>
        <p:nvSpPr>
          <p:cNvPr id="17416" name="Text Box 10"/>
          <p:cNvSpPr txBox="1">
            <a:spLocks noChangeArrowheads="1"/>
          </p:cNvSpPr>
          <p:nvPr/>
        </p:nvSpPr>
        <p:spPr bwMode="auto">
          <a:xfrm>
            <a:off x="3529013" y="5181601"/>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1" tIns="45710" rIns="91421" bIns="45710">
            <a:spAutoFit/>
          </a:bodyP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GB" altLang="en-US" sz="1800" b="0" i="0" u="none" strike="noStrike" kern="1200" cap="none" spc="0" normalizeH="0" baseline="0" noProof="0">
                <a:ln>
                  <a:noFill/>
                </a:ln>
                <a:solidFill>
                  <a:srgbClr val="040404"/>
                </a:solidFill>
                <a:effectLst/>
                <a:uLnTx/>
                <a:uFillTx/>
                <a:latin typeface="Arial" panose="020B0604020202020204" pitchFamily="34" charset="0"/>
                <a:ea typeface="+mn-ea"/>
                <a:cs typeface="+mn-cs"/>
              </a:rPr>
              <a:t>5</a:t>
            </a:r>
          </a:p>
        </p:txBody>
      </p:sp>
      <p:sp>
        <p:nvSpPr>
          <p:cNvPr id="17417" name="Text Box 11"/>
          <p:cNvSpPr txBox="1">
            <a:spLocks noChangeArrowheads="1"/>
          </p:cNvSpPr>
          <p:nvPr/>
        </p:nvSpPr>
        <p:spPr bwMode="auto">
          <a:xfrm>
            <a:off x="3436938" y="4281488"/>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1" tIns="45710" rIns="91421" bIns="45710">
            <a:spAutoFit/>
          </a:bodyP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GB" altLang="en-US" sz="1800" b="0" i="0" u="none" strike="noStrike" kern="1200" cap="none" spc="0" normalizeH="0" baseline="0" noProof="0">
                <a:ln>
                  <a:noFill/>
                </a:ln>
                <a:solidFill>
                  <a:srgbClr val="040404"/>
                </a:solidFill>
                <a:effectLst/>
                <a:uLnTx/>
                <a:uFillTx/>
                <a:latin typeface="Arial" panose="020B0604020202020204" pitchFamily="34" charset="0"/>
                <a:ea typeface="+mn-ea"/>
                <a:cs typeface="+mn-cs"/>
              </a:rPr>
              <a:t>10</a:t>
            </a:r>
          </a:p>
        </p:txBody>
      </p:sp>
      <p:sp>
        <p:nvSpPr>
          <p:cNvPr id="17418" name="Text Box 12"/>
          <p:cNvSpPr txBox="1">
            <a:spLocks noChangeArrowheads="1"/>
          </p:cNvSpPr>
          <p:nvPr/>
        </p:nvSpPr>
        <p:spPr bwMode="auto">
          <a:xfrm>
            <a:off x="3436938" y="3313113"/>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1" tIns="45710" rIns="91421" bIns="45710">
            <a:spAutoFit/>
          </a:bodyP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GB" altLang="en-US" sz="1800" b="0" i="0" u="none" strike="noStrike" kern="1200" cap="none" spc="0" normalizeH="0" baseline="0" noProof="0">
                <a:ln>
                  <a:noFill/>
                </a:ln>
                <a:solidFill>
                  <a:srgbClr val="040404"/>
                </a:solidFill>
                <a:effectLst/>
                <a:uLnTx/>
                <a:uFillTx/>
                <a:latin typeface="Arial" panose="020B0604020202020204" pitchFamily="34" charset="0"/>
                <a:ea typeface="+mn-ea"/>
                <a:cs typeface="+mn-cs"/>
              </a:rPr>
              <a:t>15</a:t>
            </a:r>
          </a:p>
        </p:txBody>
      </p:sp>
      <p:sp>
        <p:nvSpPr>
          <p:cNvPr id="17419" name="Text Box 13"/>
          <p:cNvSpPr txBox="1">
            <a:spLocks noChangeArrowheads="1"/>
          </p:cNvSpPr>
          <p:nvPr/>
        </p:nvSpPr>
        <p:spPr bwMode="auto">
          <a:xfrm>
            <a:off x="3436938" y="2339976"/>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1" tIns="45710" rIns="91421" bIns="45710">
            <a:spAutoFit/>
          </a:bodyP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GB" altLang="en-US" sz="1800" b="0" i="0" u="none" strike="noStrike" kern="1200" cap="none" spc="0" normalizeH="0" baseline="0" noProof="0">
                <a:ln>
                  <a:noFill/>
                </a:ln>
                <a:solidFill>
                  <a:srgbClr val="040404"/>
                </a:solidFill>
                <a:effectLst/>
                <a:uLnTx/>
                <a:uFillTx/>
                <a:latin typeface="Arial" panose="020B0604020202020204" pitchFamily="34" charset="0"/>
                <a:ea typeface="+mn-ea"/>
                <a:cs typeface="+mn-cs"/>
              </a:rPr>
              <a:t>20</a:t>
            </a:r>
          </a:p>
        </p:txBody>
      </p:sp>
      <p:sp>
        <p:nvSpPr>
          <p:cNvPr id="17420" name="Text Box 14"/>
          <p:cNvSpPr txBox="1">
            <a:spLocks noChangeArrowheads="1"/>
          </p:cNvSpPr>
          <p:nvPr/>
        </p:nvSpPr>
        <p:spPr bwMode="auto">
          <a:xfrm>
            <a:off x="3436938" y="1379538"/>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1" tIns="45710" rIns="91421" bIns="45710">
            <a:spAutoFit/>
          </a:bodyP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GB" altLang="en-US" sz="1800" b="0" i="0" u="none" strike="noStrike" kern="1200" cap="none" spc="0" normalizeH="0" baseline="0" noProof="0">
                <a:ln>
                  <a:noFill/>
                </a:ln>
                <a:solidFill>
                  <a:srgbClr val="040404"/>
                </a:solidFill>
                <a:effectLst/>
                <a:uLnTx/>
                <a:uFillTx/>
                <a:latin typeface="Arial" panose="020B0604020202020204" pitchFamily="34" charset="0"/>
                <a:ea typeface="+mn-ea"/>
                <a:cs typeface="+mn-cs"/>
              </a:rPr>
              <a:t>25</a:t>
            </a:r>
          </a:p>
        </p:txBody>
      </p:sp>
      <p:sp>
        <p:nvSpPr>
          <p:cNvPr id="17421" name="Text Box 15"/>
          <p:cNvSpPr txBox="1">
            <a:spLocks noChangeArrowheads="1"/>
          </p:cNvSpPr>
          <p:nvPr/>
        </p:nvSpPr>
        <p:spPr bwMode="auto">
          <a:xfrm>
            <a:off x="3709988" y="5451476"/>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1" tIns="45710" rIns="91421" bIns="45710">
            <a:spAutoFit/>
          </a:bodyP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GB" altLang="en-US" sz="1800" b="0" i="0" u="none" strike="noStrike" kern="1200" cap="none" spc="0" normalizeH="0" baseline="0" noProof="0">
                <a:ln>
                  <a:noFill/>
                </a:ln>
                <a:solidFill>
                  <a:srgbClr val="040404"/>
                </a:solidFill>
                <a:effectLst/>
                <a:uLnTx/>
                <a:uFillTx/>
                <a:latin typeface="Arial" panose="020B0604020202020204" pitchFamily="34" charset="0"/>
                <a:ea typeface="+mn-ea"/>
                <a:cs typeface="+mn-cs"/>
              </a:rPr>
              <a:t>0</a:t>
            </a:r>
          </a:p>
        </p:txBody>
      </p:sp>
      <p:sp>
        <p:nvSpPr>
          <p:cNvPr id="17422" name="Text Box 16"/>
          <p:cNvSpPr txBox="1">
            <a:spLocks noChangeArrowheads="1"/>
          </p:cNvSpPr>
          <p:nvPr/>
        </p:nvSpPr>
        <p:spPr bwMode="auto">
          <a:xfrm>
            <a:off x="4518025" y="5451476"/>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1" tIns="45710" rIns="91421" bIns="45710">
            <a:spAutoFit/>
          </a:bodyP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GB" altLang="en-US" sz="1800" b="0" i="0" u="none" strike="noStrike" kern="1200" cap="none" spc="0" normalizeH="0" baseline="0" noProof="0">
                <a:ln>
                  <a:noFill/>
                </a:ln>
                <a:solidFill>
                  <a:srgbClr val="040404"/>
                </a:solidFill>
                <a:effectLst/>
                <a:uLnTx/>
                <a:uFillTx/>
                <a:latin typeface="Arial" panose="020B0604020202020204" pitchFamily="34" charset="0"/>
                <a:ea typeface="+mn-ea"/>
                <a:cs typeface="+mn-cs"/>
              </a:rPr>
              <a:t>1</a:t>
            </a:r>
          </a:p>
        </p:txBody>
      </p:sp>
      <p:sp>
        <p:nvSpPr>
          <p:cNvPr id="17423" name="Text Box 17"/>
          <p:cNvSpPr txBox="1">
            <a:spLocks noChangeArrowheads="1"/>
          </p:cNvSpPr>
          <p:nvPr/>
        </p:nvSpPr>
        <p:spPr bwMode="auto">
          <a:xfrm>
            <a:off x="5356225" y="5451476"/>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1" tIns="45710" rIns="91421" bIns="45710">
            <a:spAutoFit/>
          </a:bodyP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GB" altLang="en-US" sz="1800" b="0" i="0" u="none" strike="noStrike" kern="1200" cap="none" spc="0" normalizeH="0" baseline="0" noProof="0">
                <a:ln>
                  <a:noFill/>
                </a:ln>
                <a:solidFill>
                  <a:srgbClr val="040404"/>
                </a:solidFill>
                <a:effectLst/>
                <a:uLnTx/>
                <a:uFillTx/>
                <a:latin typeface="Arial" panose="020B0604020202020204" pitchFamily="34" charset="0"/>
                <a:ea typeface="+mn-ea"/>
                <a:cs typeface="+mn-cs"/>
              </a:rPr>
              <a:t>2</a:t>
            </a:r>
          </a:p>
        </p:txBody>
      </p:sp>
      <p:sp>
        <p:nvSpPr>
          <p:cNvPr id="17424" name="Text Box 18"/>
          <p:cNvSpPr txBox="1">
            <a:spLocks noChangeArrowheads="1"/>
          </p:cNvSpPr>
          <p:nvPr/>
        </p:nvSpPr>
        <p:spPr bwMode="auto">
          <a:xfrm>
            <a:off x="6194425" y="5451476"/>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1" tIns="45710" rIns="91421" bIns="45710">
            <a:spAutoFit/>
          </a:bodyP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GB" altLang="en-US" sz="1800" b="0" i="0" u="none" strike="noStrike" kern="1200" cap="none" spc="0" normalizeH="0" baseline="0" noProof="0">
                <a:ln>
                  <a:noFill/>
                </a:ln>
                <a:solidFill>
                  <a:srgbClr val="040404"/>
                </a:solidFill>
                <a:effectLst/>
                <a:uLnTx/>
                <a:uFillTx/>
                <a:latin typeface="Arial" panose="020B0604020202020204" pitchFamily="34" charset="0"/>
                <a:ea typeface="+mn-ea"/>
                <a:cs typeface="+mn-cs"/>
              </a:rPr>
              <a:t>3</a:t>
            </a:r>
          </a:p>
        </p:txBody>
      </p:sp>
      <p:sp>
        <p:nvSpPr>
          <p:cNvPr id="17425" name="Text Box 19"/>
          <p:cNvSpPr txBox="1">
            <a:spLocks noChangeArrowheads="1"/>
          </p:cNvSpPr>
          <p:nvPr/>
        </p:nvSpPr>
        <p:spPr bwMode="auto">
          <a:xfrm>
            <a:off x="7032625" y="5451476"/>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1" tIns="45710" rIns="91421" bIns="45710">
            <a:spAutoFit/>
          </a:bodyP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GB" altLang="en-US" sz="1800" b="0" i="0" u="none" strike="noStrike" kern="1200" cap="none" spc="0" normalizeH="0" baseline="0" noProof="0">
                <a:ln>
                  <a:noFill/>
                </a:ln>
                <a:solidFill>
                  <a:srgbClr val="040404"/>
                </a:solidFill>
                <a:effectLst/>
                <a:uLnTx/>
                <a:uFillTx/>
                <a:latin typeface="Arial" panose="020B0604020202020204" pitchFamily="34" charset="0"/>
                <a:ea typeface="+mn-ea"/>
                <a:cs typeface="+mn-cs"/>
              </a:rPr>
              <a:t>4</a:t>
            </a:r>
          </a:p>
        </p:txBody>
      </p:sp>
      <p:sp>
        <p:nvSpPr>
          <p:cNvPr id="17426" name="Text Box 20"/>
          <p:cNvSpPr txBox="1">
            <a:spLocks noChangeArrowheads="1"/>
          </p:cNvSpPr>
          <p:nvPr/>
        </p:nvSpPr>
        <p:spPr bwMode="auto">
          <a:xfrm>
            <a:off x="7870825" y="5451476"/>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1" tIns="45710" rIns="91421" bIns="45710">
            <a:spAutoFit/>
          </a:bodyP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GB" altLang="en-US" sz="1800" b="0" i="0" u="none" strike="noStrike" kern="1200" cap="none" spc="0" normalizeH="0" baseline="0" noProof="0">
                <a:ln>
                  <a:noFill/>
                </a:ln>
                <a:solidFill>
                  <a:srgbClr val="040404"/>
                </a:solidFill>
                <a:effectLst/>
                <a:uLnTx/>
                <a:uFillTx/>
                <a:latin typeface="Arial" panose="020B0604020202020204" pitchFamily="34" charset="0"/>
                <a:ea typeface="+mn-ea"/>
                <a:cs typeface="+mn-cs"/>
              </a:rPr>
              <a:t>5</a:t>
            </a:r>
          </a:p>
        </p:txBody>
      </p:sp>
      <p:sp>
        <p:nvSpPr>
          <p:cNvPr id="17427" name="Text Box 21"/>
          <p:cNvSpPr txBox="1">
            <a:spLocks noChangeArrowheads="1"/>
          </p:cNvSpPr>
          <p:nvPr/>
        </p:nvSpPr>
        <p:spPr bwMode="auto">
          <a:xfrm>
            <a:off x="8709025" y="5451476"/>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1" tIns="45710" rIns="91421" bIns="45710">
            <a:spAutoFit/>
          </a:bodyP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GB" altLang="en-US" sz="1800" b="0" i="0" u="none" strike="noStrike" kern="1200" cap="none" spc="0" normalizeH="0" baseline="0" noProof="0">
                <a:ln>
                  <a:noFill/>
                </a:ln>
                <a:solidFill>
                  <a:srgbClr val="040404"/>
                </a:solidFill>
                <a:effectLst/>
                <a:uLnTx/>
                <a:uFillTx/>
                <a:latin typeface="Arial" panose="020B0604020202020204" pitchFamily="34" charset="0"/>
                <a:ea typeface="+mn-ea"/>
                <a:cs typeface="+mn-cs"/>
              </a:rPr>
              <a:t>6</a:t>
            </a:r>
          </a:p>
        </p:txBody>
      </p:sp>
      <p:sp>
        <p:nvSpPr>
          <p:cNvPr id="17435" name="Rectangle 23"/>
          <p:cNvSpPr>
            <a:spLocks noChangeArrowheads="1"/>
          </p:cNvSpPr>
          <p:nvPr/>
        </p:nvSpPr>
        <p:spPr bwMode="auto">
          <a:xfrm>
            <a:off x="3849689" y="1579563"/>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36" name="Rectangle 24"/>
          <p:cNvSpPr>
            <a:spLocks noChangeArrowheads="1"/>
          </p:cNvSpPr>
          <p:nvPr/>
        </p:nvSpPr>
        <p:spPr bwMode="auto">
          <a:xfrm>
            <a:off x="3976689" y="1579563"/>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37" name="Rectangle 25"/>
          <p:cNvSpPr>
            <a:spLocks noChangeArrowheads="1"/>
          </p:cNvSpPr>
          <p:nvPr/>
        </p:nvSpPr>
        <p:spPr bwMode="auto">
          <a:xfrm>
            <a:off x="4087814" y="1579563"/>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38" name="Rectangle 26"/>
          <p:cNvSpPr>
            <a:spLocks noChangeArrowheads="1"/>
          </p:cNvSpPr>
          <p:nvPr/>
        </p:nvSpPr>
        <p:spPr bwMode="auto">
          <a:xfrm>
            <a:off x="4327527" y="1579563"/>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39" name="Rectangle 27"/>
          <p:cNvSpPr>
            <a:spLocks noChangeArrowheads="1"/>
          </p:cNvSpPr>
          <p:nvPr/>
        </p:nvSpPr>
        <p:spPr bwMode="auto">
          <a:xfrm>
            <a:off x="3978277" y="1768552"/>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40" name="Rectangle 28"/>
          <p:cNvSpPr>
            <a:spLocks noChangeArrowheads="1"/>
          </p:cNvSpPr>
          <p:nvPr/>
        </p:nvSpPr>
        <p:spPr bwMode="auto">
          <a:xfrm>
            <a:off x="4086227" y="1766964"/>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41" name="Rectangle 29"/>
          <p:cNvSpPr>
            <a:spLocks noChangeArrowheads="1"/>
          </p:cNvSpPr>
          <p:nvPr/>
        </p:nvSpPr>
        <p:spPr bwMode="auto">
          <a:xfrm>
            <a:off x="4214814" y="1766964"/>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42" name="Rectangle 30"/>
          <p:cNvSpPr>
            <a:spLocks noChangeArrowheads="1"/>
          </p:cNvSpPr>
          <p:nvPr/>
        </p:nvSpPr>
        <p:spPr bwMode="auto">
          <a:xfrm>
            <a:off x="4329114" y="1766964"/>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43" name="Rectangle 31"/>
          <p:cNvSpPr>
            <a:spLocks noChangeArrowheads="1"/>
          </p:cNvSpPr>
          <p:nvPr/>
        </p:nvSpPr>
        <p:spPr bwMode="auto">
          <a:xfrm>
            <a:off x="4564064" y="1768552"/>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44" name="Rectangle 32"/>
          <p:cNvSpPr>
            <a:spLocks noChangeArrowheads="1"/>
          </p:cNvSpPr>
          <p:nvPr/>
        </p:nvSpPr>
        <p:spPr bwMode="auto">
          <a:xfrm>
            <a:off x="3852864" y="1968658"/>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45" name="Rectangle 33"/>
          <p:cNvSpPr>
            <a:spLocks noChangeArrowheads="1"/>
          </p:cNvSpPr>
          <p:nvPr/>
        </p:nvSpPr>
        <p:spPr bwMode="auto">
          <a:xfrm>
            <a:off x="3976689" y="1968658"/>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46" name="Rectangle 34"/>
          <p:cNvSpPr>
            <a:spLocks noChangeArrowheads="1"/>
          </p:cNvSpPr>
          <p:nvPr/>
        </p:nvSpPr>
        <p:spPr bwMode="auto">
          <a:xfrm>
            <a:off x="4089402" y="1973423"/>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47" name="Rectangle 35"/>
          <p:cNvSpPr>
            <a:spLocks noChangeArrowheads="1"/>
          </p:cNvSpPr>
          <p:nvPr/>
        </p:nvSpPr>
        <p:spPr bwMode="auto">
          <a:xfrm>
            <a:off x="4213227" y="1970247"/>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48" name="Rectangle 36"/>
          <p:cNvSpPr>
            <a:spLocks noChangeArrowheads="1"/>
          </p:cNvSpPr>
          <p:nvPr/>
        </p:nvSpPr>
        <p:spPr bwMode="auto">
          <a:xfrm>
            <a:off x="4327527" y="1968658"/>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49" name="Rectangle 37"/>
          <p:cNvSpPr>
            <a:spLocks noChangeArrowheads="1"/>
          </p:cNvSpPr>
          <p:nvPr/>
        </p:nvSpPr>
        <p:spPr bwMode="auto">
          <a:xfrm>
            <a:off x="4451352" y="1968658"/>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50" name="Rectangle 38"/>
          <p:cNvSpPr>
            <a:spLocks noChangeArrowheads="1"/>
          </p:cNvSpPr>
          <p:nvPr/>
        </p:nvSpPr>
        <p:spPr bwMode="auto">
          <a:xfrm>
            <a:off x="4565652" y="1967070"/>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51" name="Rectangle 39"/>
          <p:cNvSpPr>
            <a:spLocks noChangeArrowheads="1"/>
          </p:cNvSpPr>
          <p:nvPr/>
        </p:nvSpPr>
        <p:spPr bwMode="auto">
          <a:xfrm>
            <a:off x="4687889" y="1968658"/>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52" name="Rectangle 40"/>
          <p:cNvSpPr>
            <a:spLocks noChangeArrowheads="1"/>
          </p:cNvSpPr>
          <p:nvPr/>
        </p:nvSpPr>
        <p:spPr bwMode="auto">
          <a:xfrm>
            <a:off x="4805364" y="1970247"/>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53" name="Rectangle 41"/>
          <p:cNvSpPr>
            <a:spLocks noChangeArrowheads="1"/>
          </p:cNvSpPr>
          <p:nvPr/>
        </p:nvSpPr>
        <p:spPr bwMode="auto">
          <a:xfrm>
            <a:off x="4086227" y="2156059"/>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54" name="Rectangle 42"/>
          <p:cNvSpPr>
            <a:spLocks noChangeArrowheads="1"/>
          </p:cNvSpPr>
          <p:nvPr/>
        </p:nvSpPr>
        <p:spPr bwMode="auto">
          <a:xfrm>
            <a:off x="4216402" y="2156059"/>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55" name="Rectangle 43"/>
          <p:cNvSpPr>
            <a:spLocks noChangeArrowheads="1"/>
          </p:cNvSpPr>
          <p:nvPr/>
        </p:nvSpPr>
        <p:spPr bwMode="auto">
          <a:xfrm>
            <a:off x="4327527" y="2156059"/>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56" name="Rectangle 44"/>
          <p:cNvSpPr>
            <a:spLocks noChangeArrowheads="1"/>
          </p:cNvSpPr>
          <p:nvPr/>
        </p:nvSpPr>
        <p:spPr bwMode="auto">
          <a:xfrm>
            <a:off x="4449764" y="2157648"/>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57" name="Rectangle 45"/>
          <p:cNvSpPr>
            <a:spLocks noChangeArrowheads="1"/>
          </p:cNvSpPr>
          <p:nvPr/>
        </p:nvSpPr>
        <p:spPr bwMode="auto">
          <a:xfrm>
            <a:off x="4565652" y="2154471"/>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58" name="Rectangle 46"/>
          <p:cNvSpPr>
            <a:spLocks noChangeArrowheads="1"/>
          </p:cNvSpPr>
          <p:nvPr/>
        </p:nvSpPr>
        <p:spPr bwMode="auto">
          <a:xfrm>
            <a:off x="4689477" y="2156059"/>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59" name="Rectangle 47"/>
          <p:cNvSpPr>
            <a:spLocks noChangeArrowheads="1"/>
          </p:cNvSpPr>
          <p:nvPr/>
        </p:nvSpPr>
        <p:spPr bwMode="auto">
          <a:xfrm>
            <a:off x="4803777" y="2156059"/>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60" name="Rectangle 48"/>
          <p:cNvSpPr>
            <a:spLocks noChangeArrowheads="1"/>
          </p:cNvSpPr>
          <p:nvPr/>
        </p:nvSpPr>
        <p:spPr bwMode="auto">
          <a:xfrm>
            <a:off x="5291139" y="2154471"/>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61" name="Rectangle 49"/>
          <p:cNvSpPr>
            <a:spLocks noChangeArrowheads="1"/>
          </p:cNvSpPr>
          <p:nvPr/>
        </p:nvSpPr>
        <p:spPr bwMode="auto">
          <a:xfrm>
            <a:off x="4090989" y="2354578"/>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62" name="Rectangle 50"/>
          <p:cNvSpPr>
            <a:spLocks noChangeArrowheads="1"/>
          </p:cNvSpPr>
          <p:nvPr/>
        </p:nvSpPr>
        <p:spPr bwMode="auto">
          <a:xfrm>
            <a:off x="4214814" y="2357754"/>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63" name="Rectangle 51"/>
          <p:cNvSpPr>
            <a:spLocks noChangeArrowheads="1"/>
          </p:cNvSpPr>
          <p:nvPr/>
        </p:nvSpPr>
        <p:spPr bwMode="auto">
          <a:xfrm>
            <a:off x="4324352" y="2354578"/>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64" name="Rectangle 52"/>
          <p:cNvSpPr>
            <a:spLocks noChangeArrowheads="1"/>
          </p:cNvSpPr>
          <p:nvPr/>
        </p:nvSpPr>
        <p:spPr bwMode="auto">
          <a:xfrm>
            <a:off x="4452939" y="2354578"/>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65" name="Rectangle 53"/>
          <p:cNvSpPr>
            <a:spLocks noChangeArrowheads="1"/>
          </p:cNvSpPr>
          <p:nvPr/>
        </p:nvSpPr>
        <p:spPr bwMode="auto">
          <a:xfrm>
            <a:off x="4564064" y="2357754"/>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66" name="Rectangle 54"/>
          <p:cNvSpPr>
            <a:spLocks noChangeArrowheads="1"/>
          </p:cNvSpPr>
          <p:nvPr/>
        </p:nvSpPr>
        <p:spPr bwMode="auto">
          <a:xfrm>
            <a:off x="4691064" y="2357754"/>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67" name="Rectangle 55"/>
          <p:cNvSpPr>
            <a:spLocks noChangeArrowheads="1"/>
          </p:cNvSpPr>
          <p:nvPr/>
        </p:nvSpPr>
        <p:spPr bwMode="auto">
          <a:xfrm>
            <a:off x="4802189" y="2356166"/>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68" name="Rectangle 56"/>
          <p:cNvSpPr>
            <a:spLocks noChangeArrowheads="1"/>
          </p:cNvSpPr>
          <p:nvPr/>
        </p:nvSpPr>
        <p:spPr bwMode="auto">
          <a:xfrm>
            <a:off x="4929189" y="2356166"/>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69" name="Rectangle 57"/>
          <p:cNvSpPr>
            <a:spLocks noChangeArrowheads="1"/>
          </p:cNvSpPr>
          <p:nvPr/>
        </p:nvSpPr>
        <p:spPr bwMode="auto">
          <a:xfrm>
            <a:off x="5037139" y="2357754"/>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70" name="Rectangle 58"/>
          <p:cNvSpPr>
            <a:spLocks noChangeArrowheads="1"/>
          </p:cNvSpPr>
          <p:nvPr/>
        </p:nvSpPr>
        <p:spPr bwMode="auto">
          <a:xfrm>
            <a:off x="5527677" y="2357754"/>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71" name="Rectangle 59"/>
          <p:cNvSpPr>
            <a:spLocks noChangeArrowheads="1"/>
          </p:cNvSpPr>
          <p:nvPr/>
        </p:nvSpPr>
        <p:spPr bwMode="auto">
          <a:xfrm>
            <a:off x="4089402" y="2546743"/>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72" name="Rectangle 60"/>
          <p:cNvSpPr>
            <a:spLocks noChangeArrowheads="1"/>
          </p:cNvSpPr>
          <p:nvPr/>
        </p:nvSpPr>
        <p:spPr bwMode="auto">
          <a:xfrm>
            <a:off x="4213227" y="2543567"/>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73" name="Rectangle 61"/>
          <p:cNvSpPr>
            <a:spLocks noChangeArrowheads="1"/>
          </p:cNvSpPr>
          <p:nvPr/>
        </p:nvSpPr>
        <p:spPr bwMode="auto">
          <a:xfrm>
            <a:off x="4327527" y="2545155"/>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74" name="Rectangle 62"/>
          <p:cNvSpPr>
            <a:spLocks noChangeArrowheads="1"/>
          </p:cNvSpPr>
          <p:nvPr/>
        </p:nvSpPr>
        <p:spPr bwMode="auto">
          <a:xfrm>
            <a:off x="4451352" y="2545155"/>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75" name="Rectangle 63"/>
          <p:cNvSpPr>
            <a:spLocks noChangeArrowheads="1"/>
          </p:cNvSpPr>
          <p:nvPr/>
        </p:nvSpPr>
        <p:spPr bwMode="auto">
          <a:xfrm>
            <a:off x="4564064" y="2545155"/>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76" name="Rectangle 64"/>
          <p:cNvSpPr>
            <a:spLocks noChangeArrowheads="1"/>
          </p:cNvSpPr>
          <p:nvPr/>
        </p:nvSpPr>
        <p:spPr bwMode="auto">
          <a:xfrm>
            <a:off x="4687889" y="2545155"/>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77" name="Rectangle 65"/>
          <p:cNvSpPr>
            <a:spLocks noChangeArrowheads="1"/>
          </p:cNvSpPr>
          <p:nvPr/>
        </p:nvSpPr>
        <p:spPr bwMode="auto">
          <a:xfrm>
            <a:off x="4805364" y="2546743"/>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78" name="Rectangle 66"/>
          <p:cNvSpPr>
            <a:spLocks noChangeArrowheads="1"/>
          </p:cNvSpPr>
          <p:nvPr/>
        </p:nvSpPr>
        <p:spPr bwMode="auto">
          <a:xfrm>
            <a:off x="4929189" y="2546743"/>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79" name="Rectangle 67"/>
          <p:cNvSpPr>
            <a:spLocks noChangeArrowheads="1"/>
          </p:cNvSpPr>
          <p:nvPr/>
        </p:nvSpPr>
        <p:spPr bwMode="auto">
          <a:xfrm>
            <a:off x="5167314" y="2546743"/>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80" name="Rectangle 68"/>
          <p:cNvSpPr>
            <a:spLocks noChangeArrowheads="1"/>
          </p:cNvSpPr>
          <p:nvPr/>
        </p:nvSpPr>
        <p:spPr bwMode="auto">
          <a:xfrm>
            <a:off x="5294314" y="2545155"/>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81" name="Rectangle 69"/>
          <p:cNvSpPr>
            <a:spLocks noChangeArrowheads="1"/>
          </p:cNvSpPr>
          <p:nvPr/>
        </p:nvSpPr>
        <p:spPr bwMode="auto">
          <a:xfrm>
            <a:off x="5641977" y="2546743"/>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82" name="Rectangle 70"/>
          <p:cNvSpPr>
            <a:spLocks noChangeArrowheads="1"/>
          </p:cNvSpPr>
          <p:nvPr/>
        </p:nvSpPr>
        <p:spPr bwMode="auto">
          <a:xfrm>
            <a:off x="5880102" y="2545155"/>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83" name="Rectangle 71"/>
          <p:cNvSpPr>
            <a:spLocks noChangeArrowheads="1"/>
          </p:cNvSpPr>
          <p:nvPr/>
        </p:nvSpPr>
        <p:spPr bwMode="auto">
          <a:xfrm>
            <a:off x="4213227" y="2732556"/>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84" name="Rectangle 72"/>
          <p:cNvSpPr>
            <a:spLocks noChangeArrowheads="1"/>
          </p:cNvSpPr>
          <p:nvPr/>
        </p:nvSpPr>
        <p:spPr bwMode="auto">
          <a:xfrm>
            <a:off x="4327527" y="2732556"/>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85" name="Rectangle 73"/>
          <p:cNvSpPr>
            <a:spLocks noChangeArrowheads="1"/>
          </p:cNvSpPr>
          <p:nvPr/>
        </p:nvSpPr>
        <p:spPr bwMode="auto">
          <a:xfrm>
            <a:off x="4449764" y="2732556"/>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86" name="Rectangle 74"/>
          <p:cNvSpPr>
            <a:spLocks noChangeArrowheads="1"/>
          </p:cNvSpPr>
          <p:nvPr/>
        </p:nvSpPr>
        <p:spPr bwMode="auto">
          <a:xfrm>
            <a:off x="4565652" y="2732556"/>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87" name="Rectangle 75"/>
          <p:cNvSpPr>
            <a:spLocks noChangeArrowheads="1"/>
          </p:cNvSpPr>
          <p:nvPr/>
        </p:nvSpPr>
        <p:spPr bwMode="auto">
          <a:xfrm>
            <a:off x="4687889" y="2730968"/>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88" name="Rectangle 76"/>
          <p:cNvSpPr>
            <a:spLocks noChangeArrowheads="1"/>
          </p:cNvSpPr>
          <p:nvPr/>
        </p:nvSpPr>
        <p:spPr bwMode="auto">
          <a:xfrm>
            <a:off x="4802189" y="2730968"/>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89" name="Rectangle 77"/>
          <p:cNvSpPr>
            <a:spLocks noChangeArrowheads="1"/>
          </p:cNvSpPr>
          <p:nvPr/>
        </p:nvSpPr>
        <p:spPr bwMode="auto">
          <a:xfrm>
            <a:off x="5043489" y="2732556"/>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90" name="Rectangle 78"/>
          <p:cNvSpPr>
            <a:spLocks noChangeArrowheads="1"/>
          </p:cNvSpPr>
          <p:nvPr/>
        </p:nvSpPr>
        <p:spPr bwMode="auto">
          <a:xfrm>
            <a:off x="5167314" y="2732556"/>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91" name="Rectangle 79"/>
          <p:cNvSpPr>
            <a:spLocks noChangeArrowheads="1"/>
          </p:cNvSpPr>
          <p:nvPr/>
        </p:nvSpPr>
        <p:spPr bwMode="auto">
          <a:xfrm>
            <a:off x="5527677" y="2734144"/>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92" name="Rectangle 80"/>
          <p:cNvSpPr>
            <a:spLocks noChangeArrowheads="1"/>
          </p:cNvSpPr>
          <p:nvPr/>
        </p:nvSpPr>
        <p:spPr bwMode="auto">
          <a:xfrm>
            <a:off x="5643564" y="2737320"/>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93" name="Rectangle 81"/>
          <p:cNvSpPr>
            <a:spLocks noChangeArrowheads="1"/>
          </p:cNvSpPr>
          <p:nvPr/>
        </p:nvSpPr>
        <p:spPr bwMode="auto">
          <a:xfrm>
            <a:off x="3849689" y="2932662"/>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94" name="Rectangle 82"/>
          <p:cNvSpPr>
            <a:spLocks noChangeArrowheads="1"/>
          </p:cNvSpPr>
          <p:nvPr/>
        </p:nvSpPr>
        <p:spPr bwMode="auto">
          <a:xfrm>
            <a:off x="4565652" y="2934250"/>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95" name="Rectangle 83"/>
          <p:cNvSpPr>
            <a:spLocks noChangeArrowheads="1"/>
          </p:cNvSpPr>
          <p:nvPr/>
        </p:nvSpPr>
        <p:spPr bwMode="auto">
          <a:xfrm>
            <a:off x="4800602" y="2937427"/>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96" name="Rectangle 84"/>
          <p:cNvSpPr>
            <a:spLocks noChangeArrowheads="1"/>
          </p:cNvSpPr>
          <p:nvPr/>
        </p:nvSpPr>
        <p:spPr bwMode="auto">
          <a:xfrm>
            <a:off x="4926014" y="2932662"/>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97" name="Rectangle 85"/>
          <p:cNvSpPr>
            <a:spLocks noChangeArrowheads="1"/>
          </p:cNvSpPr>
          <p:nvPr/>
        </p:nvSpPr>
        <p:spPr bwMode="auto">
          <a:xfrm>
            <a:off x="5037139" y="2932662"/>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98" name="Rectangle 86"/>
          <p:cNvSpPr>
            <a:spLocks noChangeArrowheads="1"/>
          </p:cNvSpPr>
          <p:nvPr/>
        </p:nvSpPr>
        <p:spPr bwMode="auto">
          <a:xfrm>
            <a:off x="5165727" y="2935838"/>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99" name="Rectangle 87"/>
          <p:cNvSpPr>
            <a:spLocks noChangeArrowheads="1"/>
          </p:cNvSpPr>
          <p:nvPr/>
        </p:nvSpPr>
        <p:spPr bwMode="auto">
          <a:xfrm>
            <a:off x="5289552" y="2931074"/>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00" name="Rectangle 88"/>
          <p:cNvSpPr>
            <a:spLocks noChangeArrowheads="1"/>
          </p:cNvSpPr>
          <p:nvPr/>
        </p:nvSpPr>
        <p:spPr bwMode="auto">
          <a:xfrm>
            <a:off x="5405439" y="2931074"/>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01" name="Rectangle 89"/>
          <p:cNvSpPr>
            <a:spLocks noChangeArrowheads="1"/>
          </p:cNvSpPr>
          <p:nvPr/>
        </p:nvSpPr>
        <p:spPr bwMode="auto">
          <a:xfrm>
            <a:off x="5529264" y="2931074"/>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02" name="Rectangle 90"/>
          <p:cNvSpPr>
            <a:spLocks noChangeArrowheads="1"/>
          </p:cNvSpPr>
          <p:nvPr/>
        </p:nvSpPr>
        <p:spPr bwMode="auto">
          <a:xfrm>
            <a:off x="5767389" y="2932662"/>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03" name="Rectangle 91"/>
          <p:cNvSpPr>
            <a:spLocks noChangeArrowheads="1"/>
          </p:cNvSpPr>
          <p:nvPr/>
        </p:nvSpPr>
        <p:spPr bwMode="auto">
          <a:xfrm>
            <a:off x="6002339" y="2932662"/>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04" name="Rectangle 92"/>
          <p:cNvSpPr>
            <a:spLocks noChangeArrowheads="1"/>
          </p:cNvSpPr>
          <p:nvPr/>
        </p:nvSpPr>
        <p:spPr bwMode="auto">
          <a:xfrm>
            <a:off x="4087814" y="3118475"/>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05" name="Rectangle 93"/>
          <p:cNvSpPr>
            <a:spLocks noChangeArrowheads="1"/>
          </p:cNvSpPr>
          <p:nvPr/>
        </p:nvSpPr>
        <p:spPr bwMode="auto">
          <a:xfrm>
            <a:off x="4565652" y="3120063"/>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06" name="Rectangle 94"/>
          <p:cNvSpPr>
            <a:spLocks noChangeArrowheads="1"/>
          </p:cNvSpPr>
          <p:nvPr/>
        </p:nvSpPr>
        <p:spPr bwMode="auto">
          <a:xfrm>
            <a:off x="4689477" y="3120063"/>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07" name="Rectangle 95"/>
          <p:cNvSpPr>
            <a:spLocks noChangeArrowheads="1"/>
          </p:cNvSpPr>
          <p:nvPr/>
        </p:nvSpPr>
        <p:spPr bwMode="auto">
          <a:xfrm>
            <a:off x="4799014" y="3123240"/>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08" name="Rectangle 96"/>
          <p:cNvSpPr>
            <a:spLocks noChangeArrowheads="1"/>
          </p:cNvSpPr>
          <p:nvPr/>
        </p:nvSpPr>
        <p:spPr bwMode="auto">
          <a:xfrm>
            <a:off x="4932364" y="3120063"/>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09" name="Rectangle 97"/>
          <p:cNvSpPr>
            <a:spLocks noChangeArrowheads="1"/>
          </p:cNvSpPr>
          <p:nvPr/>
        </p:nvSpPr>
        <p:spPr bwMode="auto">
          <a:xfrm>
            <a:off x="5041902" y="3120063"/>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10" name="Rectangle 98"/>
          <p:cNvSpPr>
            <a:spLocks noChangeArrowheads="1"/>
          </p:cNvSpPr>
          <p:nvPr/>
        </p:nvSpPr>
        <p:spPr bwMode="auto">
          <a:xfrm>
            <a:off x="5165727" y="3120063"/>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11" name="Rectangle 99"/>
          <p:cNvSpPr>
            <a:spLocks noChangeArrowheads="1"/>
          </p:cNvSpPr>
          <p:nvPr/>
        </p:nvSpPr>
        <p:spPr bwMode="auto">
          <a:xfrm>
            <a:off x="5289552" y="3120063"/>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12" name="Rectangle 100"/>
          <p:cNvSpPr>
            <a:spLocks noChangeArrowheads="1"/>
          </p:cNvSpPr>
          <p:nvPr/>
        </p:nvSpPr>
        <p:spPr bwMode="auto">
          <a:xfrm>
            <a:off x="5403852" y="3123240"/>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13" name="Rectangle 101"/>
          <p:cNvSpPr>
            <a:spLocks noChangeArrowheads="1"/>
          </p:cNvSpPr>
          <p:nvPr/>
        </p:nvSpPr>
        <p:spPr bwMode="auto">
          <a:xfrm>
            <a:off x="5527677" y="3120063"/>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14" name="Rectangle 102"/>
          <p:cNvSpPr>
            <a:spLocks noChangeArrowheads="1"/>
          </p:cNvSpPr>
          <p:nvPr/>
        </p:nvSpPr>
        <p:spPr bwMode="auto">
          <a:xfrm>
            <a:off x="5641977" y="3121651"/>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15" name="Rectangle 103"/>
          <p:cNvSpPr>
            <a:spLocks noChangeArrowheads="1"/>
          </p:cNvSpPr>
          <p:nvPr/>
        </p:nvSpPr>
        <p:spPr bwMode="auto">
          <a:xfrm>
            <a:off x="5880102" y="3121651"/>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16" name="Rectangle 104"/>
          <p:cNvSpPr>
            <a:spLocks noChangeArrowheads="1"/>
          </p:cNvSpPr>
          <p:nvPr/>
        </p:nvSpPr>
        <p:spPr bwMode="auto">
          <a:xfrm>
            <a:off x="6362702" y="3120063"/>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040404"/>
              </a:solidFill>
              <a:effectLst/>
              <a:uLnTx/>
              <a:uFillTx/>
              <a:latin typeface="Arial" panose="020B0604020202020204" pitchFamily="34" charset="0"/>
              <a:ea typeface="+mn-ea"/>
              <a:cs typeface="+mn-cs"/>
            </a:endParaRPr>
          </a:p>
        </p:txBody>
      </p:sp>
      <p:sp>
        <p:nvSpPr>
          <p:cNvPr id="17517" name="Rectangle 105"/>
          <p:cNvSpPr>
            <a:spLocks noChangeArrowheads="1"/>
          </p:cNvSpPr>
          <p:nvPr/>
        </p:nvSpPr>
        <p:spPr bwMode="auto">
          <a:xfrm>
            <a:off x="6607177" y="3120063"/>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040404"/>
              </a:solidFill>
              <a:effectLst/>
              <a:uLnTx/>
              <a:uFillTx/>
              <a:latin typeface="Arial" panose="020B0604020202020204" pitchFamily="34" charset="0"/>
              <a:ea typeface="+mn-ea"/>
              <a:cs typeface="+mn-cs"/>
            </a:endParaRPr>
          </a:p>
        </p:txBody>
      </p:sp>
      <p:sp>
        <p:nvSpPr>
          <p:cNvPr id="17518" name="Rectangle 106"/>
          <p:cNvSpPr>
            <a:spLocks noChangeArrowheads="1"/>
          </p:cNvSpPr>
          <p:nvPr/>
        </p:nvSpPr>
        <p:spPr bwMode="auto">
          <a:xfrm>
            <a:off x="3849689" y="3321758"/>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19" name="Rectangle 107"/>
          <p:cNvSpPr>
            <a:spLocks noChangeArrowheads="1"/>
          </p:cNvSpPr>
          <p:nvPr/>
        </p:nvSpPr>
        <p:spPr bwMode="auto">
          <a:xfrm>
            <a:off x="4451352" y="3323346"/>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20" name="Rectangle 108"/>
          <p:cNvSpPr>
            <a:spLocks noChangeArrowheads="1"/>
          </p:cNvSpPr>
          <p:nvPr/>
        </p:nvSpPr>
        <p:spPr bwMode="auto">
          <a:xfrm>
            <a:off x="4689477" y="3320169"/>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21" name="Rectangle 109"/>
          <p:cNvSpPr>
            <a:spLocks noChangeArrowheads="1"/>
          </p:cNvSpPr>
          <p:nvPr/>
        </p:nvSpPr>
        <p:spPr bwMode="auto">
          <a:xfrm>
            <a:off x="5040314" y="3320169"/>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22" name="Rectangle 110"/>
          <p:cNvSpPr>
            <a:spLocks noChangeArrowheads="1"/>
          </p:cNvSpPr>
          <p:nvPr/>
        </p:nvSpPr>
        <p:spPr bwMode="auto">
          <a:xfrm>
            <a:off x="5167314" y="3318581"/>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23" name="Rectangle 111"/>
          <p:cNvSpPr>
            <a:spLocks noChangeArrowheads="1"/>
          </p:cNvSpPr>
          <p:nvPr/>
        </p:nvSpPr>
        <p:spPr bwMode="auto">
          <a:xfrm>
            <a:off x="5289552" y="3321758"/>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24" name="Rectangle 112"/>
          <p:cNvSpPr>
            <a:spLocks noChangeArrowheads="1"/>
          </p:cNvSpPr>
          <p:nvPr/>
        </p:nvSpPr>
        <p:spPr bwMode="auto">
          <a:xfrm>
            <a:off x="5527677" y="3324934"/>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25" name="Rectangle 113"/>
          <p:cNvSpPr>
            <a:spLocks noChangeArrowheads="1"/>
          </p:cNvSpPr>
          <p:nvPr/>
        </p:nvSpPr>
        <p:spPr bwMode="auto">
          <a:xfrm>
            <a:off x="5641977" y="3323346"/>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26" name="Rectangle 114"/>
          <p:cNvSpPr>
            <a:spLocks noChangeArrowheads="1"/>
          </p:cNvSpPr>
          <p:nvPr/>
        </p:nvSpPr>
        <p:spPr bwMode="auto">
          <a:xfrm>
            <a:off x="5880102" y="3320169"/>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27" name="Rectangle 115"/>
          <p:cNvSpPr>
            <a:spLocks noChangeArrowheads="1"/>
          </p:cNvSpPr>
          <p:nvPr/>
        </p:nvSpPr>
        <p:spPr bwMode="auto">
          <a:xfrm>
            <a:off x="6118227" y="3320169"/>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28" name="Rectangle 116"/>
          <p:cNvSpPr>
            <a:spLocks noChangeArrowheads="1"/>
          </p:cNvSpPr>
          <p:nvPr/>
        </p:nvSpPr>
        <p:spPr bwMode="auto">
          <a:xfrm>
            <a:off x="6242052" y="3320169"/>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29" name="Rectangle 117"/>
          <p:cNvSpPr>
            <a:spLocks noChangeArrowheads="1"/>
          </p:cNvSpPr>
          <p:nvPr/>
        </p:nvSpPr>
        <p:spPr bwMode="auto">
          <a:xfrm>
            <a:off x="4803777" y="3505982"/>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30" name="Rectangle 118"/>
          <p:cNvSpPr>
            <a:spLocks noChangeArrowheads="1"/>
          </p:cNvSpPr>
          <p:nvPr/>
        </p:nvSpPr>
        <p:spPr bwMode="auto">
          <a:xfrm>
            <a:off x="5162552" y="3507571"/>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31" name="Rectangle 119"/>
          <p:cNvSpPr>
            <a:spLocks noChangeArrowheads="1"/>
          </p:cNvSpPr>
          <p:nvPr/>
        </p:nvSpPr>
        <p:spPr bwMode="auto">
          <a:xfrm>
            <a:off x="5295902" y="3507571"/>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32" name="Rectangle 120"/>
          <p:cNvSpPr>
            <a:spLocks noChangeArrowheads="1"/>
          </p:cNvSpPr>
          <p:nvPr/>
        </p:nvSpPr>
        <p:spPr bwMode="auto">
          <a:xfrm>
            <a:off x="5400677" y="3507571"/>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33" name="Rectangle 121"/>
          <p:cNvSpPr>
            <a:spLocks noChangeArrowheads="1"/>
          </p:cNvSpPr>
          <p:nvPr/>
        </p:nvSpPr>
        <p:spPr bwMode="auto">
          <a:xfrm>
            <a:off x="5527677" y="3507571"/>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34" name="Rectangle 122"/>
          <p:cNvSpPr>
            <a:spLocks noChangeArrowheads="1"/>
          </p:cNvSpPr>
          <p:nvPr/>
        </p:nvSpPr>
        <p:spPr bwMode="auto">
          <a:xfrm>
            <a:off x="5643564" y="3507571"/>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35" name="Rectangle 123"/>
          <p:cNvSpPr>
            <a:spLocks noChangeArrowheads="1"/>
          </p:cNvSpPr>
          <p:nvPr/>
        </p:nvSpPr>
        <p:spPr bwMode="auto">
          <a:xfrm>
            <a:off x="5772152" y="3509159"/>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36" name="Rectangle 124"/>
          <p:cNvSpPr>
            <a:spLocks noChangeArrowheads="1"/>
          </p:cNvSpPr>
          <p:nvPr/>
        </p:nvSpPr>
        <p:spPr bwMode="auto">
          <a:xfrm>
            <a:off x="5876927" y="3507571"/>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37" name="Rectangle 125"/>
          <p:cNvSpPr>
            <a:spLocks noChangeArrowheads="1"/>
          </p:cNvSpPr>
          <p:nvPr/>
        </p:nvSpPr>
        <p:spPr bwMode="auto">
          <a:xfrm>
            <a:off x="6243639" y="3507571"/>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38" name="Rectangle 126"/>
          <p:cNvSpPr>
            <a:spLocks noChangeArrowheads="1"/>
          </p:cNvSpPr>
          <p:nvPr/>
        </p:nvSpPr>
        <p:spPr bwMode="auto">
          <a:xfrm>
            <a:off x="6716714" y="3507571"/>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39" name="Rectangle 127"/>
          <p:cNvSpPr>
            <a:spLocks noChangeArrowheads="1"/>
          </p:cNvSpPr>
          <p:nvPr/>
        </p:nvSpPr>
        <p:spPr bwMode="auto">
          <a:xfrm>
            <a:off x="5041902" y="3696560"/>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40" name="Rectangle 128"/>
          <p:cNvSpPr>
            <a:spLocks noChangeArrowheads="1"/>
          </p:cNvSpPr>
          <p:nvPr/>
        </p:nvSpPr>
        <p:spPr bwMode="auto">
          <a:xfrm>
            <a:off x="5165727" y="3694972"/>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41" name="Rectangle 129"/>
          <p:cNvSpPr>
            <a:spLocks noChangeArrowheads="1"/>
          </p:cNvSpPr>
          <p:nvPr/>
        </p:nvSpPr>
        <p:spPr bwMode="auto">
          <a:xfrm>
            <a:off x="5294314" y="3694972"/>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42" name="Rectangle 130"/>
          <p:cNvSpPr>
            <a:spLocks noChangeArrowheads="1"/>
          </p:cNvSpPr>
          <p:nvPr/>
        </p:nvSpPr>
        <p:spPr bwMode="auto">
          <a:xfrm>
            <a:off x="5407027" y="3696560"/>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43" name="Rectangle 131"/>
          <p:cNvSpPr>
            <a:spLocks noChangeArrowheads="1"/>
          </p:cNvSpPr>
          <p:nvPr/>
        </p:nvSpPr>
        <p:spPr bwMode="auto">
          <a:xfrm>
            <a:off x="5640389" y="3696560"/>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44" name="Rectangle 132"/>
          <p:cNvSpPr>
            <a:spLocks noChangeArrowheads="1"/>
          </p:cNvSpPr>
          <p:nvPr/>
        </p:nvSpPr>
        <p:spPr bwMode="auto">
          <a:xfrm>
            <a:off x="5768977" y="3698148"/>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45" name="Rectangle 133"/>
          <p:cNvSpPr>
            <a:spLocks noChangeArrowheads="1"/>
          </p:cNvSpPr>
          <p:nvPr/>
        </p:nvSpPr>
        <p:spPr bwMode="auto">
          <a:xfrm>
            <a:off x="5883277" y="3698148"/>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46" name="Rectangle 134"/>
          <p:cNvSpPr>
            <a:spLocks noChangeArrowheads="1"/>
          </p:cNvSpPr>
          <p:nvPr/>
        </p:nvSpPr>
        <p:spPr bwMode="auto">
          <a:xfrm>
            <a:off x="6118227" y="3699736"/>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47" name="Rectangle 135"/>
          <p:cNvSpPr>
            <a:spLocks noChangeArrowheads="1"/>
          </p:cNvSpPr>
          <p:nvPr/>
        </p:nvSpPr>
        <p:spPr bwMode="auto">
          <a:xfrm>
            <a:off x="5292727" y="3898254"/>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48" name="Rectangle 136"/>
          <p:cNvSpPr>
            <a:spLocks noChangeArrowheads="1"/>
          </p:cNvSpPr>
          <p:nvPr/>
        </p:nvSpPr>
        <p:spPr bwMode="auto">
          <a:xfrm>
            <a:off x="5878514" y="3896666"/>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49" name="Rectangle 137"/>
          <p:cNvSpPr>
            <a:spLocks noChangeArrowheads="1"/>
          </p:cNvSpPr>
          <p:nvPr/>
        </p:nvSpPr>
        <p:spPr bwMode="auto">
          <a:xfrm>
            <a:off x="6003927" y="3896666"/>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50" name="Rectangle 138"/>
          <p:cNvSpPr>
            <a:spLocks noChangeArrowheads="1"/>
          </p:cNvSpPr>
          <p:nvPr/>
        </p:nvSpPr>
        <p:spPr bwMode="auto">
          <a:xfrm>
            <a:off x="6245227" y="3896666"/>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51" name="Rectangle 139"/>
          <p:cNvSpPr>
            <a:spLocks noChangeArrowheads="1"/>
          </p:cNvSpPr>
          <p:nvPr/>
        </p:nvSpPr>
        <p:spPr bwMode="auto">
          <a:xfrm>
            <a:off x="6719889" y="3896666"/>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52" name="Rectangle 140"/>
          <p:cNvSpPr>
            <a:spLocks noChangeArrowheads="1"/>
          </p:cNvSpPr>
          <p:nvPr/>
        </p:nvSpPr>
        <p:spPr bwMode="auto">
          <a:xfrm>
            <a:off x="5643564" y="4084067"/>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53" name="Rectangle 141"/>
          <p:cNvSpPr>
            <a:spLocks noChangeArrowheads="1"/>
          </p:cNvSpPr>
          <p:nvPr/>
        </p:nvSpPr>
        <p:spPr bwMode="auto">
          <a:xfrm>
            <a:off x="6010277" y="4084067"/>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54" name="Rectangle 142"/>
          <p:cNvSpPr>
            <a:spLocks noChangeArrowheads="1"/>
          </p:cNvSpPr>
          <p:nvPr/>
        </p:nvSpPr>
        <p:spPr bwMode="auto">
          <a:xfrm>
            <a:off x="6480177" y="4085655"/>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55" name="Rectangle 143"/>
          <p:cNvSpPr>
            <a:spLocks noChangeArrowheads="1"/>
          </p:cNvSpPr>
          <p:nvPr/>
        </p:nvSpPr>
        <p:spPr bwMode="auto">
          <a:xfrm>
            <a:off x="6246814" y="4284173"/>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56" name="Rectangle 144"/>
          <p:cNvSpPr>
            <a:spLocks noChangeArrowheads="1"/>
          </p:cNvSpPr>
          <p:nvPr/>
        </p:nvSpPr>
        <p:spPr bwMode="auto">
          <a:xfrm>
            <a:off x="6369052" y="4287350"/>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57" name="Rectangle 145"/>
          <p:cNvSpPr>
            <a:spLocks noChangeArrowheads="1"/>
          </p:cNvSpPr>
          <p:nvPr/>
        </p:nvSpPr>
        <p:spPr bwMode="auto">
          <a:xfrm>
            <a:off x="6721477" y="4285761"/>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58" name="Rectangle 146"/>
          <p:cNvSpPr>
            <a:spLocks noChangeArrowheads="1"/>
          </p:cNvSpPr>
          <p:nvPr/>
        </p:nvSpPr>
        <p:spPr bwMode="auto">
          <a:xfrm>
            <a:off x="6958014" y="4285761"/>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59" name="Rectangle 147"/>
          <p:cNvSpPr>
            <a:spLocks noChangeArrowheads="1"/>
          </p:cNvSpPr>
          <p:nvPr/>
        </p:nvSpPr>
        <p:spPr bwMode="auto">
          <a:xfrm>
            <a:off x="6003927" y="4474751"/>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60" name="Rectangle 148"/>
          <p:cNvSpPr>
            <a:spLocks noChangeArrowheads="1"/>
          </p:cNvSpPr>
          <p:nvPr/>
        </p:nvSpPr>
        <p:spPr bwMode="auto">
          <a:xfrm>
            <a:off x="6118227" y="4473162"/>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61" name="Rectangle 149"/>
          <p:cNvSpPr>
            <a:spLocks noChangeArrowheads="1"/>
          </p:cNvSpPr>
          <p:nvPr/>
        </p:nvSpPr>
        <p:spPr bwMode="auto">
          <a:xfrm>
            <a:off x="6367464" y="4473162"/>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62" name="Rectangle 150"/>
          <p:cNvSpPr>
            <a:spLocks noChangeArrowheads="1"/>
          </p:cNvSpPr>
          <p:nvPr/>
        </p:nvSpPr>
        <p:spPr bwMode="auto">
          <a:xfrm>
            <a:off x="6481764" y="4473162"/>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63" name="Rectangle 151"/>
          <p:cNvSpPr>
            <a:spLocks noChangeArrowheads="1"/>
          </p:cNvSpPr>
          <p:nvPr/>
        </p:nvSpPr>
        <p:spPr bwMode="auto">
          <a:xfrm>
            <a:off x="6607177" y="4469986"/>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64" name="Rectangle 152"/>
          <p:cNvSpPr>
            <a:spLocks noChangeArrowheads="1"/>
          </p:cNvSpPr>
          <p:nvPr/>
        </p:nvSpPr>
        <p:spPr bwMode="auto">
          <a:xfrm>
            <a:off x="5534027" y="4655799"/>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65" name="Rectangle 153"/>
          <p:cNvSpPr>
            <a:spLocks noChangeArrowheads="1"/>
          </p:cNvSpPr>
          <p:nvPr/>
        </p:nvSpPr>
        <p:spPr bwMode="auto">
          <a:xfrm>
            <a:off x="5768977" y="4473162"/>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66" name="Rectangle 154"/>
          <p:cNvSpPr>
            <a:spLocks noChangeArrowheads="1"/>
          </p:cNvSpPr>
          <p:nvPr/>
        </p:nvSpPr>
        <p:spPr bwMode="auto">
          <a:xfrm>
            <a:off x="5883277" y="4662152"/>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67" name="Rectangle 155"/>
          <p:cNvSpPr>
            <a:spLocks noChangeArrowheads="1"/>
          </p:cNvSpPr>
          <p:nvPr/>
        </p:nvSpPr>
        <p:spPr bwMode="auto">
          <a:xfrm>
            <a:off x="6240464" y="4657387"/>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68" name="Rectangle 156"/>
          <p:cNvSpPr>
            <a:spLocks noChangeArrowheads="1"/>
          </p:cNvSpPr>
          <p:nvPr/>
        </p:nvSpPr>
        <p:spPr bwMode="auto">
          <a:xfrm>
            <a:off x="6369052" y="4657387"/>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69" name="Rectangle 157"/>
          <p:cNvSpPr>
            <a:spLocks noChangeArrowheads="1"/>
          </p:cNvSpPr>
          <p:nvPr/>
        </p:nvSpPr>
        <p:spPr bwMode="auto">
          <a:xfrm>
            <a:off x="6608764" y="4660564"/>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70" name="Rectangle 158"/>
          <p:cNvSpPr>
            <a:spLocks noChangeArrowheads="1"/>
          </p:cNvSpPr>
          <p:nvPr/>
        </p:nvSpPr>
        <p:spPr bwMode="auto">
          <a:xfrm>
            <a:off x="6718302" y="4665328"/>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71" name="Rectangle 159"/>
          <p:cNvSpPr>
            <a:spLocks noChangeArrowheads="1"/>
          </p:cNvSpPr>
          <p:nvPr/>
        </p:nvSpPr>
        <p:spPr bwMode="auto">
          <a:xfrm>
            <a:off x="6842127" y="4660564"/>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72" name="Rectangle 160"/>
          <p:cNvSpPr>
            <a:spLocks noChangeArrowheads="1"/>
          </p:cNvSpPr>
          <p:nvPr/>
        </p:nvSpPr>
        <p:spPr bwMode="auto">
          <a:xfrm>
            <a:off x="7797802" y="4660564"/>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73" name="Rectangle 161"/>
          <p:cNvSpPr>
            <a:spLocks noChangeArrowheads="1"/>
          </p:cNvSpPr>
          <p:nvPr/>
        </p:nvSpPr>
        <p:spPr bwMode="auto">
          <a:xfrm>
            <a:off x="6481764" y="4862258"/>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74" name="Rectangle 162"/>
          <p:cNvSpPr>
            <a:spLocks noChangeArrowheads="1"/>
          </p:cNvSpPr>
          <p:nvPr/>
        </p:nvSpPr>
        <p:spPr bwMode="auto">
          <a:xfrm>
            <a:off x="6607177" y="4862258"/>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75" name="Rectangle 163"/>
          <p:cNvSpPr>
            <a:spLocks noChangeArrowheads="1"/>
          </p:cNvSpPr>
          <p:nvPr/>
        </p:nvSpPr>
        <p:spPr bwMode="auto">
          <a:xfrm>
            <a:off x="6007102" y="5048071"/>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76" name="Rectangle 164"/>
          <p:cNvSpPr>
            <a:spLocks noChangeArrowheads="1"/>
          </p:cNvSpPr>
          <p:nvPr/>
        </p:nvSpPr>
        <p:spPr bwMode="auto">
          <a:xfrm>
            <a:off x="6483352" y="5049659"/>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77" name="Rectangle 165"/>
          <p:cNvSpPr>
            <a:spLocks noChangeArrowheads="1"/>
          </p:cNvSpPr>
          <p:nvPr/>
        </p:nvSpPr>
        <p:spPr bwMode="auto">
          <a:xfrm>
            <a:off x="6716714" y="5049659"/>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78" name="Rectangle 166"/>
          <p:cNvSpPr>
            <a:spLocks noChangeArrowheads="1"/>
          </p:cNvSpPr>
          <p:nvPr/>
        </p:nvSpPr>
        <p:spPr bwMode="auto">
          <a:xfrm>
            <a:off x="7431089" y="5046483"/>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79" name="Rectangle 167"/>
          <p:cNvSpPr>
            <a:spLocks noChangeArrowheads="1"/>
          </p:cNvSpPr>
          <p:nvPr/>
        </p:nvSpPr>
        <p:spPr bwMode="auto">
          <a:xfrm>
            <a:off x="7923214" y="5049659"/>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80" name="Rectangle 168"/>
          <p:cNvSpPr>
            <a:spLocks noChangeArrowheads="1"/>
          </p:cNvSpPr>
          <p:nvPr/>
        </p:nvSpPr>
        <p:spPr bwMode="auto">
          <a:xfrm>
            <a:off x="6243639" y="5249765"/>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81" name="Rectangle 169"/>
          <p:cNvSpPr>
            <a:spLocks noChangeArrowheads="1"/>
          </p:cNvSpPr>
          <p:nvPr/>
        </p:nvSpPr>
        <p:spPr bwMode="auto">
          <a:xfrm>
            <a:off x="6608764" y="5251353"/>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82" name="Rectangle 170"/>
          <p:cNvSpPr>
            <a:spLocks noChangeArrowheads="1"/>
          </p:cNvSpPr>
          <p:nvPr/>
        </p:nvSpPr>
        <p:spPr bwMode="auto">
          <a:xfrm>
            <a:off x="6719889" y="5249765"/>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83" name="Rectangle 171"/>
          <p:cNvSpPr>
            <a:spLocks noChangeArrowheads="1"/>
          </p:cNvSpPr>
          <p:nvPr/>
        </p:nvSpPr>
        <p:spPr bwMode="auto">
          <a:xfrm>
            <a:off x="7316789" y="5248177"/>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84" name="Rectangle 172"/>
          <p:cNvSpPr>
            <a:spLocks noChangeArrowheads="1"/>
          </p:cNvSpPr>
          <p:nvPr/>
        </p:nvSpPr>
        <p:spPr bwMode="auto">
          <a:xfrm>
            <a:off x="7558089" y="5438754"/>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85" name="Rectangle 173"/>
          <p:cNvSpPr>
            <a:spLocks noChangeArrowheads="1"/>
          </p:cNvSpPr>
          <p:nvPr/>
        </p:nvSpPr>
        <p:spPr bwMode="auto">
          <a:xfrm>
            <a:off x="8031164" y="5438754"/>
            <a:ext cx="50800" cy="50821"/>
          </a:xfrm>
          <a:prstGeom prst="rect">
            <a:avLst/>
          </a:prstGeom>
          <a:solidFill>
            <a:srgbClr val="FF0000"/>
          </a:solidFill>
          <a:ln w="12700">
            <a:solidFill>
              <a:srgbClr val="FF0000"/>
            </a:solidFill>
            <a:miter lim="800000"/>
            <a:headEnd/>
            <a:tailEnd/>
          </a:ln>
        </p:spPr>
        <p:txBody>
          <a:bodyPr wrap="none" anchor="ct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29" name="Line 174"/>
          <p:cNvSpPr>
            <a:spLocks noChangeShapeType="1"/>
          </p:cNvSpPr>
          <p:nvPr/>
        </p:nvSpPr>
        <p:spPr bwMode="auto">
          <a:xfrm>
            <a:off x="3878263" y="1803400"/>
            <a:ext cx="3973512" cy="36893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30" name="Rectangle 175"/>
          <p:cNvSpPr>
            <a:spLocks noChangeArrowheads="1"/>
          </p:cNvSpPr>
          <p:nvPr/>
        </p:nvSpPr>
        <p:spPr bwMode="auto">
          <a:xfrm>
            <a:off x="9095374" y="6597650"/>
            <a:ext cx="300518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defTabSz="968375"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defTabSz="968375" eaLnBrk="0" hangingPunct="0">
              <a:spcBef>
                <a:spcPct val="35000"/>
              </a:spcBef>
              <a:buChar char="–"/>
              <a:defRPr sz="2800">
                <a:solidFill>
                  <a:schemeClr val="tx1"/>
                </a:solidFill>
                <a:latin typeface="Arial" panose="020B0604020202020204" pitchFamily="34" charset="0"/>
              </a:defRPr>
            </a:lvl2pPr>
            <a:lvl3pPr marL="1143000" indent="-228600" defTabSz="968375" eaLnBrk="0" hangingPunct="0">
              <a:spcBef>
                <a:spcPct val="20000"/>
              </a:spcBef>
              <a:buChar char="–"/>
              <a:defRPr sz="3000">
                <a:solidFill>
                  <a:srgbClr val="FEDD80"/>
                </a:solidFill>
                <a:latin typeface="Arial" panose="020B0604020202020204" pitchFamily="34" charset="0"/>
              </a:defRPr>
            </a:lvl3pPr>
            <a:lvl4pPr marL="1600200" indent="-228600" defTabSz="968375" eaLnBrk="0" hangingPunct="0">
              <a:spcBef>
                <a:spcPct val="20000"/>
              </a:spcBef>
              <a:buChar char="–"/>
              <a:defRPr sz="3000">
                <a:solidFill>
                  <a:srgbClr val="FEDD80"/>
                </a:solidFill>
                <a:latin typeface="Arial" panose="020B0604020202020204" pitchFamily="34" charset="0"/>
              </a:defRPr>
            </a:lvl4pPr>
            <a:lvl5pPr marL="2057400" indent="-228600" defTabSz="968375" eaLnBrk="0" hangingPunct="0">
              <a:spcBef>
                <a:spcPct val="20000"/>
              </a:spcBef>
              <a:buChar char="–"/>
              <a:defRPr sz="3000">
                <a:solidFill>
                  <a:srgbClr val="FEDD80"/>
                </a:solidFill>
                <a:latin typeface="Arial" panose="020B0604020202020204" pitchFamily="34" charset="0"/>
              </a:defRPr>
            </a:lvl5pPr>
            <a:lvl6pPr marL="2514600" indent="-228600" defTabSz="968375"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defTabSz="968375"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defTabSz="968375"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defTabSz="968375"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r" defTabSz="968375"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200" b="0" u="none" strike="noStrike" kern="1200" cap="none" spc="0" normalizeH="0" baseline="0" noProof="0" dirty="0">
                <a:ln>
                  <a:noFill/>
                </a:ln>
                <a:solidFill>
                  <a:srgbClr val="040404"/>
                </a:solidFill>
                <a:effectLst/>
                <a:uLnTx/>
                <a:uFillTx/>
                <a:latin typeface="Arial" panose="020B0604020202020204" pitchFamily="34" charset="0"/>
                <a:ea typeface="+mn-ea"/>
                <a:cs typeface="+mn-cs"/>
              </a:rPr>
              <a:t>Schatz </a:t>
            </a:r>
            <a:r>
              <a:rPr kumimoji="0" lang="en-US" altLang="en-US" sz="1200" b="0" u="none" strike="noStrike" kern="1200" cap="none" spc="0" normalizeH="0" baseline="0" noProof="0" dirty="0" smtClean="0">
                <a:ln>
                  <a:noFill/>
                </a:ln>
                <a:solidFill>
                  <a:srgbClr val="040404"/>
                </a:solidFill>
                <a:effectLst/>
                <a:uLnTx/>
                <a:uFillTx/>
                <a:latin typeface="Arial" panose="020B0604020202020204" pitchFamily="34" charset="0"/>
                <a:ea typeface="+mn-ea"/>
                <a:cs typeface="+mn-cs"/>
              </a:rPr>
              <a:t>M </a:t>
            </a:r>
            <a:r>
              <a:rPr kumimoji="0" lang="en-US" altLang="en-US" sz="1200" b="0" u="none" strike="noStrike" kern="1200" cap="none" spc="0" normalizeH="0" baseline="0" noProof="0" dirty="0">
                <a:ln>
                  <a:noFill/>
                </a:ln>
                <a:solidFill>
                  <a:srgbClr val="040404"/>
                </a:solidFill>
                <a:effectLst/>
                <a:uLnTx/>
                <a:uFillTx/>
                <a:latin typeface="Arial" panose="020B0604020202020204" pitchFamily="34" charset="0"/>
                <a:ea typeface="+mn-ea"/>
                <a:cs typeface="+mn-cs"/>
              </a:rPr>
              <a:t>et al. J Allergy </a:t>
            </a:r>
            <a:r>
              <a:rPr kumimoji="0" lang="en-US" altLang="en-US" sz="1200" b="0" u="none" strike="noStrike" kern="1200" cap="none" spc="0" normalizeH="0" baseline="0" noProof="0" dirty="0" err="1">
                <a:ln>
                  <a:noFill/>
                </a:ln>
                <a:solidFill>
                  <a:srgbClr val="040404"/>
                </a:solidFill>
                <a:effectLst/>
                <a:uLnTx/>
                <a:uFillTx/>
                <a:latin typeface="Arial" panose="020B0604020202020204" pitchFamily="34" charset="0"/>
                <a:ea typeface="+mn-ea"/>
                <a:cs typeface="+mn-cs"/>
              </a:rPr>
              <a:t>Clin</a:t>
            </a:r>
            <a:r>
              <a:rPr kumimoji="0" lang="en-US" altLang="en-US" sz="1200" b="0" u="none" strike="noStrike" kern="1200" cap="none" spc="0" normalizeH="0" baseline="0" noProof="0" dirty="0">
                <a:ln>
                  <a:noFill/>
                </a:ln>
                <a:solidFill>
                  <a:srgbClr val="040404"/>
                </a:solidFill>
                <a:effectLst/>
                <a:uLnTx/>
                <a:uFillTx/>
                <a:latin typeface="Arial" panose="020B0604020202020204" pitchFamily="34" charset="0"/>
                <a:ea typeface="+mn-ea"/>
                <a:cs typeface="+mn-cs"/>
              </a:rPr>
              <a:t> </a:t>
            </a:r>
            <a:r>
              <a:rPr kumimoji="0" lang="en-US" altLang="en-US" sz="1200" b="0" u="none" strike="noStrike" kern="1200" cap="none" spc="0" normalizeH="0" baseline="0" noProof="0" dirty="0" err="1">
                <a:ln>
                  <a:noFill/>
                </a:ln>
                <a:solidFill>
                  <a:srgbClr val="040404"/>
                </a:solidFill>
                <a:effectLst/>
                <a:uLnTx/>
                <a:uFillTx/>
                <a:latin typeface="Arial" panose="020B0604020202020204" pitchFamily="34" charset="0"/>
                <a:ea typeface="+mn-ea"/>
                <a:cs typeface="+mn-cs"/>
              </a:rPr>
              <a:t>Immunol</a:t>
            </a:r>
            <a:r>
              <a:rPr kumimoji="0" lang="en-US" altLang="en-US" sz="1200" b="0" u="none" strike="noStrike" kern="1200" cap="none" spc="0" normalizeH="0" baseline="0" noProof="0" dirty="0">
                <a:ln>
                  <a:noFill/>
                </a:ln>
                <a:solidFill>
                  <a:srgbClr val="040404"/>
                </a:solidFill>
                <a:effectLst/>
                <a:uLnTx/>
                <a:uFillTx/>
                <a:latin typeface="Arial" panose="020B0604020202020204" pitchFamily="34" charset="0"/>
                <a:ea typeface="+mn-ea"/>
                <a:cs typeface="+mn-cs"/>
              </a:rPr>
              <a:t> 2006</a:t>
            </a:r>
          </a:p>
        </p:txBody>
      </p:sp>
      <p:sp>
        <p:nvSpPr>
          <p:cNvPr id="17431" name="Text Box 176"/>
          <p:cNvSpPr txBox="1">
            <a:spLocks noChangeArrowheads="1"/>
          </p:cNvSpPr>
          <p:nvPr/>
        </p:nvSpPr>
        <p:spPr bwMode="auto">
          <a:xfrm>
            <a:off x="2461349" y="1370014"/>
            <a:ext cx="96693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ctr" defTabSz="457200" rtl="0" eaLnBrk="1" fontAlgn="base" latinLnBrk="0" hangingPunct="1">
              <a:lnSpc>
                <a:spcPct val="80000"/>
              </a:lnSpc>
              <a:spcBef>
                <a:spcPct val="0"/>
              </a:spcBef>
              <a:spcAft>
                <a:spcPct val="0"/>
              </a:spcAft>
              <a:buClrTx/>
              <a:buSzTx/>
              <a:buFont typeface="Wingdings" panose="05000000000000000000" pitchFamily="2" charset="2"/>
              <a:buNone/>
              <a:tabLst/>
              <a:defRPr/>
            </a:pPr>
            <a:r>
              <a:rPr kumimoji="0" lang="en-US" altLang="en-US" sz="1800" b="1" i="0" u="none" strike="noStrike" kern="1200" cap="none" spc="0" normalizeH="0" baseline="0" noProof="0" dirty="0">
                <a:ln>
                  <a:noFill/>
                </a:ln>
                <a:solidFill>
                  <a:srgbClr val="040404"/>
                </a:solidFill>
                <a:effectLst/>
                <a:uLnTx/>
                <a:uFillTx/>
                <a:latin typeface="Arial" panose="020B0604020202020204" pitchFamily="34" charset="0"/>
                <a:ea typeface="+mn-ea"/>
                <a:cs typeface="+mn-cs"/>
              </a:rPr>
              <a:t>Good</a:t>
            </a:r>
          </a:p>
          <a:p>
            <a:pPr marL="0" marR="0" lvl="0" indent="0" algn="ctr" defTabSz="457200" rtl="0" eaLnBrk="1" fontAlgn="base" latinLnBrk="0" hangingPunct="1">
              <a:lnSpc>
                <a:spcPct val="80000"/>
              </a:lnSpc>
              <a:spcBef>
                <a:spcPct val="0"/>
              </a:spcBef>
              <a:spcAft>
                <a:spcPct val="0"/>
              </a:spcAft>
              <a:buClrTx/>
              <a:buSzTx/>
              <a:buFont typeface="Wingdings" panose="05000000000000000000" pitchFamily="2" charset="2"/>
              <a:buNone/>
              <a:tabLst/>
              <a:defRPr/>
            </a:pPr>
            <a:r>
              <a:rPr kumimoji="0" lang="en-US" altLang="en-US" sz="1800" b="1" i="0" u="none" strike="noStrike" kern="1200" cap="none" spc="0" normalizeH="0" baseline="0" noProof="0" dirty="0">
                <a:ln>
                  <a:noFill/>
                </a:ln>
                <a:solidFill>
                  <a:srgbClr val="040404"/>
                </a:solidFill>
                <a:effectLst/>
                <a:uLnTx/>
                <a:uFillTx/>
                <a:latin typeface="Arial" panose="020B0604020202020204" pitchFamily="34" charset="0"/>
                <a:ea typeface="+mn-ea"/>
                <a:cs typeface="+mn-cs"/>
              </a:rPr>
              <a:t>control</a:t>
            </a:r>
          </a:p>
        </p:txBody>
      </p:sp>
      <p:sp>
        <p:nvSpPr>
          <p:cNvPr id="17432" name="Text Box 177"/>
          <p:cNvSpPr txBox="1">
            <a:spLocks noChangeArrowheads="1"/>
          </p:cNvSpPr>
          <p:nvPr/>
        </p:nvSpPr>
        <p:spPr bwMode="auto">
          <a:xfrm>
            <a:off x="8406536" y="5768976"/>
            <a:ext cx="96693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ctr" defTabSz="457200" rtl="0" eaLnBrk="1" fontAlgn="base" latinLnBrk="0" hangingPunct="1">
              <a:lnSpc>
                <a:spcPct val="80000"/>
              </a:lnSpc>
              <a:spcBef>
                <a:spcPct val="0"/>
              </a:spcBef>
              <a:spcAft>
                <a:spcPct val="0"/>
              </a:spcAft>
              <a:buClrTx/>
              <a:buSzTx/>
              <a:buFont typeface="Wingdings" panose="05000000000000000000" pitchFamily="2" charset="2"/>
              <a:buNone/>
              <a:tabLst/>
              <a:defRPr/>
            </a:pPr>
            <a:r>
              <a:rPr kumimoji="0" lang="en-US" altLang="en-US" sz="1800" b="1" i="0" u="none" strike="noStrike" kern="1200" cap="none" spc="0" normalizeH="0" baseline="0" noProof="0">
                <a:ln>
                  <a:noFill/>
                </a:ln>
                <a:solidFill>
                  <a:srgbClr val="040404"/>
                </a:solidFill>
                <a:effectLst/>
                <a:uLnTx/>
                <a:uFillTx/>
                <a:latin typeface="Arial" panose="020B0604020202020204" pitchFamily="34" charset="0"/>
                <a:ea typeface="+mn-ea"/>
                <a:cs typeface="+mn-cs"/>
              </a:rPr>
              <a:t>Poor</a:t>
            </a:r>
          </a:p>
          <a:p>
            <a:pPr marL="0" marR="0" lvl="0" indent="0" algn="ctr" defTabSz="457200" rtl="0" eaLnBrk="1" fontAlgn="base" latinLnBrk="0" hangingPunct="1">
              <a:lnSpc>
                <a:spcPct val="80000"/>
              </a:lnSpc>
              <a:spcBef>
                <a:spcPct val="0"/>
              </a:spcBef>
              <a:spcAft>
                <a:spcPct val="0"/>
              </a:spcAft>
              <a:buClrTx/>
              <a:buSzTx/>
              <a:buFont typeface="Wingdings" panose="05000000000000000000" pitchFamily="2" charset="2"/>
              <a:buNone/>
              <a:tabLst/>
              <a:defRPr/>
            </a:pPr>
            <a:r>
              <a:rPr kumimoji="0" lang="en-US" altLang="en-US" sz="1800" b="1" i="0" u="none" strike="noStrike" kern="1200" cap="none" spc="0" normalizeH="0" baseline="0" noProof="0">
                <a:ln>
                  <a:noFill/>
                </a:ln>
                <a:solidFill>
                  <a:srgbClr val="040404"/>
                </a:solidFill>
                <a:effectLst/>
                <a:uLnTx/>
                <a:uFillTx/>
                <a:latin typeface="Arial" panose="020B0604020202020204" pitchFamily="34" charset="0"/>
                <a:ea typeface="+mn-ea"/>
                <a:cs typeface="+mn-cs"/>
              </a:rPr>
              <a:t>control</a:t>
            </a:r>
          </a:p>
        </p:txBody>
      </p:sp>
      <p:sp>
        <p:nvSpPr>
          <p:cNvPr id="17433" name="Text Box 178"/>
          <p:cNvSpPr txBox="1">
            <a:spLocks noChangeArrowheads="1"/>
          </p:cNvSpPr>
          <p:nvPr/>
        </p:nvSpPr>
        <p:spPr bwMode="auto">
          <a:xfrm>
            <a:off x="3374161" y="5768976"/>
            <a:ext cx="96693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ctr" defTabSz="457200" rtl="0" eaLnBrk="1" fontAlgn="base" latinLnBrk="0" hangingPunct="1">
              <a:lnSpc>
                <a:spcPct val="80000"/>
              </a:lnSpc>
              <a:spcBef>
                <a:spcPct val="0"/>
              </a:spcBef>
              <a:spcAft>
                <a:spcPct val="0"/>
              </a:spcAft>
              <a:buClrTx/>
              <a:buSzTx/>
              <a:buFont typeface="Wingdings" panose="05000000000000000000" pitchFamily="2" charset="2"/>
              <a:buNone/>
              <a:tabLst/>
              <a:defRPr/>
            </a:pPr>
            <a:r>
              <a:rPr kumimoji="0" lang="en-US" alt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Good</a:t>
            </a:r>
          </a:p>
          <a:p>
            <a:pPr marL="0" marR="0" lvl="0" indent="0" algn="ctr" defTabSz="457200" rtl="0" eaLnBrk="1" fontAlgn="base" latinLnBrk="0" hangingPunct="1">
              <a:lnSpc>
                <a:spcPct val="80000"/>
              </a:lnSpc>
              <a:spcBef>
                <a:spcPct val="0"/>
              </a:spcBef>
              <a:spcAft>
                <a:spcPct val="0"/>
              </a:spcAft>
              <a:buClrTx/>
              <a:buSzTx/>
              <a:buFont typeface="Wingdings" panose="05000000000000000000" pitchFamily="2" charset="2"/>
              <a:buNone/>
              <a:tabLst/>
              <a:defRPr/>
            </a:pPr>
            <a:r>
              <a:rPr kumimoji="0" lang="en-US" alt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control</a:t>
            </a:r>
          </a:p>
        </p:txBody>
      </p:sp>
      <p:sp>
        <p:nvSpPr>
          <p:cNvPr id="17434" name="Text Box 179"/>
          <p:cNvSpPr txBox="1">
            <a:spLocks noChangeArrowheads="1"/>
          </p:cNvSpPr>
          <p:nvPr/>
        </p:nvSpPr>
        <p:spPr bwMode="auto">
          <a:xfrm>
            <a:off x="2461349" y="5186364"/>
            <a:ext cx="96693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5000"/>
              </a:spcBef>
              <a:buClr>
                <a:srgbClr val="99CCFF"/>
              </a:buClr>
              <a:buSzPct val="85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35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3000">
                <a:solidFill>
                  <a:srgbClr val="FEDD80"/>
                </a:solidFill>
                <a:latin typeface="Arial" panose="020B0604020202020204" pitchFamily="34" charset="0"/>
              </a:defRPr>
            </a:lvl3pPr>
            <a:lvl4pPr marL="1600200" indent="-228600" eaLnBrk="0" hangingPunct="0">
              <a:spcBef>
                <a:spcPct val="20000"/>
              </a:spcBef>
              <a:buChar char="–"/>
              <a:defRPr sz="3000">
                <a:solidFill>
                  <a:srgbClr val="FEDD80"/>
                </a:solidFill>
                <a:latin typeface="Arial" panose="020B0604020202020204" pitchFamily="34" charset="0"/>
              </a:defRPr>
            </a:lvl4pPr>
            <a:lvl5pPr marL="2057400" indent="-228600" eaLnBrk="0" hangingPunct="0">
              <a:spcBef>
                <a:spcPct val="20000"/>
              </a:spcBef>
              <a:buChar char="–"/>
              <a:defRPr sz="3000">
                <a:solidFill>
                  <a:srgbClr val="FEDD80"/>
                </a:solidFill>
                <a:latin typeface="Arial" panose="020B0604020202020204" pitchFamily="34" charset="0"/>
              </a:defRPr>
            </a:lvl5pPr>
            <a:lvl6pPr marL="2514600" indent="-228600" eaLnBrk="0" fontAlgn="base" hangingPunct="0">
              <a:spcBef>
                <a:spcPct val="20000"/>
              </a:spcBef>
              <a:spcAft>
                <a:spcPct val="0"/>
              </a:spcAft>
              <a:buChar char="–"/>
              <a:defRPr sz="3000">
                <a:solidFill>
                  <a:srgbClr val="FEDD80"/>
                </a:solidFill>
                <a:latin typeface="Arial" panose="020B0604020202020204" pitchFamily="34" charset="0"/>
              </a:defRPr>
            </a:lvl6pPr>
            <a:lvl7pPr marL="2971800" indent="-228600" eaLnBrk="0" fontAlgn="base" hangingPunct="0">
              <a:spcBef>
                <a:spcPct val="20000"/>
              </a:spcBef>
              <a:spcAft>
                <a:spcPct val="0"/>
              </a:spcAft>
              <a:buChar char="–"/>
              <a:defRPr sz="3000">
                <a:solidFill>
                  <a:srgbClr val="FEDD80"/>
                </a:solidFill>
                <a:latin typeface="Arial" panose="020B0604020202020204" pitchFamily="34" charset="0"/>
              </a:defRPr>
            </a:lvl7pPr>
            <a:lvl8pPr marL="3429000" indent="-228600" eaLnBrk="0" fontAlgn="base" hangingPunct="0">
              <a:spcBef>
                <a:spcPct val="20000"/>
              </a:spcBef>
              <a:spcAft>
                <a:spcPct val="0"/>
              </a:spcAft>
              <a:buChar char="–"/>
              <a:defRPr sz="3000">
                <a:solidFill>
                  <a:srgbClr val="FEDD80"/>
                </a:solidFill>
                <a:latin typeface="Arial" panose="020B0604020202020204" pitchFamily="34" charset="0"/>
              </a:defRPr>
            </a:lvl8pPr>
            <a:lvl9pPr marL="3886200" indent="-228600" eaLnBrk="0" fontAlgn="base" hangingPunct="0">
              <a:spcBef>
                <a:spcPct val="20000"/>
              </a:spcBef>
              <a:spcAft>
                <a:spcPct val="0"/>
              </a:spcAft>
              <a:buChar char="–"/>
              <a:defRPr sz="3000">
                <a:solidFill>
                  <a:srgbClr val="FEDD80"/>
                </a:solidFill>
                <a:latin typeface="Arial" panose="020B0604020202020204" pitchFamily="34" charset="0"/>
              </a:defRPr>
            </a:lvl9pPr>
          </a:lstStyle>
          <a:p>
            <a:pPr marL="0" marR="0" lvl="0" indent="0" algn="ctr" defTabSz="457200" rtl="0" eaLnBrk="1" fontAlgn="base" latinLnBrk="0" hangingPunct="1">
              <a:lnSpc>
                <a:spcPct val="80000"/>
              </a:lnSpc>
              <a:spcBef>
                <a:spcPct val="0"/>
              </a:spcBef>
              <a:spcAft>
                <a:spcPct val="0"/>
              </a:spcAft>
              <a:buClrTx/>
              <a:buSzTx/>
              <a:buFont typeface="Wingdings" panose="05000000000000000000" pitchFamily="2" charset="2"/>
              <a:buNone/>
              <a:tabLst/>
              <a:defRPr/>
            </a:pPr>
            <a:r>
              <a:rPr kumimoji="0" lang="en-US" altLang="en-US" sz="1800" b="1" i="0" u="none" strike="noStrike" kern="1200" cap="none" spc="0" normalizeH="0" baseline="0" noProof="0" dirty="0">
                <a:ln>
                  <a:noFill/>
                </a:ln>
                <a:solidFill>
                  <a:srgbClr val="040404"/>
                </a:solidFill>
                <a:effectLst/>
                <a:uLnTx/>
                <a:uFillTx/>
                <a:latin typeface="Arial" panose="020B0604020202020204" pitchFamily="34" charset="0"/>
                <a:ea typeface="+mn-ea"/>
                <a:cs typeface="+mn-cs"/>
              </a:rPr>
              <a:t>Poor</a:t>
            </a:r>
          </a:p>
          <a:p>
            <a:pPr marL="0" marR="0" lvl="0" indent="0" algn="ctr" defTabSz="457200" rtl="0" eaLnBrk="1" fontAlgn="base" latinLnBrk="0" hangingPunct="1">
              <a:lnSpc>
                <a:spcPct val="80000"/>
              </a:lnSpc>
              <a:spcBef>
                <a:spcPct val="0"/>
              </a:spcBef>
              <a:spcAft>
                <a:spcPct val="0"/>
              </a:spcAft>
              <a:buClrTx/>
              <a:buSzTx/>
              <a:buFont typeface="Wingdings" panose="05000000000000000000" pitchFamily="2" charset="2"/>
              <a:buNone/>
              <a:tabLst/>
              <a:defRPr/>
            </a:pPr>
            <a:r>
              <a:rPr kumimoji="0" lang="en-US" altLang="en-US" sz="1800" b="1" i="0" u="none" strike="noStrike" kern="1200" cap="none" spc="0" normalizeH="0" baseline="0" noProof="0" dirty="0">
                <a:ln>
                  <a:noFill/>
                </a:ln>
                <a:solidFill>
                  <a:srgbClr val="040404"/>
                </a:solidFill>
                <a:effectLst/>
                <a:uLnTx/>
                <a:uFillTx/>
                <a:latin typeface="Arial" panose="020B0604020202020204" pitchFamily="34" charset="0"/>
                <a:ea typeface="+mn-ea"/>
                <a:cs typeface="+mn-cs"/>
              </a:rPr>
              <a:t>control</a:t>
            </a:r>
          </a:p>
        </p:txBody>
      </p:sp>
      <p:cxnSp>
        <p:nvCxnSpPr>
          <p:cNvPr id="180" name="Straight Connector 179"/>
          <p:cNvCxnSpPr/>
          <p:nvPr/>
        </p:nvCxnSpPr>
        <p:spPr>
          <a:xfrm>
            <a:off x="797978" y="673330"/>
            <a:ext cx="10596044" cy="2655"/>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5946075"/>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a:xfrm>
            <a:off x="516090" y="86399"/>
            <a:ext cx="11159820" cy="899985"/>
          </a:xfrm>
        </p:spPr>
        <p:txBody>
          <a:bodyPr/>
          <a:lstStyle/>
          <a:p>
            <a:pPr algn="ctr"/>
            <a:r>
              <a:rPr lang="en-GB" dirty="0"/>
              <a:t>There is an unmet need for improved understanding and attainment of asthma </a:t>
            </a:r>
            <a:r>
              <a:rPr lang="en-GB" dirty="0" smtClean="0"/>
              <a:t>control – REALISE Study</a:t>
            </a:r>
            <a:endParaRPr lang="en-GB" dirty="0"/>
          </a:p>
        </p:txBody>
      </p:sp>
      <p:sp>
        <p:nvSpPr>
          <p:cNvPr id="3" name="Content Placeholder 2"/>
          <p:cNvSpPr>
            <a:spLocks noGrp="1"/>
          </p:cNvSpPr>
          <p:nvPr>
            <p:ph idx="1"/>
          </p:nvPr>
        </p:nvSpPr>
        <p:spPr>
          <a:xfrm>
            <a:off x="609600" y="5555134"/>
            <a:ext cx="11065012" cy="720813"/>
          </a:xfrm>
        </p:spPr>
        <p:txBody>
          <a:bodyPr>
            <a:normAutofit/>
          </a:bodyPr>
          <a:lstStyle/>
          <a:p>
            <a:r>
              <a:rPr lang="en-GB" dirty="0"/>
              <a:t>The REALISE study demonstrated a large gap between patients’ perception of asthma control, and the clinical reality of asthma control</a:t>
            </a:r>
            <a:endParaRPr lang="en-GB" baseline="30000" dirty="0"/>
          </a:p>
        </p:txBody>
      </p:sp>
      <p:sp>
        <p:nvSpPr>
          <p:cNvPr id="4" name="Content Placeholder 3"/>
          <p:cNvSpPr>
            <a:spLocks noGrp="1"/>
          </p:cNvSpPr>
          <p:nvPr>
            <p:ph idx="4294967295"/>
          </p:nvPr>
        </p:nvSpPr>
        <p:spPr>
          <a:xfrm>
            <a:off x="0" y="6317898"/>
            <a:ext cx="11519815" cy="539991"/>
          </a:xfrm>
          <a:prstGeom prst="rect">
            <a:avLst/>
          </a:prstGeom>
        </p:spPr>
        <p:txBody>
          <a:bodyPr wrap="square" lIns="89999" tIns="46799" rIns="89999" bIns="46799" anchor="b">
            <a:noAutofit/>
          </a:bodyPr>
          <a:lstStyle/>
          <a:p>
            <a:pPr marL="0" indent="0" algn="r">
              <a:lnSpc>
                <a:spcPct val="110000"/>
              </a:lnSpc>
              <a:spcAft>
                <a:spcPts val="0"/>
              </a:spcAft>
              <a:buNone/>
            </a:pPr>
            <a:r>
              <a:rPr lang="en-GB" sz="1000" dirty="0">
                <a:latin typeface="Arial" panose="020B0604020202020204" pitchFamily="34" charset="0"/>
              </a:rPr>
              <a:t>The REALISE survey was conducted in patients aged 18–50 years who were active on social media.</a:t>
            </a:r>
            <a:endParaRPr lang="en-GB" sz="1000" baseline="30000" dirty="0">
              <a:latin typeface="Arial" panose="020B0604020202020204" pitchFamily="34" charset="0"/>
            </a:endParaRPr>
          </a:p>
          <a:p>
            <a:pPr marL="0" indent="0" algn="r">
              <a:lnSpc>
                <a:spcPct val="110000"/>
              </a:lnSpc>
              <a:spcAft>
                <a:spcPts val="0"/>
              </a:spcAft>
              <a:buNone/>
            </a:pPr>
            <a:r>
              <a:rPr lang="en-GB" sz="1000" dirty="0" smtClean="0">
                <a:latin typeface="Arial" panose="020B0604020202020204" pitchFamily="34" charset="0"/>
              </a:rPr>
              <a:t>.</a:t>
            </a:r>
            <a:endParaRPr lang="en-GB" sz="1000" dirty="0">
              <a:latin typeface="Arial" panose="020B0604020202020204" pitchFamily="34" charset="0"/>
            </a:endParaRPr>
          </a:p>
        </p:txBody>
      </p:sp>
      <p:sp>
        <p:nvSpPr>
          <p:cNvPr id="5" name="TextBox 4"/>
          <p:cNvSpPr txBox="1"/>
          <p:nvPr/>
        </p:nvSpPr>
        <p:spPr>
          <a:xfrm>
            <a:off x="4413488" y="1055509"/>
            <a:ext cx="3365024" cy="504000"/>
          </a:xfrm>
          <a:prstGeom prst="rect">
            <a:avLst/>
          </a:prstGeom>
          <a:noFill/>
          <a:ln w="28575">
            <a:noFill/>
          </a:ln>
        </p:spPr>
        <p:txBody>
          <a:bodyPr wrap="non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F4138"/>
                </a:solidFill>
                <a:effectLst/>
                <a:uLnTx/>
                <a:uFillTx/>
                <a:latin typeface="Arial"/>
                <a:ea typeface="+mn-ea"/>
                <a:cs typeface="+mn-cs"/>
              </a:rPr>
              <a:t>REALISE study (N=8,000)</a:t>
            </a:r>
            <a:endParaRPr kumimoji="0" lang="en-GB" sz="1800" b="1" i="0" u="none" strike="noStrike" kern="1200" cap="none" spc="0" normalizeH="0" baseline="30000" noProof="0" dirty="0">
              <a:ln>
                <a:noFill/>
              </a:ln>
              <a:solidFill>
                <a:srgbClr val="EF4138"/>
              </a:solidFill>
              <a:effectLst/>
              <a:uLnTx/>
              <a:uFillTx/>
              <a:latin typeface="Arial"/>
              <a:ea typeface="+mn-ea"/>
              <a:cs typeface="+mn-cs"/>
            </a:endParaRPr>
          </a:p>
        </p:txBody>
      </p:sp>
      <p:sp>
        <p:nvSpPr>
          <p:cNvPr id="12" name="TextBox 11"/>
          <p:cNvSpPr txBox="1"/>
          <p:nvPr/>
        </p:nvSpPr>
        <p:spPr>
          <a:xfrm>
            <a:off x="755806" y="3803375"/>
            <a:ext cx="3159839" cy="1538883"/>
          </a:xfrm>
          <a:prstGeom prst="rect">
            <a:avLst/>
          </a:prstGeom>
          <a:solidFill>
            <a:srgbClr val="EF4138"/>
          </a:solidFill>
          <a:ln w="28575">
            <a:noFill/>
          </a:ln>
        </p:spPr>
        <p:txBody>
          <a:bodyPr wrap="none" rtlCol="0" anchor="b"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Arial"/>
                <a:ea typeface="+mn-ea"/>
                <a:cs typeface="+mn-cs"/>
              </a:rPr>
              <a:t>83.7%</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of these patients perceived</a:t>
            </a:r>
            <a:br>
              <a:rPr kumimoji="0" lang="en-GB" sz="1800" b="1" i="0" u="none" strike="noStrike" kern="1200" cap="none" spc="0" normalizeH="0" baseline="0" noProof="0" dirty="0">
                <a:ln>
                  <a:noFill/>
                </a:ln>
                <a:solidFill>
                  <a:prstClr val="white"/>
                </a:solidFill>
                <a:effectLst/>
                <a:uLnTx/>
                <a:uFillTx/>
                <a:latin typeface="Arial"/>
                <a:ea typeface="+mn-ea"/>
                <a:cs typeface="+mn-cs"/>
              </a:rPr>
            </a:br>
            <a:r>
              <a:rPr kumimoji="0" lang="en-GB" sz="1800" b="1" i="0" u="none" strike="noStrike" kern="1200" cap="none" spc="0" normalizeH="0" baseline="0" noProof="0" dirty="0">
                <a:ln>
                  <a:noFill/>
                </a:ln>
                <a:solidFill>
                  <a:prstClr val="white"/>
                </a:solidFill>
                <a:effectLst/>
                <a:uLnTx/>
                <a:uFillTx/>
                <a:latin typeface="Arial"/>
                <a:ea typeface="+mn-ea"/>
                <a:cs typeface="+mn-cs"/>
              </a:rPr>
              <a:t>their asthma as controlled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(n=3,023)</a:t>
            </a:r>
          </a:p>
        </p:txBody>
      </p:sp>
      <p:sp>
        <p:nvSpPr>
          <p:cNvPr id="13" name="TextBox 12"/>
          <p:cNvSpPr txBox="1"/>
          <p:nvPr/>
        </p:nvSpPr>
        <p:spPr>
          <a:xfrm>
            <a:off x="8276355" y="3803375"/>
            <a:ext cx="3159839" cy="1538883"/>
          </a:xfrm>
          <a:prstGeom prst="rect">
            <a:avLst/>
          </a:prstGeom>
          <a:solidFill>
            <a:srgbClr val="EF4138"/>
          </a:solidFill>
          <a:ln w="28575">
            <a:noFill/>
          </a:ln>
        </p:spPr>
        <p:txBody>
          <a:bodyPr wrap="none" rtlCol="0" anchor="b"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smtClean="0">
                <a:ln>
                  <a:noFill/>
                </a:ln>
                <a:solidFill>
                  <a:prstClr val="white"/>
                </a:solidFill>
                <a:effectLst/>
                <a:uLnTx/>
                <a:uFillTx/>
                <a:latin typeface="Arial"/>
                <a:ea typeface="+mn-ea"/>
                <a:cs typeface="+mn-cs"/>
              </a:rPr>
              <a:t>69.9%</a:t>
            </a:r>
            <a:endParaRPr kumimoji="0" lang="en-GB" sz="40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of these patients perceived</a:t>
            </a:r>
            <a:br>
              <a:rPr kumimoji="0" lang="en-GB" sz="1800" b="1" i="0" u="none" strike="noStrike" kern="1200" cap="none" spc="0" normalizeH="0" baseline="0" noProof="0" dirty="0">
                <a:ln>
                  <a:noFill/>
                </a:ln>
                <a:solidFill>
                  <a:prstClr val="white"/>
                </a:solidFill>
                <a:effectLst/>
                <a:uLnTx/>
                <a:uFillTx/>
                <a:latin typeface="Arial"/>
                <a:ea typeface="+mn-ea"/>
                <a:cs typeface="+mn-cs"/>
              </a:rPr>
            </a:br>
            <a:r>
              <a:rPr kumimoji="0" lang="en-GB" sz="1800" b="1" i="0" u="none" strike="noStrike" kern="1200" cap="none" spc="0" normalizeH="0" baseline="0" noProof="0" dirty="0">
                <a:ln>
                  <a:noFill/>
                </a:ln>
                <a:solidFill>
                  <a:prstClr val="white"/>
                </a:solidFill>
                <a:effectLst/>
                <a:uLnTx/>
                <a:uFillTx/>
                <a:latin typeface="Arial"/>
                <a:ea typeface="+mn-ea"/>
                <a:cs typeface="+mn-cs"/>
              </a:rPr>
              <a:t>their asthma as not serious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a:t>
            </a:r>
            <a:r>
              <a:rPr kumimoji="0" lang="en-GB" sz="1800" b="1" i="0" u="none" strike="noStrike" kern="1200" cap="none" spc="0" normalizeH="0" baseline="0" noProof="0" dirty="0" smtClean="0">
                <a:ln>
                  <a:noFill/>
                </a:ln>
                <a:solidFill>
                  <a:prstClr val="white"/>
                </a:solidFill>
                <a:effectLst/>
                <a:uLnTx/>
                <a:uFillTx/>
                <a:latin typeface="Arial"/>
                <a:ea typeface="+mn-ea"/>
                <a:cs typeface="+mn-cs"/>
              </a:rPr>
              <a:t>n=2,523)</a:t>
            </a:r>
            <a:endParaRPr kumimoji="0" lang="en-GB" sz="1800" b="1" i="0" u="none" strike="noStrike" kern="1200" cap="none" spc="0" normalizeH="0" baseline="0" noProof="0" dirty="0">
              <a:ln>
                <a:noFill/>
              </a:ln>
              <a:solidFill>
                <a:prstClr val="white"/>
              </a:solidFill>
              <a:effectLst/>
              <a:uLnTx/>
              <a:uFillTx/>
              <a:latin typeface="Arial"/>
              <a:ea typeface="+mn-ea"/>
              <a:cs typeface="+mn-cs"/>
            </a:endParaRPr>
          </a:p>
        </p:txBody>
      </p:sp>
      <p:cxnSp>
        <p:nvCxnSpPr>
          <p:cNvPr id="15" name="Connector: Elbow 14">
            <a:extLst>
              <a:ext uri="{FF2B5EF4-FFF2-40B4-BE49-F238E27FC236}">
                <a16:creationId xmlns:a16="http://schemas.microsoft.com/office/drawing/2014/main" id="{DA97506E-F419-4EE3-9FF4-CC28B423A712}"/>
              </a:ext>
            </a:extLst>
          </p:cNvPr>
          <p:cNvCxnSpPr>
            <a:stCxn id="11" idx="2"/>
            <a:endCxn id="13" idx="0"/>
          </p:cNvCxnSpPr>
          <p:nvPr/>
        </p:nvCxnSpPr>
        <p:spPr>
          <a:xfrm rot="16200000" flipH="1">
            <a:off x="7592555" y="1539655"/>
            <a:ext cx="767164" cy="3760275"/>
          </a:xfrm>
          <a:prstGeom prst="bentConnector3">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8" name="Connector: Elbow 7">
            <a:extLst>
              <a:ext uri="{FF2B5EF4-FFF2-40B4-BE49-F238E27FC236}">
                <a16:creationId xmlns:a16="http://schemas.microsoft.com/office/drawing/2014/main" id="{41600E3A-BD82-4488-A02D-5673885187DC}"/>
              </a:ext>
            </a:extLst>
          </p:cNvPr>
          <p:cNvCxnSpPr>
            <a:stCxn id="11" idx="2"/>
            <a:endCxn id="12" idx="0"/>
          </p:cNvCxnSpPr>
          <p:nvPr/>
        </p:nvCxnSpPr>
        <p:spPr>
          <a:xfrm rot="5400000">
            <a:off x="3832281" y="1539656"/>
            <a:ext cx="767164" cy="3760274"/>
          </a:xfrm>
          <a:prstGeom prst="bentConnector3">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413488" y="1497328"/>
            <a:ext cx="3365024" cy="1538883"/>
          </a:xfrm>
          <a:prstGeom prst="rect">
            <a:avLst/>
          </a:prstGeom>
          <a:noFill/>
          <a:ln w="28575">
            <a:solidFill>
              <a:srgbClr val="EF4138"/>
            </a:solidFill>
          </a:ln>
        </p:spPr>
        <p:txBody>
          <a:bodyPr wrap="none" rtlCol="0" anchor="b"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EF4138"/>
                </a:solidFill>
                <a:effectLst/>
                <a:uLnTx/>
                <a:uFillTx/>
                <a:latin typeface="Arial"/>
                <a:ea typeface="+mn-ea"/>
                <a:cs typeface="+mn-cs"/>
              </a:rPr>
              <a:t>45.1%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F4138"/>
                </a:solidFill>
                <a:effectLst/>
                <a:uLnTx/>
                <a:uFillTx/>
                <a:latin typeface="Arial"/>
                <a:ea typeface="+mn-ea"/>
                <a:cs typeface="+mn-cs"/>
              </a:rPr>
              <a:t>of patients had GINA-defined</a:t>
            </a:r>
            <a:br>
              <a:rPr kumimoji="0" lang="en-GB" sz="1800" b="1" i="0" u="none" strike="noStrike" kern="1200" cap="none" spc="0" normalizeH="0" baseline="0" noProof="0" dirty="0">
                <a:ln>
                  <a:noFill/>
                </a:ln>
                <a:solidFill>
                  <a:srgbClr val="EF4138"/>
                </a:solidFill>
                <a:effectLst/>
                <a:uLnTx/>
                <a:uFillTx/>
                <a:latin typeface="Arial"/>
                <a:ea typeface="+mn-ea"/>
                <a:cs typeface="+mn-cs"/>
              </a:rPr>
            </a:br>
            <a:r>
              <a:rPr kumimoji="0" lang="en-GB" sz="1800" b="1" i="0" u="none" strike="noStrike" kern="1200" cap="none" spc="0" normalizeH="0" baseline="0" noProof="0" dirty="0">
                <a:ln>
                  <a:noFill/>
                </a:ln>
                <a:solidFill>
                  <a:srgbClr val="EF4138"/>
                </a:solidFill>
                <a:effectLst/>
                <a:uLnTx/>
                <a:uFillTx/>
                <a:latin typeface="Arial"/>
                <a:ea typeface="+mn-ea"/>
                <a:cs typeface="+mn-cs"/>
              </a:rPr>
              <a:t>uncontrolled asthma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F4138"/>
                </a:solidFill>
                <a:effectLst/>
                <a:uLnTx/>
                <a:uFillTx/>
                <a:latin typeface="Arial"/>
                <a:ea typeface="+mn-ea"/>
                <a:cs typeface="+mn-cs"/>
              </a:rPr>
              <a:t>(n=3,611)</a:t>
            </a:r>
          </a:p>
        </p:txBody>
      </p:sp>
      <p:cxnSp>
        <p:nvCxnSpPr>
          <p:cNvPr id="14" name="Straight Connector 13"/>
          <p:cNvCxnSpPr/>
          <p:nvPr/>
        </p:nvCxnSpPr>
        <p:spPr>
          <a:xfrm>
            <a:off x="921327" y="948726"/>
            <a:ext cx="10349346" cy="1588"/>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1948708" y="6523122"/>
            <a:ext cx="184730" cy="307777"/>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Content Placeholder 3"/>
          <p:cNvSpPr txBox="1">
            <a:spLocks/>
          </p:cNvSpPr>
          <p:nvPr/>
        </p:nvSpPr>
        <p:spPr>
          <a:xfrm>
            <a:off x="6650181" y="6355556"/>
            <a:ext cx="5500255" cy="475315"/>
          </a:xfrm>
          <a:prstGeom prst="rect">
            <a:avLst/>
          </a:prstGeom>
        </p:spPr>
        <p:txBody>
          <a:bodyPr wrap="square" lIns="89999" tIns="46799" rIns="89999" bIns="46799" anchor="b">
            <a:noAutofit/>
          </a:bodyPr>
          <a:lstStyle/>
          <a:p>
            <a:pPr marL="0" marR="0" lvl="0" indent="0" algn="r" defTabSz="457200" rtl="0" eaLnBrk="1" fontAlgn="auto" latinLnBrk="0" hangingPunct="1">
              <a:lnSpc>
                <a:spcPct val="100000"/>
              </a:lnSpc>
              <a:spcBef>
                <a:spcPts val="500"/>
              </a:spcBef>
              <a:spcAft>
                <a:spcPts val="0"/>
              </a:spcAft>
              <a:buClr>
                <a:srgbClr val="E41F13"/>
              </a:buClr>
              <a:buSzPct val="110000"/>
              <a:buFont typeface="Wingdings" charset="2"/>
              <a:buNone/>
              <a:tabLst/>
              <a:defRPr/>
            </a:pPr>
            <a:endParaRPr kumimoji="0" lang="en-GB" sz="1000" b="0" i="0" u="none" strike="noStrike" kern="1200" cap="none" spc="0" normalizeH="0" baseline="30000" noProof="0" dirty="0" smtClean="0">
              <a:ln>
                <a:noFill/>
              </a:ln>
              <a:solidFill>
                <a:srgbClr val="060606"/>
              </a:solidFill>
              <a:effectLst/>
              <a:uLnTx/>
              <a:uFillTx/>
              <a:latin typeface="Arial" panose="020B0604020202020204" pitchFamily="34" charset="0"/>
              <a:ea typeface="+mn-ea"/>
              <a:cs typeface="+mn-cs"/>
            </a:endParaRPr>
          </a:p>
          <a:p>
            <a:pPr marL="0" marR="0" lvl="0" indent="0" algn="r" defTabSz="457200" rtl="0" eaLnBrk="1" fontAlgn="auto" latinLnBrk="0" hangingPunct="1">
              <a:lnSpc>
                <a:spcPct val="100000"/>
              </a:lnSpc>
              <a:spcBef>
                <a:spcPts val="500"/>
              </a:spcBef>
              <a:spcAft>
                <a:spcPts val="0"/>
              </a:spcAft>
              <a:buClr>
                <a:srgbClr val="E41F13"/>
              </a:buClr>
              <a:buSzPct val="110000"/>
              <a:buFont typeface="Wingdings" charset="2"/>
              <a:buNone/>
              <a:tabLst/>
              <a:defRPr/>
            </a:pPr>
            <a:r>
              <a:rPr kumimoji="0" lang="en-GB" sz="1200" b="0" i="0" u="none" strike="noStrike" kern="1200" cap="none" spc="0" normalizeH="0" baseline="0" noProof="0" dirty="0" smtClean="0">
                <a:ln>
                  <a:noFill/>
                </a:ln>
                <a:solidFill>
                  <a:srgbClr val="060606"/>
                </a:solidFill>
                <a:effectLst/>
                <a:uLnTx/>
                <a:uFillTx/>
                <a:latin typeface="Arial" panose="020B0604020202020204" pitchFamily="34" charset="0"/>
                <a:ea typeface="+mn-ea"/>
                <a:cs typeface="+mn-cs"/>
              </a:rPr>
              <a:t>Price D et al. NPJ Prim Care </a:t>
            </a:r>
            <a:r>
              <a:rPr kumimoji="0" lang="en-GB" sz="1200" b="0" i="0" u="none" strike="noStrike" kern="1200" cap="none" spc="0" normalizeH="0" baseline="0" noProof="0" dirty="0" err="1" smtClean="0">
                <a:ln>
                  <a:noFill/>
                </a:ln>
                <a:solidFill>
                  <a:srgbClr val="060606"/>
                </a:solidFill>
                <a:effectLst/>
                <a:uLnTx/>
                <a:uFillTx/>
                <a:latin typeface="Arial" panose="020B0604020202020204" pitchFamily="34" charset="0"/>
                <a:ea typeface="+mn-ea"/>
                <a:cs typeface="+mn-cs"/>
              </a:rPr>
              <a:t>Respir</a:t>
            </a:r>
            <a:r>
              <a:rPr kumimoji="0" lang="en-GB" sz="1200" b="0" i="0" u="none" strike="noStrike" kern="1200" cap="none" spc="0" normalizeH="0" baseline="0" noProof="0" dirty="0" smtClean="0">
                <a:ln>
                  <a:noFill/>
                </a:ln>
                <a:solidFill>
                  <a:srgbClr val="060606"/>
                </a:solidFill>
                <a:effectLst/>
                <a:uLnTx/>
                <a:uFillTx/>
                <a:latin typeface="Arial" panose="020B0604020202020204" pitchFamily="34" charset="0"/>
                <a:ea typeface="+mn-ea"/>
                <a:cs typeface="+mn-cs"/>
              </a:rPr>
              <a:t> Med 2014; 24:14009</a:t>
            </a:r>
            <a:endParaRPr kumimoji="0" lang="en-GB" sz="1200" b="0" i="0" u="none" strike="noStrike" kern="1200" cap="none" spc="0" normalizeH="0" baseline="0" noProof="0" dirty="0">
              <a:ln>
                <a:noFill/>
              </a:ln>
              <a:solidFill>
                <a:srgbClr val="06060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42101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Arrow Connector 19"/>
          <p:cNvCxnSpPr/>
          <p:nvPr/>
        </p:nvCxnSpPr>
        <p:spPr>
          <a:xfrm rot="5400000">
            <a:off x="2577317" y="2467795"/>
            <a:ext cx="998537" cy="1588"/>
          </a:xfrm>
          <a:prstGeom prst="straightConnector1">
            <a:avLst/>
          </a:prstGeom>
          <a:ln w="38100">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a:off x="2576522" y="4543537"/>
            <a:ext cx="998537" cy="1588"/>
          </a:xfrm>
          <a:prstGeom prst="straightConnector1">
            <a:avLst/>
          </a:prstGeom>
          <a:ln w="38100">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3076585" y="2478114"/>
            <a:ext cx="2071687" cy="1588"/>
          </a:xfrm>
          <a:prstGeom prst="straightConnector1">
            <a:avLst/>
          </a:prstGeom>
          <a:ln w="38100">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947546" y="162096"/>
            <a:ext cx="6296917" cy="553998"/>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3000" b="1" i="0" u="none" strike="noStrike" kern="1200" cap="none" spc="0" normalizeH="0" baseline="0" noProof="0" dirty="0" smtClean="0">
                <a:ln>
                  <a:noFill/>
                </a:ln>
                <a:solidFill>
                  <a:srgbClr val="000000"/>
                </a:solidFill>
                <a:effectLst/>
                <a:uLnTx/>
                <a:uFillTx/>
                <a:latin typeface="Arial"/>
                <a:ea typeface="+mn-ea"/>
                <a:cs typeface="+mn-cs"/>
              </a:rPr>
              <a:t>Survey design – REALISE Survey</a:t>
            </a:r>
            <a:endParaRPr kumimoji="0" lang="en-ZA" sz="30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8" name="Straight Connector 7"/>
          <p:cNvCxnSpPr/>
          <p:nvPr/>
        </p:nvCxnSpPr>
        <p:spPr>
          <a:xfrm>
            <a:off x="921327" y="699336"/>
            <a:ext cx="10349346" cy="1588"/>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9" name="Rounded Rectangle 8"/>
          <p:cNvSpPr/>
          <p:nvPr/>
        </p:nvSpPr>
        <p:spPr>
          <a:xfrm>
            <a:off x="1943659" y="1457150"/>
            <a:ext cx="2394065" cy="731519"/>
          </a:xfrm>
          <a:prstGeom prst="roundRect">
            <a:avLst/>
          </a:prstGeom>
          <a:solidFill>
            <a:srgbClr val="FFF2D9"/>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Box 9"/>
          <p:cNvSpPr txBox="1"/>
          <p:nvPr/>
        </p:nvSpPr>
        <p:spPr>
          <a:xfrm>
            <a:off x="2009179" y="1521581"/>
            <a:ext cx="2263025" cy="605294"/>
          </a:xfrm>
          <a:prstGeom prst="rect">
            <a:avLst/>
          </a:prstGeom>
          <a:noFill/>
        </p:spPr>
        <p:txBody>
          <a:bodyPr wrap="square" rtlCol="0">
            <a:spAutoFit/>
          </a:bodyP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0" lang="en-ZA" sz="1800" b="1" i="0" u="none" strike="noStrike" kern="1200" cap="none" spc="0" normalizeH="0" baseline="0" noProof="0" dirty="0" smtClean="0">
                <a:ln>
                  <a:noFill/>
                </a:ln>
                <a:solidFill>
                  <a:srgbClr val="000000"/>
                </a:solidFill>
                <a:effectLst/>
                <a:uLnTx/>
                <a:uFillTx/>
                <a:latin typeface="Arial"/>
                <a:ea typeface="+mn-ea"/>
                <a:cs typeface="+mn-cs"/>
              </a:rPr>
              <a:t>Questionnaires started (n=88,611)</a:t>
            </a:r>
            <a:endParaRPr kumimoji="0" lang="en-ZA" sz="1800" b="1" i="0" u="none" strike="noStrike" kern="1200" cap="none" spc="0" normalizeH="0" baseline="0" noProof="0" dirty="0">
              <a:ln>
                <a:noFill/>
              </a:ln>
              <a:solidFill>
                <a:srgbClr val="000000"/>
              </a:solidFill>
              <a:effectLst/>
              <a:uLnTx/>
              <a:uFillTx/>
              <a:latin typeface="Arial"/>
              <a:ea typeface="+mn-ea"/>
              <a:cs typeface="+mn-cs"/>
            </a:endParaRPr>
          </a:p>
        </p:txBody>
      </p:sp>
      <p:sp>
        <p:nvSpPr>
          <p:cNvPr id="11" name="Rounded Rectangle 10"/>
          <p:cNvSpPr/>
          <p:nvPr/>
        </p:nvSpPr>
        <p:spPr>
          <a:xfrm>
            <a:off x="1943659" y="3003318"/>
            <a:ext cx="2394065" cy="1188719"/>
          </a:xfrm>
          <a:prstGeom prst="roundRect">
            <a:avLst/>
          </a:prstGeom>
          <a:solidFill>
            <a:srgbClr val="FFF2D9"/>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TextBox 11"/>
          <p:cNvSpPr txBox="1"/>
          <p:nvPr/>
        </p:nvSpPr>
        <p:spPr>
          <a:xfrm>
            <a:off x="2009179" y="3038550"/>
            <a:ext cx="2263025" cy="1118255"/>
          </a:xfrm>
          <a:prstGeom prst="rect">
            <a:avLst/>
          </a:prstGeom>
          <a:noFill/>
        </p:spPr>
        <p:txBody>
          <a:bodyPr wrap="square" rtlCol="0">
            <a:spAutoFit/>
          </a:bodyP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0" lang="en-ZA" sz="1800" b="1" i="0" u="none" strike="noStrike" kern="1200" cap="none" spc="0" normalizeH="0" baseline="0" noProof="0" dirty="0" smtClean="0">
                <a:ln>
                  <a:noFill/>
                </a:ln>
                <a:solidFill>
                  <a:srgbClr val="000000"/>
                </a:solidFill>
                <a:effectLst/>
                <a:uLnTx/>
                <a:uFillTx/>
                <a:latin typeface="Arial"/>
                <a:ea typeface="+mn-ea"/>
                <a:cs typeface="+mn-cs"/>
              </a:rPr>
              <a:t>Respondents completing questionnaire (n=8,370)</a:t>
            </a:r>
            <a:endParaRPr kumimoji="0" lang="en-ZA" sz="1800" b="1" i="0" u="none" strike="noStrike" kern="1200" cap="none" spc="0" normalizeH="0" baseline="0" noProof="0" dirty="0">
              <a:ln>
                <a:noFill/>
              </a:ln>
              <a:solidFill>
                <a:srgbClr val="000000"/>
              </a:solidFill>
              <a:effectLst/>
              <a:uLnTx/>
              <a:uFillTx/>
              <a:latin typeface="Arial"/>
              <a:ea typeface="+mn-ea"/>
              <a:cs typeface="+mn-cs"/>
            </a:endParaRPr>
          </a:p>
        </p:txBody>
      </p:sp>
      <p:sp>
        <p:nvSpPr>
          <p:cNvPr id="13" name="Rounded Rectangle 12"/>
          <p:cNvSpPr/>
          <p:nvPr/>
        </p:nvSpPr>
        <p:spPr>
          <a:xfrm>
            <a:off x="1943659" y="5039939"/>
            <a:ext cx="2394065" cy="922711"/>
          </a:xfrm>
          <a:prstGeom prst="roundRect">
            <a:avLst/>
          </a:prstGeom>
          <a:solidFill>
            <a:srgbClr val="FFF2D9"/>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TextBox 13"/>
          <p:cNvSpPr txBox="1"/>
          <p:nvPr/>
        </p:nvSpPr>
        <p:spPr>
          <a:xfrm>
            <a:off x="2009179" y="5075171"/>
            <a:ext cx="2263025" cy="861774"/>
          </a:xfrm>
          <a:prstGeom prst="rect">
            <a:avLst/>
          </a:prstGeom>
          <a:noFill/>
        </p:spPr>
        <p:txBody>
          <a:bodyPr wrap="square" rtlCol="0">
            <a:spAutoFit/>
          </a:bodyP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0" lang="en-ZA" sz="1800" b="1" i="0" u="none" strike="noStrike" kern="1200" cap="none" spc="0" normalizeH="0" baseline="0" noProof="0" dirty="0" smtClean="0">
                <a:ln>
                  <a:noFill/>
                </a:ln>
                <a:solidFill>
                  <a:srgbClr val="000000"/>
                </a:solidFill>
                <a:effectLst/>
                <a:uLnTx/>
                <a:uFillTx/>
                <a:latin typeface="Arial"/>
                <a:ea typeface="+mn-ea"/>
                <a:cs typeface="+mn-cs"/>
              </a:rPr>
              <a:t>Respondents included in final survey (n=8,000)</a:t>
            </a:r>
            <a:endParaRPr kumimoji="0" lang="en-ZA" sz="1800" b="1" i="0" u="none" strike="noStrike" kern="1200" cap="none" spc="0" normalizeH="0" baseline="0" noProof="0" dirty="0">
              <a:ln>
                <a:noFill/>
              </a:ln>
              <a:solidFill>
                <a:srgbClr val="000000"/>
              </a:solidFill>
              <a:effectLst/>
              <a:uLnTx/>
              <a:uFillTx/>
              <a:latin typeface="Arial"/>
              <a:ea typeface="+mn-ea"/>
              <a:cs typeface="+mn-cs"/>
            </a:endParaRPr>
          </a:p>
        </p:txBody>
      </p:sp>
      <p:sp>
        <p:nvSpPr>
          <p:cNvPr id="15" name="Rounded Rectangle 14"/>
          <p:cNvSpPr/>
          <p:nvPr/>
        </p:nvSpPr>
        <p:spPr>
          <a:xfrm>
            <a:off x="5177340" y="1382306"/>
            <a:ext cx="5108159" cy="2593569"/>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16" name="TextBox 15"/>
          <p:cNvSpPr txBox="1"/>
          <p:nvPr/>
        </p:nvSpPr>
        <p:spPr>
          <a:xfrm>
            <a:off x="5447505" y="1409228"/>
            <a:ext cx="4784956" cy="2530180"/>
          </a:xfrm>
          <a:prstGeom prst="rect">
            <a:avLst/>
          </a:prstGeom>
          <a:noFill/>
        </p:spPr>
        <p:txBody>
          <a:bodyPr wrap="square" rtlCol="0">
            <a:spAutoFit/>
          </a:bodyPr>
          <a:lstStyle/>
          <a:p>
            <a:pPr marL="0" marR="0" lvl="0" indent="0" algn="l" defTabSz="457200" rtl="0" eaLnBrk="1" fontAlgn="auto" latinLnBrk="0" hangingPunct="1">
              <a:lnSpc>
                <a:spcPts val="2400"/>
              </a:lnSpc>
              <a:spcBef>
                <a:spcPts val="0"/>
              </a:spcBef>
              <a:spcAft>
                <a:spcPts val="0"/>
              </a:spcAft>
              <a:buClrTx/>
              <a:buSzTx/>
              <a:buFontTx/>
              <a:buNone/>
              <a:tabLst/>
              <a:defRPr/>
            </a:pPr>
            <a:r>
              <a:rPr kumimoji="0" lang="en-ZA" sz="1800" b="1" i="0" u="none" strike="noStrike" kern="1200" cap="none" spc="0" normalizeH="0" baseline="0" noProof="0" dirty="0" smtClean="0">
                <a:ln>
                  <a:noFill/>
                </a:ln>
                <a:solidFill>
                  <a:srgbClr val="000000"/>
                </a:solidFill>
                <a:effectLst/>
                <a:uLnTx/>
                <a:uFillTx/>
                <a:latin typeface="Arial"/>
                <a:ea typeface="+mn-ea"/>
                <a:cs typeface="+mn-cs"/>
              </a:rPr>
              <a:t>Excluded</a:t>
            </a:r>
          </a:p>
          <a:p>
            <a:pPr marL="0" marR="0" lvl="0" indent="0" algn="l" defTabSz="457200" rtl="0" eaLnBrk="1" fontAlgn="auto" latinLnBrk="0" hangingPunct="1">
              <a:lnSpc>
                <a:spcPts val="2400"/>
              </a:lnSpc>
              <a:spcBef>
                <a:spcPts val="0"/>
              </a:spcBef>
              <a:spcAft>
                <a:spcPts val="0"/>
              </a:spcAft>
              <a:buClrTx/>
              <a:buSzTx/>
              <a:buFont typeface="Arial" pitchFamily="34" charset="0"/>
              <a:buChar char="•"/>
              <a:tabLst/>
              <a:defRPr/>
            </a:pPr>
            <a:r>
              <a:rPr kumimoji="0" lang="en-ZA" sz="1800" b="1" i="0" u="none" strike="noStrike" kern="1200" cap="none" spc="0" normalizeH="0" baseline="0" noProof="0" dirty="0" smtClean="0">
                <a:ln>
                  <a:noFill/>
                </a:ln>
                <a:solidFill>
                  <a:srgbClr val="000000"/>
                </a:solidFill>
                <a:effectLst/>
                <a:uLnTx/>
                <a:uFillTx/>
                <a:latin typeface="Arial"/>
                <a:ea typeface="+mn-ea"/>
                <a:cs typeface="+mn-cs"/>
              </a:rPr>
              <a:t> Did not meet criteria (n=69,646)</a:t>
            </a:r>
          </a:p>
          <a:p>
            <a:pPr marL="0" marR="0" lvl="0" indent="0" algn="l" defTabSz="457200" rtl="0" eaLnBrk="1" fontAlgn="auto" latinLnBrk="0" hangingPunct="1">
              <a:lnSpc>
                <a:spcPts val="2400"/>
              </a:lnSpc>
              <a:spcBef>
                <a:spcPts val="0"/>
              </a:spcBef>
              <a:spcAft>
                <a:spcPts val="0"/>
              </a:spcAft>
              <a:buClrTx/>
              <a:buSzTx/>
              <a:buFontTx/>
              <a:buNone/>
              <a:tabLst>
                <a:tab pos="266700" algn="l"/>
              </a:tabLst>
              <a:defRPr/>
            </a:pPr>
            <a:r>
              <a:rPr kumimoji="0" lang="en-ZA" sz="1800" b="1" i="0" u="none" strike="noStrike" kern="1200" cap="none" spc="0" normalizeH="0" baseline="0" noProof="0" dirty="0" smtClean="0">
                <a:ln>
                  <a:noFill/>
                </a:ln>
                <a:solidFill>
                  <a:srgbClr val="000000"/>
                </a:solidFill>
                <a:effectLst/>
                <a:uLnTx/>
                <a:uFillTx/>
                <a:latin typeface="Arial"/>
                <a:ea typeface="+mn-ea"/>
                <a:cs typeface="+mn-cs"/>
              </a:rPr>
              <a:t>	- Did not have asthma (n=68,479)</a:t>
            </a:r>
          </a:p>
          <a:p>
            <a:pPr marL="0" marR="0" lvl="0" indent="0" algn="l" defTabSz="457200" rtl="0" eaLnBrk="1" fontAlgn="auto" latinLnBrk="0" hangingPunct="1">
              <a:lnSpc>
                <a:spcPts val="2400"/>
              </a:lnSpc>
              <a:spcBef>
                <a:spcPts val="0"/>
              </a:spcBef>
              <a:spcAft>
                <a:spcPts val="0"/>
              </a:spcAft>
              <a:buClrTx/>
              <a:buSzTx/>
              <a:buFontTx/>
              <a:buNone/>
              <a:tabLst>
                <a:tab pos="266700" algn="l"/>
              </a:tabLst>
              <a:defRPr/>
            </a:pPr>
            <a:r>
              <a:rPr kumimoji="0" lang="en-ZA" sz="1800" b="1" i="0" u="none" strike="noStrike" kern="1200" cap="none" spc="0" normalizeH="0" baseline="0" noProof="0" dirty="0" smtClean="0">
                <a:ln>
                  <a:noFill/>
                </a:ln>
                <a:solidFill>
                  <a:srgbClr val="000000"/>
                </a:solidFill>
                <a:effectLst/>
                <a:uLnTx/>
                <a:uFillTx/>
                <a:latin typeface="Arial"/>
                <a:ea typeface="+mn-ea"/>
                <a:cs typeface="+mn-cs"/>
              </a:rPr>
              <a:t>	- Fewer than 2 prescriptions (n=39,537)</a:t>
            </a:r>
          </a:p>
          <a:p>
            <a:pPr marL="0" marR="0" lvl="0" indent="0" algn="l" defTabSz="457200" rtl="0" eaLnBrk="1" fontAlgn="auto" latinLnBrk="0" hangingPunct="1">
              <a:lnSpc>
                <a:spcPts val="2400"/>
              </a:lnSpc>
              <a:spcBef>
                <a:spcPts val="0"/>
              </a:spcBef>
              <a:spcAft>
                <a:spcPts val="0"/>
              </a:spcAft>
              <a:buClrTx/>
              <a:buSzTx/>
              <a:buFontTx/>
              <a:buNone/>
              <a:tabLst>
                <a:tab pos="266700" algn="l"/>
              </a:tabLst>
              <a:defRPr/>
            </a:pPr>
            <a:r>
              <a:rPr kumimoji="0" lang="en-ZA" sz="1800" b="1" i="0" u="none" strike="noStrike" kern="1200" cap="none" spc="0" normalizeH="0" baseline="0" noProof="0" dirty="0" smtClean="0">
                <a:ln>
                  <a:noFill/>
                </a:ln>
                <a:solidFill>
                  <a:srgbClr val="000000"/>
                </a:solidFill>
                <a:effectLst/>
                <a:uLnTx/>
                <a:uFillTx/>
                <a:latin typeface="Arial"/>
                <a:ea typeface="+mn-ea"/>
                <a:cs typeface="+mn-cs"/>
              </a:rPr>
              <a:t>	- Not aged 18-50 years (n=15,239)</a:t>
            </a:r>
          </a:p>
          <a:p>
            <a:pPr marL="0" marR="0" lvl="0" indent="0" algn="l" defTabSz="457200" rtl="0" eaLnBrk="1" fontAlgn="auto" latinLnBrk="0" hangingPunct="1">
              <a:lnSpc>
                <a:spcPts val="2400"/>
              </a:lnSpc>
              <a:spcBef>
                <a:spcPts val="0"/>
              </a:spcBef>
              <a:spcAft>
                <a:spcPts val="0"/>
              </a:spcAft>
              <a:buClrTx/>
              <a:buSzTx/>
              <a:buFontTx/>
              <a:buNone/>
              <a:tabLst>
                <a:tab pos="266700" algn="l"/>
              </a:tabLst>
              <a:defRPr/>
            </a:pPr>
            <a:r>
              <a:rPr kumimoji="0" lang="en-ZA" sz="1800" b="1" i="0" u="none" strike="noStrike" kern="1200" cap="none" spc="0" normalizeH="0" baseline="0" noProof="0" dirty="0" smtClean="0">
                <a:ln>
                  <a:noFill/>
                </a:ln>
                <a:solidFill>
                  <a:srgbClr val="000000"/>
                </a:solidFill>
                <a:effectLst/>
                <a:uLnTx/>
                <a:uFillTx/>
                <a:latin typeface="Arial"/>
                <a:ea typeface="+mn-ea"/>
                <a:cs typeface="+mn-cs"/>
              </a:rPr>
              <a:t>	- Do not use social media (n=7,459)</a:t>
            </a:r>
          </a:p>
          <a:p>
            <a:pPr marL="0" marR="0" lvl="0" indent="0" algn="l" defTabSz="457200" rtl="0" eaLnBrk="1" fontAlgn="auto" latinLnBrk="0" hangingPunct="1">
              <a:lnSpc>
                <a:spcPts val="2400"/>
              </a:lnSpc>
              <a:spcBef>
                <a:spcPts val="0"/>
              </a:spcBef>
              <a:spcAft>
                <a:spcPts val="0"/>
              </a:spcAft>
              <a:buClrTx/>
              <a:buSzTx/>
              <a:buFont typeface="Arial" pitchFamily="34" charset="0"/>
              <a:buChar char="•"/>
              <a:tabLst/>
              <a:defRPr/>
            </a:pPr>
            <a:r>
              <a:rPr kumimoji="0" lang="en-ZA" sz="1800" b="1" i="0" u="none" strike="noStrike" kern="1200" cap="none" spc="0" normalizeH="0" baseline="0" noProof="0" dirty="0" smtClean="0">
                <a:ln>
                  <a:noFill/>
                </a:ln>
                <a:solidFill>
                  <a:srgbClr val="000000"/>
                </a:solidFill>
                <a:effectLst/>
                <a:uLnTx/>
                <a:uFillTx/>
                <a:latin typeface="Arial"/>
                <a:ea typeface="+mn-ea"/>
                <a:cs typeface="+mn-cs"/>
              </a:rPr>
              <a:t> Incomplete questionnaires (n=4,560)</a:t>
            </a:r>
          </a:p>
          <a:p>
            <a:pPr marL="0" marR="0" lvl="0" indent="0" algn="l" defTabSz="457200" rtl="0" eaLnBrk="1" fontAlgn="auto" latinLnBrk="0" hangingPunct="1">
              <a:lnSpc>
                <a:spcPts val="2400"/>
              </a:lnSpc>
              <a:spcBef>
                <a:spcPts val="0"/>
              </a:spcBef>
              <a:spcAft>
                <a:spcPts val="0"/>
              </a:spcAft>
              <a:buClrTx/>
              <a:buSzTx/>
              <a:buFont typeface="Arial" pitchFamily="34" charset="0"/>
              <a:buChar char="•"/>
              <a:tabLst/>
              <a:defRPr/>
            </a:pPr>
            <a:r>
              <a:rPr kumimoji="0" lang="en-ZA" sz="1800" b="1" i="0" u="none" strike="noStrike" kern="1200" cap="none" spc="0" normalizeH="0" baseline="0" noProof="0" dirty="0" smtClean="0">
                <a:ln>
                  <a:noFill/>
                </a:ln>
                <a:solidFill>
                  <a:srgbClr val="000000"/>
                </a:solidFill>
                <a:effectLst/>
                <a:uLnTx/>
                <a:uFillTx/>
                <a:latin typeface="Arial"/>
                <a:ea typeface="+mn-ea"/>
                <a:cs typeface="+mn-cs"/>
              </a:rPr>
              <a:t> National representation quota (n=6,035)</a:t>
            </a:r>
            <a:endParaRPr kumimoji="0" lang="en-ZA" sz="1800" b="1" i="0" u="none" strike="noStrike" kern="1200" cap="none" spc="0" normalizeH="0" baseline="0" noProof="0" dirty="0">
              <a:ln>
                <a:noFill/>
              </a:ln>
              <a:solidFill>
                <a:srgbClr val="000000"/>
              </a:solidFill>
              <a:effectLst/>
              <a:uLnTx/>
              <a:uFillTx/>
              <a:latin typeface="Arial"/>
              <a:ea typeface="+mn-ea"/>
              <a:cs typeface="+mn-cs"/>
            </a:endParaRPr>
          </a:p>
        </p:txBody>
      </p:sp>
      <p:sp>
        <p:nvSpPr>
          <p:cNvPr id="17" name="Rounded Rectangle 16"/>
          <p:cNvSpPr/>
          <p:nvPr/>
        </p:nvSpPr>
        <p:spPr>
          <a:xfrm>
            <a:off x="5177340" y="4319930"/>
            <a:ext cx="5141410" cy="761552"/>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TextBox 17"/>
          <p:cNvSpPr txBox="1"/>
          <p:nvPr/>
        </p:nvSpPr>
        <p:spPr>
          <a:xfrm>
            <a:off x="5447505" y="4346851"/>
            <a:ext cx="4784956" cy="707886"/>
          </a:xfrm>
          <a:prstGeom prst="rect">
            <a:avLst/>
          </a:prstGeom>
          <a:noFill/>
        </p:spPr>
        <p:txBody>
          <a:bodyPr wrap="square" rtlCol="0">
            <a:spAutoFit/>
          </a:bodyPr>
          <a:lstStyle/>
          <a:p>
            <a:pPr marL="0" marR="0" lvl="0" indent="0" algn="l" defTabSz="457200" rtl="0" eaLnBrk="1" fontAlgn="auto" latinLnBrk="0" hangingPunct="1">
              <a:lnSpc>
                <a:spcPts val="2400"/>
              </a:lnSpc>
              <a:spcBef>
                <a:spcPts val="0"/>
              </a:spcBef>
              <a:spcAft>
                <a:spcPts val="0"/>
              </a:spcAft>
              <a:buClrTx/>
              <a:buSzTx/>
              <a:buFontTx/>
              <a:buNone/>
              <a:tabLst/>
              <a:defRPr/>
            </a:pPr>
            <a:r>
              <a:rPr kumimoji="0" lang="en-ZA" sz="1800" b="1" i="0" u="none" strike="noStrike" kern="1200" cap="none" spc="0" normalizeH="0" baseline="0" noProof="0" dirty="0" smtClean="0">
                <a:ln>
                  <a:noFill/>
                </a:ln>
                <a:solidFill>
                  <a:srgbClr val="000000"/>
                </a:solidFill>
                <a:effectLst/>
                <a:uLnTx/>
                <a:uFillTx/>
                <a:latin typeface="Arial"/>
                <a:ea typeface="+mn-ea"/>
                <a:cs typeface="+mn-cs"/>
              </a:rPr>
              <a:t>Excluded</a:t>
            </a:r>
          </a:p>
          <a:p>
            <a:pPr marL="0" marR="0" lvl="0" indent="0" algn="l" defTabSz="457200" rtl="0" eaLnBrk="1" fontAlgn="auto" latinLnBrk="0" hangingPunct="1">
              <a:lnSpc>
                <a:spcPts val="2400"/>
              </a:lnSpc>
              <a:spcBef>
                <a:spcPts val="0"/>
              </a:spcBef>
              <a:spcAft>
                <a:spcPts val="0"/>
              </a:spcAft>
              <a:buClrTx/>
              <a:buSzTx/>
              <a:buFont typeface="Arial" pitchFamily="34" charset="0"/>
              <a:buChar char="•"/>
              <a:tabLst/>
              <a:defRPr/>
            </a:pPr>
            <a:r>
              <a:rPr kumimoji="0" lang="en-ZA" sz="1800" b="1" i="0" u="none" strike="noStrike" kern="1200" cap="none" spc="0" normalizeH="0" baseline="0" noProof="0" dirty="0" smtClean="0">
                <a:ln>
                  <a:noFill/>
                </a:ln>
                <a:solidFill>
                  <a:srgbClr val="000000"/>
                </a:solidFill>
                <a:effectLst/>
                <a:uLnTx/>
                <a:uFillTx/>
                <a:latin typeface="Arial"/>
                <a:ea typeface="+mn-ea"/>
                <a:cs typeface="+mn-cs"/>
              </a:rPr>
              <a:t> Data cleaning quality checks (n=370)</a:t>
            </a:r>
            <a:endParaRPr kumimoji="0" lang="en-ZA" sz="18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24" name="Straight Arrow Connector 23"/>
          <p:cNvCxnSpPr/>
          <p:nvPr/>
        </p:nvCxnSpPr>
        <p:spPr>
          <a:xfrm>
            <a:off x="3076585" y="4567264"/>
            <a:ext cx="2071687" cy="1588"/>
          </a:xfrm>
          <a:prstGeom prst="straightConnector1">
            <a:avLst/>
          </a:prstGeom>
          <a:ln w="38100">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2" name="Content Placeholder 3"/>
          <p:cNvSpPr txBox="1">
            <a:spLocks/>
          </p:cNvSpPr>
          <p:nvPr/>
        </p:nvSpPr>
        <p:spPr>
          <a:xfrm>
            <a:off x="6650181" y="6355556"/>
            <a:ext cx="5500255" cy="475315"/>
          </a:xfrm>
          <a:prstGeom prst="rect">
            <a:avLst/>
          </a:prstGeom>
        </p:spPr>
        <p:txBody>
          <a:bodyPr wrap="square" lIns="89999" tIns="46799" rIns="89999" bIns="46799" anchor="b">
            <a:noAutofit/>
          </a:bodyPr>
          <a:lstStyle/>
          <a:p>
            <a:pPr marL="0" marR="0" lvl="0" indent="0" algn="r" defTabSz="457200" rtl="0" eaLnBrk="1" fontAlgn="auto" latinLnBrk="0" hangingPunct="1">
              <a:lnSpc>
                <a:spcPct val="100000"/>
              </a:lnSpc>
              <a:spcBef>
                <a:spcPts val="500"/>
              </a:spcBef>
              <a:spcAft>
                <a:spcPts val="0"/>
              </a:spcAft>
              <a:buClr>
                <a:srgbClr val="E41F13"/>
              </a:buClr>
              <a:buSzPct val="110000"/>
              <a:buFont typeface="Wingdings" charset="2"/>
              <a:buNone/>
              <a:tabLst/>
              <a:defRPr/>
            </a:pPr>
            <a:endParaRPr kumimoji="0" lang="en-GB" sz="1000" b="0" i="0" u="none" strike="noStrike" kern="1200" cap="none" spc="0" normalizeH="0" baseline="30000" noProof="0" dirty="0" smtClean="0">
              <a:ln>
                <a:noFill/>
              </a:ln>
              <a:solidFill>
                <a:srgbClr val="060606"/>
              </a:solidFill>
              <a:effectLst/>
              <a:uLnTx/>
              <a:uFillTx/>
              <a:latin typeface="Arial" panose="020B0604020202020204" pitchFamily="34" charset="0"/>
              <a:ea typeface="+mn-ea"/>
              <a:cs typeface="+mn-cs"/>
            </a:endParaRPr>
          </a:p>
          <a:p>
            <a:pPr marL="0" marR="0" lvl="0" indent="0" algn="r" defTabSz="457200" rtl="0" eaLnBrk="1" fontAlgn="auto" latinLnBrk="0" hangingPunct="1">
              <a:lnSpc>
                <a:spcPct val="100000"/>
              </a:lnSpc>
              <a:spcBef>
                <a:spcPts val="500"/>
              </a:spcBef>
              <a:spcAft>
                <a:spcPts val="0"/>
              </a:spcAft>
              <a:buClr>
                <a:srgbClr val="E41F13"/>
              </a:buClr>
              <a:buSzPct val="110000"/>
              <a:buFont typeface="Wingdings" charset="2"/>
              <a:buNone/>
              <a:tabLst/>
              <a:defRPr/>
            </a:pPr>
            <a:r>
              <a:rPr kumimoji="0" lang="en-GB" sz="1200" b="0" i="0" u="none" strike="noStrike" kern="1200" cap="none" spc="0" normalizeH="0" baseline="0" noProof="0" dirty="0" smtClean="0">
                <a:ln>
                  <a:noFill/>
                </a:ln>
                <a:solidFill>
                  <a:srgbClr val="060606"/>
                </a:solidFill>
                <a:effectLst/>
                <a:uLnTx/>
                <a:uFillTx/>
                <a:latin typeface="Arial" panose="020B0604020202020204" pitchFamily="34" charset="0"/>
                <a:ea typeface="+mn-ea"/>
                <a:cs typeface="+mn-cs"/>
              </a:rPr>
              <a:t>Price D et al. NPJ Prim Care </a:t>
            </a:r>
            <a:r>
              <a:rPr kumimoji="0" lang="en-GB" sz="1200" b="0" i="0" u="none" strike="noStrike" kern="1200" cap="none" spc="0" normalizeH="0" baseline="0" noProof="0" dirty="0" err="1" smtClean="0">
                <a:ln>
                  <a:noFill/>
                </a:ln>
                <a:solidFill>
                  <a:srgbClr val="060606"/>
                </a:solidFill>
                <a:effectLst/>
                <a:uLnTx/>
                <a:uFillTx/>
                <a:latin typeface="Arial" panose="020B0604020202020204" pitchFamily="34" charset="0"/>
                <a:ea typeface="+mn-ea"/>
                <a:cs typeface="+mn-cs"/>
              </a:rPr>
              <a:t>Respir</a:t>
            </a:r>
            <a:r>
              <a:rPr kumimoji="0" lang="en-GB" sz="1200" b="0" i="0" u="none" strike="noStrike" kern="1200" cap="none" spc="0" normalizeH="0" baseline="0" noProof="0" dirty="0" smtClean="0">
                <a:ln>
                  <a:noFill/>
                </a:ln>
                <a:solidFill>
                  <a:srgbClr val="060606"/>
                </a:solidFill>
                <a:effectLst/>
                <a:uLnTx/>
                <a:uFillTx/>
                <a:latin typeface="Arial" panose="020B0604020202020204" pitchFamily="34" charset="0"/>
                <a:ea typeface="+mn-ea"/>
                <a:cs typeface="+mn-cs"/>
              </a:rPr>
              <a:t> Med 2014; 24:14009</a:t>
            </a:r>
            <a:endParaRPr kumimoji="0" lang="en-GB" sz="1200" b="0" i="0" u="none" strike="noStrike" kern="1200" cap="none" spc="0" normalizeH="0" baseline="0" noProof="0" dirty="0">
              <a:ln>
                <a:noFill/>
              </a:ln>
              <a:solidFill>
                <a:srgbClr val="06060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32140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791" y="86399"/>
            <a:ext cx="11159820" cy="899985"/>
          </a:xfrm>
        </p:spPr>
        <p:txBody>
          <a:bodyPr wrap="square" lIns="0" tIns="46799" rIns="89999" bIns="46799" anchor="b">
            <a:noAutofit/>
          </a:bodyPr>
          <a:lstStyle/>
          <a:p>
            <a:r>
              <a:rPr lang="en-GB" dirty="0"/>
              <a:t>Asthma impacts on patients’ everyday lives</a:t>
            </a:r>
          </a:p>
        </p:txBody>
      </p:sp>
      <p:sp>
        <p:nvSpPr>
          <p:cNvPr id="4" name="Content Placeholder 3"/>
          <p:cNvSpPr>
            <a:spLocks noGrp="1"/>
          </p:cNvSpPr>
          <p:nvPr>
            <p:ph idx="4294967295"/>
          </p:nvPr>
        </p:nvSpPr>
        <p:spPr>
          <a:xfrm>
            <a:off x="0" y="6317898"/>
            <a:ext cx="11519815" cy="539991"/>
          </a:xfrm>
        </p:spPr>
        <p:txBody>
          <a:bodyPr wrap="square" lIns="89999" tIns="46799" rIns="89999" bIns="46799" anchor="b">
            <a:noAutofit/>
          </a:bodyPr>
          <a:lstStyle/>
          <a:p>
            <a:pPr marL="0" indent="0">
              <a:spcAft>
                <a:spcPts val="0"/>
              </a:spcAft>
              <a:buNone/>
            </a:pPr>
            <a:r>
              <a:rPr lang="en-GB" sz="1000" dirty="0">
                <a:latin typeface="Arial" panose="020B0604020202020204" pitchFamily="34" charset="0"/>
              </a:rPr>
              <a:t>*In the previous 7 days</a:t>
            </a:r>
          </a:p>
          <a:p>
            <a:pPr marL="0" indent="0">
              <a:spcAft>
                <a:spcPts val="0"/>
              </a:spcAft>
              <a:buNone/>
            </a:pPr>
            <a:r>
              <a:rPr lang="en-GB" sz="1000" dirty="0">
                <a:latin typeface="Arial" panose="020B0604020202020204" pitchFamily="34" charset="0"/>
              </a:rPr>
              <a:t>The REALISE survey was conducted in patients aged 18–50 years who were active on social media</a:t>
            </a:r>
            <a:r>
              <a:rPr lang="en-GB" sz="1000" dirty="0" smtClean="0">
                <a:latin typeface="Arial" panose="020B0604020202020204" pitchFamily="34" charset="0"/>
              </a:rPr>
              <a:t>.</a:t>
            </a:r>
            <a:endParaRPr lang="en-GB" sz="1000" baseline="30000" dirty="0">
              <a:latin typeface="Arial" panose="020B0604020202020204" pitchFamily="34" charset="0"/>
            </a:endParaRPr>
          </a:p>
        </p:txBody>
      </p:sp>
      <p:grpSp>
        <p:nvGrpSpPr>
          <p:cNvPr id="14" name="Group 13">
            <a:extLst>
              <a:ext uri="{FF2B5EF4-FFF2-40B4-BE49-F238E27FC236}">
                <a16:creationId xmlns:a16="http://schemas.microsoft.com/office/drawing/2014/main" id="{C2390031-4DFE-4B38-9DC7-6719E23A6BB7}"/>
              </a:ext>
            </a:extLst>
          </p:cNvPr>
          <p:cNvGrpSpPr/>
          <p:nvPr/>
        </p:nvGrpSpPr>
        <p:grpSpPr>
          <a:xfrm>
            <a:off x="672032" y="1330658"/>
            <a:ext cx="10891217" cy="4736464"/>
            <a:chOff x="1720572" y="1330658"/>
            <a:chExt cx="10891217" cy="4736464"/>
          </a:xfrm>
        </p:grpSpPr>
        <p:sp>
          <p:nvSpPr>
            <p:cNvPr id="15" name="Rectangle 14">
              <a:extLst>
                <a:ext uri="{FF2B5EF4-FFF2-40B4-BE49-F238E27FC236}">
                  <a16:creationId xmlns:a16="http://schemas.microsoft.com/office/drawing/2014/main" id="{ACBBCDF4-E1B4-4DDF-8DE9-87D6F78F74A9}"/>
                </a:ext>
              </a:extLst>
            </p:cNvPr>
            <p:cNvSpPr/>
            <p:nvPr/>
          </p:nvSpPr>
          <p:spPr>
            <a:xfrm>
              <a:off x="3088885" y="5636235"/>
              <a:ext cx="1640193" cy="261610"/>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a:ea typeface="+mn-ea"/>
                  <a:cs typeface="+mn-cs"/>
                </a:rPr>
                <a:t>Days with symptoms*</a:t>
              </a:r>
            </a:p>
          </p:txBody>
        </p:sp>
        <p:sp>
          <p:nvSpPr>
            <p:cNvPr id="16" name="Rectangle 15">
              <a:extLst>
                <a:ext uri="{FF2B5EF4-FFF2-40B4-BE49-F238E27FC236}">
                  <a16:creationId xmlns:a16="http://schemas.microsoft.com/office/drawing/2014/main" id="{C325B8A3-4AF1-4C44-9EF5-EC6FE04866A2}"/>
                </a:ext>
              </a:extLst>
            </p:cNvPr>
            <p:cNvSpPr/>
            <p:nvPr/>
          </p:nvSpPr>
          <p:spPr>
            <a:xfrm>
              <a:off x="4891917" y="5636235"/>
              <a:ext cx="1726755" cy="430887"/>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a:ea typeface="+mn-ea"/>
                  <a:cs typeface="+mn-cs"/>
                </a:rPr>
                <a:t>Normal activities </a:t>
              </a:r>
              <a:br>
                <a:rPr kumimoji="0" lang="en-GB" sz="1100" b="1" i="0" u="none" strike="noStrike" kern="1200" cap="none" spc="0" normalizeH="0" baseline="0" noProof="0" dirty="0">
                  <a:ln>
                    <a:noFill/>
                  </a:ln>
                  <a:solidFill>
                    <a:srgbClr val="000000"/>
                  </a:solidFill>
                  <a:effectLst/>
                  <a:uLnTx/>
                  <a:uFillTx/>
                  <a:latin typeface="Arial"/>
                  <a:ea typeface="+mn-ea"/>
                  <a:cs typeface="+mn-cs"/>
                </a:rPr>
              </a:br>
              <a:r>
                <a:rPr kumimoji="0" lang="en-GB" sz="1100" b="1" i="0" u="none" strike="noStrike" kern="1200" cap="none" spc="0" normalizeH="0" baseline="0" noProof="0" dirty="0">
                  <a:ln>
                    <a:noFill/>
                  </a:ln>
                  <a:solidFill>
                    <a:srgbClr val="000000"/>
                  </a:solidFill>
                  <a:effectLst/>
                  <a:uLnTx/>
                  <a:uFillTx/>
                  <a:latin typeface="Arial"/>
                  <a:ea typeface="+mn-ea"/>
                  <a:cs typeface="+mn-cs"/>
                </a:rPr>
                <a:t>affected by symptoms*</a:t>
              </a:r>
              <a:endParaRPr kumimoji="0" lang="en-GB"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F80A0F50-8F24-4F3B-B2BC-44145A2F4066}"/>
                </a:ext>
              </a:extLst>
            </p:cNvPr>
            <p:cNvSpPr/>
            <p:nvPr/>
          </p:nvSpPr>
          <p:spPr>
            <a:xfrm>
              <a:off x="6654856" y="5636235"/>
              <a:ext cx="960519" cy="430887"/>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a:ea typeface="+mn-ea"/>
                  <a:cs typeface="+mn-cs"/>
                </a:rPr>
                <a:t>Night-time </a:t>
              </a:r>
              <a:br>
                <a:rPr kumimoji="0" lang="en-GB" sz="1100" b="1" i="0" u="none" strike="noStrike" kern="1200" cap="none" spc="0" normalizeH="0" baseline="0" noProof="0" dirty="0">
                  <a:ln>
                    <a:noFill/>
                  </a:ln>
                  <a:solidFill>
                    <a:srgbClr val="000000"/>
                  </a:solidFill>
                  <a:effectLst/>
                  <a:uLnTx/>
                  <a:uFillTx/>
                  <a:latin typeface="Arial"/>
                  <a:ea typeface="+mn-ea"/>
                  <a:cs typeface="+mn-cs"/>
                </a:rPr>
              </a:br>
              <a:r>
                <a:rPr kumimoji="0" lang="en-GB" sz="1100" b="1" i="0" u="none" strike="noStrike" kern="1200" cap="none" spc="0" normalizeH="0" baseline="0" noProof="0" dirty="0">
                  <a:ln>
                    <a:noFill/>
                  </a:ln>
                  <a:solidFill>
                    <a:srgbClr val="000000"/>
                  </a:solidFill>
                  <a:effectLst/>
                  <a:uLnTx/>
                  <a:uFillTx/>
                  <a:latin typeface="Arial"/>
                  <a:ea typeface="+mn-ea"/>
                  <a:cs typeface="+mn-cs"/>
                </a:rPr>
                <a:t>awakening*</a:t>
              </a:r>
              <a:endParaRPr kumimoji="0" lang="en-GB"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6E98FF0E-E85D-40A9-9DC4-004ED9F5ECE8}"/>
                </a:ext>
              </a:extLst>
            </p:cNvPr>
            <p:cNvSpPr/>
            <p:nvPr/>
          </p:nvSpPr>
          <p:spPr>
            <a:xfrm>
              <a:off x="8577553" y="5636235"/>
              <a:ext cx="1069524" cy="261610"/>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a:ea typeface="+mn-ea"/>
                  <a:cs typeface="+mn-cs"/>
                </a:rPr>
                <a:t>Reliever use*</a:t>
              </a:r>
              <a:endParaRPr kumimoji="0" lang="en-GB"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9" name="TextBox 18">
              <a:extLst>
                <a:ext uri="{FF2B5EF4-FFF2-40B4-BE49-F238E27FC236}">
                  <a16:creationId xmlns:a16="http://schemas.microsoft.com/office/drawing/2014/main" id="{46FF212D-2F35-4464-B709-C5584788CCDD}"/>
                </a:ext>
              </a:extLst>
            </p:cNvPr>
            <p:cNvSpPr txBox="1"/>
            <p:nvPr/>
          </p:nvSpPr>
          <p:spPr>
            <a:xfrm>
              <a:off x="10267878" y="1330658"/>
              <a:ext cx="2343911" cy="1107996"/>
            </a:xfrm>
            <a:prstGeom prst="rect">
              <a:avLst/>
            </a:prstGeom>
            <a:noFill/>
            <a:ln>
              <a:solidFill>
                <a:srgbClr val="000000"/>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GINA-defined control: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FF"/>
                  </a:solidFill>
                  <a:effectLst/>
                  <a:uLnTx/>
                  <a:uFillTx/>
                  <a:latin typeface="Arial"/>
                  <a:ea typeface="+mn-ea"/>
                  <a:cs typeface="+mn-cs"/>
                </a:rPr>
                <a:t>■</a:t>
              </a:r>
              <a:r>
                <a:rPr kumimoji="0" lang="en-GB" sz="1800" b="0" i="0" u="none" strike="noStrike" kern="1200" cap="none" spc="0" normalizeH="0" baseline="0" noProof="0" dirty="0">
                  <a:ln>
                    <a:noFill/>
                  </a:ln>
                  <a:solidFill>
                    <a:srgbClr val="000000"/>
                  </a:solidFill>
                  <a:effectLst/>
                  <a:uLnTx/>
                  <a:uFillTx/>
                  <a:latin typeface="Arial"/>
                  <a:ea typeface="+mn-ea"/>
                  <a:cs typeface="+mn-cs"/>
                </a:rPr>
                <a:t> </a:t>
              </a:r>
              <a:r>
                <a:rPr kumimoji="0" lang="en-GB" sz="1200" b="0" i="0" u="none" strike="noStrike" kern="1200" cap="none" spc="0" normalizeH="0" baseline="0" noProof="0" dirty="0">
                  <a:ln>
                    <a:noFill/>
                  </a:ln>
                  <a:solidFill>
                    <a:srgbClr val="000000"/>
                  </a:solidFill>
                  <a:effectLst/>
                  <a:uLnTx/>
                  <a:uFillTx/>
                  <a:latin typeface="Arial"/>
                  <a:ea typeface="+mn-ea"/>
                  <a:cs typeface="+mn-cs"/>
                </a:rPr>
                <a:t>Controlled (n=1,604)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B050"/>
                  </a:solidFill>
                  <a:effectLst/>
                  <a:uLnTx/>
                  <a:uFillTx/>
                  <a:latin typeface="Arial"/>
                  <a:ea typeface="+mn-ea"/>
                  <a:cs typeface="+mn-cs"/>
                </a:rPr>
                <a:t>■</a:t>
              </a:r>
              <a:r>
                <a:rPr kumimoji="0" lang="en-GB" sz="1800" b="0" i="0" u="none" strike="noStrike" kern="1200" cap="none" spc="0" normalizeH="0" baseline="0" noProof="0" dirty="0">
                  <a:ln>
                    <a:noFill/>
                  </a:ln>
                  <a:solidFill>
                    <a:srgbClr val="000000"/>
                  </a:solidFill>
                  <a:effectLst/>
                  <a:uLnTx/>
                  <a:uFillTx/>
                  <a:latin typeface="Arial"/>
                  <a:ea typeface="+mn-ea"/>
                  <a:cs typeface="+mn-cs"/>
                </a:rPr>
                <a:t> </a:t>
              </a:r>
              <a:r>
                <a:rPr kumimoji="0" lang="en-GB" sz="1200" b="0" i="0" u="none" strike="noStrike" kern="1200" cap="none" spc="0" normalizeH="0" baseline="0" noProof="0" dirty="0">
                  <a:ln>
                    <a:noFill/>
                  </a:ln>
                  <a:solidFill>
                    <a:srgbClr val="000000"/>
                  </a:solidFill>
                  <a:effectLst/>
                  <a:uLnTx/>
                  <a:uFillTx/>
                  <a:latin typeface="Arial"/>
                  <a:ea typeface="+mn-ea"/>
                  <a:cs typeface="+mn-cs"/>
                </a:rPr>
                <a:t>Partially controlled (n=2,785)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F7F7F"/>
                  </a:solidFill>
                  <a:effectLst/>
                  <a:uLnTx/>
                  <a:uFillTx/>
                  <a:latin typeface="Arial"/>
                  <a:ea typeface="+mn-ea"/>
                  <a:cs typeface="+mn-cs"/>
                </a:rPr>
                <a:t>■</a:t>
              </a:r>
              <a:r>
                <a:rPr kumimoji="0" lang="en-GB" sz="1800" b="0" i="0" u="none" strike="noStrike" kern="1200" cap="none" spc="0" normalizeH="0" baseline="0" noProof="0" dirty="0">
                  <a:ln>
                    <a:noFill/>
                  </a:ln>
                  <a:solidFill>
                    <a:srgbClr val="000000"/>
                  </a:solidFill>
                  <a:effectLst/>
                  <a:uLnTx/>
                  <a:uFillTx/>
                  <a:latin typeface="Arial"/>
                  <a:ea typeface="+mn-ea"/>
                  <a:cs typeface="+mn-cs"/>
                </a:rPr>
                <a:t> </a:t>
              </a:r>
              <a:r>
                <a:rPr kumimoji="0" lang="en-GB" sz="1200" b="0" i="0" u="none" strike="noStrike" kern="1200" cap="none" spc="0" normalizeH="0" baseline="0" noProof="0" dirty="0">
                  <a:ln>
                    <a:noFill/>
                  </a:ln>
                  <a:solidFill>
                    <a:srgbClr val="000000"/>
                  </a:solidFill>
                  <a:effectLst/>
                  <a:uLnTx/>
                  <a:uFillTx/>
                  <a:latin typeface="Arial"/>
                  <a:ea typeface="+mn-ea"/>
                  <a:cs typeface="+mn-cs"/>
                </a:rPr>
                <a:t>Uncontrolled (n=3,611)</a:t>
              </a:r>
            </a:p>
          </p:txBody>
        </p:sp>
        <p:sp>
          <p:nvSpPr>
            <p:cNvPr id="20" name="Rectangle 19">
              <a:extLst>
                <a:ext uri="{FF2B5EF4-FFF2-40B4-BE49-F238E27FC236}">
                  <a16:creationId xmlns:a16="http://schemas.microsoft.com/office/drawing/2014/main" id="{E3EBA21D-7E64-4F26-BD21-0BB0EA89B465}"/>
                </a:ext>
              </a:extLst>
            </p:cNvPr>
            <p:cNvSpPr/>
            <p:nvPr/>
          </p:nvSpPr>
          <p:spPr>
            <a:xfrm rot="16200000">
              <a:off x="728153" y="3198168"/>
              <a:ext cx="2446504" cy="461665"/>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Patients affected within each </a:t>
              </a:r>
              <a:br>
                <a:rPr kumimoji="0" lang="en-GB" sz="1200" b="0" i="0" u="none" strike="noStrike" kern="1200" cap="none" spc="0" normalizeH="0" baseline="0" noProof="0" dirty="0">
                  <a:ln>
                    <a:noFill/>
                  </a:ln>
                  <a:solidFill>
                    <a:srgbClr val="000000"/>
                  </a:solidFill>
                  <a:effectLst/>
                  <a:uLnTx/>
                  <a:uFillTx/>
                  <a:latin typeface="Arial"/>
                  <a:ea typeface="+mn-ea"/>
                  <a:cs typeface="+mn-cs"/>
                </a:rPr>
              </a:br>
              <a:r>
                <a:rPr kumimoji="0" lang="en-GB" sz="1200" b="0" i="0" u="none" strike="noStrike" kern="1200" cap="none" spc="0" normalizeH="0" baseline="0" noProof="0" dirty="0">
                  <a:ln>
                    <a:noFill/>
                  </a:ln>
                  <a:solidFill>
                    <a:srgbClr val="000000"/>
                  </a:solidFill>
                  <a:effectLst/>
                  <a:uLnTx/>
                  <a:uFillTx/>
                  <a:latin typeface="Arial"/>
                  <a:ea typeface="+mn-ea"/>
                  <a:cs typeface="+mn-cs"/>
                </a:rPr>
                <a:t>GINA-define control category (%)</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21" name="Chart 20">
              <a:extLst>
                <a:ext uri="{FF2B5EF4-FFF2-40B4-BE49-F238E27FC236}">
                  <a16:creationId xmlns:a16="http://schemas.microsoft.com/office/drawing/2014/main" id="{8C628882-34EA-40E0-8E77-0D5AAABA7CE1}"/>
                </a:ext>
              </a:extLst>
            </p:cNvPr>
            <p:cNvGraphicFramePr/>
            <p:nvPr>
              <p:extLst/>
            </p:nvPr>
          </p:nvGraphicFramePr>
          <p:xfrm>
            <a:off x="2054274" y="1370908"/>
            <a:ext cx="8254800" cy="4290471"/>
          </p:xfrm>
          <a:graphic>
            <a:graphicData uri="http://schemas.openxmlformats.org/drawingml/2006/chart">
              <c:chart xmlns:c="http://schemas.openxmlformats.org/drawingml/2006/chart" xmlns:r="http://schemas.openxmlformats.org/officeDocument/2006/relationships" r:id="rId3"/>
            </a:graphicData>
          </a:graphic>
        </p:graphicFrame>
      </p:grpSp>
      <p:sp>
        <p:nvSpPr>
          <p:cNvPr id="5" name="Rectangle 4">
            <a:extLst>
              <a:ext uri="{FF2B5EF4-FFF2-40B4-BE49-F238E27FC236}">
                <a16:creationId xmlns:a16="http://schemas.microsoft.com/office/drawing/2014/main" id="{D3D7C022-3C11-4645-8624-EBC987CB99FB}"/>
              </a:ext>
            </a:extLst>
          </p:cNvPr>
          <p:cNvSpPr/>
          <p:nvPr/>
        </p:nvSpPr>
        <p:spPr>
          <a:xfrm>
            <a:off x="9420039" y="2473385"/>
            <a:ext cx="768159"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N=8,000</a:t>
            </a:r>
            <a:endParaRPr kumimoji="0" lang="en-GB" sz="1800" b="0" i="0" u="none" strike="noStrike" kern="1200" cap="none" spc="0" normalizeH="0" baseline="0" noProof="0" dirty="0">
              <a:ln>
                <a:noFill/>
              </a:ln>
              <a:solidFill>
                <a:srgbClr val="5C5C5C"/>
              </a:solidFill>
              <a:effectLst/>
              <a:uLnTx/>
              <a:uFillTx/>
              <a:latin typeface="Arial"/>
              <a:ea typeface="+mn-ea"/>
              <a:cs typeface="+mn-cs"/>
            </a:endParaRPr>
          </a:p>
        </p:txBody>
      </p:sp>
      <p:sp>
        <p:nvSpPr>
          <p:cNvPr id="22" name="Content Placeholder 3"/>
          <p:cNvSpPr txBox="1">
            <a:spLocks/>
          </p:cNvSpPr>
          <p:nvPr/>
        </p:nvSpPr>
        <p:spPr>
          <a:xfrm>
            <a:off x="6650181" y="6355556"/>
            <a:ext cx="5500255" cy="475315"/>
          </a:xfrm>
          <a:prstGeom prst="rect">
            <a:avLst/>
          </a:prstGeom>
        </p:spPr>
        <p:txBody>
          <a:bodyPr wrap="square" lIns="89999" tIns="46799" rIns="89999" bIns="46799" anchor="b">
            <a:noAutofit/>
          </a:bodyPr>
          <a:lstStyle/>
          <a:p>
            <a:pPr marL="0" marR="0" lvl="0" indent="0" algn="r" defTabSz="457200" rtl="0" eaLnBrk="1" fontAlgn="auto" latinLnBrk="0" hangingPunct="1">
              <a:lnSpc>
                <a:spcPct val="100000"/>
              </a:lnSpc>
              <a:spcBef>
                <a:spcPts val="500"/>
              </a:spcBef>
              <a:spcAft>
                <a:spcPts val="0"/>
              </a:spcAft>
              <a:buClr>
                <a:srgbClr val="E41F13"/>
              </a:buClr>
              <a:buSzPct val="110000"/>
              <a:buFont typeface="Wingdings" charset="2"/>
              <a:buNone/>
              <a:tabLst/>
              <a:defRPr/>
            </a:pPr>
            <a:endParaRPr kumimoji="0" lang="en-GB" sz="1000" b="0" i="0" u="none" strike="noStrike" kern="1200" cap="none" spc="0" normalizeH="0" baseline="30000" noProof="0" dirty="0" smtClean="0">
              <a:ln>
                <a:noFill/>
              </a:ln>
              <a:solidFill>
                <a:srgbClr val="060606"/>
              </a:solidFill>
              <a:effectLst/>
              <a:uLnTx/>
              <a:uFillTx/>
              <a:latin typeface="Arial" panose="020B0604020202020204" pitchFamily="34" charset="0"/>
              <a:ea typeface="+mn-ea"/>
              <a:cs typeface="+mn-cs"/>
            </a:endParaRPr>
          </a:p>
          <a:p>
            <a:pPr marL="0" marR="0" lvl="0" indent="0" algn="r" defTabSz="457200" rtl="0" eaLnBrk="1" fontAlgn="auto" latinLnBrk="0" hangingPunct="1">
              <a:lnSpc>
                <a:spcPct val="100000"/>
              </a:lnSpc>
              <a:spcBef>
                <a:spcPts val="500"/>
              </a:spcBef>
              <a:spcAft>
                <a:spcPts val="0"/>
              </a:spcAft>
              <a:buClr>
                <a:srgbClr val="E41F13"/>
              </a:buClr>
              <a:buSzPct val="110000"/>
              <a:buFont typeface="Wingdings" charset="2"/>
              <a:buNone/>
              <a:tabLst/>
              <a:defRPr/>
            </a:pPr>
            <a:r>
              <a:rPr kumimoji="0" lang="en-GB" sz="1200" b="0" i="0" u="none" strike="noStrike" kern="1200" cap="none" spc="0" normalizeH="0" baseline="0" noProof="0" dirty="0" smtClean="0">
                <a:ln>
                  <a:noFill/>
                </a:ln>
                <a:solidFill>
                  <a:srgbClr val="060606"/>
                </a:solidFill>
                <a:effectLst/>
                <a:uLnTx/>
                <a:uFillTx/>
                <a:latin typeface="Arial" panose="020B0604020202020204" pitchFamily="34" charset="0"/>
                <a:ea typeface="+mn-ea"/>
                <a:cs typeface="+mn-cs"/>
              </a:rPr>
              <a:t>Price D et al. NPJ Prim Care </a:t>
            </a:r>
            <a:r>
              <a:rPr kumimoji="0" lang="en-GB" sz="1200" b="0" i="0" u="none" strike="noStrike" kern="1200" cap="none" spc="0" normalizeH="0" baseline="0" noProof="0" dirty="0" err="1" smtClean="0">
                <a:ln>
                  <a:noFill/>
                </a:ln>
                <a:solidFill>
                  <a:srgbClr val="060606"/>
                </a:solidFill>
                <a:effectLst/>
                <a:uLnTx/>
                <a:uFillTx/>
                <a:latin typeface="Arial" panose="020B0604020202020204" pitchFamily="34" charset="0"/>
                <a:ea typeface="+mn-ea"/>
                <a:cs typeface="+mn-cs"/>
              </a:rPr>
              <a:t>Respir</a:t>
            </a:r>
            <a:r>
              <a:rPr kumimoji="0" lang="en-GB" sz="1200" b="0" i="0" u="none" strike="noStrike" kern="1200" cap="none" spc="0" normalizeH="0" baseline="0" noProof="0" dirty="0" smtClean="0">
                <a:ln>
                  <a:noFill/>
                </a:ln>
                <a:solidFill>
                  <a:srgbClr val="060606"/>
                </a:solidFill>
                <a:effectLst/>
                <a:uLnTx/>
                <a:uFillTx/>
                <a:latin typeface="Arial" panose="020B0604020202020204" pitchFamily="34" charset="0"/>
                <a:ea typeface="+mn-ea"/>
                <a:cs typeface="+mn-cs"/>
              </a:rPr>
              <a:t> Med 2014; 24:14009</a:t>
            </a:r>
            <a:endParaRPr kumimoji="0" lang="en-GB" sz="1200" b="0" i="0" u="none" strike="noStrike" kern="1200" cap="none" spc="0" normalizeH="0" baseline="0" noProof="0" dirty="0">
              <a:ln>
                <a:noFill/>
              </a:ln>
              <a:solidFill>
                <a:srgbClr val="06060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8539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4792" y="142875"/>
            <a:ext cx="11159820" cy="899985"/>
          </a:xfrm>
        </p:spPr>
        <p:txBody>
          <a:bodyPr wrap="square" lIns="0" tIns="46799" rIns="89999" bIns="46799" anchor="b">
            <a:noAutofit/>
          </a:bodyPr>
          <a:lstStyle/>
          <a:p>
            <a:pPr algn="ctr"/>
            <a:r>
              <a:rPr lang="en-GB" dirty="0">
                <a:solidFill>
                  <a:srgbClr val="060606"/>
                </a:solidFill>
              </a:rPr>
              <a:t>Patients are most affected by breathlessness, coughing </a:t>
            </a:r>
            <a:br>
              <a:rPr lang="en-GB" dirty="0">
                <a:solidFill>
                  <a:srgbClr val="060606"/>
                </a:solidFill>
              </a:rPr>
            </a:br>
            <a:r>
              <a:rPr lang="en-GB" dirty="0">
                <a:solidFill>
                  <a:srgbClr val="060606"/>
                </a:solidFill>
              </a:rPr>
              <a:t>and wheezing</a:t>
            </a:r>
          </a:p>
        </p:txBody>
      </p:sp>
      <p:graphicFrame>
        <p:nvGraphicFramePr>
          <p:cNvPr id="15" name="Content Placeholder 14">
            <a:extLst>
              <a:ext uri="{FF2B5EF4-FFF2-40B4-BE49-F238E27FC236}">
                <a16:creationId xmlns:a16="http://schemas.microsoft.com/office/drawing/2014/main" id="{21445AE0-5B14-460B-B311-F17A3A8F5616}"/>
              </a:ext>
            </a:extLst>
          </p:cNvPr>
          <p:cNvGraphicFramePr>
            <a:graphicFrameLocks noGrp="1"/>
          </p:cNvGraphicFramePr>
          <p:nvPr>
            <p:ph sz="quarter" idx="10"/>
            <p:extLst/>
          </p:nvPr>
        </p:nvGraphicFramePr>
        <p:xfrm>
          <a:off x="797719" y="2306420"/>
          <a:ext cx="10596562" cy="40179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84573" y="1437395"/>
            <a:ext cx="10112991" cy="64633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kumimoji="0" lang="en-GB" sz="1800" b="0" i="0" u="none" strike="noStrike" kern="1200" cap="none" spc="0" normalizeH="0" baseline="0" noProof="0" dirty="0">
                <a:ln>
                  <a:noFill/>
                </a:ln>
                <a:solidFill>
                  <a:srgbClr val="060606"/>
                </a:solidFill>
                <a:effectLst/>
                <a:uLnTx/>
                <a:uFillTx/>
                <a:latin typeface="Arial"/>
                <a:ea typeface="+mn-ea"/>
                <a:cs typeface="+mn-cs"/>
              </a:rPr>
              <a:t>In the REALISE study, 8,000 patients ranked symptoms on most impact on daily life</a:t>
            </a:r>
          </a:p>
          <a:p>
            <a:pPr marL="285750" marR="0" lvl="0" indent="-285750" algn="l" defTabSz="4572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kumimoji="0" lang="en-GB" sz="1800" b="0" i="0" u="none" strike="noStrike" kern="1200" cap="none" spc="0" normalizeH="0" baseline="0" noProof="0" dirty="0">
                <a:ln>
                  <a:noFill/>
                </a:ln>
                <a:solidFill>
                  <a:srgbClr val="060606"/>
                </a:solidFill>
                <a:effectLst/>
                <a:uLnTx/>
                <a:uFillTx/>
                <a:latin typeface="Arial"/>
                <a:ea typeface="+mn-ea"/>
                <a:cs typeface="+mn-cs"/>
              </a:rPr>
              <a:t>Breathlessness, coughing and wheezing were rated as the most impactful symptoms</a:t>
            </a:r>
          </a:p>
        </p:txBody>
      </p:sp>
      <p:sp>
        <p:nvSpPr>
          <p:cNvPr id="9" name="Content Placeholder 3"/>
          <p:cNvSpPr txBox="1">
            <a:spLocks/>
          </p:cNvSpPr>
          <p:nvPr/>
        </p:nvSpPr>
        <p:spPr>
          <a:xfrm>
            <a:off x="24940" y="6487157"/>
            <a:ext cx="5968538" cy="279289"/>
          </a:xfrm>
          <a:prstGeom prst="rect">
            <a:avLst/>
          </a:prstGeom>
        </p:spPr>
        <p:txBody>
          <a:bodyPr wrap="square" lIns="89999" tIns="46799" rIns="89999" bIns="46799" anchor="b">
            <a:noAutofit/>
          </a:bodyPr>
          <a:lstStyle>
            <a:lvl1pPr marL="177800" indent="-177800" algn="l" defTabSz="457200" rtl="0" eaLnBrk="1" latinLnBrk="0" hangingPunct="1">
              <a:spcBef>
                <a:spcPts val="500"/>
              </a:spcBef>
              <a:spcAft>
                <a:spcPts val="500"/>
              </a:spcAft>
              <a:buClr>
                <a:schemeClr val="accent1"/>
              </a:buClr>
              <a:buSzPct val="110000"/>
              <a:buFont typeface="Wingdings" charset="2"/>
              <a:buChar char="§"/>
              <a:tabLst/>
              <a:defRPr sz="2000" kern="1200">
                <a:solidFill>
                  <a:schemeClr val="tx1"/>
                </a:solidFill>
                <a:latin typeface="+mn-lt"/>
                <a:ea typeface="+mn-ea"/>
                <a:cs typeface="+mn-cs"/>
              </a:defRPr>
            </a:lvl1pPr>
            <a:lvl2pPr marL="449263" indent="-271463" algn="l" defTabSz="457200" rtl="0" eaLnBrk="1" latinLnBrk="0" hangingPunct="1">
              <a:spcBef>
                <a:spcPts val="500"/>
              </a:spcBef>
              <a:spcAft>
                <a:spcPts val="0"/>
              </a:spcAft>
              <a:buFont typeface="Arial"/>
              <a:buChar char="–"/>
              <a:defRPr sz="1800" kern="1200">
                <a:solidFill>
                  <a:schemeClr val="tx1"/>
                </a:solidFill>
                <a:latin typeface="+mn-lt"/>
                <a:ea typeface="+mn-ea"/>
                <a:cs typeface="+mn-cs"/>
              </a:defRPr>
            </a:lvl2pPr>
            <a:lvl3pPr marL="628650" indent="-179388" algn="l" defTabSz="457200" rtl="0" eaLnBrk="1" latinLnBrk="0" hangingPunct="1">
              <a:spcBef>
                <a:spcPts val="500"/>
              </a:spcBef>
              <a:spcAft>
                <a:spcPts val="0"/>
              </a:spcAft>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500"/>
              </a:spcBef>
              <a:spcAft>
                <a:spcPts val="0"/>
              </a:spcAft>
              <a:buClr>
                <a:srgbClr val="E41F13"/>
              </a:buClr>
              <a:buSzPct val="110000"/>
              <a:buFont typeface="Wingdings" charset="2"/>
              <a:buNone/>
              <a:tabLst/>
              <a:defRPr/>
            </a:pPr>
            <a:r>
              <a:rPr kumimoji="0" lang="en-GB" sz="1000" b="0" i="0" u="none" strike="noStrike" kern="1200" cap="none" spc="0" normalizeH="0" baseline="0" noProof="0" dirty="0">
                <a:ln>
                  <a:noFill/>
                </a:ln>
                <a:solidFill>
                  <a:srgbClr val="5C5C5C"/>
                </a:solidFill>
                <a:effectLst/>
                <a:uLnTx/>
                <a:uFillTx/>
                <a:latin typeface="Arial" panose="020B0604020202020204" pitchFamily="34" charset="0"/>
                <a:ea typeface="+mn-ea"/>
                <a:cs typeface="+mn-cs"/>
              </a:rPr>
              <a:t>The REALISE survey was conducted in patients aged 18–50 years who were active on social </a:t>
            </a:r>
            <a:r>
              <a:rPr kumimoji="0" lang="en-GB" sz="1000" b="0" i="0" u="none" strike="noStrike" kern="1200" cap="none" spc="0" normalizeH="0" baseline="0" noProof="0" dirty="0" smtClean="0">
                <a:ln>
                  <a:noFill/>
                </a:ln>
                <a:solidFill>
                  <a:srgbClr val="5C5C5C"/>
                </a:solidFill>
                <a:effectLst/>
                <a:uLnTx/>
                <a:uFillTx/>
                <a:latin typeface="Arial" panose="020B0604020202020204" pitchFamily="34" charset="0"/>
                <a:ea typeface="+mn-ea"/>
                <a:cs typeface="+mn-cs"/>
              </a:rPr>
              <a:t>media</a:t>
            </a:r>
            <a:endParaRPr kumimoji="0" lang="en-GB" sz="1000" b="0" i="0" u="none" strike="noStrike" kern="1200" cap="none" spc="0" normalizeH="0" baseline="0" noProof="0" dirty="0">
              <a:ln>
                <a:noFill/>
              </a:ln>
              <a:solidFill>
                <a:srgbClr val="5C5C5C"/>
              </a:solidFill>
              <a:effectLst/>
              <a:uLnTx/>
              <a:uFillTx/>
              <a:latin typeface="Arial" panose="020B0604020202020204" pitchFamily="34" charset="0"/>
              <a:ea typeface="+mn-ea"/>
              <a:cs typeface="+mn-cs"/>
            </a:endParaRPr>
          </a:p>
        </p:txBody>
      </p:sp>
      <p:sp>
        <p:nvSpPr>
          <p:cNvPr id="16" name="TextBox 15">
            <a:extLst>
              <a:ext uri="{FF2B5EF4-FFF2-40B4-BE49-F238E27FC236}">
                <a16:creationId xmlns:a16="http://schemas.microsoft.com/office/drawing/2014/main" id="{C2AE2424-9080-43E5-A616-06EF85D749BF}"/>
              </a:ext>
            </a:extLst>
          </p:cNvPr>
          <p:cNvSpPr txBox="1"/>
          <p:nvPr/>
        </p:nvSpPr>
        <p:spPr>
          <a:xfrm>
            <a:off x="5499283" y="5893437"/>
            <a:ext cx="177003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C5C5C"/>
                </a:solidFill>
                <a:effectLst/>
                <a:uLnTx/>
                <a:uFillTx/>
                <a:latin typeface="Arial"/>
                <a:ea typeface="+mn-ea"/>
                <a:cs typeface="+mn-cs"/>
              </a:rPr>
              <a:t>Respondents (%)</a:t>
            </a:r>
          </a:p>
        </p:txBody>
      </p:sp>
      <p:cxnSp>
        <p:nvCxnSpPr>
          <p:cNvPr id="10" name="Straight Connector 9"/>
          <p:cNvCxnSpPr/>
          <p:nvPr/>
        </p:nvCxnSpPr>
        <p:spPr>
          <a:xfrm>
            <a:off x="920029" y="1021828"/>
            <a:ext cx="10349346" cy="1588"/>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11" name="Content Placeholder 3"/>
          <p:cNvSpPr txBox="1">
            <a:spLocks/>
          </p:cNvSpPr>
          <p:nvPr/>
        </p:nvSpPr>
        <p:spPr>
          <a:xfrm>
            <a:off x="6650181" y="6355556"/>
            <a:ext cx="5500255" cy="475315"/>
          </a:xfrm>
          <a:prstGeom prst="rect">
            <a:avLst/>
          </a:prstGeom>
        </p:spPr>
        <p:txBody>
          <a:bodyPr wrap="square" lIns="89999" tIns="46799" rIns="89999" bIns="46799" anchor="b">
            <a:noAutofit/>
          </a:bodyPr>
          <a:lstStyle/>
          <a:p>
            <a:pPr marL="0" marR="0" lvl="0" indent="0" algn="r" defTabSz="457200" rtl="0" eaLnBrk="1" fontAlgn="auto" latinLnBrk="0" hangingPunct="1">
              <a:lnSpc>
                <a:spcPct val="100000"/>
              </a:lnSpc>
              <a:spcBef>
                <a:spcPts val="500"/>
              </a:spcBef>
              <a:spcAft>
                <a:spcPts val="0"/>
              </a:spcAft>
              <a:buClr>
                <a:srgbClr val="E41F13"/>
              </a:buClr>
              <a:buSzPct val="110000"/>
              <a:buFont typeface="Wingdings" charset="2"/>
              <a:buNone/>
              <a:tabLst/>
              <a:defRPr/>
            </a:pPr>
            <a:endParaRPr kumimoji="0" lang="en-GB" sz="1000" b="0" i="0" u="none" strike="noStrike" kern="1200" cap="none" spc="0" normalizeH="0" baseline="30000" noProof="0" dirty="0" smtClean="0">
              <a:ln>
                <a:noFill/>
              </a:ln>
              <a:solidFill>
                <a:srgbClr val="060606"/>
              </a:solidFill>
              <a:effectLst/>
              <a:uLnTx/>
              <a:uFillTx/>
              <a:latin typeface="Arial" panose="020B0604020202020204" pitchFamily="34" charset="0"/>
              <a:ea typeface="+mn-ea"/>
              <a:cs typeface="+mn-cs"/>
            </a:endParaRPr>
          </a:p>
          <a:p>
            <a:pPr marL="0" marR="0" lvl="0" indent="0" algn="r" defTabSz="457200" rtl="0" eaLnBrk="1" fontAlgn="auto" latinLnBrk="0" hangingPunct="1">
              <a:lnSpc>
                <a:spcPct val="100000"/>
              </a:lnSpc>
              <a:spcBef>
                <a:spcPts val="500"/>
              </a:spcBef>
              <a:spcAft>
                <a:spcPts val="0"/>
              </a:spcAft>
              <a:buClr>
                <a:srgbClr val="E41F13"/>
              </a:buClr>
              <a:buSzPct val="110000"/>
              <a:buFont typeface="Wingdings" charset="2"/>
              <a:buNone/>
              <a:tabLst/>
              <a:defRPr/>
            </a:pPr>
            <a:r>
              <a:rPr kumimoji="0" lang="en-GB" sz="1200" b="0" i="0" u="none" strike="noStrike" kern="1200" cap="none" spc="0" normalizeH="0" baseline="0" noProof="0" dirty="0" smtClean="0">
                <a:ln>
                  <a:noFill/>
                </a:ln>
                <a:solidFill>
                  <a:srgbClr val="060606"/>
                </a:solidFill>
                <a:effectLst/>
                <a:uLnTx/>
                <a:uFillTx/>
                <a:latin typeface="Arial" panose="020B0604020202020204" pitchFamily="34" charset="0"/>
                <a:ea typeface="+mn-ea"/>
                <a:cs typeface="+mn-cs"/>
              </a:rPr>
              <a:t>Price D et al. NPJ Prim Care </a:t>
            </a:r>
            <a:r>
              <a:rPr kumimoji="0" lang="en-GB" sz="1200" b="0" i="0" u="none" strike="noStrike" kern="1200" cap="none" spc="0" normalizeH="0" baseline="0" noProof="0" dirty="0" err="1" smtClean="0">
                <a:ln>
                  <a:noFill/>
                </a:ln>
                <a:solidFill>
                  <a:srgbClr val="060606"/>
                </a:solidFill>
                <a:effectLst/>
                <a:uLnTx/>
                <a:uFillTx/>
                <a:latin typeface="Arial" panose="020B0604020202020204" pitchFamily="34" charset="0"/>
                <a:ea typeface="+mn-ea"/>
                <a:cs typeface="+mn-cs"/>
              </a:rPr>
              <a:t>Respir</a:t>
            </a:r>
            <a:r>
              <a:rPr kumimoji="0" lang="en-GB" sz="1200" b="0" i="0" u="none" strike="noStrike" kern="1200" cap="none" spc="0" normalizeH="0" baseline="0" noProof="0" dirty="0" smtClean="0">
                <a:ln>
                  <a:noFill/>
                </a:ln>
                <a:solidFill>
                  <a:srgbClr val="060606"/>
                </a:solidFill>
                <a:effectLst/>
                <a:uLnTx/>
                <a:uFillTx/>
                <a:latin typeface="Arial" panose="020B0604020202020204" pitchFamily="34" charset="0"/>
                <a:ea typeface="+mn-ea"/>
                <a:cs typeface="+mn-cs"/>
              </a:rPr>
              <a:t> Med 2014; 24:14009</a:t>
            </a:r>
            <a:endParaRPr kumimoji="0" lang="en-GB" sz="1200" b="0" i="0" u="none" strike="noStrike" kern="1200" cap="none" spc="0" normalizeH="0" baseline="0" noProof="0" dirty="0">
              <a:ln>
                <a:noFill/>
              </a:ln>
              <a:solidFill>
                <a:srgbClr val="06060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3123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 Box 7"/>
          <p:cNvSpPr txBox="1">
            <a:spLocks noChangeArrowheads="1"/>
          </p:cNvSpPr>
          <p:nvPr/>
        </p:nvSpPr>
        <p:spPr bwMode="auto">
          <a:xfrm>
            <a:off x="1287088" y="1141414"/>
            <a:ext cx="9617825" cy="327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44500">
              <a:defRPr sz="2000" b="1">
                <a:solidFill>
                  <a:schemeClr val="tx1"/>
                </a:solidFill>
                <a:latin typeface="Arial" panose="020B0604020202020204" pitchFamily="34" charset="0"/>
                <a:cs typeface="Arial" panose="020B0604020202020204" pitchFamily="34" charset="0"/>
              </a:defRPr>
            </a:lvl1pPr>
            <a:lvl2pPr marL="884238" indent="-342900" defTabSz="444500">
              <a:defRPr sz="2000" b="1">
                <a:solidFill>
                  <a:schemeClr val="tx1"/>
                </a:solidFill>
                <a:latin typeface="Arial" panose="020B0604020202020204" pitchFamily="34" charset="0"/>
                <a:cs typeface="Arial" panose="020B0604020202020204" pitchFamily="34" charset="0"/>
              </a:defRPr>
            </a:lvl2pPr>
            <a:lvl3pPr marL="1406525" indent="-342900" defTabSz="444500">
              <a:defRPr sz="2000" b="1">
                <a:solidFill>
                  <a:schemeClr val="tx1"/>
                </a:solidFill>
                <a:latin typeface="Arial" panose="020B0604020202020204" pitchFamily="34" charset="0"/>
                <a:cs typeface="Arial" panose="020B0604020202020204" pitchFamily="34" charset="0"/>
              </a:defRPr>
            </a:lvl3pPr>
            <a:lvl4pPr marL="1928813" indent="-342900" defTabSz="444500">
              <a:defRPr sz="2000" b="1">
                <a:solidFill>
                  <a:schemeClr val="tx1"/>
                </a:solidFill>
                <a:latin typeface="Arial" panose="020B0604020202020204" pitchFamily="34" charset="0"/>
                <a:cs typeface="Arial" panose="020B0604020202020204" pitchFamily="34" charset="0"/>
              </a:defRPr>
            </a:lvl4pPr>
            <a:lvl5pPr marL="2451100" indent="-342900" defTabSz="444500">
              <a:defRPr sz="2000" b="1">
                <a:solidFill>
                  <a:schemeClr val="tx1"/>
                </a:solidFill>
                <a:latin typeface="Arial" panose="020B0604020202020204" pitchFamily="34" charset="0"/>
                <a:cs typeface="Arial" panose="020B0604020202020204" pitchFamily="34" charset="0"/>
              </a:defRPr>
            </a:lvl5pPr>
            <a:lvl6pPr marL="2908300" indent="-342900" defTabSz="4445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3365500" indent="-342900" defTabSz="4445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822700" indent="-342900" defTabSz="4445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4279900" indent="-342900" defTabSz="4445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marL="457200" marR="0" lvl="0" indent="-457200" algn="l" defTabSz="444500" rtl="0" eaLnBrk="1" fontAlgn="auto" latinLnBrk="0" hangingPunct="1">
              <a:lnSpc>
                <a:spcPct val="100000"/>
              </a:lnSpc>
              <a:spcBef>
                <a:spcPts val="0"/>
              </a:spcBef>
              <a:spcAft>
                <a:spcPts val="600"/>
              </a:spcAft>
              <a:buClr>
                <a:srgbClr val="FF3300"/>
              </a:buClr>
              <a:buSzTx/>
              <a:buFont typeface="Wingdings" panose="05000000000000000000" pitchFamily="2" charset="2"/>
              <a:buChar char="§"/>
              <a:tabLst/>
              <a:defRPr/>
            </a:pPr>
            <a:r>
              <a:rPr kumimoji="0" lang="en-ZA" altLang="en-US" sz="2600" b="0" i="0" u="none" strike="noStrike" kern="1200" cap="none" spc="0" normalizeH="0" baseline="0" noProof="0" dirty="0" smtClean="0">
                <a:ln>
                  <a:noFill/>
                </a:ln>
                <a:solidFill>
                  <a:srgbClr val="020202"/>
                </a:solidFill>
                <a:effectLst/>
                <a:uLnTx/>
                <a:uFillTx/>
                <a:latin typeface="Arial" panose="020B0604020202020204" pitchFamily="34" charset="0"/>
                <a:ea typeface="+mn-ea"/>
                <a:cs typeface="Arial" panose="020B0604020202020204" pitchFamily="34" charset="0"/>
              </a:rPr>
              <a:t>Epidemiology of Asthma</a:t>
            </a:r>
          </a:p>
          <a:p>
            <a:pPr marL="457200" marR="0" lvl="0" indent="-457200" algn="l" defTabSz="444500" rtl="0" eaLnBrk="1" fontAlgn="auto" latinLnBrk="0" hangingPunct="1">
              <a:lnSpc>
                <a:spcPct val="100000"/>
              </a:lnSpc>
              <a:spcBef>
                <a:spcPts val="0"/>
              </a:spcBef>
              <a:spcAft>
                <a:spcPts val="600"/>
              </a:spcAft>
              <a:buClr>
                <a:srgbClr val="FF3300"/>
              </a:buClr>
              <a:buSzTx/>
              <a:buFont typeface="Wingdings" panose="05000000000000000000" pitchFamily="2" charset="2"/>
              <a:buChar char="§"/>
              <a:tabLst/>
              <a:defRPr/>
            </a:pPr>
            <a:r>
              <a:rPr kumimoji="0" lang="en-ZA" altLang="en-US" sz="2600" b="0" i="0" u="none" strike="noStrike" kern="1200" cap="none" spc="0" normalizeH="0" baseline="0" noProof="0" dirty="0" smtClean="0">
                <a:ln>
                  <a:noFill/>
                </a:ln>
                <a:solidFill>
                  <a:srgbClr val="020202"/>
                </a:solidFill>
                <a:effectLst/>
                <a:uLnTx/>
                <a:uFillTx/>
                <a:latin typeface="Arial" panose="020B0604020202020204" pitchFamily="34" charset="0"/>
                <a:ea typeface="+mn-ea"/>
                <a:cs typeface="Arial" panose="020B0604020202020204" pitchFamily="34" charset="0"/>
              </a:rPr>
              <a:t>Asthma control </a:t>
            </a:r>
          </a:p>
          <a:p>
            <a:pPr marL="457200" marR="0" lvl="0" indent="-457200" algn="l" defTabSz="444500" rtl="0" eaLnBrk="1" fontAlgn="auto" latinLnBrk="0" hangingPunct="1">
              <a:lnSpc>
                <a:spcPct val="100000"/>
              </a:lnSpc>
              <a:spcBef>
                <a:spcPts val="0"/>
              </a:spcBef>
              <a:spcAft>
                <a:spcPts val="600"/>
              </a:spcAft>
              <a:buClr>
                <a:srgbClr val="FF3300"/>
              </a:buClr>
              <a:buSzTx/>
              <a:buFont typeface="Wingdings" panose="05000000000000000000" pitchFamily="2" charset="2"/>
              <a:buChar char="§"/>
              <a:tabLst/>
              <a:defRPr/>
            </a:pPr>
            <a:r>
              <a:rPr lang="en-ZA" altLang="en-US" sz="2600" b="0" dirty="0" smtClean="0">
                <a:solidFill>
                  <a:srgbClr val="020202"/>
                </a:solidFill>
              </a:rPr>
              <a:t>Studies on asthma control</a:t>
            </a:r>
          </a:p>
          <a:p>
            <a:pPr marL="457200" marR="0" lvl="0" indent="-457200" algn="l" defTabSz="444500" rtl="0" eaLnBrk="1" fontAlgn="auto" latinLnBrk="0" hangingPunct="1">
              <a:lnSpc>
                <a:spcPct val="100000"/>
              </a:lnSpc>
              <a:spcBef>
                <a:spcPts val="0"/>
              </a:spcBef>
              <a:spcAft>
                <a:spcPts val="600"/>
              </a:spcAft>
              <a:buClr>
                <a:srgbClr val="FF3300"/>
              </a:buClr>
              <a:buSzTx/>
              <a:buFont typeface="Wingdings" panose="05000000000000000000" pitchFamily="2" charset="2"/>
              <a:buChar char="§"/>
              <a:tabLst/>
              <a:defRPr/>
            </a:pPr>
            <a:r>
              <a:rPr lang="en-ZA" altLang="en-US" sz="2600" b="0" dirty="0" smtClean="0">
                <a:solidFill>
                  <a:srgbClr val="020202"/>
                </a:solidFill>
              </a:rPr>
              <a:t>Over-reliance on SABA and underuse of ICS</a:t>
            </a:r>
          </a:p>
          <a:p>
            <a:pPr marL="457200" marR="0" lvl="0" indent="-457200" algn="l" defTabSz="444500" rtl="0" eaLnBrk="1" fontAlgn="auto" latinLnBrk="0" hangingPunct="1">
              <a:lnSpc>
                <a:spcPct val="100000"/>
              </a:lnSpc>
              <a:spcBef>
                <a:spcPts val="0"/>
              </a:spcBef>
              <a:spcAft>
                <a:spcPts val="600"/>
              </a:spcAft>
              <a:buClr>
                <a:srgbClr val="FF3300"/>
              </a:buClr>
              <a:buSzTx/>
              <a:buFont typeface="Wingdings" panose="05000000000000000000" pitchFamily="2" charset="2"/>
              <a:buChar char="§"/>
              <a:tabLst/>
              <a:defRPr/>
            </a:pPr>
            <a:r>
              <a:rPr kumimoji="0" lang="en-ZA" altLang="en-US" sz="2600" b="0" i="0" u="none" strike="noStrike" kern="1200" cap="none" spc="0" normalizeH="0" baseline="0" noProof="0" dirty="0" smtClean="0">
                <a:ln>
                  <a:noFill/>
                </a:ln>
                <a:solidFill>
                  <a:srgbClr val="020202"/>
                </a:solidFill>
                <a:effectLst/>
                <a:uLnTx/>
                <a:uFillTx/>
                <a:latin typeface="Arial" panose="020B0604020202020204" pitchFamily="34" charset="0"/>
                <a:ea typeface="+mn-ea"/>
                <a:cs typeface="Arial" panose="020B0604020202020204" pitchFamily="34" charset="0"/>
              </a:rPr>
              <a:t>The SMART concept</a:t>
            </a:r>
          </a:p>
          <a:p>
            <a:pPr marL="457200" marR="0" lvl="0" indent="-457200" algn="l" defTabSz="444500" rtl="0" eaLnBrk="1" fontAlgn="auto" latinLnBrk="0" hangingPunct="1">
              <a:lnSpc>
                <a:spcPct val="100000"/>
              </a:lnSpc>
              <a:spcBef>
                <a:spcPts val="0"/>
              </a:spcBef>
              <a:spcAft>
                <a:spcPts val="600"/>
              </a:spcAft>
              <a:buClr>
                <a:srgbClr val="FF3300"/>
              </a:buClr>
              <a:buSzTx/>
              <a:buFont typeface="Wingdings" panose="05000000000000000000" pitchFamily="2" charset="2"/>
              <a:buChar char="§"/>
              <a:tabLst/>
              <a:defRPr/>
            </a:pPr>
            <a:r>
              <a:rPr lang="en-ZA" altLang="en-US" sz="2600" b="0" dirty="0" smtClean="0">
                <a:solidFill>
                  <a:srgbClr val="020202"/>
                </a:solidFill>
              </a:rPr>
              <a:t>Changing GINA recommendations for management of asthma </a:t>
            </a:r>
            <a:endParaRPr kumimoji="0" lang="en-ZA" altLang="en-US" sz="2600" b="0" i="0" u="none" strike="noStrike" kern="1200" cap="none" spc="0" normalizeH="0" baseline="0" noProof="0" dirty="0">
              <a:ln>
                <a:noFill/>
              </a:ln>
              <a:solidFill>
                <a:srgbClr val="020202"/>
              </a:solidFill>
              <a:effectLst/>
              <a:uLnTx/>
              <a:uFillTx/>
              <a:latin typeface="Arial" panose="020B0604020202020204" pitchFamily="34" charset="0"/>
              <a:ea typeface="+mn-ea"/>
              <a:cs typeface="Arial" panose="020B0604020202020204" pitchFamily="34" charset="0"/>
            </a:endParaRPr>
          </a:p>
        </p:txBody>
      </p:sp>
      <p:sp>
        <p:nvSpPr>
          <p:cNvPr id="190469" name="Text Box 12"/>
          <p:cNvSpPr txBox="1">
            <a:spLocks noChangeArrowheads="1"/>
          </p:cNvSpPr>
          <p:nvPr/>
        </p:nvSpPr>
        <p:spPr bwMode="auto">
          <a:xfrm>
            <a:off x="2699488" y="3074645"/>
            <a:ext cx="525579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44500">
              <a:defRPr sz="2000" b="1">
                <a:solidFill>
                  <a:schemeClr val="tx1"/>
                </a:solidFill>
                <a:latin typeface="Arial" panose="020B0604020202020204" pitchFamily="34" charset="0"/>
                <a:cs typeface="Arial" panose="020B0604020202020204" pitchFamily="34" charset="0"/>
              </a:defRPr>
            </a:lvl1pPr>
            <a:lvl2pPr marL="884238" indent="-342900" defTabSz="444500">
              <a:defRPr sz="2000" b="1">
                <a:solidFill>
                  <a:schemeClr val="tx1"/>
                </a:solidFill>
                <a:latin typeface="Arial" panose="020B0604020202020204" pitchFamily="34" charset="0"/>
                <a:cs typeface="Arial" panose="020B0604020202020204" pitchFamily="34" charset="0"/>
              </a:defRPr>
            </a:lvl2pPr>
            <a:lvl3pPr marL="1406525" indent="-342900" defTabSz="444500">
              <a:defRPr sz="2000" b="1">
                <a:solidFill>
                  <a:schemeClr val="tx1"/>
                </a:solidFill>
                <a:latin typeface="Arial" panose="020B0604020202020204" pitchFamily="34" charset="0"/>
                <a:cs typeface="Arial" panose="020B0604020202020204" pitchFamily="34" charset="0"/>
              </a:defRPr>
            </a:lvl3pPr>
            <a:lvl4pPr marL="1928813" indent="-342900" defTabSz="444500">
              <a:defRPr sz="2000" b="1">
                <a:solidFill>
                  <a:schemeClr val="tx1"/>
                </a:solidFill>
                <a:latin typeface="Arial" panose="020B0604020202020204" pitchFamily="34" charset="0"/>
                <a:cs typeface="Arial" panose="020B0604020202020204" pitchFamily="34" charset="0"/>
              </a:defRPr>
            </a:lvl4pPr>
            <a:lvl5pPr marL="2451100" indent="-342900" defTabSz="444500">
              <a:defRPr sz="2000" b="1">
                <a:solidFill>
                  <a:schemeClr val="tx1"/>
                </a:solidFill>
                <a:latin typeface="Arial" panose="020B0604020202020204" pitchFamily="34" charset="0"/>
                <a:cs typeface="Arial" panose="020B0604020202020204" pitchFamily="34" charset="0"/>
              </a:defRPr>
            </a:lvl5pPr>
            <a:lvl6pPr marL="2908300" indent="-342900" defTabSz="4445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3365500" indent="-342900" defTabSz="4445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822700" indent="-342900" defTabSz="4445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4279900" indent="-342900" defTabSz="4445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marL="0" marR="0" lvl="0" indent="0" algn="l" defTabSz="444500" rtl="0" eaLnBrk="1" fontAlgn="auto" latinLnBrk="0" hangingPunct="1">
              <a:lnSpc>
                <a:spcPct val="100000"/>
              </a:lnSpc>
              <a:spcBef>
                <a:spcPts val="0"/>
              </a:spcBef>
              <a:spcAft>
                <a:spcPts val="0"/>
              </a:spcAft>
              <a:buClr>
                <a:srgbClr val="FF3300"/>
              </a:buClr>
              <a:buSzTx/>
              <a:buFont typeface="Wingdings" panose="05000000000000000000" pitchFamily="2" charset="2"/>
              <a:buNone/>
              <a:tabLst/>
              <a:defRPr/>
            </a:pPr>
            <a:endParaRPr kumimoji="0" lang="en-ZA" altLang="en-US" sz="2600" b="0" i="0" u="none" strike="noStrike" kern="1200" cap="none" spc="0" normalizeH="0" baseline="0" noProof="0" dirty="0">
              <a:ln>
                <a:noFill/>
              </a:ln>
              <a:solidFill>
                <a:srgbClr val="020202"/>
              </a:solidFill>
              <a:effectLst/>
              <a:uLnTx/>
              <a:uFillTx/>
              <a:latin typeface="Arial" panose="020B0604020202020204" pitchFamily="34" charset="0"/>
              <a:ea typeface="+mn-ea"/>
              <a:cs typeface="Arial" panose="020B0604020202020204" pitchFamily="34" charset="0"/>
            </a:endParaRPr>
          </a:p>
        </p:txBody>
      </p:sp>
      <p:cxnSp>
        <p:nvCxnSpPr>
          <p:cNvPr id="8" name="Straight Connector 7"/>
          <p:cNvCxnSpPr/>
          <p:nvPr/>
        </p:nvCxnSpPr>
        <p:spPr>
          <a:xfrm>
            <a:off x="921327" y="699336"/>
            <a:ext cx="10349346" cy="1588"/>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635521" y="131387"/>
            <a:ext cx="4920963"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3600" b="1" dirty="0" smtClean="0">
                <a:solidFill>
                  <a:srgbClr val="000000"/>
                </a:solidFill>
                <a:latin typeface="Arial"/>
              </a:rPr>
              <a:t>Topics for discussion</a:t>
            </a:r>
            <a:endParaRPr kumimoji="0" lang="en-ZA" sz="36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97568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80747" y="131387"/>
            <a:ext cx="8029762" cy="553998"/>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3000" b="1" dirty="0" smtClean="0">
                <a:solidFill>
                  <a:srgbClr val="000000"/>
                </a:solidFill>
                <a:latin typeface="Arial"/>
              </a:rPr>
              <a:t>Adherence to </a:t>
            </a:r>
            <a:r>
              <a:rPr kumimoji="0" lang="en-ZA" sz="3000" b="1" i="0" u="none" strike="noStrike" kern="1200" cap="none" spc="0" normalizeH="0" baseline="0" noProof="0" dirty="0" smtClean="0">
                <a:ln>
                  <a:noFill/>
                </a:ln>
                <a:solidFill>
                  <a:srgbClr val="000000"/>
                </a:solidFill>
                <a:effectLst/>
                <a:uLnTx/>
                <a:uFillTx/>
                <a:latin typeface="Arial"/>
                <a:ea typeface="+mn-ea"/>
                <a:cs typeface="+mn-cs"/>
              </a:rPr>
              <a:t>preventer medication is poor</a:t>
            </a:r>
            <a:endParaRPr kumimoji="0" lang="en-ZA" sz="30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7" name="Straight Connector 6"/>
          <p:cNvCxnSpPr/>
          <p:nvPr/>
        </p:nvCxnSpPr>
        <p:spPr>
          <a:xfrm>
            <a:off x="921327" y="699336"/>
            <a:ext cx="10349346" cy="1588"/>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11" name="Freeform 10"/>
          <p:cNvSpPr/>
          <p:nvPr/>
        </p:nvSpPr>
        <p:spPr>
          <a:xfrm rot="16200000" flipV="1">
            <a:off x="6838950" y="2522538"/>
            <a:ext cx="90488" cy="5265738"/>
          </a:xfrm>
          <a:custGeom>
            <a:avLst/>
            <a:gdLst>
              <a:gd name="connsiteX0" fmla="*/ 0 w 540328"/>
              <a:gd name="connsiteY0" fmla="*/ 0 h 3906981"/>
              <a:gd name="connsiteX1" fmla="*/ 532015 w 540328"/>
              <a:gd name="connsiteY1" fmla="*/ 0 h 3906981"/>
              <a:gd name="connsiteX2" fmla="*/ 540328 w 540328"/>
              <a:gd name="connsiteY2" fmla="*/ 3906981 h 3906981"/>
            </a:gdLst>
            <a:ahLst/>
            <a:cxnLst>
              <a:cxn ang="0">
                <a:pos x="connsiteX0" y="connsiteY0"/>
              </a:cxn>
              <a:cxn ang="0">
                <a:pos x="connsiteX1" y="connsiteY1"/>
              </a:cxn>
              <a:cxn ang="0">
                <a:pos x="connsiteX2" y="connsiteY2"/>
              </a:cxn>
            </a:cxnLst>
            <a:rect l="l" t="t" r="r" b="b"/>
            <a:pathLst>
              <a:path w="540328" h="3906981">
                <a:moveTo>
                  <a:pt x="0" y="0"/>
                </a:moveTo>
                <a:lnTo>
                  <a:pt x="532015" y="0"/>
                </a:lnTo>
                <a:lnTo>
                  <a:pt x="540328" y="3906981"/>
                </a:lnTo>
              </a:path>
            </a:pathLst>
          </a:custGeom>
          <a:ln w="1905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sp>
        <p:nvSpPr>
          <p:cNvPr id="13" name="TextBox 12"/>
          <p:cNvSpPr txBox="1"/>
          <p:nvPr/>
        </p:nvSpPr>
        <p:spPr>
          <a:xfrm>
            <a:off x="4916490" y="5138741"/>
            <a:ext cx="412292" cy="338554"/>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a:ea typeface="+mn-ea"/>
                <a:cs typeface="+mn-cs"/>
              </a:rPr>
              <a:t>10</a:t>
            </a:r>
            <a:endParaRPr kumimoji="0" lang="en-ZA" sz="16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22" name="Straight Connector 21"/>
          <p:cNvCxnSpPr/>
          <p:nvPr/>
        </p:nvCxnSpPr>
        <p:spPr>
          <a:xfrm rot="5400000">
            <a:off x="5077788" y="5155408"/>
            <a:ext cx="89696" cy="792"/>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4097572" y="5138741"/>
            <a:ext cx="298480" cy="338554"/>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a:ea typeface="+mn-ea"/>
                <a:cs typeface="+mn-cs"/>
              </a:rPr>
              <a:t>0</a:t>
            </a:r>
            <a:endParaRPr kumimoji="0" lang="en-ZA"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28" name="TextBox 27"/>
          <p:cNvSpPr txBox="1"/>
          <p:nvPr/>
        </p:nvSpPr>
        <p:spPr>
          <a:xfrm>
            <a:off x="5799139" y="5138741"/>
            <a:ext cx="412292" cy="338554"/>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a:ea typeface="+mn-ea"/>
                <a:cs typeface="+mn-cs"/>
              </a:rPr>
              <a:t>20</a:t>
            </a:r>
            <a:endParaRPr kumimoji="0" lang="en-ZA" sz="16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29" name="Straight Connector 28"/>
          <p:cNvCxnSpPr/>
          <p:nvPr/>
        </p:nvCxnSpPr>
        <p:spPr>
          <a:xfrm rot="5400000">
            <a:off x="5960437" y="5155408"/>
            <a:ext cx="89696" cy="792"/>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6672262" y="5138741"/>
            <a:ext cx="412292" cy="338554"/>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a:ea typeface="+mn-ea"/>
                <a:cs typeface="+mn-cs"/>
              </a:rPr>
              <a:t>30</a:t>
            </a:r>
            <a:endParaRPr kumimoji="0" lang="en-ZA" sz="16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31" name="Straight Connector 30"/>
          <p:cNvCxnSpPr/>
          <p:nvPr/>
        </p:nvCxnSpPr>
        <p:spPr>
          <a:xfrm rot="5400000">
            <a:off x="6833560" y="5155408"/>
            <a:ext cx="89696" cy="792"/>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7554911" y="5138741"/>
            <a:ext cx="412292" cy="338554"/>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a:ea typeface="+mn-ea"/>
                <a:cs typeface="+mn-cs"/>
              </a:rPr>
              <a:t>40</a:t>
            </a:r>
            <a:endParaRPr kumimoji="0" lang="en-ZA" sz="16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33" name="Straight Connector 32"/>
          <p:cNvCxnSpPr/>
          <p:nvPr/>
        </p:nvCxnSpPr>
        <p:spPr>
          <a:xfrm rot="5400000">
            <a:off x="7716209" y="5155408"/>
            <a:ext cx="89696" cy="792"/>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8428034" y="5138741"/>
            <a:ext cx="412292" cy="338554"/>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a:ea typeface="+mn-ea"/>
                <a:cs typeface="+mn-cs"/>
              </a:rPr>
              <a:t>50</a:t>
            </a:r>
            <a:endParaRPr kumimoji="0" lang="en-ZA" sz="16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35" name="Straight Connector 34"/>
          <p:cNvCxnSpPr/>
          <p:nvPr/>
        </p:nvCxnSpPr>
        <p:spPr>
          <a:xfrm rot="5400000">
            <a:off x="8589332" y="5155408"/>
            <a:ext cx="89696" cy="792"/>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9301157" y="5138741"/>
            <a:ext cx="412292" cy="338554"/>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a:ea typeface="+mn-ea"/>
                <a:cs typeface="+mn-cs"/>
              </a:rPr>
              <a:t>60</a:t>
            </a:r>
            <a:endParaRPr kumimoji="0" lang="en-ZA"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38" name="TextBox 37"/>
          <p:cNvSpPr txBox="1"/>
          <p:nvPr/>
        </p:nvSpPr>
        <p:spPr>
          <a:xfrm>
            <a:off x="6007100" y="5401846"/>
            <a:ext cx="1827744" cy="338554"/>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a:ea typeface="+mn-ea"/>
                <a:cs typeface="+mn-cs"/>
              </a:rPr>
              <a:t>Respondents (%)</a:t>
            </a:r>
            <a:endParaRPr kumimoji="0" lang="en-ZA"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39" name="Rectangle 38"/>
          <p:cNvSpPr/>
          <p:nvPr/>
        </p:nvSpPr>
        <p:spPr>
          <a:xfrm>
            <a:off x="4251325" y="1356268"/>
            <a:ext cx="4200525" cy="155213"/>
          </a:xfrm>
          <a:prstGeom prst="rect">
            <a:avLst/>
          </a:prstGeom>
          <a:solidFill>
            <a:srgbClr val="FF2929"/>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41" name="TextBox 40"/>
          <p:cNvSpPr txBox="1"/>
          <p:nvPr/>
        </p:nvSpPr>
        <p:spPr>
          <a:xfrm>
            <a:off x="8407400" y="1303342"/>
            <a:ext cx="325730"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48</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44" name="Rectangle 43"/>
          <p:cNvSpPr/>
          <p:nvPr/>
        </p:nvSpPr>
        <p:spPr>
          <a:xfrm>
            <a:off x="4251325" y="1503360"/>
            <a:ext cx="3592513" cy="155213"/>
          </a:xfrm>
          <a:prstGeom prst="rect">
            <a:avLst/>
          </a:prstGeom>
          <a:solidFill>
            <a:schemeClr val="tx2">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45" name="TextBox 44"/>
          <p:cNvSpPr txBox="1"/>
          <p:nvPr/>
        </p:nvSpPr>
        <p:spPr>
          <a:xfrm>
            <a:off x="7786683" y="1452564"/>
            <a:ext cx="325730"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40</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46" name="Rectangle 45"/>
          <p:cNvSpPr/>
          <p:nvPr/>
        </p:nvSpPr>
        <p:spPr>
          <a:xfrm>
            <a:off x="4251325" y="1650999"/>
            <a:ext cx="3889375" cy="155213"/>
          </a:xfrm>
          <a:prstGeom prst="rect">
            <a:avLst/>
          </a:prstGeom>
          <a:solidFill>
            <a:srgbClr val="FFC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47" name="TextBox 46"/>
          <p:cNvSpPr txBox="1"/>
          <p:nvPr/>
        </p:nvSpPr>
        <p:spPr>
          <a:xfrm>
            <a:off x="8140700" y="1600203"/>
            <a:ext cx="325730"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44</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48" name="Rectangle 47"/>
          <p:cNvSpPr/>
          <p:nvPr/>
        </p:nvSpPr>
        <p:spPr>
          <a:xfrm>
            <a:off x="4251325" y="1800221"/>
            <a:ext cx="4640263" cy="155213"/>
          </a:xfrm>
          <a:prstGeom prst="rect">
            <a:avLst/>
          </a:prstGeom>
          <a:solidFill>
            <a:schemeClr val="accent5">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49" name="TextBox 48"/>
          <p:cNvSpPr txBox="1"/>
          <p:nvPr/>
        </p:nvSpPr>
        <p:spPr>
          <a:xfrm>
            <a:off x="8881770" y="1749425"/>
            <a:ext cx="325730"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53</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50" name="TextBox 49"/>
          <p:cNvSpPr txBox="1"/>
          <p:nvPr/>
        </p:nvSpPr>
        <p:spPr>
          <a:xfrm>
            <a:off x="2664033" y="1522410"/>
            <a:ext cx="1587293" cy="284693"/>
          </a:xfrm>
          <a:prstGeom prst="rect">
            <a:avLst/>
          </a:prstGeom>
          <a:noFill/>
        </p:spPr>
        <p:txBody>
          <a:bodyPr wrap="none" rtlCol="0">
            <a:spAutoFit/>
          </a:bodyPr>
          <a:lstStyle/>
          <a:p>
            <a:pPr marL="0" marR="0" lvl="0" indent="0" algn="r" defTabSz="457200" rtl="0" eaLnBrk="1" fontAlgn="auto" latinLnBrk="0" hangingPunct="1">
              <a:lnSpc>
                <a:spcPts val="15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a:ea typeface="+mn-ea"/>
                <a:cs typeface="+mn-cs"/>
              </a:rPr>
              <a:t>I take it every day</a:t>
            </a:r>
            <a:endParaRPr kumimoji="0" lang="en-ZA"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51" name="Rectangle 50"/>
          <p:cNvSpPr/>
          <p:nvPr/>
        </p:nvSpPr>
        <p:spPr>
          <a:xfrm>
            <a:off x="4251325" y="2105025"/>
            <a:ext cx="2422525" cy="155213"/>
          </a:xfrm>
          <a:prstGeom prst="rect">
            <a:avLst/>
          </a:prstGeom>
          <a:solidFill>
            <a:srgbClr val="FF2929"/>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52" name="TextBox 51"/>
          <p:cNvSpPr txBox="1"/>
          <p:nvPr/>
        </p:nvSpPr>
        <p:spPr>
          <a:xfrm>
            <a:off x="6629400" y="2052099"/>
            <a:ext cx="325730"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27</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53" name="Rectangle 52"/>
          <p:cNvSpPr/>
          <p:nvPr/>
        </p:nvSpPr>
        <p:spPr>
          <a:xfrm>
            <a:off x="4251325" y="2252117"/>
            <a:ext cx="1355725" cy="155213"/>
          </a:xfrm>
          <a:prstGeom prst="rect">
            <a:avLst/>
          </a:prstGeom>
          <a:solidFill>
            <a:schemeClr val="tx2">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TextBox 53"/>
          <p:cNvSpPr txBox="1"/>
          <p:nvPr/>
        </p:nvSpPr>
        <p:spPr>
          <a:xfrm>
            <a:off x="5597524" y="2201321"/>
            <a:ext cx="325730"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15</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55" name="Rectangle 54"/>
          <p:cNvSpPr/>
          <p:nvPr/>
        </p:nvSpPr>
        <p:spPr>
          <a:xfrm>
            <a:off x="4251325" y="2399756"/>
            <a:ext cx="2263775" cy="155213"/>
          </a:xfrm>
          <a:prstGeom prst="rect">
            <a:avLst/>
          </a:prstGeom>
          <a:solidFill>
            <a:srgbClr val="FFC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56" name="TextBox 55"/>
          <p:cNvSpPr txBox="1"/>
          <p:nvPr/>
        </p:nvSpPr>
        <p:spPr>
          <a:xfrm>
            <a:off x="6470652" y="2348960"/>
            <a:ext cx="325730"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26</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57" name="Rectangle 56"/>
          <p:cNvSpPr/>
          <p:nvPr/>
        </p:nvSpPr>
        <p:spPr>
          <a:xfrm>
            <a:off x="4251325" y="2548978"/>
            <a:ext cx="2955925" cy="155213"/>
          </a:xfrm>
          <a:prstGeom prst="rect">
            <a:avLst/>
          </a:prstGeom>
          <a:solidFill>
            <a:schemeClr val="accent5">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58" name="TextBox 57"/>
          <p:cNvSpPr txBox="1"/>
          <p:nvPr/>
        </p:nvSpPr>
        <p:spPr>
          <a:xfrm>
            <a:off x="7189781" y="2498182"/>
            <a:ext cx="325730"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33</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59" name="TextBox 58"/>
          <p:cNvSpPr txBox="1"/>
          <p:nvPr/>
        </p:nvSpPr>
        <p:spPr>
          <a:xfrm>
            <a:off x="1828800" y="2162175"/>
            <a:ext cx="2422538" cy="477054"/>
          </a:xfrm>
          <a:prstGeom prst="rect">
            <a:avLst/>
          </a:prstGeom>
          <a:noFill/>
        </p:spPr>
        <p:txBody>
          <a:bodyPr wrap="square" rtlCol="0">
            <a:spAutoFit/>
          </a:bodyPr>
          <a:lstStyle/>
          <a:p>
            <a:pPr marL="0" marR="0" lvl="0" indent="0" algn="r" defTabSz="457200" rtl="0" eaLnBrk="1" fontAlgn="auto" latinLnBrk="0" hangingPunct="1">
              <a:lnSpc>
                <a:spcPts val="15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a:ea typeface="+mn-ea"/>
                <a:cs typeface="+mn-cs"/>
              </a:rPr>
              <a:t>I take it some days but others I do not</a:t>
            </a:r>
            <a:endParaRPr kumimoji="0" lang="en-ZA"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60" name="Rectangle 59"/>
          <p:cNvSpPr/>
          <p:nvPr/>
        </p:nvSpPr>
        <p:spPr>
          <a:xfrm>
            <a:off x="4251313" y="2847975"/>
            <a:ext cx="555637" cy="155213"/>
          </a:xfrm>
          <a:prstGeom prst="rect">
            <a:avLst/>
          </a:prstGeom>
          <a:solidFill>
            <a:srgbClr val="FF2929"/>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TextBox 60"/>
          <p:cNvSpPr txBox="1"/>
          <p:nvPr/>
        </p:nvSpPr>
        <p:spPr>
          <a:xfrm>
            <a:off x="4770443" y="2795049"/>
            <a:ext cx="255198"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6</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62" name="Rectangle 61"/>
          <p:cNvSpPr/>
          <p:nvPr/>
        </p:nvSpPr>
        <p:spPr>
          <a:xfrm>
            <a:off x="4251312" y="2995067"/>
            <a:ext cx="555637" cy="155213"/>
          </a:xfrm>
          <a:prstGeom prst="rect">
            <a:avLst/>
          </a:prstGeom>
          <a:solidFill>
            <a:schemeClr val="tx2">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63" name="TextBox 62"/>
          <p:cNvSpPr txBox="1"/>
          <p:nvPr/>
        </p:nvSpPr>
        <p:spPr>
          <a:xfrm>
            <a:off x="4773609" y="2944271"/>
            <a:ext cx="255198"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6</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64" name="Rectangle 63"/>
          <p:cNvSpPr/>
          <p:nvPr/>
        </p:nvSpPr>
        <p:spPr>
          <a:xfrm>
            <a:off x="4251313" y="3142706"/>
            <a:ext cx="644537" cy="155213"/>
          </a:xfrm>
          <a:prstGeom prst="rect">
            <a:avLst/>
          </a:prstGeom>
          <a:solidFill>
            <a:srgbClr val="FFC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65" name="TextBox 64"/>
          <p:cNvSpPr txBox="1"/>
          <p:nvPr/>
        </p:nvSpPr>
        <p:spPr>
          <a:xfrm>
            <a:off x="4864485" y="3091910"/>
            <a:ext cx="255198"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7</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66" name="Rectangle 65"/>
          <p:cNvSpPr/>
          <p:nvPr/>
        </p:nvSpPr>
        <p:spPr>
          <a:xfrm>
            <a:off x="4251313" y="3296691"/>
            <a:ext cx="466737" cy="155213"/>
          </a:xfrm>
          <a:prstGeom prst="rect">
            <a:avLst/>
          </a:prstGeom>
          <a:solidFill>
            <a:schemeClr val="accent5">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67" name="TextBox 66"/>
          <p:cNvSpPr txBox="1"/>
          <p:nvPr/>
        </p:nvSpPr>
        <p:spPr>
          <a:xfrm>
            <a:off x="4673600" y="3245895"/>
            <a:ext cx="255198"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5</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68" name="TextBox 67"/>
          <p:cNvSpPr txBox="1"/>
          <p:nvPr/>
        </p:nvSpPr>
        <p:spPr>
          <a:xfrm>
            <a:off x="2317750" y="2905125"/>
            <a:ext cx="1933574" cy="477054"/>
          </a:xfrm>
          <a:prstGeom prst="rect">
            <a:avLst/>
          </a:prstGeom>
          <a:noFill/>
        </p:spPr>
        <p:txBody>
          <a:bodyPr wrap="square" rtlCol="0">
            <a:spAutoFit/>
          </a:bodyPr>
          <a:lstStyle/>
          <a:p>
            <a:pPr marL="0" marR="0" lvl="0" indent="0" algn="r" defTabSz="457200" rtl="0" eaLnBrk="1" fontAlgn="auto" latinLnBrk="0" hangingPunct="1">
              <a:lnSpc>
                <a:spcPts val="15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a:ea typeface="+mn-ea"/>
                <a:cs typeface="+mn-cs"/>
              </a:rPr>
              <a:t>I used to take it but now I do not</a:t>
            </a:r>
            <a:endParaRPr kumimoji="0" lang="en-ZA"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69" name="Rectangle 68"/>
          <p:cNvSpPr/>
          <p:nvPr/>
        </p:nvSpPr>
        <p:spPr>
          <a:xfrm>
            <a:off x="4251325" y="3616325"/>
            <a:ext cx="1577975" cy="155213"/>
          </a:xfrm>
          <a:prstGeom prst="rect">
            <a:avLst/>
          </a:prstGeom>
          <a:solidFill>
            <a:srgbClr val="FF2929"/>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70" name="TextBox 69"/>
          <p:cNvSpPr txBox="1"/>
          <p:nvPr/>
        </p:nvSpPr>
        <p:spPr>
          <a:xfrm>
            <a:off x="5800722" y="3563399"/>
            <a:ext cx="325730"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18</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71" name="Rectangle 70"/>
          <p:cNvSpPr/>
          <p:nvPr/>
        </p:nvSpPr>
        <p:spPr>
          <a:xfrm>
            <a:off x="4251325" y="3763417"/>
            <a:ext cx="3133725" cy="155213"/>
          </a:xfrm>
          <a:prstGeom prst="rect">
            <a:avLst/>
          </a:prstGeom>
          <a:solidFill>
            <a:schemeClr val="tx2">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72" name="TextBox 71"/>
          <p:cNvSpPr txBox="1"/>
          <p:nvPr/>
        </p:nvSpPr>
        <p:spPr>
          <a:xfrm>
            <a:off x="7414920" y="3712621"/>
            <a:ext cx="325730"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36</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73" name="Rectangle 72"/>
          <p:cNvSpPr/>
          <p:nvPr/>
        </p:nvSpPr>
        <p:spPr>
          <a:xfrm>
            <a:off x="4251325" y="3911056"/>
            <a:ext cx="1933575" cy="155213"/>
          </a:xfrm>
          <a:prstGeom prst="rect">
            <a:avLst/>
          </a:prstGeom>
          <a:solidFill>
            <a:srgbClr val="FFC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74" name="TextBox 73"/>
          <p:cNvSpPr txBox="1"/>
          <p:nvPr/>
        </p:nvSpPr>
        <p:spPr>
          <a:xfrm>
            <a:off x="6170320" y="3860260"/>
            <a:ext cx="325730"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22</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75" name="Rectangle 74"/>
          <p:cNvSpPr/>
          <p:nvPr/>
        </p:nvSpPr>
        <p:spPr>
          <a:xfrm>
            <a:off x="4251325" y="4060278"/>
            <a:ext cx="758825" cy="155213"/>
          </a:xfrm>
          <a:prstGeom prst="rect">
            <a:avLst/>
          </a:prstGeom>
          <a:solidFill>
            <a:schemeClr val="accent5">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76" name="TextBox 75"/>
          <p:cNvSpPr txBox="1"/>
          <p:nvPr/>
        </p:nvSpPr>
        <p:spPr>
          <a:xfrm>
            <a:off x="5029200" y="4009482"/>
            <a:ext cx="255198"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9</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77" name="TextBox 76"/>
          <p:cNvSpPr txBox="1"/>
          <p:nvPr/>
        </p:nvSpPr>
        <p:spPr>
          <a:xfrm>
            <a:off x="1828800" y="3673475"/>
            <a:ext cx="2422538" cy="477054"/>
          </a:xfrm>
          <a:prstGeom prst="rect">
            <a:avLst/>
          </a:prstGeom>
          <a:noFill/>
        </p:spPr>
        <p:txBody>
          <a:bodyPr wrap="square" rtlCol="0">
            <a:spAutoFit/>
          </a:bodyPr>
          <a:lstStyle/>
          <a:p>
            <a:pPr marL="0" marR="0" lvl="0" indent="0" algn="r" defTabSz="457200" rtl="0" eaLnBrk="1" fontAlgn="auto" latinLnBrk="0" hangingPunct="1">
              <a:lnSpc>
                <a:spcPts val="15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a:ea typeface="+mn-ea"/>
                <a:cs typeface="+mn-cs"/>
              </a:rPr>
              <a:t>I take it only when I have symptoms</a:t>
            </a:r>
            <a:endParaRPr kumimoji="0" lang="en-ZA"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78" name="Rectangle 77"/>
          <p:cNvSpPr/>
          <p:nvPr/>
        </p:nvSpPr>
        <p:spPr>
          <a:xfrm>
            <a:off x="4251325" y="4343397"/>
            <a:ext cx="111125" cy="155213"/>
          </a:xfrm>
          <a:prstGeom prst="rect">
            <a:avLst/>
          </a:prstGeom>
          <a:solidFill>
            <a:srgbClr val="FF2929"/>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79" name="TextBox 78"/>
          <p:cNvSpPr txBox="1"/>
          <p:nvPr/>
        </p:nvSpPr>
        <p:spPr>
          <a:xfrm>
            <a:off x="4318000" y="4290471"/>
            <a:ext cx="255198" cy="246221"/>
          </a:xfrm>
          <a:prstGeom prst="rect">
            <a:avLst/>
          </a:prstGeom>
          <a:noFill/>
          <a:effectLst/>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1</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80" name="Rectangle 79"/>
          <p:cNvSpPr/>
          <p:nvPr/>
        </p:nvSpPr>
        <p:spPr>
          <a:xfrm>
            <a:off x="4251324" y="4490489"/>
            <a:ext cx="200025" cy="155213"/>
          </a:xfrm>
          <a:prstGeom prst="rect">
            <a:avLst/>
          </a:prstGeom>
          <a:solidFill>
            <a:schemeClr val="tx2">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81" name="TextBox 80"/>
          <p:cNvSpPr txBox="1"/>
          <p:nvPr/>
        </p:nvSpPr>
        <p:spPr>
          <a:xfrm>
            <a:off x="4425952" y="4439693"/>
            <a:ext cx="255198" cy="246221"/>
          </a:xfrm>
          <a:prstGeom prst="rect">
            <a:avLst/>
          </a:prstGeom>
          <a:noFill/>
          <a:effectLst/>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2</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82" name="Rectangle 81"/>
          <p:cNvSpPr/>
          <p:nvPr/>
        </p:nvSpPr>
        <p:spPr>
          <a:xfrm>
            <a:off x="4251325" y="4638128"/>
            <a:ext cx="111125" cy="155213"/>
          </a:xfrm>
          <a:prstGeom prst="rect">
            <a:avLst/>
          </a:prstGeom>
          <a:solidFill>
            <a:srgbClr val="FFC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83" name="TextBox 82"/>
          <p:cNvSpPr txBox="1"/>
          <p:nvPr/>
        </p:nvSpPr>
        <p:spPr>
          <a:xfrm>
            <a:off x="4329502" y="4587332"/>
            <a:ext cx="255198" cy="246221"/>
          </a:xfrm>
          <a:prstGeom prst="rect">
            <a:avLst/>
          </a:prstGeom>
          <a:noFill/>
          <a:effectLst/>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1</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84" name="Rectangle 83"/>
          <p:cNvSpPr/>
          <p:nvPr/>
        </p:nvSpPr>
        <p:spPr>
          <a:xfrm>
            <a:off x="4251325" y="4792113"/>
            <a:ext cx="111125" cy="155213"/>
          </a:xfrm>
          <a:prstGeom prst="rect">
            <a:avLst/>
          </a:prstGeom>
          <a:solidFill>
            <a:schemeClr val="accent5">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85" name="TextBox 84"/>
          <p:cNvSpPr txBox="1"/>
          <p:nvPr/>
        </p:nvSpPr>
        <p:spPr>
          <a:xfrm>
            <a:off x="4332289" y="4741317"/>
            <a:ext cx="255198" cy="246221"/>
          </a:xfrm>
          <a:prstGeom prst="rect">
            <a:avLst/>
          </a:prstGeom>
          <a:noFill/>
          <a:effectLst/>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1</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86" name="TextBox 85"/>
          <p:cNvSpPr txBox="1"/>
          <p:nvPr/>
        </p:nvSpPr>
        <p:spPr>
          <a:xfrm>
            <a:off x="2317762" y="4487332"/>
            <a:ext cx="1933574" cy="284693"/>
          </a:xfrm>
          <a:prstGeom prst="rect">
            <a:avLst/>
          </a:prstGeom>
          <a:noFill/>
        </p:spPr>
        <p:txBody>
          <a:bodyPr wrap="square" rtlCol="0">
            <a:spAutoFit/>
          </a:bodyPr>
          <a:lstStyle/>
          <a:p>
            <a:pPr marL="0" marR="0" lvl="0" indent="0" algn="r" defTabSz="457200" rtl="0" eaLnBrk="1" fontAlgn="auto" latinLnBrk="0" hangingPunct="1">
              <a:lnSpc>
                <a:spcPts val="15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a:ea typeface="+mn-ea"/>
                <a:cs typeface="+mn-cs"/>
              </a:rPr>
              <a:t>I never take it</a:t>
            </a:r>
            <a:endParaRPr kumimoji="0" lang="en-ZA" sz="14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5" name="Straight Connector 14"/>
          <p:cNvCxnSpPr/>
          <p:nvPr/>
        </p:nvCxnSpPr>
        <p:spPr>
          <a:xfrm rot="5400000">
            <a:off x="2224993" y="3174052"/>
            <a:ext cx="4051300" cy="1896"/>
          </a:xfrm>
          <a:prstGeom prst="line">
            <a:avLst/>
          </a:prstGeom>
          <a:ln w="19050">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6928822" y="5863451"/>
            <a:ext cx="1457450" cy="276999"/>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Controlled (n=620)</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87" name="Rectangle 86"/>
          <p:cNvSpPr/>
          <p:nvPr/>
        </p:nvSpPr>
        <p:spPr>
          <a:xfrm>
            <a:off x="3026065" y="5936483"/>
            <a:ext cx="188108" cy="130934"/>
          </a:xfrm>
          <a:prstGeom prst="rect">
            <a:avLst/>
          </a:prstGeom>
          <a:solidFill>
            <a:srgbClr val="FF2929"/>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white"/>
              </a:solidFill>
              <a:effectLst/>
              <a:uLnTx/>
              <a:uFillTx/>
              <a:latin typeface="Arial"/>
              <a:ea typeface="+mn-ea"/>
              <a:cs typeface="+mn-cs"/>
            </a:endParaRPr>
          </a:p>
        </p:txBody>
      </p:sp>
      <p:sp>
        <p:nvSpPr>
          <p:cNvPr id="88" name="TextBox 87"/>
          <p:cNvSpPr txBox="1"/>
          <p:nvPr/>
        </p:nvSpPr>
        <p:spPr>
          <a:xfrm>
            <a:off x="3186799" y="5863451"/>
            <a:ext cx="1374094"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Overall (n=3,481)</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89" name="Rectangle 88"/>
          <p:cNvSpPr/>
          <p:nvPr/>
        </p:nvSpPr>
        <p:spPr>
          <a:xfrm>
            <a:off x="4472561" y="5936483"/>
            <a:ext cx="188108" cy="130934"/>
          </a:xfrm>
          <a:prstGeom prst="rect">
            <a:avLst/>
          </a:prstGeom>
          <a:solidFill>
            <a:srgbClr val="489ADA"/>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white"/>
              </a:solidFill>
              <a:effectLst/>
              <a:uLnTx/>
              <a:uFillTx/>
              <a:latin typeface="Arial"/>
              <a:ea typeface="+mn-ea"/>
              <a:cs typeface="+mn-cs"/>
            </a:endParaRPr>
          </a:p>
        </p:txBody>
      </p:sp>
      <p:sp>
        <p:nvSpPr>
          <p:cNvPr id="90" name="TextBox 89"/>
          <p:cNvSpPr txBox="1"/>
          <p:nvPr/>
        </p:nvSpPr>
        <p:spPr>
          <a:xfrm>
            <a:off x="4658234" y="5863451"/>
            <a:ext cx="2140330"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Partially controlled (n=1,171)</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94" name="Rectangle 93"/>
          <p:cNvSpPr/>
          <p:nvPr/>
        </p:nvSpPr>
        <p:spPr>
          <a:xfrm>
            <a:off x="6780266" y="5936483"/>
            <a:ext cx="188108" cy="130934"/>
          </a:xfrm>
          <a:prstGeom prst="rect">
            <a:avLst/>
          </a:prstGeom>
          <a:solidFill>
            <a:srgbClr val="FFC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white"/>
              </a:solidFill>
              <a:effectLst/>
              <a:uLnTx/>
              <a:uFillTx/>
              <a:latin typeface="Arial"/>
              <a:ea typeface="+mn-ea"/>
              <a:cs typeface="+mn-cs"/>
            </a:endParaRPr>
          </a:p>
        </p:txBody>
      </p:sp>
      <p:sp>
        <p:nvSpPr>
          <p:cNvPr id="96" name="Rectangle 95"/>
          <p:cNvSpPr/>
          <p:nvPr/>
        </p:nvSpPr>
        <p:spPr>
          <a:xfrm>
            <a:off x="8344776" y="5936483"/>
            <a:ext cx="188108" cy="130934"/>
          </a:xfrm>
          <a:prstGeom prst="rect">
            <a:avLst/>
          </a:prstGeom>
          <a:solidFill>
            <a:schemeClr val="accent5">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white"/>
              </a:solidFill>
              <a:effectLst/>
              <a:uLnTx/>
              <a:uFillTx/>
              <a:latin typeface="Arial"/>
              <a:ea typeface="+mn-ea"/>
              <a:cs typeface="+mn-cs"/>
            </a:endParaRPr>
          </a:p>
        </p:txBody>
      </p:sp>
      <p:sp>
        <p:nvSpPr>
          <p:cNvPr id="97" name="TextBox 96"/>
          <p:cNvSpPr txBox="1"/>
          <p:nvPr/>
        </p:nvSpPr>
        <p:spPr>
          <a:xfrm>
            <a:off x="8540503" y="5863451"/>
            <a:ext cx="1790875" cy="276999"/>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Uncontrolled (n=1,690)</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91" name="Content Placeholder 3"/>
          <p:cNvSpPr txBox="1">
            <a:spLocks/>
          </p:cNvSpPr>
          <p:nvPr/>
        </p:nvSpPr>
        <p:spPr>
          <a:xfrm>
            <a:off x="6650181" y="6355556"/>
            <a:ext cx="5500255" cy="475315"/>
          </a:xfrm>
          <a:prstGeom prst="rect">
            <a:avLst/>
          </a:prstGeom>
        </p:spPr>
        <p:txBody>
          <a:bodyPr wrap="square" lIns="89999" tIns="46799" rIns="89999" bIns="46799" anchor="b">
            <a:noAutofit/>
          </a:bodyPr>
          <a:lstStyle/>
          <a:p>
            <a:pPr marL="0" marR="0" lvl="0" indent="0" algn="r" defTabSz="457200" rtl="0" eaLnBrk="1" fontAlgn="auto" latinLnBrk="0" hangingPunct="1">
              <a:lnSpc>
                <a:spcPct val="100000"/>
              </a:lnSpc>
              <a:spcBef>
                <a:spcPts val="500"/>
              </a:spcBef>
              <a:spcAft>
                <a:spcPts val="0"/>
              </a:spcAft>
              <a:buClr>
                <a:srgbClr val="E41F13"/>
              </a:buClr>
              <a:buSzPct val="110000"/>
              <a:buFont typeface="Wingdings" charset="2"/>
              <a:buNone/>
              <a:tabLst/>
              <a:defRPr/>
            </a:pPr>
            <a:endParaRPr kumimoji="0" lang="en-GB" sz="1000" b="0" i="0" u="none" strike="noStrike" kern="1200" cap="none" spc="0" normalizeH="0" baseline="30000" noProof="0" dirty="0" smtClean="0">
              <a:ln>
                <a:noFill/>
              </a:ln>
              <a:solidFill>
                <a:srgbClr val="060606"/>
              </a:solidFill>
              <a:effectLst/>
              <a:uLnTx/>
              <a:uFillTx/>
              <a:latin typeface="Arial" panose="020B0604020202020204" pitchFamily="34" charset="0"/>
              <a:ea typeface="+mn-ea"/>
              <a:cs typeface="+mn-cs"/>
            </a:endParaRPr>
          </a:p>
          <a:p>
            <a:pPr marL="0" marR="0" lvl="0" indent="0" algn="r" defTabSz="457200" rtl="0" eaLnBrk="1" fontAlgn="auto" latinLnBrk="0" hangingPunct="1">
              <a:lnSpc>
                <a:spcPct val="100000"/>
              </a:lnSpc>
              <a:spcBef>
                <a:spcPts val="500"/>
              </a:spcBef>
              <a:spcAft>
                <a:spcPts val="0"/>
              </a:spcAft>
              <a:buClr>
                <a:srgbClr val="E41F13"/>
              </a:buClr>
              <a:buSzPct val="110000"/>
              <a:buFont typeface="Wingdings" charset="2"/>
              <a:buNone/>
              <a:tabLst/>
              <a:defRPr/>
            </a:pPr>
            <a:r>
              <a:rPr kumimoji="0" lang="en-GB" sz="1200" b="0" i="0" u="none" strike="noStrike" kern="1200" cap="none" spc="0" normalizeH="0" baseline="0" noProof="0" dirty="0" smtClean="0">
                <a:ln>
                  <a:noFill/>
                </a:ln>
                <a:solidFill>
                  <a:srgbClr val="060606"/>
                </a:solidFill>
                <a:effectLst/>
                <a:uLnTx/>
                <a:uFillTx/>
                <a:latin typeface="Arial" panose="020B0604020202020204" pitchFamily="34" charset="0"/>
                <a:ea typeface="+mn-ea"/>
                <a:cs typeface="+mn-cs"/>
              </a:rPr>
              <a:t>Price D et al. NPJ Prim Care </a:t>
            </a:r>
            <a:r>
              <a:rPr kumimoji="0" lang="en-GB" sz="1200" b="0" i="0" u="none" strike="noStrike" kern="1200" cap="none" spc="0" normalizeH="0" baseline="0" noProof="0" dirty="0" err="1" smtClean="0">
                <a:ln>
                  <a:noFill/>
                </a:ln>
                <a:solidFill>
                  <a:srgbClr val="060606"/>
                </a:solidFill>
                <a:effectLst/>
                <a:uLnTx/>
                <a:uFillTx/>
                <a:latin typeface="Arial" panose="020B0604020202020204" pitchFamily="34" charset="0"/>
                <a:ea typeface="+mn-ea"/>
                <a:cs typeface="+mn-cs"/>
              </a:rPr>
              <a:t>Respir</a:t>
            </a:r>
            <a:r>
              <a:rPr kumimoji="0" lang="en-GB" sz="1200" b="0" i="0" u="none" strike="noStrike" kern="1200" cap="none" spc="0" normalizeH="0" baseline="0" noProof="0" dirty="0" smtClean="0">
                <a:ln>
                  <a:noFill/>
                </a:ln>
                <a:solidFill>
                  <a:srgbClr val="060606"/>
                </a:solidFill>
                <a:effectLst/>
                <a:uLnTx/>
                <a:uFillTx/>
                <a:latin typeface="Arial" panose="020B0604020202020204" pitchFamily="34" charset="0"/>
                <a:ea typeface="+mn-ea"/>
                <a:cs typeface="+mn-cs"/>
              </a:rPr>
              <a:t> Med 2014; 24:14009</a:t>
            </a:r>
            <a:endParaRPr kumimoji="0" lang="en-GB" sz="1200" b="0" i="0" u="none" strike="noStrike" kern="1200" cap="none" spc="0" normalizeH="0" baseline="0" noProof="0" dirty="0">
              <a:ln>
                <a:noFill/>
              </a:ln>
              <a:solidFill>
                <a:srgbClr val="06060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041047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4453" y="131387"/>
            <a:ext cx="8523102" cy="553998"/>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3000" b="1" i="0" u="none" strike="noStrike" kern="1200" cap="none" spc="0" normalizeH="0" baseline="0" noProof="0" dirty="0" smtClean="0">
                <a:ln>
                  <a:noFill/>
                </a:ln>
                <a:solidFill>
                  <a:srgbClr val="000000"/>
                </a:solidFill>
                <a:effectLst/>
                <a:uLnTx/>
                <a:uFillTx/>
                <a:latin typeface="Arial"/>
                <a:ea typeface="+mn-ea"/>
                <a:cs typeface="+mn-cs"/>
              </a:rPr>
              <a:t>Respondents’ attitudes towards their inhalers</a:t>
            </a:r>
            <a:endParaRPr kumimoji="0" lang="en-ZA" sz="30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7" name="Straight Connector 6"/>
          <p:cNvCxnSpPr/>
          <p:nvPr/>
        </p:nvCxnSpPr>
        <p:spPr>
          <a:xfrm>
            <a:off x="921327" y="699336"/>
            <a:ext cx="10349346" cy="1588"/>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8" name="Freeform 7"/>
          <p:cNvSpPr/>
          <p:nvPr/>
        </p:nvSpPr>
        <p:spPr>
          <a:xfrm rot="16200000" flipV="1">
            <a:off x="6838950" y="2522538"/>
            <a:ext cx="90488" cy="5265738"/>
          </a:xfrm>
          <a:custGeom>
            <a:avLst/>
            <a:gdLst>
              <a:gd name="connsiteX0" fmla="*/ 0 w 540328"/>
              <a:gd name="connsiteY0" fmla="*/ 0 h 3906981"/>
              <a:gd name="connsiteX1" fmla="*/ 532015 w 540328"/>
              <a:gd name="connsiteY1" fmla="*/ 0 h 3906981"/>
              <a:gd name="connsiteX2" fmla="*/ 540328 w 540328"/>
              <a:gd name="connsiteY2" fmla="*/ 3906981 h 3906981"/>
            </a:gdLst>
            <a:ahLst/>
            <a:cxnLst>
              <a:cxn ang="0">
                <a:pos x="connsiteX0" y="connsiteY0"/>
              </a:cxn>
              <a:cxn ang="0">
                <a:pos x="connsiteX1" y="connsiteY1"/>
              </a:cxn>
              <a:cxn ang="0">
                <a:pos x="connsiteX2" y="connsiteY2"/>
              </a:cxn>
            </a:cxnLst>
            <a:rect l="l" t="t" r="r" b="b"/>
            <a:pathLst>
              <a:path w="540328" h="3906981">
                <a:moveTo>
                  <a:pt x="0" y="0"/>
                </a:moveTo>
                <a:lnTo>
                  <a:pt x="532015" y="0"/>
                </a:lnTo>
                <a:lnTo>
                  <a:pt x="540328" y="3906981"/>
                </a:lnTo>
              </a:path>
            </a:pathLst>
          </a:custGeom>
          <a:ln w="1905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sp>
        <p:nvSpPr>
          <p:cNvPr id="9" name="TextBox 8"/>
          <p:cNvSpPr txBox="1"/>
          <p:nvPr/>
        </p:nvSpPr>
        <p:spPr>
          <a:xfrm>
            <a:off x="4916490" y="5138741"/>
            <a:ext cx="412292" cy="338554"/>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a:ea typeface="+mn-ea"/>
                <a:cs typeface="+mn-cs"/>
              </a:rPr>
              <a:t>10</a:t>
            </a:r>
            <a:endParaRPr kumimoji="0" lang="en-ZA" sz="16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0" name="Straight Connector 9"/>
          <p:cNvCxnSpPr/>
          <p:nvPr/>
        </p:nvCxnSpPr>
        <p:spPr>
          <a:xfrm rot="5400000">
            <a:off x="5077788" y="5155408"/>
            <a:ext cx="89696" cy="792"/>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097572" y="5138741"/>
            <a:ext cx="298480" cy="338554"/>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a:ea typeface="+mn-ea"/>
                <a:cs typeface="+mn-cs"/>
              </a:rPr>
              <a:t>0</a:t>
            </a:r>
            <a:endParaRPr kumimoji="0" lang="en-ZA"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TextBox 11"/>
          <p:cNvSpPr txBox="1"/>
          <p:nvPr/>
        </p:nvSpPr>
        <p:spPr>
          <a:xfrm>
            <a:off x="5799139" y="5138741"/>
            <a:ext cx="412292" cy="338554"/>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a:ea typeface="+mn-ea"/>
                <a:cs typeface="+mn-cs"/>
              </a:rPr>
              <a:t>20</a:t>
            </a:r>
            <a:endParaRPr kumimoji="0" lang="en-ZA" sz="16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3" name="Straight Connector 12"/>
          <p:cNvCxnSpPr/>
          <p:nvPr/>
        </p:nvCxnSpPr>
        <p:spPr>
          <a:xfrm rot="5400000">
            <a:off x="5960437" y="5155408"/>
            <a:ext cx="89696" cy="792"/>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672262" y="5138741"/>
            <a:ext cx="412292" cy="338554"/>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a:ea typeface="+mn-ea"/>
                <a:cs typeface="+mn-cs"/>
              </a:rPr>
              <a:t>30</a:t>
            </a:r>
            <a:endParaRPr kumimoji="0" lang="en-ZA" sz="16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5" name="Straight Connector 14"/>
          <p:cNvCxnSpPr/>
          <p:nvPr/>
        </p:nvCxnSpPr>
        <p:spPr>
          <a:xfrm rot="5400000">
            <a:off x="6833560" y="5155408"/>
            <a:ext cx="89696" cy="792"/>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554911" y="5138741"/>
            <a:ext cx="412292" cy="338554"/>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a:ea typeface="+mn-ea"/>
                <a:cs typeface="+mn-cs"/>
              </a:rPr>
              <a:t>40</a:t>
            </a:r>
            <a:endParaRPr kumimoji="0" lang="en-ZA" sz="16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7" name="Straight Connector 16"/>
          <p:cNvCxnSpPr/>
          <p:nvPr/>
        </p:nvCxnSpPr>
        <p:spPr>
          <a:xfrm rot="5400000">
            <a:off x="7716209" y="5155408"/>
            <a:ext cx="89696" cy="792"/>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8428034" y="5138741"/>
            <a:ext cx="412292" cy="338554"/>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a:ea typeface="+mn-ea"/>
                <a:cs typeface="+mn-cs"/>
              </a:rPr>
              <a:t>50</a:t>
            </a:r>
            <a:endParaRPr kumimoji="0" lang="en-ZA" sz="16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9" name="Straight Connector 18"/>
          <p:cNvCxnSpPr/>
          <p:nvPr/>
        </p:nvCxnSpPr>
        <p:spPr>
          <a:xfrm rot="5400000">
            <a:off x="8589332" y="5155408"/>
            <a:ext cx="89696" cy="792"/>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9301157" y="5138741"/>
            <a:ext cx="412292" cy="338554"/>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a:ea typeface="+mn-ea"/>
                <a:cs typeface="+mn-cs"/>
              </a:rPr>
              <a:t>60</a:t>
            </a:r>
            <a:endParaRPr kumimoji="0" lang="en-ZA"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21" name="TextBox 20"/>
          <p:cNvSpPr txBox="1"/>
          <p:nvPr/>
        </p:nvSpPr>
        <p:spPr>
          <a:xfrm>
            <a:off x="6007100" y="5401846"/>
            <a:ext cx="1827744" cy="338554"/>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a:ea typeface="+mn-ea"/>
                <a:cs typeface="+mn-cs"/>
              </a:rPr>
              <a:t>Respondents (%)</a:t>
            </a:r>
            <a:endParaRPr kumimoji="0" lang="en-ZA" sz="16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22" name="Straight Connector 21"/>
          <p:cNvCxnSpPr/>
          <p:nvPr/>
        </p:nvCxnSpPr>
        <p:spPr>
          <a:xfrm rot="5400000">
            <a:off x="2224993" y="3174052"/>
            <a:ext cx="4051300" cy="1896"/>
          </a:xfrm>
          <a:prstGeom prst="line">
            <a:avLst/>
          </a:prstGeom>
          <a:ln w="19050">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6928822" y="5863451"/>
            <a:ext cx="1585690" cy="276999"/>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Controlled (n=2,785)</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Rectangle 23"/>
          <p:cNvSpPr/>
          <p:nvPr/>
        </p:nvSpPr>
        <p:spPr>
          <a:xfrm>
            <a:off x="3026065" y="5936483"/>
            <a:ext cx="188108" cy="130934"/>
          </a:xfrm>
          <a:prstGeom prst="rect">
            <a:avLst/>
          </a:prstGeom>
          <a:solidFill>
            <a:srgbClr val="FF2929"/>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white"/>
              </a:solidFill>
              <a:effectLst/>
              <a:uLnTx/>
              <a:uFillTx/>
              <a:latin typeface="Arial"/>
              <a:ea typeface="+mn-ea"/>
              <a:cs typeface="+mn-cs"/>
            </a:endParaRPr>
          </a:p>
        </p:txBody>
      </p:sp>
      <p:sp>
        <p:nvSpPr>
          <p:cNvPr id="25" name="TextBox 24"/>
          <p:cNvSpPr txBox="1"/>
          <p:nvPr/>
        </p:nvSpPr>
        <p:spPr>
          <a:xfrm>
            <a:off x="3186799" y="5863451"/>
            <a:ext cx="1374094"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Overall (n=8,000)</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Rectangle 25"/>
          <p:cNvSpPr/>
          <p:nvPr/>
        </p:nvSpPr>
        <p:spPr>
          <a:xfrm>
            <a:off x="4472561" y="5936483"/>
            <a:ext cx="188108" cy="130934"/>
          </a:xfrm>
          <a:prstGeom prst="rect">
            <a:avLst/>
          </a:prstGeom>
          <a:solidFill>
            <a:srgbClr val="489ADA"/>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white"/>
              </a:solidFill>
              <a:effectLst/>
              <a:uLnTx/>
              <a:uFillTx/>
              <a:latin typeface="Arial"/>
              <a:ea typeface="+mn-ea"/>
              <a:cs typeface="+mn-cs"/>
            </a:endParaRPr>
          </a:p>
        </p:txBody>
      </p:sp>
      <p:sp>
        <p:nvSpPr>
          <p:cNvPr id="27" name="TextBox 26"/>
          <p:cNvSpPr txBox="1"/>
          <p:nvPr/>
        </p:nvSpPr>
        <p:spPr>
          <a:xfrm>
            <a:off x="4658234" y="5863451"/>
            <a:ext cx="2225289"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Partially controlled (n=1,604)</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28" name="Rectangle 27"/>
          <p:cNvSpPr/>
          <p:nvPr/>
        </p:nvSpPr>
        <p:spPr>
          <a:xfrm>
            <a:off x="6780266" y="5936483"/>
            <a:ext cx="188108" cy="130934"/>
          </a:xfrm>
          <a:prstGeom prst="rect">
            <a:avLst/>
          </a:prstGeom>
          <a:solidFill>
            <a:srgbClr val="FFC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white"/>
              </a:solidFill>
              <a:effectLst/>
              <a:uLnTx/>
              <a:uFillTx/>
              <a:latin typeface="Arial"/>
              <a:ea typeface="+mn-ea"/>
              <a:cs typeface="+mn-cs"/>
            </a:endParaRPr>
          </a:p>
        </p:txBody>
      </p:sp>
      <p:sp>
        <p:nvSpPr>
          <p:cNvPr id="29" name="Rectangle 28"/>
          <p:cNvSpPr/>
          <p:nvPr/>
        </p:nvSpPr>
        <p:spPr>
          <a:xfrm>
            <a:off x="8451850" y="5936483"/>
            <a:ext cx="188108" cy="130934"/>
          </a:xfrm>
          <a:prstGeom prst="rect">
            <a:avLst/>
          </a:prstGeom>
          <a:solidFill>
            <a:schemeClr val="accent5">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white"/>
              </a:solidFill>
              <a:effectLst/>
              <a:uLnTx/>
              <a:uFillTx/>
              <a:latin typeface="Arial"/>
              <a:ea typeface="+mn-ea"/>
              <a:cs typeface="+mn-cs"/>
            </a:endParaRPr>
          </a:p>
        </p:txBody>
      </p:sp>
      <p:sp>
        <p:nvSpPr>
          <p:cNvPr id="30" name="TextBox 29"/>
          <p:cNvSpPr txBox="1"/>
          <p:nvPr/>
        </p:nvSpPr>
        <p:spPr>
          <a:xfrm>
            <a:off x="8647577" y="5863451"/>
            <a:ext cx="1787477" cy="276999"/>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Uncontrolled (n=3,611)</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31" name="Rectangle 30"/>
          <p:cNvSpPr/>
          <p:nvPr/>
        </p:nvSpPr>
        <p:spPr>
          <a:xfrm>
            <a:off x="4251325" y="1356268"/>
            <a:ext cx="3582988" cy="155213"/>
          </a:xfrm>
          <a:prstGeom prst="rect">
            <a:avLst/>
          </a:prstGeom>
          <a:solidFill>
            <a:srgbClr val="FF2929"/>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32" name="TextBox 31"/>
          <p:cNvSpPr txBox="1"/>
          <p:nvPr/>
        </p:nvSpPr>
        <p:spPr>
          <a:xfrm>
            <a:off x="7845422" y="1303342"/>
            <a:ext cx="325730"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41</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33" name="Rectangle 32"/>
          <p:cNvSpPr/>
          <p:nvPr/>
        </p:nvSpPr>
        <p:spPr>
          <a:xfrm>
            <a:off x="4251326" y="1503360"/>
            <a:ext cx="2563812" cy="155213"/>
          </a:xfrm>
          <a:prstGeom prst="rect">
            <a:avLst/>
          </a:prstGeom>
          <a:solidFill>
            <a:schemeClr val="tx2">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34" name="TextBox 33"/>
          <p:cNvSpPr txBox="1"/>
          <p:nvPr/>
        </p:nvSpPr>
        <p:spPr>
          <a:xfrm>
            <a:off x="7786683" y="1452564"/>
            <a:ext cx="325730"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29</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35" name="Rectangle 34"/>
          <p:cNvSpPr/>
          <p:nvPr/>
        </p:nvSpPr>
        <p:spPr>
          <a:xfrm>
            <a:off x="4251325" y="1650999"/>
            <a:ext cx="3187700" cy="155213"/>
          </a:xfrm>
          <a:prstGeom prst="rect">
            <a:avLst/>
          </a:prstGeom>
          <a:solidFill>
            <a:srgbClr val="FFC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36" name="TextBox 35"/>
          <p:cNvSpPr txBox="1"/>
          <p:nvPr/>
        </p:nvSpPr>
        <p:spPr>
          <a:xfrm>
            <a:off x="7429500" y="1600203"/>
            <a:ext cx="325730"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36</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37" name="Rectangle 36"/>
          <p:cNvSpPr/>
          <p:nvPr/>
        </p:nvSpPr>
        <p:spPr>
          <a:xfrm>
            <a:off x="4251325" y="1800221"/>
            <a:ext cx="4378325" cy="155213"/>
          </a:xfrm>
          <a:prstGeom prst="rect">
            <a:avLst/>
          </a:prstGeom>
          <a:solidFill>
            <a:schemeClr val="accent5">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TextBox 37"/>
          <p:cNvSpPr txBox="1"/>
          <p:nvPr/>
        </p:nvSpPr>
        <p:spPr>
          <a:xfrm>
            <a:off x="8629650" y="1749425"/>
            <a:ext cx="325730"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50</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39" name="TextBox 38"/>
          <p:cNvSpPr txBox="1"/>
          <p:nvPr/>
        </p:nvSpPr>
        <p:spPr>
          <a:xfrm>
            <a:off x="1339850" y="1423987"/>
            <a:ext cx="2911501" cy="477054"/>
          </a:xfrm>
          <a:prstGeom prst="rect">
            <a:avLst/>
          </a:prstGeom>
          <a:noFill/>
        </p:spPr>
        <p:txBody>
          <a:bodyPr wrap="square" rtlCol="0">
            <a:spAutoFit/>
          </a:bodyPr>
          <a:lstStyle/>
          <a:p>
            <a:pPr marL="0" marR="0" lvl="0" indent="0" algn="r" defTabSz="457200" rtl="0" eaLnBrk="1" fontAlgn="auto" latinLnBrk="0" hangingPunct="1">
              <a:lnSpc>
                <a:spcPts val="15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a:ea typeface="+mn-ea"/>
                <a:cs typeface="+mn-cs"/>
              </a:rPr>
              <a:t>I find it a real nuisance having to use my inhaler</a:t>
            </a:r>
            <a:endParaRPr kumimoji="0" lang="en-ZA"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40" name="Rectangle 39"/>
          <p:cNvSpPr/>
          <p:nvPr/>
        </p:nvSpPr>
        <p:spPr>
          <a:xfrm>
            <a:off x="4251325" y="2317750"/>
            <a:ext cx="3178175" cy="155213"/>
          </a:xfrm>
          <a:prstGeom prst="rect">
            <a:avLst/>
          </a:prstGeom>
          <a:solidFill>
            <a:srgbClr val="FF2929"/>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41" name="TextBox 40"/>
          <p:cNvSpPr txBox="1"/>
          <p:nvPr/>
        </p:nvSpPr>
        <p:spPr>
          <a:xfrm>
            <a:off x="7429500" y="2264824"/>
            <a:ext cx="325730"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36</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42" name="Rectangle 41"/>
          <p:cNvSpPr/>
          <p:nvPr/>
        </p:nvSpPr>
        <p:spPr>
          <a:xfrm>
            <a:off x="4251326" y="2464842"/>
            <a:ext cx="2168524" cy="155213"/>
          </a:xfrm>
          <a:prstGeom prst="rect">
            <a:avLst/>
          </a:prstGeom>
          <a:solidFill>
            <a:schemeClr val="tx2">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43" name="TextBox 42"/>
          <p:cNvSpPr txBox="1"/>
          <p:nvPr/>
        </p:nvSpPr>
        <p:spPr>
          <a:xfrm>
            <a:off x="6402387" y="2418809"/>
            <a:ext cx="325730"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24</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44" name="Rectangle 43"/>
          <p:cNvSpPr/>
          <p:nvPr/>
        </p:nvSpPr>
        <p:spPr>
          <a:xfrm>
            <a:off x="4251325" y="2612481"/>
            <a:ext cx="2692400" cy="155213"/>
          </a:xfrm>
          <a:prstGeom prst="rect">
            <a:avLst/>
          </a:prstGeom>
          <a:solidFill>
            <a:srgbClr val="FFC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45" name="TextBox 44"/>
          <p:cNvSpPr txBox="1"/>
          <p:nvPr/>
        </p:nvSpPr>
        <p:spPr>
          <a:xfrm>
            <a:off x="6940550" y="2561685"/>
            <a:ext cx="325730"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30</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46" name="Rectangle 45"/>
          <p:cNvSpPr/>
          <p:nvPr/>
        </p:nvSpPr>
        <p:spPr>
          <a:xfrm>
            <a:off x="4251326" y="2761703"/>
            <a:ext cx="4040188" cy="155213"/>
          </a:xfrm>
          <a:prstGeom prst="rect">
            <a:avLst/>
          </a:prstGeom>
          <a:solidFill>
            <a:schemeClr val="accent5">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47" name="TextBox 46"/>
          <p:cNvSpPr txBox="1"/>
          <p:nvPr/>
        </p:nvSpPr>
        <p:spPr>
          <a:xfrm>
            <a:off x="8266107" y="2710907"/>
            <a:ext cx="325730"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46</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48" name="TextBox 47"/>
          <p:cNvSpPr txBox="1"/>
          <p:nvPr/>
        </p:nvSpPr>
        <p:spPr>
          <a:xfrm>
            <a:off x="1339850" y="2385469"/>
            <a:ext cx="2911501" cy="477054"/>
          </a:xfrm>
          <a:prstGeom prst="rect">
            <a:avLst/>
          </a:prstGeom>
          <a:noFill/>
        </p:spPr>
        <p:txBody>
          <a:bodyPr wrap="square" rtlCol="0">
            <a:spAutoFit/>
          </a:bodyPr>
          <a:lstStyle/>
          <a:p>
            <a:pPr marL="0" marR="0" lvl="0" indent="0" algn="r" defTabSz="457200" rtl="0" eaLnBrk="1" fontAlgn="auto" latinLnBrk="0" hangingPunct="1">
              <a:lnSpc>
                <a:spcPts val="15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a:ea typeface="+mn-ea"/>
                <a:cs typeface="+mn-cs"/>
              </a:rPr>
              <a:t>I feel embarrassed having to use my inhaler in front of others</a:t>
            </a:r>
            <a:endParaRPr kumimoji="0" lang="en-ZA"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49" name="Rectangle 48"/>
          <p:cNvSpPr/>
          <p:nvPr/>
        </p:nvSpPr>
        <p:spPr>
          <a:xfrm>
            <a:off x="4251325" y="3251747"/>
            <a:ext cx="2289176" cy="155213"/>
          </a:xfrm>
          <a:prstGeom prst="rect">
            <a:avLst/>
          </a:prstGeom>
          <a:solidFill>
            <a:srgbClr val="FF2929"/>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50" name="TextBox 49"/>
          <p:cNvSpPr txBox="1"/>
          <p:nvPr/>
        </p:nvSpPr>
        <p:spPr>
          <a:xfrm>
            <a:off x="6540500" y="3198821"/>
            <a:ext cx="325730"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26</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51" name="Rectangle 50"/>
          <p:cNvSpPr/>
          <p:nvPr/>
        </p:nvSpPr>
        <p:spPr>
          <a:xfrm>
            <a:off x="4251325" y="3398839"/>
            <a:ext cx="1192213" cy="155213"/>
          </a:xfrm>
          <a:prstGeom prst="rect">
            <a:avLst/>
          </a:prstGeom>
          <a:solidFill>
            <a:schemeClr val="tx2">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52" name="TextBox 51"/>
          <p:cNvSpPr txBox="1"/>
          <p:nvPr/>
        </p:nvSpPr>
        <p:spPr>
          <a:xfrm>
            <a:off x="5429250" y="3352806"/>
            <a:ext cx="325730"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13</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53" name="Rectangle 52"/>
          <p:cNvSpPr/>
          <p:nvPr/>
        </p:nvSpPr>
        <p:spPr>
          <a:xfrm>
            <a:off x="4251324" y="3546478"/>
            <a:ext cx="1630364" cy="155213"/>
          </a:xfrm>
          <a:prstGeom prst="rect">
            <a:avLst/>
          </a:prstGeom>
          <a:solidFill>
            <a:srgbClr val="FFC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TextBox 53"/>
          <p:cNvSpPr txBox="1"/>
          <p:nvPr/>
        </p:nvSpPr>
        <p:spPr>
          <a:xfrm>
            <a:off x="5857878" y="3495682"/>
            <a:ext cx="325730"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19</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55" name="Rectangle 54"/>
          <p:cNvSpPr/>
          <p:nvPr/>
        </p:nvSpPr>
        <p:spPr>
          <a:xfrm>
            <a:off x="4251325" y="3695700"/>
            <a:ext cx="3268663" cy="155213"/>
          </a:xfrm>
          <a:prstGeom prst="rect">
            <a:avLst/>
          </a:prstGeom>
          <a:solidFill>
            <a:schemeClr val="accent5">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56" name="TextBox 55"/>
          <p:cNvSpPr txBox="1"/>
          <p:nvPr/>
        </p:nvSpPr>
        <p:spPr>
          <a:xfrm>
            <a:off x="7503820" y="3644904"/>
            <a:ext cx="325730"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37</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57" name="TextBox 56"/>
          <p:cNvSpPr txBox="1"/>
          <p:nvPr/>
        </p:nvSpPr>
        <p:spPr>
          <a:xfrm>
            <a:off x="1339849" y="3319466"/>
            <a:ext cx="2911501" cy="477054"/>
          </a:xfrm>
          <a:prstGeom prst="rect">
            <a:avLst/>
          </a:prstGeom>
          <a:noFill/>
        </p:spPr>
        <p:txBody>
          <a:bodyPr wrap="square" rtlCol="0">
            <a:spAutoFit/>
          </a:bodyPr>
          <a:lstStyle/>
          <a:p>
            <a:pPr marL="0" marR="0" lvl="0" indent="0" algn="r" defTabSz="457200" rtl="0" eaLnBrk="1" fontAlgn="auto" latinLnBrk="0" hangingPunct="1">
              <a:lnSpc>
                <a:spcPts val="15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a:ea typeface="+mn-ea"/>
                <a:cs typeface="+mn-cs"/>
              </a:rPr>
              <a:t>I feel embarrassed carrying my inhaler with me</a:t>
            </a:r>
            <a:endParaRPr kumimoji="0" lang="en-ZA"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58" name="Rectangle 57"/>
          <p:cNvSpPr/>
          <p:nvPr/>
        </p:nvSpPr>
        <p:spPr>
          <a:xfrm>
            <a:off x="4251325" y="4184650"/>
            <a:ext cx="1311275" cy="155213"/>
          </a:xfrm>
          <a:prstGeom prst="rect">
            <a:avLst/>
          </a:prstGeom>
          <a:solidFill>
            <a:srgbClr val="FF2929"/>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TextBox 58"/>
          <p:cNvSpPr txBox="1"/>
          <p:nvPr/>
        </p:nvSpPr>
        <p:spPr>
          <a:xfrm>
            <a:off x="5518150" y="4131724"/>
            <a:ext cx="325730"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14</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60" name="Rectangle 59"/>
          <p:cNvSpPr/>
          <p:nvPr/>
        </p:nvSpPr>
        <p:spPr>
          <a:xfrm>
            <a:off x="4251326" y="4331742"/>
            <a:ext cx="454023" cy="155213"/>
          </a:xfrm>
          <a:prstGeom prst="rect">
            <a:avLst/>
          </a:prstGeom>
          <a:solidFill>
            <a:schemeClr val="tx2">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TextBox 60"/>
          <p:cNvSpPr txBox="1"/>
          <p:nvPr/>
        </p:nvSpPr>
        <p:spPr>
          <a:xfrm>
            <a:off x="4718050" y="4290472"/>
            <a:ext cx="255198"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5</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62" name="Rectangle 61"/>
          <p:cNvSpPr/>
          <p:nvPr/>
        </p:nvSpPr>
        <p:spPr>
          <a:xfrm>
            <a:off x="4251324" y="4479381"/>
            <a:ext cx="822326" cy="155213"/>
          </a:xfrm>
          <a:prstGeom prst="rect">
            <a:avLst/>
          </a:prstGeom>
          <a:solidFill>
            <a:srgbClr val="FFC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63" name="TextBox 62"/>
          <p:cNvSpPr txBox="1"/>
          <p:nvPr/>
        </p:nvSpPr>
        <p:spPr>
          <a:xfrm>
            <a:off x="5040702" y="4428585"/>
            <a:ext cx="255198"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8</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64" name="Rectangle 63"/>
          <p:cNvSpPr/>
          <p:nvPr/>
        </p:nvSpPr>
        <p:spPr>
          <a:xfrm>
            <a:off x="4251325" y="4628603"/>
            <a:ext cx="1978025" cy="155213"/>
          </a:xfrm>
          <a:prstGeom prst="rect">
            <a:avLst/>
          </a:prstGeom>
          <a:solidFill>
            <a:schemeClr val="accent5">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65" name="TextBox 64"/>
          <p:cNvSpPr txBox="1"/>
          <p:nvPr/>
        </p:nvSpPr>
        <p:spPr>
          <a:xfrm>
            <a:off x="6229350" y="4577807"/>
            <a:ext cx="325730"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23</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66" name="TextBox 65"/>
          <p:cNvSpPr txBox="1"/>
          <p:nvPr/>
        </p:nvSpPr>
        <p:spPr>
          <a:xfrm>
            <a:off x="1339849" y="4352770"/>
            <a:ext cx="2911501" cy="284693"/>
          </a:xfrm>
          <a:prstGeom prst="rect">
            <a:avLst/>
          </a:prstGeom>
          <a:noFill/>
        </p:spPr>
        <p:txBody>
          <a:bodyPr wrap="square" rtlCol="0">
            <a:spAutoFit/>
          </a:bodyPr>
          <a:lstStyle/>
          <a:p>
            <a:pPr marL="0" marR="0" lvl="0" indent="0" algn="r" defTabSz="457200" rtl="0" eaLnBrk="1" fontAlgn="auto" latinLnBrk="0" hangingPunct="1">
              <a:lnSpc>
                <a:spcPts val="15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a:ea typeface="+mn-ea"/>
                <a:cs typeface="+mn-cs"/>
              </a:rPr>
              <a:t>I find my inhaler difficult to use</a:t>
            </a:r>
            <a:endParaRPr kumimoji="0" lang="en-ZA"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67" name="Content Placeholder 3"/>
          <p:cNvSpPr txBox="1">
            <a:spLocks/>
          </p:cNvSpPr>
          <p:nvPr/>
        </p:nvSpPr>
        <p:spPr>
          <a:xfrm>
            <a:off x="6650181" y="6355556"/>
            <a:ext cx="5500255" cy="475315"/>
          </a:xfrm>
          <a:prstGeom prst="rect">
            <a:avLst/>
          </a:prstGeom>
        </p:spPr>
        <p:txBody>
          <a:bodyPr wrap="square" lIns="89999" tIns="46799" rIns="89999" bIns="46799" anchor="b">
            <a:noAutofit/>
          </a:bodyPr>
          <a:lstStyle/>
          <a:p>
            <a:pPr marL="0" marR="0" lvl="0" indent="0" algn="r" defTabSz="457200" rtl="0" eaLnBrk="1" fontAlgn="auto" latinLnBrk="0" hangingPunct="1">
              <a:lnSpc>
                <a:spcPct val="100000"/>
              </a:lnSpc>
              <a:spcBef>
                <a:spcPts val="500"/>
              </a:spcBef>
              <a:spcAft>
                <a:spcPts val="0"/>
              </a:spcAft>
              <a:buClr>
                <a:srgbClr val="E41F13"/>
              </a:buClr>
              <a:buSzPct val="110000"/>
              <a:buFont typeface="Wingdings" charset="2"/>
              <a:buNone/>
              <a:tabLst/>
              <a:defRPr/>
            </a:pPr>
            <a:endParaRPr kumimoji="0" lang="en-GB" sz="1000" b="0" i="0" u="none" strike="noStrike" kern="1200" cap="none" spc="0" normalizeH="0" baseline="30000" noProof="0" dirty="0" smtClean="0">
              <a:ln>
                <a:noFill/>
              </a:ln>
              <a:solidFill>
                <a:srgbClr val="060606"/>
              </a:solidFill>
              <a:effectLst/>
              <a:uLnTx/>
              <a:uFillTx/>
              <a:latin typeface="Arial" panose="020B0604020202020204" pitchFamily="34" charset="0"/>
              <a:ea typeface="+mn-ea"/>
              <a:cs typeface="+mn-cs"/>
            </a:endParaRPr>
          </a:p>
          <a:p>
            <a:pPr marL="0" marR="0" lvl="0" indent="0" algn="r" defTabSz="457200" rtl="0" eaLnBrk="1" fontAlgn="auto" latinLnBrk="0" hangingPunct="1">
              <a:lnSpc>
                <a:spcPct val="100000"/>
              </a:lnSpc>
              <a:spcBef>
                <a:spcPts val="500"/>
              </a:spcBef>
              <a:spcAft>
                <a:spcPts val="0"/>
              </a:spcAft>
              <a:buClr>
                <a:srgbClr val="E41F13"/>
              </a:buClr>
              <a:buSzPct val="110000"/>
              <a:buFont typeface="Wingdings" charset="2"/>
              <a:buNone/>
              <a:tabLst/>
              <a:defRPr/>
            </a:pPr>
            <a:r>
              <a:rPr kumimoji="0" lang="en-GB" sz="1200" b="0" i="0" u="none" strike="noStrike" kern="1200" cap="none" spc="0" normalizeH="0" baseline="0" noProof="0" dirty="0" smtClean="0">
                <a:ln>
                  <a:noFill/>
                </a:ln>
                <a:solidFill>
                  <a:srgbClr val="060606"/>
                </a:solidFill>
                <a:effectLst/>
                <a:uLnTx/>
                <a:uFillTx/>
                <a:latin typeface="Arial" panose="020B0604020202020204" pitchFamily="34" charset="0"/>
                <a:ea typeface="+mn-ea"/>
                <a:cs typeface="+mn-cs"/>
              </a:rPr>
              <a:t>Price D et al. NPJ Prim Care </a:t>
            </a:r>
            <a:r>
              <a:rPr kumimoji="0" lang="en-GB" sz="1200" b="0" i="0" u="none" strike="noStrike" kern="1200" cap="none" spc="0" normalizeH="0" baseline="0" noProof="0" dirty="0" err="1" smtClean="0">
                <a:ln>
                  <a:noFill/>
                </a:ln>
                <a:solidFill>
                  <a:srgbClr val="060606"/>
                </a:solidFill>
                <a:effectLst/>
                <a:uLnTx/>
                <a:uFillTx/>
                <a:latin typeface="Arial" panose="020B0604020202020204" pitchFamily="34" charset="0"/>
                <a:ea typeface="+mn-ea"/>
                <a:cs typeface="+mn-cs"/>
              </a:rPr>
              <a:t>Respir</a:t>
            </a:r>
            <a:r>
              <a:rPr kumimoji="0" lang="en-GB" sz="1200" b="0" i="0" u="none" strike="noStrike" kern="1200" cap="none" spc="0" normalizeH="0" baseline="0" noProof="0" dirty="0" smtClean="0">
                <a:ln>
                  <a:noFill/>
                </a:ln>
                <a:solidFill>
                  <a:srgbClr val="060606"/>
                </a:solidFill>
                <a:effectLst/>
                <a:uLnTx/>
                <a:uFillTx/>
                <a:latin typeface="Arial" panose="020B0604020202020204" pitchFamily="34" charset="0"/>
                <a:ea typeface="+mn-ea"/>
                <a:cs typeface="+mn-cs"/>
              </a:rPr>
              <a:t> Med 2014; 24:14009</a:t>
            </a:r>
            <a:endParaRPr kumimoji="0" lang="en-GB" sz="1200" b="0" i="0" u="none" strike="noStrike" kern="1200" cap="none" spc="0" normalizeH="0" baseline="0" noProof="0" dirty="0">
              <a:ln>
                <a:noFill/>
              </a:ln>
              <a:solidFill>
                <a:srgbClr val="06060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22722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93279" y="131387"/>
            <a:ext cx="7005443" cy="553998"/>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3000" b="1" i="0" u="none" strike="noStrike" kern="1200" cap="none" spc="0" normalizeH="0" baseline="0" noProof="0" dirty="0" smtClean="0">
                <a:ln>
                  <a:noFill/>
                </a:ln>
                <a:solidFill>
                  <a:srgbClr val="000000"/>
                </a:solidFill>
                <a:effectLst/>
                <a:uLnTx/>
                <a:uFillTx/>
                <a:latin typeface="Arial"/>
                <a:ea typeface="+mn-ea"/>
                <a:cs typeface="+mn-cs"/>
              </a:rPr>
              <a:t>Sources of information about asthma</a:t>
            </a:r>
            <a:endParaRPr kumimoji="0" lang="en-ZA" sz="30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6" name="Straight Connector 5"/>
          <p:cNvCxnSpPr/>
          <p:nvPr/>
        </p:nvCxnSpPr>
        <p:spPr>
          <a:xfrm>
            <a:off x="921327" y="699336"/>
            <a:ext cx="10349346" cy="1588"/>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rot="16200000" flipV="1">
            <a:off x="7312047" y="3429019"/>
            <a:ext cx="90487" cy="4319547"/>
          </a:xfrm>
          <a:custGeom>
            <a:avLst/>
            <a:gdLst>
              <a:gd name="connsiteX0" fmla="*/ 0 w 540328"/>
              <a:gd name="connsiteY0" fmla="*/ 0 h 3906981"/>
              <a:gd name="connsiteX1" fmla="*/ 532015 w 540328"/>
              <a:gd name="connsiteY1" fmla="*/ 0 h 3906981"/>
              <a:gd name="connsiteX2" fmla="*/ 540328 w 540328"/>
              <a:gd name="connsiteY2" fmla="*/ 3906981 h 3906981"/>
            </a:gdLst>
            <a:ahLst/>
            <a:cxnLst>
              <a:cxn ang="0">
                <a:pos x="connsiteX0" y="connsiteY0"/>
              </a:cxn>
              <a:cxn ang="0">
                <a:pos x="connsiteX1" y="connsiteY1"/>
              </a:cxn>
              <a:cxn ang="0">
                <a:pos x="connsiteX2" y="connsiteY2"/>
              </a:cxn>
            </a:cxnLst>
            <a:rect l="l" t="t" r="r" b="b"/>
            <a:pathLst>
              <a:path w="540328" h="3906981">
                <a:moveTo>
                  <a:pt x="0" y="0"/>
                </a:moveTo>
                <a:lnTo>
                  <a:pt x="532015" y="0"/>
                </a:lnTo>
                <a:lnTo>
                  <a:pt x="540328" y="3906981"/>
                </a:lnTo>
              </a:path>
            </a:pathLst>
          </a:custGeom>
          <a:ln w="1905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sp>
        <p:nvSpPr>
          <p:cNvPr id="8" name="TextBox 7"/>
          <p:cNvSpPr txBox="1"/>
          <p:nvPr/>
        </p:nvSpPr>
        <p:spPr>
          <a:xfrm>
            <a:off x="5061075" y="5571348"/>
            <a:ext cx="269626" cy="276999"/>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0</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9" name="Straight Connector 8"/>
          <p:cNvCxnSpPr/>
          <p:nvPr/>
        </p:nvCxnSpPr>
        <p:spPr>
          <a:xfrm rot="5400000">
            <a:off x="5577566" y="5588794"/>
            <a:ext cx="89696" cy="792"/>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445122" y="5571348"/>
            <a:ext cx="354584" cy="276999"/>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10</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4" name="Straight Connector 13"/>
          <p:cNvCxnSpPr/>
          <p:nvPr/>
        </p:nvCxnSpPr>
        <p:spPr>
          <a:xfrm rot="5400000">
            <a:off x="6023649" y="5588794"/>
            <a:ext cx="89696" cy="792"/>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891205" y="5571348"/>
            <a:ext cx="354584" cy="276999"/>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20</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6" name="Straight Connector 15"/>
          <p:cNvCxnSpPr/>
          <p:nvPr/>
        </p:nvCxnSpPr>
        <p:spPr>
          <a:xfrm rot="5400000">
            <a:off x="6441154" y="5588794"/>
            <a:ext cx="89696" cy="792"/>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308710" y="5571348"/>
            <a:ext cx="354584" cy="276999"/>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30</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8" name="Straight Connector 17"/>
          <p:cNvCxnSpPr/>
          <p:nvPr/>
        </p:nvCxnSpPr>
        <p:spPr>
          <a:xfrm rot="5400000">
            <a:off x="6872948" y="5588794"/>
            <a:ext cx="89696" cy="792"/>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740504" y="5571348"/>
            <a:ext cx="354584" cy="276999"/>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40</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20" name="Straight Connector 19"/>
          <p:cNvCxnSpPr/>
          <p:nvPr/>
        </p:nvCxnSpPr>
        <p:spPr>
          <a:xfrm rot="5400000">
            <a:off x="7314268" y="5588794"/>
            <a:ext cx="89696" cy="792"/>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7181824" y="5571348"/>
            <a:ext cx="354584" cy="276999"/>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50</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22" name="Straight Connector 21"/>
          <p:cNvCxnSpPr/>
          <p:nvPr/>
        </p:nvCxnSpPr>
        <p:spPr>
          <a:xfrm rot="5400000">
            <a:off x="7731773" y="5588794"/>
            <a:ext cx="89696" cy="792"/>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7599329" y="5571348"/>
            <a:ext cx="354584" cy="276999"/>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60</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24" name="Straight Connector 23"/>
          <p:cNvCxnSpPr/>
          <p:nvPr/>
        </p:nvCxnSpPr>
        <p:spPr>
          <a:xfrm rot="5400000">
            <a:off x="8163567" y="5588794"/>
            <a:ext cx="89696" cy="792"/>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8031123" y="5571348"/>
            <a:ext cx="354584" cy="276999"/>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70</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26" name="Straight Connector 25"/>
          <p:cNvCxnSpPr/>
          <p:nvPr/>
        </p:nvCxnSpPr>
        <p:spPr>
          <a:xfrm rot="5400000">
            <a:off x="8604887" y="5588794"/>
            <a:ext cx="89696" cy="792"/>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8472443" y="5571348"/>
            <a:ext cx="354584" cy="276999"/>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80</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28" name="Straight Connector 27"/>
          <p:cNvCxnSpPr/>
          <p:nvPr/>
        </p:nvCxnSpPr>
        <p:spPr>
          <a:xfrm rot="5400000">
            <a:off x="9027155" y="5588794"/>
            <a:ext cx="89696" cy="792"/>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8894711" y="5571348"/>
            <a:ext cx="354584" cy="276999"/>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90</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31" name="TextBox 30"/>
          <p:cNvSpPr txBox="1"/>
          <p:nvPr/>
        </p:nvSpPr>
        <p:spPr>
          <a:xfrm>
            <a:off x="9296400" y="5571348"/>
            <a:ext cx="439544" cy="276999"/>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100</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32" name="TextBox 31"/>
          <p:cNvSpPr txBox="1"/>
          <p:nvPr/>
        </p:nvSpPr>
        <p:spPr>
          <a:xfrm>
            <a:off x="6772276" y="5805485"/>
            <a:ext cx="1369286" cy="276999"/>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Respondents (%)</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33" name="Rectangle 32"/>
          <p:cNvSpPr/>
          <p:nvPr/>
        </p:nvSpPr>
        <p:spPr>
          <a:xfrm>
            <a:off x="5195888" y="1310867"/>
            <a:ext cx="3389312" cy="158750"/>
          </a:xfrm>
          <a:prstGeom prst="rect">
            <a:avLst/>
          </a:prstGeom>
          <a:solidFill>
            <a:srgbClr val="6633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34" name="TextBox 33"/>
          <p:cNvSpPr txBox="1"/>
          <p:nvPr/>
        </p:nvSpPr>
        <p:spPr>
          <a:xfrm>
            <a:off x="8567731" y="1267132"/>
            <a:ext cx="325730"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79</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35" name="TextBox 34"/>
          <p:cNvSpPr txBox="1"/>
          <p:nvPr/>
        </p:nvSpPr>
        <p:spPr>
          <a:xfrm>
            <a:off x="3880657" y="1251743"/>
            <a:ext cx="1315232"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HCP (combined)</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36" name="Rectangle 35"/>
          <p:cNvSpPr/>
          <p:nvPr/>
        </p:nvSpPr>
        <p:spPr>
          <a:xfrm>
            <a:off x="5195888" y="1517650"/>
            <a:ext cx="2544762" cy="158750"/>
          </a:xfrm>
          <a:prstGeom prst="rect">
            <a:avLst/>
          </a:prstGeom>
          <a:solidFill>
            <a:srgbClr val="9966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37" name="TextBox 36"/>
          <p:cNvSpPr txBox="1"/>
          <p:nvPr/>
        </p:nvSpPr>
        <p:spPr>
          <a:xfrm>
            <a:off x="7700963" y="1473915"/>
            <a:ext cx="325730"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59</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38" name="TextBox 37"/>
          <p:cNvSpPr txBox="1"/>
          <p:nvPr/>
        </p:nvSpPr>
        <p:spPr>
          <a:xfrm>
            <a:off x="4089503" y="1458526"/>
            <a:ext cx="1106393"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Family doctor</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39" name="Rectangle 38"/>
          <p:cNvSpPr/>
          <p:nvPr/>
        </p:nvSpPr>
        <p:spPr>
          <a:xfrm>
            <a:off x="5195888" y="1739900"/>
            <a:ext cx="1966912" cy="158750"/>
          </a:xfrm>
          <a:prstGeom prst="rect">
            <a:avLst/>
          </a:prstGeom>
          <a:solidFill>
            <a:srgbClr val="9966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40" name="TextBox 39"/>
          <p:cNvSpPr txBox="1"/>
          <p:nvPr/>
        </p:nvSpPr>
        <p:spPr>
          <a:xfrm>
            <a:off x="7118350" y="1696165"/>
            <a:ext cx="325730"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46</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41" name="TextBox 40"/>
          <p:cNvSpPr txBox="1"/>
          <p:nvPr/>
        </p:nvSpPr>
        <p:spPr>
          <a:xfrm>
            <a:off x="3118097" y="1680776"/>
            <a:ext cx="2077812"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Specialist respiratory doctor</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42" name="Rectangle 41"/>
          <p:cNvSpPr/>
          <p:nvPr/>
        </p:nvSpPr>
        <p:spPr>
          <a:xfrm>
            <a:off x="5195888" y="1962150"/>
            <a:ext cx="1033462" cy="158750"/>
          </a:xfrm>
          <a:prstGeom prst="rect">
            <a:avLst/>
          </a:prstGeom>
          <a:solidFill>
            <a:srgbClr val="9966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43" name="TextBox 42"/>
          <p:cNvSpPr txBox="1"/>
          <p:nvPr/>
        </p:nvSpPr>
        <p:spPr>
          <a:xfrm>
            <a:off x="6214770" y="1918415"/>
            <a:ext cx="325730"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24</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44" name="TextBox 43"/>
          <p:cNvSpPr txBox="1"/>
          <p:nvPr/>
        </p:nvSpPr>
        <p:spPr>
          <a:xfrm>
            <a:off x="4243397" y="1903026"/>
            <a:ext cx="952504"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Pharmacist</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45" name="Rectangle 44"/>
          <p:cNvSpPr/>
          <p:nvPr/>
        </p:nvSpPr>
        <p:spPr>
          <a:xfrm>
            <a:off x="5195888" y="2174874"/>
            <a:ext cx="576262" cy="158750"/>
          </a:xfrm>
          <a:prstGeom prst="rect">
            <a:avLst/>
          </a:prstGeom>
          <a:solidFill>
            <a:srgbClr val="9966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46" name="TextBox 45"/>
          <p:cNvSpPr txBox="1"/>
          <p:nvPr/>
        </p:nvSpPr>
        <p:spPr>
          <a:xfrm>
            <a:off x="5730874" y="2131139"/>
            <a:ext cx="325730"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13</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47" name="TextBox 46"/>
          <p:cNvSpPr txBox="1"/>
          <p:nvPr/>
        </p:nvSpPr>
        <p:spPr>
          <a:xfrm>
            <a:off x="4602466" y="2115750"/>
            <a:ext cx="593432"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Nurse</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48" name="Rectangle 47"/>
          <p:cNvSpPr/>
          <p:nvPr/>
        </p:nvSpPr>
        <p:spPr>
          <a:xfrm>
            <a:off x="5195888" y="2446337"/>
            <a:ext cx="2633662" cy="158750"/>
          </a:xfrm>
          <a:prstGeom prst="rect">
            <a:avLst/>
          </a:prstGeom>
          <a:solidFill>
            <a:srgbClr val="0000F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49" name="TextBox 48"/>
          <p:cNvSpPr txBox="1"/>
          <p:nvPr/>
        </p:nvSpPr>
        <p:spPr>
          <a:xfrm>
            <a:off x="7814970" y="2402602"/>
            <a:ext cx="325730"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61</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50" name="TextBox 49"/>
          <p:cNvSpPr txBox="1"/>
          <p:nvPr/>
        </p:nvSpPr>
        <p:spPr>
          <a:xfrm>
            <a:off x="3179011" y="2387213"/>
            <a:ext cx="2016899"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Online sources (combined)</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51" name="Rectangle 50"/>
          <p:cNvSpPr/>
          <p:nvPr/>
        </p:nvSpPr>
        <p:spPr>
          <a:xfrm>
            <a:off x="5195888" y="2659061"/>
            <a:ext cx="1876425" cy="158750"/>
          </a:xfrm>
          <a:prstGeom prst="rect">
            <a:avLst/>
          </a:prstGeom>
          <a:solidFill>
            <a:srgbClr val="3399F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52" name="TextBox 51"/>
          <p:cNvSpPr txBox="1"/>
          <p:nvPr/>
        </p:nvSpPr>
        <p:spPr>
          <a:xfrm>
            <a:off x="7059320" y="2615326"/>
            <a:ext cx="325730"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44</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53" name="TextBox 52"/>
          <p:cNvSpPr txBox="1"/>
          <p:nvPr/>
        </p:nvSpPr>
        <p:spPr>
          <a:xfrm>
            <a:off x="2029880" y="2599937"/>
            <a:ext cx="3166060"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A search engine (</a:t>
            </a:r>
            <a:r>
              <a:rPr kumimoji="0" lang="en-ZA" sz="1200" b="0" i="0" u="none" strike="noStrike" kern="1200" cap="none" spc="0" normalizeH="0" baseline="0" noProof="0" dirty="0" err="1" smtClean="0">
                <a:ln>
                  <a:noFill/>
                </a:ln>
                <a:solidFill>
                  <a:srgbClr val="000000"/>
                </a:solidFill>
                <a:effectLst/>
                <a:uLnTx/>
                <a:uFillTx/>
                <a:latin typeface="Arial"/>
                <a:ea typeface="+mn-ea"/>
                <a:cs typeface="+mn-cs"/>
              </a:rPr>
              <a:t>Google</a:t>
            </a:r>
            <a:r>
              <a:rPr kumimoji="0" lang="en-ZA" sz="1200" b="0" i="0" u="none" strike="noStrike" kern="1200" cap="none" spc="0" normalizeH="0" baseline="0" noProof="0" dirty="0" smtClean="0">
                <a:ln>
                  <a:noFill/>
                </a:ln>
                <a:solidFill>
                  <a:srgbClr val="000000"/>
                </a:solidFill>
                <a:effectLst/>
                <a:uLnTx/>
                <a:uFillTx/>
                <a:latin typeface="Arial"/>
                <a:ea typeface="+mn-ea"/>
                <a:cs typeface="+mn-cs"/>
              </a:rPr>
              <a:t>, Bing, Yahoo, etc) </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54" name="Rectangle 53"/>
          <p:cNvSpPr/>
          <p:nvPr/>
        </p:nvSpPr>
        <p:spPr>
          <a:xfrm>
            <a:off x="5195888" y="2862259"/>
            <a:ext cx="1285875" cy="158750"/>
          </a:xfrm>
          <a:prstGeom prst="rect">
            <a:avLst/>
          </a:prstGeom>
          <a:solidFill>
            <a:srgbClr val="3399F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55" name="TextBox 54"/>
          <p:cNvSpPr txBox="1"/>
          <p:nvPr/>
        </p:nvSpPr>
        <p:spPr>
          <a:xfrm>
            <a:off x="6451600" y="2818524"/>
            <a:ext cx="325730"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30</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56" name="TextBox 55"/>
          <p:cNvSpPr txBox="1"/>
          <p:nvPr/>
        </p:nvSpPr>
        <p:spPr>
          <a:xfrm>
            <a:off x="2581109" y="2803135"/>
            <a:ext cx="2614818"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Specific disease or health websites</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57" name="Rectangle 56"/>
          <p:cNvSpPr/>
          <p:nvPr/>
        </p:nvSpPr>
        <p:spPr>
          <a:xfrm>
            <a:off x="5195888" y="3082926"/>
            <a:ext cx="944562" cy="158750"/>
          </a:xfrm>
          <a:prstGeom prst="rect">
            <a:avLst/>
          </a:prstGeom>
          <a:solidFill>
            <a:srgbClr val="3399F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58" name="TextBox 57"/>
          <p:cNvSpPr txBox="1"/>
          <p:nvPr/>
        </p:nvSpPr>
        <p:spPr>
          <a:xfrm>
            <a:off x="6126161" y="3034428"/>
            <a:ext cx="325730"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22</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59" name="TextBox 58"/>
          <p:cNvSpPr txBox="1"/>
          <p:nvPr/>
        </p:nvSpPr>
        <p:spPr>
          <a:xfrm>
            <a:off x="3544501" y="3023802"/>
            <a:ext cx="1651413"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Online health forums</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60" name="Rectangle 59"/>
          <p:cNvSpPr/>
          <p:nvPr/>
        </p:nvSpPr>
        <p:spPr>
          <a:xfrm>
            <a:off x="5195888" y="3295650"/>
            <a:ext cx="300037" cy="158750"/>
          </a:xfrm>
          <a:prstGeom prst="rect">
            <a:avLst/>
          </a:prstGeom>
          <a:solidFill>
            <a:srgbClr val="3399F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TextBox 60"/>
          <p:cNvSpPr txBox="1"/>
          <p:nvPr/>
        </p:nvSpPr>
        <p:spPr>
          <a:xfrm>
            <a:off x="5457828" y="3251915"/>
            <a:ext cx="255198"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7</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62" name="TextBox 61"/>
          <p:cNvSpPr txBox="1"/>
          <p:nvPr/>
        </p:nvSpPr>
        <p:spPr>
          <a:xfrm>
            <a:off x="1984794" y="3236526"/>
            <a:ext cx="3211135"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Pharmaceutical companies vis their website</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63" name="Rectangle 62"/>
          <p:cNvSpPr/>
          <p:nvPr/>
        </p:nvSpPr>
        <p:spPr>
          <a:xfrm>
            <a:off x="5195889" y="3503611"/>
            <a:ext cx="176211" cy="158750"/>
          </a:xfrm>
          <a:prstGeom prst="rect">
            <a:avLst/>
          </a:prstGeom>
          <a:solidFill>
            <a:srgbClr val="3399F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64" name="TextBox 63"/>
          <p:cNvSpPr txBox="1"/>
          <p:nvPr/>
        </p:nvSpPr>
        <p:spPr>
          <a:xfrm>
            <a:off x="5340350" y="3459876"/>
            <a:ext cx="255198"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4</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65" name="TextBox 64"/>
          <p:cNvSpPr txBox="1"/>
          <p:nvPr/>
        </p:nvSpPr>
        <p:spPr>
          <a:xfrm>
            <a:off x="4337985" y="3444487"/>
            <a:ext cx="857927"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err="1" smtClean="0">
                <a:ln>
                  <a:noFill/>
                </a:ln>
                <a:solidFill>
                  <a:srgbClr val="000000"/>
                </a:solidFill>
                <a:effectLst/>
                <a:uLnTx/>
                <a:uFillTx/>
                <a:latin typeface="Arial"/>
                <a:ea typeface="+mn-ea"/>
                <a:cs typeface="+mn-cs"/>
              </a:rPr>
              <a:t>Facebook</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66" name="Rectangle 65"/>
          <p:cNvSpPr/>
          <p:nvPr/>
        </p:nvSpPr>
        <p:spPr>
          <a:xfrm>
            <a:off x="5195888" y="3721098"/>
            <a:ext cx="100012" cy="158750"/>
          </a:xfrm>
          <a:prstGeom prst="rect">
            <a:avLst/>
          </a:prstGeom>
          <a:solidFill>
            <a:srgbClr val="3399F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67" name="TextBox 66"/>
          <p:cNvSpPr txBox="1"/>
          <p:nvPr/>
        </p:nvSpPr>
        <p:spPr>
          <a:xfrm>
            <a:off x="5256213" y="3677363"/>
            <a:ext cx="255198"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2</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68" name="TextBox 67"/>
          <p:cNvSpPr txBox="1"/>
          <p:nvPr/>
        </p:nvSpPr>
        <p:spPr>
          <a:xfrm>
            <a:off x="4558047" y="3661974"/>
            <a:ext cx="637867"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Twitter</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69" name="Rectangle 68"/>
          <p:cNvSpPr/>
          <p:nvPr/>
        </p:nvSpPr>
        <p:spPr>
          <a:xfrm>
            <a:off x="5195888" y="3932239"/>
            <a:ext cx="100012" cy="158750"/>
          </a:xfrm>
          <a:prstGeom prst="rect">
            <a:avLst/>
          </a:prstGeom>
          <a:solidFill>
            <a:srgbClr val="3399F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70" name="TextBox 69"/>
          <p:cNvSpPr txBox="1"/>
          <p:nvPr/>
        </p:nvSpPr>
        <p:spPr>
          <a:xfrm>
            <a:off x="5256213" y="3888504"/>
            <a:ext cx="255198"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2</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71" name="TextBox 70"/>
          <p:cNvSpPr txBox="1"/>
          <p:nvPr/>
        </p:nvSpPr>
        <p:spPr>
          <a:xfrm>
            <a:off x="4357798" y="3873115"/>
            <a:ext cx="838115"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err="1" smtClean="0">
                <a:ln>
                  <a:noFill/>
                </a:ln>
                <a:solidFill>
                  <a:srgbClr val="000000"/>
                </a:solidFill>
                <a:effectLst/>
                <a:uLnTx/>
                <a:uFillTx/>
                <a:latin typeface="Arial"/>
                <a:ea typeface="+mn-ea"/>
                <a:cs typeface="+mn-cs"/>
              </a:rPr>
              <a:t>YouTube</a:t>
            </a:r>
            <a:r>
              <a:rPr kumimoji="0" lang="en-ZA" sz="1200" b="0" i="0" u="none" strike="noStrike" kern="1200" cap="none" spc="0" normalizeH="0" baseline="0" noProof="0" dirty="0" smtClean="0">
                <a:ln>
                  <a:noFill/>
                </a:ln>
                <a:solidFill>
                  <a:srgbClr val="000000"/>
                </a:solidFill>
                <a:effectLst/>
                <a:uLnTx/>
                <a:uFillTx/>
                <a:latin typeface="Arial"/>
                <a:ea typeface="+mn-ea"/>
                <a:cs typeface="+mn-cs"/>
              </a:rPr>
              <a:t>)</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72" name="Rectangle 71"/>
          <p:cNvSpPr/>
          <p:nvPr/>
        </p:nvSpPr>
        <p:spPr>
          <a:xfrm>
            <a:off x="5195888" y="4214811"/>
            <a:ext cx="1109662" cy="158750"/>
          </a:xfrm>
          <a:prstGeom prst="rect">
            <a:avLst/>
          </a:prstGeom>
          <a:solidFill>
            <a:srgbClr val="C00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73" name="TextBox 72"/>
          <p:cNvSpPr txBox="1"/>
          <p:nvPr/>
        </p:nvSpPr>
        <p:spPr>
          <a:xfrm>
            <a:off x="6277588" y="4166313"/>
            <a:ext cx="325730"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25</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74" name="TextBox 73"/>
          <p:cNvSpPr txBox="1"/>
          <p:nvPr/>
        </p:nvSpPr>
        <p:spPr>
          <a:xfrm>
            <a:off x="2948197" y="4155687"/>
            <a:ext cx="2247730"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Friends and family (combined)</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75" name="Rectangle 74"/>
          <p:cNvSpPr/>
          <p:nvPr/>
        </p:nvSpPr>
        <p:spPr>
          <a:xfrm>
            <a:off x="5195888" y="4427535"/>
            <a:ext cx="800100" cy="158750"/>
          </a:xfrm>
          <a:prstGeom prst="rect">
            <a:avLst/>
          </a:prstGeom>
          <a:solidFill>
            <a:srgbClr val="FF2929"/>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76" name="TextBox 75"/>
          <p:cNvSpPr txBox="1"/>
          <p:nvPr/>
        </p:nvSpPr>
        <p:spPr>
          <a:xfrm>
            <a:off x="5962359" y="4383800"/>
            <a:ext cx="325730"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18</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77" name="TextBox 76"/>
          <p:cNvSpPr txBox="1"/>
          <p:nvPr/>
        </p:nvSpPr>
        <p:spPr>
          <a:xfrm>
            <a:off x="4559227" y="4368411"/>
            <a:ext cx="636713"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Family</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78" name="Rectangle 77"/>
          <p:cNvSpPr/>
          <p:nvPr/>
        </p:nvSpPr>
        <p:spPr>
          <a:xfrm>
            <a:off x="5195889" y="4635496"/>
            <a:ext cx="738186" cy="158750"/>
          </a:xfrm>
          <a:prstGeom prst="rect">
            <a:avLst/>
          </a:prstGeom>
          <a:solidFill>
            <a:srgbClr val="FF2929"/>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79" name="TextBox 78"/>
          <p:cNvSpPr txBox="1"/>
          <p:nvPr/>
        </p:nvSpPr>
        <p:spPr>
          <a:xfrm>
            <a:off x="5903620" y="4591761"/>
            <a:ext cx="325730"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17</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80" name="TextBox 79"/>
          <p:cNvSpPr txBox="1"/>
          <p:nvPr/>
        </p:nvSpPr>
        <p:spPr>
          <a:xfrm>
            <a:off x="4499896" y="4576372"/>
            <a:ext cx="696023"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Friends</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81" name="Rectangle 80"/>
          <p:cNvSpPr/>
          <p:nvPr/>
        </p:nvSpPr>
        <p:spPr>
          <a:xfrm>
            <a:off x="5195888" y="4912532"/>
            <a:ext cx="366712" cy="158750"/>
          </a:xfrm>
          <a:prstGeom prst="rect">
            <a:avLst/>
          </a:prstGeom>
          <a:solidFill>
            <a:srgbClr val="990099"/>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82" name="TextBox 81"/>
          <p:cNvSpPr txBox="1"/>
          <p:nvPr/>
        </p:nvSpPr>
        <p:spPr>
          <a:xfrm>
            <a:off x="5518150" y="4881888"/>
            <a:ext cx="255198"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8</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83" name="TextBox 82"/>
          <p:cNvSpPr txBox="1"/>
          <p:nvPr/>
        </p:nvSpPr>
        <p:spPr>
          <a:xfrm>
            <a:off x="3427043" y="4866499"/>
            <a:ext cx="1768882"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Magazines, TV or radio</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84" name="Rectangle 83"/>
          <p:cNvSpPr/>
          <p:nvPr/>
        </p:nvSpPr>
        <p:spPr>
          <a:xfrm>
            <a:off x="5195888" y="5132872"/>
            <a:ext cx="100012" cy="158750"/>
          </a:xfrm>
          <a:prstGeom prst="rect">
            <a:avLst/>
          </a:prstGeom>
          <a:solidFill>
            <a:srgbClr val="990099"/>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85" name="TextBox 84"/>
          <p:cNvSpPr txBox="1"/>
          <p:nvPr/>
        </p:nvSpPr>
        <p:spPr>
          <a:xfrm>
            <a:off x="5281611" y="5087939"/>
            <a:ext cx="255198"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2</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86" name="TextBox 85"/>
          <p:cNvSpPr txBox="1"/>
          <p:nvPr/>
        </p:nvSpPr>
        <p:spPr>
          <a:xfrm>
            <a:off x="4626542" y="5086839"/>
            <a:ext cx="569387"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Other</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87" name="Rectangle 86"/>
          <p:cNvSpPr/>
          <p:nvPr/>
        </p:nvSpPr>
        <p:spPr>
          <a:xfrm>
            <a:off x="5195888" y="5337499"/>
            <a:ext cx="219075" cy="158750"/>
          </a:xfrm>
          <a:prstGeom prst="rect">
            <a:avLst/>
          </a:prstGeom>
          <a:solidFill>
            <a:srgbClr val="990099"/>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88" name="TextBox 87"/>
          <p:cNvSpPr txBox="1"/>
          <p:nvPr/>
        </p:nvSpPr>
        <p:spPr>
          <a:xfrm>
            <a:off x="5395909" y="5297329"/>
            <a:ext cx="255198" cy="24622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a:ea typeface="+mn-ea"/>
                <a:cs typeface="+mn-cs"/>
              </a:rPr>
              <a:t>5</a:t>
            </a:r>
            <a:endParaRPr kumimoji="0" lang="en-Z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89" name="TextBox 88"/>
          <p:cNvSpPr txBox="1"/>
          <p:nvPr/>
        </p:nvSpPr>
        <p:spPr>
          <a:xfrm>
            <a:off x="2666085" y="5291466"/>
            <a:ext cx="2529860"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None – I don’t look for information</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1" name="Straight Connector 10"/>
          <p:cNvCxnSpPr/>
          <p:nvPr/>
        </p:nvCxnSpPr>
        <p:spPr>
          <a:xfrm rot="5400000">
            <a:off x="3023395" y="3440906"/>
            <a:ext cx="4344987" cy="1588"/>
          </a:xfrm>
          <a:prstGeom prst="line">
            <a:avLst/>
          </a:prstGeom>
          <a:ln w="19050">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90" name="Content Placeholder 3"/>
          <p:cNvSpPr txBox="1">
            <a:spLocks/>
          </p:cNvSpPr>
          <p:nvPr/>
        </p:nvSpPr>
        <p:spPr>
          <a:xfrm>
            <a:off x="6650181" y="6355556"/>
            <a:ext cx="5500255" cy="475315"/>
          </a:xfrm>
          <a:prstGeom prst="rect">
            <a:avLst/>
          </a:prstGeom>
        </p:spPr>
        <p:txBody>
          <a:bodyPr wrap="square" lIns="89999" tIns="46799" rIns="89999" bIns="46799" anchor="b">
            <a:noAutofit/>
          </a:bodyPr>
          <a:lstStyle/>
          <a:p>
            <a:pPr marL="0" marR="0" lvl="0" indent="0" algn="r" defTabSz="457200" rtl="0" eaLnBrk="1" fontAlgn="auto" latinLnBrk="0" hangingPunct="1">
              <a:lnSpc>
                <a:spcPct val="100000"/>
              </a:lnSpc>
              <a:spcBef>
                <a:spcPts val="500"/>
              </a:spcBef>
              <a:spcAft>
                <a:spcPts val="0"/>
              </a:spcAft>
              <a:buClr>
                <a:srgbClr val="E41F13"/>
              </a:buClr>
              <a:buSzPct val="110000"/>
              <a:buFont typeface="Wingdings" charset="2"/>
              <a:buNone/>
              <a:tabLst/>
              <a:defRPr/>
            </a:pPr>
            <a:endParaRPr kumimoji="0" lang="en-GB" sz="1000" b="0" i="0" u="none" strike="noStrike" kern="1200" cap="none" spc="0" normalizeH="0" baseline="30000" noProof="0" dirty="0" smtClean="0">
              <a:ln>
                <a:noFill/>
              </a:ln>
              <a:solidFill>
                <a:srgbClr val="060606"/>
              </a:solidFill>
              <a:effectLst/>
              <a:uLnTx/>
              <a:uFillTx/>
              <a:latin typeface="Arial" panose="020B0604020202020204" pitchFamily="34" charset="0"/>
              <a:ea typeface="+mn-ea"/>
              <a:cs typeface="+mn-cs"/>
            </a:endParaRPr>
          </a:p>
          <a:p>
            <a:pPr marL="0" marR="0" lvl="0" indent="0" algn="r" defTabSz="457200" rtl="0" eaLnBrk="1" fontAlgn="auto" latinLnBrk="0" hangingPunct="1">
              <a:lnSpc>
                <a:spcPct val="100000"/>
              </a:lnSpc>
              <a:spcBef>
                <a:spcPts val="500"/>
              </a:spcBef>
              <a:spcAft>
                <a:spcPts val="0"/>
              </a:spcAft>
              <a:buClr>
                <a:srgbClr val="E41F13"/>
              </a:buClr>
              <a:buSzPct val="110000"/>
              <a:buFont typeface="Wingdings" charset="2"/>
              <a:buNone/>
              <a:tabLst/>
              <a:defRPr/>
            </a:pPr>
            <a:r>
              <a:rPr kumimoji="0" lang="en-GB" sz="1200" b="0" i="0" u="none" strike="noStrike" kern="1200" cap="none" spc="0" normalizeH="0" baseline="0" noProof="0" dirty="0" smtClean="0">
                <a:ln>
                  <a:noFill/>
                </a:ln>
                <a:solidFill>
                  <a:srgbClr val="060606"/>
                </a:solidFill>
                <a:effectLst/>
                <a:uLnTx/>
                <a:uFillTx/>
                <a:latin typeface="Arial" panose="020B0604020202020204" pitchFamily="34" charset="0"/>
                <a:ea typeface="+mn-ea"/>
                <a:cs typeface="+mn-cs"/>
              </a:rPr>
              <a:t>Price D et al. NPJ Prim Care </a:t>
            </a:r>
            <a:r>
              <a:rPr kumimoji="0" lang="en-GB" sz="1200" b="0" i="0" u="none" strike="noStrike" kern="1200" cap="none" spc="0" normalizeH="0" baseline="0" noProof="0" dirty="0" err="1" smtClean="0">
                <a:ln>
                  <a:noFill/>
                </a:ln>
                <a:solidFill>
                  <a:srgbClr val="060606"/>
                </a:solidFill>
                <a:effectLst/>
                <a:uLnTx/>
                <a:uFillTx/>
                <a:latin typeface="Arial" panose="020B0604020202020204" pitchFamily="34" charset="0"/>
                <a:ea typeface="+mn-ea"/>
                <a:cs typeface="+mn-cs"/>
              </a:rPr>
              <a:t>Respir</a:t>
            </a:r>
            <a:r>
              <a:rPr kumimoji="0" lang="en-GB" sz="1200" b="0" i="0" u="none" strike="noStrike" kern="1200" cap="none" spc="0" normalizeH="0" baseline="0" noProof="0" dirty="0" smtClean="0">
                <a:ln>
                  <a:noFill/>
                </a:ln>
                <a:solidFill>
                  <a:srgbClr val="060606"/>
                </a:solidFill>
                <a:effectLst/>
                <a:uLnTx/>
                <a:uFillTx/>
                <a:latin typeface="Arial" panose="020B0604020202020204" pitchFamily="34" charset="0"/>
                <a:ea typeface="+mn-ea"/>
                <a:cs typeface="+mn-cs"/>
              </a:rPr>
              <a:t> Med 2014; 24:14009</a:t>
            </a:r>
            <a:endParaRPr kumimoji="0" lang="en-GB" sz="1200" b="0" i="0" u="none" strike="noStrike" kern="1200" cap="none" spc="0" normalizeH="0" baseline="0" noProof="0" dirty="0">
              <a:ln>
                <a:noFill/>
              </a:ln>
              <a:solidFill>
                <a:srgbClr val="06060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218999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090" y="211095"/>
            <a:ext cx="11159820" cy="478866"/>
          </a:xfrm>
        </p:spPr>
        <p:txBody>
          <a:bodyPr wrap="square" lIns="0" tIns="46799" rIns="89999" bIns="46799" anchor="b">
            <a:noAutofit/>
          </a:bodyPr>
          <a:lstStyle/>
          <a:p>
            <a:pPr algn="ctr"/>
            <a:r>
              <a:rPr lang="en-GB" sz="3200" dirty="0">
                <a:solidFill>
                  <a:srgbClr val="060606"/>
                </a:solidFill>
                <a:latin typeface="+mj-lt"/>
              </a:rPr>
              <a:t>Asthma control is poor across disease severity</a:t>
            </a:r>
          </a:p>
        </p:txBody>
      </p:sp>
      <p:sp>
        <p:nvSpPr>
          <p:cNvPr id="4" name="Text Placeholder 3"/>
          <p:cNvSpPr>
            <a:spLocks noGrp="1"/>
          </p:cNvSpPr>
          <p:nvPr>
            <p:ph type="body" sz="quarter" idx="11"/>
          </p:nvPr>
        </p:nvSpPr>
        <p:spPr>
          <a:xfrm>
            <a:off x="695142" y="6384174"/>
            <a:ext cx="11519815" cy="416410"/>
          </a:xfrm>
        </p:spPr>
        <p:txBody>
          <a:bodyPr wrap="square" lIns="89999" tIns="46799" rIns="89999" bIns="46799" anchor="b">
            <a:noAutofit/>
          </a:bodyPr>
          <a:lstStyle/>
          <a:p>
            <a:pPr algn="r">
              <a:spcBef>
                <a:spcPts val="300"/>
              </a:spcBef>
            </a:pPr>
            <a:r>
              <a:rPr lang="en-GB" sz="1200" dirty="0">
                <a:solidFill>
                  <a:srgbClr val="5C5C5C"/>
                </a:solidFill>
                <a:latin typeface="Arial" panose="020B0604020202020204" pitchFamily="34" charset="0"/>
              </a:rPr>
              <a:t>*Based on 2006 GINA guidelines</a:t>
            </a:r>
            <a:r>
              <a:rPr lang="en-GB" sz="1200" baseline="30000" dirty="0">
                <a:solidFill>
                  <a:srgbClr val="5C5C5C"/>
                </a:solidFill>
                <a:latin typeface="Arial" panose="020B0604020202020204" pitchFamily="34" charset="0"/>
              </a:rPr>
              <a:t>2</a:t>
            </a:r>
            <a:r>
              <a:rPr lang="en-GB" sz="1200" dirty="0">
                <a:solidFill>
                  <a:srgbClr val="5C5C5C"/>
                </a:solidFill>
                <a:latin typeface="Arial" panose="020B0604020202020204" pitchFamily="34" charset="0"/>
              </a:rPr>
              <a:t>.</a:t>
            </a:r>
          </a:p>
          <a:p>
            <a:pPr algn="r">
              <a:spcBef>
                <a:spcPts val="300"/>
              </a:spcBef>
            </a:pPr>
            <a:r>
              <a:rPr lang="en-GB" sz="1200" dirty="0" smtClean="0">
                <a:solidFill>
                  <a:srgbClr val="5C5C5C"/>
                </a:solidFill>
                <a:latin typeface="Arial" panose="020B0604020202020204" pitchFamily="34" charset="0"/>
              </a:rPr>
              <a:t>1</a:t>
            </a:r>
            <a:r>
              <a:rPr lang="en-GB" sz="1200" dirty="0">
                <a:solidFill>
                  <a:srgbClr val="5C5C5C"/>
                </a:solidFill>
                <a:latin typeface="Arial" panose="020B0604020202020204" pitchFamily="34" charset="0"/>
              </a:rPr>
              <a:t>. </a:t>
            </a:r>
            <a:r>
              <a:rPr lang="en-GB" sz="1200" dirty="0" err="1">
                <a:solidFill>
                  <a:srgbClr val="5C5C5C"/>
                </a:solidFill>
                <a:latin typeface="Arial" panose="020B0604020202020204" pitchFamily="34" charset="0"/>
              </a:rPr>
              <a:t>Olaguibel</a:t>
            </a:r>
            <a:r>
              <a:rPr lang="en-GB" sz="1200" dirty="0">
                <a:solidFill>
                  <a:srgbClr val="5C5C5C"/>
                </a:solidFill>
                <a:latin typeface="Arial" panose="020B0604020202020204" pitchFamily="34" charset="0"/>
              </a:rPr>
              <a:t> JM et al. Respir Res 2012, 13: 50; 2. Bateman ED, et al. </a:t>
            </a:r>
            <a:r>
              <a:rPr lang="en-GB" sz="1200" dirty="0" err="1">
                <a:solidFill>
                  <a:srgbClr val="5C5C5C"/>
                </a:solidFill>
                <a:latin typeface="Arial" panose="020B0604020202020204" pitchFamily="34" charset="0"/>
              </a:rPr>
              <a:t>Eur</a:t>
            </a:r>
            <a:r>
              <a:rPr lang="en-GB" sz="1200" dirty="0">
                <a:solidFill>
                  <a:srgbClr val="5C5C5C"/>
                </a:solidFill>
                <a:latin typeface="Arial" panose="020B0604020202020204" pitchFamily="34" charset="0"/>
              </a:rPr>
              <a:t> Respir J 2008; 31: 143–78.</a:t>
            </a:r>
          </a:p>
        </p:txBody>
      </p:sp>
      <p:grpSp>
        <p:nvGrpSpPr>
          <p:cNvPr id="5" name="Group 4"/>
          <p:cNvGrpSpPr/>
          <p:nvPr/>
        </p:nvGrpSpPr>
        <p:grpSpPr>
          <a:xfrm>
            <a:off x="1732986" y="2114330"/>
            <a:ext cx="8077200" cy="3155204"/>
            <a:chOff x="208986" y="1822672"/>
            <a:chExt cx="8077200" cy="3155204"/>
          </a:xfrm>
        </p:grpSpPr>
        <p:sp>
          <p:nvSpPr>
            <p:cNvPr id="7" name="TextBox 10"/>
            <p:cNvSpPr txBox="1">
              <a:spLocks noChangeArrowheads="1"/>
            </p:cNvSpPr>
            <p:nvPr/>
          </p:nvSpPr>
          <p:spPr bwMode="auto">
            <a:xfrm>
              <a:off x="1467114" y="1822672"/>
              <a:ext cx="6775142" cy="307777"/>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sz="1400" b="1" dirty="0">
                  <a:solidFill>
                    <a:srgbClr val="002F5F"/>
                  </a:solidFill>
                  <a:latin typeface="Arial" panose="020B0604020202020204" pitchFamily="34" charset="0"/>
                  <a:ea typeface="ＭＳ Ｐゴシック" charset="0"/>
                  <a:cs typeface="Arial" panose="020B0604020202020204" pitchFamily="34" charset="0"/>
                </a:rPr>
                <a:t>Asthma control according to treatment step (n = 624)</a:t>
              </a:r>
              <a:r>
                <a:rPr lang="en-GB" sz="1400" b="1" baseline="30000" dirty="0">
                  <a:solidFill>
                    <a:srgbClr val="002F5F"/>
                  </a:solidFill>
                  <a:latin typeface="Arial" panose="020B0604020202020204" pitchFamily="34" charset="0"/>
                  <a:ea typeface="ＭＳ Ｐゴシック" charset="0"/>
                  <a:cs typeface="Arial" panose="020B0604020202020204" pitchFamily="34" charset="0"/>
                </a:rPr>
                <a:t>1</a:t>
              </a:r>
              <a:endParaRPr lang="en-GB" sz="1400" b="1" dirty="0">
                <a:solidFill>
                  <a:srgbClr val="002F5F"/>
                </a:solidFill>
                <a:latin typeface="Arial" panose="020B0604020202020204" pitchFamily="34" charset="0"/>
                <a:ea typeface="ＭＳ Ｐゴシック" charset="0"/>
                <a:cs typeface="Arial" panose="020B0604020202020204" pitchFamily="34" charset="0"/>
              </a:endParaRPr>
            </a:p>
          </p:txBody>
        </p:sp>
        <p:graphicFrame>
          <p:nvGraphicFramePr>
            <p:cNvPr id="12" name="Chart 11"/>
            <p:cNvGraphicFramePr/>
            <p:nvPr>
              <p:extLst>
                <p:ext uri="{D42A27DB-BD31-4B8C-83A1-F6EECF244321}">
                  <p14:modId xmlns:p14="http://schemas.microsoft.com/office/powerpoint/2010/main" val="1332233194"/>
                </p:ext>
              </p:extLst>
            </p:nvPr>
          </p:nvGraphicFramePr>
          <p:xfrm>
            <a:off x="208986" y="2055652"/>
            <a:ext cx="8077200" cy="2922224"/>
          </p:xfrm>
          <a:graphic>
            <a:graphicData uri="http://schemas.openxmlformats.org/drawingml/2006/chart">
              <c:chart xmlns:c="http://schemas.openxmlformats.org/drawingml/2006/chart" xmlns:r="http://schemas.openxmlformats.org/officeDocument/2006/relationships" r:id="rId3"/>
            </a:graphicData>
          </a:graphic>
        </p:graphicFrame>
      </p:grpSp>
      <p:sp>
        <p:nvSpPr>
          <p:cNvPr id="13" name="TextBox 12"/>
          <p:cNvSpPr txBox="1"/>
          <p:nvPr/>
        </p:nvSpPr>
        <p:spPr>
          <a:xfrm>
            <a:off x="763783" y="1114375"/>
            <a:ext cx="10267211" cy="1015663"/>
          </a:xfrm>
          <a:prstGeom prst="rect">
            <a:avLst/>
          </a:prstGeom>
        </p:spPr>
        <p:txBody>
          <a:bodyPr vert="horz" lIns="0" tIns="45720" rIns="91440" bIns="45720" rtlCol="0">
            <a:normAutofit fontScale="92500" lnSpcReduction="20000"/>
          </a:bodyPr>
          <a:lstStyle>
            <a:lvl1pPr marL="177800" indent="-177800">
              <a:spcBef>
                <a:spcPts val="500"/>
              </a:spcBef>
              <a:spcAft>
                <a:spcPts val="500"/>
              </a:spcAft>
              <a:buClr>
                <a:schemeClr val="accent1"/>
              </a:buClr>
              <a:buSzPct val="110000"/>
              <a:buFont typeface="Wingdings" charset="2"/>
              <a:buChar char="§"/>
              <a:tabLst/>
              <a:defRPr sz="2000" b="0"/>
            </a:lvl1pPr>
            <a:lvl2pPr marL="449263" indent="-271463">
              <a:spcBef>
                <a:spcPts val="500"/>
              </a:spcBef>
              <a:spcAft>
                <a:spcPts val="0"/>
              </a:spcAft>
              <a:buFont typeface="Arial"/>
              <a:buChar char="–"/>
              <a:defRPr b="0"/>
            </a:lvl2pPr>
            <a:lvl3pPr marL="628650" indent="-179388">
              <a:spcBef>
                <a:spcPts val="500"/>
              </a:spcBef>
              <a:spcAft>
                <a:spcPts val="0"/>
              </a:spcAft>
              <a:buFont typeface="Arial"/>
              <a:buChar char="•"/>
              <a:defRPr sz="1600" b="0"/>
            </a:lvl3pPr>
            <a:lvl4pPr marL="1600200" indent="-228600">
              <a:spcBef>
                <a:spcPct val="20000"/>
              </a:spcBef>
              <a:buFont typeface="Arial"/>
              <a:buChar char="–"/>
              <a:defRPr sz="1600" b="0"/>
            </a:lvl4pPr>
            <a:lvl5pPr marL="2057400" indent="-228600">
              <a:spcBef>
                <a:spcPct val="20000"/>
              </a:spcBef>
              <a:buFont typeface="Arial"/>
              <a:buChar char="»"/>
              <a:defRPr sz="1600" b="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dirty="0">
                <a:solidFill>
                  <a:srgbClr val="060606"/>
                </a:solidFill>
              </a:rPr>
              <a:t>In the MAGIC study of patients with physician-diagnosed asthma (N = 1286), the incidence of uncontrolled asthma increased with increasing GINA* Steps 2–5</a:t>
            </a:r>
            <a:r>
              <a:rPr lang="en-GB" baseline="30000" dirty="0">
                <a:solidFill>
                  <a:srgbClr val="060606"/>
                </a:solidFill>
              </a:rPr>
              <a:t>1</a:t>
            </a:r>
          </a:p>
          <a:p>
            <a:r>
              <a:rPr lang="en-GB" dirty="0">
                <a:solidFill>
                  <a:srgbClr val="060606"/>
                </a:solidFill>
              </a:rPr>
              <a:t>Asthma control was poor, even at GINA Step 1</a:t>
            </a:r>
            <a:r>
              <a:rPr lang="en-GB" baseline="30000" dirty="0">
                <a:solidFill>
                  <a:srgbClr val="060606"/>
                </a:solidFill>
              </a:rPr>
              <a:t>1</a:t>
            </a:r>
          </a:p>
          <a:p>
            <a:endParaRPr lang="en-GB" dirty="0">
              <a:solidFill>
                <a:srgbClr val="060606"/>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041303539"/>
              </p:ext>
            </p:extLst>
          </p:nvPr>
        </p:nvGraphicFramePr>
        <p:xfrm>
          <a:off x="2212105" y="5064946"/>
          <a:ext cx="7560000" cy="120396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176522097"/>
                    </a:ext>
                  </a:extLst>
                </a:gridCol>
                <a:gridCol w="1692000">
                  <a:extLst>
                    <a:ext uri="{9D8B030D-6E8A-4147-A177-3AD203B41FA5}">
                      <a16:colId xmlns:a16="http://schemas.microsoft.com/office/drawing/2014/main" val="621018174"/>
                    </a:ext>
                  </a:extLst>
                </a:gridCol>
                <a:gridCol w="1692000">
                  <a:extLst>
                    <a:ext uri="{9D8B030D-6E8A-4147-A177-3AD203B41FA5}">
                      <a16:colId xmlns:a16="http://schemas.microsoft.com/office/drawing/2014/main" val="1210446581"/>
                    </a:ext>
                  </a:extLst>
                </a:gridCol>
                <a:gridCol w="1692000">
                  <a:extLst>
                    <a:ext uri="{9D8B030D-6E8A-4147-A177-3AD203B41FA5}">
                      <a16:colId xmlns:a16="http://schemas.microsoft.com/office/drawing/2014/main" val="787833168"/>
                    </a:ext>
                  </a:extLst>
                </a:gridCol>
                <a:gridCol w="1692000">
                  <a:extLst>
                    <a:ext uri="{9D8B030D-6E8A-4147-A177-3AD203B41FA5}">
                      <a16:colId xmlns:a16="http://schemas.microsoft.com/office/drawing/2014/main" val="1499223795"/>
                    </a:ext>
                  </a:extLst>
                </a:gridCol>
              </a:tblGrid>
              <a:tr h="180000">
                <a:tc>
                  <a:txBody>
                    <a:bodyPr/>
                    <a:lstStyle/>
                    <a:p>
                      <a:endParaRPr lang="en-GB" sz="1400" dirty="0">
                        <a:solidFill>
                          <a:schemeClr val="tx2"/>
                        </a:solidFill>
                      </a:endParaRPr>
                    </a:p>
                  </a:txBody>
                  <a:tcPr marL="0" marR="0" marT="0" marB="0" anchor="ctr">
                    <a:lnL w="12700" cmpd="sng">
                      <a:noFill/>
                    </a:lnL>
                    <a:lnR w="12700" cap="flat" cmpd="sng" algn="ctr">
                      <a:solidFill>
                        <a:schemeClr val="tx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1400" dirty="0">
                          <a:solidFill>
                            <a:schemeClr val="tx2"/>
                          </a:solidFill>
                        </a:rPr>
                        <a:t>Step 1</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dirty="0">
                          <a:solidFill>
                            <a:schemeClr val="tx2"/>
                          </a:solidFill>
                        </a:rPr>
                        <a:t>Step 2</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dirty="0">
                          <a:solidFill>
                            <a:schemeClr val="tx2"/>
                          </a:solidFill>
                        </a:rPr>
                        <a:t>Steps 3&amp;4</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dirty="0">
                          <a:solidFill>
                            <a:schemeClr val="tx2"/>
                          </a:solidFill>
                        </a:rPr>
                        <a:t>Step 5</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4751505"/>
                  </a:ext>
                </a:extLst>
              </a:tr>
              <a:tr h="159155">
                <a:tc>
                  <a:txBody>
                    <a:bodyPr/>
                    <a:lstStyle/>
                    <a:p>
                      <a:endParaRPr lang="en-GB" sz="1100" baseline="30000" dirty="0">
                        <a:solidFill>
                          <a:schemeClr val="tx2"/>
                        </a:solidFill>
                      </a:endParaRPr>
                    </a:p>
                  </a:txBody>
                  <a:tcPr marL="45720" marR="45720" anchor="ctr">
                    <a:lnL w="12700" cmpd="sng">
                      <a:noFill/>
                    </a:lnL>
                    <a:lnR w="12700" cap="flat" cmpd="sng" algn="ctr">
                      <a:solidFill>
                        <a:schemeClr val="tx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b="1" kern="1200" dirty="0">
                          <a:solidFill>
                            <a:schemeClr val="tx2"/>
                          </a:solidFill>
                          <a:latin typeface="+mn-lt"/>
                          <a:ea typeface="+mn-ea"/>
                          <a:cs typeface="+mn-cs"/>
                        </a:rPr>
                        <a:t>2006 GINA treatment step</a:t>
                      </a:r>
                      <a:r>
                        <a:rPr lang="en-GB" sz="1400" b="1" kern="1200" baseline="30000" dirty="0">
                          <a:solidFill>
                            <a:schemeClr val="tx2"/>
                          </a:solidFill>
                          <a:latin typeface="+mn-lt"/>
                          <a:ea typeface="+mn-ea"/>
                          <a:cs typeface="+mn-cs"/>
                        </a:rPr>
                        <a:t>2</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1100" dirty="0"/>
                    </a:p>
                  </a:txBody>
                  <a:tcPr/>
                </a:tc>
                <a:tc hMerge="1">
                  <a:txBody>
                    <a:bodyPr/>
                    <a:lstStyle/>
                    <a:p>
                      <a:pPr algn="ctr"/>
                      <a:endParaRPr lang="en-GB" sz="1100" dirty="0"/>
                    </a:p>
                  </a:txBody>
                  <a:tcPr/>
                </a:tc>
                <a:tc hMerge="1">
                  <a:txBody>
                    <a:bodyPr/>
                    <a:lstStyle/>
                    <a:p>
                      <a:pPr algn="ctr"/>
                      <a:endParaRPr lang="en-GB" sz="1100" dirty="0"/>
                    </a:p>
                  </a:txBody>
                  <a:tcPr/>
                </a:tc>
                <a:extLst>
                  <a:ext uri="{0D108BD9-81ED-4DB2-BD59-A6C34878D82A}">
                    <a16:rowId xmlns:a16="http://schemas.microsoft.com/office/drawing/2014/main" val="155655523"/>
                  </a:ext>
                </a:extLst>
              </a:tr>
              <a:tr h="159155">
                <a:tc>
                  <a:txBody>
                    <a:bodyPr/>
                    <a:lstStyle/>
                    <a:p>
                      <a:r>
                        <a:rPr lang="en-GB" sz="1100" b="1" dirty="0">
                          <a:solidFill>
                            <a:schemeClr val="bg1"/>
                          </a:solidFill>
                        </a:rPr>
                        <a:t>Reliever</a:t>
                      </a:r>
                    </a:p>
                  </a:txBody>
                  <a:tcPr marL="45720" marR="45720" anchor="ctr">
                    <a:lnL w="12700" cmpd="sng">
                      <a:noFill/>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solidFill>
                  </a:tcPr>
                </a:tc>
                <a:tc gridSpan="4">
                  <a:txBody>
                    <a:bodyPr/>
                    <a:lstStyle/>
                    <a:p>
                      <a:pPr algn="ctr"/>
                      <a:r>
                        <a:rPr lang="en-GB" sz="1100" b="1" dirty="0">
                          <a:solidFill>
                            <a:srgbClr val="000000"/>
                          </a:solidFill>
                        </a:rPr>
                        <a:t>As-needed SABA</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CD3EE"/>
                    </a:solidFill>
                  </a:tcPr>
                </a:tc>
                <a:tc hMerge="1">
                  <a:txBody>
                    <a:bodyPr/>
                    <a:lstStyle/>
                    <a:p>
                      <a:pPr algn="ctr"/>
                      <a:endParaRPr lang="en-GB" sz="1100" dirty="0"/>
                    </a:p>
                  </a:txBody>
                  <a:tcPr/>
                </a:tc>
                <a:tc hMerge="1">
                  <a:txBody>
                    <a:bodyPr/>
                    <a:lstStyle/>
                    <a:p>
                      <a:pPr algn="ctr"/>
                      <a:endParaRPr lang="en-GB" sz="1100" dirty="0"/>
                    </a:p>
                  </a:txBody>
                  <a:tcPr/>
                </a:tc>
                <a:tc hMerge="1">
                  <a:txBody>
                    <a:bodyPr/>
                    <a:lstStyle/>
                    <a:p>
                      <a:pPr algn="ctr"/>
                      <a:endParaRPr lang="en-GB" sz="1100" dirty="0"/>
                    </a:p>
                  </a:txBody>
                  <a:tcPr/>
                </a:tc>
                <a:extLst>
                  <a:ext uri="{0D108BD9-81ED-4DB2-BD59-A6C34878D82A}">
                    <a16:rowId xmlns:a16="http://schemas.microsoft.com/office/drawing/2014/main" val="4235596003"/>
                  </a:ext>
                </a:extLst>
              </a:tr>
              <a:tr h="365121">
                <a:tc>
                  <a:txBody>
                    <a:bodyPr/>
                    <a:lstStyle/>
                    <a:p>
                      <a:r>
                        <a:rPr lang="en-GB" sz="1100" b="1" dirty="0">
                          <a:solidFill>
                            <a:schemeClr val="tx2"/>
                          </a:solidFill>
                        </a:rPr>
                        <a:t>Controller</a:t>
                      </a:r>
                    </a:p>
                  </a:txBody>
                  <a:tcPr marL="45720" marR="45720" anchor="ctr">
                    <a:lnL w="12700" cmpd="sng">
                      <a:noFill/>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endParaRPr lang="en-GB" sz="1100" dirty="0">
                        <a:solidFill>
                          <a:schemeClr val="tx2"/>
                        </a:solidFill>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8FDBB"/>
                    </a:solidFill>
                  </a:tcPr>
                </a:tc>
                <a:tc>
                  <a:txBody>
                    <a:bodyPr/>
                    <a:lstStyle/>
                    <a:p>
                      <a:pPr algn="ctr"/>
                      <a:r>
                        <a:rPr lang="en-GB" sz="1100" b="1" dirty="0">
                          <a:solidFill>
                            <a:srgbClr val="000000"/>
                          </a:solidFill>
                        </a:rPr>
                        <a:t>Low dose ICS</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8FDBB"/>
                    </a:solidFill>
                  </a:tcPr>
                </a:tc>
                <a:tc>
                  <a:txBody>
                    <a:bodyPr/>
                    <a:lstStyle/>
                    <a:p>
                      <a:pPr algn="ctr"/>
                      <a:r>
                        <a:rPr lang="en-GB" sz="1100" b="1" dirty="0">
                          <a:solidFill>
                            <a:srgbClr val="000000"/>
                          </a:solidFill>
                        </a:rPr>
                        <a:t>ICS/LABA</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8FDBB"/>
                    </a:solidFill>
                  </a:tcPr>
                </a:tc>
                <a:tc>
                  <a:txBody>
                    <a:bodyPr/>
                    <a:lstStyle/>
                    <a:p>
                      <a:pPr algn="ctr"/>
                      <a:r>
                        <a:rPr lang="en-GB" sz="1100" b="1" dirty="0">
                          <a:solidFill>
                            <a:srgbClr val="000000"/>
                          </a:solidFill>
                        </a:rPr>
                        <a:t>ICS/LABA </a:t>
                      </a:r>
                      <a:r>
                        <a:rPr lang="en-GB" sz="1100" b="1" u="sng" dirty="0">
                          <a:solidFill>
                            <a:srgbClr val="000000"/>
                          </a:solidFill>
                        </a:rPr>
                        <a:t>plus</a:t>
                      </a:r>
                      <a:endParaRPr lang="en-GB" sz="1100" b="1" u="none" dirty="0">
                        <a:solidFill>
                          <a:srgbClr val="000000"/>
                        </a:solidFill>
                      </a:endParaRPr>
                    </a:p>
                    <a:p>
                      <a:pPr algn="ctr"/>
                      <a:r>
                        <a:rPr lang="en-GB" sz="1100" b="1" u="none" dirty="0">
                          <a:solidFill>
                            <a:srgbClr val="000000"/>
                          </a:solidFill>
                        </a:rPr>
                        <a:t>Oral GCS </a:t>
                      </a:r>
                      <a:r>
                        <a:rPr lang="en-GB" sz="1100" b="1" i="1" u="sng" dirty="0">
                          <a:solidFill>
                            <a:srgbClr val="000000"/>
                          </a:solidFill>
                        </a:rPr>
                        <a:t>or </a:t>
                      </a:r>
                      <a:r>
                        <a:rPr lang="en-GB" sz="1100" b="1" i="0" u="none" dirty="0">
                          <a:solidFill>
                            <a:srgbClr val="000000"/>
                          </a:solidFill>
                        </a:rPr>
                        <a:t>Anti-</a:t>
                      </a:r>
                      <a:r>
                        <a:rPr lang="en-GB" sz="1100" b="1" i="0" u="none" dirty="0" err="1">
                          <a:solidFill>
                            <a:srgbClr val="000000"/>
                          </a:solidFill>
                        </a:rPr>
                        <a:t>IgE</a:t>
                      </a:r>
                      <a:endParaRPr lang="en-GB" sz="1100" b="1" dirty="0">
                        <a:solidFill>
                          <a:srgbClr val="000000"/>
                        </a:solidFill>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8FDBB"/>
                    </a:solidFill>
                  </a:tcPr>
                </a:tc>
                <a:extLst>
                  <a:ext uri="{0D108BD9-81ED-4DB2-BD59-A6C34878D82A}">
                    <a16:rowId xmlns:a16="http://schemas.microsoft.com/office/drawing/2014/main" val="2774185240"/>
                  </a:ext>
                </a:extLst>
              </a:tr>
            </a:tbl>
          </a:graphicData>
        </a:graphic>
      </p:graphicFrame>
      <p:sp>
        <p:nvSpPr>
          <p:cNvPr id="6" name="Oval 5">
            <a:extLst>
              <a:ext uri="{FF2B5EF4-FFF2-40B4-BE49-F238E27FC236}">
                <a16:creationId xmlns:a16="http://schemas.microsoft.com/office/drawing/2014/main" id="{BC9F5AD6-7F78-4ED2-91FD-79FE29513984}"/>
              </a:ext>
            </a:extLst>
          </p:cNvPr>
          <p:cNvSpPr/>
          <p:nvPr/>
        </p:nvSpPr>
        <p:spPr>
          <a:xfrm>
            <a:off x="8861187" y="2554453"/>
            <a:ext cx="777336" cy="2510494"/>
          </a:xfrm>
          <a:prstGeom prst="ellipse">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FD388C8B-AB1C-4602-8DF3-83B87DD5A57B}"/>
              </a:ext>
            </a:extLst>
          </p:cNvPr>
          <p:cNvSpPr/>
          <p:nvPr/>
        </p:nvSpPr>
        <p:spPr>
          <a:xfrm>
            <a:off x="3928187" y="3332800"/>
            <a:ext cx="553617" cy="1806943"/>
          </a:xfrm>
          <a:prstGeom prst="ellipse">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921327" y="699336"/>
            <a:ext cx="10349346" cy="1588"/>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22746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4032251" y="4941888"/>
            <a:ext cx="1133475" cy="392112"/>
          </a:xfrm>
          <a:prstGeom prst="rect">
            <a:avLst/>
          </a:prstGeom>
          <a:gradFill rotWithShape="0">
            <a:gsLst>
              <a:gs pos="0">
                <a:srgbClr val="760076"/>
              </a:gs>
              <a:gs pos="50000">
                <a:srgbClr val="FF00FF"/>
              </a:gs>
              <a:gs pos="100000">
                <a:srgbClr val="760076"/>
              </a:gs>
            </a:gsLst>
            <a:lin ang="0" scaled="1"/>
          </a:gradFill>
          <a:ln w="19050">
            <a:solidFill>
              <a:schemeClr val="bg2"/>
            </a:solidFill>
            <a:miter lim="800000"/>
            <a:headEnd/>
            <a:tailEnd/>
          </a:ln>
        </p:spPr>
        <p:txBody>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27651" name="Rectangle 3"/>
          <p:cNvSpPr>
            <a:spLocks noChangeArrowheads="1"/>
          </p:cNvSpPr>
          <p:nvPr/>
        </p:nvSpPr>
        <p:spPr bwMode="auto">
          <a:xfrm>
            <a:off x="5626101" y="4826000"/>
            <a:ext cx="1133475" cy="508000"/>
          </a:xfrm>
          <a:prstGeom prst="rect">
            <a:avLst/>
          </a:prstGeom>
          <a:gradFill rotWithShape="0">
            <a:gsLst>
              <a:gs pos="0">
                <a:srgbClr val="760076"/>
              </a:gs>
              <a:gs pos="50000">
                <a:srgbClr val="FF00FF"/>
              </a:gs>
              <a:gs pos="100000">
                <a:srgbClr val="760076"/>
              </a:gs>
            </a:gsLst>
            <a:lin ang="0" scaled="1"/>
          </a:gradFill>
          <a:ln w="19050">
            <a:solidFill>
              <a:schemeClr val="bg2"/>
            </a:solidFill>
            <a:miter lim="800000"/>
            <a:headEnd/>
            <a:tailEnd/>
          </a:ln>
        </p:spPr>
        <p:txBody>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27652" name="Rectangle 4"/>
          <p:cNvSpPr>
            <a:spLocks noChangeArrowheads="1"/>
          </p:cNvSpPr>
          <p:nvPr/>
        </p:nvSpPr>
        <p:spPr bwMode="auto">
          <a:xfrm>
            <a:off x="7218364" y="4738688"/>
            <a:ext cx="1133475" cy="595312"/>
          </a:xfrm>
          <a:prstGeom prst="rect">
            <a:avLst/>
          </a:prstGeom>
          <a:gradFill rotWithShape="0">
            <a:gsLst>
              <a:gs pos="0">
                <a:srgbClr val="760076"/>
              </a:gs>
              <a:gs pos="50000">
                <a:srgbClr val="FF00FF"/>
              </a:gs>
              <a:gs pos="100000">
                <a:srgbClr val="760076"/>
              </a:gs>
            </a:gsLst>
            <a:lin ang="0" scaled="1"/>
          </a:gradFill>
          <a:ln w="19050">
            <a:solidFill>
              <a:schemeClr val="bg2"/>
            </a:solidFill>
            <a:miter lim="800000"/>
            <a:headEnd/>
            <a:tailEnd/>
          </a:ln>
        </p:spPr>
        <p:txBody>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27653" name="Line 5"/>
          <p:cNvSpPr>
            <a:spLocks noChangeShapeType="1"/>
          </p:cNvSpPr>
          <p:nvPr/>
        </p:nvSpPr>
        <p:spPr bwMode="auto">
          <a:xfrm>
            <a:off x="3790951" y="2524126"/>
            <a:ext cx="3175" cy="2809875"/>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27654" name="Line 6"/>
          <p:cNvSpPr>
            <a:spLocks noChangeShapeType="1"/>
          </p:cNvSpPr>
          <p:nvPr/>
        </p:nvSpPr>
        <p:spPr bwMode="auto">
          <a:xfrm>
            <a:off x="3709988" y="5334001"/>
            <a:ext cx="80962" cy="3175"/>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27655" name="Line 7"/>
          <p:cNvSpPr>
            <a:spLocks noChangeShapeType="1"/>
          </p:cNvSpPr>
          <p:nvPr/>
        </p:nvSpPr>
        <p:spPr bwMode="auto">
          <a:xfrm>
            <a:off x="3748089" y="5054600"/>
            <a:ext cx="53975" cy="1588"/>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27656" name="Line 8"/>
          <p:cNvSpPr>
            <a:spLocks noChangeShapeType="1"/>
          </p:cNvSpPr>
          <p:nvPr/>
        </p:nvSpPr>
        <p:spPr bwMode="auto">
          <a:xfrm>
            <a:off x="3709988" y="4776789"/>
            <a:ext cx="80962" cy="3175"/>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27657" name="Line 9"/>
          <p:cNvSpPr>
            <a:spLocks noChangeShapeType="1"/>
          </p:cNvSpPr>
          <p:nvPr/>
        </p:nvSpPr>
        <p:spPr bwMode="auto">
          <a:xfrm>
            <a:off x="3748089" y="4484689"/>
            <a:ext cx="53975" cy="1587"/>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27658" name="Line 10"/>
          <p:cNvSpPr>
            <a:spLocks noChangeShapeType="1"/>
          </p:cNvSpPr>
          <p:nvPr/>
        </p:nvSpPr>
        <p:spPr bwMode="auto">
          <a:xfrm>
            <a:off x="3709988" y="4206876"/>
            <a:ext cx="80962" cy="3175"/>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27659" name="Line 11"/>
          <p:cNvSpPr>
            <a:spLocks noChangeShapeType="1"/>
          </p:cNvSpPr>
          <p:nvPr/>
        </p:nvSpPr>
        <p:spPr bwMode="auto">
          <a:xfrm>
            <a:off x="3748089" y="3927476"/>
            <a:ext cx="53975" cy="3175"/>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27660" name="Line 12"/>
          <p:cNvSpPr>
            <a:spLocks noChangeShapeType="1"/>
          </p:cNvSpPr>
          <p:nvPr/>
        </p:nvSpPr>
        <p:spPr bwMode="auto">
          <a:xfrm>
            <a:off x="3709988" y="3649664"/>
            <a:ext cx="80962" cy="3175"/>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27661" name="Line 13"/>
          <p:cNvSpPr>
            <a:spLocks noChangeShapeType="1"/>
          </p:cNvSpPr>
          <p:nvPr/>
        </p:nvSpPr>
        <p:spPr bwMode="auto">
          <a:xfrm>
            <a:off x="3748089" y="3373439"/>
            <a:ext cx="53975" cy="1587"/>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27662" name="Line 14"/>
          <p:cNvSpPr>
            <a:spLocks noChangeShapeType="1"/>
          </p:cNvSpPr>
          <p:nvPr/>
        </p:nvSpPr>
        <p:spPr bwMode="auto">
          <a:xfrm>
            <a:off x="3709988" y="3081339"/>
            <a:ext cx="80962" cy="1587"/>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27663" name="Line 15"/>
          <p:cNvSpPr>
            <a:spLocks noChangeShapeType="1"/>
          </p:cNvSpPr>
          <p:nvPr/>
        </p:nvSpPr>
        <p:spPr bwMode="auto">
          <a:xfrm>
            <a:off x="3748089" y="2803526"/>
            <a:ext cx="53975" cy="3175"/>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27664" name="Line 16"/>
          <p:cNvSpPr>
            <a:spLocks noChangeShapeType="1"/>
          </p:cNvSpPr>
          <p:nvPr/>
        </p:nvSpPr>
        <p:spPr bwMode="auto">
          <a:xfrm>
            <a:off x="3709988" y="2524125"/>
            <a:ext cx="80962" cy="1588"/>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27665" name="Line 17"/>
          <p:cNvSpPr>
            <a:spLocks noChangeShapeType="1"/>
          </p:cNvSpPr>
          <p:nvPr/>
        </p:nvSpPr>
        <p:spPr bwMode="auto">
          <a:xfrm>
            <a:off x="3790950" y="5332413"/>
            <a:ext cx="475615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27666" name="Line 18"/>
          <p:cNvSpPr>
            <a:spLocks noChangeShapeType="1"/>
          </p:cNvSpPr>
          <p:nvPr/>
        </p:nvSpPr>
        <p:spPr bwMode="auto">
          <a:xfrm flipV="1">
            <a:off x="5373689" y="5334001"/>
            <a:ext cx="3175" cy="74613"/>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27667" name="Line 19"/>
          <p:cNvSpPr>
            <a:spLocks noChangeShapeType="1"/>
          </p:cNvSpPr>
          <p:nvPr/>
        </p:nvSpPr>
        <p:spPr bwMode="auto">
          <a:xfrm flipV="1">
            <a:off x="6973889" y="5334001"/>
            <a:ext cx="3175" cy="74613"/>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27668" name="Rectangle 20"/>
          <p:cNvSpPr>
            <a:spLocks noChangeArrowheads="1"/>
          </p:cNvSpPr>
          <p:nvPr/>
        </p:nvSpPr>
        <p:spPr bwMode="auto">
          <a:xfrm>
            <a:off x="3508376" y="5180014"/>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srgbClr val="5C5C5C"/>
                </a:solidFill>
                <a:effectLst/>
                <a:uLnTx/>
                <a:uFillTx/>
                <a:latin typeface="Arial" panose="020B0604020202020204" pitchFamily="34" charset="0"/>
                <a:ea typeface="+mn-ea"/>
                <a:cs typeface="+mn-cs"/>
              </a:rPr>
              <a:t>0</a:t>
            </a:r>
            <a:endParaRPr kumimoji="0" lang="en-GB" altLang="en-US" sz="1600" b="0" i="0" u="sng"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27669" name="Rectangle 21"/>
          <p:cNvSpPr>
            <a:spLocks noChangeArrowheads="1"/>
          </p:cNvSpPr>
          <p:nvPr/>
        </p:nvSpPr>
        <p:spPr bwMode="auto">
          <a:xfrm>
            <a:off x="3381376" y="4625976"/>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srgbClr val="5C5C5C"/>
                </a:solidFill>
                <a:effectLst/>
                <a:uLnTx/>
                <a:uFillTx/>
                <a:latin typeface="Arial" panose="020B0604020202020204" pitchFamily="34" charset="0"/>
                <a:ea typeface="+mn-ea"/>
                <a:cs typeface="+mn-cs"/>
              </a:rPr>
              <a:t>20</a:t>
            </a:r>
            <a:endParaRPr kumimoji="0" lang="en-GB" altLang="en-US" sz="1600" b="0" i="0" u="sng"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27670" name="Rectangle 22"/>
          <p:cNvSpPr>
            <a:spLocks noChangeArrowheads="1"/>
          </p:cNvSpPr>
          <p:nvPr/>
        </p:nvSpPr>
        <p:spPr bwMode="auto">
          <a:xfrm>
            <a:off x="3381376" y="4056064"/>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srgbClr val="5C5C5C"/>
                </a:solidFill>
                <a:effectLst/>
                <a:uLnTx/>
                <a:uFillTx/>
                <a:latin typeface="Arial" panose="020B0604020202020204" pitchFamily="34" charset="0"/>
                <a:ea typeface="+mn-ea"/>
                <a:cs typeface="+mn-cs"/>
              </a:rPr>
              <a:t>40</a:t>
            </a:r>
            <a:endParaRPr kumimoji="0" lang="en-GB" altLang="en-US" sz="1600" b="0" i="0" u="sng"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27671" name="Rectangle 23"/>
          <p:cNvSpPr>
            <a:spLocks noChangeArrowheads="1"/>
          </p:cNvSpPr>
          <p:nvPr/>
        </p:nvSpPr>
        <p:spPr bwMode="auto">
          <a:xfrm>
            <a:off x="3381376" y="3498851"/>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srgbClr val="5C5C5C"/>
                </a:solidFill>
                <a:effectLst/>
                <a:uLnTx/>
                <a:uFillTx/>
                <a:latin typeface="Arial" panose="020B0604020202020204" pitchFamily="34" charset="0"/>
                <a:ea typeface="+mn-ea"/>
                <a:cs typeface="+mn-cs"/>
              </a:rPr>
              <a:t>60</a:t>
            </a:r>
            <a:endParaRPr kumimoji="0" lang="en-GB" altLang="en-US" sz="1600" b="0" i="0" u="sng"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27672" name="Rectangle 24"/>
          <p:cNvSpPr>
            <a:spLocks noChangeArrowheads="1"/>
          </p:cNvSpPr>
          <p:nvPr/>
        </p:nvSpPr>
        <p:spPr bwMode="auto">
          <a:xfrm>
            <a:off x="3381376" y="2928939"/>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srgbClr val="5C5C5C"/>
                </a:solidFill>
                <a:effectLst/>
                <a:uLnTx/>
                <a:uFillTx/>
                <a:latin typeface="Arial" panose="020B0604020202020204" pitchFamily="34" charset="0"/>
                <a:ea typeface="+mn-ea"/>
                <a:cs typeface="+mn-cs"/>
              </a:rPr>
              <a:t>80</a:t>
            </a:r>
            <a:endParaRPr kumimoji="0" lang="en-GB" altLang="en-US" sz="1600" b="0" i="0" u="sng"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27673" name="Rectangle 25"/>
          <p:cNvSpPr>
            <a:spLocks noChangeArrowheads="1"/>
          </p:cNvSpPr>
          <p:nvPr/>
        </p:nvSpPr>
        <p:spPr bwMode="auto">
          <a:xfrm>
            <a:off x="3254375" y="2371726"/>
            <a:ext cx="3381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srgbClr val="5C5C5C"/>
                </a:solidFill>
                <a:effectLst/>
                <a:uLnTx/>
                <a:uFillTx/>
                <a:latin typeface="Arial" panose="020B0604020202020204" pitchFamily="34" charset="0"/>
                <a:ea typeface="+mn-ea"/>
                <a:cs typeface="+mn-cs"/>
              </a:rPr>
              <a:t>100</a:t>
            </a:r>
            <a:endParaRPr kumimoji="0" lang="en-GB" altLang="en-US" sz="1600" b="0" i="0" u="sng"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27674" name="Rectangle 26"/>
          <p:cNvSpPr>
            <a:spLocks noChangeArrowheads="1"/>
          </p:cNvSpPr>
          <p:nvPr/>
        </p:nvSpPr>
        <p:spPr bwMode="auto">
          <a:xfrm>
            <a:off x="4235450" y="5407026"/>
            <a:ext cx="642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srgbClr val="5C5C5C"/>
                </a:solidFill>
                <a:effectLst/>
                <a:uLnTx/>
                <a:uFillTx/>
                <a:latin typeface="Arial" panose="020B0604020202020204" pitchFamily="34" charset="0"/>
                <a:ea typeface="+mn-ea"/>
                <a:cs typeface="+mn-cs"/>
              </a:rPr>
              <a:t>Severe</a:t>
            </a:r>
            <a:endParaRPr kumimoji="0" lang="en-GB" altLang="en-US" sz="1600" b="0" i="0" u="sng"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27675" name="Rectangle 27"/>
          <p:cNvSpPr>
            <a:spLocks noChangeArrowheads="1"/>
          </p:cNvSpPr>
          <p:nvPr/>
        </p:nvSpPr>
        <p:spPr bwMode="auto">
          <a:xfrm>
            <a:off x="5670550" y="5407026"/>
            <a:ext cx="8588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srgbClr val="5C5C5C"/>
                </a:solidFill>
                <a:effectLst/>
                <a:uLnTx/>
                <a:uFillTx/>
                <a:latin typeface="Arial" panose="020B0604020202020204" pitchFamily="34" charset="0"/>
                <a:ea typeface="+mn-ea"/>
                <a:cs typeface="+mn-cs"/>
              </a:rPr>
              <a:t>Moderate</a:t>
            </a:r>
            <a:endParaRPr kumimoji="0" lang="en-GB" altLang="en-US" sz="1600" b="0" i="0" u="sng"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27676" name="Rectangle 28"/>
          <p:cNvSpPr>
            <a:spLocks noChangeArrowheads="1"/>
          </p:cNvSpPr>
          <p:nvPr/>
        </p:nvSpPr>
        <p:spPr bwMode="auto">
          <a:xfrm>
            <a:off x="7527926" y="5407026"/>
            <a:ext cx="371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srgbClr val="5C5C5C"/>
                </a:solidFill>
                <a:effectLst/>
                <a:uLnTx/>
                <a:uFillTx/>
                <a:latin typeface="Arial" panose="020B0604020202020204" pitchFamily="34" charset="0"/>
                <a:ea typeface="+mn-ea"/>
                <a:cs typeface="+mn-cs"/>
              </a:rPr>
              <a:t>Mild</a:t>
            </a:r>
            <a:endParaRPr kumimoji="0" lang="en-GB" altLang="en-US" sz="1600" b="0" i="0" u="sng"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27677" name="Rectangle 29"/>
          <p:cNvSpPr>
            <a:spLocks noChangeArrowheads="1"/>
          </p:cNvSpPr>
          <p:nvPr/>
        </p:nvSpPr>
        <p:spPr bwMode="auto">
          <a:xfrm>
            <a:off x="6642100" y="1522413"/>
            <a:ext cx="274638" cy="182562"/>
          </a:xfrm>
          <a:prstGeom prst="rect">
            <a:avLst/>
          </a:prstGeom>
          <a:gradFill rotWithShape="0">
            <a:gsLst>
              <a:gs pos="0">
                <a:srgbClr val="760076"/>
              </a:gs>
              <a:gs pos="50000">
                <a:srgbClr val="FF00FF"/>
              </a:gs>
              <a:gs pos="100000">
                <a:srgbClr val="760076"/>
              </a:gs>
            </a:gsLst>
            <a:lin ang="0" scaled="1"/>
          </a:gradFill>
          <a:ln w="19050">
            <a:solidFill>
              <a:schemeClr val="bg2"/>
            </a:solidFill>
            <a:miter lim="800000"/>
            <a:headEnd/>
            <a:tailEnd/>
          </a:ln>
        </p:spPr>
        <p:txBody>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27678" name="Rectangle 30"/>
          <p:cNvSpPr>
            <a:spLocks noChangeArrowheads="1"/>
          </p:cNvSpPr>
          <p:nvPr/>
        </p:nvSpPr>
        <p:spPr bwMode="auto">
          <a:xfrm>
            <a:off x="6972301" y="1484314"/>
            <a:ext cx="868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srgbClr val="5C5C5C"/>
                </a:solidFill>
                <a:effectLst/>
                <a:uLnTx/>
                <a:uFillTx/>
                <a:latin typeface="Arial" panose="020B0604020202020204" pitchFamily="34" charset="0"/>
                <a:ea typeface="+mn-ea"/>
                <a:cs typeface="+mn-cs"/>
              </a:rPr>
              <a:t>Complete</a:t>
            </a:r>
            <a:endParaRPr kumimoji="0" lang="en-GB" altLang="en-US" sz="1600" b="0" i="0" u="sng"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grpSp>
        <p:nvGrpSpPr>
          <p:cNvPr id="2" name="Group 31"/>
          <p:cNvGrpSpPr>
            <a:grpSpLocks/>
          </p:cNvGrpSpPr>
          <p:nvPr/>
        </p:nvGrpSpPr>
        <p:grpSpPr bwMode="auto">
          <a:xfrm>
            <a:off x="4032250" y="1514476"/>
            <a:ext cx="4826000" cy="3427413"/>
            <a:chOff x="1580" y="954"/>
            <a:chExt cx="3040" cy="2159"/>
          </a:xfrm>
        </p:grpSpPr>
        <p:sp>
          <p:nvSpPr>
            <p:cNvPr id="27688" name="Rectangle 32"/>
            <p:cNvSpPr>
              <a:spLocks noChangeArrowheads="1"/>
            </p:cNvSpPr>
            <p:nvPr/>
          </p:nvSpPr>
          <p:spPr bwMode="auto">
            <a:xfrm>
              <a:off x="1580" y="2498"/>
              <a:ext cx="714" cy="615"/>
            </a:xfrm>
            <a:prstGeom prst="rect">
              <a:avLst/>
            </a:prstGeom>
            <a:gradFill rotWithShape="0">
              <a:gsLst>
                <a:gs pos="0">
                  <a:srgbClr val="475E76"/>
                </a:gs>
                <a:gs pos="50000">
                  <a:srgbClr val="99CCFF"/>
                </a:gs>
                <a:gs pos="100000">
                  <a:srgbClr val="475E76"/>
                </a:gs>
              </a:gsLst>
              <a:lin ang="0" scaled="1"/>
            </a:gradFill>
            <a:ln w="19050">
              <a:solidFill>
                <a:schemeClr val="bg2"/>
              </a:solidFill>
              <a:miter lim="800000"/>
              <a:headEnd/>
              <a:tailEnd/>
            </a:ln>
          </p:spPr>
          <p:txBody>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27689" name="Rectangle 33"/>
            <p:cNvSpPr>
              <a:spLocks noChangeArrowheads="1"/>
            </p:cNvSpPr>
            <p:nvPr/>
          </p:nvSpPr>
          <p:spPr bwMode="auto">
            <a:xfrm>
              <a:off x="2584" y="2125"/>
              <a:ext cx="714" cy="915"/>
            </a:xfrm>
            <a:prstGeom prst="rect">
              <a:avLst/>
            </a:prstGeom>
            <a:gradFill rotWithShape="0">
              <a:gsLst>
                <a:gs pos="0">
                  <a:srgbClr val="475E76"/>
                </a:gs>
                <a:gs pos="50000">
                  <a:srgbClr val="99CCFF"/>
                </a:gs>
                <a:gs pos="100000">
                  <a:srgbClr val="475E76"/>
                </a:gs>
              </a:gsLst>
              <a:lin ang="0" scaled="1"/>
            </a:gradFill>
            <a:ln w="19050">
              <a:solidFill>
                <a:schemeClr val="bg2"/>
              </a:solidFill>
              <a:miter lim="800000"/>
              <a:headEnd/>
              <a:tailEnd/>
            </a:ln>
          </p:spPr>
          <p:txBody>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27690" name="Rectangle 34"/>
            <p:cNvSpPr>
              <a:spLocks noChangeArrowheads="1"/>
            </p:cNvSpPr>
            <p:nvPr/>
          </p:nvSpPr>
          <p:spPr bwMode="auto">
            <a:xfrm>
              <a:off x="3587" y="1989"/>
              <a:ext cx="714" cy="996"/>
            </a:xfrm>
            <a:prstGeom prst="rect">
              <a:avLst/>
            </a:prstGeom>
            <a:gradFill rotWithShape="0">
              <a:gsLst>
                <a:gs pos="0">
                  <a:srgbClr val="475E76"/>
                </a:gs>
                <a:gs pos="50000">
                  <a:srgbClr val="99CCFF"/>
                </a:gs>
                <a:gs pos="100000">
                  <a:srgbClr val="475E76"/>
                </a:gs>
              </a:gsLst>
              <a:lin ang="0" scaled="1"/>
            </a:gradFill>
            <a:ln w="19050">
              <a:solidFill>
                <a:schemeClr val="bg2"/>
              </a:solidFill>
              <a:miter lim="800000"/>
              <a:headEnd/>
              <a:tailEnd/>
            </a:ln>
          </p:spPr>
          <p:txBody>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27691" name="Rectangle 35"/>
            <p:cNvSpPr>
              <a:spLocks noChangeArrowheads="1"/>
            </p:cNvSpPr>
            <p:nvPr/>
          </p:nvSpPr>
          <p:spPr bwMode="auto">
            <a:xfrm>
              <a:off x="4158" y="977"/>
              <a:ext cx="176" cy="116"/>
            </a:xfrm>
            <a:prstGeom prst="rect">
              <a:avLst/>
            </a:prstGeom>
            <a:gradFill rotWithShape="0">
              <a:gsLst>
                <a:gs pos="0">
                  <a:srgbClr val="475E76"/>
                </a:gs>
                <a:gs pos="50000">
                  <a:srgbClr val="99CCFF"/>
                </a:gs>
                <a:gs pos="100000">
                  <a:srgbClr val="475E76"/>
                </a:gs>
              </a:gsLst>
              <a:lin ang="0" scaled="1"/>
            </a:gradFill>
            <a:ln w="19050">
              <a:solidFill>
                <a:schemeClr val="bg2"/>
              </a:solidFill>
              <a:miter lim="800000"/>
              <a:headEnd/>
              <a:tailEnd/>
            </a:ln>
          </p:spPr>
          <p:txBody>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27692" name="Rectangle 36"/>
            <p:cNvSpPr>
              <a:spLocks noChangeArrowheads="1"/>
            </p:cNvSpPr>
            <p:nvPr/>
          </p:nvSpPr>
          <p:spPr bwMode="auto">
            <a:xfrm>
              <a:off x="4372" y="954"/>
              <a:ext cx="2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srgbClr val="5C5C5C"/>
                  </a:solidFill>
                  <a:effectLst/>
                  <a:uLnTx/>
                  <a:uFillTx/>
                  <a:latin typeface="Arial" panose="020B0604020202020204" pitchFamily="34" charset="0"/>
                  <a:ea typeface="+mn-ea"/>
                  <a:cs typeface="+mn-cs"/>
                </a:rPr>
                <a:t>Well</a:t>
              </a:r>
              <a:endParaRPr kumimoji="0" lang="en-GB" altLang="en-US" sz="1600" b="0" i="0" u="sng"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grpSp>
      <p:sp>
        <p:nvSpPr>
          <p:cNvPr id="27680" name="Rectangle 37"/>
          <p:cNvSpPr>
            <a:spLocks noChangeArrowheads="1"/>
          </p:cNvSpPr>
          <p:nvPr/>
        </p:nvSpPr>
        <p:spPr bwMode="auto">
          <a:xfrm>
            <a:off x="3454400" y="5626101"/>
            <a:ext cx="54038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srgbClr val="5C5C5C"/>
                </a:solidFill>
                <a:effectLst/>
                <a:uLnTx/>
                <a:uFillTx/>
                <a:latin typeface="Arial" panose="020B0604020202020204" pitchFamily="34" charset="0"/>
                <a:ea typeface="+mn-ea"/>
                <a:cs typeface="+mn-cs"/>
              </a:rPr>
              <a:t>Actual level of asthma control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srgbClr val="5C5C5C"/>
                </a:solidFill>
                <a:effectLst/>
                <a:uLnTx/>
                <a:uFillTx/>
                <a:latin typeface="Arial" panose="020B0604020202020204" pitchFamily="34" charset="0"/>
                <a:ea typeface="+mn-ea"/>
                <a:cs typeface="+mn-cs"/>
              </a:rPr>
              <a:t>(symptom severity in past 4 weeks)</a:t>
            </a:r>
          </a:p>
        </p:txBody>
      </p:sp>
      <p:sp>
        <p:nvSpPr>
          <p:cNvPr id="27681" name="Rectangle 38"/>
          <p:cNvSpPr>
            <a:spLocks noChangeArrowheads="1"/>
          </p:cNvSpPr>
          <p:nvPr/>
        </p:nvSpPr>
        <p:spPr bwMode="auto">
          <a:xfrm>
            <a:off x="1752600" y="1436688"/>
            <a:ext cx="5403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srgbClr val="5C5C5C"/>
                </a:solidFill>
                <a:effectLst/>
                <a:uLnTx/>
                <a:uFillTx/>
                <a:latin typeface="Arial" panose="020B0604020202020204" pitchFamily="34" charset="0"/>
                <a:ea typeface="+mn-ea"/>
                <a:cs typeface="+mn-cs"/>
              </a:rPr>
              <a:t>Patient perceived level of asthma control</a:t>
            </a:r>
          </a:p>
        </p:txBody>
      </p:sp>
      <p:sp>
        <p:nvSpPr>
          <p:cNvPr id="27682" name="Rectangle 39"/>
          <p:cNvSpPr>
            <a:spLocks noChangeArrowheads="1"/>
          </p:cNvSpPr>
          <p:nvPr/>
        </p:nvSpPr>
        <p:spPr bwMode="auto">
          <a:xfrm>
            <a:off x="7464138" y="6588271"/>
            <a:ext cx="4682835" cy="23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16874" tIns="23904" rIns="16874" bIns="23904">
            <a:spAutoFit/>
          </a:bodyPr>
          <a:lstStyle>
            <a:lvl1pPr defTabSz="674688" eaLnBrk="0" hangingPunct="0">
              <a:spcBef>
                <a:spcPct val="20000"/>
              </a:spcBef>
              <a:buChar char="•"/>
              <a:tabLst>
                <a:tab pos="315913" algn="l"/>
                <a:tab pos="628650" algn="l"/>
                <a:tab pos="957263" algn="l"/>
              </a:tabLst>
              <a:defRPr sz="3200">
                <a:solidFill>
                  <a:schemeClr val="bg1"/>
                </a:solidFill>
                <a:latin typeface="Arial" panose="020B0604020202020204" pitchFamily="34" charset="0"/>
              </a:defRPr>
            </a:lvl1pPr>
            <a:lvl2pPr marL="742950" indent="-285750" defTabSz="674688" eaLnBrk="0" hangingPunct="0">
              <a:spcBef>
                <a:spcPct val="20000"/>
              </a:spcBef>
              <a:buChar char="–"/>
              <a:tabLst>
                <a:tab pos="315913" algn="l"/>
                <a:tab pos="628650" algn="l"/>
                <a:tab pos="957263" algn="l"/>
              </a:tabLst>
              <a:defRPr sz="2800">
                <a:solidFill>
                  <a:schemeClr val="bg1"/>
                </a:solidFill>
                <a:latin typeface="Arial" panose="020B0604020202020204" pitchFamily="34" charset="0"/>
              </a:defRPr>
            </a:lvl2pPr>
            <a:lvl3pPr marL="1143000" indent="-228600" defTabSz="674688" eaLnBrk="0" hangingPunct="0">
              <a:spcBef>
                <a:spcPct val="20000"/>
              </a:spcBef>
              <a:buChar char="•"/>
              <a:tabLst>
                <a:tab pos="315913" algn="l"/>
                <a:tab pos="628650" algn="l"/>
                <a:tab pos="957263" algn="l"/>
              </a:tabLst>
              <a:defRPr sz="2400">
                <a:solidFill>
                  <a:schemeClr val="bg1"/>
                </a:solidFill>
                <a:latin typeface="Arial" panose="020B0604020202020204" pitchFamily="34" charset="0"/>
              </a:defRPr>
            </a:lvl3pPr>
            <a:lvl4pPr marL="1600200" indent="-228600" defTabSz="674688" eaLnBrk="0" hangingPunct="0">
              <a:spcBef>
                <a:spcPct val="20000"/>
              </a:spcBef>
              <a:buChar char="–"/>
              <a:tabLst>
                <a:tab pos="315913" algn="l"/>
                <a:tab pos="628650" algn="l"/>
                <a:tab pos="957263" algn="l"/>
              </a:tabLst>
              <a:defRPr sz="2000">
                <a:solidFill>
                  <a:schemeClr val="bg1"/>
                </a:solidFill>
                <a:latin typeface="Arial" panose="020B0604020202020204" pitchFamily="34" charset="0"/>
              </a:defRPr>
            </a:lvl4pPr>
            <a:lvl5pPr marL="2057400" indent="-228600" defTabSz="674688" eaLnBrk="0" hangingPunct="0">
              <a:spcBef>
                <a:spcPct val="20000"/>
              </a:spcBef>
              <a:buChar char="»"/>
              <a:tabLst>
                <a:tab pos="315913" algn="l"/>
                <a:tab pos="628650" algn="l"/>
                <a:tab pos="957263" algn="l"/>
              </a:tabLst>
              <a:defRPr sz="2000">
                <a:solidFill>
                  <a:schemeClr val="bg1"/>
                </a:solidFill>
                <a:latin typeface="Arial" panose="020B0604020202020204" pitchFamily="34" charset="0"/>
              </a:defRPr>
            </a:lvl5pPr>
            <a:lvl6pPr marL="2514600" indent="-228600" defTabSz="674688" eaLnBrk="0" fontAlgn="base" hangingPunct="0">
              <a:spcBef>
                <a:spcPct val="20000"/>
              </a:spcBef>
              <a:spcAft>
                <a:spcPct val="0"/>
              </a:spcAft>
              <a:buChar char="»"/>
              <a:tabLst>
                <a:tab pos="315913" algn="l"/>
                <a:tab pos="628650" algn="l"/>
                <a:tab pos="957263" algn="l"/>
              </a:tabLst>
              <a:defRPr sz="2000">
                <a:solidFill>
                  <a:schemeClr val="bg1"/>
                </a:solidFill>
                <a:latin typeface="Arial" panose="020B0604020202020204" pitchFamily="34" charset="0"/>
              </a:defRPr>
            </a:lvl6pPr>
            <a:lvl7pPr marL="2971800" indent="-228600" defTabSz="674688" eaLnBrk="0" fontAlgn="base" hangingPunct="0">
              <a:spcBef>
                <a:spcPct val="20000"/>
              </a:spcBef>
              <a:spcAft>
                <a:spcPct val="0"/>
              </a:spcAft>
              <a:buChar char="»"/>
              <a:tabLst>
                <a:tab pos="315913" algn="l"/>
                <a:tab pos="628650" algn="l"/>
                <a:tab pos="957263" algn="l"/>
              </a:tabLst>
              <a:defRPr sz="2000">
                <a:solidFill>
                  <a:schemeClr val="bg1"/>
                </a:solidFill>
                <a:latin typeface="Arial" panose="020B0604020202020204" pitchFamily="34" charset="0"/>
              </a:defRPr>
            </a:lvl7pPr>
            <a:lvl8pPr marL="3429000" indent="-228600" defTabSz="674688" eaLnBrk="0" fontAlgn="base" hangingPunct="0">
              <a:spcBef>
                <a:spcPct val="20000"/>
              </a:spcBef>
              <a:spcAft>
                <a:spcPct val="0"/>
              </a:spcAft>
              <a:buChar char="»"/>
              <a:tabLst>
                <a:tab pos="315913" algn="l"/>
                <a:tab pos="628650" algn="l"/>
                <a:tab pos="957263" algn="l"/>
              </a:tabLst>
              <a:defRPr sz="2000">
                <a:solidFill>
                  <a:schemeClr val="bg1"/>
                </a:solidFill>
                <a:latin typeface="Arial" panose="020B0604020202020204" pitchFamily="34" charset="0"/>
              </a:defRPr>
            </a:lvl8pPr>
            <a:lvl9pPr marL="3886200" indent="-228600" defTabSz="674688" eaLnBrk="0" fontAlgn="base" hangingPunct="0">
              <a:spcBef>
                <a:spcPct val="20000"/>
              </a:spcBef>
              <a:spcAft>
                <a:spcPct val="0"/>
              </a:spcAft>
              <a:buChar char="»"/>
              <a:tabLst>
                <a:tab pos="315913" algn="l"/>
                <a:tab pos="628650" algn="l"/>
                <a:tab pos="957263" algn="l"/>
              </a:tabLst>
              <a:defRPr sz="2000">
                <a:solidFill>
                  <a:schemeClr val="bg1"/>
                </a:solidFill>
                <a:latin typeface="Arial" panose="020B0604020202020204" pitchFamily="34" charset="0"/>
              </a:defRPr>
            </a:lvl9pPr>
          </a:lstStyle>
          <a:p>
            <a:pPr marL="0" marR="0" lvl="0" indent="0" algn="r" defTabSz="674688" rtl="0" eaLnBrk="0" fontAlgn="base" latinLnBrk="0" hangingPunct="0">
              <a:lnSpc>
                <a:spcPct val="100000"/>
              </a:lnSpc>
              <a:spcBef>
                <a:spcPct val="0"/>
              </a:spcBef>
              <a:spcAft>
                <a:spcPct val="0"/>
              </a:spcAft>
              <a:buClrTx/>
              <a:buSzTx/>
              <a:buFontTx/>
              <a:buNone/>
              <a:tabLst>
                <a:tab pos="315913" algn="l"/>
                <a:tab pos="628650" algn="l"/>
                <a:tab pos="957263" algn="l"/>
              </a:tabLst>
              <a:defRPr/>
            </a:pPr>
            <a:r>
              <a:rPr kumimoji="0" lang="en-GB" altLang="en-US" sz="1200" b="0" u="none" strike="noStrike" kern="1200" cap="none" spc="0" normalizeH="0" baseline="0" noProof="0" dirty="0" err="1">
                <a:ln>
                  <a:noFill/>
                </a:ln>
                <a:solidFill>
                  <a:srgbClr val="5C5C5C"/>
                </a:solidFill>
                <a:effectLst/>
                <a:uLnTx/>
                <a:uFillTx/>
                <a:latin typeface="Arial" panose="020B0604020202020204" pitchFamily="34" charset="0"/>
                <a:ea typeface="+mn-ea"/>
                <a:cs typeface="+mn-cs"/>
              </a:rPr>
              <a:t>Rabe</a:t>
            </a:r>
            <a:r>
              <a:rPr kumimoji="0" lang="en-GB" altLang="en-US" sz="1200" b="0" u="none" strike="noStrike" kern="1200" cap="none" spc="0" normalizeH="0" baseline="0" noProof="0" dirty="0">
                <a:ln>
                  <a:noFill/>
                </a:ln>
                <a:solidFill>
                  <a:srgbClr val="5C5C5C"/>
                </a:solidFill>
                <a:effectLst/>
                <a:uLnTx/>
                <a:uFillTx/>
                <a:latin typeface="Arial" panose="020B0604020202020204" pitchFamily="34" charset="0"/>
                <a:ea typeface="+mn-ea"/>
                <a:cs typeface="+mn-cs"/>
              </a:rPr>
              <a:t> </a:t>
            </a:r>
            <a:r>
              <a:rPr kumimoji="0" lang="en-GB" altLang="en-US" sz="1200" b="0" u="none" strike="noStrike" kern="1200" cap="none" spc="0" normalizeH="0" baseline="0" noProof="0" dirty="0" smtClean="0">
                <a:ln>
                  <a:noFill/>
                </a:ln>
                <a:solidFill>
                  <a:srgbClr val="5C5C5C"/>
                </a:solidFill>
                <a:effectLst/>
                <a:uLnTx/>
                <a:uFillTx/>
                <a:latin typeface="Arial" panose="020B0604020202020204" pitchFamily="34" charset="0"/>
                <a:ea typeface="+mn-ea"/>
                <a:cs typeface="+mn-cs"/>
              </a:rPr>
              <a:t>KF</a:t>
            </a:r>
            <a:r>
              <a:rPr kumimoji="0" lang="en-GB" altLang="en-US" sz="1200" b="0" u="none" strike="noStrike" kern="1200" cap="none" spc="0" normalizeH="0" noProof="0" dirty="0" smtClean="0">
                <a:ln>
                  <a:noFill/>
                </a:ln>
                <a:solidFill>
                  <a:srgbClr val="5C5C5C"/>
                </a:solidFill>
                <a:effectLst/>
                <a:uLnTx/>
                <a:uFillTx/>
                <a:latin typeface="Arial" panose="020B0604020202020204" pitchFamily="34" charset="0"/>
                <a:ea typeface="+mn-ea"/>
                <a:cs typeface="+mn-cs"/>
              </a:rPr>
              <a:t> </a:t>
            </a:r>
            <a:r>
              <a:rPr kumimoji="0" lang="en-GB" altLang="en-US" sz="1200" b="0" u="none" strike="noStrike" kern="1200" cap="none" spc="0" normalizeH="0" baseline="0" noProof="0" dirty="0" smtClean="0">
                <a:ln>
                  <a:noFill/>
                </a:ln>
                <a:solidFill>
                  <a:srgbClr val="5C5C5C"/>
                </a:solidFill>
                <a:effectLst/>
                <a:uLnTx/>
                <a:uFillTx/>
                <a:latin typeface="Arial" panose="020B0604020202020204" pitchFamily="34" charset="0"/>
                <a:ea typeface="+mn-ea"/>
                <a:cs typeface="+mn-cs"/>
              </a:rPr>
              <a:t>et al. </a:t>
            </a:r>
            <a:r>
              <a:rPr kumimoji="0" lang="en-GB" altLang="en-US" sz="1200" b="0" u="none" strike="noStrike" kern="1200" cap="none" spc="0" normalizeH="0" baseline="0" noProof="0" dirty="0" err="1">
                <a:ln>
                  <a:noFill/>
                </a:ln>
                <a:solidFill>
                  <a:srgbClr val="5C5C5C"/>
                </a:solidFill>
                <a:effectLst/>
                <a:uLnTx/>
                <a:uFillTx/>
                <a:latin typeface="Arial" panose="020B0604020202020204" pitchFamily="34" charset="0"/>
                <a:ea typeface="+mn-ea"/>
                <a:cs typeface="+mn-cs"/>
              </a:rPr>
              <a:t>Eur</a:t>
            </a:r>
            <a:r>
              <a:rPr kumimoji="0" lang="en-GB" altLang="en-US" sz="1200" b="0" u="none" strike="noStrike" kern="1200" cap="none" spc="0" normalizeH="0" baseline="0" noProof="0" dirty="0">
                <a:ln>
                  <a:noFill/>
                </a:ln>
                <a:solidFill>
                  <a:srgbClr val="5C5C5C"/>
                </a:solidFill>
                <a:effectLst/>
                <a:uLnTx/>
                <a:uFillTx/>
                <a:latin typeface="Arial" panose="020B0604020202020204" pitchFamily="34" charset="0"/>
                <a:ea typeface="+mn-ea"/>
                <a:cs typeface="+mn-cs"/>
              </a:rPr>
              <a:t> </a:t>
            </a:r>
            <a:r>
              <a:rPr kumimoji="0" lang="en-GB" altLang="en-US" sz="1200" b="0" u="none" strike="noStrike" kern="1200" cap="none" spc="0" normalizeH="0" baseline="0" noProof="0" dirty="0" err="1">
                <a:ln>
                  <a:noFill/>
                </a:ln>
                <a:solidFill>
                  <a:srgbClr val="5C5C5C"/>
                </a:solidFill>
                <a:effectLst/>
                <a:uLnTx/>
                <a:uFillTx/>
                <a:latin typeface="Arial" panose="020B0604020202020204" pitchFamily="34" charset="0"/>
                <a:ea typeface="+mn-ea"/>
                <a:cs typeface="+mn-cs"/>
              </a:rPr>
              <a:t>Respir</a:t>
            </a:r>
            <a:r>
              <a:rPr kumimoji="0" lang="en-GB" altLang="en-US" sz="1200" b="0" u="none" strike="noStrike" kern="1200" cap="none" spc="0" normalizeH="0" baseline="0" noProof="0" dirty="0">
                <a:ln>
                  <a:noFill/>
                </a:ln>
                <a:solidFill>
                  <a:srgbClr val="5C5C5C"/>
                </a:solidFill>
                <a:effectLst/>
                <a:uLnTx/>
                <a:uFillTx/>
                <a:latin typeface="Arial" panose="020B0604020202020204" pitchFamily="34" charset="0"/>
                <a:ea typeface="+mn-ea"/>
                <a:cs typeface="+mn-cs"/>
              </a:rPr>
              <a:t> J </a:t>
            </a:r>
            <a:r>
              <a:rPr kumimoji="0" lang="en-GB" altLang="en-US" sz="1200" b="0" u="none" strike="noStrike" kern="1200" cap="none" spc="0" normalizeH="0" baseline="0" noProof="0" dirty="0" smtClean="0">
                <a:ln>
                  <a:noFill/>
                </a:ln>
                <a:solidFill>
                  <a:srgbClr val="5C5C5C"/>
                </a:solidFill>
                <a:effectLst/>
                <a:uLnTx/>
                <a:uFillTx/>
                <a:latin typeface="Arial" panose="020B0604020202020204" pitchFamily="34" charset="0"/>
                <a:ea typeface="+mn-ea"/>
                <a:cs typeface="+mn-cs"/>
              </a:rPr>
              <a:t>2000; 16: 802-807</a:t>
            </a:r>
            <a:endParaRPr kumimoji="0" lang="en-GB" altLang="en-US" sz="1200" b="0" u="none" strike="noStrike" kern="1200" cap="none" spc="0" normalizeH="0" baseline="0" noProof="0" dirty="0">
              <a:ln>
                <a:noFill/>
              </a:ln>
              <a:solidFill>
                <a:srgbClr val="5C5C5C"/>
              </a:solidFill>
              <a:effectLst/>
              <a:uLnTx/>
              <a:uFillTx/>
              <a:latin typeface="Arial" panose="020B0604020202020204" pitchFamily="34" charset="0"/>
              <a:ea typeface="+mn-ea"/>
              <a:cs typeface="+mn-cs"/>
            </a:endParaRPr>
          </a:p>
        </p:txBody>
      </p:sp>
      <p:sp>
        <p:nvSpPr>
          <p:cNvPr id="27683" name="Text Box 40"/>
          <p:cNvSpPr txBox="1">
            <a:spLocks noChangeArrowheads="1"/>
          </p:cNvSpPr>
          <p:nvPr/>
        </p:nvSpPr>
        <p:spPr bwMode="auto">
          <a:xfrm rot="-5400000">
            <a:off x="2320926" y="3854451"/>
            <a:ext cx="1133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srgbClr val="5C5C5C"/>
                </a:solidFill>
                <a:effectLst/>
                <a:uLnTx/>
                <a:uFillTx/>
                <a:latin typeface="Arial" panose="020B0604020202020204" pitchFamily="34" charset="0"/>
                <a:ea typeface="+mn-ea"/>
                <a:cs typeface="+mn-cs"/>
              </a:rPr>
              <a:t>% patients</a:t>
            </a:r>
          </a:p>
        </p:txBody>
      </p:sp>
      <p:sp>
        <p:nvSpPr>
          <p:cNvPr id="646185" name="Rectangle 41"/>
          <p:cNvSpPr>
            <a:spLocks noGrp="1" noChangeArrowheads="1"/>
          </p:cNvSpPr>
          <p:nvPr>
            <p:ph type="title"/>
          </p:nvPr>
        </p:nvSpPr>
        <p:spPr/>
        <p:txBody>
          <a:bodyPr/>
          <a:lstStyle/>
          <a:p>
            <a:pPr eaLnBrk="1" hangingPunct="1">
              <a:defRPr/>
            </a:pPr>
            <a:r>
              <a:rPr lang="en-US" smtClean="0">
                <a:solidFill>
                  <a:schemeClr val="tx1"/>
                </a:solidFill>
              </a:rPr>
              <a:t> </a:t>
            </a:r>
            <a:endParaRPr lang="en-GB" smtClean="0">
              <a:solidFill>
                <a:schemeClr val="tx1"/>
              </a:solidFill>
            </a:endParaRPr>
          </a:p>
        </p:txBody>
      </p:sp>
      <p:sp>
        <p:nvSpPr>
          <p:cNvPr id="39973" name="Rectangle 42"/>
          <p:cNvSpPr>
            <a:spLocks noChangeArrowheads="1"/>
          </p:cNvSpPr>
          <p:nvPr/>
        </p:nvSpPr>
        <p:spPr bwMode="auto">
          <a:xfrm>
            <a:off x="0" y="217488"/>
            <a:ext cx="12192000" cy="1250950"/>
          </a:xfrm>
          <a:prstGeom prst="rect">
            <a:avLst/>
          </a:prstGeom>
          <a:noFill/>
          <a:ln w="9525">
            <a:noFill/>
            <a:miter lim="800000"/>
            <a:headEnd/>
            <a:tailEnd/>
          </a:ln>
        </p:spPr>
        <p:txBody>
          <a:bodyPr lIns="114300" tIns="57150" rIns="114300" bIns="57150"/>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5C5C5C"/>
                </a:solidFill>
                <a:effectLst/>
                <a:uLnTx/>
                <a:uFillTx/>
                <a:latin typeface="Arial" charset="0"/>
              </a:rPr>
              <a:t>Asthma </a:t>
            </a:r>
            <a:r>
              <a:rPr kumimoji="0" lang="en-US" sz="3200" b="1" i="0" u="none" strike="noStrike" kern="1200" cap="none" spc="0" normalizeH="0" baseline="0" noProof="0" dirty="0">
                <a:ln>
                  <a:noFill/>
                </a:ln>
                <a:solidFill>
                  <a:srgbClr val="5C5C5C"/>
                </a:solidFill>
                <a:effectLst/>
                <a:uLnTx/>
                <a:uFillTx/>
                <a:latin typeface="Arial" charset="0"/>
              </a:rPr>
              <a:t>C</a:t>
            </a:r>
            <a:r>
              <a:rPr kumimoji="0" lang="en-GB" sz="3200" b="1" i="0" u="none" strike="noStrike" kern="1200" cap="none" spc="0" normalizeH="0" baseline="0" noProof="0" dirty="0" err="1">
                <a:ln>
                  <a:noFill/>
                </a:ln>
                <a:solidFill>
                  <a:srgbClr val="5C5C5C"/>
                </a:solidFill>
                <a:effectLst/>
                <a:uLnTx/>
                <a:uFillTx/>
                <a:latin typeface="Arial" charset="0"/>
              </a:rPr>
              <a:t>ontrol</a:t>
            </a:r>
            <a:r>
              <a:rPr kumimoji="0" lang="da-DK" sz="3200" b="1" i="0" u="none" strike="noStrike" kern="1200" cap="none" spc="0" normalizeH="0" baseline="0" noProof="0" dirty="0">
                <a:ln>
                  <a:noFill/>
                </a:ln>
                <a:solidFill>
                  <a:srgbClr val="5C5C5C"/>
                </a:solidFill>
                <a:effectLst/>
                <a:uLnTx/>
                <a:uFillTx/>
                <a:latin typeface="Arial" charset="0"/>
              </a:rPr>
              <a:t> </a:t>
            </a:r>
            <a:r>
              <a:rPr kumimoji="0" lang="en-US" sz="3200" b="1" i="0" u="none" strike="noStrike" kern="1200" cap="none" spc="0" normalizeH="0" baseline="0" noProof="0" dirty="0">
                <a:ln>
                  <a:noFill/>
                </a:ln>
                <a:solidFill>
                  <a:srgbClr val="5C5C5C"/>
                </a:solidFill>
                <a:effectLst/>
                <a:uLnTx/>
                <a:uFillTx/>
                <a:latin typeface="Arial" charset="0"/>
              </a:rPr>
              <a:t>and </a:t>
            </a:r>
            <a:r>
              <a:rPr lang="en-US" sz="3200" b="1" dirty="0">
                <a:solidFill>
                  <a:srgbClr val="5C5C5C"/>
                </a:solidFill>
                <a:latin typeface="Arial" charset="0"/>
              </a:rPr>
              <a:t>u</a:t>
            </a:r>
            <a:r>
              <a:rPr kumimoji="0" lang="en-US" sz="3200" b="1" i="0" u="none" strike="noStrike" kern="1200" cap="none" spc="0" normalizeH="0" baseline="0" noProof="0" dirty="0" err="1" smtClean="0">
                <a:ln>
                  <a:noFill/>
                </a:ln>
                <a:solidFill>
                  <a:srgbClr val="5C5C5C"/>
                </a:solidFill>
                <a:effectLst/>
                <a:uLnTx/>
                <a:uFillTx/>
                <a:latin typeface="Arial" charset="0"/>
              </a:rPr>
              <a:t>ndertreatment</a:t>
            </a:r>
            <a:r>
              <a:rPr kumimoji="0" lang="en-GB" sz="3200" b="1" i="0" u="none" strike="noStrike" kern="1200" cap="none" spc="0" normalizeH="0" baseline="0" noProof="0" dirty="0" smtClean="0">
                <a:ln>
                  <a:noFill/>
                </a:ln>
                <a:solidFill>
                  <a:srgbClr val="5C5C5C"/>
                </a:solidFill>
                <a:effectLst/>
                <a:uLnTx/>
                <a:uFillTx/>
                <a:latin typeface="Arial" charset="0"/>
              </a:rPr>
              <a:t> - AIRE Study</a:t>
            </a:r>
            <a:endParaRPr kumimoji="0" lang="en-GB" sz="3200" b="1" i="0" u="none" strike="noStrike" kern="1200" cap="none" spc="0" normalizeH="0" baseline="0" noProof="0" dirty="0">
              <a:ln>
                <a:noFill/>
              </a:ln>
              <a:solidFill>
                <a:srgbClr val="5C5C5C"/>
              </a:solidFill>
              <a:effectLst/>
              <a:uLnTx/>
              <a:uFillTx/>
              <a:latin typeface="Arial" charset="0"/>
            </a:endParaRPr>
          </a:p>
        </p:txBody>
      </p:sp>
      <p:sp>
        <p:nvSpPr>
          <p:cNvPr id="646187" name="Oval 43"/>
          <p:cNvSpPr>
            <a:spLocks noChangeArrowheads="1"/>
          </p:cNvSpPr>
          <p:nvPr/>
        </p:nvSpPr>
        <p:spPr bwMode="auto">
          <a:xfrm>
            <a:off x="2711450" y="1701801"/>
            <a:ext cx="5613400" cy="1871663"/>
          </a:xfrm>
          <a:prstGeom prst="ellipse">
            <a:avLst/>
          </a:prstGeom>
          <a:gradFill rotWithShape="1">
            <a:gsLst>
              <a:gs pos="0">
                <a:srgbClr val="C0C0C0"/>
              </a:gs>
              <a:gs pos="100000">
                <a:srgbClr val="595959"/>
              </a:gs>
            </a:gsLst>
            <a:lin ang="2700000" scaled="1"/>
          </a:gradFill>
          <a:ln w="9525">
            <a:solidFill>
              <a:schemeClr val="tx1"/>
            </a:solidFill>
            <a:round/>
            <a:headEnd/>
            <a:tailEnd/>
          </a:ln>
        </p:spPr>
        <p:txBody>
          <a:bodyPr wrap="none" anchor="ct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5C5C5C"/>
                </a:solidFill>
                <a:effectLst/>
                <a:uLnTx/>
                <a:uFillTx/>
                <a:latin typeface="Arial" panose="020B0604020202020204" pitchFamily="34" charset="0"/>
                <a:ea typeface="+mn-ea"/>
                <a:cs typeface="+mn-cs"/>
              </a:rPr>
              <a:t>Even patients with pronounced</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5C5C5C"/>
                </a:solidFill>
                <a:effectLst/>
                <a:uLnTx/>
                <a:uFillTx/>
                <a:latin typeface="Arial" panose="020B0604020202020204" pitchFamily="34" charset="0"/>
                <a:ea typeface="+mn-ea"/>
                <a:cs typeface="+mn-cs"/>
              </a:rPr>
              <a:t>symptoms consider their asthma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5C5C5C"/>
                </a:solidFill>
                <a:effectLst/>
                <a:uLnTx/>
                <a:uFillTx/>
                <a:latin typeface="Arial" panose="020B0604020202020204" pitchFamily="34" charset="0"/>
                <a:ea typeface="+mn-ea"/>
                <a:cs typeface="+mn-cs"/>
              </a:rPr>
              <a:t>completely or well controlled</a:t>
            </a:r>
          </a:p>
        </p:txBody>
      </p:sp>
      <p:sp>
        <p:nvSpPr>
          <p:cNvPr id="646188" name="Oval 44"/>
          <p:cNvSpPr>
            <a:spLocks noChangeArrowheads="1"/>
          </p:cNvSpPr>
          <p:nvPr/>
        </p:nvSpPr>
        <p:spPr bwMode="auto">
          <a:xfrm>
            <a:off x="5029200" y="4076701"/>
            <a:ext cx="4953000" cy="1414463"/>
          </a:xfrm>
          <a:prstGeom prst="ellipse">
            <a:avLst/>
          </a:prstGeom>
          <a:gradFill rotWithShape="1">
            <a:gsLst>
              <a:gs pos="0">
                <a:srgbClr val="C0C0C0"/>
              </a:gs>
              <a:gs pos="100000">
                <a:srgbClr val="595959"/>
              </a:gs>
            </a:gsLst>
            <a:lin ang="2700000" scaled="1"/>
          </a:gradFill>
          <a:ln w="9525">
            <a:solidFill>
              <a:schemeClr val="tx1"/>
            </a:solidFill>
            <a:round/>
            <a:headEnd/>
            <a:tailEnd/>
          </a:ln>
        </p:spPr>
        <p:txBody>
          <a:bodyPr wrap="none" anchor="ct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5C5C5C"/>
              </a:solidFill>
              <a:effectLst/>
              <a:uLnTx/>
              <a:uFillTx/>
              <a:latin typeface="Arial" panose="020B0604020202020204" pitchFamily="34" charset="0"/>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5C5C5C"/>
                </a:solidFill>
                <a:effectLst/>
                <a:uLnTx/>
                <a:uFillTx/>
                <a:latin typeface="Arial" panose="020B0604020202020204" pitchFamily="34" charset="0"/>
                <a:ea typeface="+mn-ea"/>
                <a:cs typeface="+mn-cs"/>
              </a:rPr>
              <a:t>Patients expect their asthma</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5C5C5C"/>
                </a:solidFill>
                <a:effectLst/>
                <a:uLnTx/>
                <a:uFillTx/>
                <a:latin typeface="Arial" panose="020B0604020202020204" pitchFamily="34" charset="0"/>
                <a:ea typeface="+mn-ea"/>
                <a:cs typeface="+mn-cs"/>
              </a:rPr>
              <a:t>to cause certain disabilities</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da-DK" altLang="en-US" sz="2400" b="1" i="0" u="none"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3" name="TextBox 2"/>
          <p:cNvSpPr txBox="1"/>
          <p:nvPr/>
        </p:nvSpPr>
        <p:spPr>
          <a:xfrm>
            <a:off x="513338" y="5949018"/>
            <a:ext cx="3518912" cy="523220"/>
          </a:xfrm>
          <a:prstGeom prst="rect">
            <a:avLst/>
          </a:prstGeom>
          <a:noFill/>
        </p:spPr>
        <p:txBody>
          <a:bodyPr wrap="none" rtlCol="0">
            <a:spAutoFit/>
          </a:bodyPr>
          <a:lstStyle/>
          <a:p>
            <a:r>
              <a:rPr lang="en-ZA" sz="1400" dirty="0" smtClean="0"/>
              <a:t>Survey in Europe assessing current levels</a:t>
            </a:r>
          </a:p>
          <a:p>
            <a:r>
              <a:rPr lang="en-ZA" sz="1400" dirty="0"/>
              <a:t>o</a:t>
            </a:r>
            <a:r>
              <a:rPr lang="en-ZA" sz="1400" dirty="0" smtClean="0"/>
              <a:t>f asthma control as reported by patients</a:t>
            </a:r>
            <a:endParaRPr lang="en-ZA" sz="1400" dirty="0"/>
          </a:p>
        </p:txBody>
      </p:sp>
    </p:spTree>
    <p:extLst>
      <p:ext uri="{BB962C8B-B14F-4D97-AF65-F5344CB8AC3E}">
        <p14:creationId xmlns:p14="http://schemas.microsoft.com/office/powerpoint/2010/main" val="39243326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46187"/>
                                        </p:tgtEl>
                                        <p:attrNameLst>
                                          <p:attrName>style.visibility</p:attrName>
                                        </p:attrNameLst>
                                      </p:cBhvr>
                                      <p:to>
                                        <p:strVal val="visible"/>
                                      </p:to>
                                    </p:set>
                                    <p:anim calcmode="lin" valueType="num">
                                      <p:cBhvr>
                                        <p:cTn id="13" dur="500" fill="hold"/>
                                        <p:tgtEl>
                                          <p:spTgt spid="646187"/>
                                        </p:tgtEl>
                                        <p:attrNameLst>
                                          <p:attrName>ppt_w</p:attrName>
                                        </p:attrNameLst>
                                      </p:cBhvr>
                                      <p:tavLst>
                                        <p:tav tm="0">
                                          <p:val>
                                            <p:fltVal val="0"/>
                                          </p:val>
                                        </p:tav>
                                        <p:tav tm="100000">
                                          <p:val>
                                            <p:strVal val="#ppt_w"/>
                                          </p:val>
                                        </p:tav>
                                      </p:tavLst>
                                    </p:anim>
                                    <p:anim calcmode="lin" valueType="num">
                                      <p:cBhvr>
                                        <p:cTn id="14" dur="500" fill="hold"/>
                                        <p:tgtEl>
                                          <p:spTgt spid="646187"/>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46188"/>
                                        </p:tgtEl>
                                        <p:attrNameLst>
                                          <p:attrName>style.visibility</p:attrName>
                                        </p:attrNameLst>
                                      </p:cBhvr>
                                      <p:to>
                                        <p:strVal val="visible"/>
                                      </p:to>
                                    </p:set>
                                    <p:anim calcmode="lin" valueType="num">
                                      <p:cBhvr>
                                        <p:cTn id="19" dur="500" fill="hold"/>
                                        <p:tgtEl>
                                          <p:spTgt spid="646188"/>
                                        </p:tgtEl>
                                        <p:attrNameLst>
                                          <p:attrName>ppt_w</p:attrName>
                                        </p:attrNameLst>
                                      </p:cBhvr>
                                      <p:tavLst>
                                        <p:tav tm="0">
                                          <p:val>
                                            <p:fltVal val="0"/>
                                          </p:val>
                                        </p:tav>
                                        <p:tav tm="100000">
                                          <p:val>
                                            <p:strVal val="#ppt_w"/>
                                          </p:val>
                                        </p:tav>
                                      </p:tavLst>
                                    </p:anim>
                                    <p:anim calcmode="lin" valueType="num">
                                      <p:cBhvr>
                                        <p:cTn id="20" dur="500" fill="hold"/>
                                        <p:tgtEl>
                                          <p:spTgt spid="6461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6187" grpId="0" animBg="1" autoUpdateAnimBg="0"/>
      <p:bldP spid="646188"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Text Box 11"/>
          <p:cNvSpPr txBox="1">
            <a:spLocks noChangeArrowheads="1"/>
          </p:cNvSpPr>
          <p:nvPr/>
        </p:nvSpPr>
        <p:spPr bwMode="auto">
          <a:xfrm>
            <a:off x="3086334" y="1200151"/>
            <a:ext cx="6019333" cy="400110"/>
          </a:xfrm>
          <a:prstGeom prst="rect">
            <a:avLst/>
          </a:prstGeom>
          <a:solidFill>
            <a:schemeClr val="tx2">
              <a:lumMod val="75000"/>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GB" altLang="en-US" sz="2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SABA and ICS use according to symptom severity</a:t>
            </a:r>
          </a:p>
        </p:txBody>
      </p:sp>
      <p:grpSp>
        <p:nvGrpSpPr>
          <p:cNvPr id="93" name="Group 92"/>
          <p:cNvGrpSpPr/>
          <p:nvPr/>
        </p:nvGrpSpPr>
        <p:grpSpPr>
          <a:xfrm>
            <a:off x="3393940" y="5832527"/>
            <a:ext cx="5246177" cy="307777"/>
            <a:chOff x="3088209" y="1628775"/>
            <a:chExt cx="5246177" cy="307777"/>
          </a:xfrm>
        </p:grpSpPr>
        <p:sp>
          <p:nvSpPr>
            <p:cNvPr id="21569" name="Rectangle 5"/>
            <p:cNvSpPr>
              <a:spLocks noChangeArrowheads="1"/>
            </p:cNvSpPr>
            <p:nvPr/>
          </p:nvSpPr>
          <p:spPr bwMode="auto">
            <a:xfrm>
              <a:off x="3251200" y="1628775"/>
              <a:ext cx="50831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1400" b="0" i="0" u="none" strike="noStrike" kern="1200" cap="none" spc="0" normalizeH="0" baseline="0" noProof="0" dirty="0">
                  <a:ln>
                    <a:noFill/>
                  </a:ln>
                  <a:solidFill>
                    <a:srgbClr val="080808"/>
                  </a:solidFill>
                  <a:effectLst/>
                  <a:uLnTx/>
                  <a:uFillTx/>
                  <a:latin typeface="Arial" panose="020B0604020202020204" pitchFamily="34" charset="0"/>
                  <a:ea typeface="+mn-ea"/>
                  <a:cs typeface="+mn-cs"/>
                </a:rPr>
                <a:t> Anti-inflammatory (ICS</a:t>
              </a:r>
              <a:r>
                <a:rPr kumimoji="0" lang="en-GB" altLang="en-US" sz="1400" b="0" i="0" u="none" strike="noStrike" kern="1200" cap="none" spc="0" normalizeH="0" baseline="0" noProof="0" dirty="0" smtClean="0">
                  <a:ln>
                    <a:noFill/>
                  </a:ln>
                  <a:solidFill>
                    <a:srgbClr val="080808"/>
                  </a:solidFill>
                  <a:effectLst/>
                  <a:uLnTx/>
                  <a:uFillTx/>
                  <a:latin typeface="Arial" panose="020B0604020202020204" pitchFamily="34" charset="0"/>
                  <a:ea typeface="+mn-ea"/>
                  <a:cs typeface="+mn-cs"/>
                </a:rPr>
                <a:t>)         Quick relief medication (SABA)</a:t>
              </a:r>
              <a:endParaRPr kumimoji="0" lang="en-GB" altLang="en-US" sz="1400" b="0" i="0" u="none" strike="noStrike" kern="1200" cap="none" spc="0" normalizeH="0" baseline="0" noProof="0" dirty="0">
                <a:ln>
                  <a:noFill/>
                </a:ln>
                <a:solidFill>
                  <a:srgbClr val="080808"/>
                </a:solidFill>
                <a:effectLst/>
                <a:uLnTx/>
                <a:uFillTx/>
                <a:latin typeface="Arial" panose="020B0604020202020204" pitchFamily="34" charset="0"/>
                <a:ea typeface="+mn-ea"/>
                <a:cs typeface="+mn-cs"/>
              </a:endParaRPr>
            </a:p>
          </p:txBody>
        </p:sp>
        <p:sp>
          <p:nvSpPr>
            <p:cNvPr id="21570" name="Rectangle 6"/>
            <p:cNvSpPr>
              <a:spLocks noChangeArrowheads="1"/>
            </p:cNvSpPr>
            <p:nvPr/>
          </p:nvSpPr>
          <p:spPr bwMode="auto">
            <a:xfrm>
              <a:off x="3088209" y="1690652"/>
              <a:ext cx="177011" cy="18402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080808"/>
                </a:solidFill>
                <a:effectLst/>
                <a:uLnTx/>
                <a:uFillTx/>
                <a:latin typeface="Arial" panose="020B0604020202020204" pitchFamily="34" charset="0"/>
                <a:ea typeface="+mn-ea"/>
                <a:cs typeface="+mn-cs"/>
              </a:endParaRPr>
            </a:p>
          </p:txBody>
        </p:sp>
        <p:sp>
          <p:nvSpPr>
            <p:cNvPr id="21568" name="Rectangle 9"/>
            <p:cNvSpPr>
              <a:spLocks noChangeArrowheads="1"/>
            </p:cNvSpPr>
            <p:nvPr/>
          </p:nvSpPr>
          <p:spPr bwMode="auto">
            <a:xfrm>
              <a:off x="5376266" y="1690652"/>
              <a:ext cx="177011" cy="184022"/>
            </a:xfrm>
            <a:prstGeom prst="rect">
              <a:avLst/>
            </a:prstGeom>
            <a:gradFill flip="none" rotWithShape="1">
              <a:gsLst>
                <a:gs pos="0">
                  <a:srgbClr val="0099FF">
                    <a:shade val="30000"/>
                    <a:satMod val="115000"/>
                  </a:srgbClr>
                </a:gs>
                <a:gs pos="50000">
                  <a:srgbClr val="0099FF">
                    <a:shade val="67500"/>
                    <a:satMod val="115000"/>
                  </a:srgbClr>
                </a:gs>
                <a:gs pos="100000">
                  <a:srgbClr val="0099FF">
                    <a:shade val="100000"/>
                    <a:satMod val="115000"/>
                  </a:srgbClr>
                </a:gs>
              </a:gsLst>
              <a:lin ang="0" scaled="1"/>
              <a:tileRect/>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080808"/>
                </a:solidFill>
                <a:effectLst/>
                <a:uLnTx/>
                <a:uFillTx/>
                <a:latin typeface="Arial" panose="020B0604020202020204" pitchFamily="34" charset="0"/>
                <a:ea typeface="+mn-ea"/>
                <a:cs typeface="+mn-cs"/>
              </a:endParaRPr>
            </a:p>
          </p:txBody>
        </p:sp>
      </p:grpSp>
      <p:sp>
        <p:nvSpPr>
          <p:cNvPr id="21514" name="Rectangle 14"/>
          <p:cNvSpPr>
            <a:spLocks noChangeArrowheads="1"/>
          </p:cNvSpPr>
          <p:nvPr/>
        </p:nvSpPr>
        <p:spPr bwMode="auto">
          <a:xfrm>
            <a:off x="2365404" y="4272140"/>
            <a:ext cx="694025" cy="89679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1515" name="Rectangle 15"/>
          <p:cNvSpPr>
            <a:spLocks noChangeArrowheads="1"/>
          </p:cNvSpPr>
          <p:nvPr/>
        </p:nvSpPr>
        <p:spPr bwMode="auto">
          <a:xfrm>
            <a:off x="3047161" y="2707082"/>
            <a:ext cx="694025" cy="2461854"/>
          </a:xfrm>
          <a:prstGeom prst="rect">
            <a:avLst/>
          </a:prstGeom>
          <a:gradFill flip="none" rotWithShape="1">
            <a:gsLst>
              <a:gs pos="0">
                <a:srgbClr val="0099FF">
                  <a:shade val="30000"/>
                  <a:satMod val="115000"/>
                </a:srgbClr>
              </a:gs>
              <a:gs pos="50000">
                <a:srgbClr val="0099FF">
                  <a:shade val="67500"/>
                  <a:satMod val="115000"/>
                </a:srgbClr>
              </a:gs>
              <a:gs pos="100000">
                <a:srgbClr val="0099FF">
                  <a:shade val="100000"/>
                  <a:satMod val="115000"/>
                </a:srgbClr>
              </a:gs>
            </a:gsLst>
            <a:lin ang="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1516" name="Rectangle 16"/>
          <p:cNvSpPr>
            <a:spLocks noChangeArrowheads="1"/>
          </p:cNvSpPr>
          <p:nvPr/>
        </p:nvSpPr>
        <p:spPr bwMode="auto">
          <a:xfrm>
            <a:off x="3898918" y="4140698"/>
            <a:ext cx="694025" cy="10282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1517" name="Rectangle 17"/>
          <p:cNvSpPr>
            <a:spLocks noChangeArrowheads="1"/>
          </p:cNvSpPr>
          <p:nvPr/>
        </p:nvSpPr>
        <p:spPr bwMode="auto">
          <a:xfrm>
            <a:off x="4580674" y="2230378"/>
            <a:ext cx="694025" cy="2938558"/>
          </a:xfrm>
          <a:prstGeom prst="rect">
            <a:avLst/>
          </a:prstGeom>
          <a:gradFill flip="none" rotWithShape="1">
            <a:gsLst>
              <a:gs pos="0">
                <a:srgbClr val="0099FF">
                  <a:shade val="30000"/>
                  <a:satMod val="115000"/>
                </a:srgbClr>
              </a:gs>
              <a:gs pos="50000">
                <a:srgbClr val="0099FF">
                  <a:shade val="67500"/>
                  <a:satMod val="115000"/>
                </a:srgbClr>
              </a:gs>
              <a:gs pos="100000">
                <a:srgbClr val="0099FF">
                  <a:shade val="100000"/>
                  <a:satMod val="115000"/>
                </a:srgbClr>
              </a:gs>
            </a:gsLst>
            <a:lin ang="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1518" name="Rectangle 18"/>
          <p:cNvSpPr>
            <a:spLocks noChangeArrowheads="1"/>
          </p:cNvSpPr>
          <p:nvPr/>
        </p:nvSpPr>
        <p:spPr bwMode="auto">
          <a:xfrm>
            <a:off x="5432431" y="4140698"/>
            <a:ext cx="694025" cy="10282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1519" name="Rectangle 19"/>
          <p:cNvSpPr>
            <a:spLocks noChangeArrowheads="1"/>
          </p:cNvSpPr>
          <p:nvPr/>
        </p:nvSpPr>
        <p:spPr bwMode="auto">
          <a:xfrm>
            <a:off x="6114188" y="2014808"/>
            <a:ext cx="694025" cy="3155236"/>
          </a:xfrm>
          <a:prstGeom prst="rect">
            <a:avLst/>
          </a:prstGeom>
          <a:gradFill flip="none" rotWithShape="1">
            <a:gsLst>
              <a:gs pos="0">
                <a:srgbClr val="0099FF">
                  <a:shade val="30000"/>
                  <a:satMod val="115000"/>
                </a:srgbClr>
              </a:gs>
              <a:gs pos="50000">
                <a:srgbClr val="0099FF">
                  <a:shade val="67500"/>
                  <a:satMod val="115000"/>
                </a:srgbClr>
              </a:gs>
              <a:gs pos="100000">
                <a:srgbClr val="0099FF">
                  <a:shade val="100000"/>
                  <a:satMod val="115000"/>
                </a:srgbClr>
              </a:gs>
            </a:gsLst>
            <a:lin ang="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1520" name="Rectangle 20"/>
          <p:cNvSpPr>
            <a:spLocks noChangeArrowheads="1"/>
          </p:cNvSpPr>
          <p:nvPr/>
        </p:nvSpPr>
        <p:spPr bwMode="auto">
          <a:xfrm>
            <a:off x="6955430" y="3996986"/>
            <a:ext cx="694025" cy="116384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1521" name="Rectangle 21"/>
          <p:cNvSpPr>
            <a:spLocks noChangeArrowheads="1"/>
          </p:cNvSpPr>
          <p:nvPr/>
        </p:nvSpPr>
        <p:spPr bwMode="auto">
          <a:xfrm>
            <a:off x="7637186" y="2253160"/>
            <a:ext cx="694025" cy="2915776"/>
          </a:xfrm>
          <a:prstGeom prst="rect">
            <a:avLst/>
          </a:prstGeom>
          <a:gradFill flip="none" rotWithShape="1">
            <a:gsLst>
              <a:gs pos="0">
                <a:srgbClr val="0099FF">
                  <a:shade val="30000"/>
                  <a:satMod val="115000"/>
                </a:srgbClr>
              </a:gs>
              <a:gs pos="50000">
                <a:srgbClr val="0099FF">
                  <a:shade val="67500"/>
                  <a:satMod val="115000"/>
                </a:srgbClr>
              </a:gs>
              <a:gs pos="100000">
                <a:srgbClr val="0099FF">
                  <a:shade val="100000"/>
                  <a:satMod val="115000"/>
                </a:srgbClr>
              </a:gs>
            </a:gsLst>
            <a:lin ang="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1522" name="Rectangle 22"/>
          <p:cNvSpPr>
            <a:spLocks noChangeArrowheads="1"/>
          </p:cNvSpPr>
          <p:nvPr/>
        </p:nvSpPr>
        <p:spPr bwMode="auto">
          <a:xfrm>
            <a:off x="8488943" y="4463174"/>
            <a:ext cx="694025" cy="70576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1523" name="Rectangle 23"/>
          <p:cNvSpPr>
            <a:spLocks noChangeArrowheads="1"/>
          </p:cNvSpPr>
          <p:nvPr/>
        </p:nvSpPr>
        <p:spPr bwMode="auto">
          <a:xfrm>
            <a:off x="9170700" y="3448424"/>
            <a:ext cx="694025" cy="1714956"/>
          </a:xfrm>
          <a:prstGeom prst="rect">
            <a:avLst/>
          </a:prstGeom>
          <a:gradFill flip="none" rotWithShape="1">
            <a:gsLst>
              <a:gs pos="0">
                <a:srgbClr val="0099FF">
                  <a:shade val="30000"/>
                  <a:satMod val="115000"/>
                </a:srgbClr>
              </a:gs>
              <a:gs pos="50000">
                <a:srgbClr val="0099FF">
                  <a:shade val="67500"/>
                  <a:satMod val="115000"/>
                </a:srgbClr>
              </a:gs>
              <a:gs pos="100000">
                <a:srgbClr val="0099FF">
                  <a:shade val="100000"/>
                  <a:satMod val="115000"/>
                </a:srgbClr>
              </a:gs>
            </a:gsLst>
            <a:lin ang="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1524" name="Rectangle 24"/>
          <p:cNvSpPr>
            <a:spLocks noChangeArrowheads="1"/>
          </p:cNvSpPr>
          <p:nvPr/>
        </p:nvSpPr>
        <p:spPr bwMode="auto">
          <a:xfrm>
            <a:off x="1732545" y="4978443"/>
            <a:ext cx="327733" cy="37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rgbClr val="080808"/>
                </a:solidFill>
                <a:effectLst/>
                <a:uLnTx/>
                <a:uFillTx/>
                <a:latin typeface="Arial" panose="020B0604020202020204" pitchFamily="34" charset="0"/>
                <a:ea typeface="+mn-ea"/>
                <a:cs typeface="+mn-cs"/>
              </a:rPr>
              <a:t>0</a:t>
            </a:r>
          </a:p>
        </p:txBody>
      </p:sp>
      <p:sp>
        <p:nvSpPr>
          <p:cNvPr id="21525" name="Rectangle 25"/>
          <p:cNvSpPr>
            <a:spLocks noChangeArrowheads="1"/>
          </p:cNvSpPr>
          <p:nvPr/>
        </p:nvSpPr>
        <p:spPr bwMode="auto">
          <a:xfrm>
            <a:off x="1608110" y="4554309"/>
            <a:ext cx="452168" cy="37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rgbClr val="080808"/>
                </a:solidFill>
                <a:effectLst/>
                <a:uLnTx/>
                <a:uFillTx/>
                <a:latin typeface="Arial" panose="020B0604020202020204" pitchFamily="34" charset="0"/>
                <a:ea typeface="+mn-ea"/>
                <a:cs typeface="+mn-cs"/>
              </a:rPr>
              <a:t>10</a:t>
            </a:r>
          </a:p>
        </p:txBody>
      </p:sp>
      <p:sp>
        <p:nvSpPr>
          <p:cNvPr id="21526" name="Rectangle 26"/>
          <p:cNvSpPr>
            <a:spLocks noChangeArrowheads="1"/>
          </p:cNvSpPr>
          <p:nvPr/>
        </p:nvSpPr>
        <p:spPr bwMode="auto">
          <a:xfrm>
            <a:off x="1608110" y="4163825"/>
            <a:ext cx="452168" cy="37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rgbClr val="080808"/>
                </a:solidFill>
                <a:effectLst/>
                <a:uLnTx/>
                <a:uFillTx/>
                <a:latin typeface="Arial" panose="020B0604020202020204" pitchFamily="34" charset="0"/>
                <a:ea typeface="+mn-ea"/>
                <a:cs typeface="+mn-cs"/>
              </a:rPr>
              <a:t>20</a:t>
            </a:r>
          </a:p>
        </p:txBody>
      </p:sp>
      <p:sp>
        <p:nvSpPr>
          <p:cNvPr id="21527" name="Rectangle 27"/>
          <p:cNvSpPr>
            <a:spLocks noChangeArrowheads="1"/>
          </p:cNvSpPr>
          <p:nvPr/>
        </p:nvSpPr>
        <p:spPr bwMode="auto">
          <a:xfrm>
            <a:off x="1608110" y="3768428"/>
            <a:ext cx="452168" cy="37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rgbClr val="080808"/>
                </a:solidFill>
                <a:effectLst/>
                <a:uLnTx/>
                <a:uFillTx/>
                <a:latin typeface="Arial" panose="020B0604020202020204" pitchFamily="34" charset="0"/>
                <a:ea typeface="+mn-ea"/>
                <a:cs typeface="+mn-cs"/>
              </a:rPr>
              <a:t>30</a:t>
            </a:r>
          </a:p>
        </p:txBody>
      </p:sp>
      <p:sp>
        <p:nvSpPr>
          <p:cNvPr id="21528" name="Rectangle 28"/>
          <p:cNvSpPr>
            <a:spLocks noChangeArrowheads="1"/>
          </p:cNvSpPr>
          <p:nvPr/>
        </p:nvSpPr>
        <p:spPr bwMode="auto">
          <a:xfrm>
            <a:off x="1608110" y="3382876"/>
            <a:ext cx="452168" cy="37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rgbClr val="080808"/>
                </a:solidFill>
                <a:effectLst/>
                <a:uLnTx/>
                <a:uFillTx/>
                <a:latin typeface="Arial" panose="020B0604020202020204" pitchFamily="34" charset="0"/>
                <a:ea typeface="+mn-ea"/>
                <a:cs typeface="+mn-cs"/>
              </a:rPr>
              <a:t>40</a:t>
            </a:r>
          </a:p>
        </p:txBody>
      </p:sp>
      <p:sp>
        <p:nvSpPr>
          <p:cNvPr id="21529" name="Rectangle 29"/>
          <p:cNvSpPr>
            <a:spLocks noChangeArrowheads="1"/>
          </p:cNvSpPr>
          <p:nvPr/>
        </p:nvSpPr>
        <p:spPr bwMode="auto">
          <a:xfrm>
            <a:off x="1608110" y="3012032"/>
            <a:ext cx="452168" cy="37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rgbClr val="080808"/>
                </a:solidFill>
                <a:effectLst/>
                <a:uLnTx/>
                <a:uFillTx/>
                <a:latin typeface="Arial" panose="020B0604020202020204" pitchFamily="34" charset="0"/>
                <a:ea typeface="+mn-ea"/>
                <a:cs typeface="+mn-cs"/>
              </a:rPr>
              <a:t>50</a:t>
            </a:r>
          </a:p>
        </p:txBody>
      </p:sp>
      <p:sp>
        <p:nvSpPr>
          <p:cNvPr id="21530" name="Rectangle 30"/>
          <p:cNvSpPr>
            <a:spLocks noChangeArrowheads="1"/>
          </p:cNvSpPr>
          <p:nvPr/>
        </p:nvSpPr>
        <p:spPr bwMode="auto">
          <a:xfrm>
            <a:off x="1608110" y="2602974"/>
            <a:ext cx="452168" cy="37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rgbClr val="080808"/>
                </a:solidFill>
                <a:effectLst/>
                <a:uLnTx/>
                <a:uFillTx/>
                <a:latin typeface="Arial" panose="020B0604020202020204" pitchFamily="34" charset="0"/>
                <a:ea typeface="+mn-ea"/>
                <a:cs typeface="+mn-cs"/>
              </a:rPr>
              <a:t>60</a:t>
            </a:r>
          </a:p>
        </p:txBody>
      </p:sp>
      <p:sp>
        <p:nvSpPr>
          <p:cNvPr id="21531" name="Rectangle 31"/>
          <p:cNvSpPr>
            <a:spLocks noChangeArrowheads="1"/>
          </p:cNvSpPr>
          <p:nvPr/>
        </p:nvSpPr>
        <p:spPr bwMode="auto">
          <a:xfrm>
            <a:off x="1608110" y="2232130"/>
            <a:ext cx="452168" cy="37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rgbClr val="080808"/>
                </a:solidFill>
                <a:effectLst/>
                <a:uLnTx/>
                <a:uFillTx/>
                <a:latin typeface="Arial" panose="020B0604020202020204" pitchFamily="34" charset="0"/>
                <a:ea typeface="+mn-ea"/>
                <a:cs typeface="+mn-cs"/>
              </a:rPr>
              <a:t>70</a:t>
            </a:r>
          </a:p>
        </p:txBody>
      </p:sp>
      <p:sp>
        <p:nvSpPr>
          <p:cNvPr id="21532" name="Rectangle 32"/>
          <p:cNvSpPr>
            <a:spLocks noChangeArrowheads="1"/>
          </p:cNvSpPr>
          <p:nvPr/>
        </p:nvSpPr>
        <p:spPr bwMode="auto">
          <a:xfrm>
            <a:off x="1608110" y="1845881"/>
            <a:ext cx="452168" cy="37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rgbClr val="080808"/>
                </a:solidFill>
                <a:effectLst/>
                <a:uLnTx/>
                <a:uFillTx/>
                <a:latin typeface="Arial" panose="020B0604020202020204" pitchFamily="34" charset="0"/>
                <a:ea typeface="+mn-ea"/>
                <a:cs typeface="+mn-cs"/>
              </a:rPr>
              <a:t>80</a:t>
            </a:r>
          </a:p>
        </p:txBody>
      </p:sp>
      <p:sp>
        <p:nvSpPr>
          <p:cNvPr id="21533" name="Rectangle 33"/>
          <p:cNvSpPr>
            <a:spLocks noChangeArrowheads="1"/>
          </p:cNvSpPr>
          <p:nvPr/>
        </p:nvSpPr>
        <p:spPr bwMode="auto">
          <a:xfrm>
            <a:off x="1608110" y="1473200"/>
            <a:ext cx="452168" cy="37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rgbClr val="080808"/>
                </a:solidFill>
                <a:effectLst/>
                <a:uLnTx/>
                <a:uFillTx/>
                <a:latin typeface="Arial" panose="020B0604020202020204" pitchFamily="34" charset="0"/>
                <a:ea typeface="+mn-ea"/>
                <a:cs typeface="+mn-cs"/>
              </a:rPr>
              <a:t>90</a:t>
            </a:r>
          </a:p>
        </p:txBody>
      </p:sp>
      <p:sp>
        <p:nvSpPr>
          <p:cNvPr id="21534" name="Rectangle 34"/>
          <p:cNvSpPr>
            <a:spLocks noChangeArrowheads="1"/>
          </p:cNvSpPr>
          <p:nvPr/>
        </p:nvSpPr>
        <p:spPr bwMode="auto">
          <a:xfrm>
            <a:off x="2410417" y="4001263"/>
            <a:ext cx="490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a:ln>
                  <a:noFill/>
                </a:ln>
                <a:solidFill>
                  <a:srgbClr val="080808"/>
                </a:solidFill>
                <a:effectLst/>
                <a:uLnTx/>
                <a:uFillTx/>
                <a:latin typeface="Arial" panose="020B0604020202020204" pitchFamily="34" charset="0"/>
                <a:ea typeface="+mn-ea"/>
                <a:cs typeface="+mn-cs"/>
              </a:rPr>
              <a:t>23%</a:t>
            </a:r>
          </a:p>
        </p:txBody>
      </p:sp>
      <p:sp>
        <p:nvSpPr>
          <p:cNvPr id="21535" name="Rectangle 35"/>
          <p:cNvSpPr>
            <a:spLocks noChangeArrowheads="1"/>
          </p:cNvSpPr>
          <p:nvPr/>
        </p:nvSpPr>
        <p:spPr bwMode="auto">
          <a:xfrm>
            <a:off x="3100936" y="2441461"/>
            <a:ext cx="490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a:ln>
                  <a:noFill/>
                </a:ln>
                <a:solidFill>
                  <a:srgbClr val="080808"/>
                </a:solidFill>
                <a:effectLst/>
                <a:uLnTx/>
                <a:uFillTx/>
                <a:latin typeface="Arial" panose="020B0604020202020204" pitchFamily="34" charset="0"/>
                <a:ea typeface="+mn-ea"/>
                <a:cs typeface="+mn-cs"/>
              </a:rPr>
              <a:t>63%</a:t>
            </a:r>
          </a:p>
        </p:txBody>
      </p:sp>
      <p:sp>
        <p:nvSpPr>
          <p:cNvPr id="21536" name="Rectangle 36"/>
          <p:cNvSpPr>
            <a:spLocks noChangeArrowheads="1"/>
          </p:cNvSpPr>
          <p:nvPr/>
        </p:nvSpPr>
        <p:spPr bwMode="auto">
          <a:xfrm>
            <a:off x="3959704" y="3848788"/>
            <a:ext cx="490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80808"/>
                </a:solidFill>
                <a:effectLst/>
                <a:uLnTx/>
                <a:uFillTx/>
                <a:latin typeface="Arial" panose="020B0604020202020204" pitchFamily="34" charset="0"/>
                <a:ea typeface="+mn-ea"/>
                <a:cs typeface="+mn-cs"/>
              </a:rPr>
              <a:t>26%</a:t>
            </a:r>
          </a:p>
        </p:txBody>
      </p:sp>
      <p:sp>
        <p:nvSpPr>
          <p:cNvPr id="21537" name="Rectangle 37"/>
          <p:cNvSpPr>
            <a:spLocks noChangeArrowheads="1"/>
          </p:cNvSpPr>
          <p:nvPr/>
        </p:nvSpPr>
        <p:spPr bwMode="auto">
          <a:xfrm>
            <a:off x="4650223" y="1985788"/>
            <a:ext cx="490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80808"/>
                </a:solidFill>
                <a:effectLst/>
                <a:uLnTx/>
                <a:uFillTx/>
                <a:latin typeface="Arial" panose="020B0604020202020204" pitchFamily="34" charset="0"/>
                <a:ea typeface="+mn-ea"/>
                <a:cs typeface="+mn-cs"/>
              </a:rPr>
              <a:t>76%</a:t>
            </a:r>
          </a:p>
        </p:txBody>
      </p:sp>
      <p:sp>
        <p:nvSpPr>
          <p:cNvPr id="21538" name="Rectangle 38"/>
          <p:cNvSpPr>
            <a:spLocks noChangeArrowheads="1"/>
          </p:cNvSpPr>
          <p:nvPr/>
        </p:nvSpPr>
        <p:spPr bwMode="auto">
          <a:xfrm>
            <a:off x="5482702" y="3880334"/>
            <a:ext cx="490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80808"/>
                </a:solidFill>
                <a:effectLst/>
                <a:uLnTx/>
                <a:uFillTx/>
                <a:latin typeface="Arial" panose="020B0604020202020204" pitchFamily="34" charset="0"/>
                <a:ea typeface="+mn-ea"/>
                <a:cs typeface="+mn-cs"/>
              </a:rPr>
              <a:t>26%</a:t>
            </a:r>
          </a:p>
        </p:txBody>
      </p:sp>
      <p:sp>
        <p:nvSpPr>
          <p:cNvPr id="21539" name="Rectangle 39"/>
          <p:cNvSpPr>
            <a:spLocks noChangeArrowheads="1"/>
          </p:cNvSpPr>
          <p:nvPr/>
        </p:nvSpPr>
        <p:spPr bwMode="auto">
          <a:xfrm>
            <a:off x="6176726" y="1724652"/>
            <a:ext cx="490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80808"/>
                </a:solidFill>
                <a:effectLst/>
                <a:uLnTx/>
                <a:uFillTx/>
                <a:latin typeface="Arial" panose="020B0604020202020204" pitchFamily="34" charset="0"/>
                <a:ea typeface="+mn-ea"/>
                <a:cs typeface="+mn-cs"/>
              </a:rPr>
              <a:t>81%</a:t>
            </a:r>
          </a:p>
        </p:txBody>
      </p:sp>
      <p:sp>
        <p:nvSpPr>
          <p:cNvPr id="21540" name="Rectangle 40"/>
          <p:cNvSpPr>
            <a:spLocks noChangeArrowheads="1"/>
          </p:cNvSpPr>
          <p:nvPr/>
        </p:nvSpPr>
        <p:spPr bwMode="auto">
          <a:xfrm>
            <a:off x="7023227" y="3726107"/>
            <a:ext cx="490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80808"/>
                </a:solidFill>
                <a:effectLst/>
                <a:uLnTx/>
                <a:uFillTx/>
                <a:latin typeface="Arial" panose="020B0604020202020204" pitchFamily="34" charset="0"/>
                <a:ea typeface="+mn-ea"/>
                <a:cs typeface="+mn-cs"/>
              </a:rPr>
              <a:t>30%</a:t>
            </a:r>
          </a:p>
        </p:txBody>
      </p:sp>
      <p:sp>
        <p:nvSpPr>
          <p:cNvPr id="21541" name="Rectangle 41"/>
          <p:cNvSpPr>
            <a:spLocks noChangeArrowheads="1"/>
          </p:cNvSpPr>
          <p:nvPr/>
        </p:nvSpPr>
        <p:spPr bwMode="auto">
          <a:xfrm>
            <a:off x="7699725" y="1968262"/>
            <a:ext cx="490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80808"/>
                </a:solidFill>
                <a:effectLst/>
                <a:uLnTx/>
                <a:uFillTx/>
                <a:latin typeface="Arial" panose="020B0604020202020204" pitchFamily="34" charset="0"/>
                <a:ea typeface="+mn-ea"/>
                <a:cs typeface="+mn-cs"/>
              </a:rPr>
              <a:t>75%</a:t>
            </a:r>
          </a:p>
        </p:txBody>
      </p:sp>
      <p:sp>
        <p:nvSpPr>
          <p:cNvPr id="21542" name="Rectangle 42"/>
          <p:cNvSpPr>
            <a:spLocks noChangeArrowheads="1"/>
          </p:cNvSpPr>
          <p:nvPr/>
        </p:nvSpPr>
        <p:spPr bwMode="auto">
          <a:xfrm>
            <a:off x="8544472" y="4197553"/>
            <a:ext cx="490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80808"/>
                </a:solidFill>
                <a:effectLst/>
                <a:uLnTx/>
                <a:uFillTx/>
                <a:latin typeface="Arial" panose="020B0604020202020204" pitchFamily="34" charset="0"/>
                <a:ea typeface="+mn-ea"/>
                <a:cs typeface="+mn-cs"/>
              </a:rPr>
              <a:t>18%</a:t>
            </a:r>
          </a:p>
        </p:txBody>
      </p:sp>
      <p:sp>
        <p:nvSpPr>
          <p:cNvPr id="21543" name="Rectangle 43"/>
          <p:cNvSpPr>
            <a:spLocks noChangeArrowheads="1"/>
          </p:cNvSpPr>
          <p:nvPr/>
        </p:nvSpPr>
        <p:spPr bwMode="auto">
          <a:xfrm>
            <a:off x="9208702" y="3175794"/>
            <a:ext cx="490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80808"/>
                </a:solidFill>
                <a:effectLst/>
                <a:uLnTx/>
                <a:uFillTx/>
                <a:latin typeface="Arial" panose="020B0604020202020204" pitchFamily="34" charset="0"/>
                <a:ea typeface="+mn-ea"/>
                <a:cs typeface="+mn-cs"/>
              </a:rPr>
              <a:t>44%</a:t>
            </a:r>
          </a:p>
        </p:txBody>
      </p:sp>
      <p:sp>
        <p:nvSpPr>
          <p:cNvPr id="21544" name="Rectangle 44"/>
          <p:cNvSpPr>
            <a:spLocks noChangeArrowheads="1"/>
          </p:cNvSpPr>
          <p:nvPr/>
        </p:nvSpPr>
        <p:spPr bwMode="auto">
          <a:xfrm>
            <a:off x="2459489" y="5167714"/>
            <a:ext cx="11488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rgbClr val="080808"/>
                </a:solidFill>
                <a:effectLst/>
                <a:uLnTx/>
                <a:uFillTx/>
                <a:latin typeface="Arial" panose="020B0604020202020204" pitchFamily="34" charset="0"/>
                <a:ea typeface="+mn-ea"/>
                <a:cs typeface="+mn-cs"/>
              </a:rPr>
              <a:t>AIRE Total</a:t>
            </a:r>
          </a:p>
        </p:txBody>
      </p:sp>
      <p:sp>
        <p:nvSpPr>
          <p:cNvPr id="21545" name="Rectangle 45"/>
          <p:cNvSpPr>
            <a:spLocks noChangeArrowheads="1"/>
          </p:cNvSpPr>
          <p:nvPr/>
        </p:nvSpPr>
        <p:spPr bwMode="auto">
          <a:xfrm>
            <a:off x="4022242" y="5150188"/>
            <a:ext cx="10967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rgbClr val="080808"/>
                </a:solidFill>
                <a:effectLst/>
                <a:uLnTx/>
                <a:uFillTx/>
                <a:latin typeface="Arial" panose="020B0604020202020204" pitchFamily="34" charset="0"/>
                <a:ea typeface="+mn-ea"/>
                <a:cs typeface="+mn-cs"/>
              </a:rPr>
              <a:t>Severe</a:t>
            </a:r>
            <a:br>
              <a:rPr kumimoji="0" lang="en-GB" altLang="en-US" sz="1600" b="0" i="0" u="none" strike="noStrike" kern="1200" cap="none" spc="0" normalizeH="0" baseline="0" noProof="0" dirty="0">
                <a:ln>
                  <a:noFill/>
                </a:ln>
                <a:solidFill>
                  <a:srgbClr val="080808"/>
                </a:solidFill>
                <a:effectLst/>
                <a:uLnTx/>
                <a:uFillTx/>
                <a:latin typeface="Arial" panose="020B0604020202020204" pitchFamily="34" charset="0"/>
                <a:ea typeface="+mn-ea"/>
                <a:cs typeface="+mn-cs"/>
              </a:rPr>
            </a:br>
            <a:r>
              <a:rPr kumimoji="0" lang="en-GB" altLang="en-US" sz="1600" b="0" i="0" u="none" strike="noStrike" kern="1200" cap="none" spc="0" normalizeH="0" baseline="0" noProof="0" dirty="0">
                <a:ln>
                  <a:noFill/>
                </a:ln>
                <a:solidFill>
                  <a:srgbClr val="080808"/>
                </a:solidFill>
                <a:effectLst/>
                <a:uLnTx/>
                <a:uFillTx/>
                <a:latin typeface="Arial" panose="020B0604020202020204" pitchFamily="34" charset="0"/>
                <a:ea typeface="+mn-ea"/>
                <a:cs typeface="+mn-cs"/>
              </a:rPr>
              <a:t>Persistent</a:t>
            </a:r>
          </a:p>
        </p:txBody>
      </p:sp>
      <p:sp>
        <p:nvSpPr>
          <p:cNvPr id="21546" name="Rectangle 46"/>
          <p:cNvSpPr>
            <a:spLocks noChangeArrowheads="1"/>
          </p:cNvSpPr>
          <p:nvPr/>
        </p:nvSpPr>
        <p:spPr bwMode="auto">
          <a:xfrm>
            <a:off x="5561938" y="5164209"/>
            <a:ext cx="10967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rgbClr val="080808"/>
                </a:solidFill>
                <a:effectLst/>
                <a:uLnTx/>
                <a:uFillTx/>
                <a:latin typeface="Arial" panose="020B0604020202020204" pitchFamily="34" charset="0"/>
                <a:ea typeface="+mn-ea"/>
                <a:cs typeface="+mn-cs"/>
              </a:rPr>
              <a:t>Moderate</a:t>
            </a:r>
            <a:br>
              <a:rPr kumimoji="0" lang="en-GB" altLang="en-US" sz="1600" b="0" i="0" u="none" strike="noStrike" kern="1200" cap="none" spc="0" normalizeH="0" baseline="0" noProof="0" dirty="0">
                <a:ln>
                  <a:noFill/>
                </a:ln>
                <a:solidFill>
                  <a:srgbClr val="080808"/>
                </a:solidFill>
                <a:effectLst/>
                <a:uLnTx/>
                <a:uFillTx/>
                <a:latin typeface="Arial" panose="020B0604020202020204" pitchFamily="34" charset="0"/>
                <a:ea typeface="+mn-ea"/>
                <a:cs typeface="+mn-cs"/>
              </a:rPr>
            </a:br>
            <a:r>
              <a:rPr kumimoji="0" lang="en-GB" altLang="en-US" sz="1600" b="0" i="0" u="none" strike="noStrike" kern="1200" cap="none" spc="0" normalizeH="0" baseline="0" noProof="0" dirty="0">
                <a:ln>
                  <a:noFill/>
                </a:ln>
                <a:solidFill>
                  <a:srgbClr val="080808"/>
                </a:solidFill>
                <a:effectLst/>
                <a:uLnTx/>
                <a:uFillTx/>
                <a:latin typeface="Arial" panose="020B0604020202020204" pitchFamily="34" charset="0"/>
                <a:ea typeface="+mn-ea"/>
                <a:cs typeface="+mn-cs"/>
              </a:rPr>
              <a:t>Persistent</a:t>
            </a:r>
          </a:p>
        </p:txBody>
      </p:sp>
      <p:sp>
        <p:nvSpPr>
          <p:cNvPr id="21547" name="Rectangle 47"/>
          <p:cNvSpPr>
            <a:spLocks noChangeArrowheads="1"/>
          </p:cNvSpPr>
          <p:nvPr/>
        </p:nvSpPr>
        <p:spPr bwMode="auto">
          <a:xfrm>
            <a:off x="7091825" y="5164209"/>
            <a:ext cx="10967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rgbClr val="080808"/>
                </a:solidFill>
                <a:effectLst/>
                <a:uLnTx/>
                <a:uFillTx/>
                <a:latin typeface="Arial" panose="020B0604020202020204" pitchFamily="34" charset="0"/>
                <a:ea typeface="+mn-ea"/>
                <a:cs typeface="+mn-cs"/>
              </a:rPr>
              <a:t>Mild</a:t>
            </a:r>
            <a:br>
              <a:rPr kumimoji="0" lang="en-GB" altLang="en-US" sz="1600" b="0" i="0" u="none" strike="noStrike" kern="1200" cap="none" spc="0" normalizeH="0" baseline="0" noProof="0" dirty="0">
                <a:ln>
                  <a:noFill/>
                </a:ln>
                <a:solidFill>
                  <a:srgbClr val="080808"/>
                </a:solidFill>
                <a:effectLst/>
                <a:uLnTx/>
                <a:uFillTx/>
                <a:latin typeface="Arial" panose="020B0604020202020204" pitchFamily="34" charset="0"/>
                <a:ea typeface="+mn-ea"/>
                <a:cs typeface="+mn-cs"/>
              </a:rPr>
            </a:br>
            <a:r>
              <a:rPr kumimoji="0" lang="en-GB" altLang="en-US" sz="1600" b="0" i="0" u="none" strike="noStrike" kern="1200" cap="none" spc="0" normalizeH="0" baseline="0" noProof="0" dirty="0">
                <a:ln>
                  <a:noFill/>
                </a:ln>
                <a:solidFill>
                  <a:srgbClr val="080808"/>
                </a:solidFill>
                <a:effectLst/>
                <a:uLnTx/>
                <a:uFillTx/>
                <a:latin typeface="Arial" panose="020B0604020202020204" pitchFamily="34" charset="0"/>
                <a:ea typeface="+mn-ea"/>
                <a:cs typeface="+mn-cs"/>
              </a:rPr>
              <a:t>Persistent</a:t>
            </a:r>
          </a:p>
        </p:txBody>
      </p:sp>
      <p:sp>
        <p:nvSpPr>
          <p:cNvPr id="21548" name="Rectangle 48"/>
          <p:cNvSpPr>
            <a:spLocks noChangeArrowheads="1"/>
          </p:cNvSpPr>
          <p:nvPr/>
        </p:nvSpPr>
        <p:spPr bwMode="auto">
          <a:xfrm>
            <a:off x="8568052" y="5150188"/>
            <a:ext cx="12137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rgbClr val="080808"/>
                </a:solidFill>
                <a:effectLst/>
                <a:uLnTx/>
                <a:uFillTx/>
                <a:latin typeface="Arial" panose="020B0604020202020204" pitchFamily="34" charset="0"/>
                <a:ea typeface="+mn-ea"/>
                <a:cs typeface="+mn-cs"/>
              </a:rPr>
              <a:t>Mild</a:t>
            </a:r>
            <a:br>
              <a:rPr kumimoji="0" lang="en-GB" altLang="en-US" sz="1600" b="0" i="0" u="none" strike="noStrike" kern="1200" cap="none" spc="0" normalizeH="0" baseline="0" noProof="0" dirty="0">
                <a:ln>
                  <a:noFill/>
                </a:ln>
                <a:solidFill>
                  <a:srgbClr val="080808"/>
                </a:solidFill>
                <a:effectLst/>
                <a:uLnTx/>
                <a:uFillTx/>
                <a:latin typeface="Arial" panose="020B0604020202020204" pitchFamily="34" charset="0"/>
                <a:ea typeface="+mn-ea"/>
                <a:cs typeface="+mn-cs"/>
              </a:rPr>
            </a:br>
            <a:r>
              <a:rPr kumimoji="0" lang="en-GB" altLang="en-US" sz="1600" b="0" i="0" u="none" strike="noStrike" kern="1200" cap="none" spc="0" normalizeH="0" baseline="0" noProof="0" dirty="0">
                <a:ln>
                  <a:noFill/>
                </a:ln>
                <a:solidFill>
                  <a:srgbClr val="080808"/>
                </a:solidFill>
                <a:effectLst/>
                <a:uLnTx/>
                <a:uFillTx/>
                <a:latin typeface="Arial" panose="020B0604020202020204" pitchFamily="34" charset="0"/>
                <a:ea typeface="+mn-ea"/>
                <a:cs typeface="+mn-cs"/>
              </a:rPr>
              <a:t>Intermittent</a:t>
            </a:r>
          </a:p>
        </p:txBody>
      </p:sp>
      <p:sp>
        <p:nvSpPr>
          <p:cNvPr id="21566" name="Text Box 66"/>
          <p:cNvSpPr txBox="1">
            <a:spLocks noChangeArrowheads="1"/>
          </p:cNvSpPr>
          <p:nvPr/>
        </p:nvSpPr>
        <p:spPr bwMode="auto">
          <a:xfrm rot="5400000" flipV="1">
            <a:off x="-286719" y="3203037"/>
            <a:ext cx="33590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GB" altLang="en-US" sz="1600" b="0" i="0" u="none" strike="noStrike" kern="1200" cap="none" spc="0" normalizeH="0" baseline="0" noProof="0" dirty="0">
                <a:ln>
                  <a:noFill/>
                </a:ln>
                <a:solidFill>
                  <a:srgbClr val="040404"/>
                </a:solidFill>
                <a:effectLst/>
                <a:uLnTx/>
                <a:uFillTx/>
                <a:latin typeface="Arial" panose="020B0604020202020204" pitchFamily="34" charset="0"/>
                <a:ea typeface="+mn-ea"/>
                <a:cs typeface="+mn-cs"/>
              </a:rPr>
              <a:t>Patients using medication (%)</a:t>
            </a:r>
            <a:endParaRPr kumimoji="0" lang="en-US" altLang="en-US" sz="1600" b="0" i="0" u="none" strike="noStrike" kern="1200" cap="none" spc="0" normalizeH="0" baseline="0" noProof="0" dirty="0">
              <a:ln>
                <a:noFill/>
              </a:ln>
              <a:solidFill>
                <a:srgbClr val="040404"/>
              </a:solidFill>
              <a:effectLst/>
              <a:uLnTx/>
              <a:uFillTx/>
              <a:latin typeface="Arial" panose="020B0604020202020204" pitchFamily="34" charset="0"/>
              <a:ea typeface="+mn-ea"/>
              <a:cs typeface="+mn-cs"/>
            </a:endParaRPr>
          </a:p>
        </p:txBody>
      </p:sp>
      <p:sp>
        <p:nvSpPr>
          <p:cNvPr id="68" name="TextBox 67"/>
          <p:cNvSpPr txBox="1"/>
          <p:nvPr/>
        </p:nvSpPr>
        <p:spPr>
          <a:xfrm>
            <a:off x="2095500" y="184150"/>
            <a:ext cx="8001000" cy="887422"/>
          </a:xfrm>
          <a:prstGeom prst="rect">
            <a:avLst/>
          </a:prstGeom>
          <a:noFill/>
        </p:spPr>
        <p:txBody>
          <a:bodyPr wrap="square" rtlCol="0">
            <a:spAutoFit/>
          </a:bodyPr>
          <a:lstStyle/>
          <a:p>
            <a:pPr marL="0" marR="0" lvl="0" indent="0" algn="ctr" defTabSz="457200" rtl="0" eaLnBrk="1" fontAlgn="auto" latinLnBrk="0" hangingPunct="1">
              <a:lnSpc>
                <a:spcPts val="3100"/>
              </a:lnSpc>
              <a:spcBef>
                <a:spcPts val="0"/>
              </a:spcBef>
              <a:spcAft>
                <a:spcPts val="0"/>
              </a:spcAft>
              <a:buClrTx/>
              <a:buSzTx/>
              <a:buFontTx/>
              <a:buNone/>
              <a:tabLst/>
              <a:defRPr/>
            </a:pPr>
            <a:r>
              <a:rPr kumimoji="0" lang="en-ZA" sz="3000" b="1" i="0" u="none" strike="noStrike" kern="1200" cap="none" spc="0" normalizeH="0" baseline="0" noProof="0" dirty="0" smtClean="0">
                <a:ln>
                  <a:noFill/>
                </a:ln>
                <a:solidFill>
                  <a:srgbClr val="040404"/>
                </a:solidFill>
                <a:effectLst/>
                <a:uLnTx/>
                <a:uFillTx/>
                <a:latin typeface="Arial"/>
                <a:ea typeface="+mn-ea"/>
                <a:cs typeface="+mn-cs"/>
              </a:rPr>
              <a:t>Patients over-rely on </a:t>
            </a:r>
            <a:r>
              <a:rPr kumimoji="0" lang="en-ZA" sz="3000" b="1" i="0" u="none" strike="noStrike" kern="1200" cap="none" spc="0" normalizeH="0" baseline="0" noProof="0" dirty="0" err="1" smtClean="0">
                <a:ln>
                  <a:noFill/>
                </a:ln>
                <a:solidFill>
                  <a:srgbClr val="040404"/>
                </a:solidFill>
                <a:effectLst/>
                <a:uLnTx/>
                <a:uFillTx/>
                <a:latin typeface="Arial"/>
                <a:ea typeface="+mn-ea"/>
                <a:cs typeface="+mn-cs"/>
              </a:rPr>
              <a:t>SABAs</a:t>
            </a:r>
            <a:r>
              <a:rPr kumimoji="0" lang="en-ZA" sz="3000" b="1" i="0" u="none" strike="noStrike" kern="1200" cap="none" spc="0" normalizeH="0" baseline="0" noProof="0" dirty="0" smtClean="0">
                <a:ln>
                  <a:noFill/>
                </a:ln>
                <a:solidFill>
                  <a:srgbClr val="040404"/>
                </a:solidFill>
                <a:effectLst/>
                <a:uLnTx/>
                <a:uFillTx/>
                <a:latin typeface="Arial"/>
                <a:ea typeface="+mn-ea"/>
                <a:cs typeface="+mn-cs"/>
              </a:rPr>
              <a:t> vs. ICS irrespective of asthma severity</a:t>
            </a:r>
            <a:endParaRPr kumimoji="0" lang="en-ZA" sz="3000" b="1" i="0" u="none" strike="noStrike" kern="1200" cap="none" spc="0" normalizeH="0" baseline="0" noProof="0" dirty="0">
              <a:ln>
                <a:noFill/>
              </a:ln>
              <a:solidFill>
                <a:srgbClr val="040404"/>
              </a:solidFill>
              <a:effectLst/>
              <a:uLnTx/>
              <a:uFillTx/>
              <a:latin typeface="Arial"/>
              <a:ea typeface="+mn-ea"/>
              <a:cs typeface="+mn-cs"/>
            </a:endParaRPr>
          </a:p>
        </p:txBody>
      </p:sp>
      <p:cxnSp>
        <p:nvCxnSpPr>
          <p:cNvPr id="69" name="Straight Connector 68"/>
          <p:cNvCxnSpPr/>
          <p:nvPr/>
        </p:nvCxnSpPr>
        <p:spPr>
          <a:xfrm>
            <a:off x="921327" y="1028700"/>
            <a:ext cx="10349346" cy="1588"/>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1990725" y="2028861"/>
            <a:ext cx="134938" cy="1588"/>
          </a:xfrm>
          <a:prstGeom prst="line">
            <a:avLst/>
          </a:prstGeom>
          <a:ln w="19050">
            <a:solidFill>
              <a:srgbClr val="040404"/>
            </a:solidFill>
          </a:ln>
          <a:effectLst/>
        </p:spPr>
        <p:style>
          <a:lnRef idx="2">
            <a:schemeClr val="accent1"/>
          </a:lnRef>
          <a:fillRef idx="0">
            <a:schemeClr val="accent1"/>
          </a:fillRef>
          <a:effectRef idx="1">
            <a:schemeClr val="accent1"/>
          </a:effectRef>
          <a:fontRef idx="minor">
            <a:schemeClr val="tx1"/>
          </a:fontRef>
        </p:style>
      </p:cxnSp>
      <p:sp>
        <p:nvSpPr>
          <p:cNvPr id="76" name="Freeform 75"/>
          <p:cNvSpPr/>
          <p:nvPr/>
        </p:nvSpPr>
        <p:spPr>
          <a:xfrm>
            <a:off x="1975921" y="1655106"/>
            <a:ext cx="151465" cy="3513829"/>
          </a:xfrm>
          <a:custGeom>
            <a:avLst/>
            <a:gdLst>
              <a:gd name="connsiteX0" fmla="*/ 0 w 151465"/>
              <a:gd name="connsiteY0" fmla="*/ 0 h 3522964"/>
              <a:gd name="connsiteX1" fmla="*/ 145856 w 151465"/>
              <a:gd name="connsiteY1" fmla="*/ 0 h 3522964"/>
              <a:gd name="connsiteX2" fmla="*/ 151465 w 151465"/>
              <a:gd name="connsiteY2" fmla="*/ 3522964 h 3522964"/>
            </a:gdLst>
            <a:ahLst/>
            <a:cxnLst>
              <a:cxn ang="0">
                <a:pos x="connsiteX0" y="connsiteY0"/>
              </a:cxn>
              <a:cxn ang="0">
                <a:pos x="connsiteX1" y="connsiteY1"/>
              </a:cxn>
              <a:cxn ang="0">
                <a:pos x="connsiteX2" y="connsiteY2"/>
              </a:cxn>
            </a:cxnLst>
            <a:rect l="l" t="t" r="r" b="b"/>
            <a:pathLst>
              <a:path w="151465" h="3522964">
                <a:moveTo>
                  <a:pt x="0" y="0"/>
                </a:moveTo>
                <a:lnTo>
                  <a:pt x="145856" y="0"/>
                </a:lnTo>
                <a:cubicBezTo>
                  <a:pt x="147726" y="1174321"/>
                  <a:pt x="149595" y="2348643"/>
                  <a:pt x="151465" y="3522964"/>
                </a:cubicBezTo>
              </a:path>
            </a:pathLst>
          </a:custGeom>
          <a:ln w="19050">
            <a:solidFill>
              <a:srgbClr val="04040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cxnSp>
        <p:nvCxnSpPr>
          <p:cNvPr id="78" name="Straight Connector 77"/>
          <p:cNvCxnSpPr/>
          <p:nvPr/>
        </p:nvCxnSpPr>
        <p:spPr>
          <a:xfrm>
            <a:off x="1990725" y="2389641"/>
            <a:ext cx="134938" cy="1588"/>
          </a:xfrm>
          <a:prstGeom prst="line">
            <a:avLst/>
          </a:prstGeom>
          <a:ln w="19050">
            <a:solidFill>
              <a:srgbClr val="040404"/>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1990725" y="2784511"/>
            <a:ext cx="134938" cy="1588"/>
          </a:xfrm>
          <a:prstGeom prst="line">
            <a:avLst/>
          </a:prstGeom>
          <a:ln w="19050">
            <a:solidFill>
              <a:srgbClr val="040404"/>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1990725" y="3184561"/>
            <a:ext cx="134938" cy="1588"/>
          </a:xfrm>
          <a:prstGeom prst="line">
            <a:avLst/>
          </a:prstGeom>
          <a:ln w="19050">
            <a:solidFill>
              <a:srgbClr val="040404"/>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1990725" y="3562171"/>
            <a:ext cx="134938" cy="1588"/>
          </a:xfrm>
          <a:prstGeom prst="line">
            <a:avLst/>
          </a:prstGeom>
          <a:ln w="19050">
            <a:solidFill>
              <a:srgbClr val="040404"/>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1990725" y="3951001"/>
            <a:ext cx="134938" cy="1588"/>
          </a:xfrm>
          <a:prstGeom prst="line">
            <a:avLst/>
          </a:prstGeom>
          <a:ln w="19050">
            <a:solidFill>
              <a:srgbClr val="040404"/>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1990725" y="4339831"/>
            <a:ext cx="134938" cy="1588"/>
          </a:xfrm>
          <a:prstGeom prst="line">
            <a:avLst/>
          </a:prstGeom>
          <a:ln w="19050">
            <a:solidFill>
              <a:srgbClr val="040404"/>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1990725" y="4728661"/>
            <a:ext cx="134938" cy="1588"/>
          </a:xfrm>
          <a:prstGeom prst="line">
            <a:avLst/>
          </a:prstGeom>
          <a:ln w="19050">
            <a:solidFill>
              <a:srgbClr val="040404"/>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1990725" y="5168936"/>
            <a:ext cx="8416925" cy="1588"/>
          </a:xfrm>
          <a:prstGeom prst="line">
            <a:avLst/>
          </a:prstGeom>
          <a:ln w="19050">
            <a:solidFill>
              <a:srgbClr val="040404"/>
            </a:solidFill>
          </a:ln>
          <a:effectLst/>
        </p:spPr>
        <p:style>
          <a:lnRef idx="2">
            <a:schemeClr val="accent1"/>
          </a:lnRef>
          <a:fillRef idx="0">
            <a:schemeClr val="accent1"/>
          </a:fillRef>
          <a:effectRef idx="1">
            <a:schemeClr val="accent1"/>
          </a:effectRef>
          <a:fontRef idx="minor">
            <a:schemeClr val="tx1"/>
          </a:fontRef>
        </p:style>
      </p:cxnSp>
      <p:sp>
        <p:nvSpPr>
          <p:cNvPr id="56" name="Rectangle 39"/>
          <p:cNvSpPr>
            <a:spLocks noChangeArrowheads="1"/>
          </p:cNvSpPr>
          <p:nvPr/>
        </p:nvSpPr>
        <p:spPr bwMode="auto">
          <a:xfrm>
            <a:off x="7464138" y="6588271"/>
            <a:ext cx="4682835" cy="23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16874" tIns="23904" rIns="16874" bIns="23904">
            <a:spAutoFit/>
          </a:bodyPr>
          <a:lstStyle>
            <a:lvl1pPr defTabSz="674688" eaLnBrk="0" hangingPunct="0">
              <a:spcBef>
                <a:spcPct val="20000"/>
              </a:spcBef>
              <a:buChar char="•"/>
              <a:tabLst>
                <a:tab pos="315913" algn="l"/>
                <a:tab pos="628650" algn="l"/>
                <a:tab pos="957263" algn="l"/>
              </a:tabLst>
              <a:defRPr sz="3200">
                <a:solidFill>
                  <a:schemeClr val="bg1"/>
                </a:solidFill>
                <a:latin typeface="Arial" panose="020B0604020202020204" pitchFamily="34" charset="0"/>
              </a:defRPr>
            </a:lvl1pPr>
            <a:lvl2pPr marL="742950" indent="-285750" defTabSz="674688" eaLnBrk="0" hangingPunct="0">
              <a:spcBef>
                <a:spcPct val="20000"/>
              </a:spcBef>
              <a:buChar char="–"/>
              <a:tabLst>
                <a:tab pos="315913" algn="l"/>
                <a:tab pos="628650" algn="l"/>
                <a:tab pos="957263" algn="l"/>
              </a:tabLst>
              <a:defRPr sz="2800">
                <a:solidFill>
                  <a:schemeClr val="bg1"/>
                </a:solidFill>
                <a:latin typeface="Arial" panose="020B0604020202020204" pitchFamily="34" charset="0"/>
              </a:defRPr>
            </a:lvl2pPr>
            <a:lvl3pPr marL="1143000" indent="-228600" defTabSz="674688" eaLnBrk="0" hangingPunct="0">
              <a:spcBef>
                <a:spcPct val="20000"/>
              </a:spcBef>
              <a:buChar char="•"/>
              <a:tabLst>
                <a:tab pos="315913" algn="l"/>
                <a:tab pos="628650" algn="l"/>
                <a:tab pos="957263" algn="l"/>
              </a:tabLst>
              <a:defRPr sz="2400">
                <a:solidFill>
                  <a:schemeClr val="bg1"/>
                </a:solidFill>
                <a:latin typeface="Arial" panose="020B0604020202020204" pitchFamily="34" charset="0"/>
              </a:defRPr>
            </a:lvl3pPr>
            <a:lvl4pPr marL="1600200" indent="-228600" defTabSz="674688" eaLnBrk="0" hangingPunct="0">
              <a:spcBef>
                <a:spcPct val="20000"/>
              </a:spcBef>
              <a:buChar char="–"/>
              <a:tabLst>
                <a:tab pos="315913" algn="l"/>
                <a:tab pos="628650" algn="l"/>
                <a:tab pos="957263" algn="l"/>
              </a:tabLst>
              <a:defRPr sz="2000">
                <a:solidFill>
                  <a:schemeClr val="bg1"/>
                </a:solidFill>
                <a:latin typeface="Arial" panose="020B0604020202020204" pitchFamily="34" charset="0"/>
              </a:defRPr>
            </a:lvl4pPr>
            <a:lvl5pPr marL="2057400" indent="-228600" defTabSz="674688" eaLnBrk="0" hangingPunct="0">
              <a:spcBef>
                <a:spcPct val="20000"/>
              </a:spcBef>
              <a:buChar char="»"/>
              <a:tabLst>
                <a:tab pos="315913" algn="l"/>
                <a:tab pos="628650" algn="l"/>
                <a:tab pos="957263" algn="l"/>
              </a:tabLst>
              <a:defRPr sz="2000">
                <a:solidFill>
                  <a:schemeClr val="bg1"/>
                </a:solidFill>
                <a:latin typeface="Arial" panose="020B0604020202020204" pitchFamily="34" charset="0"/>
              </a:defRPr>
            </a:lvl5pPr>
            <a:lvl6pPr marL="2514600" indent="-228600" defTabSz="674688" eaLnBrk="0" fontAlgn="base" hangingPunct="0">
              <a:spcBef>
                <a:spcPct val="20000"/>
              </a:spcBef>
              <a:spcAft>
                <a:spcPct val="0"/>
              </a:spcAft>
              <a:buChar char="»"/>
              <a:tabLst>
                <a:tab pos="315913" algn="l"/>
                <a:tab pos="628650" algn="l"/>
                <a:tab pos="957263" algn="l"/>
              </a:tabLst>
              <a:defRPr sz="2000">
                <a:solidFill>
                  <a:schemeClr val="bg1"/>
                </a:solidFill>
                <a:latin typeface="Arial" panose="020B0604020202020204" pitchFamily="34" charset="0"/>
              </a:defRPr>
            </a:lvl6pPr>
            <a:lvl7pPr marL="2971800" indent="-228600" defTabSz="674688" eaLnBrk="0" fontAlgn="base" hangingPunct="0">
              <a:spcBef>
                <a:spcPct val="20000"/>
              </a:spcBef>
              <a:spcAft>
                <a:spcPct val="0"/>
              </a:spcAft>
              <a:buChar char="»"/>
              <a:tabLst>
                <a:tab pos="315913" algn="l"/>
                <a:tab pos="628650" algn="l"/>
                <a:tab pos="957263" algn="l"/>
              </a:tabLst>
              <a:defRPr sz="2000">
                <a:solidFill>
                  <a:schemeClr val="bg1"/>
                </a:solidFill>
                <a:latin typeface="Arial" panose="020B0604020202020204" pitchFamily="34" charset="0"/>
              </a:defRPr>
            </a:lvl7pPr>
            <a:lvl8pPr marL="3429000" indent="-228600" defTabSz="674688" eaLnBrk="0" fontAlgn="base" hangingPunct="0">
              <a:spcBef>
                <a:spcPct val="20000"/>
              </a:spcBef>
              <a:spcAft>
                <a:spcPct val="0"/>
              </a:spcAft>
              <a:buChar char="»"/>
              <a:tabLst>
                <a:tab pos="315913" algn="l"/>
                <a:tab pos="628650" algn="l"/>
                <a:tab pos="957263" algn="l"/>
              </a:tabLst>
              <a:defRPr sz="2000">
                <a:solidFill>
                  <a:schemeClr val="bg1"/>
                </a:solidFill>
                <a:latin typeface="Arial" panose="020B0604020202020204" pitchFamily="34" charset="0"/>
              </a:defRPr>
            </a:lvl8pPr>
            <a:lvl9pPr marL="3886200" indent="-228600" defTabSz="674688" eaLnBrk="0" fontAlgn="base" hangingPunct="0">
              <a:spcBef>
                <a:spcPct val="20000"/>
              </a:spcBef>
              <a:spcAft>
                <a:spcPct val="0"/>
              </a:spcAft>
              <a:buChar char="»"/>
              <a:tabLst>
                <a:tab pos="315913" algn="l"/>
                <a:tab pos="628650" algn="l"/>
                <a:tab pos="957263" algn="l"/>
              </a:tabLst>
              <a:defRPr sz="2000">
                <a:solidFill>
                  <a:schemeClr val="bg1"/>
                </a:solidFill>
                <a:latin typeface="Arial" panose="020B0604020202020204" pitchFamily="34" charset="0"/>
              </a:defRPr>
            </a:lvl9pPr>
          </a:lstStyle>
          <a:p>
            <a:pPr marL="0" marR="0" lvl="0" indent="0" algn="r" defTabSz="674688" rtl="0" eaLnBrk="0" fontAlgn="base" latinLnBrk="0" hangingPunct="0">
              <a:lnSpc>
                <a:spcPct val="100000"/>
              </a:lnSpc>
              <a:spcBef>
                <a:spcPct val="0"/>
              </a:spcBef>
              <a:spcAft>
                <a:spcPct val="0"/>
              </a:spcAft>
              <a:buClrTx/>
              <a:buSzTx/>
              <a:buFontTx/>
              <a:buNone/>
              <a:tabLst>
                <a:tab pos="315913" algn="l"/>
                <a:tab pos="628650" algn="l"/>
                <a:tab pos="957263" algn="l"/>
              </a:tabLst>
              <a:defRPr/>
            </a:pPr>
            <a:r>
              <a:rPr kumimoji="0" lang="en-GB" altLang="en-US" sz="1200" b="0" u="none" strike="noStrike" kern="1200" cap="none" spc="0" normalizeH="0" baseline="0" noProof="0" dirty="0" err="1">
                <a:ln>
                  <a:noFill/>
                </a:ln>
                <a:solidFill>
                  <a:srgbClr val="5C5C5C"/>
                </a:solidFill>
                <a:effectLst/>
                <a:uLnTx/>
                <a:uFillTx/>
                <a:latin typeface="Arial" panose="020B0604020202020204" pitchFamily="34" charset="0"/>
                <a:ea typeface="+mn-ea"/>
                <a:cs typeface="+mn-cs"/>
              </a:rPr>
              <a:t>Rabe</a:t>
            </a:r>
            <a:r>
              <a:rPr kumimoji="0" lang="en-GB" altLang="en-US" sz="1200" b="0" u="none" strike="noStrike" kern="1200" cap="none" spc="0" normalizeH="0" baseline="0" noProof="0" dirty="0">
                <a:ln>
                  <a:noFill/>
                </a:ln>
                <a:solidFill>
                  <a:srgbClr val="5C5C5C"/>
                </a:solidFill>
                <a:effectLst/>
                <a:uLnTx/>
                <a:uFillTx/>
                <a:latin typeface="Arial" panose="020B0604020202020204" pitchFamily="34" charset="0"/>
                <a:ea typeface="+mn-ea"/>
                <a:cs typeface="+mn-cs"/>
              </a:rPr>
              <a:t> </a:t>
            </a:r>
            <a:r>
              <a:rPr kumimoji="0" lang="en-GB" altLang="en-US" sz="1200" b="0" u="none" strike="noStrike" kern="1200" cap="none" spc="0" normalizeH="0" baseline="0" noProof="0" dirty="0" smtClean="0">
                <a:ln>
                  <a:noFill/>
                </a:ln>
                <a:solidFill>
                  <a:srgbClr val="5C5C5C"/>
                </a:solidFill>
                <a:effectLst/>
                <a:uLnTx/>
                <a:uFillTx/>
                <a:latin typeface="Arial" panose="020B0604020202020204" pitchFamily="34" charset="0"/>
                <a:ea typeface="+mn-ea"/>
                <a:cs typeface="+mn-cs"/>
              </a:rPr>
              <a:t>KF</a:t>
            </a:r>
            <a:r>
              <a:rPr kumimoji="0" lang="en-GB" altLang="en-US" sz="1200" b="0" u="none" strike="noStrike" kern="1200" cap="none" spc="0" normalizeH="0" noProof="0" dirty="0" smtClean="0">
                <a:ln>
                  <a:noFill/>
                </a:ln>
                <a:solidFill>
                  <a:srgbClr val="5C5C5C"/>
                </a:solidFill>
                <a:effectLst/>
                <a:uLnTx/>
                <a:uFillTx/>
                <a:latin typeface="Arial" panose="020B0604020202020204" pitchFamily="34" charset="0"/>
                <a:ea typeface="+mn-ea"/>
                <a:cs typeface="+mn-cs"/>
              </a:rPr>
              <a:t> </a:t>
            </a:r>
            <a:r>
              <a:rPr kumimoji="0" lang="en-GB" altLang="en-US" sz="1200" b="0" u="none" strike="noStrike" kern="1200" cap="none" spc="0" normalizeH="0" baseline="0" noProof="0" dirty="0" smtClean="0">
                <a:ln>
                  <a:noFill/>
                </a:ln>
                <a:solidFill>
                  <a:srgbClr val="5C5C5C"/>
                </a:solidFill>
                <a:effectLst/>
                <a:uLnTx/>
                <a:uFillTx/>
                <a:latin typeface="Arial" panose="020B0604020202020204" pitchFamily="34" charset="0"/>
                <a:ea typeface="+mn-ea"/>
                <a:cs typeface="+mn-cs"/>
              </a:rPr>
              <a:t>et </a:t>
            </a:r>
            <a:r>
              <a:rPr kumimoji="0" lang="en-GB" altLang="en-US" sz="1200" b="0" u="none" strike="noStrike" kern="1200" cap="none" spc="0" normalizeH="0" baseline="0" noProof="0" dirty="0">
                <a:ln>
                  <a:noFill/>
                </a:ln>
                <a:solidFill>
                  <a:srgbClr val="5C5C5C"/>
                </a:solidFill>
                <a:effectLst/>
                <a:uLnTx/>
                <a:uFillTx/>
                <a:latin typeface="Arial" panose="020B0604020202020204" pitchFamily="34" charset="0"/>
                <a:ea typeface="+mn-ea"/>
                <a:cs typeface="+mn-cs"/>
              </a:rPr>
              <a:t>al </a:t>
            </a:r>
            <a:r>
              <a:rPr kumimoji="0" lang="en-GB" altLang="en-US" sz="1200" b="0" u="none" strike="noStrike" kern="1200" cap="none" spc="0" normalizeH="0" baseline="0" noProof="0" dirty="0" err="1">
                <a:ln>
                  <a:noFill/>
                </a:ln>
                <a:solidFill>
                  <a:srgbClr val="5C5C5C"/>
                </a:solidFill>
                <a:effectLst/>
                <a:uLnTx/>
                <a:uFillTx/>
                <a:latin typeface="Arial" panose="020B0604020202020204" pitchFamily="34" charset="0"/>
                <a:ea typeface="+mn-ea"/>
                <a:cs typeface="+mn-cs"/>
              </a:rPr>
              <a:t>Eur</a:t>
            </a:r>
            <a:r>
              <a:rPr kumimoji="0" lang="en-GB" altLang="en-US" sz="1200" b="0" u="none" strike="noStrike" kern="1200" cap="none" spc="0" normalizeH="0" baseline="0" noProof="0" dirty="0">
                <a:ln>
                  <a:noFill/>
                </a:ln>
                <a:solidFill>
                  <a:srgbClr val="5C5C5C"/>
                </a:solidFill>
                <a:effectLst/>
                <a:uLnTx/>
                <a:uFillTx/>
                <a:latin typeface="Arial" panose="020B0604020202020204" pitchFamily="34" charset="0"/>
                <a:ea typeface="+mn-ea"/>
                <a:cs typeface="+mn-cs"/>
              </a:rPr>
              <a:t> </a:t>
            </a:r>
            <a:r>
              <a:rPr kumimoji="0" lang="en-GB" altLang="en-US" sz="1200" b="0" u="none" strike="noStrike" kern="1200" cap="none" spc="0" normalizeH="0" baseline="0" noProof="0" dirty="0" err="1">
                <a:ln>
                  <a:noFill/>
                </a:ln>
                <a:solidFill>
                  <a:srgbClr val="5C5C5C"/>
                </a:solidFill>
                <a:effectLst/>
                <a:uLnTx/>
                <a:uFillTx/>
                <a:latin typeface="Arial" panose="020B0604020202020204" pitchFamily="34" charset="0"/>
                <a:ea typeface="+mn-ea"/>
                <a:cs typeface="+mn-cs"/>
              </a:rPr>
              <a:t>Respir</a:t>
            </a:r>
            <a:r>
              <a:rPr kumimoji="0" lang="en-GB" altLang="en-US" sz="1200" b="0" u="none" strike="noStrike" kern="1200" cap="none" spc="0" normalizeH="0" baseline="0" noProof="0" dirty="0">
                <a:ln>
                  <a:noFill/>
                </a:ln>
                <a:solidFill>
                  <a:srgbClr val="5C5C5C"/>
                </a:solidFill>
                <a:effectLst/>
                <a:uLnTx/>
                <a:uFillTx/>
                <a:latin typeface="Arial" panose="020B0604020202020204" pitchFamily="34" charset="0"/>
                <a:ea typeface="+mn-ea"/>
                <a:cs typeface="+mn-cs"/>
              </a:rPr>
              <a:t> J </a:t>
            </a:r>
            <a:r>
              <a:rPr kumimoji="0" lang="en-GB" altLang="en-US" sz="1200" b="0" u="none" strike="noStrike" kern="1200" cap="none" spc="0" normalizeH="0" baseline="0" noProof="0" dirty="0" smtClean="0">
                <a:ln>
                  <a:noFill/>
                </a:ln>
                <a:solidFill>
                  <a:srgbClr val="5C5C5C"/>
                </a:solidFill>
                <a:effectLst/>
                <a:uLnTx/>
                <a:uFillTx/>
                <a:latin typeface="Arial" panose="020B0604020202020204" pitchFamily="34" charset="0"/>
                <a:ea typeface="+mn-ea"/>
                <a:cs typeface="+mn-cs"/>
              </a:rPr>
              <a:t>2000; 16: 802-807</a:t>
            </a:r>
            <a:endParaRPr kumimoji="0" lang="en-GB" altLang="en-US" sz="1200" b="0" u="none" strike="noStrike" kern="1200" cap="none" spc="0" normalizeH="0" baseline="0" noProof="0" dirty="0">
              <a:ln>
                <a:noFill/>
              </a:ln>
              <a:solidFill>
                <a:srgbClr val="5C5C5C"/>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6419776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14792" y="86399"/>
            <a:ext cx="11159820" cy="899985"/>
          </a:xfrm>
        </p:spPr>
        <p:txBody>
          <a:bodyPr wrap="square" lIns="0" tIns="46799" rIns="89999" bIns="46799" anchor="b">
            <a:noAutofit/>
          </a:bodyPr>
          <a:lstStyle/>
          <a:p>
            <a:r>
              <a:rPr lang="en-GB" dirty="0"/>
              <a:t>Over-reliance on SABA occurs in children and adults and is irrespective of asthma severity</a:t>
            </a:r>
          </a:p>
        </p:txBody>
      </p:sp>
      <p:sp>
        <p:nvSpPr>
          <p:cNvPr id="7171" name="Content Placeholder 2"/>
          <p:cNvSpPr>
            <a:spLocks noGrp="1"/>
          </p:cNvSpPr>
          <p:nvPr>
            <p:ph idx="1"/>
          </p:nvPr>
        </p:nvSpPr>
        <p:spPr>
          <a:xfrm>
            <a:off x="609600" y="1181101"/>
            <a:ext cx="10972800" cy="5229226"/>
          </a:xfrm>
        </p:spPr>
        <p:txBody>
          <a:bodyPr/>
          <a:lstStyle/>
          <a:p>
            <a:r>
              <a:rPr lang="en-GB" dirty="0"/>
              <a:t>In the AIRE survey, ~3 times as many patients were using only rescue medication (SABA) rather than their maintenance inhaler (ICS) over a 4-week period</a:t>
            </a:r>
          </a:p>
          <a:p>
            <a:pPr marL="0" indent="0">
              <a:buNone/>
            </a:pPr>
            <a:endParaRPr lang="en-GB" dirty="0"/>
          </a:p>
          <a:p>
            <a:endParaRPr lang="en-GB" dirty="0"/>
          </a:p>
        </p:txBody>
      </p:sp>
      <p:sp>
        <p:nvSpPr>
          <p:cNvPr id="26" name="Rectangle 25"/>
          <p:cNvSpPr/>
          <p:nvPr/>
        </p:nvSpPr>
        <p:spPr>
          <a:xfrm>
            <a:off x="2772898" y="1956655"/>
            <a:ext cx="6753430" cy="58477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999999">
                    <a:lumMod val="50000"/>
                  </a:srgbClr>
                </a:solidFill>
                <a:effectLst/>
                <a:uLnTx/>
                <a:uFillTx/>
                <a:latin typeface="Arial" panose="020B0604020202020204" pitchFamily="34" charset="0"/>
                <a:ea typeface="+mn-ea"/>
                <a:cs typeface="Arial" panose="020B0604020202020204" pitchFamily="34" charset="0"/>
              </a:rPr>
              <a:t>Medicines used to treat asthma by Symptoms Severity Index: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999999">
                    <a:lumMod val="50000"/>
                  </a:srgbClr>
                </a:solidFill>
                <a:effectLst/>
                <a:uLnTx/>
                <a:uFillTx/>
                <a:latin typeface="Arial" panose="020B0604020202020204" pitchFamily="34" charset="0"/>
                <a:ea typeface="+mn-ea"/>
                <a:cs typeface="Arial" panose="020B0604020202020204" pitchFamily="34" charset="0"/>
              </a:rPr>
              <a:t>Anti-inflammatories versus quick-relief medications</a:t>
            </a:r>
          </a:p>
        </p:txBody>
      </p:sp>
      <p:pic>
        <p:nvPicPr>
          <p:cNvPr id="2" name="Picture 1"/>
          <p:cNvPicPr>
            <a:picLocks noChangeAspect="1"/>
          </p:cNvPicPr>
          <p:nvPr/>
        </p:nvPicPr>
        <p:blipFill>
          <a:blip r:embed="rId3"/>
          <a:stretch>
            <a:fillRect/>
          </a:stretch>
        </p:blipFill>
        <p:spPr>
          <a:xfrm>
            <a:off x="777994" y="2541430"/>
            <a:ext cx="10636012" cy="3670196"/>
          </a:xfrm>
          <a:prstGeom prst="rect">
            <a:avLst/>
          </a:prstGeom>
        </p:spPr>
      </p:pic>
      <p:sp>
        <p:nvSpPr>
          <p:cNvPr id="4" name="Rectangle 3"/>
          <p:cNvSpPr>
            <a:spLocks/>
          </p:cNvSpPr>
          <p:nvPr/>
        </p:nvSpPr>
        <p:spPr>
          <a:xfrm>
            <a:off x="0" y="6317898"/>
            <a:ext cx="11519815" cy="539991"/>
          </a:xfrm>
          <a:prstGeom prst="rect">
            <a:avLst/>
          </a:prstGeom>
        </p:spPr>
        <p:txBody>
          <a:bodyPr wrap="square" lIns="89999" tIns="46799" rIns="89999" bIns="46799" anchor="b">
            <a:noAutofit/>
          </a:bodyPr>
          <a:lstStyle/>
          <a:p>
            <a:pPr marL="0" marR="0" lvl="0" indent="0" algn="l" defTabSz="457200" rtl="0" eaLnBrk="1" fontAlgn="auto" latinLnBrk="0" hangingPunct="1">
              <a:lnSpc>
                <a:spcPct val="100000"/>
              </a:lnSpc>
              <a:spcBef>
                <a:spcPts val="500"/>
              </a:spcBef>
              <a:spcAft>
                <a:spcPts val="0"/>
              </a:spcAft>
              <a:buClrTx/>
              <a:buSzTx/>
              <a:buFontTx/>
              <a:buNone/>
              <a:tabLst/>
              <a:defRPr/>
            </a:pPr>
            <a:r>
              <a:rPr kumimoji="0" lang="en-GB" sz="1000" b="0" i="0" u="none" strike="noStrike" kern="1200" cap="none" spc="0" normalizeH="0" baseline="0" noProof="0" dirty="0">
                <a:ln>
                  <a:noFill/>
                </a:ln>
                <a:solidFill>
                  <a:srgbClr val="5C5C5C"/>
                </a:solidFill>
                <a:effectLst/>
                <a:uLnTx/>
                <a:uFillTx/>
                <a:latin typeface="Arial" panose="020B0604020202020204" pitchFamily="34" charset="0"/>
                <a:ea typeface="+mn-ea"/>
                <a:cs typeface="+mn-cs"/>
              </a:rPr>
              <a:t>ICS, inhaled corticosteroid; MI, mild intermittent; MP, mild persistent; MOP, moderate persistent; SABA, short-acting β</a:t>
            </a:r>
            <a:r>
              <a:rPr kumimoji="0" lang="en-GB" sz="1000" b="0" i="0" u="none" strike="noStrike" kern="1200" cap="none" spc="0" normalizeH="0" baseline="-25000" noProof="0" dirty="0">
                <a:ln>
                  <a:noFill/>
                </a:ln>
                <a:solidFill>
                  <a:srgbClr val="5C5C5C"/>
                </a:solidFill>
                <a:effectLst/>
                <a:uLnTx/>
                <a:uFillTx/>
                <a:latin typeface="Arial" panose="020B0604020202020204" pitchFamily="34" charset="0"/>
                <a:ea typeface="+mn-ea"/>
                <a:cs typeface="+mn-cs"/>
              </a:rPr>
              <a:t>2</a:t>
            </a:r>
            <a:r>
              <a:rPr kumimoji="0" lang="en-GB" sz="1000" b="0" i="0" u="none" strike="noStrike" kern="1200" cap="none" spc="0" normalizeH="0" baseline="0" noProof="0" dirty="0">
                <a:ln>
                  <a:noFill/>
                </a:ln>
                <a:solidFill>
                  <a:srgbClr val="5C5C5C"/>
                </a:solidFill>
                <a:effectLst/>
                <a:uLnTx/>
                <a:uFillTx/>
                <a:latin typeface="Arial" panose="020B0604020202020204" pitchFamily="34" charset="0"/>
                <a:ea typeface="+mn-ea"/>
                <a:cs typeface="+mn-cs"/>
              </a:rPr>
              <a:t>-agonist; SP, severe </a:t>
            </a:r>
            <a:r>
              <a:rPr kumimoji="0" lang="en-GB" sz="1000" b="0" i="0" u="none" strike="noStrike" kern="1200" cap="none" spc="0" normalizeH="0" baseline="0" noProof="0" dirty="0" smtClean="0">
                <a:ln>
                  <a:noFill/>
                </a:ln>
                <a:solidFill>
                  <a:srgbClr val="5C5C5C"/>
                </a:solidFill>
                <a:effectLst/>
                <a:uLnTx/>
                <a:uFillTx/>
                <a:latin typeface="Arial" panose="020B0604020202020204" pitchFamily="34" charset="0"/>
                <a:ea typeface="+mn-ea"/>
                <a:cs typeface="+mn-cs"/>
              </a:rPr>
              <a:t>persistent</a:t>
            </a:r>
            <a:endParaRPr kumimoji="0" lang="en-GB" sz="1000" b="0" i="0" u="none" strike="noStrike" kern="1200" cap="none" spc="0" normalizeH="0" baseline="0" noProof="0" dirty="0">
              <a:ln>
                <a:noFill/>
              </a:ln>
              <a:solidFill>
                <a:srgbClr val="5C5C5C"/>
              </a:solidFill>
              <a:effectLst/>
              <a:uLnTx/>
              <a:uFillTx/>
              <a:latin typeface="Arial" panose="020B0604020202020204" pitchFamily="34" charset="0"/>
              <a:ea typeface="+mn-ea"/>
              <a:cs typeface="+mn-cs"/>
            </a:endParaRPr>
          </a:p>
        </p:txBody>
      </p:sp>
      <p:sp>
        <p:nvSpPr>
          <p:cNvPr id="7" name="Rectangle 6"/>
          <p:cNvSpPr/>
          <p:nvPr/>
        </p:nvSpPr>
        <p:spPr>
          <a:xfrm>
            <a:off x="2719285" y="5977689"/>
            <a:ext cx="6753430" cy="27699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999999">
                    <a:lumMod val="50000"/>
                  </a:srgbClr>
                </a:solidFill>
                <a:effectLst/>
                <a:uLnTx/>
                <a:uFillTx/>
                <a:latin typeface="Arial" panose="020B0604020202020204" pitchFamily="34" charset="0"/>
                <a:ea typeface="+mn-ea"/>
                <a:cs typeface="Arial" panose="020B0604020202020204" pitchFamily="34" charset="0"/>
              </a:rPr>
              <a:t>Figure adapted from </a:t>
            </a:r>
            <a:r>
              <a:rPr kumimoji="0" lang="en-GB" sz="1200" b="0" i="1" u="none" strike="noStrike" kern="1200" cap="none" spc="0" normalizeH="0" baseline="0" noProof="0" dirty="0" err="1">
                <a:ln>
                  <a:noFill/>
                </a:ln>
                <a:solidFill>
                  <a:srgbClr val="999999">
                    <a:lumMod val="50000"/>
                  </a:srgbClr>
                </a:solidFill>
                <a:effectLst/>
                <a:uLnTx/>
                <a:uFillTx/>
                <a:latin typeface="Arial" panose="020B0604020202020204" pitchFamily="34" charset="0"/>
                <a:ea typeface="+mn-ea"/>
                <a:cs typeface="Arial" panose="020B0604020202020204" pitchFamily="34" charset="0"/>
              </a:rPr>
              <a:t>Rabe</a:t>
            </a:r>
            <a:r>
              <a:rPr kumimoji="0" lang="en-GB" sz="1200" b="0" i="1" u="none" strike="noStrike" kern="1200" cap="none" spc="0" normalizeH="0" baseline="0" noProof="0" dirty="0">
                <a:ln>
                  <a:noFill/>
                </a:ln>
                <a:solidFill>
                  <a:srgbClr val="999999">
                    <a:lumMod val="50000"/>
                  </a:srgbClr>
                </a:solidFill>
                <a:effectLst/>
                <a:uLnTx/>
                <a:uFillTx/>
                <a:latin typeface="Arial" panose="020B0604020202020204" pitchFamily="34" charset="0"/>
                <a:ea typeface="+mn-ea"/>
                <a:cs typeface="Arial" panose="020B0604020202020204" pitchFamily="34" charset="0"/>
              </a:rPr>
              <a:t> et al. 2000</a:t>
            </a:r>
          </a:p>
        </p:txBody>
      </p:sp>
      <p:sp>
        <p:nvSpPr>
          <p:cNvPr id="8" name="Rectangle 39"/>
          <p:cNvSpPr>
            <a:spLocks noChangeArrowheads="1"/>
          </p:cNvSpPr>
          <p:nvPr/>
        </p:nvSpPr>
        <p:spPr bwMode="auto">
          <a:xfrm>
            <a:off x="7464138" y="6588271"/>
            <a:ext cx="4682835" cy="23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16874" tIns="23904" rIns="16874" bIns="23904">
            <a:spAutoFit/>
          </a:bodyPr>
          <a:lstStyle>
            <a:lvl1pPr defTabSz="674688" eaLnBrk="0" hangingPunct="0">
              <a:spcBef>
                <a:spcPct val="20000"/>
              </a:spcBef>
              <a:buChar char="•"/>
              <a:tabLst>
                <a:tab pos="315913" algn="l"/>
                <a:tab pos="628650" algn="l"/>
                <a:tab pos="957263" algn="l"/>
              </a:tabLst>
              <a:defRPr sz="3200">
                <a:solidFill>
                  <a:schemeClr val="bg1"/>
                </a:solidFill>
                <a:latin typeface="Arial" panose="020B0604020202020204" pitchFamily="34" charset="0"/>
              </a:defRPr>
            </a:lvl1pPr>
            <a:lvl2pPr marL="742950" indent="-285750" defTabSz="674688" eaLnBrk="0" hangingPunct="0">
              <a:spcBef>
                <a:spcPct val="20000"/>
              </a:spcBef>
              <a:buChar char="–"/>
              <a:tabLst>
                <a:tab pos="315913" algn="l"/>
                <a:tab pos="628650" algn="l"/>
                <a:tab pos="957263" algn="l"/>
              </a:tabLst>
              <a:defRPr sz="2800">
                <a:solidFill>
                  <a:schemeClr val="bg1"/>
                </a:solidFill>
                <a:latin typeface="Arial" panose="020B0604020202020204" pitchFamily="34" charset="0"/>
              </a:defRPr>
            </a:lvl2pPr>
            <a:lvl3pPr marL="1143000" indent="-228600" defTabSz="674688" eaLnBrk="0" hangingPunct="0">
              <a:spcBef>
                <a:spcPct val="20000"/>
              </a:spcBef>
              <a:buChar char="•"/>
              <a:tabLst>
                <a:tab pos="315913" algn="l"/>
                <a:tab pos="628650" algn="l"/>
                <a:tab pos="957263" algn="l"/>
              </a:tabLst>
              <a:defRPr sz="2400">
                <a:solidFill>
                  <a:schemeClr val="bg1"/>
                </a:solidFill>
                <a:latin typeface="Arial" panose="020B0604020202020204" pitchFamily="34" charset="0"/>
              </a:defRPr>
            </a:lvl3pPr>
            <a:lvl4pPr marL="1600200" indent="-228600" defTabSz="674688" eaLnBrk="0" hangingPunct="0">
              <a:spcBef>
                <a:spcPct val="20000"/>
              </a:spcBef>
              <a:buChar char="–"/>
              <a:tabLst>
                <a:tab pos="315913" algn="l"/>
                <a:tab pos="628650" algn="l"/>
                <a:tab pos="957263" algn="l"/>
              </a:tabLst>
              <a:defRPr sz="2000">
                <a:solidFill>
                  <a:schemeClr val="bg1"/>
                </a:solidFill>
                <a:latin typeface="Arial" panose="020B0604020202020204" pitchFamily="34" charset="0"/>
              </a:defRPr>
            </a:lvl4pPr>
            <a:lvl5pPr marL="2057400" indent="-228600" defTabSz="674688" eaLnBrk="0" hangingPunct="0">
              <a:spcBef>
                <a:spcPct val="20000"/>
              </a:spcBef>
              <a:buChar char="»"/>
              <a:tabLst>
                <a:tab pos="315913" algn="l"/>
                <a:tab pos="628650" algn="l"/>
                <a:tab pos="957263" algn="l"/>
              </a:tabLst>
              <a:defRPr sz="2000">
                <a:solidFill>
                  <a:schemeClr val="bg1"/>
                </a:solidFill>
                <a:latin typeface="Arial" panose="020B0604020202020204" pitchFamily="34" charset="0"/>
              </a:defRPr>
            </a:lvl5pPr>
            <a:lvl6pPr marL="2514600" indent="-228600" defTabSz="674688" eaLnBrk="0" fontAlgn="base" hangingPunct="0">
              <a:spcBef>
                <a:spcPct val="20000"/>
              </a:spcBef>
              <a:spcAft>
                <a:spcPct val="0"/>
              </a:spcAft>
              <a:buChar char="»"/>
              <a:tabLst>
                <a:tab pos="315913" algn="l"/>
                <a:tab pos="628650" algn="l"/>
                <a:tab pos="957263" algn="l"/>
              </a:tabLst>
              <a:defRPr sz="2000">
                <a:solidFill>
                  <a:schemeClr val="bg1"/>
                </a:solidFill>
                <a:latin typeface="Arial" panose="020B0604020202020204" pitchFamily="34" charset="0"/>
              </a:defRPr>
            </a:lvl6pPr>
            <a:lvl7pPr marL="2971800" indent="-228600" defTabSz="674688" eaLnBrk="0" fontAlgn="base" hangingPunct="0">
              <a:spcBef>
                <a:spcPct val="20000"/>
              </a:spcBef>
              <a:spcAft>
                <a:spcPct val="0"/>
              </a:spcAft>
              <a:buChar char="»"/>
              <a:tabLst>
                <a:tab pos="315913" algn="l"/>
                <a:tab pos="628650" algn="l"/>
                <a:tab pos="957263" algn="l"/>
              </a:tabLst>
              <a:defRPr sz="2000">
                <a:solidFill>
                  <a:schemeClr val="bg1"/>
                </a:solidFill>
                <a:latin typeface="Arial" panose="020B0604020202020204" pitchFamily="34" charset="0"/>
              </a:defRPr>
            </a:lvl7pPr>
            <a:lvl8pPr marL="3429000" indent="-228600" defTabSz="674688" eaLnBrk="0" fontAlgn="base" hangingPunct="0">
              <a:spcBef>
                <a:spcPct val="20000"/>
              </a:spcBef>
              <a:spcAft>
                <a:spcPct val="0"/>
              </a:spcAft>
              <a:buChar char="»"/>
              <a:tabLst>
                <a:tab pos="315913" algn="l"/>
                <a:tab pos="628650" algn="l"/>
                <a:tab pos="957263" algn="l"/>
              </a:tabLst>
              <a:defRPr sz="2000">
                <a:solidFill>
                  <a:schemeClr val="bg1"/>
                </a:solidFill>
                <a:latin typeface="Arial" panose="020B0604020202020204" pitchFamily="34" charset="0"/>
              </a:defRPr>
            </a:lvl8pPr>
            <a:lvl9pPr marL="3886200" indent="-228600" defTabSz="674688" eaLnBrk="0" fontAlgn="base" hangingPunct="0">
              <a:spcBef>
                <a:spcPct val="20000"/>
              </a:spcBef>
              <a:spcAft>
                <a:spcPct val="0"/>
              </a:spcAft>
              <a:buChar char="»"/>
              <a:tabLst>
                <a:tab pos="315913" algn="l"/>
                <a:tab pos="628650" algn="l"/>
                <a:tab pos="957263" algn="l"/>
              </a:tabLst>
              <a:defRPr sz="2000">
                <a:solidFill>
                  <a:schemeClr val="bg1"/>
                </a:solidFill>
                <a:latin typeface="Arial" panose="020B0604020202020204" pitchFamily="34" charset="0"/>
              </a:defRPr>
            </a:lvl9pPr>
          </a:lstStyle>
          <a:p>
            <a:pPr marL="0" marR="0" lvl="0" indent="0" algn="r" defTabSz="674688" rtl="0" eaLnBrk="0" fontAlgn="base" latinLnBrk="0" hangingPunct="0">
              <a:lnSpc>
                <a:spcPct val="100000"/>
              </a:lnSpc>
              <a:spcBef>
                <a:spcPct val="0"/>
              </a:spcBef>
              <a:spcAft>
                <a:spcPct val="0"/>
              </a:spcAft>
              <a:buClrTx/>
              <a:buSzTx/>
              <a:buFontTx/>
              <a:buNone/>
              <a:tabLst>
                <a:tab pos="315913" algn="l"/>
                <a:tab pos="628650" algn="l"/>
                <a:tab pos="957263" algn="l"/>
              </a:tabLst>
              <a:defRPr/>
            </a:pPr>
            <a:r>
              <a:rPr kumimoji="0" lang="en-GB" altLang="en-US" sz="1200" b="0" u="none" strike="noStrike" kern="1200" cap="none" spc="0" normalizeH="0" baseline="0" noProof="0" dirty="0" err="1">
                <a:ln>
                  <a:noFill/>
                </a:ln>
                <a:solidFill>
                  <a:srgbClr val="5C5C5C"/>
                </a:solidFill>
                <a:effectLst/>
                <a:uLnTx/>
                <a:uFillTx/>
                <a:latin typeface="Arial" panose="020B0604020202020204" pitchFamily="34" charset="0"/>
                <a:ea typeface="+mn-ea"/>
                <a:cs typeface="+mn-cs"/>
              </a:rPr>
              <a:t>Rabe</a:t>
            </a:r>
            <a:r>
              <a:rPr kumimoji="0" lang="en-GB" altLang="en-US" sz="1200" b="0" u="none" strike="noStrike" kern="1200" cap="none" spc="0" normalizeH="0" baseline="0" noProof="0" dirty="0">
                <a:ln>
                  <a:noFill/>
                </a:ln>
                <a:solidFill>
                  <a:srgbClr val="5C5C5C"/>
                </a:solidFill>
                <a:effectLst/>
                <a:uLnTx/>
                <a:uFillTx/>
                <a:latin typeface="Arial" panose="020B0604020202020204" pitchFamily="34" charset="0"/>
                <a:ea typeface="+mn-ea"/>
                <a:cs typeface="+mn-cs"/>
              </a:rPr>
              <a:t> </a:t>
            </a:r>
            <a:r>
              <a:rPr kumimoji="0" lang="en-GB" altLang="en-US" sz="1200" b="0" u="none" strike="noStrike" kern="1200" cap="none" spc="0" normalizeH="0" baseline="0" noProof="0" dirty="0" smtClean="0">
                <a:ln>
                  <a:noFill/>
                </a:ln>
                <a:solidFill>
                  <a:srgbClr val="5C5C5C"/>
                </a:solidFill>
                <a:effectLst/>
                <a:uLnTx/>
                <a:uFillTx/>
                <a:latin typeface="Arial" panose="020B0604020202020204" pitchFamily="34" charset="0"/>
                <a:ea typeface="+mn-ea"/>
                <a:cs typeface="+mn-cs"/>
              </a:rPr>
              <a:t>KF</a:t>
            </a:r>
            <a:r>
              <a:rPr kumimoji="0" lang="en-GB" altLang="en-US" sz="1200" b="0" u="none" strike="noStrike" kern="1200" cap="none" spc="0" normalizeH="0" noProof="0" dirty="0" smtClean="0">
                <a:ln>
                  <a:noFill/>
                </a:ln>
                <a:solidFill>
                  <a:srgbClr val="5C5C5C"/>
                </a:solidFill>
                <a:effectLst/>
                <a:uLnTx/>
                <a:uFillTx/>
                <a:latin typeface="Arial" panose="020B0604020202020204" pitchFamily="34" charset="0"/>
                <a:ea typeface="+mn-ea"/>
                <a:cs typeface="+mn-cs"/>
              </a:rPr>
              <a:t> </a:t>
            </a:r>
            <a:r>
              <a:rPr kumimoji="0" lang="en-GB" altLang="en-US" sz="1200" b="0" u="none" strike="noStrike" kern="1200" cap="none" spc="0" normalizeH="0" baseline="0" noProof="0" dirty="0" smtClean="0">
                <a:ln>
                  <a:noFill/>
                </a:ln>
                <a:solidFill>
                  <a:srgbClr val="5C5C5C"/>
                </a:solidFill>
                <a:effectLst/>
                <a:uLnTx/>
                <a:uFillTx/>
                <a:latin typeface="Arial" panose="020B0604020202020204" pitchFamily="34" charset="0"/>
                <a:ea typeface="+mn-ea"/>
                <a:cs typeface="+mn-cs"/>
              </a:rPr>
              <a:t>et </a:t>
            </a:r>
            <a:r>
              <a:rPr kumimoji="0" lang="en-GB" altLang="en-US" sz="1200" b="0" u="none" strike="noStrike" kern="1200" cap="none" spc="0" normalizeH="0" baseline="0" noProof="0" dirty="0">
                <a:ln>
                  <a:noFill/>
                </a:ln>
                <a:solidFill>
                  <a:srgbClr val="5C5C5C"/>
                </a:solidFill>
                <a:effectLst/>
                <a:uLnTx/>
                <a:uFillTx/>
                <a:latin typeface="Arial" panose="020B0604020202020204" pitchFamily="34" charset="0"/>
                <a:ea typeface="+mn-ea"/>
                <a:cs typeface="+mn-cs"/>
              </a:rPr>
              <a:t>al </a:t>
            </a:r>
            <a:r>
              <a:rPr kumimoji="0" lang="en-GB" altLang="en-US" sz="1200" b="0" u="none" strike="noStrike" kern="1200" cap="none" spc="0" normalizeH="0" baseline="0" noProof="0" dirty="0" err="1">
                <a:ln>
                  <a:noFill/>
                </a:ln>
                <a:solidFill>
                  <a:srgbClr val="5C5C5C"/>
                </a:solidFill>
                <a:effectLst/>
                <a:uLnTx/>
                <a:uFillTx/>
                <a:latin typeface="Arial" panose="020B0604020202020204" pitchFamily="34" charset="0"/>
                <a:ea typeface="+mn-ea"/>
                <a:cs typeface="+mn-cs"/>
              </a:rPr>
              <a:t>Eur</a:t>
            </a:r>
            <a:r>
              <a:rPr kumimoji="0" lang="en-GB" altLang="en-US" sz="1200" b="0" u="none" strike="noStrike" kern="1200" cap="none" spc="0" normalizeH="0" baseline="0" noProof="0" dirty="0">
                <a:ln>
                  <a:noFill/>
                </a:ln>
                <a:solidFill>
                  <a:srgbClr val="5C5C5C"/>
                </a:solidFill>
                <a:effectLst/>
                <a:uLnTx/>
                <a:uFillTx/>
                <a:latin typeface="Arial" panose="020B0604020202020204" pitchFamily="34" charset="0"/>
                <a:ea typeface="+mn-ea"/>
                <a:cs typeface="+mn-cs"/>
              </a:rPr>
              <a:t> </a:t>
            </a:r>
            <a:r>
              <a:rPr kumimoji="0" lang="en-GB" altLang="en-US" sz="1200" b="0" u="none" strike="noStrike" kern="1200" cap="none" spc="0" normalizeH="0" baseline="0" noProof="0" dirty="0" err="1">
                <a:ln>
                  <a:noFill/>
                </a:ln>
                <a:solidFill>
                  <a:srgbClr val="5C5C5C"/>
                </a:solidFill>
                <a:effectLst/>
                <a:uLnTx/>
                <a:uFillTx/>
                <a:latin typeface="Arial" panose="020B0604020202020204" pitchFamily="34" charset="0"/>
                <a:ea typeface="+mn-ea"/>
                <a:cs typeface="+mn-cs"/>
              </a:rPr>
              <a:t>Respir</a:t>
            </a:r>
            <a:r>
              <a:rPr kumimoji="0" lang="en-GB" altLang="en-US" sz="1200" b="0" u="none" strike="noStrike" kern="1200" cap="none" spc="0" normalizeH="0" baseline="0" noProof="0" dirty="0">
                <a:ln>
                  <a:noFill/>
                </a:ln>
                <a:solidFill>
                  <a:srgbClr val="5C5C5C"/>
                </a:solidFill>
                <a:effectLst/>
                <a:uLnTx/>
                <a:uFillTx/>
                <a:latin typeface="Arial" panose="020B0604020202020204" pitchFamily="34" charset="0"/>
                <a:ea typeface="+mn-ea"/>
                <a:cs typeface="+mn-cs"/>
              </a:rPr>
              <a:t> J </a:t>
            </a:r>
            <a:r>
              <a:rPr kumimoji="0" lang="en-GB" altLang="en-US" sz="1200" b="0" u="none" strike="noStrike" kern="1200" cap="none" spc="0" normalizeH="0" baseline="0" noProof="0" dirty="0" smtClean="0">
                <a:ln>
                  <a:noFill/>
                </a:ln>
                <a:solidFill>
                  <a:srgbClr val="5C5C5C"/>
                </a:solidFill>
                <a:effectLst/>
                <a:uLnTx/>
                <a:uFillTx/>
                <a:latin typeface="Arial" panose="020B0604020202020204" pitchFamily="34" charset="0"/>
                <a:ea typeface="+mn-ea"/>
                <a:cs typeface="+mn-cs"/>
              </a:rPr>
              <a:t>2000; 16: 802-807</a:t>
            </a:r>
            <a:endParaRPr kumimoji="0" lang="en-GB" altLang="en-US" sz="1200" b="0" u="none" strike="noStrike" kern="1200" cap="none" spc="0" normalizeH="0" baseline="0" noProof="0" dirty="0">
              <a:ln>
                <a:noFill/>
              </a:ln>
              <a:solidFill>
                <a:srgbClr val="5C5C5C"/>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59015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16090" y="119652"/>
            <a:ext cx="11159820" cy="453928"/>
          </a:xfrm>
        </p:spPr>
        <p:txBody>
          <a:bodyPr wrap="square" lIns="0" tIns="46799" rIns="89999" bIns="46799" anchor="b">
            <a:noAutofit/>
          </a:bodyPr>
          <a:lstStyle/>
          <a:p>
            <a:pPr algn="ctr"/>
            <a:r>
              <a:rPr lang="en-GB" dirty="0">
                <a:solidFill>
                  <a:srgbClr val="060606"/>
                </a:solidFill>
              </a:rPr>
              <a:t>Patients’ perception of asthma control does not match the reality</a:t>
            </a:r>
          </a:p>
        </p:txBody>
      </p:sp>
      <p:sp>
        <p:nvSpPr>
          <p:cNvPr id="4" name="Content Placeholder 3"/>
          <p:cNvSpPr>
            <a:spLocks noGrp="1"/>
          </p:cNvSpPr>
          <p:nvPr>
            <p:ph idx="1"/>
          </p:nvPr>
        </p:nvSpPr>
        <p:spPr>
          <a:xfrm>
            <a:off x="609599" y="4973211"/>
            <a:ext cx="11327297" cy="1465722"/>
          </a:xfrm>
        </p:spPr>
        <p:txBody>
          <a:bodyPr numCol="1">
            <a:normAutofit lnSpcReduction="10000"/>
          </a:bodyPr>
          <a:lstStyle/>
          <a:p>
            <a:r>
              <a:rPr lang="en-GB" dirty="0">
                <a:solidFill>
                  <a:srgbClr val="060606"/>
                </a:solidFill>
              </a:rPr>
              <a:t>Levels of asthma control were poor in the INSPIRE study</a:t>
            </a:r>
          </a:p>
          <a:p>
            <a:r>
              <a:rPr lang="en-GB" dirty="0">
                <a:solidFill>
                  <a:srgbClr val="060606"/>
                </a:solidFill>
              </a:rPr>
              <a:t>However, most patients with poorly controlled asthma were unaware of their asthma control status</a:t>
            </a:r>
          </a:p>
          <a:p>
            <a:r>
              <a:rPr lang="en-GB" dirty="0">
                <a:solidFill>
                  <a:srgbClr val="060606"/>
                </a:solidFill>
              </a:rPr>
              <a:t>In addition, 74% of patients used ≥1 SABA inhalation every day in the previous 7 days</a:t>
            </a:r>
            <a:endParaRPr lang="en-GB" baseline="30000" dirty="0">
              <a:solidFill>
                <a:srgbClr val="060606"/>
              </a:solidFill>
            </a:endParaRPr>
          </a:p>
        </p:txBody>
      </p:sp>
      <p:grpSp>
        <p:nvGrpSpPr>
          <p:cNvPr id="14" name="Group 13"/>
          <p:cNvGrpSpPr/>
          <p:nvPr/>
        </p:nvGrpSpPr>
        <p:grpSpPr>
          <a:xfrm>
            <a:off x="3500394" y="1070274"/>
            <a:ext cx="5191213" cy="3720614"/>
            <a:chOff x="6854142" y="1336401"/>
            <a:chExt cx="4385388" cy="3720614"/>
          </a:xfrm>
        </p:grpSpPr>
        <p:sp>
          <p:nvSpPr>
            <p:cNvPr id="15" name="TextBox 14"/>
            <p:cNvSpPr txBox="1"/>
            <p:nvPr/>
          </p:nvSpPr>
          <p:spPr>
            <a:xfrm>
              <a:off x="7188854" y="1336401"/>
              <a:ext cx="3365024" cy="504000"/>
            </a:xfrm>
            <a:prstGeom prst="rect">
              <a:avLst/>
            </a:prstGeom>
            <a:noFill/>
            <a:ln w="28575">
              <a:noFill/>
            </a:ln>
          </p:spPr>
          <p:txBody>
            <a:bodyPr wrap="none" rtlCol="0" anchor="ctr" anchorCtr="0">
              <a:noAutofit/>
            </a:bodyPr>
            <a:lstStyle/>
            <a:p>
              <a:pPr algn="ctr"/>
              <a:r>
                <a:rPr lang="en-GB" b="1" dirty="0">
                  <a:solidFill>
                    <a:srgbClr val="EF4138"/>
                  </a:solidFill>
                </a:rPr>
                <a:t>INSPIRE study (N = 3,415)</a:t>
              </a:r>
              <a:endParaRPr lang="en-GB" b="1" baseline="30000" dirty="0">
                <a:solidFill>
                  <a:srgbClr val="EF4138"/>
                </a:solidFill>
              </a:endParaRPr>
            </a:p>
          </p:txBody>
        </p:sp>
        <p:sp>
          <p:nvSpPr>
            <p:cNvPr id="16" name="TextBox 15"/>
            <p:cNvSpPr txBox="1"/>
            <p:nvPr/>
          </p:nvSpPr>
          <p:spPr>
            <a:xfrm>
              <a:off x="6854142" y="1854116"/>
              <a:ext cx="4376057" cy="1415772"/>
            </a:xfrm>
            <a:prstGeom prst="rect">
              <a:avLst/>
            </a:prstGeom>
            <a:noFill/>
            <a:ln w="28575">
              <a:solidFill>
                <a:srgbClr val="EF4138"/>
              </a:solidFill>
            </a:ln>
          </p:spPr>
          <p:txBody>
            <a:bodyPr wrap="square" rtlCol="0" anchor="b" anchorCtr="0">
              <a:spAutoFit/>
            </a:bodyPr>
            <a:lstStyle/>
            <a:p>
              <a:pPr algn="ctr"/>
              <a:r>
                <a:rPr lang="en-GB" sz="3200" b="1" dirty="0">
                  <a:solidFill>
                    <a:srgbClr val="EF4138"/>
                  </a:solidFill>
                </a:rPr>
                <a:t>51%</a:t>
              </a:r>
            </a:p>
            <a:p>
              <a:pPr algn="ctr"/>
              <a:r>
                <a:rPr lang="en-GB" b="1" dirty="0">
                  <a:solidFill>
                    <a:srgbClr val="EF4138"/>
                  </a:solidFill>
                </a:rPr>
                <a:t>of patients had uncontrolled asthma, based on ACQ scores (n = 1,732)</a:t>
              </a:r>
            </a:p>
          </p:txBody>
        </p:sp>
        <p:sp>
          <p:nvSpPr>
            <p:cNvPr id="19" name="TextBox 18"/>
            <p:cNvSpPr txBox="1"/>
            <p:nvPr/>
          </p:nvSpPr>
          <p:spPr>
            <a:xfrm>
              <a:off x="6863473" y="3795131"/>
              <a:ext cx="4376057" cy="1261884"/>
            </a:xfrm>
            <a:prstGeom prst="rect">
              <a:avLst/>
            </a:prstGeom>
            <a:solidFill>
              <a:srgbClr val="EF4138"/>
            </a:solidFill>
            <a:ln w="28575">
              <a:noFill/>
            </a:ln>
          </p:spPr>
          <p:txBody>
            <a:bodyPr wrap="square" rtlCol="0" anchor="b" anchorCtr="0">
              <a:spAutoFit/>
            </a:bodyPr>
            <a:lstStyle/>
            <a:p>
              <a:pPr algn="ctr"/>
              <a:r>
                <a:rPr lang="en-GB" sz="4000" b="1" dirty="0">
                  <a:solidFill>
                    <a:schemeClr val="bg1"/>
                  </a:solidFill>
                </a:rPr>
                <a:t>55%</a:t>
              </a:r>
            </a:p>
            <a:p>
              <a:pPr algn="ctr"/>
              <a:r>
                <a:rPr lang="en-GB" b="1" dirty="0">
                  <a:solidFill>
                    <a:schemeClr val="bg1"/>
                  </a:solidFill>
                </a:rPr>
                <a:t>of these patients perceived their asthma control as ‘relatively good’</a:t>
              </a:r>
            </a:p>
          </p:txBody>
        </p:sp>
      </p:grpSp>
      <p:cxnSp>
        <p:nvCxnSpPr>
          <p:cNvPr id="6" name="Straight Arrow Connector 5">
            <a:extLst>
              <a:ext uri="{FF2B5EF4-FFF2-40B4-BE49-F238E27FC236}">
                <a16:creationId xmlns:a16="http://schemas.microsoft.com/office/drawing/2014/main" id="{C90075D0-F194-4097-A1E2-CBCA73C7F21F}"/>
              </a:ext>
            </a:extLst>
          </p:cNvPr>
          <p:cNvCxnSpPr>
            <a:cxnSpLocks/>
            <a:stCxn id="16" idx="2"/>
            <a:endCxn id="19" idx="0"/>
          </p:cNvCxnSpPr>
          <p:nvPr/>
        </p:nvCxnSpPr>
        <p:spPr>
          <a:xfrm rot="16200000" flipH="1">
            <a:off x="5833380" y="3260859"/>
            <a:ext cx="525243" cy="11046"/>
          </a:xfrm>
          <a:prstGeom prst="straightConnector1">
            <a:avLst/>
          </a:prstGeom>
          <a:ln w="57150">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430986" y="6543904"/>
            <a:ext cx="3692036" cy="276999"/>
          </a:xfrm>
          <a:prstGeom prst="rect">
            <a:avLst/>
          </a:prstGeom>
          <a:noFill/>
        </p:spPr>
        <p:txBody>
          <a:bodyPr wrap="none" rtlCol="0">
            <a:spAutoFit/>
          </a:bodyPr>
          <a:lstStyle/>
          <a:p>
            <a:pPr algn="r"/>
            <a:r>
              <a:rPr lang="en-ZA" sz="1200" dirty="0" smtClean="0">
                <a:solidFill>
                  <a:srgbClr val="000000"/>
                </a:solidFill>
              </a:rPr>
              <a:t>Partridge MR et al. </a:t>
            </a:r>
            <a:r>
              <a:rPr lang="en-ZA" sz="1200" dirty="0" smtClean="0">
                <a:solidFill>
                  <a:srgbClr val="000000"/>
                </a:solidFill>
                <a:cs typeface="Arial" pitchFamily="34" charset="0"/>
              </a:rPr>
              <a:t>BMC Pulmonary Med </a:t>
            </a:r>
            <a:r>
              <a:rPr lang="en-ZA" sz="1200" dirty="0" smtClean="0">
                <a:solidFill>
                  <a:srgbClr val="000000"/>
                </a:solidFill>
              </a:rPr>
              <a:t>2006;6:13</a:t>
            </a:r>
            <a:endParaRPr lang="en-ZA" sz="1200" dirty="0">
              <a:solidFill>
                <a:srgbClr val="000000"/>
              </a:solidFill>
            </a:endParaRPr>
          </a:p>
        </p:txBody>
      </p:sp>
    </p:spTree>
    <p:extLst>
      <p:ext uri="{BB962C8B-B14F-4D97-AF65-F5344CB8AC3E}">
        <p14:creationId xmlns:p14="http://schemas.microsoft.com/office/powerpoint/2010/main" val="27402368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9180" y="159211"/>
            <a:ext cx="5833648"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smtClean="0">
                <a:ln>
                  <a:noFill/>
                </a:ln>
                <a:solidFill>
                  <a:srgbClr val="000000"/>
                </a:solidFill>
                <a:effectLst/>
                <a:uLnTx/>
                <a:uFillTx/>
                <a:latin typeface="Arial"/>
                <a:ea typeface="+mn-ea"/>
                <a:cs typeface="+mn-cs"/>
              </a:rPr>
              <a:t>Patient flow – INSPIRE Study</a:t>
            </a:r>
            <a:endParaRPr kumimoji="0" lang="en-ZA" sz="32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7" name="Straight Connector 6"/>
          <p:cNvCxnSpPr/>
          <p:nvPr/>
        </p:nvCxnSpPr>
        <p:spPr>
          <a:xfrm>
            <a:off x="921327" y="699336"/>
            <a:ext cx="10349346" cy="1588"/>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051050" y="4940300"/>
            <a:ext cx="4477508" cy="400110"/>
          </a:xfrm>
          <a:prstGeom prst="rect">
            <a:avLst/>
          </a:prstGeom>
          <a:solidFill>
            <a:schemeClr val="accent2">
              <a:lumMod val="20000"/>
              <a:lumOff val="80000"/>
            </a:schemeClr>
          </a:solidFill>
          <a:effectLst>
            <a:outerShdw blurRad="50800" dist="38100" dir="5400000" algn="t" rotWithShape="0">
              <a:prstClr val="black">
                <a:alpha val="40000"/>
              </a:prstClr>
            </a:outerShdw>
          </a:effectLst>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smtClean="0">
                <a:ln>
                  <a:noFill/>
                </a:ln>
                <a:solidFill>
                  <a:srgbClr val="040404"/>
                </a:solidFill>
                <a:effectLst/>
                <a:uLnTx/>
                <a:uFillTx/>
                <a:latin typeface="Arial"/>
                <a:ea typeface="+mn-ea"/>
                <a:cs typeface="+mn-cs"/>
              </a:rPr>
              <a:t>  Completed questionnaires = 3415 </a:t>
            </a:r>
            <a:endParaRPr kumimoji="0" lang="en-ZA" sz="2000" b="1" i="0" u="none" strike="noStrike" kern="1200" cap="none" spc="0" normalizeH="0" baseline="0" noProof="0" dirty="0">
              <a:ln>
                <a:noFill/>
              </a:ln>
              <a:solidFill>
                <a:srgbClr val="040404"/>
              </a:solidFill>
              <a:effectLst/>
              <a:uLnTx/>
              <a:uFillTx/>
              <a:latin typeface="Arial"/>
              <a:ea typeface="+mn-ea"/>
              <a:cs typeface="+mn-cs"/>
            </a:endParaRPr>
          </a:p>
        </p:txBody>
      </p:sp>
      <p:sp>
        <p:nvSpPr>
          <p:cNvPr id="10" name="TextBox 9"/>
          <p:cNvSpPr txBox="1"/>
          <p:nvPr/>
        </p:nvSpPr>
        <p:spPr>
          <a:xfrm>
            <a:off x="6407150" y="2006600"/>
            <a:ext cx="4333559" cy="2554545"/>
          </a:xfrm>
          <a:prstGeom prst="rect">
            <a:avLst/>
          </a:prstGeom>
          <a:solidFill>
            <a:schemeClr val="accent2">
              <a:lumMod val="20000"/>
              <a:lumOff val="80000"/>
            </a:schemeClr>
          </a:solidFill>
          <a:effectLst>
            <a:outerShdw blurRad="50800" dist="38100" dir="5400000" algn="t"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smtClean="0">
                <a:ln>
                  <a:noFill/>
                </a:ln>
                <a:solidFill>
                  <a:srgbClr val="040404"/>
                </a:solidFill>
                <a:effectLst/>
                <a:uLnTx/>
                <a:uFillTx/>
                <a:latin typeface="Arial"/>
                <a:ea typeface="+mn-ea"/>
                <a:cs typeface="+mn-cs"/>
              </a:rPr>
              <a:t>Questionnaires not completed:</a:t>
            </a:r>
          </a:p>
          <a:p>
            <a:pPr marL="0" marR="0" lvl="0" indent="0" algn="l" defTabSz="457200" rtl="0" eaLnBrk="1" fontAlgn="auto" latinLnBrk="0" hangingPunct="1">
              <a:lnSpc>
                <a:spcPct val="100000"/>
              </a:lnSpc>
              <a:spcBef>
                <a:spcPts val="0"/>
              </a:spcBef>
              <a:spcAft>
                <a:spcPts val="0"/>
              </a:spcAft>
              <a:buClrTx/>
              <a:buSzTx/>
              <a:buFontTx/>
              <a:buNone/>
              <a:tabLst>
                <a:tab pos="182563" algn="l"/>
              </a:tabLst>
              <a:defRPr/>
            </a:pPr>
            <a:r>
              <a:rPr kumimoji="0" lang="en-ZA" sz="2000" b="1" i="0" u="none" strike="noStrike" kern="1200" cap="none" spc="0" normalizeH="0" baseline="0" noProof="0" dirty="0" smtClean="0">
                <a:ln>
                  <a:noFill/>
                </a:ln>
                <a:solidFill>
                  <a:srgbClr val="040404"/>
                </a:solidFill>
                <a:effectLst/>
                <a:uLnTx/>
                <a:uFillTx/>
                <a:latin typeface="Arial"/>
                <a:ea typeface="+mn-ea"/>
                <a:cs typeface="+mn-cs"/>
              </a:rPr>
              <a:t>	Refusal = 81</a:t>
            </a:r>
          </a:p>
          <a:p>
            <a:pPr marL="0" marR="0" lvl="0" indent="0" algn="l" defTabSz="457200" rtl="0" eaLnBrk="1" fontAlgn="auto" latinLnBrk="0" hangingPunct="1">
              <a:lnSpc>
                <a:spcPct val="100000"/>
              </a:lnSpc>
              <a:spcBef>
                <a:spcPts val="0"/>
              </a:spcBef>
              <a:spcAft>
                <a:spcPts val="0"/>
              </a:spcAft>
              <a:buClrTx/>
              <a:buSzTx/>
              <a:buFontTx/>
              <a:buNone/>
              <a:tabLst>
                <a:tab pos="182563" algn="l"/>
              </a:tabLst>
              <a:defRPr/>
            </a:pPr>
            <a:r>
              <a:rPr kumimoji="0" lang="en-ZA" sz="2000" b="1" i="0" u="none" strike="noStrike" kern="1200" cap="none" spc="0" normalizeH="0" baseline="0" noProof="0" dirty="0" smtClean="0">
                <a:ln>
                  <a:noFill/>
                </a:ln>
                <a:solidFill>
                  <a:srgbClr val="040404"/>
                </a:solidFill>
                <a:effectLst/>
                <a:uLnTx/>
                <a:uFillTx/>
                <a:latin typeface="Arial"/>
                <a:ea typeface="+mn-ea"/>
                <a:cs typeface="+mn-cs"/>
              </a:rPr>
              <a:t>	Patients used reliever only = 156</a:t>
            </a:r>
          </a:p>
          <a:p>
            <a:pPr marL="0" marR="0" lvl="0" indent="0" algn="l" defTabSz="457200" rtl="0" eaLnBrk="1" fontAlgn="auto" latinLnBrk="0" hangingPunct="1">
              <a:lnSpc>
                <a:spcPct val="100000"/>
              </a:lnSpc>
              <a:spcBef>
                <a:spcPts val="0"/>
              </a:spcBef>
              <a:spcAft>
                <a:spcPts val="0"/>
              </a:spcAft>
              <a:buClrTx/>
              <a:buSzTx/>
              <a:buFontTx/>
              <a:buNone/>
              <a:tabLst>
                <a:tab pos="182563" algn="l"/>
              </a:tabLst>
              <a:defRPr/>
            </a:pPr>
            <a:r>
              <a:rPr kumimoji="0" lang="en-ZA" sz="2000" b="1" i="0" u="none" strike="noStrike" kern="1200" cap="none" spc="0" normalizeH="0" baseline="0" noProof="0" dirty="0" smtClean="0">
                <a:ln>
                  <a:noFill/>
                </a:ln>
                <a:solidFill>
                  <a:srgbClr val="040404"/>
                </a:solidFill>
                <a:effectLst/>
                <a:uLnTx/>
                <a:uFillTx/>
                <a:latin typeface="Arial"/>
                <a:ea typeface="+mn-ea"/>
                <a:cs typeface="+mn-cs"/>
              </a:rPr>
              <a:t>	Other reasons* = 77</a:t>
            </a:r>
          </a:p>
          <a:p>
            <a:pPr marL="0" marR="0" lvl="0" indent="0" algn="l" defTabSz="457200" rtl="0" eaLnBrk="1" fontAlgn="auto" latinLnBrk="0" hangingPunct="1">
              <a:lnSpc>
                <a:spcPct val="100000"/>
              </a:lnSpc>
              <a:spcBef>
                <a:spcPts val="0"/>
              </a:spcBef>
              <a:spcAft>
                <a:spcPts val="0"/>
              </a:spcAft>
              <a:buClrTx/>
              <a:buSzTx/>
              <a:buFontTx/>
              <a:buNone/>
              <a:tabLst>
                <a:tab pos="182563" algn="l"/>
              </a:tabLst>
              <a:defRPr/>
            </a:pPr>
            <a:r>
              <a:rPr kumimoji="0" lang="en-ZA" sz="2000" b="1" i="0" u="none" strike="noStrike" kern="1200" cap="none" spc="0" normalizeH="0" baseline="0" noProof="0" dirty="0" smtClean="0">
                <a:ln>
                  <a:noFill/>
                </a:ln>
                <a:solidFill>
                  <a:srgbClr val="040404"/>
                </a:solidFill>
                <a:effectLst/>
                <a:uLnTx/>
                <a:uFillTx/>
                <a:latin typeface="Arial"/>
                <a:ea typeface="+mn-ea"/>
                <a:cs typeface="+mn-cs"/>
              </a:rPr>
              <a:t>Questionnaires not included:</a:t>
            </a:r>
          </a:p>
          <a:p>
            <a:pPr marL="0" marR="0" lvl="0" indent="0" algn="l" defTabSz="457200" rtl="0" eaLnBrk="1" fontAlgn="auto" latinLnBrk="0" hangingPunct="1">
              <a:lnSpc>
                <a:spcPct val="100000"/>
              </a:lnSpc>
              <a:spcBef>
                <a:spcPts val="0"/>
              </a:spcBef>
              <a:spcAft>
                <a:spcPts val="0"/>
              </a:spcAft>
              <a:buClrTx/>
              <a:buSzTx/>
              <a:buFontTx/>
              <a:buNone/>
              <a:tabLst>
                <a:tab pos="182563" algn="l"/>
              </a:tabLst>
              <a:defRPr/>
            </a:pPr>
            <a:r>
              <a:rPr kumimoji="0" lang="en-ZA" sz="2000" b="1" i="0" u="none" strike="noStrike" kern="1200" cap="none" spc="0" normalizeH="0" baseline="0" noProof="0" dirty="0" smtClean="0">
                <a:ln>
                  <a:noFill/>
                </a:ln>
                <a:solidFill>
                  <a:srgbClr val="040404"/>
                </a:solidFill>
                <a:effectLst/>
                <a:uLnTx/>
                <a:uFillTx/>
                <a:latin typeface="Arial"/>
                <a:ea typeface="+mn-ea"/>
                <a:cs typeface="+mn-cs"/>
              </a:rPr>
              <a:t>	Patient used reliever only = 85</a:t>
            </a:r>
          </a:p>
          <a:p>
            <a:pPr marL="0" marR="0" lvl="0" indent="0" algn="l" defTabSz="457200" rtl="0" eaLnBrk="1" fontAlgn="auto" latinLnBrk="0" hangingPunct="1">
              <a:lnSpc>
                <a:spcPct val="100000"/>
              </a:lnSpc>
              <a:spcBef>
                <a:spcPts val="0"/>
              </a:spcBef>
              <a:spcAft>
                <a:spcPts val="0"/>
              </a:spcAft>
              <a:buClrTx/>
              <a:buSzTx/>
              <a:buFontTx/>
              <a:buNone/>
              <a:tabLst>
                <a:tab pos="182563" algn="l"/>
              </a:tabLst>
              <a:defRPr/>
            </a:pPr>
            <a:r>
              <a:rPr kumimoji="0" lang="en-ZA" sz="2000" b="1" i="0" u="none" strike="noStrike" kern="1200" cap="none" spc="0" normalizeH="0" baseline="0" noProof="0" dirty="0" smtClean="0">
                <a:ln>
                  <a:noFill/>
                </a:ln>
                <a:solidFill>
                  <a:srgbClr val="040404"/>
                </a:solidFill>
                <a:effectLst/>
                <a:uLnTx/>
                <a:uFillTx/>
                <a:latin typeface="Arial"/>
                <a:ea typeface="+mn-ea"/>
                <a:cs typeface="+mn-cs"/>
              </a:rPr>
              <a:t>	Patient used preventer only = 19</a:t>
            </a:r>
          </a:p>
          <a:p>
            <a:pPr marL="0" marR="0" lvl="0" indent="0" algn="l" defTabSz="457200" rtl="0" eaLnBrk="1" fontAlgn="auto" latinLnBrk="0" hangingPunct="1">
              <a:lnSpc>
                <a:spcPct val="100000"/>
              </a:lnSpc>
              <a:spcBef>
                <a:spcPts val="0"/>
              </a:spcBef>
              <a:spcAft>
                <a:spcPts val="0"/>
              </a:spcAft>
              <a:buClrTx/>
              <a:buSzTx/>
              <a:buFontTx/>
              <a:buNone/>
              <a:tabLst>
                <a:tab pos="182563" algn="l"/>
              </a:tabLst>
              <a:defRPr/>
            </a:pPr>
            <a:r>
              <a:rPr kumimoji="0" lang="en-ZA" sz="2000" b="1" i="0" u="none" strike="noStrike" kern="1200" cap="none" spc="0" normalizeH="0" baseline="0" noProof="0" dirty="0" smtClean="0">
                <a:ln>
                  <a:noFill/>
                </a:ln>
                <a:solidFill>
                  <a:srgbClr val="040404"/>
                </a:solidFill>
                <a:effectLst/>
                <a:uLnTx/>
                <a:uFillTx/>
                <a:latin typeface="Arial"/>
                <a:ea typeface="+mn-ea"/>
                <a:cs typeface="+mn-cs"/>
              </a:rPr>
              <a:t>	No patient consent form = 9</a:t>
            </a:r>
            <a:endParaRPr kumimoji="0" lang="en-ZA" sz="2000" b="1" i="0" u="none" strike="noStrike" kern="1200" cap="none" spc="0" normalizeH="0" baseline="0" noProof="0" dirty="0">
              <a:ln>
                <a:noFill/>
              </a:ln>
              <a:solidFill>
                <a:srgbClr val="040404"/>
              </a:solidFill>
              <a:effectLst/>
              <a:uLnTx/>
              <a:uFillTx/>
              <a:latin typeface="Arial"/>
              <a:ea typeface="+mn-ea"/>
              <a:cs typeface="+mn-cs"/>
            </a:endParaRPr>
          </a:p>
        </p:txBody>
      </p:sp>
      <p:sp>
        <p:nvSpPr>
          <p:cNvPr id="12" name="TextBox 11"/>
          <p:cNvSpPr txBox="1"/>
          <p:nvPr/>
        </p:nvSpPr>
        <p:spPr>
          <a:xfrm>
            <a:off x="334963" y="6318250"/>
            <a:ext cx="5585183"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srgbClr val="000000"/>
                </a:solidFill>
                <a:effectLst/>
                <a:uLnTx/>
                <a:uFillTx/>
                <a:latin typeface="Arial"/>
                <a:ea typeface="+mn-ea"/>
                <a:cs typeface="+mn-cs"/>
              </a:rPr>
              <a:t>* Did not have asthma, under 16 years, used preventer only, communication difficulties</a:t>
            </a:r>
            <a:endParaRPr kumimoji="0" lang="en-ZA" sz="11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4" name="Straight Arrow Connector 13"/>
          <p:cNvCxnSpPr/>
          <p:nvPr/>
        </p:nvCxnSpPr>
        <p:spPr>
          <a:xfrm rot="5400000">
            <a:off x="2606676" y="3295650"/>
            <a:ext cx="3267075" cy="22224"/>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4251325" y="3117850"/>
            <a:ext cx="2111375" cy="1588"/>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628933" y="1303893"/>
            <a:ext cx="3321743" cy="400110"/>
          </a:xfrm>
          <a:prstGeom prst="rect">
            <a:avLst/>
          </a:prstGeom>
          <a:solidFill>
            <a:schemeClr val="accent2">
              <a:lumMod val="20000"/>
              <a:lumOff val="80000"/>
            </a:schemeClr>
          </a:solidFill>
          <a:effectLst>
            <a:outerShdw blurRad="50800" dist="38100" dir="5400000" algn="t" rotWithShape="0">
              <a:prstClr val="black">
                <a:alpha val="40000"/>
              </a:prstClr>
            </a:outerShdw>
          </a:effectLst>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smtClean="0">
                <a:ln>
                  <a:noFill/>
                </a:ln>
                <a:solidFill>
                  <a:srgbClr val="040404"/>
                </a:solidFill>
                <a:effectLst/>
                <a:uLnTx/>
                <a:uFillTx/>
                <a:latin typeface="Arial"/>
                <a:ea typeface="+mn-ea"/>
                <a:cs typeface="+mn-cs"/>
              </a:rPr>
              <a:t>  Patients enrolled = 3893 </a:t>
            </a:r>
            <a:endParaRPr kumimoji="0" lang="en-ZA" sz="2000" b="1" i="0" u="none" strike="noStrike" kern="1200" cap="none" spc="0" normalizeH="0" baseline="0" noProof="0" dirty="0">
              <a:ln>
                <a:noFill/>
              </a:ln>
              <a:solidFill>
                <a:srgbClr val="040404"/>
              </a:solidFill>
              <a:effectLst/>
              <a:uLnTx/>
              <a:uFillTx/>
              <a:latin typeface="Arial"/>
              <a:ea typeface="+mn-ea"/>
              <a:cs typeface="+mn-cs"/>
            </a:endParaRPr>
          </a:p>
        </p:txBody>
      </p:sp>
      <p:sp>
        <p:nvSpPr>
          <p:cNvPr id="13" name="TextBox 12"/>
          <p:cNvSpPr txBox="1"/>
          <p:nvPr/>
        </p:nvSpPr>
        <p:spPr>
          <a:xfrm>
            <a:off x="8430986" y="6543904"/>
            <a:ext cx="3692036" cy="276999"/>
          </a:xfrm>
          <a:prstGeom prst="rect">
            <a:avLst/>
          </a:prstGeom>
          <a:noFill/>
        </p:spPr>
        <p:txBody>
          <a:bodyPr wrap="none" rtlCol="0">
            <a:spAutoFit/>
          </a:bodyPr>
          <a:lstStyle/>
          <a:p>
            <a:pPr algn="r"/>
            <a:r>
              <a:rPr lang="en-ZA" sz="1200" dirty="0" smtClean="0">
                <a:solidFill>
                  <a:srgbClr val="000000"/>
                </a:solidFill>
              </a:rPr>
              <a:t>Partridge MR et al. </a:t>
            </a:r>
            <a:r>
              <a:rPr lang="en-ZA" sz="1200" dirty="0" smtClean="0">
                <a:solidFill>
                  <a:srgbClr val="000000"/>
                </a:solidFill>
                <a:cs typeface="Arial" pitchFamily="34" charset="0"/>
              </a:rPr>
              <a:t>BMC Pulmonary Med </a:t>
            </a:r>
            <a:r>
              <a:rPr lang="en-ZA" sz="1200" dirty="0" smtClean="0">
                <a:solidFill>
                  <a:srgbClr val="000000"/>
                </a:solidFill>
              </a:rPr>
              <a:t>2006;6:13</a:t>
            </a:r>
            <a:endParaRPr lang="en-ZA" sz="1200" dirty="0">
              <a:solidFill>
                <a:srgbClr val="000000"/>
              </a:solidFill>
            </a:endParaRPr>
          </a:p>
        </p:txBody>
      </p:sp>
    </p:spTree>
    <p:extLst>
      <p:ext uri="{BB962C8B-B14F-4D97-AF65-F5344CB8AC3E}">
        <p14:creationId xmlns:p14="http://schemas.microsoft.com/office/powerpoint/2010/main" val="14395244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46985" y="191193"/>
            <a:ext cx="8498030" cy="810478"/>
          </a:xfrm>
          <a:prstGeom prst="rect">
            <a:avLst/>
          </a:prstGeom>
          <a:noFill/>
        </p:spPr>
        <p:txBody>
          <a:bodyPr wrap="square" rtlCol="0">
            <a:spAutoFit/>
          </a:bodyPr>
          <a:lstStyle/>
          <a:p>
            <a:pPr marL="0" marR="0" lvl="0" indent="0" algn="ctr" defTabSz="457200" rtl="0" eaLnBrk="1" fontAlgn="auto" latinLnBrk="0" hangingPunct="1">
              <a:lnSpc>
                <a:spcPts val="2800"/>
              </a:lnSpc>
              <a:spcBef>
                <a:spcPts val="0"/>
              </a:spcBef>
              <a:spcAft>
                <a:spcPts val="0"/>
              </a:spcAft>
              <a:buClrTx/>
              <a:buSzTx/>
              <a:buFontTx/>
              <a:buNone/>
              <a:tabLst/>
              <a:defRPr/>
            </a:pPr>
            <a:r>
              <a:rPr kumimoji="0" lang="en-ZA" sz="3200" b="1" i="0" u="none" strike="noStrike" kern="1200" cap="none" spc="0" normalizeH="0" baseline="0" noProof="0" dirty="0" smtClean="0">
                <a:ln>
                  <a:noFill/>
                </a:ln>
                <a:solidFill>
                  <a:srgbClr val="000000"/>
                </a:solidFill>
                <a:effectLst/>
                <a:uLnTx/>
                <a:uFillTx/>
                <a:latin typeface="Arial"/>
                <a:ea typeface="+mn-ea"/>
                <a:cs typeface="+mn-cs"/>
              </a:rPr>
              <a:t>Asthma Control Questionnaire</a:t>
            </a:r>
          </a:p>
          <a:p>
            <a:pPr marL="0" marR="0" lvl="0" indent="0" algn="ctr" defTabSz="457200" rtl="0" eaLnBrk="1" fontAlgn="auto" latinLnBrk="0" hangingPunct="1">
              <a:lnSpc>
                <a:spcPts val="2800"/>
              </a:lnSpc>
              <a:spcBef>
                <a:spcPts val="0"/>
              </a:spcBef>
              <a:spcAft>
                <a:spcPts val="0"/>
              </a:spcAft>
              <a:buClrTx/>
              <a:buSzTx/>
              <a:buFontTx/>
              <a:buNone/>
              <a:tabLst/>
              <a:defRPr/>
            </a:pPr>
            <a:r>
              <a:rPr kumimoji="0" lang="en-ZA" sz="3200" b="1" i="0" u="none" strike="noStrike" kern="1200" cap="none" spc="0" normalizeH="0" baseline="0" noProof="0" dirty="0" smtClean="0">
                <a:ln>
                  <a:noFill/>
                </a:ln>
                <a:solidFill>
                  <a:srgbClr val="000000"/>
                </a:solidFill>
                <a:effectLst/>
                <a:uLnTx/>
                <a:uFillTx/>
                <a:latin typeface="Arial"/>
                <a:ea typeface="+mn-ea"/>
                <a:cs typeface="+mn-cs"/>
              </a:rPr>
              <a:t>- </a:t>
            </a:r>
            <a:r>
              <a:rPr kumimoji="0" lang="en-ZA" sz="3200" b="1" i="0" u="none" strike="noStrike" kern="1200" cap="none" spc="0" normalizeH="0" baseline="0" noProof="0" dirty="0" err="1" smtClean="0">
                <a:ln>
                  <a:noFill/>
                </a:ln>
                <a:solidFill>
                  <a:srgbClr val="000000"/>
                </a:solidFill>
                <a:effectLst/>
                <a:uLnTx/>
                <a:uFillTx/>
                <a:latin typeface="Arial"/>
                <a:ea typeface="+mn-ea"/>
                <a:cs typeface="+mn-cs"/>
              </a:rPr>
              <a:t>worsenings</a:t>
            </a:r>
            <a:r>
              <a:rPr kumimoji="0" lang="en-ZA" sz="3200" b="1" i="0" u="none" strike="noStrike" kern="1200" cap="none" spc="0" normalizeH="0" baseline="0" noProof="0" dirty="0" smtClean="0">
                <a:ln>
                  <a:noFill/>
                </a:ln>
                <a:solidFill>
                  <a:srgbClr val="000000"/>
                </a:solidFill>
                <a:effectLst/>
                <a:uLnTx/>
                <a:uFillTx/>
                <a:latin typeface="Arial"/>
                <a:ea typeface="+mn-ea"/>
                <a:cs typeface="+mn-cs"/>
              </a:rPr>
              <a:t> experienced by patients</a:t>
            </a:r>
            <a:endParaRPr kumimoji="0" lang="en-ZA" sz="3200" b="1" i="0" u="none" strike="noStrike" kern="1200" cap="none" spc="0" normalizeH="0" baseline="0" noProof="0" dirty="0">
              <a:ln>
                <a:noFill/>
              </a:ln>
              <a:solidFill>
                <a:srgbClr val="000000"/>
              </a:solidFill>
              <a:effectLst/>
              <a:uLnTx/>
              <a:uFillTx/>
              <a:latin typeface="Arial"/>
              <a:ea typeface="+mn-ea"/>
              <a:cs typeface="+mn-cs"/>
            </a:endParaRPr>
          </a:p>
        </p:txBody>
      </p:sp>
      <p:sp>
        <p:nvSpPr>
          <p:cNvPr id="13" name="TextBox 12"/>
          <p:cNvSpPr txBox="1"/>
          <p:nvPr/>
        </p:nvSpPr>
        <p:spPr>
          <a:xfrm>
            <a:off x="1191784" y="2199759"/>
            <a:ext cx="2473754" cy="369332"/>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srgbClr val="000000"/>
                </a:solidFill>
                <a:effectLst/>
                <a:uLnTx/>
                <a:uFillTx/>
                <a:latin typeface="Arial"/>
                <a:ea typeface="+mn-ea"/>
                <a:cs typeface="+mn-cs"/>
              </a:rPr>
              <a:t>Uncontrolled (n=1732)</a:t>
            </a:r>
            <a:endParaRPr kumimoji="0" lang="en-ZA"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4" name="Rectangle 13"/>
          <p:cNvSpPr/>
          <p:nvPr/>
        </p:nvSpPr>
        <p:spPr>
          <a:xfrm>
            <a:off x="3665538" y="2139950"/>
            <a:ext cx="4786312" cy="4889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TextBox 14"/>
          <p:cNvSpPr txBox="1"/>
          <p:nvPr/>
        </p:nvSpPr>
        <p:spPr>
          <a:xfrm>
            <a:off x="653183" y="3399909"/>
            <a:ext cx="3012363" cy="369332"/>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srgbClr val="000000"/>
                </a:solidFill>
                <a:effectLst/>
                <a:uLnTx/>
                <a:uFillTx/>
                <a:latin typeface="Arial"/>
                <a:ea typeface="+mn-ea"/>
                <a:cs typeface="+mn-cs"/>
              </a:rPr>
              <a:t>Not well controlled (n=714)</a:t>
            </a:r>
            <a:endParaRPr kumimoji="0" lang="en-ZA"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Rectangle 15"/>
          <p:cNvSpPr/>
          <p:nvPr/>
        </p:nvSpPr>
        <p:spPr>
          <a:xfrm>
            <a:off x="3665538" y="3340100"/>
            <a:ext cx="2163762" cy="4889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TextBox 16"/>
          <p:cNvSpPr txBox="1"/>
          <p:nvPr/>
        </p:nvSpPr>
        <p:spPr>
          <a:xfrm>
            <a:off x="1106197" y="4733409"/>
            <a:ext cx="2559355" cy="369332"/>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srgbClr val="000000"/>
                </a:solidFill>
                <a:effectLst/>
                <a:uLnTx/>
                <a:uFillTx/>
                <a:latin typeface="Arial"/>
                <a:ea typeface="+mn-ea"/>
                <a:cs typeface="+mn-cs"/>
              </a:rPr>
              <a:t>Well controlled (n=965)</a:t>
            </a:r>
            <a:endParaRPr kumimoji="0" lang="en-ZA"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Rectangle 17"/>
          <p:cNvSpPr/>
          <p:nvPr/>
        </p:nvSpPr>
        <p:spPr>
          <a:xfrm>
            <a:off x="3665538" y="4673600"/>
            <a:ext cx="1862426" cy="4889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Rectangle 11"/>
          <p:cNvSpPr/>
          <p:nvPr/>
        </p:nvSpPr>
        <p:spPr>
          <a:xfrm>
            <a:off x="3665538" y="1719263"/>
            <a:ext cx="5895975" cy="3824287"/>
          </a:xfrm>
          <a:prstGeom prst="rect">
            <a:avLst/>
          </a:prstGeom>
          <a:noFill/>
          <a:ln w="1905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22" name="Straight Connector 21"/>
          <p:cNvCxnSpPr/>
          <p:nvPr/>
        </p:nvCxnSpPr>
        <p:spPr>
          <a:xfrm rot="5400000">
            <a:off x="3598863" y="5610225"/>
            <a:ext cx="134938" cy="1588"/>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3509085" y="5615550"/>
            <a:ext cx="312906"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srgbClr val="000000"/>
                </a:solidFill>
                <a:effectLst/>
                <a:uLnTx/>
                <a:uFillTx/>
                <a:latin typeface="Arial"/>
                <a:ea typeface="+mn-ea"/>
                <a:cs typeface="+mn-cs"/>
              </a:rPr>
              <a:t>0</a:t>
            </a:r>
            <a:endParaRPr kumimoji="0" lang="en-ZA" sz="1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24" name="Straight Connector 23"/>
          <p:cNvCxnSpPr/>
          <p:nvPr/>
        </p:nvCxnSpPr>
        <p:spPr>
          <a:xfrm rot="5400000">
            <a:off x="5138030" y="5610225"/>
            <a:ext cx="134938" cy="1588"/>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5048252" y="5615550"/>
            <a:ext cx="312906"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srgbClr val="000000"/>
                </a:solidFill>
                <a:effectLst/>
                <a:uLnTx/>
                <a:uFillTx/>
                <a:latin typeface="Arial"/>
                <a:ea typeface="+mn-ea"/>
                <a:cs typeface="+mn-cs"/>
              </a:rPr>
              <a:t>5</a:t>
            </a:r>
            <a:endParaRPr kumimoji="0" lang="en-ZA" sz="1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26" name="Straight Connector 25"/>
          <p:cNvCxnSpPr/>
          <p:nvPr/>
        </p:nvCxnSpPr>
        <p:spPr>
          <a:xfrm rot="5400000">
            <a:off x="6587411" y="5610225"/>
            <a:ext cx="134938" cy="1588"/>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6435728" y="5615550"/>
            <a:ext cx="441147"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srgbClr val="000000"/>
                </a:solidFill>
                <a:effectLst/>
                <a:uLnTx/>
                <a:uFillTx/>
                <a:latin typeface="Arial"/>
                <a:ea typeface="+mn-ea"/>
                <a:cs typeface="+mn-cs"/>
              </a:rPr>
              <a:t>10</a:t>
            </a:r>
            <a:endParaRPr kumimoji="0" lang="en-ZA" sz="1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28" name="Straight Connector 27"/>
          <p:cNvCxnSpPr/>
          <p:nvPr/>
        </p:nvCxnSpPr>
        <p:spPr>
          <a:xfrm rot="5400000">
            <a:off x="8052678" y="5610225"/>
            <a:ext cx="134938" cy="1588"/>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7908924" y="5615550"/>
            <a:ext cx="441147"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srgbClr val="000000"/>
                </a:solidFill>
                <a:effectLst/>
                <a:uLnTx/>
                <a:uFillTx/>
                <a:latin typeface="Arial"/>
                <a:ea typeface="+mn-ea"/>
                <a:cs typeface="+mn-cs"/>
              </a:rPr>
              <a:t>15</a:t>
            </a:r>
            <a:endParaRPr kumimoji="0" lang="en-ZA" sz="1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30" name="Straight Connector 29"/>
          <p:cNvCxnSpPr/>
          <p:nvPr/>
        </p:nvCxnSpPr>
        <p:spPr>
          <a:xfrm rot="5400000">
            <a:off x="9489367" y="5610225"/>
            <a:ext cx="134938" cy="1588"/>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9342433" y="5615550"/>
            <a:ext cx="441147"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srgbClr val="000000"/>
                </a:solidFill>
                <a:effectLst/>
                <a:uLnTx/>
                <a:uFillTx/>
                <a:latin typeface="Arial"/>
                <a:ea typeface="+mn-ea"/>
                <a:cs typeface="+mn-cs"/>
              </a:rPr>
              <a:t>20</a:t>
            </a:r>
            <a:endParaRPr kumimoji="0" lang="en-ZA"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2" name="TextBox 31"/>
          <p:cNvSpPr txBox="1"/>
          <p:nvPr/>
        </p:nvSpPr>
        <p:spPr>
          <a:xfrm>
            <a:off x="4718050" y="5979276"/>
            <a:ext cx="387798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srgbClr val="000000"/>
                </a:solidFill>
                <a:effectLst/>
                <a:uLnTx/>
                <a:uFillTx/>
                <a:latin typeface="Arial"/>
                <a:ea typeface="+mn-ea"/>
                <a:cs typeface="+mn-cs"/>
              </a:rPr>
              <a:t>Number of </a:t>
            </a:r>
            <a:r>
              <a:rPr kumimoji="0" lang="en-ZA" sz="1800" b="0" i="0" u="none" strike="noStrike" kern="1200" cap="none" spc="0" normalizeH="0" baseline="0" noProof="0" dirty="0" err="1" smtClean="0">
                <a:ln>
                  <a:noFill/>
                </a:ln>
                <a:solidFill>
                  <a:srgbClr val="000000"/>
                </a:solidFill>
                <a:effectLst/>
                <a:uLnTx/>
                <a:uFillTx/>
                <a:latin typeface="Arial"/>
                <a:ea typeface="+mn-ea"/>
                <a:cs typeface="+mn-cs"/>
              </a:rPr>
              <a:t>worsenings</a:t>
            </a:r>
            <a:r>
              <a:rPr kumimoji="0" lang="en-ZA" sz="1800" b="0" i="0" u="none" strike="noStrike" kern="1200" cap="none" spc="0" normalizeH="0" baseline="0" noProof="0" dirty="0" smtClean="0">
                <a:ln>
                  <a:noFill/>
                </a:ln>
                <a:solidFill>
                  <a:srgbClr val="000000"/>
                </a:solidFill>
                <a:effectLst/>
                <a:uLnTx/>
                <a:uFillTx/>
                <a:latin typeface="Arial"/>
                <a:ea typeface="+mn-ea"/>
                <a:cs typeface="+mn-cs"/>
              </a:rPr>
              <a:t>/patients/year</a:t>
            </a:r>
            <a:endParaRPr kumimoji="0" lang="en-ZA" sz="1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33" name="Straight Connector 32"/>
          <p:cNvCxnSpPr/>
          <p:nvPr/>
        </p:nvCxnSpPr>
        <p:spPr>
          <a:xfrm>
            <a:off x="921327" y="1028700"/>
            <a:ext cx="10349346" cy="1588"/>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8430986" y="6543904"/>
            <a:ext cx="3692036" cy="276999"/>
          </a:xfrm>
          <a:prstGeom prst="rect">
            <a:avLst/>
          </a:prstGeom>
          <a:noFill/>
        </p:spPr>
        <p:txBody>
          <a:bodyPr wrap="none" rtlCol="0">
            <a:spAutoFit/>
          </a:bodyPr>
          <a:lstStyle/>
          <a:p>
            <a:pPr algn="r"/>
            <a:r>
              <a:rPr lang="en-ZA" sz="1200" dirty="0" smtClean="0">
                <a:solidFill>
                  <a:srgbClr val="000000"/>
                </a:solidFill>
              </a:rPr>
              <a:t>Partridge MR et al. </a:t>
            </a:r>
            <a:r>
              <a:rPr lang="en-ZA" sz="1200" dirty="0" smtClean="0">
                <a:solidFill>
                  <a:srgbClr val="000000"/>
                </a:solidFill>
                <a:cs typeface="Arial" pitchFamily="34" charset="0"/>
              </a:rPr>
              <a:t>BMC Pulmonary Med </a:t>
            </a:r>
            <a:r>
              <a:rPr lang="en-ZA" sz="1200" dirty="0" smtClean="0">
                <a:solidFill>
                  <a:srgbClr val="000000"/>
                </a:solidFill>
              </a:rPr>
              <a:t>2006;6:13</a:t>
            </a:r>
            <a:endParaRPr lang="en-ZA" sz="1200" dirty="0">
              <a:solidFill>
                <a:srgbClr val="000000"/>
              </a:solidFill>
            </a:endParaRPr>
          </a:p>
        </p:txBody>
      </p:sp>
    </p:spTree>
    <p:extLst>
      <p:ext uri="{BB962C8B-B14F-4D97-AF65-F5344CB8AC3E}">
        <p14:creationId xmlns:p14="http://schemas.microsoft.com/office/powerpoint/2010/main" val="2912067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80808"/>
        </a:solidFill>
        <a:effectLst/>
      </p:bgPr>
    </p:bg>
    <p:spTree>
      <p:nvGrpSpPr>
        <p:cNvPr id="1" name=""/>
        <p:cNvGrpSpPr/>
        <p:nvPr/>
      </p:nvGrpSpPr>
      <p:grpSpPr>
        <a:xfrm>
          <a:off x="0" y="0"/>
          <a:ext cx="0" cy="0"/>
          <a:chOff x="0" y="0"/>
          <a:chExt cx="0" cy="0"/>
        </a:xfrm>
      </p:grpSpPr>
      <p:pic>
        <p:nvPicPr>
          <p:cNvPr id="18432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600" y="274320"/>
            <a:ext cx="9702800" cy="674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 name="Rectangle 2"/>
          <p:cNvSpPr>
            <a:spLocks noChangeArrowheads="1"/>
          </p:cNvSpPr>
          <p:nvPr/>
        </p:nvSpPr>
        <p:spPr bwMode="auto">
          <a:xfrm>
            <a:off x="2743201" y="914400"/>
            <a:ext cx="1470025" cy="4483100"/>
          </a:xfrm>
          <a:prstGeom prst="rect">
            <a:avLst/>
          </a:prstGeom>
          <a:noFill/>
          <a:ln w="9525">
            <a:noFill/>
            <a:miter lim="800000"/>
            <a:headEnd/>
            <a:tailEnd/>
          </a:ln>
          <a:effectLst>
            <a:outerShdw dist="45791" dir="2021404" algn="ctr" rotWithShape="0">
              <a:srgbClr val="000000"/>
            </a:outerShdw>
          </a:effectLst>
        </p:spPr>
        <p:txBody>
          <a:bodyPr wrap="none">
            <a:spAutoFit/>
          </a:bodyPr>
          <a:lstStyle/>
          <a:p>
            <a:pPr eaLnBrk="1" hangingPunct="1">
              <a:defRPr/>
            </a:pPr>
            <a:r>
              <a:rPr lang="en-US" sz="9600" kern="0" dirty="0">
                <a:solidFill>
                  <a:srgbClr val="FFFF00"/>
                </a:solidFill>
                <a:latin typeface="Arial" charset="0"/>
              </a:rPr>
              <a:t>G </a:t>
            </a:r>
            <a:br>
              <a:rPr lang="en-US" sz="9600" kern="0" dirty="0">
                <a:solidFill>
                  <a:srgbClr val="FFFF00"/>
                </a:solidFill>
                <a:latin typeface="Arial" charset="0"/>
              </a:rPr>
            </a:br>
            <a:r>
              <a:rPr lang="en-US" sz="9600" kern="0" dirty="0">
                <a:solidFill>
                  <a:srgbClr val="FFFF00"/>
                </a:solidFill>
                <a:latin typeface="Arial" charset="0"/>
              </a:rPr>
              <a:t>IN</a:t>
            </a:r>
            <a:br>
              <a:rPr lang="en-US" sz="9600" kern="0" dirty="0">
                <a:solidFill>
                  <a:srgbClr val="FFFF00"/>
                </a:solidFill>
                <a:latin typeface="Arial" charset="0"/>
              </a:rPr>
            </a:br>
            <a:r>
              <a:rPr lang="en-US" sz="9600" kern="0" dirty="0">
                <a:solidFill>
                  <a:srgbClr val="FFFF00"/>
                </a:solidFill>
                <a:latin typeface="Arial" charset="0"/>
              </a:rPr>
              <a:t>A</a:t>
            </a:r>
          </a:p>
        </p:txBody>
      </p:sp>
      <p:sp>
        <p:nvSpPr>
          <p:cNvPr id="5" name="Rectangle 3"/>
          <p:cNvSpPr>
            <a:spLocks noChangeArrowheads="1"/>
          </p:cNvSpPr>
          <p:nvPr/>
        </p:nvSpPr>
        <p:spPr bwMode="auto">
          <a:xfrm>
            <a:off x="3733800" y="1143001"/>
            <a:ext cx="5715000" cy="4117975"/>
          </a:xfrm>
          <a:prstGeom prst="rect">
            <a:avLst/>
          </a:prstGeom>
          <a:noFill/>
          <a:ln w="9525">
            <a:noFill/>
            <a:miter lim="800000"/>
            <a:headEnd/>
            <a:tailEnd/>
          </a:ln>
          <a:effectLst>
            <a:outerShdw dist="45791" dir="2021404" algn="ctr" rotWithShape="0">
              <a:schemeClr val="tx1"/>
            </a:outerShdw>
          </a:effectLst>
        </p:spPr>
        <p:txBody>
          <a:bodyPr>
            <a:spAutoFit/>
          </a:bodyPr>
          <a:lstStyle/>
          <a:p>
            <a:pPr>
              <a:spcBef>
                <a:spcPct val="50000"/>
              </a:spcBef>
              <a:defRPr/>
            </a:pPr>
            <a:r>
              <a:rPr lang="en-US" sz="6600" dirty="0" err="1">
                <a:solidFill>
                  <a:prstClr val="white"/>
                </a:solidFill>
                <a:latin typeface="Arial"/>
              </a:rPr>
              <a:t>lobal</a:t>
            </a:r>
            <a:r>
              <a:rPr lang="en-US" sz="6600" dirty="0">
                <a:solidFill>
                  <a:prstClr val="white"/>
                </a:solidFill>
                <a:latin typeface="Arial"/>
              </a:rPr>
              <a:t> </a:t>
            </a:r>
          </a:p>
          <a:p>
            <a:pPr>
              <a:spcBef>
                <a:spcPct val="50000"/>
              </a:spcBef>
              <a:defRPr/>
            </a:pPr>
            <a:r>
              <a:rPr lang="en-US" sz="6600" dirty="0">
                <a:solidFill>
                  <a:prstClr val="white"/>
                </a:solidFill>
                <a:latin typeface="Arial"/>
              </a:rPr>
              <a:t> </a:t>
            </a:r>
            <a:r>
              <a:rPr lang="en-US" sz="6600" dirty="0" err="1">
                <a:solidFill>
                  <a:prstClr val="white"/>
                </a:solidFill>
                <a:latin typeface="Arial"/>
              </a:rPr>
              <a:t>itiative</a:t>
            </a:r>
            <a:r>
              <a:rPr lang="en-US" sz="6600" dirty="0">
                <a:solidFill>
                  <a:prstClr val="white"/>
                </a:solidFill>
                <a:latin typeface="Arial"/>
              </a:rPr>
              <a:t> for </a:t>
            </a:r>
          </a:p>
          <a:p>
            <a:pPr>
              <a:spcBef>
                <a:spcPct val="50000"/>
              </a:spcBef>
              <a:defRPr/>
            </a:pPr>
            <a:r>
              <a:rPr lang="en-US" sz="6600" dirty="0" err="1">
                <a:solidFill>
                  <a:prstClr val="white"/>
                </a:solidFill>
                <a:latin typeface="Arial"/>
              </a:rPr>
              <a:t>sthma</a:t>
            </a:r>
            <a:endParaRPr lang="en-US" sz="6600" dirty="0">
              <a:solidFill>
                <a:prstClr val="white"/>
              </a:solidFill>
              <a:latin typeface="Arial"/>
            </a:endParaRPr>
          </a:p>
        </p:txBody>
      </p:sp>
      <p:pic>
        <p:nvPicPr>
          <p:cNvPr id="184325" name="Picture 2"/>
          <p:cNvPicPr>
            <a:picLocks noChangeAspect="1"/>
          </p:cNvPicPr>
          <p:nvPr/>
        </p:nvPicPr>
        <p:blipFill>
          <a:blip r:embed="rId3">
            <a:lum bright="30000" contrast="-25000"/>
            <a:extLst>
              <a:ext uri="{28A0092B-C50C-407E-A947-70E740481C1C}">
                <a14:useLocalDpi xmlns:a14="http://schemas.microsoft.com/office/drawing/2010/main" val="0"/>
              </a:ext>
            </a:extLst>
          </a:blip>
          <a:srcRect/>
          <a:stretch>
            <a:fillRect/>
          </a:stretch>
        </p:blipFill>
        <p:spPr bwMode="auto">
          <a:xfrm>
            <a:off x="7475538" y="3525925"/>
            <a:ext cx="2806700"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6" name="TextBox 1"/>
          <p:cNvSpPr txBox="1">
            <a:spLocks noChangeArrowheads="1"/>
          </p:cNvSpPr>
          <p:nvPr/>
        </p:nvSpPr>
        <p:spPr bwMode="auto">
          <a:xfrm>
            <a:off x="3048000" y="6440489"/>
            <a:ext cx="6096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dirty="0">
                <a:solidFill>
                  <a:schemeClr val="accent1">
                    <a:lumMod val="20000"/>
                    <a:lumOff val="80000"/>
                  </a:schemeClr>
                </a:solidFill>
                <a:ea typeface="MS PGothic" panose="020B0600070205080204" pitchFamily="34" charset="-128"/>
              </a:rPr>
              <a:t>© Global Initiative for Asthma</a:t>
            </a:r>
          </a:p>
        </p:txBody>
      </p:sp>
    </p:spTree>
    <p:extLst>
      <p:ext uri="{BB962C8B-B14F-4D97-AF65-F5344CB8AC3E}">
        <p14:creationId xmlns:p14="http://schemas.microsoft.com/office/powerpoint/2010/main" val="35066167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416050" y="6273800"/>
            <a:ext cx="2105024"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fontAlgn="base" hangingPunct="1">
              <a:spcBef>
                <a:spcPct val="0"/>
              </a:spcBef>
              <a:spcAft>
                <a:spcPct val="0"/>
              </a:spcAft>
              <a:buNone/>
            </a:pPr>
            <a:r>
              <a:rPr lang="en-GB" altLang="en-US" sz="1000" i="1" dirty="0">
                <a:solidFill>
                  <a:srgbClr val="040404"/>
                </a:solidFill>
              </a:rPr>
              <a:t>Base: all respondents (n=</a:t>
            </a:r>
            <a:r>
              <a:rPr lang="en-US" altLang="en-US" sz="1000" i="1" dirty="0">
                <a:solidFill>
                  <a:srgbClr val="040404"/>
                </a:solidFill>
              </a:rPr>
              <a:t>3,415)</a:t>
            </a:r>
          </a:p>
        </p:txBody>
      </p:sp>
      <p:sp>
        <p:nvSpPr>
          <p:cNvPr id="22531" name="Text Box 3"/>
          <p:cNvSpPr txBox="1">
            <a:spLocks noChangeArrowheads="1"/>
          </p:cNvSpPr>
          <p:nvPr/>
        </p:nvSpPr>
        <p:spPr bwMode="auto">
          <a:xfrm>
            <a:off x="5351128" y="5773738"/>
            <a:ext cx="1555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fontAlgn="base" hangingPunct="1">
              <a:spcBef>
                <a:spcPct val="0"/>
              </a:spcBef>
              <a:spcAft>
                <a:spcPct val="0"/>
              </a:spcAft>
              <a:buNone/>
            </a:pPr>
            <a:r>
              <a:rPr lang="sv-SE" altLang="en-US" sz="1800">
                <a:solidFill>
                  <a:srgbClr val="080808"/>
                </a:solidFill>
              </a:rPr>
              <a:t>Patients (%)</a:t>
            </a:r>
            <a:endParaRPr lang="en-GB" altLang="en-US" sz="1800">
              <a:solidFill>
                <a:srgbClr val="080808"/>
              </a:solidFill>
            </a:endParaRPr>
          </a:p>
        </p:txBody>
      </p:sp>
      <p:sp>
        <p:nvSpPr>
          <p:cNvPr id="22532" name="Text Box 4"/>
          <p:cNvSpPr txBox="1">
            <a:spLocks noChangeArrowheads="1"/>
          </p:cNvSpPr>
          <p:nvPr/>
        </p:nvSpPr>
        <p:spPr bwMode="auto">
          <a:xfrm rot="16200000">
            <a:off x="948316" y="3532981"/>
            <a:ext cx="3721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fontAlgn="base" hangingPunct="1">
              <a:spcBef>
                <a:spcPct val="0"/>
              </a:spcBef>
              <a:spcAft>
                <a:spcPct val="0"/>
              </a:spcAft>
              <a:buNone/>
            </a:pPr>
            <a:r>
              <a:rPr lang="sv-SE" altLang="en-US" sz="1800" dirty="0">
                <a:solidFill>
                  <a:srgbClr val="080808"/>
                </a:solidFill>
              </a:rPr>
              <a:t>Number of inhalations/day</a:t>
            </a:r>
            <a:endParaRPr lang="en-GB" altLang="en-US" sz="1800" dirty="0">
              <a:solidFill>
                <a:srgbClr val="080808"/>
              </a:solidFill>
            </a:endParaRPr>
          </a:p>
        </p:txBody>
      </p:sp>
      <p:sp>
        <p:nvSpPr>
          <p:cNvPr id="22534" name="Rectangle 6"/>
          <p:cNvSpPr>
            <a:spLocks noChangeArrowheads="1"/>
          </p:cNvSpPr>
          <p:nvPr/>
        </p:nvSpPr>
        <p:spPr bwMode="auto">
          <a:xfrm>
            <a:off x="3709988" y="4786313"/>
            <a:ext cx="648953" cy="373062"/>
          </a:xfrm>
          <a:prstGeom prst="rect">
            <a:avLst/>
          </a:prstGeom>
          <a:gradFill rotWithShape="1">
            <a:gsLst>
              <a:gs pos="0">
                <a:srgbClr val="760000"/>
              </a:gs>
              <a:gs pos="50000">
                <a:srgbClr val="FF0000"/>
              </a:gs>
              <a:gs pos="100000">
                <a:srgbClr val="760000"/>
              </a:gs>
            </a:gsLst>
            <a:lin ang="5400000" scaled="1"/>
          </a:gradFill>
          <a:ln>
            <a:solidFill>
              <a:srgbClr val="040404"/>
            </a:solidFill>
          </a:ln>
          <a:extLst/>
        </p:spPr>
        <p:txBody>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fontAlgn="base" hangingPunct="1">
              <a:spcBef>
                <a:spcPct val="0"/>
              </a:spcBef>
              <a:spcAft>
                <a:spcPct val="0"/>
              </a:spcAft>
              <a:buNone/>
            </a:pPr>
            <a:endParaRPr lang="en-ZA" altLang="en-US" sz="1800">
              <a:solidFill>
                <a:srgbClr val="080808"/>
              </a:solidFill>
            </a:endParaRPr>
          </a:p>
        </p:txBody>
      </p:sp>
      <p:sp>
        <p:nvSpPr>
          <p:cNvPr id="22535" name="Rectangle 7"/>
          <p:cNvSpPr>
            <a:spLocks noChangeArrowheads="1"/>
          </p:cNvSpPr>
          <p:nvPr/>
        </p:nvSpPr>
        <p:spPr bwMode="auto">
          <a:xfrm>
            <a:off x="3709988" y="4119563"/>
            <a:ext cx="1410953" cy="355600"/>
          </a:xfrm>
          <a:prstGeom prst="rect">
            <a:avLst/>
          </a:prstGeom>
          <a:gradFill rotWithShape="1">
            <a:gsLst>
              <a:gs pos="0">
                <a:srgbClr val="760000"/>
              </a:gs>
              <a:gs pos="50000">
                <a:srgbClr val="FF0000"/>
              </a:gs>
              <a:gs pos="100000">
                <a:srgbClr val="760000"/>
              </a:gs>
            </a:gsLst>
            <a:lin ang="5400000" scaled="1"/>
          </a:gradFill>
          <a:ln>
            <a:solidFill>
              <a:srgbClr val="040404"/>
            </a:solidFill>
          </a:ln>
          <a:extLst/>
        </p:spPr>
        <p:txBody>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fontAlgn="base" hangingPunct="1">
              <a:spcBef>
                <a:spcPct val="0"/>
              </a:spcBef>
              <a:spcAft>
                <a:spcPct val="0"/>
              </a:spcAft>
              <a:buNone/>
            </a:pPr>
            <a:endParaRPr lang="en-ZA" altLang="en-US" sz="1800">
              <a:solidFill>
                <a:srgbClr val="080808"/>
              </a:solidFill>
            </a:endParaRPr>
          </a:p>
        </p:txBody>
      </p:sp>
      <p:sp>
        <p:nvSpPr>
          <p:cNvPr id="22536" name="Rectangle 8"/>
          <p:cNvSpPr>
            <a:spLocks noChangeArrowheads="1"/>
          </p:cNvSpPr>
          <p:nvPr/>
        </p:nvSpPr>
        <p:spPr bwMode="auto">
          <a:xfrm>
            <a:off x="3709988" y="3443288"/>
            <a:ext cx="2677777" cy="373062"/>
          </a:xfrm>
          <a:prstGeom prst="rect">
            <a:avLst/>
          </a:prstGeom>
          <a:gradFill rotWithShape="1">
            <a:gsLst>
              <a:gs pos="0">
                <a:srgbClr val="760000"/>
              </a:gs>
              <a:gs pos="50000">
                <a:srgbClr val="FF0000"/>
              </a:gs>
              <a:gs pos="100000">
                <a:srgbClr val="760000"/>
              </a:gs>
            </a:gsLst>
            <a:lin ang="5400000" scaled="1"/>
          </a:gradFill>
          <a:ln>
            <a:solidFill>
              <a:srgbClr val="040404"/>
            </a:solidFill>
          </a:ln>
          <a:extLst/>
        </p:spPr>
        <p:txBody>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fontAlgn="base" hangingPunct="1">
              <a:spcBef>
                <a:spcPct val="0"/>
              </a:spcBef>
              <a:spcAft>
                <a:spcPct val="0"/>
              </a:spcAft>
              <a:buNone/>
            </a:pPr>
            <a:endParaRPr lang="en-ZA" altLang="en-US" sz="1800">
              <a:solidFill>
                <a:srgbClr val="080808"/>
              </a:solidFill>
            </a:endParaRPr>
          </a:p>
        </p:txBody>
      </p:sp>
      <p:sp>
        <p:nvSpPr>
          <p:cNvPr id="22537" name="Rectangle 9"/>
          <p:cNvSpPr>
            <a:spLocks noChangeArrowheads="1"/>
          </p:cNvSpPr>
          <p:nvPr/>
        </p:nvSpPr>
        <p:spPr bwMode="auto">
          <a:xfrm>
            <a:off x="3709988" y="2776538"/>
            <a:ext cx="4830427" cy="355600"/>
          </a:xfrm>
          <a:prstGeom prst="rect">
            <a:avLst/>
          </a:prstGeom>
          <a:gradFill rotWithShape="1">
            <a:gsLst>
              <a:gs pos="0">
                <a:srgbClr val="760000"/>
              </a:gs>
              <a:gs pos="50000">
                <a:srgbClr val="FF0000"/>
              </a:gs>
              <a:gs pos="100000">
                <a:srgbClr val="760000"/>
              </a:gs>
            </a:gsLst>
            <a:lin ang="5400000" scaled="1"/>
          </a:gradFill>
          <a:ln>
            <a:solidFill>
              <a:srgbClr val="040404"/>
            </a:solidFill>
          </a:ln>
          <a:extLst/>
        </p:spPr>
        <p:txBody>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fontAlgn="base" hangingPunct="1">
              <a:spcBef>
                <a:spcPct val="0"/>
              </a:spcBef>
              <a:spcAft>
                <a:spcPct val="0"/>
              </a:spcAft>
              <a:buNone/>
            </a:pPr>
            <a:endParaRPr lang="en-ZA" altLang="en-US" sz="1800">
              <a:solidFill>
                <a:srgbClr val="080808"/>
              </a:solidFill>
            </a:endParaRPr>
          </a:p>
        </p:txBody>
      </p:sp>
      <p:sp>
        <p:nvSpPr>
          <p:cNvPr id="22538" name="Rectangle 10"/>
          <p:cNvSpPr>
            <a:spLocks noChangeArrowheads="1"/>
          </p:cNvSpPr>
          <p:nvPr/>
        </p:nvSpPr>
        <p:spPr bwMode="auto">
          <a:xfrm>
            <a:off x="3709988" y="2100263"/>
            <a:ext cx="3306427" cy="373062"/>
          </a:xfrm>
          <a:prstGeom prst="rect">
            <a:avLst/>
          </a:prstGeom>
          <a:gradFill rotWithShape="1">
            <a:gsLst>
              <a:gs pos="0">
                <a:srgbClr val="760000"/>
              </a:gs>
              <a:gs pos="50000">
                <a:srgbClr val="FF0000"/>
              </a:gs>
              <a:gs pos="100000">
                <a:srgbClr val="760000"/>
              </a:gs>
            </a:gsLst>
            <a:lin ang="5400000" scaled="1"/>
          </a:gradFill>
          <a:ln>
            <a:solidFill>
              <a:srgbClr val="040404"/>
            </a:solidFill>
          </a:ln>
          <a:extLst/>
        </p:spPr>
        <p:txBody>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fontAlgn="base" hangingPunct="1">
              <a:spcBef>
                <a:spcPct val="0"/>
              </a:spcBef>
              <a:spcAft>
                <a:spcPct val="0"/>
              </a:spcAft>
              <a:buNone/>
            </a:pPr>
            <a:endParaRPr lang="en-ZA" altLang="en-US" sz="1800">
              <a:solidFill>
                <a:srgbClr val="080808"/>
              </a:solidFill>
            </a:endParaRPr>
          </a:p>
        </p:txBody>
      </p:sp>
      <p:sp>
        <p:nvSpPr>
          <p:cNvPr id="1036312" name="Rectangle 24"/>
          <p:cNvSpPr>
            <a:spLocks noChangeArrowheads="1"/>
          </p:cNvSpPr>
          <p:nvPr/>
        </p:nvSpPr>
        <p:spPr bwMode="auto">
          <a:xfrm>
            <a:off x="3669064" y="5500687"/>
            <a:ext cx="99386" cy="215444"/>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400" dirty="0">
                <a:solidFill>
                  <a:srgbClr val="080808"/>
                </a:solidFill>
                <a:latin typeface="Arial" panose="020B0604020202020204" pitchFamily="34" charset="0"/>
              </a:rPr>
              <a:t>0</a:t>
            </a:r>
            <a:endParaRPr lang="en-US" dirty="0">
              <a:solidFill>
                <a:srgbClr val="080808"/>
              </a:solidFill>
              <a:effectLst>
                <a:outerShdw blurRad="38100" dist="38100" dir="2700000" algn="tl">
                  <a:srgbClr val="000000"/>
                </a:outerShdw>
              </a:effectLst>
              <a:latin typeface="Arial" panose="020B0604020202020204" pitchFamily="34" charset="0"/>
            </a:endParaRPr>
          </a:p>
        </p:txBody>
      </p:sp>
      <p:sp>
        <p:nvSpPr>
          <p:cNvPr id="1036313" name="Rectangle 25"/>
          <p:cNvSpPr>
            <a:spLocks noChangeArrowheads="1"/>
          </p:cNvSpPr>
          <p:nvPr/>
        </p:nvSpPr>
        <p:spPr bwMode="auto">
          <a:xfrm>
            <a:off x="4884525" y="5500687"/>
            <a:ext cx="198772" cy="215444"/>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400" dirty="0">
                <a:solidFill>
                  <a:srgbClr val="080808"/>
                </a:solidFill>
                <a:latin typeface="Arial" panose="020B0604020202020204" pitchFamily="34" charset="0"/>
              </a:rPr>
              <a:t>10</a:t>
            </a:r>
            <a:endParaRPr lang="en-US" dirty="0">
              <a:solidFill>
                <a:srgbClr val="080808"/>
              </a:solidFill>
              <a:effectLst>
                <a:outerShdw blurRad="38100" dist="38100" dir="2700000" algn="tl">
                  <a:srgbClr val="000000"/>
                </a:outerShdw>
              </a:effectLst>
              <a:latin typeface="Arial" panose="020B0604020202020204" pitchFamily="34" charset="0"/>
            </a:endParaRPr>
          </a:p>
        </p:txBody>
      </p:sp>
      <p:sp>
        <p:nvSpPr>
          <p:cNvPr id="1036314" name="Rectangle 26"/>
          <p:cNvSpPr>
            <a:spLocks noChangeArrowheads="1"/>
          </p:cNvSpPr>
          <p:nvPr/>
        </p:nvSpPr>
        <p:spPr bwMode="auto">
          <a:xfrm>
            <a:off x="6183439" y="5500687"/>
            <a:ext cx="198772" cy="215444"/>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400" dirty="0">
                <a:solidFill>
                  <a:srgbClr val="080808"/>
                </a:solidFill>
                <a:latin typeface="Arial" panose="020B0604020202020204" pitchFamily="34" charset="0"/>
              </a:rPr>
              <a:t>20</a:t>
            </a:r>
            <a:endParaRPr lang="en-US" dirty="0">
              <a:solidFill>
                <a:srgbClr val="080808"/>
              </a:solidFill>
              <a:effectLst>
                <a:outerShdw blurRad="38100" dist="38100" dir="2700000" algn="tl">
                  <a:srgbClr val="000000"/>
                </a:outerShdw>
              </a:effectLst>
              <a:latin typeface="Arial" panose="020B0604020202020204" pitchFamily="34" charset="0"/>
            </a:endParaRPr>
          </a:p>
        </p:txBody>
      </p:sp>
      <p:sp>
        <p:nvSpPr>
          <p:cNvPr id="1036315" name="Rectangle 27"/>
          <p:cNvSpPr>
            <a:spLocks noChangeArrowheads="1"/>
          </p:cNvSpPr>
          <p:nvPr/>
        </p:nvSpPr>
        <p:spPr bwMode="auto">
          <a:xfrm>
            <a:off x="7424137" y="5500687"/>
            <a:ext cx="198772" cy="215444"/>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400" dirty="0">
                <a:solidFill>
                  <a:srgbClr val="080808"/>
                </a:solidFill>
                <a:latin typeface="Arial" panose="020B0604020202020204" pitchFamily="34" charset="0"/>
              </a:rPr>
              <a:t>30</a:t>
            </a:r>
            <a:endParaRPr lang="en-US" dirty="0">
              <a:solidFill>
                <a:srgbClr val="080808"/>
              </a:solidFill>
              <a:effectLst>
                <a:outerShdw blurRad="38100" dist="38100" dir="2700000" algn="tl">
                  <a:srgbClr val="000000"/>
                </a:outerShdw>
              </a:effectLst>
              <a:latin typeface="Arial" panose="020B0604020202020204" pitchFamily="34" charset="0"/>
            </a:endParaRPr>
          </a:p>
        </p:txBody>
      </p:sp>
      <p:sp>
        <p:nvSpPr>
          <p:cNvPr id="1036316" name="Rectangle 28"/>
          <p:cNvSpPr>
            <a:spLocks noChangeArrowheads="1"/>
          </p:cNvSpPr>
          <p:nvPr/>
        </p:nvSpPr>
        <p:spPr bwMode="auto">
          <a:xfrm>
            <a:off x="8689774" y="5500687"/>
            <a:ext cx="198772" cy="215444"/>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400" dirty="0">
                <a:solidFill>
                  <a:srgbClr val="080808"/>
                </a:solidFill>
                <a:latin typeface="Arial" panose="020B0604020202020204" pitchFamily="34" charset="0"/>
              </a:rPr>
              <a:t>40</a:t>
            </a:r>
            <a:endParaRPr lang="en-US" dirty="0">
              <a:solidFill>
                <a:srgbClr val="080808"/>
              </a:solidFill>
              <a:effectLst>
                <a:outerShdw blurRad="38100" dist="38100" dir="2700000" algn="tl">
                  <a:srgbClr val="000000"/>
                </a:outerShdw>
              </a:effectLst>
              <a:latin typeface="Arial" panose="020B0604020202020204" pitchFamily="34" charset="0"/>
            </a:endParaRPr>
          </a:p>
        </p:txBody>
      </p:sp>
      <p:sp>
        <p:nvSpPr>
          <p:cNvPr id="1036317" name="Rectangle 29"/>
          <p:cNvSpPr>
            <a:spLocks noChangeArrowheads="1"/>
          </p:cNvSpPr>
          <p:nvPr/>
        </p:nvSpPr>
        <p:spPr bwMode="auto">
          <a:xfrm>
            <a:off x="3435015" y="4897438"/>
            <a:ext cx="253274" cy="215444"/>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400">
                <a:solidFill>
                  <a:srgbClr val="080808"/>
                </a:solidFill>
                <a:latin typeface="Arial" panose="020B0604020202020204" pitchFamily="34" charset="0"/>
              </a:rPr>
              <a:t>9+ </a:t>
            </a:r>
            <a:endParaRPr lang="en-US">
              <a:solidFill>
                <a:srgbClr val="080808"/>
              </a:solidFill>
              <a:effectLst>
                <a:outerShdw blurRad="38100" dist="38100" dir="2700000" algn="tl">
                  <a:srgbClr val="000000"/>
                </a:outerShdw>
              </a:effectLst>
              <a:latin typeface="Arial" panose="020B0604020202020204" pitchFamily="34" charset="0"/>
            </a:endParaRPr>
          </a:p>
        </p:txBody>
      </p:sp>
      <p:sp>
        <p:nvSpPr>
          <p:cNvPr id="1036318" name="Rectangle 30"/>
          <p:cNvSpPr>
            <a:spLocks noChangeArrowheads="1"/>
          </p:cNvSpPr>
          <p:nvPr/>
        </p:nvSpPr>
        <p:spPr bwMode="auto">
          <a:xfrm>
            <a:off x="3363578" y="4205288"/>
            <a:ext cx="258084" cy="215444"/>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400">
                <a:solidFill>
                  <a:srgbClr val="080808"/>
                </a:solidFill>
                <a:latin typeface="Arial" panose="020B0604020202020204" pitchFamily="34" charset="0"/>
              </a:rPr>
              <a:t>5-8</a:t>
            </a:r>
            <a:endParaRPr lang="en-US">
              <a:solidFill>
                <a:srgbClr val="080808"/>
              </a:solidFill>
              <a:effectLst>
                <a:outerShdw blurRad="38100" dist="38100" dir="2700000" algn="tl">
                  <a:srgbClr val="000000"/>
                </a:outerShdw>
              </a:effectLst>
              <a:latin typeface="Arial" panose="020B0604020202020204" pitchFamily="34" charset="0"/>
            </a:endParaRPr>
          </a:p>
        </p:txBody>
      </p:sp>
      <p:sp>
        <p:nvSpPr>
          <p:cNvPr id="1036319" name="Rectangle 31"/>
          <p:cNvSpPr>
            <a:spLocks noChangeArrowheads="1"/>
          </p:cNvSpPr>
          <p:nvPr/>
        </p:nvSpPr>
        <p:spPr bwMode="auto">
          <a:xfrm>
            <a:off x="3363578" y="3544888"/>
            <a:ext cx="258084" cy="215444"/>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400">
                <a:solidFill>
                  <a:srgbClr val="080808"/>
                </a:solidFill>
                <a:latin typeface="Arial" panose="020B0604020202020204" pitchFamily="34" charset="0"/>
              </a:rPr>
              <a:t>3-4</a:t>
            </a:r>
            <a:endParaRPr lang="en-US">
              <a:solidFill>
                <a:srgbClr val="080808"/>
              </a:solidFill>
              <a:effectLst>
                <a:outerShdw blurRad="38100" dist="38100" dir="2700000" algn="tl">
                  <a:srgbClr val="000000"/>
                </a:outerShdw>
              </a:effectLst>
              <a:latin typeface="Arial" panose="020B0604020202020204" pitchFamily="34" charset="0"/>
            </a:endParaRPr>
          </a:p>
        </p:txBody>
      </p:sp>
      <p:sp>
        <p:nvSpPr>
          <p:cNvPr id="1036320" name="Rectangle 32"/>
          <p:cNvSpPr>
            <a:spLocks noChangeArrowheads="1"/>
          </p:cNvSpPr>
          <p:nvPr/>
        </p:nvSpPr>
        <p:spPr bwMode="auto">
          <a:xfrm>
            <a:off x="3363578" y="2894013"/>
            <a:ext cx="258084" cy="215444"/>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400">
                <a:solidFill>
                  <a:srgbClr val="080808"/>
                </a:solidFill>
                <a:latin typeface="Arial" panose="020B0604020202020204" pitchFamily="34" charset="0"/>
              </a:rPr>
              <a:t>1-2</a:t>
            </a:r>
            <a:endParaRPr lang="en-US">
              <a:solidFill>
                <a:srgbClr val="080808"/>
              </a:solidFill>
              <a:effectLst>
                <a:outerShdw blurRad="38100" dist="38100" dir="2700000" algn="tl">
                  <a:srgbClr val="000000"/>
                </a:outerShdw>
              </a:effectLst>
              <a:latin typeface="Arial" panose="020B0604020202020204" pitchFamily="34" charset="0"/>
            </a:endParaRPr>
          </a:p>
        </p:txBody>
      </p:sp>
      <p:sp>
        <p:nvSpPr>
          <p:cNvPr id="1036321" name="Rectangle 33"/>
          <p:cNvSpPr>
            <a:spLocks noChangeArrowheads="1"/>
          </p:cNvSpPr>
          <p:nvPr/>
        </p:nvSpPr>
        <p:spPr bwMode="auto">
          <a:xfrm>
            <a:off x="3208003" y="2170113"/>
            <a:ext cx="428002" cy="215444"/>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400">
                <a:solidFill>
                  <a:srgbClr val="080808"/>
                </a:solidFill>
                <a:latin typeface="Arial" panose="020B0604020202020204" pitchFamily="34" charset="0"/>
              </a:rPr>
              <a:t>None</a:t>
            </a:r>
            <a:endParaRPr lang="en-US">
              <a:solidFill>
                <a:srgbClr val="080808"/>
              </a:solidFill>
              <a:effectLst>
                <a:outerShdw blurRad="38100" dist="38100" dir="2700000" algn="tl">
                  <a:srgbClr val="000000"/>
                </a:outerShdw>
              </a:effectLst>
              <a:latin typeface="Arial" panose="020B0604020202020204" pitchFamily="34" charset="0"/>
            </a:endParaRPr>
          </a:p>
        </p:txBody>
      </p:sp>
      <p:sp>
        <p:nvSpPr>
          <p:cNvPr id="22562" name="Rectangle 34"/>
          <p:cNvSpPr>
            <a:spLocks noChangeArrowheads="1"/>
          </p:cNvSpPr>
          <p:nvPr/>
        </p:nvSpPr>
        <p:spPr bwMode="auto">
          <a:xfrm>
            <a:off x="2058988" y="128588"/>
            <a:ext cx="8075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fontAlgn="base" hangingPunct="1">
              <a:spcBef>
                <a:spcPct val="0"/>
              </a:spcBef>
              <a:spcAft>
                <a:spcPct val="0"/>
              </a:spcAft>
              <a:buNone/>
            </a:pPr>
            <a:endParaRPr lang="en-US" altLang="en-US">
              <a:solidFill>
                <a:srgbClr val="FFFF00"/>
              </a:solidFill>
            </a:endParaRPr>
          </a:p>
        </p:txBody>
      </p:sp>
      <p:sp>
        <p:nvSpPr>
          <p:cNvPr id="1036323" name="Rectangle 35"/>
          <p:cNvSpPr>
            <a:spLocks noChangeArrowheads="1"/>
          </p:cNvSpPr>
          <p:nvPr/>
        </p:nvSpPr>
        <p:spPr bwMode="auto">
          <a:xfrm>
            <a:off x="1524000" y="6350"/>
            <a:ext cx="9144000" cy="1143000"/>
          </a:xfrm>
          <a:prstGeom prst="rect">
            <a:avLst/>
          </a:prstGeom>
          <a:noFill/>
          <a:ln w="9525">
            <a:noFill/>
            <a:miter lim="800000"/>
            <a:headEnd/>
            <a:tailEnd/>
          </a:ln>
          <a:effectLst/>
        </p:spPr>
        <p:txBody>
          <a:bodyPr anchor="ctr"/>
          <a:lstStyle/>
          <a:p>
            <a:pPr algn="ctr" fontAlgn="base">
              <a:spcBef>
                <a:spcPct val="0"/>
              </a:spcBef>
              <a:spcAft>
                <a:spcPct val="0"/>
              </a:spcAft>
              <a:defRPr/>
            </a:pPr>
            <a:r>
              <a:rPr lang="en-GB" sz="2800" b="1" dirty="0">
                <a:solidFill>
                  <a:srgbClr val="040404"/>
                </a:solidFill>
                <a:latin typeface="Arial" panose="020B0604020202020204" pitchFamily="34" charset="0"/>
              </a:rPr>
              <a:t>Despite ICS or ICS/LABA </a:t>
            </a:r>
            <a:r>
              <a:rPr lang="en-GB" sz="2800" b="1" dirty="0" smtClean="0">
                <a:solidFill>
                  <a:srgbClr val="040404"/>
                </a:solidFill>
                <a:latin typeface="Arial" panose="020B0604020202020204" pitchFamily="34" charset="0"/>
              </a:rPr>
              <a:t>therapy</a:t>
            </a:r>
            <a:r>
              <a:rPr lang="en-GB" sz="2800" b="1" dirty="0">
                <a:solidFill>
                  <a:srgbClr val="040404"/>
                </a:solidFill>
                <a:latin typeface="Arial" panose="020B0604020202020204" pitchFamily="34" charset="0"/>
              </a:rPr>
              <a:t>, 74% of </a:t>
            </a:r>
            <a:r>
              <a:rPr lang="en-GB" sz="2800" b="1" dirty="0" smtClean="0">
                <a:solidFill>
                  <a:srgbClr val="040404"/>
                </a:solidFill>
                <a:latin typeface="Arial" panose="020B0604020202020204" pitchFamily="34" charset="0"/>
              </a:rPr>
              <a:t>patients used rescue therapy every day</a:t>
            </a:r>
            <a:endParaRPr lang="en-GB" sz="2800" b="1" dirty="0">
              <a:solidFill>
                <a:srgbClr val="040404"/>
              </a:solidFill>
              <a:latin typeface="Arial" panose="020B0604020202020204" pitchFamily="34" charset="0"/>
            </a:endParaRPr>
          </a:p>
        </p:txBody>
      </p:sp>
      <p:sp>
        <p:nvSpPr>
          <p:cNvPr id="22564" name="Text Box 36"/>
          <p:cNvSpPr txBox="1">
            <a:spLocks noChangeArrowheads="1"/>
          </p:cNvSpPr>
          <p:nvPr/>
        </p:nvSpPr>
        <p:spPr bwMode="auto">
          <a:xfrm>
            <a:off x="3476625" y="1073150"/>
            <a:ext cx="5238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fontAlgn="base" hangingPunct="1">
              <a:spcBef>
                <a:spcPct val="50000"/>
              </a:spcBef>
              <a:spcAft>
                <a:spcPct val="0"/>
              </a:spcAft>
              <a:buNone/>
            </a:pPr>
            <a:r>
              <a:rPr lang="en-GB" altLang="en-US" sz="2000" dirty="0">
                <a:solidFill>
                  <a:srgbClr val="080808"/>
                </a:solidFill>
              </a:rPr>
              <a:t>SABA use (inhalations/day in the last week)</a:t>
            </a:r>
          </a:p>
        </p:txBody>
      </p:sp>
      <p:cxnSp>
        <p:nvCxnSpPr>
          <p:cNvPr id="37" name="Straight Connector 36"/>
          <p:cNvCxnSpPr/>
          <p:nvPr/>
        </p:nvCxnSpPr>
        <p:spPr>
          <a:xfrm>
            <a:off x="921327" y="1028700"/>
            <a:ext cx="10349346" cy="1588"/>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5400000">
            <a:off x="1885950" y="3656806"/>
            <a:ext cx="3647282" cy="794"/>
          </a:xfrm>
          <a:prstGeom prst="line">
            <a:avLst/>
          </a:prstGeom>
          <a:ln w="19050">
            <a:solidFill>
              <a:srgbClr val="040404"/>
            </a:solidFill>
          </a:ln>
          <a:effectLst/>
        </p:spPr>
        <p:style>
          <a:lnRef idx="2">
            <a:schemeClr val="accent1"/>
          </a:lnRef>
          <a:fillRef idx="0">
            <a:schemeClr val="accent1"/>
          </a:fillRef>
          <a:effectRef idx="1">
            <a:schemeClr val="accent1"/>
          </a:effectRef>
          <a:fontRef idx="minor">
            <a:schemeClr val="tx1"/>
          </a:fontRef>
        </p:style>
      </p:cxnSp>
      <p:sp>
        <p:nvSpPr>
          <p:cNvPr id="41" name="Freeform 40"/>
          <p:cNvSpPr/>
          <p:nvPr/>
        </p:nvSpPr>
        <p:spPr>
          <a:xfrm rot="5400000" flipH="1">
            <a:off x="6185693" y="2869406"/>
            <a:ext cx="134938" cy="5086350"/>
          </a:xfrm>
          <a:custGeom>
            <a:avLst/>
            <a:gdLst>
              <a:gd name="connsiteX0" fmla="*/ 0 w 151465"/>
              <a:gd name="connsiteY0" fmla="*/ 0 h 3522964"/>
              <a:gd name="connsiteX1" fmla="*/ 145856 w 151465"/>
              <a:gd name="connsiteY1" fmla="*/ 0 h 3522964"/>
              <a:gd name="connsiteX2" fmla="*/ 151465 w 151465"/>
              <a:gd name="connsiteY2" fmla="*/ 3522964 h 3522964"/>
            </a:gdLst>
            <a:ahLst/>
            <a:cxnLst>
              <a:cxn ang="0">
                <a:pos x="connsiteX0" y="connsiteY0"/>
              </a:cxn>
              <a:cxn ang="0">
                <a:pos x="connsiteX1" y="connsiteY1"/>
              </a:cxn>
              <a:cxn ang="0">
                <a:pos x="connsiteX2" y="connsiteY2"/>
              </a:cxn>
            </a:cxnLst>
            <a:rect l="l" t="t" r="r" b="b"/>
            <a:pathLst>
              <a:path w="151465" h="3522964">
                <a:moveTo>
                  <a:pt x="0" y="0"/>
                </a:moveTo>
                <a:lnTo>
                  <a:pt x="145856" y="0"/>
                </a:lnTo>
                <a:cubicBezTo>
                  <a:pt x="147726" y="1174321"/>
                  <a:pt x="149595" y="2348643"/>
                  <a:pt x="151465" y="3522964"/>
                </a:cubicBezTo>
              </a:path>
            </a:pathLst>
          </a:custGeom>
          <a:ln w="19050">
            <a:solidFill>
              <a:srgbClr val="04040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a:p>
        </p:txBody>
      </p:sp>
      <p:cxnSp>
        <p:nvCxnSpPr>
          <p:cNvPr id="43" name="Straight Connector 42"/>
          <p:cNvCxnSpPr/>
          <p:nvPr/>
        </p:nvCxnSpPr>
        <p:spPr>
          <a:xfrm rot="5400000">
            <a:off x="4917281" y="5412581"/>
            <a:ext cx="134938" cy="1588"/>
          </a:xfrm>
          <a:prstGeom prst="line">
            <a:avLst/>
          </a:prstGeom>
          <a:ln w="19050">
            <a:solidFill>
              <a:srgbClr val="040404"/>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a:off x="6207125" y="5411787"/>
            <a:ext cx="134938" cy="1588"/>
          </a:xfrm>
          <a:prstGeom prst="line">
            <a:avLst/>
          </a:prstGeom>
          <a:ln w="19050">
            <a:solidFill>
              <a:srgbClr val="040404"/>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5400000">
            <a:off x="7451725" y="5411787"/>
            <a:ext cx="134938" cy="1588"/>
          </a:xfrm>
          <a:prstGeom prst="line">
            <a:avLst/>
          </a:prstGeom>
          <a:ln w="19050">
            <a:solidFill>
              <a:srgbClr val="040404"/>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8430986" y="6543904"/>
            <a:ext cx="3692036" cy="276999"/>
          </a:xfrm>
          <a:prstGeom prst="rect">
            <a:avLst/>
          </a:prstGeom>
          <a:noFill/>
        </p:spPr>
        <p:txBody>
          <a:bodyPr wrap="none" rtlCol="0">
            <a:spAutoFit/>
          </a:bodyPr>
          <a:lstStyle/>
          <a:p>
            <a:pPr algn="r"/>
            <a:r>
              <a:rPr lang="en-ZA" sz="1200" dirty="0" smtClean="0">
                <a:solidFill>
                  <a:srgbClr val="000000"/>
                </a:solidFill>
              </a:rPr>
              <a:t>Partridge MR et al. </a:t>
            </a:r>
            <a:r>
              <a:rPr lang="en-ZA" sz="1200" dirty="0" smtClean="0">
                <a:solidFill>
                  <a:srgbClr val="000000"/>
                </a:solidFill>
                <a:cs typeface="Arial" pitchFamily="34" charset="0"/>
              </a:rPr>
              <a:t>BMC Pulmonary Med </a:t>
            </a:r>
            <a:r>
              <a:rPr lang="en-ZA" sz="1200" dirty="0" smtClean="0">
                <a:solidFill>
                  <a:srgbClr val="000000"/>
                </a:solidFill>
              </a:rPr>
              <a:t>2006;6:13</a:t>
            </a:r>
            <a:endParaRPr lang="en-ZA" sz="1200" dirty="0">
              <a:solidFill>
                <a:srgbClr val="000000"/>
              </a:solidFill>
            </a:endParaRPr>
          </a:p>
        </p:txBody>
      </p:sp>
    </p:spTree>
    <p:extLst>
      <p:ext uri="{BB962C8B-B14F-4D97-AF65-F5344CB8AC3E}">
        <p14:creationId xmlns:p14="http://schemas.microsoft.com/office/powerpoint/2010/main" val="362428075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1295400" y="1250950"/>
            <a:ext cx="9601200" cy="4578350"/>
          </a:xfrm>
          <a:prstGeom prst="roundRect">
            <a:avLst/>
          </a:prstGeom>
          <a:blipFill>
            <a:blip r:embed="rId2"/>
            <a:tile tx="0" ty="0" sx="100000" sy="100000" flip="none" algn="tl"/>
          </a:bli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TextBox 6"/>
          <p:cNvSpPr txBox="1"/>
          <p:nvPr/>
        </p:nvSpPr>
        <p:spPr>
          <a:xfrm>
            <a:off x="4250783" y="162096"/>
            <a:ext cx="3690434" cy="553998"/>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3000" b="1" i="0" u="none" strike="noStrike" kern="1200" cap="none" spc="0" normalizeH="0" baseline="0" noProof="0" dirty="0" smtClean="0">
                <a:ln>
                  <a:noFill/>
                </a:ln>
                <a:solidFill>
                  <a:srgbClr val="000000"/>
                </a:solidFill>
                <a:effectLst/>
                <a:uLnTx/>
                <a:uFillTx/>
                <a:latin typeface="Arial"/>
                <a:ea typeface="+mn-ea"/>
                <a:cs typeface="+mn-cs"/>
              </a:rPr>
              <a:t>Patient compliance</a:t>
            </a:r>
            <a:endParaRPr kumimoji="0" lang="en-ZA" sz="30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8" name="Straight Connector 7"/>
          <p:cNvCxnSpPr/>
          <p:nvPr/>
        </p:nvCxnSpPr>
        <p:spPr>
          <a:xfrm>
            <a:off x="921327" y="699336"/>
            <a:ext cx="10349346" cy="1588"/>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873250" y="5473700"/>
            <a:ext cx="699230"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n=3415</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21" name="TextBox 20"/>
          <p:cNvSpPr txBox="1"/>
          <p:nvPr/>
        </p:nvSpPr>
        <p:spPr>
          <a:xfrm>
            <a:off x="3206750" y="1384300"/>
            <a:ext cx="1436611" cy="4001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smtClean="0">
                <a:ln>
                  <a:noFill/>
                </a:ln>
                <a:solidFill>
                  <a:srgbClr val="000000"/>
                </a:solidFill>
                <a:effectLst/>
                <a:uLnTx/>
                <a:uFillTx/>
                <a:latin typeface="Arial"/>
                <a:ea typeface="+mn-ea"/>
                <a:cs typeface="+mn-cs"/>
              </a:rPr>
              <a:t>When well</a:t>
            </a:r>
            <a:endParaRPr kumimoji="0" lang="en-ZA" sz="2000" b="1" i="0" u="none" strike="noStrike" kern="1200" cap="none" spc="0" normalizeH="0" baseline="0" noProof="0" dirty="0">
              <a:ln>
                <a:noFill/>
              </a:ln>
              <a:solidFill>
                <a:srgbClr val="000000"/>
              </a:solidFill>
              <a:effectLst/>
              <a:uLnTx/>
              <a:uFillTx/>
              <a:latin typeface="Arial"/>
              <a:ea typeface="+mn-ea"/>
              <a:cs typeface="+mn-cs"/>
            </a:endParaRPr>
          </a:p>
        </p:txBody>
      </p:sp>
      <p:sp>
        <p:nvSpPr>
          <p:cNvPr id="22" name="TextBox 21"/>
          <p:cNvSpPr txBox="1"/>
          <p:nvPr/>
        </p:nvSpPr>
        <p:spPr>
          <a:xfrm>
            <a:off x="6709400" y="1384300"/>
            <a:ext cx="2364750" cy="4001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smtClean="0">
                <a:ln>
                  <a:noFill/>
                </a:ln>
                <a:solidFill>
                  <a:srgbClr val="000000"/>
                </a:solidFill>
                <a:effectLst/>
                <a:uLnTx/>
                <a:uFillTx/>
                <a:latin typeface="Arial"/>
                <a:ea typeface="+mn-ea"/>
                <a:cs typeface="+mn-cs"/>
              </a:rPr>
              <a:t>During worsening</a:t>
            </a:r>
            <a:endParaRPr kumimoji="0" lang="en-ZA" sz="2000" b="1" i="0" u="none" strike="noStrike" kern="1200" cap="none" spc="0" normalizeH="0" baseline="0" noProof="0" dirty="0">
              <a:ln>
                <a:noFill/>
              </a:ln>
              <a:solidFill>
                <a:srgbClr val="000000"/>
              </a:solidFill>
              <a:effectLst/>
              <a:uLnTx/>
              <a:uFillTx/>
              <a:latin typeface="Arial"/>
              <a:ea typeface="+mn-ea"/>
              <a:cs typeface="+mn-cs"/>
            </a:endParaRPr>
          </a:p>
        </p:txBody>
      </p:sp>
      <p:grpSp>
        <p:nvGrpSpPr>
          <p:cNvPr id="13330" name="Group 18"/>
          <p:cNvGrpSpPr>
            <a:grpSpLocks/>
          </p:cNvGrpSpPr>
          <p:nvPr/>
        </p:nvGrpSpPr>
        <p:grpSpPr bwMode="auto">
          <a:xfrm>
            <a:off x="2159000" y="2111375"/>
            <a:ext cx="3403600" cy="3116263"/>
            <a:chOff x="1360" y="1190"/>
            <a:chExt cx="2144" cy="1963"/>
          </a:xfrm>
        </p:grpSpPr>
        <p:grpSp>
          <p:nvGrpSpPr>
            <p:cNvPr id="13320" name="Group 8"/>
            <p:cNvGrpSpPr>
              <a:grpSpLocks/>
            </p:cNvGrpSpPr>
            <p:nvPr/>
          </p:nvGrpSpPr>
          <p:grpSpPr bwMode="auto">
            <a:xfrm>
              <a:off x="1487" y="1190"/>
              <a:ext cx="946" cy="966"/>
              <a:chOff x="1487" y="1190"/>
              <a:chExt cx="946" cy="966"/>
            </a:xfrm>
          </p:grpSpPr>
          <p:sp>
            <p:nvSpPr>
              <p:cNvPr id="13318" name="Freeform 6"/>
              <p:cNvSpPr>
                <a:spLocks/>
              </p:cNvSpPr>
              <p:nvPr/>
            </p:nvSpPr>
            <p:spPr bwMode="auto">
              <a:xfrm>
                <a:off x="1487" y="1190"/>
                <a:ext cx="946" cy="966"/>
              </a:xfrm>
              <a:custGeom>
                <a:avLst/>
                <a:gdLst/>
                <a:ahLst/>
                <a:cxnLst>
                  <a:cxn ang="0">
                    <a:pos x="6781" y="7"/>
                  </a:cxn>
                  <a:cxn ang="0">
                    <a:pos x="0" y="5356"/>
                  </a:cxn>
                  <a:cxn ang="0">
                    <a:pos x="6869" y="7016"/>
                  </a:cxn>
                  <a:cxn ang="0">
                    <a:pos x="6781" y="7"/>
                  </a:cxn>
                </a:cxnLst>
                <a:rect l="0" t="0" r="r" b="b"/>
                <a:pathLst>
                  <a:path w="6869" h="7016">
                    <a:moveTo>
                      <a:pt x="6781" y="7"/>
                    </a:moveTo>
                    <a:cubicBezTo>
                      <a:pt x="3504" y="0"/>
                      <a:pt x="749" y="2257"/>
                      <a:pt x="0" y="5356"/>
                    </a:cubicBezTo>
                    <a:lnTo>
                      <a:pt x="6869" y="7016"/>
                    </a:lnTo>
                    <a:lnTo>
                      <a:pt x="6781" y="7"/>
                    </a:lnTo>
                    <a:close/>
                  </a:path>
                </a:pathLst>
              </a:custGeom>
              <a:solidFill>
                <a:srgbClr val="0066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sp>
            <p:nvSpPr>
              <p:cNvPr id="13319" name="Freeform 7"/>
              <p:cNvSpPr>
                <a:spLocks/>
              </p:cNvSpPr>
              <p:nvPr/>
            </p:nvSpPr>
            <p:spPr bwMode="auto">
              <a:xfrm>
                <a:off x="1487" y="1190"/>
                <a:ext cx="946" cy="966"/>
              </a:xfrm>
              <a:custGeom>
                <a:avLst/>
                <a:gdLst/>
                <a:ahLst/>
                <a:cxnLst>
                  <a:cxn ang="0">
                    <a:pos x="6781" y="7"/>
                  </a:cxn>
                  <a:cxn ang="0">
                    <a:pos x="0" y="5356"/>
                  </a:cxn>
                  <a:cxn ang="0">
                    <a:pos x="6869" y="7016"/>
                  </a:cxn>
                  <a:cxn ang="0">
                    <a:pos x="6781" y="7"/>
                  </a:cxn>
                </a:cxnLst>
                <a:rect l="0" t="0" r="r" b="b"/>
                <a:pathLst>
                  <a:path w="6869" h="7016">
                    <a:moveTo>
                      <a:pt x="6781" y="7"/>
                    </a:moveTo>
                    <a:cubicBezTo>
                      <a:pt x="3504" y="0"/>
                      <a:pt x="749" y="2257"/>
                      <a:pt x="0" y="5356"/>
                    </a:cubicBezTo>
                    <a:lnTo>
                      <a:pt x="6869" y="7016"/>
                    </a:lnTo>
                    <a:lnTo>
                      <a:pt x="6781" y="7"/>
                    </a:lnTo>
                    <a:close/>
                  </a:path>
                </a:pathLst>
              </a:cu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grpSp>
        <p:grpSp>
          <p:nvGrpSpPr>
            <p:cNvPr id="13323" name="Group 11"/>
            <p:cNvGrpSpPr>
              <a:grpSpLocks/>
            </p:cNvGrpSpPr>
            <p:nvPr/>
          </p:nvGrpSpPr>
          <p:grpSpPr bwMode="auto">
            <a:xfrm>
              <a:off x="2420" y="1190"/>
              <a:ext cx="1084" cy="1891"/>
              <a:chOff x="2420" y="1190"/>
              <a:chExt cx="1084" cy="1891"/>
            </a:xfrm>
          </p:grpSpPr>
          <p:sp>
            <p:nvSpPr>
              <p:cNvPr id="13321" name="Freeform 9"/>
              <p:cNvSpPr>
                <a:spLocks/>
              </p:cNvSpPr>
              <p:nvPr/>
            </p:nvSpPr>
            <p:spPr bwMode="auto">
              <a:xfrm>
                <a:off x="2420" y="1190"/>
                <a:ext cx="1084" cy="1891"/>
              </a:xfrm>
              <a:custGeom>
                <a:avLst/>
                <a:gdLst/>
                <a:ahLst/>
                <a:cxnLst>
                  <a:cxn ang="0">
                    <a:pos x="2244" y="13735"/>
                  </a:cxn>
                  <a:cxn ang="0">
                    <a:pos x="6893" y="8658"/>
                  </a:cxn>
                  <a:cxn ang="0">
                    <a:pos x="1749" y="147"/>
                  </a:cxn>
                  <a:cxn ang="0">
                    <a:pos x="0" y="9"/>
                  </a:cxn>
                  <a:cxn ang="0">
                    <a:pos x="90" y="7014"/>
                  </a:cxn>
                  <a:cxn ang="0">
                    <a:pos x="2244" y="13735"/>
                  </a:cxn>
                </a:cxnLst>
                <a:rect l="0" t="0" r="r" b="b"/>
                <a:pathLst>
                  <a:path w="7871" h="13735">
                    <a:moveTo>
                      <a:pt x="2244" y="13735"/>
                    </a:moveTo>
                    <a:cubicBezTo>
                      <a:pt x="4558" y="13011"/>
                      <a:pt x="6307" y="11082"/>
                      <a:pt x="6893" y="8658"/>
                    </a:cubicBezTo>
                    <a:cubicBezTo>
                      <a:pt x="7871" y="4904"/>
                      <a:pt x="5521" y="1058"/>
                      <a:pt x="1749" y="147"/>
                    </a:cubicBezTo>
                    <a:cubicBezTo>
                      <a:pt x="1143" y="0"/>
                      <a:pt x="572" y="5"/>
                      <a:pt x="0" y="9"/>
                    </a:cubicBezTo>
                    <a:lnTo>
                      <a:pt x="90" y="7014"/>
                    </a:lnTo>
                    <a:lnTo>
                      <a:pt x="2244" y="13735"/>
                    </a:lnTo>
                    <a:close/>
                  </a:path>
                </a:pathLst>
              </a:custGeom>
              <a:solidFill>
                <a:srgbClr val="0099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sp>
            <p:nvSpPr>
              <p:cNvPr id="13322" name="Freeform 10"/>
              <p:cNvSpPr>
                <a:spLocks/>
              </p:cNvSpPr>
              <p:nvPr/>
            </p:nvSpPr>
            <p:spPr bwMode="auto">
              <a:xfrm>
                <a:off x="2420" y="1190"/>
                <a:ext cx="1084" cy="1891"/>
              </a:xfrm>
              <a:custGeom>
                <a:avLst/>
                <a:gdLst/>
                <a:ahLst/>
                <a:cxnLst>
                  <a:cxn ang="0">
                    <a:pos x="2244" y="13735"/>
                  </a:cxn>
                  <a:cxn ang="0">
                    <a:pos x="6893" y="8658"/>
                  </a:cxn>
                  <a:cxn ang="0">
                    <a:pos x="1749" y="147"/>
                  </a:cxn>
                  <a:cxn ang="0">
                    <a:pos x="0" y="9"/>
                  </a:cxn>
                  <a:cxn ang="0">
                    <a:pos x="90" y="7014"/>
                  </a:cxn>
                  <a:cxn ang="0">
                    <a:pos x="2244" y="13735"/>
                  </a:cxn>
                </a:cxnLst>
                <a:rect l="0" t="0" r="r" b="b"/>
                <a:pathLst>
                  <a:path w="7871" h="13735">
                    <a:moveTo>
                      <a:pt x="2244" y="13735"/>
                    </a:moveTo>
                    <a:cubicBezTo>
                      <a:pt x="4558" y="13011"/>
                      <a:pt x="6307" y="11082"/>
                      <a:pt x="6893" y="8658"/>
                    </a:cubicBezTo>
                    <a:cubicBezTo>
                      <a:pt x="7871" y="4904"/>
                      <a:pt x="5521" y="1058"/>
                      <a:pt x="1749" y="147"/>
                    </a:cubicBezTo>
                    <a:cubicBezTo>
                      <a:pt x="1143" y="0"/>
                      <a:pt x="572" y="5"/>
                      <a:pt x="0" y="9"/>
                    </a:cubicBezTo>
                    <a:lnTo>
                      <a:pt x="90" y="7014"/>
                    </a:lnTo>
                    <a:lnTo>
                      <a:pt x="2244" y="13735"/>
                    </a:lnTo>
                    <a:close/>
                  </a:path>
                </a:pathLst>
              </a:cu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grpSp>
        <p:grpSp>
          <p:nvGrpSpPr>
            <p:cNvPr id="13326" name="Group 14"/>
            <p:cNvGrpSpPr>
              <a:grpSpLocks/>
            </p:cNvGrpSpPr>
            <p:nvPr/>
          </p:nvGrpSpPr>
          <p:grpSpPr bwMode="auto">
            <a:xfrm>
              <a:off x="1360" y="1935"/>
              <a:ext cx="1370" cy="1218"/>
              <a:chOff x="1360" y="1935"/>
              <a:chExt cx="1370" cy="1218"/>
            </a:xfrm>
          </p:grpSpPr>
          <p:sp>
            <p:nvSpPr>
              <p:cNvPr id="13324" name="Freeform 12"/>
              <p:cNvSpPr>
                <a:spLocks/>
              </p:cNvSpPr>
              <p:nvPr/>
            </p:nvSpPr>
            <p:spPr bwMode="auto">
              <a:xfrm>
                <a:off x="1360" y="1935"/>
                <a:ext cx="1370" cy="1218"/>
              </a:xfrm>
              <a:custGeom>
                <a:avLst/>
                <a:gdLst/>
                <a:ahLst/>
                <a:cxnLst>
                  <a:cxn ang="0">
                    <a:pos x="912" y="0"/>
                  </a:cxn>
                  <a:cxn ang="0">
                    <a:pos x="6071" y="8451"/>
                  </a:cxn>
                  <a:cxn ang="0">
                    <a:pos x="9953" y="8319"/>
                  </a:cxn>
                  <a:cxn ang="0">
                    <a:pos x="7799" y="1592"/>
                  </a:cxn>
                  <a:cxn ang="0">
                    <a:pos x="912" y="0"/>
                  </a:cxn>
                </a:cxnLst>
                <a:rect l="0" t="0" r="r" b="b"/>
                <a:pathLst>
                  <a:path w="9953" h="8844">
                    <a:moveTo>
                      <a:pt x="912" y="0"/>
                    </a:moveTo>
                    <a:cubicBezTo>
                      <a:pt x="0" y="3774"/>
                      <a:pt x="2299" y="7539"/>
                      <a:pt x="6071" y="8451"/>
                    </a:cubicBezTo>
                    <a:cubicBezTo>
                      <a:pt x="7402" y="8844"/>
                      <a:pt x="8712" y="8732"/>
                      <a:pt x="9953" y="8319"/>
                    </a:cubicBezTo>
                    <a:lnTo>
                      <a:pt x="7799" y="1592"/>
                    </a:lnTo>
                    <a:lnTo>
                      <a:pt x="912" y="0"/>
                    </a:lnTo>
                    <a:close/>
                  </a:path>
                </a:pathLst>
              </a:custGeom>
              <a:solidFill>
                <a:srgbClr val="FF33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sp>
            <p:nvSpPr>
              <p:cNvPr id="13325" name="Freeform 13"/>
              <p:cNvSpPr>
                <a:spLocks/>
              </p:cNvSpPr>
              <p:nvPr/>
            </p:nvSpPr>
            <p:spPr bwMode="auto">
              <a:xfrm>
                <a:off x="1360" y="1935"/>
                <a:ext cx="1370" cy="1218"/>
              </a:xfrm>
              <a:custGeom>
                <a:avLst/>
                <a:gdLst/>
                <a:ahLst/>
                <a:cxnLst>
                  <a:cxn ang="0">
                    <a:pos x="912" y="0"/>
                  </a:cxn>
                  <a:cxn ang="0">
                    <a:pos x="6071" y="8451"/>
                  </a:cxn>
                  <a:cxn ang="0">
                    <a:pos x="9953" y="8319"/>
                  </a:cxn>
                  <a:cxn ang="0">
                    <a:pos x="7799" y="1592"/>
                  </a:cxn>
                  <a:cxn ang="0">
                    <a:pos x="912" y="0"/>
                  </a:cxn>
                </a:cxnLst>
                <a:rect l="0" t="0" r="r" b="b"/>
                <a:pathLst>
                  <a:path w="9953" h="8844">
                    <a:moveTo>
                      <a:pt x="912" y="0"/>
                    </a:moveTo>
                    <a:cubicBezTo>
                      <a:pt x="0" y="3774"/>
                      <a:pt x="2299" y="7539"/>
                      <a:pt x="6071" y="8451"/>
                    </a:cubicBezTo>
                    <a:cubicBezTo>
                      <a:pt x="7402" y="8844"/>
                      <a:pt x="8712" y="8732"/>
                      <a:pt x="9953" y="8319"/>
                    </a:cubicBezTo>
                    <a:lnTo>
                      <a:pt x="7799" y="1592"/>
                    </a:lnTo>
                    <a:lnTo>
                      <a:pt x="912" y="0"/>
                    </a:lnTo>
                    <a:close/>
                  </a:path>
                </a:pathLst>
              </a:cu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grpSp>
        <p:sp>
          <p:nvSpPr>
            <p:cNvPr id="13327" name="Rectangle 15"/>
            <p:cNvSpPr>
              <a:spLocks noChangeArrowheads="1"/>
            </p:cNvSpPr>
            <p:nvPr/>
          </p:nvSpPr>
          <p:spPr bwMode="auto">
            <a:xfrm>
              <a:off x="1818" y="1530"/>
              <a:ext cx="274" cy="1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smtClean="0">
                  <a:ln>
                    <a:noFill/>
                  </a:ln>
                  <a:solidFill>
                    <a:srgbClr val="FFFFFF"/>
                  </a:solidFill>
                  <a:effectLst/>
                  <a:uLnTx/>
                  <a:uFillTx/>
                  <a:latin typeface="Arial"/>
                  <a:ea typeface="+mn-ea"/>
                  <a:cs typeface="Arial" pitchFamily="34" charset="0"/>
                </a:rPr>
                <a:t>21%</a:t>
              </a:r>
              <a:endParaRPr kumimoji="0" lang="en-US" sz="1800" b="0" i="0" u="none" strike="noStrike" kern="1200" cap="none" spc="0" normalizeH="0" baseline="0" noProof="0" smtClean="0">
                <a:ln>
                  <a:noFill/>
                </a:ln>
                <a:solidFill>
                  <a:srgbClr val="5C5C5C"/>
                </a:solidFill>
                <a:effectLst/>
                <a:uLnTx/>
                <a:uFillTx/>
                <a:latin typeface="Arial"/>
                <a:ea typeface="+mn-ea"/>
                <a:cs typeface="Arial" pitchFamily="34" charset="0"/>
              </a:endParaRPr>
            </a:p>
          </p:txBody>
        </p:sp>
        <p:sp>
          <p:nvSpPr>
            <p:cNvPr id="13328" name="Rectangle 16"/>
            <p:cNvSpPr>
              <a:spLocks noChangeArrowheads="1"/>
            </p:cNvSpPr>
            <p:nvPr/>
          </p:nvSpPr>
          <p:spPr bwMode="auto">
            <a:xfrm>
              <a:off x="2743" y="2028"/>
              <a:ext cx="313" cy="1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smtClean="0">
                  <a:ln>
                    <a:noFill/>
                  </a:ln>
                  <a:solidFill>
                    <a:srgbClr val="FFFFFF"/>
                  </a:solidFill>
                  <a:effectLst/>
                  <a:uLnTx/>
                  <a:uFillTx/>
                  <a:latin typeface="Arial"/>
                  <a:ea typeface="+mn-ea"/>
                  <a:cs typeface="Arial" pitchFamily="34" charset="0"/>
                </a:rPr>
                <a:t>45%</a:t>
              </a:r>
              <a:endParaRPr kumimoji="0" lang="en-US" sz="1800" b="0" i="0" u="none" strike="noStrike" kern="1200" cap="none" spc="0" normalizeH="0" baseline="0" noProof="0" smtClean="0">
                <a:ln>
                  <a:noFill/>
                </a:ln>
                <a:solidFill>
                  <a:srgbClr val="5C5C5C"/>
                </a:solidFill>
                <a:effectLst/>
                <a:uLnTx/>
                <a:uFillTx/>
                <a:latin typeface="Arial"/>
                <a:ea typeface="+mn-ea"/>
                <a:cs typeface="Arial" pitchFamily="34" charset="0"/>
              </a:endParaRPr>
            </a:p>
          </p:txBody>
        </p:sp>
        <p:sp>
          <p:nvSpPr>
            <p:cNvPr id="13329" name="Rectangle 17"/>
            <p:cNvSpPr>
              <a:spLocks noChangeArrowheads="1"/>
            </p:cNvSpPr>
            <p:nvPr/>
          </p:nvSpPr>
          <p:spPr bwMode="auto">
            <a:xfrm>
              <a:off x="1781" y="2394"/>
              <a:ext cx="274" cy="1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smtClean="0">
                  <a:ln>
                    <a:noFill/>
                  </a:ln>
                  <a:solidFill>
                    <a:srgbClr val="FFFFFF"/>
                  </a:solidFill>
                  <a:effectLst/>
                  <a:uLnTx/>
                  <a:uFillTx/>
                  <a:latin typeface="Arial"/>
                  <a:ea typeface="+mn-ea"/>
                  <a:cs typeface="Arial" pitchFamily="34" charset="0"/>
                </a:rPr>
                <a:t>34%</a:t>
              </a:r>
              <a:endParaRPr kumimoji="0" lang="en-US" sz="1800" b="0" i="0" u="none" strike="noStrike" kern="1200" cap="none" spc="0" normalizeH="0" baseline="0" noProof="0" smtClean="0">
                <a:ln>
                  <a:noFill/>
                </a:ln>
                <a:solidFill>
                  <a:srgbClr val="5C5C5C"/>
                </a:solidFill>
                <a:effectLst/>
                <a:uLnTx/>
                <a:uFillTx/>
                <a:latin typeface="Arial"/>
                <a:ea typeface="+mn-ea"/>
                <a:cs typeface="Arial" pitchFamily="34" charset="0"/>
              </a:endParaRPr>
            </a:p>
          </p:txBody>
        </p:sp>
      </p:grpSp>
      <p:grpSp>
        <p:nvGrpSpPr>
          <p:cNvPr id="13343" name="Group 31"/>
          <p:cNvGrpSpPr>
            <a:grpSpLocks/>
          </p:cNvGrpSpPr>
          <p:nvPr/>
        </p:nvGrpSpPr>
        <p:grpSpPr bwMode="auto">
          <a:xfrm>
            <a:off x="6262688" y="1900238"/>
            <a:ext cx="3241675" cy="3482975"/>
            <a:chOff x="3945" y="1057"/>
            <a:chExt cx="2042" cy="2194"/>
          </a:xfrm>
        </p:grpSpPr>
        <p:grpSp>
          <p:nvGrpSpPr>
            <p:cNvPr id="13333" name="Group 21"/>
            <p:cNvGrpSpPr>
              <a:grpSpLocks/>
            </p:cNvGrpSpPr>
            <p:nvPr/>
          </p:nvGrpSpPr>
          <p:grpSpPr bwMode="auto">
            <a:xfrm>
              <a:off x="3945" y="1389"/>
              <a:ext cx="1379" cy="1862"/>
              <a:chOff x="3945" y="1389"/>
              <a:chExt cx="1379" cy="1862"/>
            </a:xfrm>
          </p:grpSpPr>
          <p:sp>
            <p:nvSpPr>
              <p:cNvPr id="13331" name="Freeform 19"/>
              <p:cNvSpPr>
                <a:spLocks/>
              </p:cNvSpPr>
              <p:nvPr/>
            </p:nvSpPr>
            <p:spPr bwMode="auto">
              <a:xfrm>
                <a:off x="3945" y="1389"/>
                <a:ext cx="1379" cy="1862"/>
              </a:xfrm>
              <a:custGeom>
                <a:avLst/>
                <a:gdLst/>
                <a:ahLst/>
                <a:cxnLst>
                  <a:cxn ang="0">
                    <a:pos x="1726" y="0"/>
                  </a:cxn>
                  <a:cxn ang="0">
                    <a:pos x="504" y="3951"/>
                  </a:cxn>
                  <a:cxn ang="0">
                    <a:pos x="5006" y="6118"/>
                  </a:cxn>
                  <a:cxn ang="0">
                    <a:pos x="3839" y="2783"/>
                  </a:cxn>
                  <a:cxn ang="0">
                    <a:pos x="1726" y="0"/>
                  </a:cxn>
                </a:cxnLst>
                <a:rect l="0" t="0" r="r" b="b"/>
                <a:pathLst>
                  <a:path w="5006" h="6759">
                    <a:moveTo>
                      <a:pt x="1726" y="0"/>
                    </a:moveTo>
                    <a:cubicBezTo>
                      <a:pt x="502" y="905"/>
                      <a:pt x="0" y="2512"/>
                      <a:pt x="504" y="3951"/>
                    </a:cubicBezTo>
                    <a:cubicBezTo>
                      <a:pt x="1156" y="5814"/>
                      <a:pt x="3175" y="6759"/>
                      <a:pt x="5006" y="6118"/>
                    </a:cubicBezTo>
                    <a:lnTo>
                      <a:pt x="3839" y="2783"/>
                    </a:lnTo>
                    <a:lnTo>
                      <a:pt x="1726" y="0"/>
                    </a:lnTo>
                    <a:close/>
                  </a:path>
                </a:pathLst>
              </a:custGeom>
              <a:solidFill>
                <a:srgbClr val="0066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sp>
            <p:nvSpPr>
              <p:cNvPr id="13332" name="Freeform 20"/>
              <p:cNvSpPr>
                <a:spLocks/>
              </p:cNvSpPr>
              <p:nvPr/>
            </p:nvSpPr>
            <p:spPr bwMode="auto">
              <a:xfrm>
                <a:off x="3945" y="1389"/>
                <a:ext cx="1379" cy="1862"/>
              </a:xfrm>
              <a:custGeom>
                <a:avLst/>
                <a:gdLst/>
                <a:ahLst/>
                <a:cxnLst>
                  <a:cxn ang="0">
                    <a:pos x="1726" y="0"/>
                  </a:cxn>
                  <a:cxn ang="0">
                    <a:pos x="504" y="3951"/>
                  </a:cxn>
                  <a:cxn ang="0">
                    <a:pos x="5006" y="6118"/>
                  </a:cxn>
                  <a:cxn ang="0">
                    <a:pos x="3839" y="2783"/>
                  </a:cxn>
                  <a:cxn ang="0">
                    <a:pos x="1726" y="0"/>
                  </a:cxn>
                </a:cxnLst>
                <a:rect l="0" t="0" r="r" b="b"/>
                <a:pathLst>
                  <a:path w="5006" h="6759">
                    <a:moveTo>
                      <a:pt x="1726" y="0"/>
                    </a:moveTo>
                    <a:cubicBezTo>
                      <a:pt x="502" y="905"/>
                      <a:pt x="0" y="2512"/>
                      <a:pt x="504" y="3951"/>
                    </a:cubicBezTo>
                    <a:cubicBezTo>
                      <a:pt x="1156" y="5814"/>
                      <a:pt x="3175" y="6759"/>
                      <a:pt x="5006" y="6118"/>
                    </a:cubicBezTo>
                    <a:lnTo>
                      <a:pt x="3839" y="2783"/>
                    </a:lnTo>
                    <a:lnTo>
                      <a:pt x="1726" y="0"/>
                    </a:lnTo>
                    <a:close/>
                  </a:path>
                </a:pathLst>
              </a:cu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grpSp>
        <p:grpSp>
          <p:nvGrpSpPr>
            <p:cNvPr id="13336" name="Group 24"/>
            <p:cNvGrpSpPr>
              <a:grpSpLocks/>
            </p:cNvGrpSpPr>
            <p:nvPr/>
          </p:nvGrpSpPr>
          <p:grpSpPr bwMode="auto">
            <a:xfrm>
              <a:off x="4419" y="1057"/>
              <a:ext cx="1568" cy="1202"/>
              <a:chOff x="4419" y="1057"/>
              <a:chExt cx="1568" cy="1202"/>
            </a:xfrm>
          </p:grpSpPr>
          <p:sp>
            <p:nvSpPr>
              <p:cNvPr id="13334" name="Freeform 22"/>
              <p:cNvSpPr>
                <a:spLocks/>
              </p:cNvSpPr>
              <p:nvPr/>
            </p:nvSpPr>
            <p:spPr bwMode="auto">
              <a:xfrm>
                <a:off x="4419" y="1057"/>
                <a:ext cx="1568" cy="1202"/>
              </a:xfrm>
              <a:custGeom>
                <a:avLst/>
                <a:gdLst/>
                <a:ahLst/>
                <a:cxnLst>
                  <a:cxn ang="0">
                    <a:pos x="5658" y="4362"/>
                  </a:cxn>
                  <a:cxn ang="0">
                    <a:pos x="5460" y="2853"/>
                  </a:cxn>
                  <a:cxn ang="0">
                    <a:pos x="945" y="653"/>
                  </a:cxn>
                  <a:cxn ang="0">
                    <a:pos x="0" y="1204"/>
                  </a:cxn>
                  <a:cxn ang="0">
                    <a:pos x="2113" y="3988"/>
                  </a:cxn>
                  <a:cxn ang="0">
                    <a:pos x="5658" y="4362"/>
                  </a:cxn>
                </a:cxnLst>
                <a:rect l="0" t="0" r="r" b="b"/>
                <a:pathLst>
                  <a:path w="5694" h="4362">
                    <a:moveTo>
                      <a:pt x="5658" y="4362"/>
                    </a:moveTo>
                    <a:cubicBezTo>
                      <a:pt x="5694" y="3836"/>
                      <a:pt x="5620" y="3311"/>
                      <a:pt x="5460" y="2853"/>
                    </a:cubicBezTo>
                    <a:cubicBezTo>
                      <a:pt x="4807" y="989"/>
                      <a:pt x="2809" y="0"/>
                      <a:pt x="945" y="653"/>
                    </a:cubicBezTo>
                    <a:cubicBezTo>
                      <a:pt x="630" y="800"/>
                      <a:pt x="281" y="959"/>
                      <a:pt x="0" y="1204"/>
                    </a:cubicBezTo>
                    <a:lnTo>
                      <a:pt x="2113" y="3988"/>
                    </a:lnTo>
                    <a:lnTo>
                      <a:pt x="5658" y="4362"/>
                    </a:lnTo>
                    <a:close/>
                  </a:path>
                </a:pathLst>
              </a:custGeom>
              <a:solidFill>
                <a:srgbClr val="0099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sp>
            <p:nvSpPr>
              <p:cNvPr id="13335" name="Freeform 23"/>
              <p:cNvSpPr>
                <a:spLocks/>
              </p:cNvSpPr>
              <p:nvPr/>
            </p:nvSpPr>
            <p:spPr bwMode="auto">
              <a:xfrm>
                <a:off x="4419" y="1057"/>
                <a:ext cx="1568" cy="1202"/>
              </a:xfrm>
              <a:custGeom>
                <a:avLst/>
                <a:gdLst/>
                <a:ahLst/>
                <a:cxnLst>
                  <a:cxn ang="0">
                    <a:pos x="5658" y="4362"/>
                  </a:cxn>
                  <a:cxn ang="0">
                    <a:pos x="5460" y="2853"/>
                  </a:cxn>
                  <a:cxn ang="0">
                    <a:pos x="945" y="653"/>
                  </a:cxn>
                  <a:cxn ang="0">
                    <a:pos x="0" y="1204"/>
                  </a:cxn>
                  <a:cxn ang="0">
                    <a:pos x="2113" y="3988"/>
                  </a:cxn>
                  <a:cxn ang="0">
                    <a:pos x="5658" y="4362"/>
                  </a:cxn>
                </a:cxnLst>
                <a:rect l="0" t="0" r="r" b="b"/>
                <a:pathLst>
                  <a:path w="5694" h="4362">
                    <a:moveTo>
                      <a:pt x="5658" y="4362"/>
                    </a:moveTo>
                    <a:cubicBezTo>
                      <a:pt x="5694" y="3836"/>
                      <a:pt x="5620" y="3311"/>
                      <a:pt x="5460" y="2853"/>
                    </a:cubicBezTo>
                    <a:cubicBezTo>
                      <a:pt x="4807" y="989"/>
                      <a:pt x="2809" y="0"/>
                      <a:pt x="945" y="653"/>
                    </a:cubicBezTo>
                    <a:cubicBezTo>
                      <a:pt x="630" y="800"/>
                      <a:pt x="281" y="959"/>
                      <a:pt x="0" y="1204"/>
                    </a:cubicBezTo>
                    <a:lnTo>
                      <a:pt x="2113" y="3988"/>
                    </a:lnTo>
                    <a:lnTo>
                      <a:pt x="5658" y="4362"/>
                    </a:lnTo>
                    <a:close/>
                  </a:path>
                </a:pathLst>
              </a:cu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grpSp>
        <p:grpSp>
          <p:nvGrpSpPr>
            <p:cNvPr id="13339" name="Group 27"/>
            <p:cNvGrpSpPr>
              <a:grpSpLocks/>
            </p:cNvGrpSpPr>
            <p:nvPr/>
          </p:nvGrpSpPr>
          <p:grpSpPr bwMode="auto">
            <a:xfrm>
              <a:off x="5002" y="2155"/>
              <a:ext cx="975" cy="915"/>
              <a:chOff x="5002" y="2155"/>
              <a:chExt cx="975" cy="915"/>
            </a:xfrm>
          </p:grpSpPr>
          <p:sp>
            <p:nvSpPr>
              <p:cNvPr id="13337" name="Freeform 25"/>
              <p:cNvSpPr>
                <a:spLocks/>
              </p:cNvSpPr>
              <p:nvPr/>
            </p:nvSpPr>
            <p:spPr bwMode="auto">
              <a:xfrm>
                <a:off x="5002" y="2155"/>
                <a:ext cx="975" cy="915"/>
              </a:xfrm>
              <a:custGeom>
                <a:avLst/>
                <a:gdLst/>
                <a:ahLst/>
                <a:cxnLst>
                  <a:cxn ang="0">
                    <a:pos x="1200" y="3323"/>
                  </a:cxn>
                  <a:cxn ang="0">
                    <a:pos x="3544" y="374"/>
                  </a:cxn>
                  <a:cxn ang="0">
                    <a:pos x="0" y="0"/>
                  </a:cxn>
                  <a:cxn ang="0">
                    <a:pos x="1200" y="3323"/>
                  </a:cxn>
                </a:cxnLst>
                <a:rect l="0" t="0" r="r" b="b"/>
                <a:pathLst>
                  <a:path w="3544" h="3323">
                    <a:moveTo>
                      <a:pt x="1200" y="3323"/>
                    </a:moveTo>
                    <a:cubicBezTo>
                      <a:pt x="2475" y="2877"/>
                      <a:pt x="3400" y="1746"/>
                      <a:pt x="3544" y="374"/>
                    </a:cubicBezTo>
                    <a:lnTo>
                      <a:pt x="0" y="0"/>
                    </a:lnTo>
                    <a:lnTo>
                      <a:pt x="1200" y="3323"/>
                    </a:lnTo>
                    <a:close/>
                  </a:path>
                </a:pathLst>
              </a:custGeom>
              <a:solidFill>
                <a:srgbClr val="FF33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sp>
            <p:nvSpPr>
              <p:cNvPr id="13338" name="Freeform 26"/>
              <p:cNvSpPr>
                <a:spLocks/>
              </p:cNvSpPr>
              <p:nvPr/>
            </p:nvSpPr>
            <p:spPr bwMode="auto">
              <a:xfrm>
                <a:off x="5002" y="2155"/>
                <a:ext cx="975" cy="915"/>
              </a:xfrm>
              <a:custGeom>
                <a:avLst/>
                <a:gdLst/>
                <a:ahLst/>
                <a:cxnLst>
                  <a:cxn ang="0">
                    <a:pos x="1200" y="3323"/>
                  </a:cxn>
                  <a:cxn ang="0">
                    <a:pos x="3544" y="374"/>
                  </a:cxn>
                  <a:cxn ang="0">
                    <a:pos x="0" y="0"/>
                  </a:cxn>
                  <a:cxn ang="0">
                    <a:pos x="1200" y="3323"/>
                  </a:cxn>
                </a:cxnLst>
                <a:rect l="0" t="0" r="r" b="b"/>
                <a:pathLst>
                  <a:path w="3544" h="3323">
                    <a:moveTo>
                      <a:pt x="1200" y="3323"/>
                    </a:moveTo>
                    <a:cubicBezTo>
                      <a:pt x="2475" y="2877"/>
                      <a:pt x="3400" y="1746"/>
                      <a:pt x="3544" y="374"/>
                    </a:cubicBezTo>
                    <a:lnTo>
                      <a:pt x="0" y="0"/>
                    </a:lnTo>
                    <a:lnTo>
                      <a:pt x="1200" y="3323"/>
                    </a:lnTo>
                    <a:close/>
                  </a:path>
                </a:pathLst>
              </a:cu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grpSp>
        <p:sp>
          <p:nvSpPr>
            <p:cNvPr id="13340" name="Rectangle 28"/>
            <p:cNvSpPr>
              <a:spLocks noChangeArrowheads="1"/>
            </p:cNvSpPr>
            <p:nvPr/>
          </p:nvSpPr>
          <p:spPr bwMode="auto">
            <a:xfrm>
              <a:off x="4398" y="2167"/>
              <a:ext cx="313" cy="1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smtClean="0">
                  <a:ln>
                    <a:noFill/>
                  </a:ln>
                  <a:solidFill>
                    <a:srgbClr val="FFFFFF"/>
                  </a:solidFill>
                  <a:effectLst/>
                  <a:uLnTx/>
                  <a:uFillTx/>
                  <a:latin typeface="Arial"/>
                  <a:ea typeface="+mn-ea"/>
                  <a:cs typeface="Arial" pitchFamily="34" charset="0"/>
                </a:rPr>
                <a:t>45%</a:t>
              </a:r>
              <a:endParaRPr kumimoji="0" lang="en-US" sz="1800" b="0" i="0" u="none" strike="noStrike" kern="1200" cap="none" spc="0" normalizeH="0" baseline="0" noProof="0" smtClean="0">
                <a:ln>
                  <a:noFill/>
                </a:ln>
                <a:solidFill>
                  <a:srgbClr val="5C5C5C"/>
                </a:solidFill>
                <a:effectLst/>
                <a:uLnTx/>
                <a:uFillTx/>
                <a:latin typeface="Arial"/>
                <a:ea typeface="+mn-ea"/>
                <a:cs typeface="Arial" pitchFamily="34" charset="0"/>
              </a:endParaRPr>
            </a:p>
          </p:txBody>
        </p:sp>
        <p:sp>
          <p:nvSpPr>
            <p:cNvPr id="13341" name="Rectangle 29"/>
            <p:cNvSpPr>
              <a:spLocks noChangeArrowheads="1"/>
            </p:cNvSpPr>
            <p:nvPr/>
          </p:nvSpPr>
          <p:spPr bwMode="auto">
            <a:xfrm>
              <a:off x="5080" y="1607"/>
              <a:ext cx="313" cy="1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smtClean="0">
                  <a:ln>
                    <a:noFill/>
                  </a:ln>
                  <a:solidFill>
                    <a:srgbClr val="FFFFFF"/>
                  </a:solidFill>
                  <a:effectLst/>
                  <a:uLnTx/>
                  <a:uFillTx/>
                  <a:latin typeface="Arial"/>
                  <a:ea typeface="+mn-ea"/>
                  <a:cs typeface="Arial" pitchFamily="34" charset="0"/>
                </a:rPr>
                <a:t>37%</a:t>
              </a:r>
              <a:endParaRPr kumimoji="0" lang="en-US" sz="1800" b="0" i="0" u="none" strike="noStrike" kern="1200" cap="none" spc="0" normalizeH="0" baseline="0" noProof="0" smtClean="0">
                <a:ln>
                  <a:noFill/>
                </a:ln>
                <a:solidFill>
                  <a:srgbClr val="5C5C5C"/>
                </a:solidFill>
                <a:effectLst/>
                <a:uLnTx/>
                <a:uFillTx/>
                <a:latin typeface="Arial"/>
                <a:ea typeface="+mn-ea"/>
                <a:cs typeface="Arial" pitchFamily="34" charset="0"/>
              </a:endParaRPr>
            </a:p>
          </p:txBody>
        </p:sp>
        <p:sp>
          <p:nvSpPr>
            <p:cNvPr id="13342" name="Rectangle 30"/>
            <p:cNvSpPr>
              <a:spLocks noChangeArrowheads="1"/>
            </p:cNvSpPr>
            <p:nvPr/>
          </p:nvSpPr>
          <p:spPr bwMode="auto">
            <a:xfrm>
              <a:off x="5321" y="2380"/>
              <a:ext cx="313" cy="1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smtClean="0">
                  <a:ln>
                    <a:noFill/>
                  </a:ln>
                  <a:solidFill>
                    <a:srgbClr val="FFFFFF"/>
                  </a:solidFill>
                  <a:effectLst/>
                  <a:uLnTx/>
                  <a:uFillTx/>
                  <a:latin typeface="Arial"/>
                  <a:ea typeface="+mn-ea"/>
                  <a:cs typeface="Arial" pitchFamily="34" charset="0"/>
                </a:rPr>
                <a:t>18%</a:t>
              </a:r>
              <a:endParaRPr kumimoji="0" lang="en-US" sz="1800" b="0" i="0" u="none" strike="noStrike" kern="1200" cap="none" spc="0" normalizeH="0" baseline="0" noProof="0" smtClean="0">
                <a:ln>
                  <a:noFill/>
                </a:ln>
                <a:solidFill>
                  <a:srgbClr val="5C5C5C"/>
                </a:solidFill>
                <a:effectLst/>
                <a:uLnTx/>
                <a:uFillTx/>
                <a:latin typeface="Arial"/>
                <a:ea typeface="+mn-ea"/>
                <a:cs typeface="Arial" pitchFamily="34" charset="0"/>
              </a:endParaRPr>
            </a:p>
          </p:txBody>
        </p:sp>
      </p:grpSp>
      <p:grpSp>
        <p:nvGrpSpPr>
          <p:cNvPr id="13346" name="Group 34"/>
          <p:cNvGrpSpPr>
            <a:grpSpLocks/>
          </p:cNvGrpSpPr>
          <p:nvPr/>
        </p:nvGrpSpPr>
        <p:grpSpPr bwMode="auto">
          <a:xfrm>
            <a:off x="2360613" y="2111375"/>
            <a:ext cx="1501775" cy="1533525"/>
            <a:chOff x="1487" y="1190"/>
            <a:chExt cx="946" cy="966"/>
          </a:xfrm>
        </p:grpSpPr>
        <p:sp>
          <p:nvSpPr>
            <p:cNvPr id="13344" name="Freeform 32"/>
            <p:cNvSpPr>
              <a:spLocks/>
            </p:cNvSpPr>
            <p:nvPr/>
          </p:nvSpPr>
          <p:spPr bwMode="auto">
            <a:xfrm>
              <a:off x="1487" y="1190"/>
              <a:ext cx="946" cy="966"/>
            </a:xfrm>
            <a:custGeom>
              <a:avLst/>
              <a:gdLst/>
              <a:ahLst/>
              <a:cxnLst>
                <a:cxn ang="0">
                  <a:pos x="6781" y="7"/>
                </a:cxn>
                <a:cxn ang="0">
                  <a:pos x="0" y="5356"/>
                </a:cxn>
                <a:cxn ang="0">
                  <a:pos x="6869" y="7016"/>
                </a:cxn>
                <a:cxn ang="0">
                  <a:pos x="6781" y="7"/>
                </a:cxn>
              </a:cxnLst>
              <a:rect l="0" t="0" r="r" b="b"/>
              <a:pathLst>
                <a:path w="6869" h="7016">
                  <a:moveTo>
                    <a:pt x="6781" y="7"/>
                  </a:moveTo>
                  <a:cubicBezTo>
                    <a:pt x="3504" y="0"/>
                    <a:pt x="749" y="2257"/>
                    <a:pt x="0" y="5356"/>
                  </a:cubicBezTo>
                  <a:lnTo>
                    <a:pt x="6869" y="7016"/>
                  </a:lnTo>
                  <a:lnTo>
                    <a:pt x="6781" y="7"/>
                  </a:lnTo>
                  <a:close/>
                </a:path>
              </a:pathLst>
            </a:custGeom>
            <a:solidFill>
              <a:srgbClr val="0066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sp>
          <p:nvSpPr>
            <p:cNvPr id="13345" name="Freeform 33"/>
            <p:cNvSpPr>
              <a:spLocks/>
            </p:cNvSpPr>
            <p:nvPr/>
          </p:nvSpPr>
          <p:spPr bwMode="auto">
            <a:xfrm>
              <a:off x="1487" y="1190"/>
              <a:ext cx="946" cy="966"/>
            </a:xfrm>
            <a:custGeom>
              <a:avLst/>
              <a:gdLst/>
              <a:ahLst/>
              <a:cxnLst>
                <a:cxn ang="0">
                  <a:pos x="6781" y="7"/>
                </a:cxn>
                <a:cxn ang="0">
                  <a:pos x="0" y="5356"/>
                </a:cxn>
                <a:cxn ang="0">
                  <a:pos x="6869" y="7016"/>
                </a:cxn>
                <a:cxn ang="0">
                  <a:pos x="6781" y="7"/>
                </a:cxn>
              </a:cxnLst>
              <a:rect l="0" t="0" r="r" b="b"/>
              <a:pathLst>
                <a:path w="6869" h="7016">
                  <a:moveTo>
                    <a:pt x="6781" y="7"/>
                  </a:moveTo>
                  <a:cubicBezTo>
                    <a:pt x="3504" y="0"/>
                    <a:pt x="749" y="2257"/>
                    <a:pt x="0" y="5356"/>
                  </a:cubicBezTo>
                  <a:lnTo>
                    <a:pt x="6869" y="7016"/>
                  </a:lnTo>
                  <a:lnTo>
                    <a:pt x="6781" y="7"/>
                  </a:lnTo>
                  <a:close/>
                </a:path>
              </a:pathLst>
            </a:cu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grpSp>
      <p:grpSp>
        <p:nvGrpSpPr>
          <p:cNvPr id="13349" name="Group 37"/>
          <p:cNvGrpSpPr>
            <a:grpSpLocks/>
          </p:cNvGrpSpPr>
          <p:nvPr/>
        </p:nvGrpSpPr>
        <p:grpSpPr bwMode="auto">
          <a:xfrm>
            <a:off x="3841750" y="2111375"/>
            <a:ext cx="1720850" cy="3001963"/>
            <a:chOff x="2420" y="1190"/>
            <a:chExt cx="1084" cy="1891"/>
          </a:xfrm>
        </p:grpSpPr>
        <p:sp>
          <p:nvSpPr>
            <p:cNvPr id="13347" name="Freeform 35"/>
            <p:cNvSpPr>
              <a:spLocks/>
            </p:cNvSpPr>
            <p:nvPr/>
          </p:nvSpPr>
          <p:spPr bwMode="auto">
            <a:xfrm>
              <a:off x="2420" y="1190"/>
              <a:ext cx="1084" cy="1891"/>
            </a:xfrm>
            <a:custGeom>
              <a:avLst/>
              <a:gdLst/>
              <a:ahLst/>
              <a:cxnLst>
                <a:cxn ang="0">
                  <a:pos x="2244" y="13735"/>
                </a:cxn>
                <a:cxn ang="0">
                  <a:pos x="6893" y="8658"/>
                </a:cxn>
                <a:cxn ang="0">
                  <a:pos x="1749" y="147"/>
                </a:cxn>
                <a:cxn ang="0">
                  <a:pos x="0" y="9"/>
                </a:cxn>
                <a:cxn ang="0">
                  <a:pos x="90" y="7014"/>
                </a:cxn>
                <a:cxn ang="0">
                  <a:pos x="2244" y="13735"/>
                </a:cxn>
              </a:cxnLst>
              <a:rect l="0" t="0" r="r" b="b"/>
              <a:pathLst>
                <a:path w="7871" h="13735">
                  <a:moveTo>
                    <a:pt x="2244" y="13735"/>
                  </a:moveTo>
                  <a:cubicBezTo>
                    <a:pt x="4558" y="13011"/>
                    <a:pt x="6307" y="11082"/>
                    <a:pt x="6893" y="8658"/>
                  </a:cubicBezTo>
                  <a:cubicBezTo>
                    <a:pt x="7871" y="4904"/>
                    <a:pt x="5521" y="1058"/>
                    <a:pt x="1749" y="147"/>
                  </a:cubicBezTo>
                  <a:cubicBezTo>
                    <a:pt x="1143" y="0"/>
                    <a:pt x="572" y="5"/>
                    <a:pt x="0" y="9"/>
                  </a:cubicBezTo>
                  <a:lnTo>
                    <a:pt x="90" y="7014"/>
                  </a:lnTo>
                  <a:lnTo>
                    <a:pt x="2244" y="13735"/>
                  </a:lnTo>
                  <a:close/>
                </a:path>
              </a:pathLst>
            </a:custGeom>
            <a:solidFill>
              <a:srgbClr val="0099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sp>
          <p:nvSpPr>
            <p:cNvPr id="13348" name="Freeform 36"/>
            <p:cNvSpPr>
              <a:spLocks/>
            </p:cNvSpPr>
            <p:nvPr/>
          </p:nvSpPr>
          <p:spPr bwMode="auto">
            <a:xfrm>
              <a:off x="2420" y="1190"/>
              <a:ext cx="1084" cy="1891"/>
            </a:xfrm>
            <a:custGeom>
              <a:avLst/>
              <a:gdLst/>
              <a:ahLst/>
              <a:cxnLst>
                <a:cxn ang="0">
                  <a:pos x="2244" y="13735"/>
                </a:cxn>
                <a:cxn ang="0">
                  <a:pos x="6893" y="8658"/>
                </a:cxn>
                <a:cxn ang="0">
                  <a:pos x="1749" y="147"/>
                </a:cxn>
                <a:cxn ang="0">
                  <a:pos x="0" y="9"/>
                </a:cxn>
                <a:cxn ang="0">
                  <a:pos x="90" y="7014"/>
                </a:cxn>
                <a:cxn ang="0">
                  <a:pos x="2244" y="13735"/>
                </a:cxn>
              </a:cxnLst>
              <a:rect l="0" t="0" r="r" b="b"/>
              <a:pathLst>
                <a:path w="7871" h="13735">
                  <a:moveTo>
                    <a:pt x="2244" y="13735"/>
                  </a:moveTo>
                  <a:cubicBezTo>
                    <a:pt x="4558" y="13011"/>
                    <a:pt x="6307" y="11082"/>
                    <a:pt x="6893" y="8658"/>
                  </a:cubicBezTo>
                  <a:cubicBezTo>
                    <a:pt x="7871" y="4904"/>
                    <a:pt x="5521" y="1058"/>
                    <a:pt x="1749" y="147"/>
                  </a:cubicBezTo>
                  <a:cubicBezTo>
                    <a:pt x="1143" y="0"/>
                    <a:pt x="572" y="5"/>
                    <a:pt x="0" y="9"/>
                  </a:cubicBezTo>
                  <a:lnTo>
                    <a:pt x="90" y="7014"/>
                  </a:lnTo>
                  <a:lnTo>
                    <a:pt x="2244" y="13735"/>
                  </a:lnTo>
                  <a:close/>
                </a:path>
              </a:pathLst>
            </a:cu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grpSp>
      <p:grpSp>
        <p:nvGrpSpPr>
          <p:cNvPr id="13352" name="Group 40"/>
          <p:cNvGrpSpPr>
            <a:grpSpLocks/>
          </p:cNvGrpSpPr>
          <p:nvPr/>
        </p:nvGrpSpPr>
        <p:grpSpPr bwMode="auto">
          <a:xfrm>
            <a:off x="2159000" y="3294063"/>
            <a:ext cx="2174875" cy="1933575"/>
            <a:chOff x="1360" y="1935"/>
            <a:chExt cx="1370" cy="1218"/>
          </a:xfrm>
        </p:grpSpPr>
        <p:sp>
          <p:nvSpPr>
            <p:cNvPr id="13350" name="Freeform 38"/>
            <p:cNvSpPr>
              <a:spLocks/>
            </p:cNvSpPr>
            <p:nvPr/>
          </p:nvSpPr>
          <p:spPr bwMode="auto">
            <a:xfrm>
              <a:off x="1360" y="1935"/>
              <a:ext cx="1370" cy="1218"/>
            </a:xfrm>
            <a:custGeom>
              <a:avLst/>
              <a:gdLst/>
              <a:ahLst/>
              <a:cxnLst>
                <a:cxn ang="0">
                  <a:pos x="912" y="0"/>
                </a:cxn>
                <a:cxn ang="0">
                  <a:pos x="6071" y="8451"/>
                </a:cxn>
                <a:cxn ang="0">
                  <a:pos x="9953" y="8319"/>
                </a:cxn>
                <a:cxn ang="0">
                  <a:pos x="7799" y="1592"/>
                </a:cxn>
                <a:cxn ang="0">
                  <a:pos x="912" y="0"/>
                </a:cxn>
              </a:cxnLst>
              <a:rect l="0" t="0" r="r" b="b"/>
              <a:pathLst>
                <a:path w="9953" h="8844">
                  <a:moveTo>
                    <a:pt x="912" y="0"/>
                  </a:moveTo>
                  <a:cubicBezTo>
                    <a:pt x="0" y="3774"/>
                    <a:pt x="2299" y="7539"/>
                    <a:pt x="6071" y="8451"/>
                  </a:cubicBezTo>
                  <a:cubicBezTo>
                    <a:pt x="7402" y="8844"/>
                    <a:pt x="8712" y="8732"/>
                    <a:pt x="9953" y="8319"/>
                  </a:cubicBezTo>
                  <a:lnTo>
                    <a:pt x="7799" y="1592"/>
                  </a:lnTo>
                  <a:lnTo>
                    <a:pt x="912" y="0"/>
                  </a:lnTo>
                  <a:close/>
                </a:path>
              </a:pathLst>
            </a:custGeom>
            <a:solidFill>
              <a:srgbClr val="FF33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sp>
          <p:nvSpPr>
            <p:cNvPr id="13351" name="Freeform 39"/>
            <p:cNvSpPr>
              <a:spLocks/>
            </p:cNvSpPr>
            <p:nvPr/>
          </p:nvSpPr>
          <p:spPr bwMode="auto">
            <a:xfrm>
              <a:off x="1360" y="1935"/>
              <a:ext cx="1370" cy="1218"/>
            </a:xfrm>
            <a:custGeom>
              <a:avLst/>
              <a:gdLst/>
              <a:ahLst/>
              <a:cxnLst>
                <a:cxn ang="0">
                  <a:pos x="912" y="0"/>
                </a:cxn>
                <a:cxn ang="0">
                  <a:pos x="6071" y="8451"/>
                </a:cxn>
                <a:cxn ang="0">
                  <a:pos x="9953" y="8319"/>
                </a:cxn>
                <a:cxn ang="0">
                  <a:pos x="7799" y="1592"/>
                </a:cxn>
                <a:cxn ang="0">
                  <a:pos x="912" y="0"/>
                </a:cxn>
              </a:cxnLst>
              <a:rect l="0" t="0" r="r" b="b"/>
              <a:pathLst>
                <a:path w="9953" h="8844">
                  <a:moveTo>
                    <a:pt x="912" y="0"/>
                  </a:moveTo>
                  <a:cubicBezTo>
                    <a:pt x="0" y="3774"/>
                    <a:pt x="2299" y="7539"/>
                    <a:pt x="6071" y="8451"/>
                  </a:cubicBezTo>
                  <a:cubicBezTo>
                    <a:pt x="7402" y="8844"/>
                    <a:pt x="8712" y="8732"/>
                    <a:pt x="9953" y="8319"/>
                  </a:cubicBezTo>
                  <a:lnTo>
                    <a:pt x="7799" y="1592"/>
                  </a:lnTo>
                  <a:lnTo>
                    <a:pt x="912" y="0"/>
                  </a:lnTo>
                  <a:close/>
                </a:path>
              </a:pathLst>
            </a:cu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grpSp>
      <p:sp>
        <p:nvSpPr>
          <p:cNvPr id="13353" name="Rectangle 41"/>
          <p:cNvSpPr>
            <a:spLocks noChangeArrowheads="1"/>
          </p:cNvSpPr>
          <p:nvPr/>
        </p:nvSpPr>
        <p:spPr bwMode="auto">
          <a:xfrm>
            <a:off x="2886075" y="2651125"/>
            <a:ext cx="434975" cy="249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smtClean="0">
                <a:ln>
                  <a:noFill/>
                </a:ln>
                <a:solidFill>
                  <a:srgbClr val="FFFFFF"/>
                </a:solidFill>
                <a:effectLst/>
                <a:uLnTx/>
                <a:uFillTx/>
                <a:latin typeface="Arial"/>
                <a:ea typeface="+mn-ea"/>
                <a:cs typeface="Arial" pitchFamily="34" charset="0"/>
              </a:rPr>
              <a:t>21%</a:t>
            </a:r>
            <a:endParaRPr kumimoji="0" lang="en-US" sz="1800" b="0" i="0" u="none" strike="noStrike" kern="1200" cap="none" spc="0" normalizeH="0" baseline="0" noProof="0" smtClean="0">
              <a:ln>
                <a:noFill/>
              </a:ln>
              <a:solidFill>
                <a:srgbClr val="5C5C5C"/>
              </a:solidFill>
              <a:effectLst/>
              <a:uLnTx/>
              <a:uFillTx/>
              <a:latin typeface="Arial"/>
              <a:ea typeface="+mn-ea"/>
              <a:cs typeface="Arial" pitchFamily="34" charset="0"/>
            </a:endParaRPr>
          </a:p>
        </p:txBody>
      </p:sp>
      <p:sp>
        <p:nvSpPr>
          <p:cNvPr id="13354" name="Rectangle 42"/>
          <p:cNvSpPr>
            <a:spLocks noChangeArrowheads="1"/>
          </p:cNvSpPr>
          <p:nvPr/>
        </p:nvSpPr>
        <p:spPr bwMode="auto">
          <a:xfrm>
            <a:off x="4354513" y="3441700"/>
            <a:ext cx="496888" cy="279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smtClean="0">
                <a:ln>
                  <a:noFill/>
                </a:ln>
                <a:solidFill>
                  <a:srgbClr val="FFFFFF"/>
                </a:solidFill>
                <a:effectLst/>
                <a:uLnTx/>
                <a:uFillTx/>
                <a:latin typeface="Arial"/>
                <a:ea typeface="+mn-ea"/>
                <a:cs typeface="Arial" pitchFamily="34" charset="0"/>
              </a:rPr>
              <a:t>45%</a:t>
            </a:r>
            <a:endParaRPr kumimoji="0" lang="en-US" sz="1800" b="0" i="0" u="none" strike="noStrike" kern="1200" cap="none" spc="0" normalizeH="0" baseline="0" noProof="0" smtClean="0">
              <a:ln>
                <a:noFill/>
              </a:ln>
              <a:solidFill>
                <a:srgbClr val="5C5C5C"/>
              </a:solidFill>
              <a:effectLst/>
              <a:uLnTx/>
              <a:uFillTx/>
              <a:latin typeface="Arial"/>
              <a:ea typeface="+mn-ea"/>
              <a:cs typeface="Arial" pitchFamily="34" charset="0"/>
            </a:endParaRPr>
          </a:p>
        </p:txBody>
      </p:sp>
      <p:sp>
        <p:nvSpPr>
          <p:cNvPr id="13355" name="Rectangle 43"/>
          <p:cNvSpPr>
            <a:spLocks noChangeArrowheads="1"/>
          </p:cNvSpPr>
          <p:nvPr/>
        </p:nvSpPr>
        <p:spPr bwMode="auto">
          <a:xfrm>
            <a:off x="2827338" y="4022725"/>
            <a:ext cx="434975" cy="249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smtClean="0">
                <a:ln>
                  <a:noFill/>
                </a:ln>
                <a:solidFill>
                  <a:srgbClr val="FFFFFF"/>
                </a:solidFill>
                <a:effectLst/>
                <a:uLnTx/>
                <a:uFillTx/>
                <a:latin typeface="Arial"/>
                <a:ea typeface="+mn-ea"/>
                <a:cs typeface="Arial" pitchFamily="34" charset="0"/>
              </a:rPr>
              <a:t>34%</a:t>
            </a:r>
            <a:endParaRPr kumimoji="0" lang="en-US" sz="1800" b="0" i="0" u="none" strike="noStrike" kern="1200" cap="none" spc="0" normalizeH="0" baseline="0" noProof="0" smtClean="0">
              <a:ln>
                <a:noFill/>
              </a:ln>
              <a:solidFill>
                <a:srgbClr val="5C5C5C"/>
              </a:solidFill>
              <a:effectLst/>
              <a:uLnTx/>
              <a:uFillTx/>
              <a:latin typeface="Arial"/>
              <a:ea typeface="+mn-ea"/>
              <a:cs typeface="Arial" pitchFamily="34" charset="0"/>
            </a:endParaRPr>
          </a:p>
        </p:txBody>
      </p:sp>
      <p:grpSp>
        <p:nvGrpSpPr>
          <p:cNvPr id="13358" name="Group 46"/>
          <p:cNvGrpSpPr>
            <a:grpSpLocks/>
          </p:cNvGrpSpPr>
          <p:nvPr/>
        </p:nvGrpSpPr>
        <p:grpSpPr bwMode="auto">
          <a:xfrm>
            <a:off x="2360613" y="2111375"/>
            <a:ext cx="1501775" cy="1533525"/>
            <a:chOff x="1487" y="1190"/>
            <a:chExt cx="946" cy="966"/>
          </a:xfrm>
        </p:grpSpPr>
        <p:sp>
          <p:nvSpPr>
            <p:cNvPr id="13356" name="Freeform 44"/>
            <p:cNvSpPr>
              <a:spLocks/>
            </p:cNvSpPr>
            <p:nvPr/>
          </p:nvSpPr>
          <p:spPr bwMode="auto">
            <a:xfrm>
              <a:off x="1487" y="1190"/>
              <a:ext cx="946" cy="966"/>
            </a:xfrm>
            <a:custGeom>
              <a:avLst/>
              <a:gdLst/>
              <a:ahLst/>
              <a:cxnLst>
                <a:cxn ang="0">
                  <a:pos x="6781" y="7"/>
                </a:cxn>
                <a:cxn ang="0">
                  <a:pos x="0" y="5356"/>
                </a:cxn>
                <a:cxn ang="0">
                  <a:pos x="6869" y="7016"/>
                </a:cxn>
                <a:cxn ang="0">
                  <a:pos x="6781" y="7"/>
                </a:cxn>
              </a:cxnLst>
              <a:rect l="0" t="0" r="r" b="b"/>
              <a:pathLst>
                <a:path w="6869" h="7016">
                  <a:moveTo>
                    <a:pt x="6781" y="7"/>
                  </a:moveTo>
                  <a:cubicBezTo>
                    <a:pt x="3504" y="0"/>
                    <a:pt x="749" y="2257"/>
                    <a:pt x="0" y="5356"/>
                  </a:cubicBezTo>
                  <a:lnTo>
                    <a:pt x="6869" y="7016"/>
                  </a:lnTo>
                  <a:lnTo>
                    <a:pt x="6781" y="7"/>
                  </a:lnTo>
                  <a:close/>
                </a:path>
              </a:pathLst>
            </a:custGeom>
            <a:solidFill>
              <a:srgbClr val="0066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sp>
          <p:nvSpPr>
            <p:cNvPr id="13357" name="Freeform 45"/>
            <p:cNvSpPr>
              <a:spLocks/>
            </p:cNvSpPr>
            <p:nvPr/>
          </p:nvSpPr>
          <p:spPr bwMode="auto">
            <a:xfrm>
              <a:off x="1487" y="1190"/>
              <a:ext cx="946" cy="966"/>
            </a:xfrm>
            <a:custGeom>
              <a:avLst/>
              <a:gdLst/>
              <a:ahLst/>
              <a:cxnLst>
                <a:cxn ang="0">
                  <a:pos x="6781" y="7"/>
                </a:cxn>
                <a:cxn ang="0">
                  <a:pos x="0" y="5356"/>
                </a:cxn>
                <a:cxn ang="0">
                  <a:pos x="6869" y="7016"/>
                </a:cxn>
                <a:cxn ang="0">
                  <a:pos x="6781" y="7"/>
                </a:cxn>
              </a:cxnLst>
              <a:rect l="0" t="0" r="r" b="b"/>
              <a:pathLst>
                <a:path w="6869" h="7016">
                  <a:moveTo>
                    <a:pt x="6781" y="7"/>
                  </a:moveTo>
                  <a:cubicBezTo>
                    <a:pt x="3504" y="0"/>
                    <a:pt x="749" y="2257"/>
                    <a:pt x="0" y="5356"/>
                  </a:cubicBezTo>
                  <a:lnTo>
                    <a:pt x="6869" y="7016"/>
                  </a:lnTo>
                  <a:lnTo>
                    <a:pt x="6781" y="7"/>
                  </a:lnTo>
                  <a:close/>
                </a:path>
              </a:pathLst>
            </a:cu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grpSp>
      <p:grpSp>
        <p:nvGrpSpPr>
          <p:cNvPr id="13361" name="Group 49"/>
          <p:cNvGrpSpPr>
            <a:grpSpLocks/>
          </p:cNvGrpSpPr>
          <p:nvPr/>
        </p:nvGrpSpPr>
        <p:grpSpPr bwMode="auto">
          <a:xfrm>
            <a:off x="3841750" y="2111375"/>
            <a:ext cx="1720850" cy="3001963"/>
            <a:chOff x="2420" y="1190"/>
            <a:chExt cx="1084" cy="1891"/>
          </a:xfrm>
        </p:grpSpPr>
        <p:sp>
          <p:nvSpPr>
            <p:cNvPr id="13359" name="Freeform 47"/>
            <p:cNvSpPr>
              <a:spLocks/>
            </p:cNvSpPr>
            <p:nvPr/>
          </p:nvSpPr>
          <p:spPr bwMode="auto">
            <a:xfrm>
              <a:off x="2420" y="1190"/>
              <a:ext cx="1084" cy="1891"/>
            </a:xfrm>
            <a:custGeom>
              <a:avLst/>
              <a:gdLst/>
              <a:ahLst/>
              <a:cxnLst>
                <a:cxn ang="0">
                  <a:pos x="2244" y="13735"/>
                </a:cxn>
                <a:cxn ang="0">
                  <a:pos x="6893" y="8658"/>
                </a:cxn>
                <a:cxn ang="0">
                  <a:pos x="1749" y="147"/>
                </a:cxn>
                <a:cxn ang="0">
                  <a:pos x="0" y="9"/>
                </a:cxn>
                <a:cxn ang="0">
                  <a:pos x="90" y="7014"/>
                </a:cxn>
                <a:cxn ang="0">
                  <a:pos x="2244" y="13735"/>
                </a:cxn>
              </a:cxnLst>
              <a:rect l="0" t="0" r="r" b="b"/>
              <a:pathLst>
                <a:path w="7871" h="13735">
                  <a:moveTo>
                    <a:pt x="2244" y="13735"/>
                  </a:moveTo>
                  <a:cubicBezTo>
                    <a:pt x="4558" y="13011"/>
                    <a:pt x="6307" y="11082"/>
                    <a:pt x="6893" y="8658"/>
                  </a:cubicBezTo>
                  <a:cubicBezTo>
                    <a:pt x="7871" y="4904"/>
                    <a:pt x="5521" y="1058"/>
                    <a:pt x="1749" y="147"/>
                  </a:cubicBezTo>
                  <a:cubicBezTo>
                    <a:pt x="1143" y="0"/>
                    <a:pt x="572" y="5"/>
                    <a:pt x="0" y="9"/>
                  </a:cubicBezTo>
                  <a:lnTo>
                    <a:pt x="90" y="7014"/>
                  </a:lnTo>
                  <a:lnTo>
                    <a:pt x="2244" y="13735"/>
                  </a:lnTo>
                  <a:close/>
                </a:path>
              </a:pathLst>
            </a:custGeom>
            <a:solidFill>
              <a:srgbClr val="0099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sp>
          <p:nvSpPr>
            <p:cNvPr id="13360" name="Freeform 48"/>
            <p:cNvSpPr>
              <a:spLocks/>
            </p:cNvSpPr>
            <p:nvPr/>
          </p:nvSpPr>
          <p:spPr bwMode="auto">
            <a:xfrm>
              <a:off x="2420" y="1190"/>
              <a:ext cx="1084" cy="1891"/>
            </a:xfrm>
            <a:custGeom>
              <a:avLst/>
              <a:gdLst/>
              <a:ahLst/>
              <a:cxnLst>
                <a:cxn ang="0">
                  <a:pos x="2244" y="13735"/>
                </a:cxn>
                <a:cxn ang="0">
                  <a:pos x="6893" y="8658"/>
                </a:cxn>
                <a:cxn ang="0">
                  <a:pos x="1749" y="147"/>
                </a:cxn>
                <a:cxn ang="0">
                  <a:pos x="0" y="9"/>
                </a:cxn>
                <a:cxn ang="0">
                  <a:pos x="90" y="7014"/>
                </a:cxn>
                <a:cxn ang="0">
                  <a:pos x="2244" y="13735"/>
                </a:cxn>
              </a:cxnLst>
              <a:rect l="0" t="0" r="r" b="b"/>
              <a:pathLst>
                <a:path w="7871" h="13735">
                  <a:moveTo>
                    <a:pt x="2244" y="13735"/>
                  </a:moveTo>
                  <a:cubicBezTo>
                    <a:pt x="4558" y="13011"/>
                    <a:pt x="6307" y="11082"/>
                    <a:pt x="6893" y="8658"/>
                  </a:cubicBezTo>
                  <a:cubicBezTo>
                    <a:pt x="7871" y="4904"/>
                    <a:pt x="5521" y="1058"/>
                    <a:pt x="1749" y="147"/>
                  </a:cubicBezTo>
                  <a:cubicBezTo>
                    <a:pt x="1143" y="0"/>
                    <a:pt x="572" y="5"/>
                    <a:pt x="0" y="9"/>
                  </a:cubicBezTo>
                  <a:lnTo>
                    <a:pt x="90" y="7014"/>
                  </a:lnTo>
                  <a:lnTo>
                    <a:pt x="2244" y="13735"/>
                  </a:lnTo>
                  <a:close/>
                </a:path>
              </a:pathLst>
            </a:cu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grpSp>
      <p:grpSp>
        <p:nvGrpSpPr>
          <p:cNvPr id="13364" name="Group 52"/>
          <p:cNvGrpSpPr>
            <a:grpSpLocks/>
          </p:cNvGrpSpPr>
          <p:nvPr/>
        </p:nvGrpSpPr>
        <p:grpSpPr bwMode="auto">
          <a:xfrm>
            <a:off x="2159000" y="3294063"/>
            <a:ext cx="2174875" cy="1933575"/>
            <a:chOff x="1360" y="1935"/>
            <a:chExt cx="1370" cy="1218"/>
          </a:xfrm>
        </p:grpSpPr>
        <p:sp>
          <p:nvSpPr>
            <p:cNvPr id="13362" name="Freeform 50"/>
            <p:cNvSpPr>
              <a:spLocks/>
            </p:cNvSpPr>
            <p:nvPr/>
          </p:nvSpPr>
          <p:spPr bwMode="auto">
            <a:xfrm>
              <a:off x="1360" y="1935"/>
              <a:ext cx="1370" cy="1218"/>
            </a:xfrm>
            <a:custGeom>
              <a:avLst/>
              <a:gdLst/>
              <a:ahLst/>
              <a:cxnLst>
                <a:cxn ang="0">
                  <a:pos x="912" y="0"/>
                </a:cxn>
                <a:cxn ang="0">
                  <a:pos x="6071" y="8451"/>
                </a:cxn>
                <a:cxn ang="0">
                  <a:pos x="9953" y="8319"/>
                </a:cxn>
                <a:cxn ang="0">
                  <a:pos x="7799" y="1592"/>
                </a:cxn>
                <a:cxn ang="0">
                  <a:pos x="912" y="0"/>
                </a:cxn>
              </a:cxnLst>
              <a:rect l="0" t="0" r="r" b="b"/>
              <a:pathLst>
                <a:path w="9953" h="8844">
                  <a:moveTo>
                    <a:pt x="912" y="0"/>
                  </a:moveTo>
                  <a:cubicBezTo>
                    <a:pt x="0" y="3774"/>
                    <a:pt x="2299" y="7539"/>
                    <a:pt x="6071" y="8451"/>
                  </a:cubicBezTo>
                  <a:cubicBezTo>
                    <a:pt x="7402" y="8844"/>
                    <a:pt x="8712" y="8732"/>
                    <a:pt x="9953" y="8319"/>
                  </a:cubicBezTo>
                  <a:lnTo>
                    <a:pt x="7799" y="1592"/>
                  </a:lnTo>
                  <a:lnTo>
                    <a:pt x="912" y="0"/>
                  </a:lnTo>
                  <a:close/>
                </a:path>
              </a:pathLst>
            </a:custGeom>
            <a:solidFill>
              <a:srgbClr val="FF33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sp>
          <p:nvSpPr>
            <p:cNvPr id="13363" name="Freeform 51"/>
            <p:cNvSpPr>
              <a:spLocks/>
            </p:cNvSpPr>
            <p:nvPr/>
          </p:nvSpPr>
          <p:spPr bwMode="auto">
            <a:xfrm>
              <a:off x="1360" y="1935"/>
              <a:ext cx="1370" cy="1218"/>
            </a:xfrm>
            <a:custGeom>
              <a:avLst/>
              <a:gdLst/>
              <a:ahLst/>
              <a:cxnLst>
                <a:cxn ang="0">
                  <a:pos x="912" y="0"/>
                </a:cxn>
                <a:cxn ang="0">
                  <a:pos x="6071" y="8451"/>
                </a:cxn>
                <a:cxn ang="0">
                  <a:pos x="9953" y="8319"/>
                </a:cxn>
                <a:cxn ang="0">
                  <a:pos x="7799" y="1592"/>
                </a:cxn>
                <a:cxn ang="0">
                  <a:pos x="912" y="0"/>
                </a:cxn>
              </a:cxnLst>
              <a:rect l="0" t="0" r="r" b="b"/>
              <a:pathLst>
                <a:path w="9953" h="8844">
                  <a:moveTo>
                    <a:pt x="912" y="0"/>
                  </a:moveTo>
                  <a:cubicBezTo>
                    <a:pt x="0" y="3774"/>
                    <a:pt x="2299" y="7539"/>
                    <a:pt x="6071" y="8451"/>
                  </a:cubicBezTo>
                  <a:cubicBezTo>
                    <a:pt x="7402" y="8844"/>
                    <a:pt x="8712" y="8732"/>
                    <a:pt x="9953" y="8319"/>
                  </a:cubicBezTo>
                  <a:lnTo>
                    <a:pt x="7799" y="1592"/>
                  </a:lnTo>
                  <a:lnTo>
                    <a:pt x="912" y="0"/>
                  </a:lnTo>
                  <a:close/>
                </a:path>
              </a:pathLst>
            </a:cu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grpSp>
      <p:sp>
        <p:nvSpPr>
          <p:cNvPr id="13365" name="Rectangle 53"/>
          <p:cNvSpPr>
            <a:spLocks noChangeArrowheads="1"/>
          </p:cNvSpPr>
          <p:nvPr/>
        </p:nvSpPr>
        <p:spPr bwMode="auto">
          <a:xfrm>
            <a:off x="2717800" y="2628900"/>
            <a:ext cx="1066800" cy="646331"/>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Arial" pitchFamily="34" charset="0"/>
              </a:rPr>
              <a:t>Compliant Plus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Arial" pitchFamily="34" charset="0"/>
              </a:rPr>
              <a:t>(21%)</a:t>
            </a:r>
            <a:endParaRPr kumimoji="0" lang="en-US" sz="1800" b="0" i="0" u="none" strike="noStrike" kern="1200" cap="none" spc="0" normalizeH="0" baseline="0" noProof="0" dirty="0" smtClean="0">
              <a:ln>
                <a:noFill/>
              </a:ln>
              <a:solidFill>
                <a:srgbClr val="5C5C5C"/>
              </a:solidFill>
              <a:effectLst>
                <a:outerShdw blurRad="38100" dist="38100" dir="2700000" algn="tl">
                  <a:srgbClr val="000000">
                    <a:alpha val="43137"/>
                  </a:srgbClr>
                </a:outerShdw>
              </a:effectLst>
              <a:uLnTx/>
              <a:uFillTx/>
              <a:latin typeface="Arial"/>
              <a:ea typeface="+mn-ea"/>
              <a:cs typeface="Arial" pitchFamily="34" charset="0"/>
            </a:endParaRPr>
          </a:p>
        </p:txBody>
      </p:sp>
      <p:grpSp>
        <p:nvGrpSpPr>
          <p:cNvPr id="13370" name="Group 58"/>
          <p:cNvGrpSpPr>
            <a:grpSpLocks/>
          </p:cNvGrpSpPr>
          <p:nvPr/>
        </p:nvGrpSpPr>
        <p:grpSpPr bwMode="auto">
          <a:xfrm>
            <a:off x="6262688" y="2427288"/>
            <a:ext cx="2189163" cy="2955925"/>
            <a:chOff x="3945" y="1389"/>
            <a:chExt cx="1379" cy="1862"/>
          </a:xfrm>
        </p:grpSpPr>
        <p:sp>
          <p:nvSpPr>
            <p:cNvPr id="13368" name="Freeform 56"/>
            <p:cNvSpPr>
              <a:spLocks/>
            </p:cNvSpPr>
            <p:nvPr/>
          </p:nvSpPr>
          <p:spPr bwMode="auto">
            <a:xfrm>
              <a:off x="3945" y="1389"/>
              <a:ext cx="1379" cy="1862"/>
            </a:xfrm>
            <a:custGeom>
              <a:avLst/>
              <a:gdLst/>
              <a:ahLst/>
              <a:cxnLst>
                <a:cxn ang="0">
                  <a:pos x="1726" y="0"/>
                </a:cxn>
                <a:cxn ang="0">
                  <a:pos x="504" y="3951"/>
                </a:cxn>
                <a:cxn ang="0">
                  <a:pos x="5006" y="6118"/>
                </a:cxn>
                <a:cxn ang="0">
                  <a:pos x="3839" y="2783"/>
                </a:cxn>
                <a:cxn ang="0">
                  <a:pos x="1726" y="0"/>
                </a:cxn>
              </a:cxnLst>
              <a:rect l="0" t="0" r="r" b="b"/>
              <a:pathLst>
                <a:path w="5006" h="6759">
                  <a:moveTo>
                    <a:pt x="1726" y="0"/>
                  </a:moveTo>
                  <a:cubicBezTo>
                    <a:pt x="502" y="905"/>
                    <a:pt x="0" y="2512"/>
                    <a:pt x="504" y="3951"/>
                  </a:cubicBezTo>
                  <a:cubicBezTo>
                    <a:pt x="1156" y="5814"/>
                    <a:pt x="3175" y="6759"/>
                    <a:pt x="5006" y="6118"/>
                  </a:cubicBezTo>
                  <a:lnTo>
                    <a:pt x="3839" y="2783"/>
                  </a:lnTo>
                  <a:lnTo>
                    <a:pt x="1726" y="0"/>
                  </a:lnTo>
                  <a:close/>
                </a:path>
              </a:pathLst>
            </a:custGeom>
            <a:solidFill>
              <a:srgbClr val="0066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sp>
          <p:nvSpPr>
            <p:cNvPr id="13369" name="Freeform 57"/>
            <p:cNvSpPr>
              <a:spLocks/>
            </p:cNvSpPr>
            <p:nvPr/>
          </p:nvSpPr>
          <p:spPr bwMode="auto">
            <a:xfrm>
              <a:off x="3945" y="1389"/>
              <a:ext cx="1379" cy="1862"/>
            </a:xfrm>
            <a:custGeom>
              <a:avLst/>
              <a:gdLst/>
              <a:ahLst/>
              <a:cxnLst>
                <a:cxn ang="0">
                  <a:pos x="1726" y="0"/>
                </a:cxn>
                <a:cxn ang="0">
                  <a:pos x="504" y="3951"/>
                </a:cxn>
                <a:cxn ang="0">
                  <a:pos x="5006" y="6118"/>
                </a:cxn>
                <a:cxn ang="0">
                  <a:pos x="3839" y="2783"/>
                </a:cxn>
                <a:cxn ang="0">
                  <a:pos x="1726" y="0"/>
                </a:cxn>
              </a:cxnLst>
              <a:rect l="0" t="0" r="r" b="b"/>
              <a:pathLst>
                <a:path w="5006" h="6759">
                  <a:moveTo>
                    <a:pt x="1726" y="0"/>
                  </a:moveTo>
                  <a:cubicBezTo>
                    <a:pt x="502" y="905"/>
                    <a:pt x="0" y="2512"/>
                    <a:pt x="504" y="3951"/>
                  </a:cubicBezTo>
                  <a:cubicBezTo>
                    <a:pt x="1156" y="5814"/>
                    <a:pt x="3175" y="6759"/>
                    <a:pt x="5006" y="6118"/>
                  </a:cubicBezTo>
                  <a:lnTo>
                    <a:pt x="3839" y="2783"/>
                  </a:lnTo>
                  <a:lnTo>
                    <a:pt x="1726" y="0"/>
                  </a:lnTo>
                  <a:close/>
                </a:path>
              </a:pathLst>
            </a:cu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grpSp>
      <p:grpSp>
        <p:nvGrpSpPr>
          <p:cNvPr id="13373" name="Group 61"/>
          <p:cNvGrpSpPr>
            <a:grpSpLocks/>
          </p:cNvGrpSpPr>
          <p:nvPr/>
        </p:nvGrpSpPr>
        <p:grpSpPr bwMode="auto">
          <a:xfrm>
            <a:off x="7015163" y="1900238"/>
            <a:ext cx="2489200" cy="1908175"/>
            <a:chOff x="4419" y="1057"/>
            <a:chExt cx="1568" cy="1202"/>
          </a:xfrm>
        </p:grpSpPr>
        <p:sp>
          <p:nvSpPr>
            <p:cNvPr id="13371" name="Freeform 59"/>
            <p:cNvSpPr>
              <a:spLocks/>
            </p:cNvSpPr>
            <p:nvPr/>
          </p:nvSpPr>
          <p:spPr bwMode="auto">
            <a:xfrm>
              <a:off x="4419" y="1057"/>
              <a:ext cx="1568" cy="1202"/>
            </a:xfrm>
            <a:custGeom>
              <a:avLst/>
              <a:gdLst/>
              <a:ahLst/>
              <a:cxnLst>
                <a:cxn ang="0">
                  <a:pos x="5658" y="4362"/>
                </a:cxn>
                <a:cxn ang="0">
                  <a:pos x="5460" y="2853"/>
                </a:cxn>
                <a:cxn ang="0">
                  <a:pos x="945" y="653"/>
                </a:cxn>
                <a:cxn ang="0">
                  <a:pos x="0" y="1204"/>
                </a:cxn>
                <a:cxn ang="0">
                  <a:pos x="2113" y="3988"/>
                </a:cxn>
                <a:cxn ang="0">
                  <a:pos x="5658" y="4362"/>
                </a:cxn>
              </a:cxnLst>
              <a:rect l="0" t="0" r="r" b="b"/>
              <a:pathLst>
                <a:path w="5694" h="4362">
                  <a:moveTo>
                    <a:pt x="5658" y="4362"/>
                  </a:moveTo>
                  <a:cubicBezTo>
                    <a:pt x="5694" y="3836"/>
                    <a:pt x="5620" y="3311"/>
                    <a:pt x="5460" y="2853"/>
                  </a:cubicBezTo>
                  <a:cubicBezTo>
                    <a:pt x="4807" y="989"/>
                    <a:pt x="2809" y="0"/>
                    <a:pt x="945" y="653"/>
                  </a:cubicBezTo>
                  <a:cubicBezTo>
                    <a:pt x="630" y="800"/>
                    <a:pt x="281" y="959"/>
                    <a:pt x="0" y="1204"/>
                  </a:cubicBezTo>
                  <a:lnTo>
                    <a:pt x="2113" y="3988"/>
                  </a:lnTo>
                  <a:lnTo>
                    <a:pt x="5658" y="4362"/>
                  </a:lnTo>
                  <a:close/>
                </a:path>
              </a:pathLst>
            </a:custGeom>
            <a:solidFill>
              <a:srgbClr val="0099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sp>
          <p:nvSpPr>
            <p:cNvPr id="13372" name="Freeform 60"/>
            <p:cNvSpPr>
              <a:spLocks/>
            </p:cNvSpPr>
            <p:nvPr/>
          </p:nvSpPr>
          <p:spPr bwMode="auto">
            <a:xfrm>
              <a:off x="4419" y="1057"/>
              <a:ext cx="1568" cy="1202"/>
            </a:xfrm>
            <a:custGeom>
              <a:avLst/>
              <a:gdLst/>
              <a:ahLst/>
              <a:cxnLst>
                <a:cxn ang="0">
                  <a:pos x="5658" y="4362"/>
                </a:cxn>
                <a:cxn ang="0">
                  <a:pos x="5460" y="2853"/>
                </a:cxn>
                <a:cxn ang="0">
                  <a:pos x="945" y="653"/>
                </a:cxn>
                <a:cxn ang="0">
                  <a:pos x="0" y="1204"/>
                </a:cxn>
                <a:cxn ang="0">
                  <a:pos x="2113" y="3988"/>
                </a:cxn>
                <a:cxn ang="0">
                  <a:pos x="5658" y="4362"/>
                </a:cxn>
              </a:cxnLst>
              <a:rect l="0" t="0" r="r" b="b"/>
              <a:pathLst>
                <a:path w="5694" h="4362">
                  <a:moveTo>
                    <a:pt x="5658" y="4362"/>
                  </a:moveTo>
                  <a:cubicBezTo>
                    <a:pt x="5694" y="3836"/>
                    <a:pt x="5620" y="3311"/>
                    <a:pt x="5460" y="2853"/>
                  </a:cubicBezTo>
                  <a:cubicBezTo>
                    <a:pt x="4807" y="989"/>
                    <a:pt x="2809" y="0"/>
                    <a:pt x="945" y="653"/>
                  </a:cubicBezTo>
                  <a:cubicBezTo>
                    <a:pt x="630" y="800"/>
                    <a:pt x="281" y="959"/>
                    <a:pt x="0" y="1204"/>
                  </a:cubicBezTo>
                  <a:lnTo>
                    <a:pt x="2113" y="3988"/>
                  </a:lnTo>
                  <a:lnTo>
                    <a:pt x="5658" y="4362"/>
                  </a:lnTo>
                  <a:close/>
                </a:path>
              </a:pathLst>
            </a:cu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grpSp>
      <p:grpSp>
        <p:nvGrpSpPr>
          <p:cNvPr id="13376" name="Group 64"/>
          <p:cNvGrpSpPr>
            <a:grpSpLocks/>
          </p:cNvGrpSpPr>
          <p:nvPr/>
        </p:nvGrpSpPr>
        <p:grpSpPr bwMode="auto">
          <a:xfrm>
            <a:off x="7940675" y="3643313"/>
            <a:ext cx="1547813" cy="1452563"/>
            <a:chOff x="5002" y="2155"/>
            <a:chExt cx="975" cy="915"/>
          </a:xfrm>
        </p:grpSpPr>
        <p:sp>
          <p:nvSpPr>
            <p:cNvPr id="13374" name="Freeform 62"/>
            <p:cNvSpPr>
              <a:spLocks/>
            </p:cNvSpPr>
            <p:nvPr/>
          </p:nvSpPr>
          <p:spPr bwMode="auto">
            <a:xfrm>
              <a:off x="5002" y="2155"/>
              <a:ext cx="975" cy="915"/>
            </a:xfrm>
            <a:custGeom>
              <a:avLst/>
              <a:gdLst/>
              <a:ahLst/>
              <a:cxnLst>
                <a:cxn ang="0">
                  <a:pos x="1200" y="3323"/>
                </a:cxn>
                <a:cxn ang="0">
                  <a:pos x="3544" y="374"/>
                </a:cxn>
                <a:cxn ang="0">
                  <a:pos x="0" y="0"/>
                </a:cxn>
                <a:cxn ang="0">
                  <a:pos x="1200" y="3323"/>
                </a:cxn>
              </a:cxnLst>
              <a:rect l="0" t="0" r="r" b="b"/>
              <a:pathLst>
                <a:path w="3544" h="3323">
                  <a:moveTo>
                    <a:pt x="1200" y="3323"/>
                  </a:moveTo>
                  <a:cubicBezTo>
                    <a:pt x="2475" y="2877"/>
                    <a:pt x="3400" y="1746"/>
                    <a:pt x="3544" y="374"/>
                  </a:cubicBezTo>
                  <a:lnTo>
                    <a:pt x="0" y="0"/>
                  </a:lnTo>
                  <a:lnTo>
                    <a:pt x="1200" y="3323"/>
                  </a:lnTo>
                  <a:close/>
                </a:path>
              </a:pathLst>
            </a:custGeom>
            <a:solidFill>
              <a:srgbClr val="FF33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sp>
          <p:nvSpPr>
            <p:cNvPr id="13375" name="Freeform 63"/>
            <p:cNvSpPr>
              <a:spLocks/>
            </p:cNvSpPr>
            <p:nvPr/>
          </p:nvSpPr>
          <p:spPr bwMode="auto">
            <a:xfrm>
              <a:off x="5002" y="2155"/>
              <a:ext cx="975" cy="915"/>
            </a:xfrm>
            <a:custGeom>
              <a:avLst/>
              <a:gdLst/>
              <a:ahLst/>
              <a:cxnLst>
                <a:cxn ang="0">
                  <a:pos x="1200" y="3323"/>
                </a:cxn>
                <a:cxn ang="0">
                  <a:pos x="3544" y="374"/>
                </a:cxn>
                <a:cxn ang="0">
                  <a:pos x="0" y="0"/>
                </a:cxn>
                <a:cxn ang="0">
                  <a:pos x="1200" y="3323"/>
                </a:cxn>
              </a:cxnLst>
              <a:rect l="0" t="0" r="r" b="b"/>
              <a:pathLst>
                <a:path w="3544" h="3323">
                  <a:moveTo>
                    <a:pt x="1200" y="3323"/>
                  </a:moveTo>
                  <a:cubicBezTo>
                    <a:pt x="2475" y="2877"/>
                    <a:pt x="3400" y="1746"/>
                    <a:pt x="3544" y="374"/>
                  </a:cubicBezTo>
                  <a:lnTo>
                    <a:pt x="0" y="0"/>
                  </a:lnTo>
                  <a:lnTo>
                    <a:pt x="1200" y="3323"/>
                  </a:lnTo>
                  <a:close/>
                </a:path>
              </a:pathLst>
            </a:cu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grpSp>
      <p:sp>
        <p:nvSpPr>
          <p:cNvPr id="13377" name="Rectangle 65"/>
          <p:cNvSpPr>
            <a:spLocks noChangeArrowheads="1"/>
          </p:cNvSpPr>
          <p:nvPr/>
        </p:nvSpPr>
        <p:spPr bwMode="auto">
          <a:xfrm>
            <a:off x="6981825" y="3662363"/>
            <a:ext cx="496888" cy="279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smtClean="0">
                <a:ln>
                  <a:noFill/>
                </a:ln>
                <a:solidFill>
                  <a:srgbClr val="FFFFFF"/>
                </a:solidFill>
                <a:effectLst/>
                <a:uLnTx/>
                <a:uFillTx/>
                <a:latin typeface="Arial"/>
                <a:ea typeface="+mn-ea"/>
                <a:cs typeface="Arial" pitchFamily="34" charset="0"/>
              </a:rPr>
              <a:t>45%</a:t>
            </a:r>
            <a:endParaRPr kumimoji="0" lang="en-US" sz="1800" b="0" i="0" u="none" strike="noStrike" kern="1200" cap="none" spc="0" normalizeH="0" baseline="0" noProof="0" smtClean="0">
              <a:ln>
                <a:noFill/>
              </a:ln>
              <a:solidFill>
                <a:srgbClr val="5C5C5C"/>
              </a:solidFill>
              <a:effectLst/>
              <a:uLnTx/>
              <a:uFillTx/>
              <a:latin typeface="Arial"/>
              <a:ea typeface="+mn-ea"/>
              <a:cs typeface="Arial" pitchFamily="34" charset="0"/>
            </a:endParaRPr>
          </a:p>
        </p:txBody>
      </p:sp>
      <p:sp>
        <p:nvSpPr>
          <p:cNvPr id="13378" name="Rectangle 66"/>
          <p:cNvSpPr>
            <a:spLocks noChangeArrowheads="1"/>
          </p:cNvSpPr>
          <p:nvPr/>
        </p:nvSpPr>
        <p:spPr bwMode="auto">
          <a:xfrm>
            <a:off x="8064500" y="2773363"/>
            <a:ext cx="496888" cy="279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smtClean="0">
                <a:ln>
                  <a:noFill/>
                </a:ln>
                <a:solidFill>
                  <a:srgbClr val="FFFFFF"/>
                </a:solidFill>
                <a:effectLst/>
                <a:uLnTx/>
                <a:uFillTx/>
                <a:latin typeface="Arial"/>
                <a:ea typeface="+mn-ea"/>
                <a:cs typeface="Arial" pitchFamily="34" charset="0"/>
              </a:rPr>
              <a:t>37%</a:t>
            </a:r>
            <a:endParaRPr kumimoji="0" lang="en-US" sz="1800" b="0" i="0" u="none" strike="noStrike" kern="1200" cap="none" spc="0" normalizeH="0" baseline="0" noProof="0" smtClean="0">
              <a:ln>
                <a:noFill/>
              </a:ln>
              <a:solidFill>
                <a:srgbClr val="5C5C5C"/>
              </a:solidFill>
              <a:effectLst/>
              <a:uLnTx/>
              <a:uFillTx/>
              <a:latin typeface="Arial"/>
              <a:ea typeface="+mn-ea"/>
              <a:cs typeface="Arial" pitchFamily="34" charset="0"/>
            </a:endParaRPr>
          </a:p>
        </p:txBody>
      </p:sp>
      <p:sp>
        <p:nvSpPr>
          <p:cNvPr id="13379" name="Rectangle 67"/>
          <p:cNvSpPr>
            <a:spLocks noChangeArrowheads="1"/>
          </p:cNvSpPr>
          <p:nvPr/>
        </p:nvSpPr>
        <p:spPr bwMode="auto">
          <a:xfrm>
            <a:off x="8447088" y="4000500"/>
            <a:ext cx="496888" cy="279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smtClean="0">
                <a:ln>
                  <a:noFill/>
                </a:ln>
                <a:solidFill>
                  <a:srgbClr val="FFFFFF"/>
                </a:solidFill>
                <a:effectLst/>
                <a:uLnTx/>
                <a:uFillTx/>
                <a:latin typeface="Arial"/>
                <a:ea typeface="+mn-ea"/>
                <a:cs typeface="Arial" pitchFamily="34" charset="0"/>
              </a:rPr>
              <a:t>18%</a:t>
            </a:r>
            <a:endParaRPr kumimoji="0" lang="en-US" sz="1800" b="0" i="0" u="none" strike="noStrike" kern="1200" cap="none" spc="0" normalizeH="0" baseline="0" noProof="0" smtClean="0">
              <a:ln>
                <a:noFill/>
              </a:ln>
              <a:solidFill>
                <a:srgbClr val="5C5C5C"/>
              </a:solidFill>
              <a:effectLst/>
              <a:uLnTx/>
              <a:uFillTx/>
              <a:latin typeface="Arial"/>
              <a:ea typeface="+mn-ea"/>
              <a:cs typeface="Arial" pitchFamily="34" charset="0"/>
            </a:endParaRPr>
          </a:p>
        </p:txBody>
      </p:sp>
      <p:grpSp>
        <p:nvGrpSpPr>
          <p:cNvPr id="13382" name="Group 70"/>
          <p:cNvGrpSpPr>
            <a:grpSpLocks/>
          </p:cNvGrpSpPr>
          <p:nvPr/>
        </p:nvGrpSpPr>
        <p:grpSpPr bwMode="auto">
          <a:xfrm>
            <a:off x="6262688" y="2427288"/>
            <a:ext cx="2189163" cy="2955925"/>
            <a:chOff x="3945" y="1389"/>
            <a:chExt cx="1379" cy="1862"/>
          </a:xfrm>
        </p:grpSpPr>
        <p:sp>
          <p:nvSpPr>
            <p:cNvPr id="13380" name="Freeform 68"/>
            <p:cNvSpPr>
              <a:spLocks/>
            </p:cNvSpPr>
            <p:nvPr/>
          </p:nvSpPr>
          <p:spPr bwMode="auto">
            <a:xfrm>
              <a:off x="3945" y="1389"/>
              <a:ext cx="1379" cy="1862"/>
            </a:xfrm>
            <a:custGeom>
              <a:avLst/>
              <a:gdLst/>
              <a:ahLst/>
              <a:cxnLst>
                <a:cxn ang="0">
                  <a:pos x="1726" y="0"/>
                </a:cxn>
                <a:cxn ang="0">
                  <a:pos x="504" y="3951"/>
                </a:cxn>
                <a:cxn ang="0">
                  <a:pos x="5006" y="6118"/>
                </a:cxn>
                <a:cxn ang="0">
                  <a:pos x="3839" y="2783"/>
                </a:cxn>
                <a:cxn ang="0">
                  <a:pos x="1726" y="0"/>
                </a:cxn>
              </a:cxnLst>
              <a:rect l="0" t="0" r="r" b="b"/>
              <a:pathLst>
                <a:path w="5006" h="6759">
                  <a:moveTo>
                    <a:pt x="1726" y="0"/>
                  </a:moveTo>
                  <a:cubicBezTo>
                    <a:pt x="502" y="905"/>
                    <a:pt x="0" y="2512"/>
                    <a:pt x="504" y="3951"/>
                  </a:cubicBezTo>
                  <a:cubicBezTo>
                    <a:pt x="1156" y="5814"/>
                    <a:pt x="3175" y="6759"/>
                    <a:pt x="5006" y="6118"/>
                  </a:cubicBezTo>
                  <a:lnTo>
                    <a:pt x="3839" y="2783"/>
                  </a:lnTo>
                  <a:lnTo>
                    <a:pt x="1726" y="0"/>
                  </a:lnTo>
                  <a:close/>
                </a:path>
              </a:pathLst>
            </a:custGeom>
            <a:solidFill>
              <a:srgbClr val="0066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sp>
          <p:nvSpPr>
            <p:cNvPr id="13381" name="Freeform 69"/>
            <p:cNvSpPr>
              <a:spLocks/>
            </p:cNvSpPr>
            <p:nvPr/>
          </p:nvSpPr>
          <p:spPr bwMode="auto">
            <a:xfrm>
              <a:off x="3945" y="1389"/>
              <a:ext cx="1379" cy="1862"/>
            </a:xfrm>
            <a:custGeom>
              <a:avLst/>
              <a:gdLst/>
              <a:ahLst/>
              <a:cxnLst>
                <a:cxn ang="0">
                  <a:pos x="1726" y="0"/>
                </a:cxn>
                <a:cxn ang="0">
                  <a:pos x="504" y="3951"/>
                </a:cxn>
                <a:cxn ang="0">
                  <a:pos x="5006" y="6118"/>
                </a:cxn>
                <a:cxn ang="0">
                  <a:pos x="3839" y="2783"/>
                </a:cxn>
                <a:cxn ang="0">
                  <a:pos x="1726" y="0"/>
                </a:cxn>
              </a:cxnLst>
              <a:rect l="0" t="0" r="r" b="b"/>
              <a:pathLst>
                <a:path w="5006" h="6759">
                  <a:moveTo>
                    <a:pt x="1726" y="0"/>
                  </a:moveTo>
                  <a:cubicBezTo>
                    <a:pt x="502" y="905"/>
                    <a:pt x="0" y="2512"/>
                    <a:pt x="504" y="3951"/>
                  </a:cubicBezTo>
                  <a:cubicBezTo>
                    <a:pt x="1156" y="5814"/>
                    <a:pt x="3175" y="6759"/>
                    <a:pt x="5006" y="6118"/>
                  </a:cubicBezTo>
                  <a:lnTo>
                    <a:pt x="3839" y="2783"/>
                  </a:lnTo>
                  <a:lnTo>
                    <a:pt x="1726" y="0"/>
                  </a:lnTo>
                  <a:close/>
                </a:path>
              </a:pathLst>
            </a:cu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grpSp>
      <p:grpSp>
        <p:nvGrpSpPr>
          <p:cNvPr id="13385" name="Group 73"/>
          <p:cNvGrpSpPr>
            <a:grpSpLocks/>
          </p:cNvGrpSpPr>
          <p:nvPr/>
        </p:nvGrpSpPr>
        <p:grpSpPr bwMode="auto">
          <a:xfrm>
            <a:off x="7015163" y="1900238"/>
            <a:ext cx="2489200" cy="1908175"/>
            <a:chOff x="4419" y="1057"/>
            <a:chExt cx="1568" cy="1202"/>
          </a:xfrm>
        </p:grpSpPr>
        <p:sp>
          <p:nvSpPr>
            <p:cNvPr id="13383" name="Freeform 71"/>
            <p:cNvSpPr>
              <a:spLocks/>
            </p:cNvSpPr>
            <p:nvPr/>
          </p:nvSpPr>
          <p:spPr bwMode="auto">
            <a:xfrm>
              <a:off x="4419" y="1057"/>
              <a:ext cx="1568" cy="1202"/>
            </a:xfrm>
            <a:custGeom>
              <a:avLst/>
              <a:gdLst/>
              <a:ahLst/>
              <a:cxnLst>
                <a:cxn ang="0">
                  <a:pos x="5658" y="4362"/>
                </a:cxn>
                <a:cxn ang="0">
                  <a:pos x="5460" y="2853"/>
                </a:cxn>
                <a:cxn ang="0">
                  <a:pos x="945" y="653"/>
                </a:cxn>
                <a:cxn ang="0">
                  <a:pos x="0" y="1204"/>
                </a:cxn>
                <a:cxn ang="0">
                  <a:pos x="2113" y="3988"/>
                </a:cxn>
                <a:cxn ang="0">
                  <a:pos x="5658" y="4362"/>
                </a:cxn>
              </a:cxnLst>
              <a:rect l="0" t="0" r="r" b="b"/>
              <a:pathLst>
                <a:path w="5694" h="4362">
                  <a:moveTo>
                    <a:pt x="5658" y="4362"/>
                  </a:moveTo>
                  <a:cubicBezTo>
                    <a:pt x="5694" y="3836"/>
                    <a:pt x="5620" y="3311"/>
                    <a:pt x="5460" y="2853"/>
                  </a:cubicBezTo>
                  <a:cubicBezTo>
                    <a:pt x="4807" y="989"/>
                    <a:pt x="2809" y="0"/>
                    <a:pt x="945" y="653"/>
                  </a:cubicBezTo>
                  <a:cubicBezTo>
                    <a:pt x="630" y="800"/>
                    <a:pt x="281" y="959"/>
                    <a:pt x="0" y="1204"/>
                  </a:cubicBezTo>
                  <a:lnTo>
                    <a:pt x="2113" y="3988"/>
                  </a:lnTo>
                  <a:lnTo>
                    <a:pt x="5658" y="4362"/>
                  </a:lnTo>
                  <a:close/>
                </a:path>
              </a:pathLst>
            </a:custGeom>
            <a:solidFill>
              <a:srgbClr val="0099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sp>
          <p:nvSpPr>
            <p:cNvPr id="13384" name="Freeform 72"/>
            <p:cNvSpPr>
              <a:spLocks/>
            </p:cNvSpPr>
            <p:nvPr/>
          </p:nvSpPr>
          <p:spPr bwMode="auto">
            <a:xfrm>
              <a:off x="4419" y="1057"/>
              <a:ext cx="1568" cy="1202"/>
            </a:xfrm>
            <a:custGeom>
              <a:avLst/>
              <a:gdLst/>
              <a:ahLst/>
              <a:cxnLst>
                <a:cxn ang="0">
                  <a:pos x="5658" y="4362"/>
                </a:cxn>
                <a:cxn ang="0">
                  <a:pos x="5460" y="2853"/>
                </a:cxn>
                <a:cxn ang="0">
                  <a:pos x="945" y="653"/>
                </a:cxn>
                <a:cxn ang="0">
                  <a:pos x="0" y="1204"/>
                </a:cxn>
                <a:cxn ang="0">
                  <a:pos x="2113" y="3988"/>
                </a:cxn>
                <a:cxn ang="0">
                  <a:pos x="5658" y="4362"/>
                </a:cxn>
              </a:cxnLst>
              <a:rect l="0" t="0" r="r" b="b"/>
              <a:pathLst>
                <a:path w="5694" h="4362">
                  <a:moveTo>
                    <a:pt x="5658" y="4362"/>
                  </a:moveTo>
                  <a:cubicBezTo>
                    <a:pt x="5694" y="3836"/>
                    <a:pt x="5620" y="3311"/>
                    <a:pt x="5460" y="2853"/>
                  </a:cubicBezTo>
                  <a:cubicBezTo>
                    <a:pt x="4807" y="989"/>
                    <a:pt x="2809" y="0"/>
                    <a:pt x="945" y="653"/>
                  </a:cubicBezTo>
                  <a:cubicBezTo>
                    <a:pt x="630" y="800"/>
                    <a:pt x="281" y="959"/>
                    <a:pt x="0" y="1204"/>
                  </a:cubicBezTo>
                  <a:lnTo>
                    <a:pt x="2113" y="3988"/>
                  </a:lnTo>
                  <a:lnTo>
                    <a:pt x="5658" y="4362"/>
                  </a:lnTo>
                  <a:close/>
                </a:path>
              </a:pathLst>
            </a:cu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grpSp>
      <p:grpSp>
        <p:nvGrpSpPr>
          <p:cNvPr id="13388" name="Group 76"/>
          <p:cNvGrpSpPr>
            <a:grpSpLocks/>
          </p:cNvGrpSpPr>
          <p:nvPr/>
        </p:nvGrpSpPr>
        <p:grpSpPr bwMode="auto">
          <a:xfrm>
            <a:off x="7940675" y="3643313"/>
            <a:ext cx="1547813" cy="1452563"/>
            <a:chOff x="5002" y="2155"/>
            <a:chExt cx="975" cy="915"/>
          </a:xfrm>
        </p:grpSpPr>
        <p:sp>
          <p:nvSpPr>
            <p:cNvPr id="13386" name="Freeform 74"/>
            <p:cNvSpPr>
              <a:spLocks/>
            </p:cNvSpPr>
            <p:nvPr/>
          </p:nvSpPr>
          <p:spPr bwMode="auto">
            <a:xfrm>
              <a:off x="5002" y="2155"/>
              <a:ext cx="975" cy="915"/>
            </a:xfrm>
            <a:custGeom>
              <a:avLst/>
              <a:gdLst/>
              <a:ahLst/>
              <a:cxnLst>
                <a:cxn ang="0">
                  <a:pos x="1200" y="3323"/>
                </a:cxn>
                <a:cxn ang="0">
                  <a:pos x="3544" y="374"/>
                </a:cxn>
                <a:cxn ang="0">
                  <a:pos x="0" y="0"/>
                </a:cxn>
                <a:cxn ang="0">
                  <a:pos x="1200" y="3323"/>
                </a:cxn>
              </a:cxnLst>
              <a:rect l="0" t="0" r="r" b="b"/>
              <a:pathLst>
                <a:path w="3544" h="3323">
                  <a:moveTo>
                    <a:pt x="1200" y="3323"/>
                  </a:moveTo>
                  <a:cubicBezTo>
                    <a:pt x="2475" y="2877"/>
                    <a:pt x="3400" y="1746"/>
                    <a:pt x="3544" y="374"/>
                  </a:cubicBezTo>
                  <a:lnTo>
                    <a:pt x="0" y="0"/>
                  </a:lnTo>
                  <a:lnTo>
                    <a:pt x="1200" y="3323"/>
                  </a:lnTo>
                  <a:close/>
                </a:path>
              </a:pathLst>
            </a:custGeom>
            <a:solidFill>
              <a:srgbClr val="FF33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sp>
          <p:nvSpPr>
            <p:cNvPr id="13387" name="Freeform 75"/>
            <p:cNvSpPr>
              <a:spLocks/>
            </p:cNvSpPr>
            <p:nvPr/>
          </p:nvSpPr>
          <p:spPr bwMode="auto">
            <a:xfrm>
              <a:off x="5002" y="2155"/>
              <a:ext cx="975" cy="915"/>
            </a:xfrm>
            <a:custGeom>
              <a:avLst/>
              <a:gdLst/>
              <a:ahLst/>
              <a:cxnLst>
                <a:cxn ang="0">
                  <a:pos x="1200" y="3323"/>
                </a:cxn>
                <a:cxn ang="0">
                  <a:pos x="3544" y="374"/>
                </a:cxn>
                <a:cxn ang="0">
                  <a:pos x="0" y="0"/>
                </a:cxn>
                <a:cxn ang="0">
                  <a:pos x="1200" y="3323"/>
                </a:cxn>
              </a:cxnLst>
              <a:rect l="0" t="0" r="r" b="b"/>
              <a:pathLst>
                <a:path w="3544" h="3323">
                  <a:moveTo>
                    <a:pt x="1200" y="3323"/>
                  </a:moveTo>
                  <a:cubicBezTo>
                    <a:pt x="2475" y="2877"/>
                    <a:pt x="3400" y="1746"/>
                    <a:pt x="3544" y="374"/>
                  </a:cubicBezTo>
                  <a:lnTo>
                    <a:pt x="0" y="0"/>
                  </a:lnTo>
                  <a:lnTo>
                    <a:pt x="1200" y="3323"/>
                  </a:lnTo>
                  <a:close/>
                </a:path>
              </a:pathLst>
            </a:cu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grpSp>
      <p:sp>
        <p:nvSpPr>
          <p:cNvPr id="97" name="Rectangle 53"/>
          <p:cNvSpPr>
            <a:spLocks noChangeArrowheads="1"/>
          </p:cNvSpPr>
          <p:nvPr/>
        </p:nvSpPr>
        <p:spPr bwMode="auto">
          <a:xfrm>
            <a:off x="2628900" y="3829050"/>
            <a:ext cx="1200150" cy="646331"/>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Arial" pitchFamily="34" charset="0"/>
              </a:rPr>
              <a:t>Compliant Minus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Arial" pitchFamily="34" charset="0"/>
              </a:rPr>
              <a:t>(34%)</a:t>
            </a:r>
            <a:endParaRPr kumimoji="0" lang="en-US" sz="1800" b="0" i="0" u="none" strike="noStrike" kern="1200" cap="none" spc="0" normalizeH="0" baseline="0" noProof="0" dirty="0" smtClean="0">
              <a:ln>
                <a:noFill/>
              </a:ln>
              <a:solidFill>
                <a:srgbClr val="5C5C5C"/>
              </a:solidFill>
              <a:effectLst>
                <a:outerShdw blurRad="38100" dist="38100" dir="2700000" algn="tl">
                  <a:srgbClr val="000000">
                    <a:alpha val="43137"/>
                  </a:srgbClr>
                </a:outerShdw>
              </a:effectLst>
              <a:uLnTx/>
              <a:uFillTx/>
              <a:latin typeface="Arial"/>
              <a:ea typeface="+mn-ea"/>
              <a:cs typeface="Arial" pitchFamily="34" charset="0"/>
            </a:endParaRPr>
          </a:p>
        </p:txBody>
      </p:sp>
      <p:sp>
        <p:nvSpPr>
          <p:cNvPr id="98" name="Rectangle 53"/>
          <p:cNvSpPr>
            <a:spLocks noChangeArrowheads="1"/>
          </p:cNvSpPr>
          <p:nvPr/>
        </p:nvSpPr>
        <p:spPr bwMode="auto">
          <a:xfrm>
            <a:off x="4095750" y="3251200"/>
            <a:ext cx="1066800" cy="430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Arial" pitchFamily="34" charset="0"/>
              </a:rPr>
              <a:t>Compliant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Arial" pitchFamily="34" charset="0"/>
              </a:rPr>
              <a:t>(45%)</a:t>
            </a:r>
            <a:endParaRPr kumimoji="0" lang="en-US" sz="1800" b="0" i="0" u="none" strike="noStrike" kern="1200" cap="none" spc="0" normalizeH="0" baseline="0" noProof="0" dirty="0" smtClean="0">
              <a:ln>
                <a:noFill/>
              </a:ln>
              <a:solidFill>
                <a:srgbClr val="5C5C5C"/>
              </a:solidFill>
              <a:effectLst>
                <a:outerShdw blurRad="38100" dist="38100" dir="2700000" algn="tl">
                  <a:srgbClr val="000000">
                    <a:alpha val="43137"/>
                  </a:srgbClr>
                </a:outerShdw>
              </a:effectLst>
              <a:uLnTx/>
              <a:uFillTx/>
              <a:latin typeface="Arial"/>
              <a:ea typeface="+mn-ea"/>
              <a:cs typeface="Arial" pitchFamily="34" charset="0"/>
            </a:endParaRPr>
          </a:p>
        </p:txBody>
      </p:sp>
      <p:sp>
        <p:nvSpPr>
          <p:cNvPr id="99" name="Rectangle 53"/>
          <p:cNvSpPr>
            <a:spLocks noChangeArrowheads="1"/>
          </p:cNvSpPr>
          <p:nvPr/>
        </p:nvSpPr>
        <p:spPr bwMode="auto">
          <a:xfrm>
            <a:off x="7729538" y="2628900"/>
            <a:ext cx="1066800" cy="430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Arial" pitchFamily="34" charset="0"/>
              </a:rPr>
              <a:t>Compliant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Arial" pitchFamily="34" charset="0"/>
              </a:rPr>
              <a:t>(37%)</a:t>
            </a:r>
            <a:endParaRPr kumimoji="0" lang="en-US" sz="1800" b="0" i="0" u="none" strike="noStrike" kern="1200" cap="none" spc="0" normalizeH="0" baseline="0" noProof="0" dirty="0" smtClean="0">
              <a:ln>
                <a:noFill/>
              </a:ln>
              <a:solidFill>
                <a:srgbClr val="5C5C5C"/>
              </a:solidFill>
              <a:effectLst>
                <a:outerShdw blurRad="38100" dist="38100" dir="2700000" algn="tl">
                  <a:srgbClr val="000000">
                    <a:alpha val="43137"/>
                  </a:srgbClr>
                </a:outerShdw>
              </a:effectLst>
              <a:uLnTx/>
              <a:uFillTx/>
              <a:latin typeface="Arial"/>
              <a:ea typeface="+mn-ea"/>
              <a:cs typeface="Arial" pitchFamily="34" charset="0"/>
            </a:endParaRPr>
          </a:p>
        </p:txBody>
      </p:sp>
      <p:sp>
        <p:nvSpPr>
          <p:cNvPr id="100" name="Rectangle 53"/>
          <p:cNvSpPr>
            <a:spLocks noChangeArrowheads="1"/>
          </p:cNvSpPr>
          <p:nvPr/>
        </p:nvSpPr>
        <p:spPr bwMode="auto">
          <a:xfrm>
            <a:off x="6673850" y="3517900"/>
            <a:ext cx="1066800" cy="646331"/>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Arial" pitchFamily="34" charset="0"/>
              </a:rPr>
              <a:t>Compliant Plus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Arial" pitchFamily="34" charset="0"/>
              </a:rPr>
              <a:t>(45%)</a:t>
            </a:r>
            <a:endParaRPr kumimoji="0" lang="en-US" sz="1800" b="0" i="0" u="none" strike="noStrike" kern="1200" cap="none" spc="0" normalizeH="0" baseline="0" noProof="0" dirty="0" smtClean="0">
              <a:ln>
                <a:noFill/>
              </a:ln>
              <a:solidFill>
                <a:srgbClr val="5C5C5C"/>
              </a:solidFill>
              <a:effectLst>
                <a:outerShdw blurRad="38100" dist="38100" dir="2700000" algn="tl">
                  <a:srgbClr val="000000">
                    <a:alpha val="43137"/>
                  </a:srgbClr>
                </a:outerShdw>
              </a:effectLst>
              <a:uLnTx/>
              <a:uFillTx/>
              <a:latin typeface="Arial"/>
              <a:ea typeface="+mn-ea"/>
              <a:cs typeface="Arial" pitchFamily="34" charset="0"/>
            </a:endParaRPr>
          </a:p>
        </p:txBody>
      </p:sp>
      <p:sp>
        <p:nvSpPr>
          <p:cNvPr id="101" name="Rectangle 53"/>
          <p:cNvSpPr>
            <a:spLocks noChangeArrowheads="1"/>
          </p:cNvSpPr>
          <p:nvPr/>
        </p:nvSpPr>
        <p:spPr bwMode="auto">
          <a:xfrm>
            <a:off x="8196263" y="3829050"/>
            <a:ext cx="1200150" cy="646331"/>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Arial" pitchFamily="34" charset="0"/>
              </a:rPr>
              <a:t>Compliant Minus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Arial" pitchFamily="34" charset="0"/>
              </a:rPr>
              <a:t>(34%)</a:t>
            </a:r>
            <a:endParaRPr kumimoji="0" lang="en-US" sz="1800" b="0" i="0" u="none" strike="noStrike" kern="1200" cap="none" spc="0" normalizeH="0" baseline="0" noProof="0" dirty="0" smtClean="0">
              <a:ln>
                <a:noFill/>
              </a:ln>
              <a:solidFill>
                <a:srgbClr val="5C5C5C"/>
              </a:solidFill>
              <a:effectLst>
                <a:outerShdw blurRad="38100" dist="38100" dir="2700000" algn="tl">
                  <a:srgbClr val="000000">
                    <a:alpha val="43137"/>
                  </a:srgbClr>
                </a:outerShdw>
              </a:effectLst>
              <a:uLnTx/>
              <a:uFillTx/>
              <a:latin typeface="Arial"/>
              <a:ea typeface="+mn-ea"/>
              <a:cs typeface="Arial" pitchFamily="34" charset="0"/>
            </a:endParaRPr>
          </a:p>
        </p:txBody>
      </p:sp>
      <p:sp>
        <p:nvSpPr>
          <p:cNvPr id="84" name="TextBox 83"/>
          <p:cNvSpPr txBox="1"/>
          <p:nvPr/>
        </p:nvSpPr>
        <p:spPr>
          <a:xfrm>
            <a:off x="8430986" y="6543904"/>
            <a:ext cx="3692036" cy="276999"/>
          </a:xfrm>
          <a:prstGeom prst="rect">
            <a:avLst/>
          </a:prstGeom>
          <a:noFill/>
        </p:spPr>
        <p:txBody>
          <a:bodyPr wrap="none" rtlCol="0">
            <a:spAutoFit/>
          </a:bodyPr>
          <a:lstStyle/>
          <a:p>
            <a:pPr algn="r"/>
            <a:r>
              <a:rPr lang="en-ZA" sz="1200" dirty="0" smtClean="0">
                <a:solidFill>
                  <a:srgbClr val="000000"/>
                </a:solidFill>
              </a:rPr>
              <a:t>Partridge MR et al. </a:t>
            </a:r>
            <a:r>
              <a:rPr lang="en-ZA" sz="1200" dirty="0" smtClean="0">
                <a:solidFill>
                  <a:srgbClr val="000000"/>
                </a:solidFill>
                <a:cs typeface="Arial" pitchFamily="34" charset="0"/>
              </a:rPr>
              <a:t>BMC Pulmonary Med </a:t>
            </a:r>
            <a:r>
              <a:rPr lang="en-ZA" sz="1200" dirty="0" smtClean="0">
                <a:solidFill>
                  <a:srgbClr val="000000"/>
                </a:solidFill>
              </a:rPr>
              <a:t>2006;6:13</a:t>
            </a:r>
            <a:endParaRPr lang="en-ZA" sz="1200" dirty="0">
              <a:solidFill>
                <a:srgbClr val="000000"/>
              </a:solidFill>
            </a:endParaRPr>
          </a:p>
        </p:txBody>
      </p:sp>
    </p:spTree>
    <p:extLst>
      <p:ext uri="{BB962C8B-B14F-4D97-AF65-F5344CB8AC3E}">
        <p14:creationId xmlns:p14="http://schemas.microsoft.com/office/powerpoint/2010/main" val="37717580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50099" y="159211"/>
            <a:ext cx="8691803"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smtClean="0">
                <a:ln>
                  <a:noFill/>
                </a:ln>
                <a:solidFill>
                  <a:srgbClr val="000000"/>
                </a:solidFill>
                <a:effectLst/>
                <a:uLnTx/>
                <a:uFillTx/>
                <a:latin typeface="Arial"/>
                <a:ea typeface="+mn-ea"/>
                <a:cs typeface="+mn-cs"/>
              </a:rPr>
              <a:t>Use of short-acting </a:t>
            </a:r>
            <a:r>
              <a:rPr kumimoji="0" lang="el-GR" sz="2800" b="1" i="0" u="none" strike="noStrike" kern="1200" cap="none" spc="0" normalizeH="0" baseline="0" noProof="0" dirty="0" smtClean="0">
                <a:ln>
                  <a:noFill/>
                </a:ln>
                <a:solidFill>
                  <a:srgbClr val="000000"/>
                </a:solidFill>
                <a:effectLst/>
                <a:uLnTx/>
                <a:uFillTx/>
                <a:latin typeface="Arial"/>
                <a:ea typeface="+mn-ea"/>
                <a:cs typeface="+mn-cs"/>
              </a:rPr>
              <a:t>β</a:t>
            </a:r>
            <a:r>
              <a:rPr kumimoji="0" lang="en-ZA" sz="2800" b="1" i="0" u="none" strike="noStrike" kern="1200" cap="none" spc="0" normalizeH="0" baseline="-25000" noProof="0" dirty="0" smtClean="0">
                <a:ln>
                  <a:noFill/>
                </a:ln>
                <a:solidFill>
                  <a:srgbClr val="000000"/>
                </a:solidFill>
                <a:effectLst/>
                <a:uLnTx/>
                <a:uFillTx/>
                <a:latin typeface="Arial"/>
                <a:ea typeface="+mn-ea"/>
                <a:cs typeface="+mn-cs"/>
              </a:rPr>
              <a:t>2</a:t>
            </a:r>
            <a:r>
              <a:rPr kumimoji="0" lang="en-ZA" sz="2800" b="1" i="0" u="none" strike="noStrike" kern="1200" cap="none" spc="0" normalizeH="0" baseline="0" noProof="0" dirty="0" smtClean="0">
                <a:ln>
                  <a:noFill/>
                </a:ln>
                <a:solidFill>
                  <a:srgbClr val="000000"/>
                </a:solidFill>
                <a:effectLst/>
                <a:uLnTx/>
                <a:uFillTx/>
                <a:latin typeface="Arial"/>
                <a:ea typeface="+mn-ea"/>
                <a:cs typeface="+mn-cs"/>
              </a:rPr>
              <a:t>-agonist rescue medication</a:t>
            </a:r>
            <a:endParaRPr kumimoji="0" lang="en-ZA" sz="2800" b="1" i="0" u="none" strike="noStrike" kern="1200" cap="none" spc="0" normalizeH="0" baseline="0" noProof="0" dirty="0">
              <a:ln>
                <a:noFill/>
              </a:ln>
              <a:solidFill>
                <a:srgbClr val="000000"/>
              </a:solidFill>
              <a:effectLst/>
              <a:uLnTx/>
              <a:uFillTx/>
              <a:latin typeface="Arial"/>
              <a:ea typeface="+mn-ea"/>
              <a:cs typeface="+mn-cs"/>
            </a:endParaRPr>
          </a:p>
        </p:txBody>
      </p:sp>
      <p:sp>
        <p:nvSpPr>
          <p:cNvPr id="12" name="Freeform 11"/>
          <p:cNvSpPr/>
          <p:nvPr/>
        </p:nvSpPr>
        <p:spPr>
          <a:xfrm>
            <a:off x="1678567" y="1354975"/>
            <a:ext cx="125297" cy="3906981"/>
          </a:xfrm>
          <a:custGeom>
            <a:avLst/>
            <a:gdLst>
              <a:gd name="connsiteX0" fmla="*/ 0 w 540328"/>
              <a:gd name="connsiteY0" fmla="*/ 0 h 3906981"/>
              <a:gd name="connsiteX1" fmla="*/ 532015 w 540328"/>
              <a:gd name="connsiteY1" fmla="*/ 0 h 3906981"/>
              <a:gd name="connsiteX2" fmla="*/ 540328 w 540328"/>
              <a:gd name="connsiteY2" fmla="*/ 3906981 h 3906981"/>
            </a:gdLst>
            <a:ahLst/>
            <a:cxnLst>
              <a:cxn ang="0">
                <a:pos x="connsiteX0" y="connsiteY0"/>
              </a:cxn>
              <a:cxn ang="0">
                <a:pos x="connsiteX1" y="connsiteY1"/>
              </a:cxn>
              <a:cxn ang="0">
                <a:pos x="connsiteX2" y="connsiteY2"/>
              </a:cxn>
            </a:cxnLst>
            <a:rect l="l" t="t" r="r" b="b"/>
            <a:pathLst>
              <a:path w="540328" h="3906981">
                <a:moveTo>
                  <a:pt x="0" y="0"/>
                </a:moveTo>
                <a:lnTo>
                  <a:pt x="532015" y="0"/>
                </a:lnTo>
                <a:lnTo>
                  <a:pt x="540328" y="3906981"/>
                </a:lnTo>
              </a:path>
            </a:pathLst>
          </a:custGeom>
          <a:ln w="2540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cxnSp>
        <p:nvCxnSpPr>
          <p:cNvPr id="14" name="Straight Connector 13"/>
          <p:cNvCxnSpPr/>
          <p:nvPr/>
        </p:nvCxnSpPr>
        <p:spPr>
          <a:xfrm>
            <a:off x="1678568" y="5254164"/>
            <a:ext cx="8280400" cy="1588"/>
          </a:xfrm>
          <a:prstGeom prst="line">
            <a:avLst/>
          </a:prstGeom>
          <a:ln w="2540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442492" y="1190860"/>
            <a:ext cx="298479" cy="338554"/>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a:ea typeface="+mn-ea"/>
                <a:cs typeface="+mn-cs"/>
              </a:rPr>
              <a:t>5</a:t>
            </a:r>
            <a:endParaRPr kumimoji="0" lang="en-ZA"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TextBox 15"/>
          <p:cNvSpPr txBox="1"/>
          <p:nvPr/>
        </p:nvSpPr>
        <p:spPr>
          <a:xfrm>
            <a:off x="1456793" y="1962150"/>
            <a:ext cx="298479" cy="338554"/>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a:ea typeface="+mn-ea"/>
                <a:cs typeface="+mn-cs"/>
              </a:rPr>
              <a:t>4</a:t>
            </a:r>
            <a:endParaRPr kumimoji="0" lang="en-ZA" sz="16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8" name="Straight Connector 17"/>
          <p:cNvCxnSpPr/>
          <p:nvPr/>
        </p:nvCxnSpPr>
        <p:spPr>
          <a:xfrm>
            <a:off x="1678568" y="2130633"/>
            <a:ext cx="134937"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442491" y="2743202"/>
            <a:ext cx="298479" cy="338554"/>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a:ea typeface="+mn-ea"/>
                <a:cs typeface="+mn-cs"/>
              </a:rPr>
              <a:t>3</a:t>
            </a:r>
            <a:endParaRPr kumimoji="0" lang="en-ZA" sz="16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20" name="Straight Connector 19"/>
          <p:cNvCxnSpPr/>
          <p:nvPr/>
        </p:nvCxnSpPr>
        <p:spPr>
          <a:xfrm>
            <a:off x="1664266" y="2911685"/>
            <a:ext cx="134937"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442491" y="3520660"/>
            <a:ext cx="298479" cy="338554"/>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a:ea typeface="+mn-ea"/>
                <a:cs typeface="+mn-cs"/>
              </a:rPr>
              <a:t>2</a:t>
            </a:r>
            <a:endParaRPr kumimoji="0" lang="en-ZA" sz="16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22" name="Straight Connector 21"/>
          <p:cNvCxnSpPr/>
          <p:nvPr/>
        </p:nvCxnSpPr>
        <p:spPr>
          <a:xfrm>
            <a:off x="1664266" y="3689143"/>
            <a:ext cx="134937"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442491" y="4301706"/>
            <a:ext cx="298479" cy="338554"/>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a:ea typeface="+mn-ea"/>
                <a:cs typeface="+mn-cs"/>
              </a:rPr>
              <a:t>1</a:t>
            </a:r>
            <a:endParaRPr kumimoji="0" lang="en-ZA" sz="16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24" name="Straight Connector 23"/>
          <p:cNvCxnSpPr/>
          <p:nvPr/>
        </p:nvCxnSpPr>
        <p:spPr>
          <a:xfrm>
            <a:off x="1664266" y="4470189"/>
            <a:ext cx="134937"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442491" y="5084887"/>
            <a:ext cx="298479" cy="338554"/>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a:ea typeface="+mn-ea"/>
                <a:cs typeface="+mn-cs"/>
              </a:rPr>
              <a:t>0</a:t>
            </a:r>
            <a:endParaRPr kumimoji="0" lang="en-ZA"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TextBox 25"/>
          <p:cNvSpPr txBox="1"/>
          <p:nvPr/>
        </p:nvSpPr>
        <p:spPr>
          <a:xfrm>
            <a:off x="950242" y="1748213"/>
            <a:ext cx="430887" cy="3013005"/>
          </a:xfrm>
          <a:prstGeom prst="rect">
            <a:avLst/>
          </a:prstGeom>
          <a:noFill/>
        </p:spPr>
        <p:txBody>
          <a:bodyPr vert="vert270"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a:ea typeface="+mn-ea"/>
                <a:cs typeface="+mn-cs"/>
              </a:rPr>
              <a:t>Mean no. of inhalations per day </a:t>
            </a:r>
            <a:endParaRPr kumimoji="0" lang="en-ZA"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27" name="TextBox 26"/>
          <p:cNvSpPr txBox="1"/>
          <p:nvPr/>
        </p:nvSpPr>
        <p:spPr>
          <a:xfrm>
            <a:off x="2253789" y="5229225"/>
            <a:ext cx="1128835" cy="338554"/>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a:ea typeface="+mn-ea"/>
                <a:cs typeface="+mn-cs"/>
              </a:rPr>
              <a:t>When well</a:t>
            </a:r>
            <a:endParaRPr kumimoji="0" lang="en-ZA"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28" name="TextBox 27"/>
          <p:cNvSpPr txBox="1"/>
          <p:nvPr/>
        </p:nvSpPr>
        <p:spPr>
          <a:xfrm>
            <a:off x="4117804" y="5229225"/>
            <a:ext cx="1572866" cy="338554"/>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a:ea typeface="+mn-ea"/>
                <a:cs typeface="+mn-cs"/>
              </a:rPr>
              <a:t>Signs/warnings</a:t>
            </a:r>
            <a:endParaRPr kumimoji="0" lang="en-ZA"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29" name="TextBox 28"/>
          <p:cNvSpPr txBox="1"/>
          <p:nvPr/>
        </p:nvSpPr>
        <p:spPr>
          <a:xfrm>
            <a:off x="6463621" y="5229225"/>
            <a:ext cx="926857" cy="33855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a:ea typeface="+mn-ea"/>
                <a:cs typeface="+mn-cs"/>
              </a:rPr>
              <a:t>At worst</a:t>
            </a:r>
            <a:endParaRPr kumimoji="0" lang="en-ZA"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30" name="TextBox 29"/>
          <p:cNvSpPr txBox="1"/>
          <p:nvPr/>
        </p:nvSpPr>
        <p:spPr>
          <a:xfrm>
            <a:off x="8396202" y="5229225"/>
            <a:ext cx="1050289" cy="33855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a:ea typeface="+mn-ea"/>
                <a:cs typeface="+mn-cs"/>
              </a:rPr>
              <a:t>Recovery</a:t>
            </a:r>
            <a:endParaRPr kumimoji="0" lang="en-ZA"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31" name="TextBox 30"/>
          <p:cNvSpPr txBox="1"/>
          <p:nvPr/>
        </p:nvSpPr>
        <p:spPr>
          <a:xfrm>
            <a:off x="1100040" y="5784850"/>
            <a:ext cx="713465"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n=3411</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32" name="TextBox 31"/>
          <p:cNvSpPr txBox="1"/>
          <p:nvPr/>
        </p:nvSpPr>
        <p:spPr>
          <a:xfrm>
            <a:off x="4345482" y="4718050"/>
            <a:ext cx="9779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Early adjustment</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33" name="TextBox 32"/>
          <p:cNvSpPr txBox="1"/>
          <p:nvPr/>
        </p:nvSpPr>
        <p:spPr>
          <a:xfrm>
            <a:off x="6412578" y="3390320"/>
            <a:ext cx="977900" cy="646331"/>
          </a:xfrm>
          <a:prstGeom prst="rect">
            <a:avLst/>
          </a:prstGeom>
          <a:noFill/>
          <a:ln w="28575">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≥4-fold increase at worst</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34" name="Straight Connector 33"/>
          <p:cNvCxnSpPr/>
          <p:nvPr/>
        </p:nvCxnSpPr>
        <p:spPr>
          <a:xfrm>
            <a:off x="921327" y="699336"/>
            <a:ext cx="10349346" cy="1588"/>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8835810" y="1394617"/>
            <a:ext cx="355600" cy="1588"/>
          </a:xfrm>
          <a:prstGeom prst="line">
            <a:avLst/>
          </a:prstGeom>
          <a:ln w="38100">
            <a:solidFill>
              <a:srgbClr val="FF0F2C"/>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8835810" y="1651000"/>
            <a:ext cx="355600" cy="1588"/>
          </a:xfrm>
          <a:prstGeom prst="line">
            <a:avLst/>
          </a:prstGeom>
          <a:ln w="38100">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8835810" y="1908176"/>
            <a:ext cx="355600" cy="1588"/>
          </a:xfrm>
          <a:prstGeom prst="line">
            <a:avLst/>
          </a:prstGeom>
          <a:ln w="28575">
            <a:solidFill>
              <a:srgbClr val="CC3399"/>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8835810" y="2184400"/>
            <a:ext cx="355600" cy="1588"/>
          </a:xfrm>
          <a:prstGeom prst="line">
            <a:avLst/>
          </a:prstGeom>
          <a:ln w="28575">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8835810" y="2386010"/>
            <a:ext cx="355600" cy="1588"/>
          </a:xfrm>
          <a:prstGeom prst="line">
            <a:avLst/>
          </a:prstGeom>
          <a:ln w="28575">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4" name="Freeform 43"/>
          <p:cNvSpPr/>
          <p:nvPr/>
        </p:nvSpPr>
        <p:spPr>
          <a:xfrm>
            <a:off x="2851268" y="2053244"/>
            <a:ext cx="6093229" cy="2568632"/>
          </a:xfrm>
          <a:custGeom>
            <a:avLst/>
            <a:gdLst>
              <a:gd name="connsiteX0" fmla="*/ 0 w 6093229"/>
              <a:gd name="connsiteY0" fmla="*/ 2568632 h 2568632"/>
              <a:gd name="connsiteX1" fmla="*/ 1820487 w 6093229"/>
              <a:gd name="connsiteY1" fmla="*/ 1537854 h 2568632"/>
              <a:gd name="connsiteX2" fmla="*/ 4064924 w 6093229"/>
              <a:gd name="connsiteY2" fmla="*/ 0 h 2568632"/>
              <a:gd name="connsiteX3" fmla="*/ 6093229 w 6093229"/>
              <a:gd name="connsiteY3" fmla="*/ 1088967 h 2568632"/>
            </a:gdLst>
            <a:ahLst/>
            <a:cxnLst>
              <a:cxn ang="0">
                <a:pos x="connsiteX0" y="connsiteY0"/>
              </a:cxn>
              <a:cxn ang="0">
                <a:pos x="connsiteX1" y="connsiteY1"/>
              </a:cxn>
              <a:cxn ang="0">
                <a:pos x="connsiteX2" y="connsiteY2"/>
              </a:cxn>
              <a:cxn ang="0">
                <a:pos x="connsiteX3" y="connsiteY3"/>
              </a:cxn>
            </a:cxnLst>
            <a:rect l="l" t="t" r="r" b="b"/>
            <a:pathLst>
              <a:path w="6093229" h="2568632">
                <a:moveTo>
                  <a:pt x="0" y="2568632"/>
                </a:moveTo>
                <a:lnTo>
                  <a:pt x="1820487" y="1537854"/>
                </a:lnTo>
                <a:lnTo>
                  <a:pt x="4064924" y="0"/>
                </a:lnTo>
                <a:lnTo>
                  <a:pt x="6093229" y="1088967"/>
                </a:lnTo>
              </a:path>
            </a:pathLst>
          </a:custGeom>
          <a:ln w="28575">
            <a:solidFill>
              <a:srgbClr val="CC3399"/>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sp>
        <p:nvSpPr>
          <p:cNvPr id="45" name="Freeform 44"/>
          <p:cNvSpPr/>
          <p:nvPr/>
        </p:nvSpPr>
        <p:spPr>
          <a:xfrm>
            <a:off x="2834643" y="1978429"/>
            <a:ext cx="6135312" cy="2552007"/>
          </a:xfrm>
          <a:custGeom>
            <a:avLst/>
            <a:gdLst>
              <a:gd name="connsiteX0" fmla="*/ 0 w 6093229"/>
              <a:gd name="connsiteY0" fmla="*/ 2552007 h 2552007"/>
              <a:gd name="connsiteX1" fmla="*/ 1903614 w 6093229"/>
              <a:gd name="connsiteY1" fmla="*/ 1579418 h 2552007"/>
              <a:gd name="connsiteX2" fmla="*/ 4089862 w 6093229"/>
              <a:gd name="connsiteY2" fmla="*/ 0 h 2552007"/>
              <a:gd name="connsiteX3" fmla="*/ 6093229 w 6093229"/>
              <a:gd name="connsiteY3" fmla="*/ 1155469 h 2552007"/>
            </a:gdLst>
            <a:ahLst/>
            <a:cxnLst>
              <a:cxn ang="0">
                <a:pos x="connsiteX0" y="connsiteY0"/>
              </a:cxn>
              <a:cxn ang="0">
                <a:pos x="connsiteX1" y="connsiteY1"/>
              </a:cxn>
              <a:cxn ang="0">
                <a:pos x="connsiteX2" y="connsiteY2"/>
              </a:cxn>
              <a:cxn ang="0">
                <a:pos x="connsiteX3" y="connsiteY3"/>
              </a:cxn>
            </a:cxnLst>
            <a:rect l="l" t="t" r="r" b="b"/>
            <a:pathLst>
              <a:path w="6093229" h="2552007">
                <a:moveTo>
                  <a:pt x="0" y="2552007"/>
                </a:moveTo>
                <a:lnTo>
                  <a:pt x="1903614" y="1579418"/>
                </a:lnTo>
                <a:lnTo>
                  <a:pt x="4089862" y="0"/>
                </a:lnTo>
                <a:lnTo>
                  <a:pt x="6093229" y="1155469"/>
                </a:lnTo>
              </a:path>
            </a:pathLst>
          </a:custGeom>
          <a:ln w="28575">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sp>
        <p:nvSpPr>
          <p:cNvPr id="46" name="Freeform 45"/>
          <p:cNvSpPr/>
          <p:nvPr/>
        </p:nvSpPr>
        <p:spPr>
          <a:xfrm>
            <a:off x="2831639" y="2535382"/>
            <a:ext cx="6112858" cy="2177934"/>
          </a:xfrm>
          <a:custGeom>
            <a:avLst/>
            <a:gdLst>
              <a:gd name="connsiteX0" fmla="*/ 0 w 6084917"/>
              <a:gd name="connsiteY0" fmla="*/ 2177934 h 2177934"/>
              <a:gd name="connsiteX1" fmla="*/ 2053244 w 6084917"/>
              <a:gd name="connsiteY1" fmla="*/ 1105592 h 2177934"/>
              <a:gd name="connsiteX2" fmla="*/ 4056611 w 6084917"/>
              <a:gd name="connsiteY2" fmla="*/ 0 h 2177934"/>
              <a:gd name="connsiteX3" fmla="*/ 6084917 w 6084917"/>
              <a:gd name="connsiteY3" fmla="*/ 739832 h 2177934"/>
              <a:gd name="connsiteX0" fmla="*/ 0 w 6084918"/>
              <a:gd name="connsiteY0" fmla="*/ 2177934 h 2177934"/>
              <a:gd name="connsiteX1" fmla="*/ 2053244 w 6084918"/>
              <a:gd name="connsiteY1" fmla="*/ 1105592 h 2177934"/>
              <a:gd name="connsiteX2" fmla="*/ 4056611 w 6084918"/>
              <a:gd name="connsiteY2" fmla="*/ 0 h 2177934"/>
              <a:gd name="connsiteX3" fmla="*/ 6084918 w 6084918"/>
              <a:gd name="connsiteY3" fmla="*/ 739832 h 2177934"/>
              <a:gd name="connsiteX0" fmla="*/ 0 w 6084918"/>
              <a:gd name="connsiteY0" fmla="*/ 2177934 h 2177934"/>
              <a:gd name="connsiteX1" fmla="*/ 2053244 w 6084918"/>
              <a:gd name="connsiteY1" fmla="*/ 1105592 h 2177934"/>
              <a:gd name="connsiteX2" fmla="*/ 4056611 w 6084918"/>
              <a:gd name="connsiteY2" fmla="*/ 0 h 2177934"/>
              <a:gd name="connsiteX3" fmla="*/ 6084918 w 6084918"/>
              <a:gd name="connsiteY3" fmla="*/ 739832 h 2177934"/>
              <a:gd name="connsiteX0" fmla="*/ 0 w 6084918"/>
              <a:gd name="connsiteY0" fmla="*/ 2177934 h 2177934"/>
              <a:gd name="connsiteX1" fmla="*/ 2053244 w 6084918"/>
              <a:gd name="connsiteY1" fmla="*/ 1105592 h 2177934"/>
              <a:gd name="connsiteX2" fmla="*/ 4056611 w 6084918"/>
              <a:gd name="connsiteY2" fmla="*/ 0 h 2177934"/>
              <a:gd name="connsiteX3" fmla="*/ 6084918 w 6084918"/>
              <a:gd name="connsiteY3" fmla="*/ 739832 h 2177934"/>
            </a:gdLst>
            <a:ahLst/>
            <a:cxnLst>
              <a:cxn ang="0">
                <a:pos x="connsiteX0" y="connsiteY0"/>
              </a:cxn>
              <a:cxn ang="0">
                <a:pos x="connsiteX1" y="connsiteY1"/>
              </a:cxn>
              <a:cxn ang="0">
                <a:pos x="connsiteX2" y="connsiteY2"/>
              </a:cxn>
              <a:cxn ang="0">
                <a:pos x="connsiteX3" y="connsiteY3"/>
              </a:cxn>
            </a:cxnLst>
            <a:rect l="l" t="t" r="r" b="b"/>
            <a:pathLst>
              <a:path w="6084918" h="2177934">
                <a:moveTo>
                  <a:pt x="0" y="2177934"/>
                </a:moveTo>
                <a:lnTo>
                  <a:pt x="2053244" y="1105592"/>
                </a:lnTo>
                <a:lnTo>
                  <a:pt x="4056611" y="0"/>
                </a:lnTo>
                <a:lnTo>
                  <a:pt x="6084918" y="739832"/>
                </a:lnTo>
              </a:path>
            </a:pathLst>
          </a:custGeom>
          <a:ln w="28575">
            <a:solidFill>
              <a:srgbClr val="FF0F2C"/>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sp>
        <p:nvSpPr>
          <p:cNvPr id="47" name="Freeform 46"/>
          <p:cNvSpPr/>
          <p:nvPr/>
        </p:nvSpPr>
        <p:spPr>
          <a:xfrm>
            <a:off x="2842955" y="2626822"/>
            <a:ext cx="6109855" cy="2161309"/>
          </a:xfrm>
          <a:custGeom>
            <a:avLst/>
            <a:gdLst>
              <a:gd name="connsiteX0" fmla="*/ 0 w 6109855"/>
              <a:gd name="connsiteY0" fmla="*/ 2161309 h 2161309"/>
              <a:gd name="connsiteX1" fmla="*/ 1936866 w 6109855"/>
              <a:gd name="connsiteY1" fmla="*/ 1263534 h 2161309"/>
              <a:gd name="connsiteX2" fmla="*/ 4064924 w 6109855"/>
              <a:gd name="connsiteY2" fmla="*/ 0 h 2161309"/>
              <a:gd name="connsiteX3" fmla="*/ 6109855 w 6109855"/>
              <a:gd name="connsiteY3" fmla="*/ 897774 h 2161309"/>
            </a:gdLst>
            <a:ahLst/>
            <a:cxnLst>
              <a:cxn ang="0">
                <a:pos x="connsiteX0" y="connsiteY0"/>
              </a:cxn>
              <a:cxn ang="0">
                <a:pos x="connsiteX1" y="connsiteY1"/>
              </a:cxn>
              <a:cxn ang="0">
                <a:pos x="connsiteX2" y="connsiteY2"/>
              </a:cxn>
              <a:cxn ang="0">
                <a:pos x="connsiteX3" y="connsiteY3"/>
              </a:cxn>
            </a:cxnLst>
            <a:rect l="l" t="t" r="r" b="b"/>
            <a:pathLst>
              <a:path w="6109855" h="2161309">
                <a:moveTo>
                  <a:pt x="0" y="2161309"/>
                </a:moveTo>
                <a:lnTo>
                  <a:pt x="1936866" y="1263534"/>
                </a:lnTo>
                <a:lnTo>
                  <a:pt x="4064924" y="0"/>
                </a:lnTo>
                <a:lnTo>
                  <a:pt x="6109855" y="897774"/>
                </a:lnTo>
              </a:path>
            </a:pathLst>
          </a:custGeom>
          <a:ln w="28575">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sp>
        <p:nvSpPr>
          <p:cNvPr id="48" name="Freeform 47"/>
          <p:cNvSpPr/>
          <p:nvPr/>
        </p:nvSpPr>
        <p:spPr>
          <a:xfrm>
            <a:off x="2851268" y="2377440"/>
            <a:ext cx="6101542" cy="2236124"/>
          </a:xfrm>
          <a:custGeom>
            <a:avLst/>
            <a:gdLst>
              <a:gd name="connsiteX0" fmla="*/ 0 w 6101542"/>
              <a:gd name="connsiteY0" fmla="*/ 2236124 h 2236124"/>
              <a:gd name="connsiteX1" fmla="*/ 1895302 w 6101542"/>
              <a:gd name="connsiteY1" fmla="*/ 1371600 h 2236124"/>
              <a:gd name="connsiteX2" fmla="*/ 4031673 w 6101542"/>
              <a:gd name="connsiteY2" fmla="*/ 0 h 2236124"/>
              <a:gd name="connsiteX3" fmla="*/ 6101542 w 6101542"/>
              <a:gd name="connsiteY3" fmla="*/ 1064029 h 2236124"/>
            </a:gdLst>
            <a:ahLst/>
            <a:cxnLst>
              <a:cxn ang="0">
                <a:pos x="connsiteX0" y="connsiteY0"/>
              </a:cxn>
              <a:cxn ang="0">
                <a:pos x="connsiteX1" y="connsiteY1"/>
              </a:cxn>
              <a:cxn ang="0">
                <a:pos x="connsiteX2" y="connsiteY2"/>
              </a:cxn>
              <a:cxn ang="0">
                <a:pos x="connsiteX3" y="connsiteY3"/>
              </a:cxn>
            </a:cxnLst>
            <a:rect l="l" t="t" r="r" b="b"/>
            <a:pathLst>
              <a:path w="6101542" h="2236124">
                <a:moveTo>
                  <a:pt x="0" y="2236124"/>
                </a:moveTo>
                <a:lnTo>
                  <a:pt x="1895302" y="1371600"/>
                </a:lnTo>
                <a:lnTo>
                  <a:pt x="4031673" y="0"/>
                </a:lnTo>
                <a:lnTo>
                  <a:pt x="6101542" y="1064029"/>
                </a:lnTo>
              </a:path>
            </a:pathLst>
          </a:custGeom>
          <a:ln w="28575">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cxnSp>
        <p:nvCxnSpPr>
          <p:cNvPr id="50" name="Straight Arrow Connector 49"/>
          <p:cNvCxnSpPr>
            <a:stCxn id="33" idx="0"/>
          </p:cNvCxnSpPr>
          <p:nvPr/>
        </p:nvCxnSpPr>
        <p:spPr>
          <a:xfrm rot="5400000" flipH="1" flipV="1">
            <a:off x="6568674" y="3051116"/>
            <a:ext cx="672058" cy="6351"/>
          </a:xfrm>
          <a:prstGeom prst="straightConnector1">
            <a:avLst/>
          </a:prstGeom>
          <a:ln w="28575">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rot="5400000" flipH="1" flipV="1">
            <a:off x="4490491" y="4347902"/>
            <a:ext cx="672058" cy="6351"/>
          </a:xfrm>
          <a:prstGeom prst="straightConnector1">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9177267" y="1204070"/>
            <a:ext cx="1862050" cy="1374735"/>
          </a:xfrm>
          <a:prstGeom prst="rect">
            <a:avLst/>
          </a:prstGeom>
          <a:noFill/>
        </p:spPr>
        <p:txBody>
          <a:bodyPr wrap="square" rtlCol="0">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ICS plus LABA</a:t>
            </a:r>
          </a:p>
          <a:p>
            <a:pPr marL="0" marR="0" lvl="0" indent="0" algn="l" defTabSz="457200" rtl="0" eaLnBrk="1" fontAlgn="auto" latinLnBrk="0" hangingPunct="1">
              <a:lnSpc>
                <a:spcPts val="2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ICS with no LABA</a:t>
            </a:r>
          </a:p>
          <a:p>
            <a:pPr marL="0" marR="0" lvl="0" indent="0" algn="l" defTabSz="457200" rtl="0" eaLnBrk="1" fontAlgn="auto" latinLnBrk="0" hangingPunct="1">
              <a:lnSpc>
                <a:spcPts val="2000"/>
              </a:lnSpc>
              <a:spcBef>
                <a:spcPts val="0"/>
              </a:spcBef>
              <a:spcAft>
                <a:spcPts val="0"/>
              </a:spcAft>
              <a:buClrTx/>
              <a:buSzTx/>
              <a:buFontTx/>
              <a:buNone/>
              <a:tabLst/>
              <a:defRPr/>
            </a:pPr>
            <a:r>
              <a:rPr kumimoji="0" lang="en-ZA" sz="1200" b="0" i="0" u="none" strike="noStrike" kern="1200" cap="none" spc="0" normalizeH="0" baseline="0" noProof="0" dirty="0" err="1" smtClean="0">
                <a:ln>
                  <a:noFill/>
                </a:ln>
                <a:solidFill>
                  <a:srgbClr val="000000"/>
                </a:solidFill>
                <a:effectLst/>
                <a:uLnTx/>
                <a:uFillTx/>
                <a:latin typeface="Arial"/>
                <a:ea typeface="+mn-ea"/>
                <a:cs typeface="+mn-cs"/>
              </a:rPr>
              <a:t>Salmeterol/fluticasone</a:t>
            </a:r>
            <a:endParaRPr kumimoji="0" lang="en-ZA" sz="1200" b="0" i="0" u="none" strike="noStrike" kern="1200" cap="none" spc="0" normalizeH="0" baseline="0" noProof="0" dirty="0" smtClean="0">
              <a:ln>
                <a:noFill/>
              </a:ln>
              <a:solidFill>
                <a:srgbClr val="000000"/>
              </a:solidFill>
              <a:effectLst/>
              <a:uLnTx/>
              <a:uFillTx/>
              <a:latin typeface="Arial"/>
              <a:ea typeface="+mn-ea"/>
              <a:cs typeface="+mn-cs"/>
            </a:endParaRPr>
          </a:p>
          <a:p>
            <a:pPr marL="0" marR="0" lvl="0" indent="0" algn="l" defTabSz="457200" rtl="0" eaLnBrk="1" fontAlgn="auto" latinLnBrk="0" hangingPunct="1">
              <a:lnSpc>
                <a:spcPts val="2000"/>
              </a:lnSpc>
              <a:spcBef>
                <a:spcPts val="0"/>
              </a:spcBef>
              <a:spcAft>
                <a:spcPts val="0"/>
              </a:spcAft>
              <a:buClrTx/>
              <a:buSzTx/>
              <a:buFontTx/>
              <a:buNone/>
              <a:tabLst/>
              <a:defRPr/>
            </a:pPr>
            <a:r>
              <a:rPr kumimoji="0" lang="en-ZA" sz="1200" b="0" i="0" u="none" strike="noStrike" kern="1200" cap="none" spc="0" normalizeH="0" baseline="0" noProof="0" dirty="0" err="1" smtClean="0">
                <a:ln>
                  <a:noFill/>
                </a:ln>
                <a:solidFill>
                  <a:srgbClr val="000000"/>
                </a:solidFill>
                <a:effectLst/>
                <a:uLnTx/>
                <a:uFillTx/>
                <a:latin typeface="Arial"/>
                <a:ea typeface="+mn-ea"/>
                <a:cs typeface="+mn-cs"/>
              </a:rPr>
              <a:t>Budesonide/formoterol</a:t>
            </a:r>
            <a:endParaRPr kumimoji="0" lang="en-ZA" sz="1200" b="0" i="0" u="none" strike="noStrike" kern="1200" cap="none" spc="0" normalizeH="0" baseline="0" noProof="0" dirty="0" smtClean="0">
              <a:ln>
                <a:noFill/>
              </a:ln>
              <a:solidFill>
                <a:srgbClr val="000000"/>
              </a:solidFill>
              <a:effectLst/>
              <a:uLnTx/>
              <a:uFillTx/>
              <a:latin typeface="Arial"/>
              <a:ea typeface="+mn-ea"/>
              <a:cs typeface="+mn-cs"/>
            </a:endParaRPr>
          </a:p>
          <a:p>
            <a:pPr marL="0" marR="0" lvl="0" indent="0" algn="l" defTabSz="457200" rtl="0" eaLnBrk="1" fontAlgn="auto" latinLnBrk="0" hangingPunct="1">
              <a:lnSpc>
                <a:spcPts val="2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Combined group total</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39" name="TextBox 38"/>
          <p:cNvSpPr txBox="1"/>
          <p:nvPr/>
        </p:nvSpPr>
        <p:spPr>
          <a:xfrm>
            <a:off x="8430986" y="6543904"/>
            <a:ext cx="3692036" cy="276999"/>
          </a:xfrm>
          <a:prstGeom prst="rect">
            <a:avLst/>
          </a:prstGeom>
          <a:noFill/>
        </p:spPr>
        <p:txBody>
          <a:bodyPr wrap="none" rtlCol="0">
            <a:spAutoFit/>
          </a:bodyPr>
          <a:lstStyle/>
          <a:p>
            <a:pPr algn="r"/>
            <a:r>
              <a:rPr lang="en-ZA" sz="1200" dirty="0" smtClean="0">
                <a:solidFill>
                  <a:srgbClr val="000000"/>
                </a:solidFill>
              </a:rPr>
              <a:t>Partridge MR et al. </a:t>
            </a:r>
            <a:r>
              <a:rPr lang="en-ZA" sz="1200" dirty="0" smtClean="0">
                <a:solidFill>
                  <a:srgbClr val="000000"/>
                </a:solidFill>
                <a:cs typeface="Arial" pitchFamily="34" charset="0"/>
              </a:rPr>
              <a:t>BMC Pulmonary Med </a:t>
            </a:r>
            <a:r>
              <a:rPr lang="en-ZA" sz="1200" dirty="0" smtClean="0">
                <a:solidFill>
                  <a:srgbClr val="000000"/>
                </a:solidFill>
              </a:rPr>
              <a:t>2006;6:13</a:t>
            </a:r>
            <a:endParaRPr lang="en-ZA" sz="1200" dirty="0">
              <a:solidFill>
                <a:srgbClr val="000000"/>
              </a:solidFill>
            </a:endParaRPr>
          </a:p>
        </p:txBody>
      </p:sp>
    </p:spTree>
    <p:extLst>
      <p:ext uri="{BB962C8B-B14F-4D97-AF65-F5344CB8AC3E}">
        <p14:creationId xmlns:p14="http://schemas.microsoft.com/office/powerpoint/2010/main" val="10210925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8202" y="203661"/>
            <a:ext cx="9435596"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smtClean="0">
                <a:ln>
                  <a:noFill/>
                </a:ln>
                <a:solidFill>
                  <a:srgbClr val="000000"/>
                </a:solidFill>
                <a:effectLst/>
                <a:uLnTx/>
                <a:uFillTx/>
                <a:latin typeface="Arial"/>
                <a:ea typeface="+mn-ea"/>
                <a:cs typeface="+mn-cs"/>
              </a:rPr>
              <a:t>Use of inhaled corticosteroid maintenance medication</a:t>
            </a:r>
            <a:endParaRPr kumimoji="0" lang="en-ZA" sz="28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9" name="Straight Connector 8"/>
          <p:cNvCxnSpPr/>
          <p:nvPr/>
        </p:nvCxnSpPr>
        <p:spPr>
          <a:xfrm>
            <a:off x="921327" y="699336"/>
            <a:ext cx="10349346" cy="1588"/>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1678567" y="1354975"/>
            <a:ext cx="125297" cy="3906981"/>
          </a:xfrm>
          <a:custGeom>
            <a:avLst/>
            <a:gdLst>
              <a:gd name="connsiteX0" fmla="*/ 0 w 540328"/>
              <a:gd name="connsiteY0" fmla="*/ 0 h 3906981"/>
              <a:gd name="connsiteX1" fmla="*/ 532015 w 540328"/>
              <a:gd name="connsiteY1" fmla="*/ 0 h 3906981"/>
              <a:gd name="connsiteX2" fmla="*/ 540328 w 540328"/>
              <a:gd name="connsiteY2" fmla="*/ 3906981 h 3906981"/>
            </a:gdLst>
            <a:ahLst/>
            <a:cxnLst>
              <a:cxn ang="0">
                <a:pos x="connsiteX0" y="connsiteY0"/>
              </a:cxn>
              <a:cxn ang="0">
                <a:pos x="connsiteX1" y="connsiteY1"/>
              </a:cxn>
              <a:cxn ang="0">
                <a:pos x="connsiteX2" y="connsiteY2"/>
              </a:cxn>
            </a:cxnLst>
            <a:rect l="l" t="t" r="r" b="b"/>
            <a:pathLst>
              <a:path w="540328" h="3906981">
                <a:moveTo>
                  <a:pt x="0" y="0"/>
                </a:moveTo>
                <a:lnTo>
                  <a:pt x="532015" y="0"/>
                </a:lnTo>
                <a:lnTo>
                  <a:pt x="540328" y="3906981"/>
                </a:lnTo>
              </a:path>
            </a:pathLst>
          </a:custGeom>
          <a:ln w="2540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cxnSp>
        <p:nvCxnSpPr>
          <p:cNvPr id="11" name="Straight Connector 10"/>
          <p:cNvCxnSpPr/>
          <p:nvPr/>
        </p:nvCxnSpPr>
        <p:spPr>
          <a:xfrm>
            <a:off x="1678568" y="5254164"/>
            <a:ext cx="8280400" cy="1588"/>
          </a:xfrm>
          <a:prstGeom prst="line">
            <a:avLst/>
          </a:prstGeom>
          <a:ln w="2540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442492" y="1190860"/>
            <a:ext cx="298479" cy="338554"/>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a:ea typeface="+mn-ea"/>
                <a:cs typeface="+mn-cs"/>
              </a:rPr>
              <a:t>5</a:t>
            </a:r>
            <a:endParaRPr kumimoji="0" lang="en-ZA"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TextBox 12"/>
          <p:cNvSpPr txBox="1"/>
          <p:nvPr/>
        </p:nvSpPr>
        <p:spPr>
          <a:xfrm>
            <a:off x="1456793" y="1962150"/>
            <a:ext cx="298479" cy="338554"/>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a:ea typeface="+mn-ea"/>
                <a:cs typeface="+mn-cs"/>
              </a:rPr>
              <a:t>4</a:t>
            </a:r>
            <a:endParaRPr kumimoji="0" lang="en-ZA" sz="16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4" name="Straight Connector 13"/>
          <p:cNvCxnSpPr/>
          <p:nvPr/>
        </p:nvCxnSpPr>
        <p:spPr>
          <a:xfrm>
            <a:off x="1678568" y="2130633"/>
            <a:ext cx="134937"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442491" y="2743202"/>
            <a:ext cx="298479" cy="338554"/>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a:ea typeface="+mn-ea"/>
                <a:cs typeface="+mn-cs"/>
              </a:rPr>
              <a:t>3</a:t>
            </a:r>
            <a:endParaRPr kumimoji="0" lang="en-ZA" sz="16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6" name="Straight Connector 15"/>
          <p:cNvCxnSpPr/>
          <p:nvPr/>
        </p:nvCxnSpPr>
        <p:spPr>
          <a:xfrm>
            <a:off x="1664266" y="2911685"/>
            <a:ext cx="134937"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442491" y="3520660"/>
            <a:ext cx="298479" cy="338554"/>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a:ea typeface="+mn-ea"/>
                <a:cs typeface="+mn-cs"/>
              </a:rPr>
              <a:t>2</a:t>
            </a:r>
            <a:endParaRPr kumimoji="0" lang="en-ZA" sz="16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8" name="Straight Connector 17"/>
          <p:cNvCxnSpPr/>
          <p:nvPr/>
        </p:nvCxnSpPr>
        <p:spPr>
          <a:xfrm>
            <a:off x="1664266" y="3689143"/>
            <a:ext cx="134937"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442491" y="4301706"/>
            <a:ext cx="298479" cy="338554"/>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a:ea typeface="+mn-ea"/>
                <a:cs typeface="+mn-cs"/>
              </a:rPr>
              <a:t>1</a:t>
            </a:r>
            <a:endParaRPr kumimoji="0" lang="en-ZA" sz="16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20" name="Straight Connector 19"/>
          <p:cNvCxnSpPr/>
          <p:nvPr/>
        </p:nvCxnSpPr>
        <p:spPr>
          <a:xfrm>
            <a:off x="1664266" y="4470189"/>
            <a:ext cx="134937"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442491" y="5059948"/>
            <a:ext cx="298479" cy="338554"/>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a:ea typeface="+mn-ea"/>
                <a:cs typeface="+mn-cs"/>
              </a:rPr>
              <a:t>0</a:t>
            </a:r>
            <a:endParaRPr kumimoji="0" lang="en-ZA"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22" name="TextBox 21"/>
          <p:cNvSpPr txBox="1"/>
          <p:nvPr/>
        </p:nvSpPr>
        <p:spPr>
          <a:xfrm>
            <a:off x="950242" y="1748213"/>
            <a:ext cx="430887" cy="3013005"/>
          </a:xfrm>
          <a:prstGeom prst="rect">
            <a:avLst/>
          </a:prstGeom>
          <a:noFill/>
        </p:spPr>
        <p:txBody>
          <a:bodyPr vert="vert270"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a:ea typeface="+mn-ea"/>
                <a:cs typeface="+mn-cs"/>
              </a:rPr>
              <a:t>Mean no. of inhalations per day </a:t>
            </a:r>
            <a:endParaRPr kumimoji="0" lang="en-ZA"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23" name="TextBox 22"/>
          <p:cNvSpPr txBox="1"/>
          <p:nvPr/>
        </p:nvSpPr>
        <p:spPr>
          <a:xfrm>
            <a:off x="2253789" y="5229225"/>
            <a:ext cx="1128835" cy="338554"/>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a:ea typeface="+mn-ea"/>
                <a:cs typeface="+mn-cs"/>
              </a:rPr>
              <a:t>When well</a:t>
            </a:r>
            <a:endParaRPr kumimoji="0" lang="en-ZA"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TextBox 23"/>
          <p:cNvSpPr txBox="1"/>
          <p:nvPr/>
        </p:nvSpPr>
        <p:spPr>
          <a:xfrm>
            <a:off x="4117804" y="5229225"/>
            <a:ext cx="1572866" cy="338554"/>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a:ea typeface="+mn-ea"/>
                <a:cs typeface="+mn-cs"/>
              </a:rPr>
              <a:t>Signs/warnings</a:t>
            </a:r>
            <a:endParaRPr kumimoji="0" lang="en-ZA"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25" name="TextBox 24"/>
          <p:cNvSpPr txBox="1"/>
          <p:nvPr/>
        </p:nvSpPr>
        <p:spPr>
          <a:xfrm>
            <a:off x="6463621" y="5229225"/>
            <a:ext cx="926857" cy="33855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a:ea typeface="+mn-ea"/>
                <a:cs typeface="+mn-cs"/>
              </a:rPr>
              <a:t>At worst</a:t>
            </a:r>
            <a:endParaRPr kumimoji="0" lang="en-ZA"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TextBox 25"/>
          <p:cNvSpPr txBox="1"/>
          <p:nvPr/>
        </p:nvSpPr>
        <p:spPr>
          <a:xfrm>
            <a:off x="8396202" y="5229225"/>
            <a:ext cx="1050289" cy="33855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a:ea typeface="+mn-ea"/>
                <a:cs typeface="+mn-cs"/>
              </a:rPr>
              <a:t>Recovery</a:t>
            </a:r>
            <a:endParaRPr kumimoji="0" lang="en-ZA"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27" name="TextBox 26"/>
          <p:cNvSpPr txBox="1"/>
          <p:nvPr/>
        </p:nvSpPr>
        <p:spPr>
          <a:xfrm>
            <a:off x="1100040" y="5784850"/>
            <a:ext cx="713465"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n=3411</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30" name="Straight Connector 29"/>
          <p:cNvCxnSpPr/>
          <p:nvPr/>
        </p:nvCxnSpPr>
        <p:spPr>
          <a:xfrm>
            <a:off x="8835810" y="1394617"/>
            <a:ext cx="355600" cy="1588"/>
          </a:xfrm>
          <a:prstGeom prst="line">
            <a:avLst/>
          </a:prstGeom>
          <a:ln w="38100">
            <a:solidFill>
              <a:srgbClr val="FF0F2C"/>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8835810" y="1651000"/>
            <a:ext cx="355600" cy="1588"/>
          </a:xfrm>
          <a:prstGeom prst="line">
            <a:avLst/>
          </a:prstGeom>
          <a:ln w="38100">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8835810" y="1908176"/>
            <a:ext cx="355600" cy="1588"/>
          </a:xfrm>
          <a:prstGeom prst="line">
            <a:avLst/>
          </a:prstGeom>
          <a:ln w="38100">
            <a:solidFill>
              <a:srgbClr val="CC3399"/>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8835810" y="2184400"/>
            <a:ext cx="355600" cy="1588"/>
          </a:xfrm>
          <a:prstGeom prst="line">
            <a:avLst/>
          </a:prstGeom>
          <a:ln w="381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8835810" y="2386010"/>
            <a:ext cx="355600" cy="1588"/>
          </a:xfrm>
          <a:prstGeom prst="line">
            <a:avLst/>
          </a:prstGeom>
          <a:ln w="3810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9177267" y="1204070"/>
            <a:ext cx="1862050" cy="1374735"/>
          </a:xfrm>
          <a:prstGeom prst="rect">
            <a:avLst/>
          </a:prstGeom>
          <a:noFill/>
        </p:spPr>
        <p:txBody>
          <a:bodyPr wrap="square" rtlCol="0">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ICS plus LABA</a:t>
            </a:r>
          </a:p>
          <a:p>
            <a:pPr marL="0" marR="0" lvl="0" indent="0" algn="l" defTabSz="457200" rtl="0" eaLnBrk="1" fontAlgn="auto" latinLnBrk="0" hangingPunct="1">
              <a:lnSpc>
                <a:spcPts val="2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ICS with no LABA</a:t>
            </a:r>
          </a:p>
          <a:p>
            <a:pPr marL="0" marR="0" lvl="0" indent="0" algn="l" defTabSz="457200" rtl="0" eaLnBrk="1" fontAlgn="auto" latinLnBrk="0" hangingPunct="1">
              <a:lnSpc>
                <a:spcPts val="2000"/>
              </a:lnSpc>
              <a:spcBef>
                <a:spcPts val="0"/>
              </a:spcBef>
              <a:spcAft>
                <a:spcPts val="0"/>
              </a:spcAft>
              <a:buClrTx/>
              <a:buSzTx/>
              <a:buFontTx/>
              <a:buNone/>
              <a:tabLst/>
              <a:defRPr/>
            </a:pPr>
            <a:r>
              <a:rPr kumimoji="0" lang="en-ZA" sz="1200" b="0" i="0" u="none" strike="noStrike" kern="1200" cap="none" spc="0" normalizeH="0" baseline="0" noProof="0" dirty="0" err="1" smtClean="0">
                <a:ln>
                  <a:noFill/>
                </a:ln>
                <a:solidFill>
                  <a:srgbClr val="000000"/>
                </a:solidFill>
                <a:effectLst/>
                <a:uLnTx/>
                <a:uFillTx/>
                <a:latin typeface="Arial"/>
                <a:ea typeface="+mn-ea"/>
                <a:cs typeface="+mn-cs"/>
              </a:rPr>
              <a:t>Salmeterol/fluticasone</a:t>
            </a:r>
            <a:endParaRPr kumimoji="0" lang="en-ZA" sz="1200" b="0" i="0" u="none" strike="noStrike" kern="1200" cap="none" spc="0" normalizeH="0" baseline="0" noProof="0" dirty="0" smtClean="0">
              <a:ln>
                <a:noFill/>
              </a:ln>
              <a:solidFill>
                <a:srgbClr val="000000"/>
              </a:solidFill>
              <a:effectLst/>
              <a:uLnTx/>
              <a:uFillTx/>
              <a:latin typeface="Arial"/>
              <a:ea typeface="+mn-ea"/>
              <a:cs typeface="+mn-cs"/>
            </a:endParaRPr>
          </a:p>
          <a:p>
            <a:pPr marL="0" marR="0" lvl="0" indent="0" algn="l" defTabSz="457200" rtl="0" eaLnBrk="1" fontAlgn="auto" latinLnBrk="0" hangingPunct="1">
              <a:lnSpc>
                <a:spcPts val="2000"/>
              </a:lnSpc>
              <a:spcBef>
                <a:spcPts val="0"/>
              </a:spcBef>
              <a:spcAft>
                <a:spcPts val="0"/>
              </a:spcAft>
              <a:buClrTx/>
              <a:buSzTx/>
              <a:buFontTx/>
              <a:buNone/>
              <a:tabLst/>
              <a:defRPr/>
            </a:pPr>
            <a:r>
              <a:rPr kumimoji="0" lang="en-ZA" sz="1200" b="0" i="0" u="none" strike="noStrike" kern="1200" cap="none" spc="0" normalizeH="0" baseline="0" noProof="0" dirty="0" err="1" smtClean="0">
                <a:ln>
                  <a:noFill/>
                </a:ln>
                <a:solidFill>
                  <a:srgbClr val="000000"/>
                </a:solidFill>
                <a:effectLst/>
                <a:uLnTx/>
                <a:uFillTx/>
                <a:latin typeface="Arial"/>
                <a:ea typeface="+mn-ea"/>
                <a:cs typeface="+mn-cs"/>
              </a:rPr>
              <a:t>Budesonide/formoterol</a:t>
            </a:r>
            <a:endParaRPr kumimoji="0" lang="en-ZA" sz="1200" b="0" i="0" u="none" strike="noStrike" kern="1200" cap="none" spc="0" normalizeH="0" baseline="0" noProof="0" dirty="0" smtClean="0">
              <a:ln>
                <a:noFill/>
              </a:ln>
              <a:solidFill>
                <a:srgbClr val="000000"/>
              </a:solidFill>
              <a:effectLst/>
              <a:uLnTx/>
              <a:uFillTx/>
              <a:latin typeface="Arial"/>
              <a:ea typeface="+mn-ea"/>
              <a:cs typeface="+mn-cs"/>
            </a:endParaRPr>
          </a:p>
          <a:p>
            <a:pPr marL="0" marR="0" lvl="0" indent="0" algn="l" defTabSz="457200" rtl="0" eaLnBrk="1" fontAlgn="auto" latinLnBrk="0" hangingPunct="1">
              <a:lnSpc>
                <a:spcPts val="2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a:ea typeface="+mn-ea"/>
                <a:cs typeface="+mn-cs"/>
              </a:rPr>
              <a:t>Combined group total</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44" name="Freeform 43"/>
          <p:cNvSpPr/>
          <p:nvPr/>
        </p:nvSpPr>
        <p:spPr>
          <a:xfrm>
            <a:off x="2851268" y="3000895"/>
            <a:ext cx="6118167" cy="731520"/>
          </a:xfrm>
          <a:custGeom>
            <a:avLst/>
            <a:gdLst>
              <a:gd name="connsiteX0" fmla="*/ 0 w 6118167"/>
              <a:gd name="connsiteY0" fmla="*/ 631767 h 731520"/>
              <a:gd name="connsiteX1" fmla="*/ 1936866 w 6118167"/>
              <a:gd name="connsiteY1" fmla="*/ 731520 h 731520"/>
              <a:gd name="connsiteX2" fmla="*/ 4114800 w 6118167"/>
              <a:gd name="connsiteY2" fmla="*/ 0 h 731520"/>
              <a:gd name="connsiteX3" fmla="*/ 6118167 w 6118167"/>
              <a:gd name="connsiteY3" fmla="*/ 332509 h 731520"/>
            </a:gdLst>
            <a:ahLst/>
            <a:cxnLst>
              <a:cxn ang="0">
                <a:pos x="connsiteX0" y="connsiteY0"/>
              </a:cxn>
              <a:cxn ang="0">
                <a:pos x="connsiteX1" y="connsiteY1"/>
              </a:cxn>
              <a:cxn ang="0">
                <a:pos x="connsiteX2" y="connsiteY2"/>
              </a:cxn>
              <a:cxn ang="0">
                <a:pos x="connsiteX3" y="connsiteY3"/>
              </a:cxn>
            </a:cxnLst>
            <a:rect l="l" t="t" r="r" b="b"/>
            <a:pathLst>
              <a:path w="6118167" h="731520">
                <a:moveTo>
                  <a:pt x="0" y="631767"/>
                </a:moveTo>
                <a:lnTo>
                  <a:pt x="1936866" y="731520"/>
                </a:lnTo>
                <a:lnTo>
                  <a:pt x="4114800" y="0"/>
                </a:lnTo>
                <a:lnTo>
                  <a:pt x="6118167" y="332509"/>
                </a:lnTo>
              </a:path>
            </a:pathLst>
          </a:custGeom>
          <a:ln w="28575">
            <a:solidFill>
              <a:srgbClr val="FF0F2C"/>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sp>
        <p:nvSpPr>
          <p:cNvPr id="45" name="Freeform 44"/>
          <p:cNvSpPr/>
          <p:nvPr/>
        </p:nvSpPr>
        <p:spPr>
          <a:xfrm>
            <a:off x="2842955" y="3017520"/>
            <a:ext cx="6109855" cy="914400"/>
          </a:xfrm>
          <a:custGeom>
            <a:avLst/>
            <a:gdLst>
              <a:gd name="connsiteX0" fmla="*/ 0 w 6109855"/>
              <a:gd name="connsiteY0" fmla="*/ 914400 h 914400"/>
              <a:gd name="connsiteX1" fmla="*/ 2078182 w 6109855"/>
              <a:gd name="connsiteY1" fmla="*/ 881149 h 914400"/>
              <a:gd name="connsiteX2" fmla="*/ 4123113 w 6109855"/>
              <a:gd name="connsiteY2" fmla="*/ 0 h 914400"/>
              <a:gd name="connsiteX3" fmla="*/ 6109855 w 6109855"/>
              <a:gd name="connsiteY3" fmla="*/ 374073 h 914400"/>
            </a:gdLst>
            <a:ahLst/>
            <a:cxnLst>
              <a:cxn ang="0">
                <a:pos x="connsiteX0" y="connsiteY0"/>
              </a:cxn>
              <a:cxn ang="0">
                <a:pos x="connsiteX1" y="connsiteY1"/>
              </a:cxn>
              <a:cxn ang="0">
                <a:pos x="connsiteX2" y="connsiteY2"/>
              </a:cxn>
              <a:cxn ang="0">
                <a:pos x="connsiteX3" y="connsiteY3"/>
              </a:cxn>
            </a:cxnLst>
            <a:rect l="l" t="t" r="r" b="b"/>
            <a:pathLst>
              <a:path w="6109855" h="914400">
                <a:moveTo>
                  <a:pt x="0" y="914400"/>
                </a:moveTo>
                <a:lnTo>
                  <a:pt x="2078182" y="881149"/>
                </a:lnTo>
                <a:lnTo>
                  <a:pt x="4123113" y="0"/>
                </a:lnTo>
                <a:lnTo>
                  <a:pt x="6109855" y="374073"/>
                </a:lnTo>
              </a:path>
            </a:pathLst>
          </a:custGeom>
          <a:ln w="28575">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sp>
        <p:nvSpPr>
          <p:cNvPr id="46" name="Freeform 45"/>
          <p:cNvSpPr/>
          <p:nvPr/>
        </p:nvSpPr>
        <p:spPr>
          <a:xfrm>
            <a:off x="2867894" y="3067396"/>
            <a:ext cx="6093229" cy="947651"/>
          </a:xfrm>
          <a:custGeom>
            <a:avLst/>
            <a:gdLst>
              <a:gd name="connsiteX0" fmla="*/ 0 w 6093229"/>
              <a:gd name="connsiteY0" fmla="*/ 706582 h 947651"/>
              <a:gd name="connsiteX1" fmla="*/ 1978429 w 6093229"/>
              <a:gd name="connsiteY1" fmla="*/ 947651 h 947651"/>
              <a:gd name="connsiteX2" fmla="*/ 4131425 w 6093229"/>
              <a:gd name="connsiteY2" fmla="*/ 0 h 947651"/>
              <a:gd name="connsiteX3" fmla="*/ 6093229 w 6093229"/>
              <a:gd name="connsiteY3" fmla="*/ 166255 h 947651"/>
            </a:gdLst>
            <a:ahLst/>
            <a:cxnLst>
              <a:cxn ang="0">
                <a:pos x="connsiteX0" y="connsiteY0"/>
              </a:cxn>
              <a:cxn ang="0">
                <a:pos x="connsiteX1" y="connsiteY1"/>
              </a:cxn>
              <a:cxn ang="0">
                <a:pos x="connsiteX2" y="connsiteY2"/>
              </a:cxn>
              <a:cxn ang="0">
                <a:pos x="connsiteX3" y="connsiteY3"/>
              </a:cxn>
            </a:cxnLst>
            <a:rect l="l" t="t" r="r" b="b"/>
            <a:pathLst>
              <a:path w="6093229" h="947651">
                <a:moveTo>
                  <a:pt x="0" y="706582"/>
                </a:moveTo>
                <a:lnTo>
                  <a:pt x="1978429" y="947651"/>
                </a:lnTo>
                <a:lnTo>
                  <a:pt x="4131425" y="0"/>
                </a:lnTo>
                <a:lnTo>
                  <a:pt x="6093229" y="166255"/>
                </a:lnTo>
              </a:path>
            </a:pathLst>
          </a:custGeom>
          <a:ln w="28575">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sp>
        <p:nvSpPr>
          <p:cNvPr id="47" name="Freeform 46"/>
          <p:cNvSpPr/>
          <p:nvPr/>
        </p:nvSpPr>
        <p:spPr>
          <a:xfrm>
            <a:off x="2851268" y="3466407"/>
            <a:ext cx="6134793" cy="706582"/>
          </a:xfrm>
          <a:custGeom>
            <a:avLst/>
            <a:gdLst>
              <a:gd name="connsiteX0" fmla="*/ 0 w 6134793"/>
              <a:gd name="connsiteY0" fmla="*/ 407324 h 706582"/>
              <a:gd name="connsiteX1" fmla="*/ 2053244 w 6134793"/>
              <a:gd name="connsiteY1" fmla="*/ 706582 h 706582"/>
              <a:gd name="connsiteX2" fmla="*/ 4081549 w 6134793"/>
              <a:gd name="connsiteY2" fmla="*/ 0 h 706582"/>
              <a:gd name="connsiteX3" fmla="*/ 6134793 w 6134793"/>
              <a:gd name="connsiteY3" fmla="*/ 332509 h 706582"/>
            </a:gdLst>
            <a:ahLst/>
            <a:cxnLst>
              <a:cxn ang="0">
                <a:pos x="connsiteX0" y="connsiteY0"/>
              </a:cxn>
              <a:cxn ang="0">
                <a:pos x="connsiteX1" y="connsiteY1"/>
              </a:cxn>
              <a:cxn ang="0">
                <a:pos x="connsiteX2" y="connsiteY2"/>
              </a:cxn>
              <a:cxn ang="0">
                <a:pos x="connsiteX3" y="connsiteY3"/>
              </a:cxn>
            </a:cxnLst>
            <a:rect l="l" t="t" r="r" b="b"/>
            <a:pathLst>
              <a:path w="6134793" h="706582">
                <a:moveTo>
                  <a:pt x="0" y="407324"/>
                </a:moveTo>
                <a:lnTo>
                  <a:pt x="2053244" y="706582"/>
                </a:lnTo>
                <a:lnTo>
                  <a:pt x="4081549" y="0"/>
                </a:lnTo>
                <a:lnTo>
                  <a:pt x="6134793" y="332509"/>
                </a:lnTo>
              </a:path>
            </a:pathLst>
          </a:custGeom>
          <a:ln w="28575">
            <a:solidFill>
              <a:srgbClr val="CC3399"/>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sp>
        <p:nvSpPr>
          <p:cNvPr id="48" name="Freeform 47"/>
          <p:cNvSpPr/>
          <p:nvPr/>
        </p:nvSpPr>
        <p:spPr>
          <a:xfrm>
            <a:off x="2851268" y="2926080"/>
            <a:ext cx="6109855" cy="997527"/>
          </a:xfrm>
          <a:custGeom>
            <a:avLst/>
            <a:gdLst>
              <a:gd name="connsiteX0" fmla="*/ 0 w 6109855"/>
              <a:gd name="connsiteY0" fmla="*/ 839585 h 997527"/>
              <a:gd name="connsiteX1" fmla="*/ 2061557 w 6109855"/>
              <a:gd name="connsiteY1" fmla="*/ 997527 h 997527"/>
              <a:gd name="connsiteX2" fmla="*/ 4039986 w 6109855"/>
              <a:gd name="connsiteY2" fmla="*/ 0 h 997527"/>
              <a:gd name="connsiteX3" fmla="*/ 6109855 w 6109855"/>
              <a:gd name="connsiteY3" fmla="*/ 332509 h 997527"/>
            </a:gdLst>
            <a:ahLst/>
            <a:cxnLst>
              <a:cxn ang="0">
                <a:pos x="connsiteX0" y="connsiteY0"/>
              </a:cxn>
              <a:cxn ang="0">
                <a:pos x="connsiteX1" y="connsiteY1"/>
              </a:cxn>
              <a:cxn ang="0">
                <a:pos x="connsiteX2" y="connsiteY2"/>
              </a:cxn>
              <a:cxn ang="0">
                <a:pos x="connsiteX3" y="connsiteY3"/>
              </a:cxn>
            </a:cxnLst>
            <a:rect l="l" t="t" r="r" b="b"/>
            <a:pathLst>
              <a:path w="6109855" h="997527">
                <a:moveTo>
                  <a:pt x="0" y="839585"/>
                </a:moveTo>
                <a:lnTo>
                  <a:pt x="2061557" y="997527"/>
                </a:lnTo>
                <a:lnTo>
                  <a:pt x="4039986" y="0"/>
                </a:lnTo>
                <a:lnTo>
                  <a:pt x="6109855" y="332509"/>
                </a:lnTo>
              </a:path>
            </a:pathLst>
          </a:custGeom>
          <a:ln w="28575">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5C5C5C"/>
              </a:solidFill>
              <a:effectLst/>
              <a:uLnTx/>
              <a:uFillTx/>
              <a:latin typeface="Arial"/>
              <a:ea typeface="+mn-ea"/>
              <a:cs typeface="+mn-cs"/>
            </a:endParaRPr>
          </a:p>
        </p:txBody>
      </p:sp>
      <p:sp>
        <p:nvSpPr>
          <p:cNvPr id="36" name="TextBox 35"/>
          <p:cNvSpPr txBox="1"/>
          <p:nvPr/>
        </p:nvSpPr>
        <p:spPr>
          <a:xfrm>
            <a:off x="8430986" y="6543904"/>
            <a:ext cx="3692036" cy="276999"/>
          </a:xfrm>
          <a:prstGeom prst="rect">
            <a:avLst/>
          </a:prstGeom>
          <a:noFill/>
        </p:spPr>
        <p:txBody>
          <a:bodyPr wrap="none" rtlCol="0">
            <a:spAutoFit/>
          </a:bodyPr>
          <a:lstStyle/>
          <a:p>
            <a:pPr algn="r"/>
            <a:r>
              <a:rPr lang="en-ZA" sz="1200" dirty="0" smtClean="0">
                <a:solidFill>
                  <a:srgbClr val="000000"/>
                </a:solidFill>
              </a:rPr>
              <a:t>Partridge MR et al. </a:t>
            </a:r>
            <a:r>
              <a:rPr lang="en-ZA" sz="1200" dirty="0" smtClean="0">
                <a:solidFill>
                  <a:srgbClr val="000000"/>
                </a:solidFill>
                <a:cs typeface="Arial" pitchFamily="34" charset="0"/>
              </a:rPr>
              <a:t>BMC Pulmonary Med </a:t>
            </a:r>
            <a:r>
              <a:rPr lang="en-ZA" sz="1200" dirty="0" smtClean="0">
                <a:solidFill>
                  <a:srgbClr val="000000"/>
                </a:solidFill>
              </a:rPr>
              <a:t>2006;6:13</a:t>
            </a:r>
            <a:endParaRPr lang="en-ZA" sz="1200" dirty="0">
              <a:solidFill>
                <a:srgbClr val="000000"/>
              </a:solidFill>
            </a:endParaRPr>
          </a:p>
        </p:txBody>
      </p:sp>
    </p:spTree>
    <p:extLst>
      <p:ext uri="{BB962C8B-B14F-4D97-AF65-F5344CB8AC3E}">
        <p14:creationId xmlns:p14="http://schemas.microsoft.com/office/powerpoint/2010/main" val="6965953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2855913" y="1898650"/>
            <a:ext cx="7516812" cy="3509963"/>
          </a:xfrm>
          <a:prstGeom prst="rect">
            <a:avLst/>
          </a:prstGeom>
          <a:solidFill>
            <a:schemeClr val="bg2"/>
          </a:solidFill>
          <a:ln w="19050">
            <a:solidFill>
              <a:srgbClr val="04040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19459" name="Rectangle 3"/>
          <p:cNvSpPr>
            <a:spLocks noChangeArrowheads="1"/>
          </p:cNvSpPr>
          <p:nvPr/>
        </p:nvSpPr>
        <p:spPr bwMode="auto">
          <a:xfrm>
            <a:off x="3052004" y="3182939"/>
            <a:ext cx="196403" cy="2233684"/>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460" name="Rectangle 4"/>
          <p:cNvSpPr>
            <a:spLocks noChangeArrowheads="1"/>
          </p:cNvSpPr>
          <p:nvPr/>
        </p:nvSpPr>
        <p:spPr bwMode="auto">
          <a:xfrm>
            <a:off x="4094033" y="3307032"/>
            <a:ext cx="196403" cy="2109590"/>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461" name="Rectangle 5"/>
          <p:cNvSpPr>
            <a:spLocks noChangeArrowheads="1"/>
          </p:cNvSpPr>
          <p:nvPr/>
        </p:nvSpPr>
        <p:spPr bwMode="auto">
          <a:xfrm>
            <a:off x="5185162" y="3480369"/>
            <a:ext cx="196403" cy="1936253"/>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462" name="Rectangle 6"/>
          <p:cNvSpPr>
            <a:spLocks noChangeArrowheads="1"/>
          </p:cNvSpPr>
          <p:nvPr/>
        </p:nvSpPr>
        <p:spPr bwMode="auto">
          <a:xfrm>
            <a:off x="6214461" y="3182939"/>
            <a:ext cx="196403" cy="2233684"/>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463" name="Rectangle 7"/>
          <p:cNvSpPr>
            <a:spLocks noChangeArrowheads="1"/>
          </p:cNvSpPr>
          <p:nvPr/>
        </p:nvSpPr>
        <p:spPr bwMode="auto">
          <a:xfrm>
            <a:off x="7247397" y="2773233"/>
            <a:ext cx="196403" cy="2643390"/>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464" name="Rectangle 8"/>
          <p:cNvSpPr>
            <a:spLocks noChangeArrowheads="1"/>
          </p:cNvSpPr>
          <p:nvPr/>
        </p:nvSpPr>
        <p:spPr bwMode="auto">
          <a:xfrm>
            <a:off x="8303973" y="2660957"/>
            <a:ext cx="196403" cy="2755664"/>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465" name="Rectangle 9"/>
          <p:cNvSpPr>
            <a:spLocks noChangeArrowheads="1"/>
          </p:cNvSpPr>
          <p:nvPr/>
        </p:nvSpPr>
        <p:spPr bwMode="auto">
          <a:xfrm>
            <a:off x="9351457" y="2363527"/>
            <a:ext cx="196403" cy="3053095"/>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466" name="Rectangle 10"/>
          <p:cNvSpPr>
            <a:spLocks noChangeArrowheads="1"/>
          </p:cNvSpPr>
          <p:nvPr/>
        </p:nvSpPr>
        <p:spPr bwMode="auto">
          <a:xfrm>
            <a:off x="3248407" y="4116594"/>
            <a:ext cx="196403" cy="1292149"/>
          </a:xfrm>
          <a:prstGeom prst="rect">
            <a:avLst/>
          </a:prstGeom>
          <a:gradFill flip="none" rotWithShape="1">
            <a:gsLst>
              <a:gs pos="0">
                <a:srgbClr val="007DDA"/>
              </a:gs>
              <a:gs pos="50000">
                <a:srgbClr val="0000CC">
                  <a:shade val="67500"/>
                  <a:satMod val="115000"/>
                </a:srgbClr>
              </a:gs>
              <a:gs pos="100000">
                <a:srgbClr val="0000CC">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467" name="Rectangle 11"/>
          <p:cNvSpPr>
            <a:spLocks noChangeArrowheads="1"/>
          </p:cNvSpPr>
          <p:nvPr/>
        </p:nvSpPr>
        <p:spPr bwMode="auto">
          <a:xfrm>
            <a:off x="4290437" y="4063411"/>
            <a:ext cx="185492" cy="1353210"/>
          </a:xfrm>
          <a:prstGeom prst="rect">
            <a:avLst/>
          </a:prstGeom>
          <a:gradFill flip="none" rotWithShape="1">
            <a:gsLst>
              <a:gs pos="0">
                <a:srgbClr val="007DDA"/>
              </a:gs>
              <a:gs pos="50000">
                <a:srgbClr val="0000CC">
                  <a:shade val="67500"/>
                  <a:satMod val="115000"/>
                </a:srgbClr>
              </a:gs>
              <a:gs pos="100000">
                <a:srgbClr val="0000CC">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468" name="Rectangle 12"/>
          <p:cNvSpPr>
            <a:spLocks noChangeArrowheads="1"/>
          </p:cNvSpPr>
          <p:nvPr/>
        </p:nvSpPr>
        <p:spPr bwMode="auto">
          <a:xfrm>
            <a:off x="5381565" y="3827043"/>
            <a:ext cx="196403" cy="1589579"/>
          </a:xfrm>
          <a:prstGeom prst="rect">
            <a:avLst/>
          </a:prstGeom>
          <a:gradFill flip="none" rotWithShape="1">
            <a:gsLst>
              <a:gs pos="0">
                <a:srgbClr val="007DDA"/>
              </a:gs>
              <a:gs pos="50000">
                <a:srgbClr val="0000CC">
                  <a:shade val="67500"/>
                  <a:satMod val="115000"/>
                </a:srgbClr>
              </a:gs>
              <a:gs pos="100000">
                <a:srgbClr val="0000CC">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469" name="Rectangle 13"/>
          <p:cNvSpPr>
            <a:spLocks noChangeArrowheads="1"/>
          </p:cNvSpPr>
          <p:nvPr/>
        </p:nvSpPr>
        <p:spPr bwMode="auto">
          <a:xfrm>
            <a:off x="6410865" y="3716737"/>
            <a:ext cx="185492" cy="1699884"/>
          </a:xfrm>
          <a:prstGeom prst="rect">
            <a:avLst/>
          </a:prstGeom>
          <a:gradFill flip="none" rotWithShape="1">
            <a:gsLst>
              <a:gs pos="0">
                <a:srgbClr val="007DDA"/>
              </a:gs>
              <a:gs pos="50000">
                <a:srgbClr val="0000CC">
                  <a:shade val="67500"/>
                  <a:satMod val="115000"/>
                </a:srgbClr>
              </a:gs>
              <a:gs pos="100000">
                <a:srgbClr val="0000CC">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470" name="Rectangle 14"/>
          <p:cNvSpPr>
            <a:spLocks noChangeArrowheads="1"/>
          </p:cNvSpPr>
          <p:nvPr/>
        </p:nvSpPr>
        <p:spPr bwMode="auto">
          <a:xfrm>
            <a:off x="7443800" y="3541430"/>
            <a:ext cx="196403" cy="1875192"/>
          </a:xfrm>
          <a:prstGeom prst="rect">
            <a:avLst/>
          </a:prstGeom>
          <a:gradFill flip="none" rotWithShape="1">
            <a:gsLst>
              <a:gs pos="0">
                <a:srgbClr val="007DDA"/>
              </a:gs>
              <a:gs pos="50000">
                <a:srgbClr val="0000CC">
                  <a:shade val="67500"/>
                  <a:satMod val="115000"/>
                </a:srgbClr>
              </a:gs>
              <a:gs pos="100000">
                <a:srgbClr val="0000CC">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471" name="Rectangle 15"/>
          <p:cNvSpPr>
            <a:spLocks noChangeArrowheads="1"/>
          </p:cNvSpPr>
          <p:nvPr/>
        </p:nvSpPr>
        <p:spPr bwMode="auto">
          <a:xfrm>
            <a:off x="8500378" y="3356276"/>
            <a:ext cx="185492" cy="2060347"/>
          </a:xfrm>
          <a:prstGeom prst="rect">
            <a:avLst/>
          </a:prstGeom>
          <a:gradFill flip="none" rotWithShape="1">
            <a:gsLst>
              <a:gs pos="0">
                <a:srgbClr val="007DDA"/>
              </a:gs>
              <a:gs pos="50000">
                <a:srgbClr val="0000CC">
                  <a:shade val="67500"/>
                  <a:satMod val="115000"/>
                </a:srgbClr>
              </a:gs>
              <a:gs pos="100000">
                <a:srgbClr val="0000CC">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472" name="Rectangle 16"/>
          <p:cNvSpPr>
            <a:spLocks noChangeArrowheads="1"/>
          </p:cNvSpPr>
          <p:nvPr/>
        </p:nvSpPr>
        <p:spPr bwMode="auto">
          <a:xfrm>
            <a:off x="9547861" y="2946570"/>
            <a:ext cx="196403" cy="2470053"/>
          </a:xfrm>
          <a:prstGeom prst="rect">
            <a:avLst/>
          </a:prstGeom>
          <a:gradFill flip="none" rotWithShape="1">
            <a:gsLst>
              <a:gs pos="0">
                <a:srgbClr val="007DDA"/>
              </a:gs>
              <a:gs pos="50000">
                <a:srgbClr val="0000CC">
                  <a:shade val="67500"/>
                  <a:satMod val="115000"/>
                </a:srgbClr>
              </a:gs>
              <a:gs pos="100000">
                <a:srgbClr val="0000CC">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473" name="Rectangle 17"/>
          <p:cNvSpPr>
            <a:spLocks noChangeArrowheads="1"/>
          </p:cNvSpPr>
          <p:nvPr/>
        </p:nvSpPr>
        <p:spPr bwMode="auto">
          <a:xfrm>
            <a:off x="3444811" y="3951136"/>
            <a:ext cx="185492" cy="1465486"/>
          </a:xfrm>
          <a:prstGeom prst="rect">
            <a:avLst/>
          </a:prstGeom>
          <a:gradFill flip="none" rotWithShape="1">
            <a:gsLst>
              <a:gs pos="0">
                <a:srgbClr val="00B050"/>
              </a:gs>
              <a:gs pos="50000">
                <a:srgbClr val="008000">
                  <a:shade val="67500"/>
                  <a:satMod val="115000"/>
                </a:srgbClr>
              </a:gs>
              <a:gs pos="100000">
                <a:srgbClr val="008000">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474" name="Rectangle 18"/>
          <p:cNvSpPr>
            <a:spLocks noChangeArrowheads="1"/>
          </p:cNvSpPr>
          <p:nvPr/>
        </p:nvSpPr>
        <p:spPr bwMode="auto">
          <a:xfrm>
            <a:off x="4475928" y="4000380"/>
            <a:ext cx="196403" cy="1416242"/>
          </a:xfrm>
          <a:prstGeom prst="rect">
            <a:avLst/>
          </a:prstGeom>
          <a:gradFill flip="none" rotWithShape="1">
            <a:gsLst>
              <a:gs pos="0">
                <a:srgbClr val="00B050"/>
              </a:gs>
              <a:gs pos="50000">
                <a:srgbClr val="008000">
                  <a:shade val="67500"/>
                  <a:satMod val="115000"/>
                </a:srgbClr>
              </a:gs>
              <a:gs pos="100000">
                <a:srgbClr val="008000">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475" name="Rectangle 19"/>
          <p:cNvSpPr>
            <a:spLocks noChangeArrowheads="1"/>
          </p:cNvSpPr>
          <p:nvPr/>
        </p:nvSpPr>
        <p:spPr bwMode="auto">
          <a:xfrm>
            <a:off x="5577970" y="3592644"/>
            <a:ext cx="185492" cy="1823978"/>
          </a:xfrm>
          <a:prstGeom prst="rect">
            <a:avLst/>
          </a:prstGeom>
          <a:gradFill flip="none" rotWithShape="1">
            <a:gsLst>
              <a:gs pos="0">
                <a:srgbClr val="00B050"/>
              </a:gs>
              <a:gs pos="50000">
                <a:srgbClr val="008000">
                  <a:shade val="67500"/>
                  <a:satMod val="115000"/>
                </a:srgbClr>
              </a:gs>
              <a:gs pos="100000">
                <a:srgbClr val="008000">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476" name="Rectangle 20"/>
          <p:cNvSpPr>
            <a:spLocks noChangeArrowheads="1"/>
          </p:cNvSpPr>
          <p:nvPr/>
        </p:nvSpPr>
        <p:spPr bwMode="auto">
          <a:xfrm>
            <a:off x="6596356" y="3592644"/>
            <a:ext cx="196403" cy="1823978"/>
          </a:xfrm>
          <a:prstGeom prst="rect">
            <a:avLst/>
          </a:prstGeom>
          <a:gradFill flip="none" rotWithShape="1">
            <a:gsLst>
              <a:gs pos="0">
                <a:srgbClr val="00B050"/>
              </a:gs>
              <a:gs pos="50000">
                <a:srgbClr val="008000">
                  <a:shade val="67500"/>
                  <a:satMod val="115000"/>
                </a:srgbClr>
              </a:gs>
              <a:gs pos="100000">
                <a:srgbClr val="008000">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477" name="Rectangle 21"/>
          <p:cNvSpPr>
            <a:spLocks noChangeArrowheads="1"/>
          </p:cNvSpPr>
          <p:nvPr/>
        </p:nvSpPr>
        <p:spPr bwMode="auto">
          <a:xfrm>
            <a:off x="7640204" y="3307032"/>
            <a:ext cx="185492" cy="2109590"/>
          </a:xfrm>
          <a:prstGeom prst="rect">
            <a:avLst/>
          </a:prstGeom>
          <a:gradFill flip="none" rotWithShape="1">
            <a:gsLst>
              <a:gs pos="0">
                <a:srgbClr val="00B050"/>
              </a:gs>
              <a:gs pos="50000">
                <a:srgbClr val="008000">
                  <a:shade val="67500"/>
                  <a:satMod val="115000"/>
                </a:srgbClr>
              </a:gs>
              <a:gs pos="100000">
                <a:srgbClr val="008000">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478" name="Rectangle 22"/>
          <p:cNvSpPr>
            <a:spLocks noChangeArrowheads="1"/>
          </p:cNvSpPr>
          <p:nvPr/>
        </p:nvSpPr>
        <p:spPr bwMode="auto">
          <a:xfrm>
            <a:off x="8685868" y="3307032"/>
            <a:ext cx="196403" cy="2109590"/>
          </a:xfrm>
          <a:prstGeom prst="rect">
            <a:avLst/>
          </a:prstGeom>
          <a:gradFill flip="none" rotWithShape="1">
            <a:gsLst>
              <a:gs pos="0">
                <a:srgbClr val="00B050"/>
              </a:gs>
              <a:gs pos="50000">
                <a:srgbClr val="008000">
                  <a:shade val="67500"/>
                  <a:satMod val="115000"/>
                </a:srgbClr>
              </a:gs>
              <a:gs pos="100000">
                <a:srgbClr val="008000">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479" name="Rectangle 23"/>
          <p:cNvSpPr>
            <a:spLocks noChangeArrowheads="1"/>
          </p:cNvSpPr>
          <p:nvPr/>
        </p:nvSpPr>
        <p:spPr bwMode="auto">
          <a:xfrm>
            <a:off x="9744265" y="2597925"/>
            <a:ext cx="185492" cy="2818696"/>
          </a:xfrm>
          <a:prstGeom prst="rect">
            <a:avLst/>
          </a:prstGeom>
          <a:gradFill flip="none" rotWithShape="1">
            <a:gsLst>
              <a:gs pos="0">
                <a:srgbClr val="00B050"/>
              </a:gs>
              <a:gs pos="50000">
                <a:srgbClr val="008000">
                  <a:shade val="67500"/>
                  <a:satMod val="115000"/>
                </a:srgbClr>
              </a:gs>
              <a:gs pos="100000">
                <a:srgbClr val="008000">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486" name="Rectangle 30"/>
          <p:cNvSpPr>
            <a:spLocks noChangeArrowheads="1"/>
          </p:cNvSpPr>
          <p:nvPr/>
        </p:nvSpPr>
        <p:spPr bwMode="auto">
          <a:xfrm>
            <a:off x="2466010" y="5259042"/>
            <a:ext cx="2744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40404"/>
                </a:solidFill>
                <a:effectLst/>
                <a:uLnTx/>
                <a:uFillTx/>
                <a:latin typeface="Arial" panose="020B0604020202020204" pitchFamily="34" charset="0"/>
                <a:ea typeface="+mn-ea"/>
                <a:cs typeface="+mn-cs"/>
              </a:rPr>
              <a:t>0</a:t>
            </a:r>
            <a:endParaRPr kumimoji="0" lang="en-US" altLang="en-US" sz="1800" b="0" i="0" u="sng" strike="noStrike" kern="1200" cap="none" spc="0" normalizeH="0" baseline="0" noProof="0" dirty="0">
              <a:ln>
                <a:noFill/>
              </a:ln>
              <a:solidFill>
                <a:srgbClr val="040404"/>
              </a:solidFill>
              <a:effectLst/>
              <a:uLnTx/>
              <a:uFillTx/>
              <a:latin typeface="Arial" panose="020B0604020202020204" pitchFamily="34" charset="0"/>
              <a:ea typeface="+mn-ea"/>
              <a:cs typeface="+mn-cs"/>
            </a:endParaRPr>
          </a:p>
        </p:txBody>
      </p:sp>
      <p:sp>
        <p:nvSpPr>
          <p:cNvPr id="19487" name="Rectangle 31"/>
          <p:cNvSpPr>
            <a:spLocks noChangeArrowheads="1"/>
          </p:cNvSpPr>
          <p:nvPr/>
        </p:nvSpPr>
        <p:spPr bwMode="auto">
          <a:xfrm>
            <a:off x="2352318" y="4754557"/>
            <a:ext cx="3881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40404"/>
                </a:solidFill>
                <a:effectLst/>
                <a:uLnTx/>
                <a:uFillTx/>
                <a:latin typeface="Arial" panose="020B0604020202020204" pitchFamily="34" charset="0"/>
                <a:ea typeface="+mn-ea"/>
                <a:cs typeface="+mn-cs"/>
              </a:rPr>
              <a:t>10</a:t>
            </a:r>
            <a:endParaRPr kumimoji="0" lang="en-US" altLang="en-US" sz="1800" b="0" i="0" u="sng" strike="noStrike" kern="1200" cap="none" spc="0" normalizeH="0" baseline="0" noProof="0" dirty="0">
              <a:ln>
                <a:noFill/>
              </a:ln>
              <a:solidFill>
                <a:srgbClr val="040404"/>
              </a:solidFill>
              <a:effectLst/>
              <a:uLnTx/>
              <a:uFillTx/>
              <a:latin typeface="Arial" panose="020B0604020202020204" pitchFamily="34" charset="0"/>
              <a:ea typeface="+mn-ea"/>
              <a:cs typeface="+mn-cs"/>
            </a:endParaRPr>
          </a:p>
        </p:txBody>
      </p:sp>
      <p:sp>
        <p:nvSpPr>
          <p:cNvPr id="19488" name="Rectangle 32"/>
          <p:cNvSpPr>
            <a:spLocks noChangeArrowheads="1"/>
          </p:cNvSpPr>
          <p:nvPr/>
        </p:nvSpPr>
        <p:spPr bwMode="auto">
          <a:xfrm>
            <a:off x="2352318" y="4067352"/>
            <a:ext cx="3881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40404"/>
                </a:solidFill>
                <a:effectLst/>
                <a:uLnTx/>
                <a:uFillTx/>
                <a:latin typeface="Arial" panose="020B0604020202020204" pitchFamily="34" charset="0"/>
                <a:ea typeface="+mn-ea"/>
                <a:cs typeface="+mn-cs"/>
              </a:rPr>
              <a:t>20</a:t>
            </a:r>
            <a:endParaRPr kumimoji="0" lang="en-US" altLang="en-US" sz="1800" b="0" i="0" u="sng" strike="noStrike" kern="1200" cap="none" spc="0" normalizeH="0" baseline="0" noProof="0" dirty="0">
              <a:ln>
                <a:noFill/>
              </a:ln>
              <a:solidFill>
                <a:srgbClr val="040404"/>
              </a:solidFill>
              <a:effectLst/>
              <a:uLnTx/>
              <a:uFillTx/>
              <a:latin typeface="Arial" panose="020B0604020202020204" pitchFamily="34" charset="0"/>
              <a:ea typeface="+mn-ea"/>
              <a:cs typeface="+mn-cs"/>
            </a:endParaRPr>
          </a:p>
        </p:txBody>
      </p:sp>
      <p:sp>
        <p:nvSpPr>
          <p:cNvPr id="19489" name="Rectangle 33"/>
          <p:cNvSpPr>
            <a:spLocks noChangeArrowheads="1"/>
          </p:cNvSpPr>
          <p:nvPr/>
        </p:nvSpPr>
        <p:spPr bwMode="auto">
          <a:xfrm>
            <a:off x="2352318" y="3512363"/>
            <a:ext cx="3881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40404"/>
                </a:solidFill>
                <a:effectLst/>
                <a:uLnTx/>
                <a:uFillTx/>
                <a:latin typeface="Arial" panose="020B0604020202020204" pitchFamily="34" charset="0"/>
                <a:ea typeface="+mn-ea"/>
                <a:cs typeface="+mn-cs"/>
              </a:rPr>
              <a:t>30</a:t>
            </a:r>
            <a:endParaRPr kumimoji="0" lang="en-US" altLang="en-US" sz="1800" b="0" i="0" u="sng" strike="noStrike" kern="1200" cap="none" spc="0" normalizeH="0" baseline="0" noProof="0">
              <a:ln>
                <a:noFill/>
              </a:ln>
              <a:solidFill>
                <a:srgbClr val="040404"/>
              </a:solidFill>
              <a:effectLst/>
              <a:uLnTx/>
              <a:uFillTx/>
              <a:latin typeface="Arial" panose="020B0604020202020204" pitchFamily="34" charset="0"/>
              <a:ea typeface="+mn-ea"/>
              <a:cs typeface="+mn-cs"/>
            </a:endParaRPr>
          </a:p>
        </p:txBody>
      </p:sp>
      <p:sp>
        <p:nvSpPr>
          <p:cNvPr id="19490" name="Rectangle 34"/>
          <p:cNvSpPr>
            <a:spLocks noChangeArrowheads="1"/>
          </p:cNvSpPr>
          <p:nvPr/>
        </p:nvSpPr>
        <p:spPr bwMode="auto">
          <a:xfrm>
            <a:off x="2352318" y="3013889"/>
            <a:ext cx="3881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40404"/>
                </a:solidFill>
                <a:effectLst/>
                <a:uLnTx/>
                <a:uFillTx/>
                <a:latin typeface="Arial" panose="020B0604020202020204" pitchFamily="34" charset="0"/>
                <a:ea typeface="+mn-ea"/>
                <a:cs typeface="+mn-cs"/>
              </a:rPr>
              <a:t>40</a:t>
            </a:r>
            <a:endParaRPr kumimoji="0" lang="en-US" altLang="en-US" sz="1800" b="0" i="0" u="sng" strike="noStrike" kern="1200" cap="none" spc="0" normalizeH="0" baseline="0" noProof="0" dirty="0">
              <a:ln>
                <a:noFill/>
              </a:ln>
              <a:solidFill>
                <a:srgbClr val="040404"/>
              </a:solidFill>
              <a:effectLst/>
              <a:uLnTx/>
              <a:uFillTx/>
              <a:latin typeface="Arial" panose="020B0604020202020204" pitchFamily="34" charset="0"/>
              <a:ea typeface="+mn-ea"/>
              <a:cs typeface="+mn-cs"/>
            </a:endParaRPr>
          </a:p>
        </p:txBody>
      </p:sp>
      <p:sp>
        <p:nvSpPr>
          <p:cNvPr id="19491" name="Rectangle 35"/>
          <p:cNvSpPr>
            <a:spLocks noChangeArrowheads="1"/>
          </p:cNvSpPr>
          <p:nvPr/>
        </p:nvSpPr>
        <p:spPr bwMode="auto">
          <a:xfrm>
            <a:off x="2352318" y="2358116"/>
            <a:ext cx="3881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40404"/>
                </a:solidFill>
                <a:effectLst/>
                <a:uLnTx/>
                <a:uFillTx/>
                <a:latin typeface="Arial" panose="020B0604020202020204" pitchFamily="34" charset="0"/>
                <a:ea typeface="+mn-ea"/>
                <a:cs typeface="+mn-cs"/>
              </a:rPr>
              <a:t>50</a:t>
            </a:r>
            <a:endParaRPr kumimoji="0" lang="en-US" altLang="en-US" sz="1800" b="0" i="0" u="sng" strike="noStrike" kern="1200" cap="none" spc="0" normalizeH="0" baseline="0" noProof="0" dirty="0">
              <a:ln>
                <a:noFill/>
              </a:ln>
              <a:solidFill>
                <a:srgbClr val="040404"/>
              </a:solidFill>
              <a:effectLst/>
              <a:uLnTx/>
              <a:uFillTx/>
              <a:latin typeface="Arial" panose="020B0604020202020204" pitchFamily="34" charset="0"/>
              <a:ea typeface="+mn-ea"/>
              <a:cs typeface="+mn-cs"/>
            </a:endParaRPr>
          </a:p>
        </p:txBody>
      </p:sp>
      <p:sp>
        <p:nvSpPr>
          <p:cNvPr id="19492" name="Rectangle 36"/>
          <p:cNvSpPr>
            <a:spLocks noChangeArrowheads="1"/>
          </p:cNvSpPr>
          <p:nvPr/>
        </p:nvSpPr>
        <p:spPr bwMode="auto">
          <a:xfrm>
            <a:off x="2317830" y="1757019"/>
            <a:ext cx="4226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40404"/>
                </a:solidFill>
                <a:effectLst/>
                <a:uLnTx/>
                <a:uFillTx/>
                <a:latin typeface="Arial" panose="020B0604020202020204" pitchFamily="34" charset="0"/>
                <a:ea typeface="+mn-ea"/>
                <a:cs typeface="+mn-cs"/>
              </a:rPr>
              <a:t>60</a:t>
            </a:r>
            <a:endParaRPr kumimoji="0" lang="en-US" altLang="en-US" sz="1800" b="0" i="0" u="sng" strike="noStrike" kern="1200" cap="none" spc="0" normalizeH="0" baseline="0" noProof="0" dirty="0">
              <a:ln>
                <a:noFill/>
              </a:ln>
              <a:solidFill>
                <a:srgbClr val="040404"/>
              </a:solidFill>
              <a:effectLst/>
              <a:uLnTx/>
              <a:uFillTx/>
              <a:latin typeface="Arial" panose="020B0604020202020204" pitchFamily="34" charset="0"/>
              <a:ea typeface="+mn-ea"/>
              <a:cs typeface="+mn-cs"/>
            </a:endParaRPr>
          </a:p>
        </p:txBody>
      </p:sp>
      <p:sp>
        <p:nvSpPr>
          <p:cNvPr id="19493" name="Rectangle 37"/>
          <p:cNvSpPr>
            <a:spLocks noChangeArrowheads="1"/>
          </p:cNvSpPr>
          <p:nvPr/>
        </p:nvSpPr>
        <p:spPr bwMode="auto">
          <a:xfrm rot="21581763">
            <a:off x="2938541" y="5495215"/>
            <a:ext cx="899791" cy="61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40404"/>
                </a:solidFill>
                <a:effectLst/>
                <a:uLnTx/>
                <a:uFillTx/>
                <a:latin typeface="Arial" panose="020B0604020202020204" pitchFamily="34" charset="0"/>
                <a:ea typeface="+mn-ea"/>
                <a:cs typeface="+mn-cs"/>
              </a:rPr>
              <a:t>Social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40404"/>
                </a:solidFill>
                <a:effectLst/>
                <a:uLnTx/>
                <a:uFillTx/>
                <a:latin typeface="Arial" panose="020B0604020202020204" pitchFamily="34" charset="0"/>
                <a:ea typeface="+mn-ea"/>
                <a:cs typeface="+mn-cs"/>
              </a:rPr>
              <a:t>activities</a:t>
            </a:r>
            <a:endParaRPr kumimoji="0" lang="en-US" altLang="en-US" sz="1600" b="0" i="0" u="sng" strike="noStrike" kern="1200" cap="none" spc="0" normalizeH="0" baseline="0" noProof="0">
              <a:ln>
                <a:noFill/>
              </a:ln>
              <a:solidFill>
                <a:srgbClr val="040404"/>
              </a:solidFill>
              <a:effectLst/>
              <a:uLnTx/>
              <a:uFillTx/>
              <a:latin typeface="Arial" panose="020B0604020202020204" pitchFamily="34" charset="0"/>
              <a:ea typeface="+mn-ea"/>
              <a:cs typeface="+mn-cs"/>
            </a:endParaRPr>
          </a:p>
        </p:txBody>
      </p:sp>
      <p:sp>
        <p:nvSpPr>
          <p:cNvPr id="19494" name="Rectangle 38"/>
          <p:cNvSpPr>
            <a:spLocks noChangeArrowheads="1"/>
          </p:cNvSpPr>
          <p:nvPr/>
        </p:nvSpPr>
        <p:spPr bwMode="auto">
          <a:xfrm rot="21586589">
            <a:off x="4002827" y="5509002"/>
            <a:ext cx="809813" cy="61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40404"/>
                </a:solidFill>
                <a:effectLst/>
                <a:uLnTx/>
                <a:uFillTx/>
                <a:latin typeface="Arial" panose="020B0604020202020204" pitchFamily="34" charset="0"/>
                <a:ea typeface="+mn-ea"/>
                <a:cs typeface="+mn-cs"/>
              </a:rPr>
              <a:t>Career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40404"/>
                </a:solidFill>
                <a:effectLst/>
                <a:uLnTx/>
                <a:uFillTx/>
                <a:latin typeface="Arial" panose="020B0604020202020204" pitchFamily="34" charset="0"/>
                <a:ea typeface="+mn-ea"/>
                <a:cs typeface="+mn-cs"/>
              </a:rPr>
              <a:t>choice</a:t>
            </a:r>
            <a:endParaRPr kumimoji="0" lang="en-US" altLang="en-US" sz="1600" b="0" i="0" u="sng" strike="noStrike" kern="1200" cap="none" spc="0" normalizeH="0" baseline="0" noProof="0">
              <a:ln>
                <a:noFill/>
              </a:ln>
              <a:solidFill>
                <a:srgbClr val="040404"/>
              </a:solidFill>
              <a:effectLst/>
              <a:uLnTx/>
              <a:uFillTx/>
              <a:latin typeface="Arial" panose="020B0604020202020204" pitchFamily="34" charset="0"/>
              <a:ea typeface="+mn-ea"/>
              <a:cs typeface="+mn-cs"/>
            </a:endParaRPr>
          </a:p>
        </p:txBody>
      </p:sp>
      <p:sp>
        <p:nvSpPr>
          <p:cNvPr id="19495" name="Rectangle 39"/>
          <p:cNvSpPr>
            <a:spLocks noChangeArrowheads="1"/>
          </p:cNvSpPr>
          <p:nvPr/>
        </p:nvSpPr>
        <p:spPr bwMode="auto">
          <a:xfrm rot="21581503">
            <a:off x="5064807" y="5512943"/>
            <a:ext cx="820831" cy="61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40404"/>
                </a:solidFill>
                <a:effectLst/>
                <a:uLnTx/>
                <a:uFillTx/>
                <a:latin typeface="Arial" panose="020B0604020202020204" pitchFamily="34" charset="0"/>
                <a:ea typeface="+mn-ea"/>
                <a:cs typeface="+mn-cs"/>
              </a:rPr>
              <a:t>House-</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40404"/>
                </a:solidFill>
                <a:effectLst/>
                <a:uLnTx/>
                <a:uFillTx/>
                <a:latin typeface="Arial" panose="020B0604020202020204" pitchFamily="34" charset="0"/>
                <a:ea typeface="+mn-ea"/>
                <a:cs typeface="+mn-cs"/>
              </a:rPr>
              <a:t>keeping</a:t>
            </a:r>
            <a:endParaRPr kumimoji="0" lang="en-US" altLang="en-US" sz="1600" b="0" i="0" u="sng" strike="noStrike" kern="1200" cap="none" spc="0" normalizeH="0" baseline="0" noProof="0">
              <a:ln>
                <a:noFill/>
              </a:ln>
              <a:solidFill>
                <a:srgbClr val="040404"/>
              </a:solidFill>
              <a:effectLst/>
              <a:uLnTx/>
              <a:uFillTx/>
              <a:latin typeface="Arial" panose="020B0604020202020204" pitchFamily="34" charset="0"/>
              <a:ea typeface="+mn-ea"/>
              <a:cs typeface="+mn-cs"/>
            </a:endParaRPr>
          </a:p>
        </p:txBody>
      </p:sp>
      <p:sp>
        <p:nvSpPr>
          <p:cNvPr id="19496" name="Rectangle 40"/>
          <p:cNvSpPr>
            <a:spLocks noChangeArrowheads="1"/>
          </p:cNvSpPr>
          <p:nvPr/>
        </p:nvSpPr>
        <p:spPr bwMode="auto">
          <a:xfrm rot="21582114">
            <a:off x="6042990" y="5529784"/>
            <a:ext cx="861229" cy="30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40404"/>
                </a:solidFill>
                <a:effectLst/>
                <a:uLnTx/>
                <a:uFillTx/>
                <a:latin typeface="Arial" panose="020B0604020202020204" pitchFamily="34" charset="0"/>
                <a:ea typeface="+mn-ea"/>
                <a:cs typeface="+mn-cs"/>
              </a:rPr>
              <a:t>Lifestyle</a:t>
            </a:r>
            <a:endParaRPr kumimoji="0" lang="en-US" altLang="en-US" sz="1600" b="0" i="0" u="sng" strike="noStrike" kern="1200" cap="none" spc="0" normalizeH="0" baseline="0" noProof="0">
              <a:ln>
                <a:noFill/>
              </a:ln>
              <a:solidFill>
                <a:srgbClr val="040404"/>
              </a:solidFill>
              <a:effectLst/>
              <a:uLnTx/>
              <a:uFillTx/>
              <a:latin typeface="Arial" panose="020B0604020202020204" pitchFamily="34" charset="0"/>
              <a:ea typeface="+mn-ea"/>
              <a:cs typeface="+mn-cs"/>
            </a:endParaRPr>
          </a:p>
        </p:txBody>
      </p:sp>
      <p:sp>
        <p:nvSpPr>
          <p:cNvPr id="19497" name="Rectangle 41"/>
          <p:cNvSpPr>
            <a:spLocks noChangeArrowheads="1"/>
          </p:cNvSpPr>
          <p:nvPr/>
        </p:nvSpPr>
        <p:spPr bwMode="auto">
          <a:xfrm rot="21568129">
            <a:off x="7159331" y="5505950"/>
            <a:ext cx="912646" cy="91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40404"/>
                </a:solidFill>
                <a:effectLst/>
                <a:uLnTx/>
                <a:uFillTx/>
                <a:latin typeface="Arial" panose="020B0604020202020204" pitchFamily="34" charset="0"/>
                <a:ea typeface="+mn-ea"/>
                <a:cs typeface="+mn-cs"/>
              </a:rPr>
              <a:t>Normal</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40404"/>
                </a:solidFill>
                <a:effectLst/>
                <a:uLnTx/>
                <a:uFillTx/>
                <a:latin typeface="Arial" panose="020B0604020202020204" pitchFamily="34" charset="0"/>
                <a:ea typeface="+mn-ea"/>
                <a:cs typeface="+mn-cs"/>
              </a:rPr>
              <a:t>physical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40404"/>
                </a:solidFill>
                <a:effectLst/>
                <a:uLnTx/>
                <a:uFillTx/>
                <a:latin typeface="Arial" panose="020B0604020202020204" pitchFamily="34" charset="0"/>
                <a:ea typeface="+mn-ea"/>
                <a:cs typeface="+mn-cs"/>
              </a:rPr>
              <a:t>activity</a:t>
            </a:r>
            <a:endParaRPr kumimoji="0" lang="en-US" altLang="en-US" sz="1600" b="0" i="0" u="sng" strike="noStrike" kern="1200" cap="none" spc="0" normalizeH="0" baseline="0" noProof="0">
              <a:ln>
                <a:noFill/>
              </a:ln>
              <a:solidFill>
                <a:srgbClr val="040404"/>
              </a:solidFill>
              <a:effectLst/>
              <a:uLnTx/>
              <a:uFillTx/>
              <a:latin typeface="Arial" panose="020B0604020202020204" pitchFamily="34" charset="0"/>
              <a:ea typeface="+mn-ea"/>
              <a:cs typeface="+mn-cs"/>
            </a:endParaRPr>
          </a:p>
        </p:txBody>
      </p:sp>
      <p:sp>
        <p:nvSpPr>
          <p:cNvPr id="19498" name="Rectangle 42"/>
          <p:cNvSpPr>
            <a:spLocks noChangeArrowheads="1"/>
          </p:cNvSpPr>
          <p:nvPr/>
        </p:nvSpPr>
        <p:spPr bwMode="auto">
          <a:xfrm rot="21584517">
            <a:off x="8134082" y="5512057"/>
            <a:ext cx="910808" cy="30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40404"/>
                </a:solidFill>
                <a:effectLst/>
                <a:uLnTx/>
                <a:uFillTx/>
                <a:latin typeface="Arial" panose="020B0604020202020204" pitchFamily="34" charset="0"/>
                <a:ea typeface="+mn-ea"/>
                <a:cs typeface="+mn-cs"/>
              </a:rPr>
              <a:t>Sleeping</a:t>
            </a:r>
            <a:endParaRPr kumimoji="0" lang="en-US" altLang="en-US" sz="1600" b="0" i="0" u="sng" strike="noStrike" kern="1200" cap="none" spc="0" normalizeH="0" baseline="0" noProof="0">
              <a:ln>
                <a:noFill/>
              </a:ln>
              <a:solidFill>
                <a:srgbClr val="040404"/>
              </a:solidFill>
              <a:effectLst/>
              <a:uLnTx/>
              <a:uFillTx/>
              <a:latin typeface="Arial" panose="020B0604020202020204" pitchFamily="34" charset="0"/>
              <a:ea typeface="+mn-ea"/>
              <a:cs typeface="+mn-cs"/>
            </a:endParaRPr>
          </a:p>
        </p:txBody>
      </p:sp>
      <p:sp>
        <p:nvSpPr>
          <p:cNvPr id="19499" name="Rectangle 43"/>
          <p:cNvSpPr>
            <a:spLocks noChangeArrowheads="1"/>
          </p:cNvSpPr>
          <p:nvPr/>
        </p:nvSpPr>
        <p:spPr bwMode="auto">
          <a:xfrm rot="21584042">
            <a:off x="9321464" y="5515997"/>
            <a:ext cx="561910" cy="30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40404"/>
                </a:solidFill>
                <a:effectLst/>
                <a:uLnTx/>
                <a:uFillTx/>
                <a:latin typeface="Arial" panose="020B0604020202020204" pitchFamily="34" charset="0"/>
                <a:ea typeface="+mn-ea"/>
                <a:cs typeface="+mn-cs"/>
              </a:rPr>
              <a:t>Sport</a:t>
            </a:r>
            <a:endParaRPr kumimoji="0" lang="en-US" altLang="en-US" sz="1600" b="0" i="0" u="sng" strike="noStrike" kern="1200" cap="none" spc="0" normalizeH="0" baseline="0" noProof="0">
              <a:ln>
                <a:noFill/>
              </a:ln>
              <a:solidFill>
                <a:srgbClr val="040404"/>
              </a:solidFill>
              <a:effectLst/>
              <a:uLnTx/>
              <a:uFillTx/>
              <a:latin typeface="Arial" panose="020B0604020202020204" pitchFamily="34" charset="0"/>
              <a:ea typeface="+mn-ea"/>
              <a:cs typeface="+mn-cs"/>
            </a:endParaRPr>
          </a:p>
        </p:txBody>
      </p:sp>
      <p:sp>
        <p:nvSpPr>
          <p:cNvPr id="19500" name="Rectangle 44"/>
          <p:cNvSpPr>
            <a:spLocks noChangeArrowheads="1"/>
          </p:cNvSpPr>
          <p:nvPr/>
        </p:nvSpPr>
        <p:spPr bwMode="auto">
          <a:xfrm>
            <a:off x="3963097" y="1401471"/>
            <a:ext cx="196403" cy="224550"/>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040404"/>
              </a:solidFill>
              <a:effectLst/>
              <a:uLnTx/>
              <a:uFillTx/>
              <a:latin typeface="Arial" panose="020B0604020202020204" pitchFamily="34" charset="0"/>
              <a:ea typeface="+mn-ea"/>
              <a:cs typeface="+mn-cs"/>
            </a:endParaRPr>
          </a:p>
        </p:txBody>
      </p:sp>
      <p:sp>
        <p:nvSpPr>
          <p:cNvPr id="19501" name="Rectangle 45"/>
          <p:cNvSpPr>
            <a:spLocks noChangeArrowheads="1"/>
          </p:cNvSpPr>
          <p:nvPr/>
        </p:nvSpPr>
        <p:spPr bwMode="auto">
          <a:xfrm>
            <a:off x="4246791" y="1366838"/>
            <a:ext cx="1366213" cy="34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40404"/>
                </a:solidFill>
                <a:effectLst/>
                <a:uLnTx/>
                <a:uFillTx/>
                <a:latin typeface="Arial" panose="020B0604020202020204" pitchFamily="34" charset="0"/>
                <a:ea typeface="+mn-ea"/>
                <a:cs typeface="+mn-cs"/>
              </a:rPr>
              <a:t>Asia Pacific</a:t>
            </a:r>
            <a:endParaRPr kumimoji="0" lang="en-US" altLang="en-US" sz="1800" b="0" i="0" u="sng" strike="noStrike" kern="1200" cap="none" spc="0" normalizeH="0" baseline="0" noProof="0" dirty="0">
              <a:ln>
                <a:noFill/>
              </a:ln>
              <a:solidFill>
                <a:srgbClr val="040404"/>
              </a:solidFill>
              <a:effectLst/>
              <a:uLnTx/>
              <a:uFillTx/>
              <a:latin typeface="Arial" panose="020B0604020202020204" pitchFamily="34" charset="0"/>
              <a:ea typeface="+mn-ea"/>
              <a:cs typeface="+mn-cs"/>
            </a:endParaRPr>
          </a:p>
        </p:txBody>
      </p:sp>
      <p:sp>
        <p:nvSpPr>
          <p:cNvPr id="19502" name="Rectangle 46"/>
          <p:cNvSpPr>
            <a:spLocks noChangeArrowheads="1"/>
          </p:cNvSpPr>
          <p:nvPr/>
        </p:nvSpPr>
        <p:spPr bwMode="auto">
          <a:xfrm>
            <a:off x="5999872" y="1401471"/>
            <a:ext cx="196403" cy="224550"/>
          </a:xfrm>
          <a:prstGeom prst="rect">
            <a:avLst/>
          </a:prstGeom>
          <a:gradFill flip="none" rotWithShape="1">
            <a:gsLst>
              <a:gs pos="0">
                <a:srgbClr val="007DDA"/>
              </a:gs>
              <a:gs pos="50000">
                <a:srgbClr val="0000CC">
                  <a:shade val="67500"/>
                  <a:satMod val="115000"/>
                </a:srgbClr>
              </a:gs>
              <a:gs pos="100000">
                <a:srgbClr val="0000CC">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040404"/>
              </a:solidFill>
              <a:effectLst/>
              <a:uLnTx/>
              <a:uFillTx/>
              <a:latin typeface="Arial" panose="020B0604020202020204" pitchFamily="34" charset="0"/>
              <a:ea typeface="+mn-ea"/>
              <a:cs typeface="+mn-cs"/>
            </a:endParaRPr>
          </a:p>
        </p:txBody>
      </p:sp>
      <p:sp>
        <p:nvSpPr>
          <p:cNvPr id="19503" name="Rectangle 47"/>
          <p:cNvSpPr>
            <a:spLocks noChangeArrowheads="1"/>
          </p:cNvSpPr>
          <p:nvPr/>
        </p:nvSpPr>
        <p:spPr bwMode="auto">
          <a:xfrm>
            <a:off x="6283566" y="1366838"/>
            <a:ext cx="852047" cy="34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40404"/>
                </a:solidFill>
                <a:effectLst/>
                <a:uLnTx/>
                <a:uFillTx/>
                <a:latin typeface="Arial" panose="020B0604020202020204" pitchFamily="34" charset="0"/>
                <a:ea typeface="+mn-ea"/>
                <a:cs typeface="+mn-cs"/>
              </a:rPr>
              <a:t>Europe</a:t>
            </a:r>
            <a:endParaRPr kumimoji="0" lang="en-US" altLang="en-US" sz="1800" b="0" i="0" u="sng" strike="noStrike" kern="1200" cap="none" spc="0" normalizeH="0" baseline="0" noProof="0">
              <a:ln>
                <a:noFill/>
              </a:ln>
              <a:solidFill>
                <a:srgbClr val="040404"/>
              </a:solidFill>
              <a:effectLst/>
              <a:uLnTx/>
              <a:uFillTx/>
              <a:latin typeface="Arial" panose="020B0604020202020204" pitchFamily="34" charset="0"/>
              <a:ea typeface="+mn-ea"/>
              <a:cs typeface="+mn-cs"/>
            </a:endParaRPr>
          </a:p>
        </p:txBody>
      </p:sp>
      <p:sp>
        <p:nvSpPr>
          <p:cNvPr id="19504" name="Rectangle 48"/>
          <p:cNvSpPr>
            <a:spLocks noChangeArrowheads="1"/>
          </p:cNvSpPr>
          <p:nvPr/>
        </p:nvSpPr>
        <p:spPr bwMode="auto">
          <a:xfrm>
            <a:off x="7523816" y="1401471"/>
            <a:ext cx="196403" cy="224550"/>
          </a:xfrm>
          <a:prstGeom prst="rect">
            <a:avLst/>
          </a:prstGeom>
          <a:gradFill flip="none" rotWithShape="1">
            <a:gsLst>
              <a:gs pos="0">
                <a:srgbClr val="00B050"/>
              </a:gs>
              <a:gs pos="50000">
                <a:srgbClr val="008000">
                  <a:shade val="67500"/>
                  <a:satMod val="115000"/>
                </a:srgbClr>
              </a:gs>
              <a:gs pos="100000">
                <a:srgbClr val="008000">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040404"/>
              </a:solidFill>
              <a:effectLst/>
              <a:uLnTx/>
              <a:uFillTx/>
              <a:latin typeface="Arial" panose="020B0604020202020204" pitchFamily="34" charset="0"/>
              <a:ea typeface="+mn-ea"/>
              <a:cs typeface="+mn-cs"/>
            </a:endParaRPr>
          </a:p>
        </p:txBody>
      </p:sp>
      <p:sp>
        <p:nvSpPr>
          <p:cNvPr id="19505" name="Rectangle 49"/>
          <p:cNvSpPr>
            <a:spLocks noChangeArrowheads="1"/>
          </p:cNvSpPr>
          <p:nvPr/>
        </p:nvSpPr>
        <p:spPr bwMode="auto">
          <a:xfrm>
            <a:off x="7807510" y="1368303"/>
            <a:ext cx="552839" cy="34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40404"/>
                </a:solidFill>
                <a:effectLst/>
                <a:uLnTx/>
                <a:uFillTx/>
                <a:latin typeface="Arial" panose="020B0604020202020204" pitchFamily="34" charset="0"/>
                <a:ea typeface="+mn-ea"/>
                <a:cs typeface="+mn-cs"/>
              </a:rPr>
              <a:t>USA</a:t>
            </a:r>
            <a:endParaRPr kumimoji="0" lang="en-US" altLang="en-US" sz="1800" b="0" i="0" u="sng" strike="noStrike" kern="1200" cap="none" spc="0" normalizeH="0" baseline="0" noProof="0">
              <a:ln>
                <a:noFill/>
              </a:ln>
              <a:solidFill>
                <a:srgbClr val="040404"/>
              </a:solidFill>
              <a:effectLst/>
              <a:uLnTx/>
              <a:uFillTx/>
              <a:latin typeface="Arial" panose="020B0604020202020204" pitchFamily="34" charset="0"/>
              <a:ea typeface="+mn-ea"/>
              <a:cs typeface="+mn-cs"/>
            </a:endParaRPr>
          </a:p>
        </p:txBody>
      </p:sp>
      <p:sp>
        <p:nvSpPr>
          <p:cNvPr id="19506" name="Line 50"/>
          <p:cNvSpPr>
            <a:spLocks noChangeShapeType="1"/>
          </p:cNvSpPr>
          <p:nvPr/>
        </p:nvSpPr>
        <p:spPr bwMode="auto">
          <a:xfrm>
            <a:off x="2754801" y="1896698"/>
            <a:ext cx="10002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040404"/>
              </a:solidFill>
              <a:effectLst/>
              <a:uLnTx/>
              <a:uFillTx/>
              <a:latin typeface="Arial" panose="020B0604020202020204" pitchFamily="34" charset="0"/>
              <a:ea typeface="+mn-ea"/>
              <a:cs typeface="+mn-cs"/>
            </a:endParaRPr>
          </a:p>
        </p:txBody>
      </p:sp>
      <p:sp>
        <p:nvSpPr>
          <p:cNvPr id="19507" name="Line 51"/>
          <p:cNvSpPr>
            <a:spLocks noChangeShapeType="1"/>
          </p:cNvSpPr>
          <p:nvPr/>
        </p:nvSpPr>
        <p:spPr bwMode="auto">
          <a:xfrm>
            <a:off x="2754801" y="2497468"/>
            <a:ext cx="10002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040404"/>
              </a:solidFill>
              <a:effectLst/>
              <a:uLnTx/>
              <a:uFillTx/>
              <a:latin typeface="Arial" panose="020B0604020202020204" pitchFamily="34" charset="0"/>
              <a:ea typeface="+mn-ea"/>
              <a:cs typeface="+mn-cs"/>
            </a:endParaRPr>
          </a:p>
        </p:txBody>
      </p:sp>
      <p:sp>
        <p:nvSpPr>
          <p:cNvPr id="19508" name="Line 52"/>
          <p:cNvSpPr>
            <a:spLocks noChangeShapeType="1"/>
          </p:cNvSpPr>
          <p:nvPr/>
        </p:nvSpPr>
        <p:spPr bwMode="auto">
          <a:xfrm>
            <a:off x="2765713" y="3649766"/>
            <a:ext cx="10002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040404"/>
              </a:solidFill>
              <a:effectLst/>
              <a:uLnTx/>
              <a:uFillTx/>
              <a:latin typeface="Arial" panose="020B0604020202020204" pitchFamily="34" charset="0"/>
              <a:ea typeface="+mn-ea"/>
              <a:cs typeface="+mn-cs"/>
            </a:endParaRPr>
          </a:p>
        </p:txBody>
      </p:sp>
      <p:sp>
        <p:nvSpPr>
          <p:cNvPr id="19509" name="Line 53"/>
          <p:cNvSpPr>
            <a:spLocks noChangeShapeType="1"/>
          </p:cNvSpPr>
          <p:nvPr/>
        </p:nvSpPr>
        <p:spPr bwMode="auto">
          <a:xfrm>
            <a:off x="2765713" y="4892671"/>
            <a:ext cx="10002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040404"/>
              </a:solidFill>
              <a:effectLst/>
              <a:uLnTx/>
              <a:uFillTx/>
              <a:latin typeface="Arial" panose="020B0604020202020204" pitchFamily="34" charset="0"/>
              <a:ea typeface="+mn-ea"/>
              <a:cs typeface="+mn-cs"/>
            </a:endParaRPr>
          </a:p>
        </p:txBody>
      </p:sp>
      <p:sp>
        <p:nvSpPr>
          <p:cNvPr id="19510" name="Line 54"/>
          <p:cNvSpPr>
            <a:spLocks noChangeShapeType="1"/>
          </p:cNvSpPr>
          <p:nvPr/>
        </p:nvSpPr>
        <p:spPr bwMode="auto">
          <a:xfrm>
            <a:off x="2765713" y="3153392"/>
            <a:ext cx="10002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040404"/>
              </a:solidFill>
              <a:effectLst/>
              <a:uLnTx/>
              <a:uFillTx/>
              <a:latin typeface="Arial" panose="020B0604020202020204" pitchFamily="34" charset="0"/>
              <a:ea typeface="+mn-ea"/>
              <a:cs typeface="+mn-cs"/>
            </a:endParaRPr>
          </a:p>
        </p:txBody>
      </p:sp>
      <p:sp>
        <p:nvSpPr>
          <p:cNvPr id="19512" name="Line 56"/>
          <p:cNvSpPr>
            <a:spLocks noChangeShapeType="1"/>
          </p:cNvSpPr>
          <p:nvPr/>
        </p:nvSpPr>
        <p:spPr bwMode="auto">
          <a:xfrm>
            <a:off x="2764205" y="5408613"/>
            <a:ext cx="10002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040404"/>
              </a:solidFill>
              <a:effectLst/>
              <a:uLnTx/>
              <a:uFillTx/>
              <a:latin typeface="Arial" panose="020B0604020202020204" pitchFamily="34" charset="0"/>
              <a:ea typeface="+mn-ea"/>
              <a:cs typeface="+mn-cs"/>
            </a:endParaRPr>
          </a:p>
        </p:txBody>
      </p:sp>
      <p:sp>
        <p:nvSpPr>
          <p:cNvPr id="19513" name="Text Box 57"/>
          <p:cNvSpPr txBox="1">
            <a:spLocks noChangeArrowheads="1"/>
          </p:cNvSpPr>
          <p:nvPr/>
        </p:nvSpPr>
        <p:spPr bwMode="auto">
          <a:xfrm rot="16220213">
            <a:off x="556070" y="3460299"/>
            <a:ext cx="3082895"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040404"/>
                </a:solidFill>
                <a:effectLst/>
                <a:uLnTx/>
                <a:uFillTx/>
                <a:latin typeface="Arial" panose="020B0604020202020204" pitchFamily="34" charset="0"/>
                <a:ea typeface="+mn-ea"/>
                <a:cs typeface="+mn-cs"/>
              </a:rPr>
              <a:t>% of patients with limitations</a:t>
            </a:r>
          </a:p>
        </p:txBody>
      </p:sp>
      <p:sp>
        <p:nvSpPr>
          <p:cNvPr id="19514" name="Text Box 58"/>
          <p:cNvSpPr txBox="1">
            <a:spLocks noChangeArrowheads="1"/>
          </p:cNvSpPr>
          <p:nvPr/>
        </p:nvSpPr>
        <p:spPr bwMode="auto">
          <a:xfrm>
            <a:off x="4979325" y="6405908"/>
            <a:ext cx="7138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r" defTabSz="457200" rtl="0" eaLnBrk="0" fontAlgn="base" latinLnBrk="0" hangingPunct="0">
              <a:lnSpc>
                <a:spcPts val="1200"/>
              </a:lnSpc>
              <a:spcBef>
                <a:spcPct val="0"/>
              </a:spcBef>
              <a:spcAft>
                <a:spcPct val="0"/>
              </a:spcAft>
              <a:buClrTx/>
              <a:buSzTx/>
              <a:buFontTx/>
              <a:buNone/>
              <a:tabLst/>
              <a:defRPr/>
            </a:pPr>
            <a:r>
              <a:rPr kumimoji="0" lang="en-GB" altLang="en-US" sz="1200" b="0" u="none" strike="noStrike" kern="1200" cap="none" spc="0" normalizeH="0" baseline="0" noProof="0" dirty="0">
                <a:ln>
                  <a:noFill/>
                </a:ln>
                <a:solidFill>
                  <a:srgbClr val="040404"/>
                </a:solidFill>
                <a:effectLst/>
                <a:uLnTx/>
                <a:uFillTx/>
                <a:latin typeface="Arial" panose="020B0604020202020204" pitchFamily="34" charset="0"/>
                <a:ea typeface="+mn-ea"/>
                <a:cs typeface="+mn-cs"/>
              </a:rPr>
              <a:t>Lai et al. </a:t>
            </a:r>
            <a:r>
              <a:rPr kumimoji="0" lang="en-GB" altLang="en-US" sz="1200" b="0" u="none" strike="noStrike" kern="1200" cap="none" spc="0" normalizeH="0" baseline="0" noProof="0" dirty="0" err="1">
                <a:ln>
                  <a:noFill/>
                </a:ln>
                <a:solidFill>
                  <a:srgbClr val="040404"/>
                </a:solidFill>
                <a:effectLst/>
                <a:uLnTx/>
                <a:uFillTx/>
                <a:latin typeface="Arial" panose="020B0604020202020204" pitchFamily="34" charset="0"/>
                <a:ea typeface="+mn-ea"/>
                <a:cs typeface="+mn-cs"/>
              </a:rPr>
              <a:t>Eur</a:t>
            </a:r>
            <a:r>
              <a:rPr kumimoji="0" lang="en-GB" altLang="en-US" sz="1200" b="0" u="none" strike="noStrike" kern="1200" cap="none" spc="0" normalizeH="0" baseline="0" noProof="0" dirty="0">
                <a:ln>
                  <a:noFill/>
                </a:ln>
                <a:solidFill>
                  <a:srgbClr val="040404"/>
                </a:solidFill>
                <a:effectLst/>
                <a:uLnTx/>
                <a:uFillTx/>
                <a:latin typeface="Arial" panose="020B0604020202020204" pitchFamily="34" charset="0"/>
                <a:ea typeface="+mn-ea"/>
                <a:cs typeface="+mn-cs"/>
              </a:rPr>
              <a:t> </a:t>
            </a:r>
            <a:r>
              <a:rPr kumimoji="0" lang="en-GB" altLang="en-US" sz="1200" b="0" u="none" strike="noStrike" kern="1200" cap="none" spc="0" normalizeH="0" baseline="0" noProof="0" dirty="0" err="1">
                <a:ln>
                  <a:noFill/>
                </a:ln>
                <a:solidFill>
                  <a:srgbClr val="040404"/>
                </a:solidFill>
                <a:effectLst/>
                <a:uLnTx/>
                <a:uFillTx/>
                <a:latin typeface="Arial" panose="020B0604020202020204" pitchFamily="34" charset="0"/>
                <a:ea typeface="+mn-ea"/>
                <a:cs typeface="+mn-cs"/>
              </a:rPr>
              <a:t>Respir</a:t>
            </a:r>
            <a:r>
              <a:rPr kumimoji="0" lang="en-GB" altLang="en-US" sz="1200" b="0" u="none" strike="noStrike" kern="1200" cap="none" spc="0" normalizeH="0" baseline="0" noProof="0" dirty="0">
                <a:ln>
                  <a:noFill/>
                </a:ln>
                <a:solidFill>
                  <a:srgbClr val="040404"/>
                </a:solidFill>
                <a:effectLst/>
                <a:uLnTx/>
                <a:uFillTx/>
                <a:latin typeface="Arial" panose="020B0604020202020204" pitchFamily="34" charset="0"/>
                <a:ea typeface="+mn-ea"/>
                <a:cs typeface="+mn-cs"/>
              </a:rPr>
              <a:t> J </a:t>
            </a:r>
            <a:r>
              <a:rPr kumimoji="0" lang="en-GB" altLang="en-US" sz="1200" b="0" u="none" strike="noStrike" kern="1200" cap="none" spc="0" normalizeH="0" baseline="0" noProof="0" dirty="0" smtClean="0">
                <a:ln>
                  <a:noFill/>
                </a:ln>
                <a:solidFill>
                  <a:srgbClr val="040404"/>
                </a:solidFill>
                <a:effectLst/>
                <a:uLnTx/>
                <a:uFillTx/>
                <a:latin typeface="Arial" panose="020B0604020202020204" pitchFamily="34" charset="0"/>
                <a:ea typeface="+mn-ea"/>
                <a:cs typeface="+mn-cs"/>
              </a:rPr>
              <a:t>2001,  </a:t>
            </a:r>
            <a:r>
              <a:rPr kumimoji="0" lang="en-GB" altLang="en-US" sz="1200" b="0" u="none" strike="noStrike" kern="1200" cap="none" spc="0" normalizeH="0" baseline="0" noProof="0" dirty="0" err="1" smtClean="0">
                <a:ln>
                  <a:noFill/>
                </a:ln>
                <a:solidFill>
                  <a:srgbClr val="040404"/>
                </a:solidFill>
                <a:effectLst/>
                <a:uLnTx/>
                <a:uFillTx/>
                <a:latin typeface="Arial" panose="020B0604020202020204" pitchFamily="34" charset="0"/>
                <a:ea typeface="+mn-ea"/>
                <a:cs typeface="+mn-cs"/>
              </a:rPr>
              <a:t>Rabe</a:t>
            </a:r>
            <a:r>
              <a:rPr kumimoji="0" lang="en-GB" altLang="en-US" sz="1200" b="0" u="none" strike="noStrike" kern="1200" cap="none" spc="0" normalizeH="0" baseline="0" noProof="0" dirty="0" smtClean="0">
                <a:ln>
                  <a:noFill/>
                </a:ln>
                <a:solidFill>
                  <a:srgbClr val="040404"/>
                </a:solidFill>
                <a:effectLst/>
                <a:uLnTx/>
                <a:uFillTx/>
                <a:latin typeface="Arial" panose="020B0604020202020204" pitchFamily="34" charset="0"/>
                <a:ea typeface="+mn-ea"/>
                <a:cs typeface="+mn-cs"/>
              </a:rPr>
              <a:t> </a:t>
            </a:r>
            <a:r>
              <a:rPr kumimoji="0" lang="en-GB" altLang="en-US" sz="1200" b="0" u="none" strike="noStrike" kern="1200" cap="none" spc="0" normalizeH="0" baseline="0" noProof="0" dirty="0">
                <a:ln>
                  <a:noFill/>
                </a:ln>
                <a:solidFill>
                  <a:srgbClr val="040404"/>
                </a:solidFill>
                <a:effectLst/>
                <a:uLnTx/>
                <a:uFillTx/>
                <a:latin typeface="Arial" panose="020B0604020202020204" pitchFamily="34" charset="0"/>
                <a:ea typeface="+mn-ea"/>
                <a:cs typeface="+mn-cs"/>
              </a:rPr>
              <a:t>et al. </a:t>
            </a:r>
            <a:r>
              <a:rPr kumimoji="0" lang="en-GB" altLang="en-US" sz="1200" b="0" u="none" strike="noStrike" kern="1200" cap="none" spc="0" normalizeH="0" baseline="0" noProof="0" dirty="0" err="1">
                <a:ln>
                  <a:noFill/>
                </a:ln>
                <a:solidFill>
                  <a:srgbClr val="040404"/>
                </a:solidFill>
                <a:effectLst/>
                <a:uLnTx/>
                <a:uFillTx/>
                <a:latin typeface="Arial" panose="020B0604020202020204" pitchFamily="34" charset="0"/>
                <a:ea typeface="+mn-ea"/>
                <a:cs typeface="+mn-cs"/>
              </a:rPr>
              <a:t>Eur</a:t>
            </a:r>
            <a:r>
              <a:rPr kumimoji="0" lang="en-GB" altLang="en-US" sz="1200" b="0" u="none" strike="noStrike" kern="1200" cap="none" spc="0" normalizeH="0" baseline="0" noProof="0" dirty="0">
                <a:ln>
                  <a:noFill/>
                </a:ln>
                <a:solidFill>
                  <a:srgbClr val="040404"/>
                </a:solidFill>
                <a:effectLst/>
                <a:uLnTx/>
                <a:uFillTx/>
                <a:latin typeface="Arial" panose="020B0604020202020204" pitchFamily="34" charset="0"/>
                <a:ea typeface="+mn-ea"/>
                <a:cs typeface="+mn-cs"/>
              </a:rPr>
              <a:t> </a:t>
            </a:r>
            <a:r>
              <a:rPr kumimoji="0" lang="en-GB" altLang="en-US" sz="1200" b="0" u="none" strike="noStrike" kern="1200" cap="none" spc="0" normalizeH="0" baseline="0" noProof="0" dirty="0" err="1">
                <a:ln>
                  <a:noFill/>
                </a:ln>
                <a:solidFill>
                  <a:srgbClr val="040404"/>
                </a:solidFill>
                <a:effectLst/>
                <a:uLnTx/>
                <a:uFillTx/>
                <a:latin typeface="Arial" panose="020B0604020202020204" pitchFamily="34" charset="0"/>
                <a:ea typeface="+mn-ea"/>
                <a:cs typeface="+mn-cs"/>
              </a:rPr>
              <a:t>Respir</a:t>
            </a:r>
            <a:r>
              <a:rPr kumimoji="0" lang="en-GB" altLang="en-US" sz="1200" b="0" u="none" strike="noStrike" kern="1200" cap="none" spc="0" normalizeH="0" baseline="0" noProof="0" dirty="0">
                <a:ln>
                  <a:noFill/>
                </a:ln>
                <a:solidFill>
                  <a:srgbClr val="040404"/>
                </a:solidFill>
                <a:effectLst/>
                <a:uLnTx/>
                <a:uFillTx/>
                <a:latin typeface="Arial" panose="020B0604020202020204" pitchFamily="34" charset="0"/>
                <a:ea typeface="+mn-ea"/>
                <a:cs typeface="+mn-cs"/>
              </a:rPr>
              <a:t> J </a:t>
            </a:r>
            <a:r>
              <a:rPr kumimoji="0" lang="en-GB" altLang="en-US" sz="1200" b="0" u="none" strike="noStrike" kern="1200" cap="none" spc="0" normalizeH="0" baseline="0" noProof="0" dirty="0" smtClean="0">
                <a:ln>
                  <a:noFill/>
                </a:ln>
                <a:solidFill>
                  <a:srgbClr val="040404"/>
                </a:solidFill>
                <a:effectLst/>
                <a:uLnTx/>
                <a:uFillTx/>
                <a:latin typeface="Arial" panose="020B0604020202020204" pitchFamily="34" charset="0"/>
                <a:ea typeface="+mn-ea"/>
                <a:cs typeface="+mn-cs"/>
              </a:rPr>
              <a:t>2000,  Rickard </a:t>
            </a:r>
            <a:r>
              <a:rPr kumimoji="0" lang="en-GB" altLang="en-US" sz="1200" b="0" u="none" strike="noStrike" kern="1200" cap="none" spc="0" normalizeH="0" baseline="0" noProof="0" dirty="0">
                <a:ln>
                  <a:noFill/>
                </a:ln>
                <a:solidFill>
                  <a:srgbClr val="040404"/>
                </a:solidFill>
                <a:effectLst/>
                <a:uLnTx/>
                <a:uFillTx/>
                <a:latin typeface="Arial" panose="020B0604020202020204" pitchFamily="34" charset="0"/>
                <a:ea typeface="+mn-ea"/>
                <a:cs typeface="+mn-cs"/>
              </a:rPr>
              <a:t>et al. J Allergy </a:t>
            </a:r>
            <a:r>
              <a:rPr kumimoji="0" lang="en-GB" altLang="en-US" sz="1200" b="0" u="none" strike="noStrike" kern="1200" cap="none" spc="0" normalizeH="0" baseline="0" noProof="0" dirty="0" err="1">
                <a:ln>
                  <a:noFill/>
                </a:ln>
                <a:solidFill>
                  <a:srgbClr val="040404"/>
                </a:solidFill>
                <a:effectLst/>
                <a:uLnTx/>
                <a:uFillTx/>
                <a:latin typeface="Arial" panose="020B0604020202020204" pitchFamily="34" charset="0"/>
                <a:ea typeface="+mn-ea"/>
                <a:cs typeface="+mn-cs"/>
              </a:rPr>
              <a:t>Clin</a:t>
            </a:r>
            <a:r>
              <a:rPr kumimoji="0" lang="en-GB" altLang="en-US" sz="1200" b="0" u="none" strike="noStrike" kern="1200" cap="none" spc="0" normalizeH="0" baseline="0" noProof="0" dirty="0">
                <a:ln>
                  <a:noFill/>
                </a:ln>
                <a:solidFill>
                  <a:srgbClr val="040404"/>
                </a:solidFill>
                <a:effectLst/>
                <a:uLnTx/>
                <a:uFillTx/>
                <a:latin typeface="Arial" panose="020B0604020202020204" pitchFamily="34" charset="0"/>
                <a:ea typeface="+mn-ea"/>
                <a:cs typeface="+mn-cs"/>
              </a:rPr>
              <a:t> </a:t>
            </a:r>
            <a:r>
              <a:rPr kumimoji="0" lang="en-GB" altLang="en-US" sz="1200" b="0" u="none" strike="noStrike" kern="1200" cap="none" spc="0" normalizeH="0" baseline="0" noProof="0" dirty="0" err="1">
                <a:ln>
                  <a:noFill/>
                </a:ln>
                <a:solidFill>
                  <a:srgbClr val="040404"/>
                </a:solidFill>
                <a:effectLst/>
                <a:uLnTx/>
                <a:uFillTx/>
                <a:latin typeface="Arial" panose="020B0604020202020204" pitchFamily="34" charset="0"/>
                <a:ea typeface="+mn-ea"/>
                <a:cs typeface="+mn-cs"/>
              </a:rPr>
              <a:t>Immunol</a:t>
            </a:r>
            <a:r>
              <a:rPr kumimoji="0" lang="en-GB" altLang="en-US" sz="1200" b="0" u="none" strike="noStrike" kern="1200" cap="none" spc="0" normalizeH="0" baseline="0" noProof="0" dirty="0">
                <a:ln>
                  <a:noFill/>
                </a:ln>
                <a:solidFill>
                  <a:srgbClr val="040404"/>
                </a:solidFill>
                <a:effectLst/>
                <a:uLnTx/>
                <a:uFillTx/>
                <a:latin typeface="Arial" panose="020B0604020202020204" pitchFamily="34" charset="0"/>
                <a:ea typeface="+mn-ea"/>
                <a:cs typeface="+mn-cs"/>
              </a:rPr>
              <a:t> 1999</a:t>
            </a:r>
          </a:p>
          <a:p>
            <a:pPr marL="0" marR="0" lvl="0" indent="0" algn="r" defTabSz="457200" rtl="0" eaLnBrk="0" fontAlgn="base" latinLnBrk="0" hangingPunct="0">
              <a:lnSpc>
                <a:spcPts val="1200"/>
              </a:lnSpc>
              <a:spcBef>
                <a:spcPct val="0"/>
              </a:spcBef>
              <a:spcAft>
                <a:spcPct val="0"/>
              </a:spcAft>
              <a:buClrTx/>
              <a:buSzTx/>
              <a:buFontTx/>
              <a:buNone/>
              <a:tabLst/>
              <a:defRPr/>
            </a:pPr>
            <a:r>
              <a:rPr kumimoji="0" lang="en-GB" altLang="en-US" sz="1200" b="0" u="none" strike="noStrike" kern="1200" cap="none" spc="0" normalizeH="0" baseline="0" noProof="0" dirty="0" err="1">
                <a:ln>
                  <a:noFill/>
                </a:ln>
                <a:solidFill>
                  <a:srgbClr val="040404"/>
                </a:solidFill>
                <a:effectLst/>
                <a:uLnTx/>
                <a:uFillTx/>
                <a:latin typeface="Arial" panose="020B0604020202020204" pitchFamily="34" charset="0"/>
                <a:ea typeface="+mn-ea"/>
                <a:cs typeface="+mn-cs"/>
              </a:rPr>
              <a:t>www.asthmainamerica.com</a:t>
            </a:r>
            <a:endParaRPr kumimoji="0" lang="en-GB" altLang="en-US" sz="1200" b="0" u="none" strike="noStrike" kern="1200" cap="none" spc="0" normalizeH="0" baseline="0" noProof="0" dirty="0">
              <a:ln>
                <a:noFill/>
              </a:ln>
              <a:solidFill>
                <a:srgbClr val="040404"/>
              </a:solidFill>
              <a:effectLst/>
              <a:uLnTx/>
              <a:uFillTx/>
              <a:latin typeface="Arial" panose="020B0604020202020204" pitchFamily="34" charset="0"/>
              <a:ea typeface="+mn-ea"/>
              <a:cs typeface="+mn-cs"/>
            </a:endParaRPr>
          </a:p>
        </p:txBody>
      </p:sp>
      <p:sp>
        <p:nvSpPr>
          <p:cNvPr id="59" name="Rectangle 2"/>
          <p:cNvSpPr txBox="1">
            <a:spLocks noChangeArrowheads="1"/>
          </p:cNvSpPr>
          <p:nvPr/>
        </p:nvSpPr>
        <p:spPr>
          <a:xfrm>
            <a:off x="514792" y="157921"/>
            <a:ext cx="11159820" cy="440565"/>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200" b="1" i="0" u="none" strike="noStrike" kern="1200" cap="none" spc="0" normalizeH="0" baseline="0" noProof="0" dirty="0" smtClean="0">
                <a:ln>
                  <a:noFill/>
                </a:ln>
                <a:solidFill>
                  <a:srgbClr val="040404"/>
                </a:solidFill>
                <a:effectLst/>
                <a:uLnTx/>
                <a:uFillTx/>
                <a:latin typeface="Arial"/>
                <a:ea typeface="+mn-ea"/>
                <a:cs typeface="+mn-cs"/>
              </a:rPr>
              <a:t>Daily-life activities are substantially limited by asthma</a:t>
            </a:r>
            <a:endParaRPr kumimoji="0" lang="en-GB" altLang="en-US" sz="3200" b="1" i="0" u="none" strike="noStrike" kern="1200" cap="none" spc="0" normalizeH="0" baseline="0" noProof="0" dirty="0">
              <a:ln>
                <a:noFill/>
              </a:ln>
              <a:solidFill>
                <a:srgbClr val="040404"/>
              </a:solidFill>
              <a:effectLst/>
              <a:uLnTx/>
              <a:uFillTx/>
              <a:latin typeface="Arial"/>
              <a:ea typeface="+mn-ea"/>
              <a:cs typeface="+mn-cs"/>
            </a:endParaRPr>
          </a:p>
        </p:txBody>
      </p:sp>
      <p:cxnSp>
        <p:nvCxnSpPr>
          <p:cNvPr id="60" name="Straight Connector 59"/>
          <p:cNvCxnSpPr/>
          <p:nvPr/>
        </p:nvCxnSpPr>
        <p:spPr>
          <a:xfrm>
            <a:off x="797978" y="731521"/>
            <a:ext cx="10596044" cy="2655"/>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64" name="Line 52"/>
          <p:cNvSpPr>
            <a:spLocks noChangeShapeType="1"/>
          </p:cNvSpPr>
          <p:nvPr/>
        </p:nvSpPr>
        <p:spPr bwMode="auto">
          <a:xfrm>
            <a:off x="2765425" y="4212433"/>
            <a:ext cx="10002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040404"/>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021282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6896100" y="6540500"/>
            <a:ext cx="5257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r" defTabSz="457200" rtl="0" eaLnBrk="1" fontAlgn="base" latinLnBrk="0" hangingPunct="1">
              <a:lnSpc>
                <a:spcPct val="100000"/>
              </a:lnSpc>
              <a:spcBef>
                <a:spcPct val="20000"/>
              </a:spcBef>
              <a:spcAft>
                <a:spcPct val="0"/>
              </a:spcAft>
              <a:buClr>
                <a:srgbClr val="99CC00"/>
              </a:buClr>
              <a:buSzPct val="60000"/>
              <a:buFontTx/>
              <a:buNone/>
              <a:tabLst/>
              <a:defRPr/>
            </a:pPr>
            <a:r>
              <a:rPr kumimoji="0" lang="en-GB" altLang="en-US" sz="1200" b="0" i="0" u="none" strike="noStrike" kern="1200" cap="none" spc="0" normalizeH="0" baseline="0" noProof="0" dirty="0">
                <a:ln>
                  <a:noFill/>
                </a:ln>
                <a:solidFill>
                  <a:srgbClr val="040404"/>
                </a:solidFill>
                <a:effectLst/>
                <a:uLnTx/>
                <a:uFillTx/>
                <a:latin typeface="Arial" panose="020B0604020202020204" pitchFamily="34" charset="0"/>
                <a:ea typeface="+mn-ea"/>
                <a:cs typeface="Times New Roman" panose="02020603050405020304" pitchFamily="18" charset="0"/>
              </a:rPr>
              <a:t>Green RJ,  </a:t>
            </a:r>
            <a:r>
              <a:rPr kumimoji="0" lang="en-GB" altLang="en-US" sz="1200" b="0" i="0" u="none" strike="noStrike" kern="1200" cap="none" spc="0" normalizeH="0" baseline="0" noProof="0" dirty="0" err="1">
                <a:ln>
                  <a:noFill/>
                </a:ln>
                <a:solidFill>
                  <a:srgbClr val="040404"/>
                </a:solidFill>
                <a:effectLst/>
                <a:uLnTx/>
                <a:uFillTx/>
                <a:latin typeface="Arial" panose="020B0604020202020204" pitchFamily="34" charset="0"/>
                <a:ea typeface="+mn-ea"/>
                <a:cs typeface="Times New Roman" panose="02020603050405020304" pitchFamily="18" charset="0"/>
              </a:rPr>
              <a:t>Rens</a:t>
            </a:r>
            <a:r>
              <a:rPr kumimoji="0" lang="en-GB" altLang="en-US" sz="1200" b="0" i="0" u="none" strike="noStrike" kern="1200" cap="none" spc="0" normalizeH="0" baseline="0" noProof="0" dirty="0">
                <a:ln>
                  <a:noFill/>
                </a:ln>
                <a:solidFill>
                  <a:srgbClr val="040404"/>
                </a:solidFill>
                <a:effectLst/>
                <a:uLnTx/>
                <a:uFillTx/>
                <a:latin typeface="Arial" panose="020B0604020202020204" pitchFamily="34" charset="0"/>
                <a:ea typeface="+mn-ea"/>
                <a:cs typeface="Times New Roman" panose="02020603050405020304" pitchFamily="18" charset="0"/>
              </a:rPr>
              <a:t> H. </a:t>
            </a:r>
            <a:r>
              <a:rPr kumimoji="0" lang="en-GB" altLang="en-US" sz="1200" b="0" i="1" u="none" strike="noStrike" kern="1200" cap="none" spc="0" normalizeH="0" baseline="0" noProof="0" dirty="0">
                <a:ln>
                  <a:noFill/>
                </a:ln>
                <a:solidFill>
                  <a:srgbClr val="040404"/>
                </a:solidFill>
                <a:effectLst/>
                <a:uLnTx/>
                <a:uFillTx/>
                <a:latin typeface="Arial" panose="020B0604020202020204" pitchFamily="34" charset="0"/>
                <a:ea typeface="+mn-ea"/>
                <a:cs typeface="Times New Roman" panose="02020603050405020304" pitchFamily="18" charset="0"/>
              </a:rPr>
              <a:t>Asthma related quality of life in South </a:t>
            </a:r>
            <a:r>
              <a:rPr kumimoji="0" lang="en-GB" altLang="en-US" sz="1200" b="0" i="1" u="none" strike="noStrike" kern="1200" cap="none" spc="0" normalizeH="0" baseline="0" noProof="0" dirty="0" smtClean="0">
                <a:ln>
                  <a:noFill/>
                </a:ln>
                <a:solidFill>
                  <a:srgbClr val="040404"/>
                </a:solidFill>
                <a:effectLst/>
                <a:uLnTx/>
                <a:uFillTx/>
                <a:latin typeface="Arial" panose="020B0604020202020204" pitchFamily="34" charset="0"/>
                <a:ea typeface="+mn-ea"/>
                <a:cs typeface="Times New Roman" panose="02020603050405020304" pitchFamily="18" charset="0"/>
              </a:rPr>
              <a:t>Africa</a:t>
            </a:r>
            <a:r>
              <a:rPr kumimoji="0" lang="en-GB" altLang="en-US" sz="1200" b="0" i="0" u="none" strike="noStrike" kern="1200" cap="none" spc="0" normalizeH="0" baseline="0" noProof="0" dirty="0">
                <a:ln>
                  <a:noFill/>
                </a:ln>
                <a:solidFill>
                  <a:srgbClr val="040404"/>
                </a:solidFill>
                <a:effectLst/>
                <a:uLnTx/>
                <a:uFillTx/>
                <a:latin typeface="Arial" panose="020B0604020202020204" pitchFamily="34" charset="0"/>
                <a:ea typeface="+mn-ea"/>
                <a:cs typeface="Times New Roman" panose="02020603050405020304" pitchFamily="18" charset="0"/>
              </a:rPr>
              <a:t>.  </a:t>
            </a:r>
            <a:endParaRPr kumimoji="0" lang="en-US" altLang="en-US" sz="1200" b="0" i="0" u="none" strike="noStrike" kern="1200" cap="none" spc="0" normalizeH="0" baseline="0" noProof="0" dirty="0">
              <a:ln>
                <a:noFill/>
              </a:ln>
              <a:solidFill>
                <a:srgbClr val="040404"/>
              </a:solidFill>
              <a:effectLst/>
              <a:uLnTx/>
              <a:uFillTx/>
              <a:latin typeface="Arial" panose="020B0604020202020204" pitchFamily="34" charset="0"/>
              <a:ea typeface="+mn-ea"/>
            </a:endParaRPr>
          </a:p>
        </p:txBody>
      </p:sp>
      <p:cxnSp>
        <p:nvCxnSpPr>
          <p:cNvPr id="8" name="Straight Connector 7"/>
          <p:cNvCxnSpPr/>
          <p:nvPr/>
        </p:nvCxnSpPr>
        <p:spPr>
          <a:xfrm>
            <a:off x="797978" y="731521"/>
            <a:ext cx="10596044" cy="2655"/>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917339" y="195348"/>
            <a:ext cx="10357323" cy="553998"/>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3000" b="1" i="0" u="none" strike="noStrike" kern="1200" cap="none" spc="0" normalizeH="0" baseline="0" noProof="0" dirty="0" smtClean="0">
                <a:ln>
                  <a:noFill/>
                </a:ln>
                <a:solidFill>
                  <a:srgbClr val="040404"/>
                </a:solidFill>
                <a:effectLst/>
                <a:uLnTx/>
                <a:uFillTx/>
                <a:latin typeface="Arial"/>
                <a:ea typeface="+mn-ea"/>
                <a:cs typeface="+mn-cs"/>
              </a:rPr>
              <a:t>Asthma symptom frequency amongst responders in SA</a:t>
            </a:r>
            <a:endParaRPr kumimoji="0" lang="en-ZA" sz="3000" b="1" i="0" u="none" strike="noStrike" kern="1200" cap="none" spc="0" normalizeH="0" baseline="0" noProof="0" dirty="0">
              <a:ln>
                <a:noFill/>
              </a:ln>
              <a:solidFill>
                <a:srgbClr val="040404"/>
              </a:solidFill>
              <a:effectLst/>
              <a:uLnTx/>
              <a:uFillTx/>
              <a:latin typeface="Arial"/>
              <a:ea typeface="+mn-ea"/>
              <a:cs typeface="+mn-cs"/>
            </a:endParaRPr>
          </a:p>
        </p:txBody>
      </p:sp>
      <p:sp>
        <p:nvSpPr>
          <p:cNvPr id="10" name="TextBox 9"/>
          <p:cNvSpPr txBox="1"/>
          <p:nvPr/>
        </p:nvSpPr>
        <p:spPr>
          <a:xfrm>
            <a:off x="5162550" y="762000"/>
            <a:ext cx="870751"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smtClean="0">
                <a:ln>
                  <a:noFill/>
                </a:ln>
                <a:solidFill>
                  <a:srgbClr val="040404"/>
                </a:solidFill>
                <a:effectLst/>
                <a:uLnTx/>
                <a:uFillTx/>
                <a:latin typeface="Arial"/>
                <a:ea typeface="+mn-ea"/>
                <a:cs typeface="+mn-cs"/>
              </a:rPr>
              <a:t>N=710</a:t>
            </a:r>
            <a:endParaRPr kumimoji="0" lang="en-ZA" sz="1800" b="1" i="0" u="none" strike="noStrike" kern="1200" cap="none" spc="0" normalizeH="0" baseline="0" noProof="0" dirty="0">
              <a:ln>
                <a:noFill/>
              </a:ln>
              <a:solidFill>
                <a:srgbClr val="040404"/>
              </a:solidFill>
              <a:effectLst/>
              <a:uLnTx/>
              <a:uFillTx/>
              <a:latin typeface="Arial"/>
              <a:ea typeface="+mn-ea"/>
              <a:cs typeface="+mn-cs"/>
            </a:endParaRPr>
          </a:p>
        </p:txBody>
      </p:sp>
      <p:cxnSp>
        <p:nvCxnSpPr>
          <p:cNvPr id="14" name="Straight Connector 13"/>
          <p:cNvCxnSpPr/>
          <p:nvPr/>
        </p:nvCxnSpPr>
        <p:spPr>
          <a:xfrm>
            <a:off x="2225675" y="1582737"/>
            <a:ext cx="90488" cy="1588"/>
          </a:xfrm>
          <a:prstGeom prst="line">
            <a:avLst/>
          </a:prstGeom>
          <a:ln w="19050">
            <a:solidFill>
              <a:srgbClr val="060606"/>
            </a:solidFill>
          </a:ln>
          <a:effectLst/>
        </p:spPr>
        <p:style>
          <a:lnRef idx="2">
            <a:schemeClr val="accent1"/>
          </a:lnRef>
          <a:fillRef idx="0">
            <a:schemeClr val="accent1"/>
          </a:fillRef>
          <a:effectRef idx="1">
            <a:schemeClr val="accent1"/>
          </a:effectRef>
          <a:fontRef idx="minor">
            <a:schemeClr val="tx1"/>
          </a:fontRef>
        </p:style>
      </p:cxnSp>
      <p:sp>
        <p:nvSpPr>
          <p:cNvPr id="15" name="Rectangle 35"/>
          <p:cNvSpPr>
            <a:spLocks noChangeArrowheads="1"/>
          </p:cNvSpPr>
          <p:nvPr/>
        </p:nvSpPr>
        <p:spPr bwMode="auto">
          <a:xfrm>
            <a:off x="1800892" y="1445825"/>
            <a:ext cx="3881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040404"/>
                </a:solidFill>
                <a:effectLst/>
                <a:uLnTx/>
                <a:uFillTx/>
                <a:latin typeface="Arial" panose="020B0604020202020204" pitchFamily="34" charset="0"/>
                <a:ea typeface="+mn-ea"/>
                <a:cs typeface="+mn-cs"/>
              </a:rPr>
              <a:t>30</a:t>
            </a:r>
            <a:endParaRPr kumimoji="0" lang="en-US" altLang="en-US" sz="1800" b="0" i="0" u="sng" strike="noStrike" kern="1200" cap="none" spc="0" normalizeH="0" baseline="0" noProof="0" dirty="0">
              <a:ln>
                <a:noFill/>
              </a:ln>
              <a:solidFill>
                <a:srgbClr val="040404"/>
              </a:solidFill>
              <a:effectLst/>
              <a:uLnTx/>
              <a:uFillTx/>
              <a:latin typeface="Arial" panose="020B0604020202020204" pitchFamily="34" charset="0"/>
              <a:ea typeface="+mn-ea"/>
              <a:cs typeface="+mn-cs"/>
            </a:endParaRPr>
          </a:p>
        </p:txBody>
      </p:sp>
      <p:cxnSp>
        <p:nvCxnSpPr>
          <p:cNvPr id="16" name="Straight Connector 15"/>
          <p:cNvCxnSpPr/>
          <p:nvPr/>
        </p:nvCxnSpPr>
        <p:spPr>
          <a:xfrm>
            <a:off x="2225675" y="2127067"/>
            <a:ext cx="90488" cy="1588"/>
          </a:xfrm>
          <a:prstGeom prst="line">
            <a:avLst/>
          </a:prstGeom>
          <a:ln w="19050">
            <a:solidFill>
              <a:srgbClr val="060606"/>
            </a:solidFill>
          </a:ln>
          <a:effectLst/>
        </p:spPr>
        <p:style>
          <a:lnRef idx="2">
            <a:schemeClr val="accent1"/>
          </a:lnRef>
          <a:fillRef idx="0">
            <a:schemeClr val="accent1"/>
          </a:fillRef>
          <a:effectRef idx="1">
            <a:schemeClr val="accent1"/>
          </a:effectRef>
          <a:fontRef idx="minor">
            <a:schemeClr val="tx1"/>
          </a:fontRef>
        </p:style>
      </p:cxnSp>
      <p:sp>
        <p:nvSpPr>
          <p:cNvPr id="17" name="Rectangle 35"/>
          <p:cNvSpPr>
            <a:spLocks noChangeArrowheads="1"/>
          </p:cNvSpPr>
          <p:nvPr/>
        </p:nvSpPr>
        <p:spPr bwMode="auto">
          <a:xfrm>
            <a:off x="1800892" y="1990155"/>
            <a:ext cx="3881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040404"/>
                </a:solidFill>
                <a:effectLst/>
                <a:uLnTx/>
                <a:uFillTx/>
                <a:latin typeface="Arial" panose="020B0604020202020204" pitchFamily="34" charset="0"/>
                <a:ea typeface="+mn-ea"/>
                <a:cs typeface="+mn-cs"/>
              </a:rPr>
              <a:t>25</a:t>
            </a:r>
            <a:endParaRPr kumimoji="0" lang="en-US" altLang="en-US" sz="1800" b="0" i="0" u="sng" strike="noStrike" kern="1200" cap="none" spc="0" normalizeH="0" baseline="0" noProof="0" dirty="0">
              <a:ln>
                <a:noFill/>
              </a:ln>
              <a:solidFill>
                <a:srgbClr val="040404"/>
              </a:solidFill>
              <a:effectLst/>
              <a:uLnTx/>
              <a:uFillTx/>
              <a:latin typeface="Arial" panose="020B0604020202020204" pitchFamily="34" charset="0"/>
              <a:ea typeface="+mn-ea"/>
              <a:cs typeface="+mn-cs"/>
            </a:endParaRPr>
          </a:p>
        </p:txBody>
      </p:sp>
      <p:cxnSp>
        <p:nvCxnSpPr>
          <p:cNvPr id="19" name="Straight Connector 18"/>
          <p:cNvCxnSpPr/>
          <p:nvPr/>
        </p:nvCxnSpPr>
        <p:spPr>
          <a:xfrm>
            <a:off x="2225675" y="2699935"/>
            <a:ext cx="90488" cy="1588"/>
          </a:xfrm>
          <a:prstGeom prst="line">
            <a:avLst/>
          </a:prstGeom>
          <a:ln w="19050">
            <a:solidFill>
              <a:srgbClr val="060606"/>
            </a:solidFill>
          </a:ln>
          <a:effectLst/>
        </p:spPr>
        <p:style>
          <a:lnRef idx="2">
            <a:schemeClr val="accent1"/>
          </a:lnRef>
          <a:fillRef idx="0">
            <a:schemeClr val="accent1"/>
          </a:fillRef>
          <a:effectRef idx="1">
            <a:schemeClr val="accent1"/>
          </a:effectRef>
          <a:fontRef idx="minor">
            <a:schemeClr val="tx1"/>
          </a:fontRef>
        </p:style>
      </p:cxnSp>
      <p:sp>
        <p:nvSpPr>
          <p:cNvPr id="20" name="Rectangle 35"/>
          <p:cNvSpPr>
            <a:spLocks noChangeArrowheads="1"/>
          </p:cNvSpPr>
          <p:nvPr/>
        </p:nvSpPr>
        <p:spPr bwMode="auto">
          <a:xfrm>
            <a:off x="1800892" y="2563023"/>
            <a:ext cx="3881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040404"/>
                </a:solidFill>
                <a:effectLst/>
                <a:uLnTx/>
                <a:uFillTx/>
                <a:latin typeface="Arial" panose="020B0604020202020204" pitchFamily="34" charset="0"/>
                <a:ea typeface="+mn-ea"/>
                <a:cs typeface="+mn-cs"/>
              </a:rPr>
              <a:t>20</a:t>
            </a:r>
            <a:endParaRPr kumimoji="0" lang="en-US" altLang="en-US" sz="1800" b="0" i="0" u="sng" strike="noStrike" kern="1200" cap="none" spc="0" normalizeH="0" baseline="0" noProof="0" dirty="0">
              <a:ln>
                <a:noFill/>
              </a:ln>
              <a:solidFill>
                <a:srgbClr val="040404"/>
              </a:solidFill>
              <a:effectLst/>
              <a:uLnTx/>
              <a:uFillTx/>
              <a:latin typeface="Arial" panose="020B0604020202020204" pitchFamily="34" charset="0"/>
              <a:ea typeface="+mn-ea"/>
              <a:cs typeface="+mn-cs"/>
            </a:endParaRPr>
          </a:p>
        </p:txBody>
      </p:sp>
      <p:cxnSp>
        <p:nvCxnSpPr>
          <p:cNvPr id="21" name="Straight Connector 20"/>
          <p:cNvCxnSpPr/>
          <p:nvPr/>
        </p:nvCxnSpPr>
        <p:spPr>
          <a:xfrm>
            <a:off x="2225675" y="3264629"/>
            <a:ext cx="90488" cy="1588"/>
          </a:xfrm>
          <a:prstGeom prst="line">
            <a:avLst/>
          </a:prstGeom>
          <a:ln w="19050">
            <a:solidFill>
              <a:srgbClr val="060606"/>
            </a:solidFill>
          </a:ln>
          <a:effectLst/>
        </p:spPr>
        <p:style>
          <a:lnRef idx="2">
            <a:schemeClr val="accent1"/>
          </a:lnRef>
          <a:fillRef idx="0">
            <a:schemeClr val="accent1"/>
          </a:fillRef>
          <a:effectRef idx="1">
            <a:schemeClr val="accent1"/>
          </a:effectRef>
          <a:fontRef idx="minor">
            <a:schemeClr val="tx1"/>
          </a:fontRef>
        </p:style>
      </p:cxnSp>
      <p:sp>
        <p:nvSpPr>
          <p:cNvPr id="22" name="Rectangle 35"/>
          <p:cNvSpPr>
            <a:spLocks noChangeArrowheads="1"/>
          </p:cNvSpPr>
          <p:nvPr/>
        </p:nvSpPr>
        <p:spPr bwMode="auto">
          <a:xfrm>
            <a:off x="1800892" y="3127717"/>
            <a:ext cx="3881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040404"/>
                </a:solidFill>
                <a:effectLst/>
                <a:uLnTx/>
                <a:uFillTx/>
                <a:latin typeface="Arial" panose="020B0604020202020204" pitchFamily="34" charset="0"/>
                <a:ea typeface="+mn-ea"/>
                <a:cs typeface="+mn-cs"/>
              </a:rPr>
              <a:t>15</a:t>
            </a:r>
            <a:endParaRPr kumimoji="0" lang="en-US" altLang="en-US" sz="1800" b="0" i="0" u="sng" strike="noStrike" kern="1200" cap="none" spc="0" normalizeH="0" baseline="0" noProof="0" dirty="0">
              <a:ln>
                <a:noFill/>
              </a:ln>
              <a:solidFill>
                <a:srgbClr val="040404"/>
              </a:solidFill>
              <a:effectLst/>
              <a:uLnTx/>
              <a:uFillTx/>
              <a:latin typeface="Arial" panose="020B0604020202020204" pitchFamily="34" charset="0"/>
              <a:ea typeface="+mn-ea"/>
              <a:cs typeface="+mn-cs"/>
            </a:endParaRPr>
          </a:p>
        </p:txBody>
      </p:sp>
      <p:cxnSp>
        <p:nvCxnSpPr>
          <p:cNvPr id="23" name="Straight Connector 22"/>
          <p:cNvCxnSpPr/>
          <p:nvPr/>
        </p:nvCxnSpPr>
        <p:spPr>
          <a:xfrm>
            <a:off x="2316163" y="3827622"/>
            <a:ext cx="1588" cy="1588"/>
          </a:xfrm>
          <a:prstGeom prst="line">
            <a:avLst/>
          </a:prstGeom>
          <a:ln w="19050">
            <a:solidFill>
              <a:srgbClr val="060606"/>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316163" y="4392316"/>
            <a:ext cx="1588" cy="1588"/>
          </a:xfrm>
          <a:prstGeom prst="line">
            <a:avLst/>
          </a:prstGeom>
          <a:ln w="19050">
            <a:solidFill>
              <a:srgbClr val="060606"/>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225675" y="3829323"/>
            <a:ext cx="90488" cy="1588"/>
          </a:xfrm>
          <a:prstGeom prst="line">
            <a:avLst/>
          </a:prstGeom>
          <a:ln w="19050">
            <a:solidFill>
              <a:srgbClr val="060606"/>
            </a:solidFill>
          </a:ln>
          <a:effectLst/>
        </p:spPr>
        <p:style>
          <a:lnRef idx="2">
            <a:schemeClr val="accent1"/>
          </a:lnRef>
          <a:fillRef idx="0">
            <a:schemeClr val="accent1"/>
          </a:fillRef>
          <a:effectRef idx="1">
            <a:schemeClr val="accent1"/>
          </a:effectRef>
          <a:fontRef idx="minor">
            <a:schemeClr val="tx1"/>
          </a:fontRef>
        </p:style>
      </p:cxnSp>
      <p:sp>
        <p:nvSpPr>
          <p:cNvPr id="29" name="Rectangle 35"/>
          <p:cNvSpPr>
            <a:spLocks noChangeArrowheads="1"/>
          </p:cNvSpPr>
          <p:nvPr/>
        </p:nvSpPr>
        <p:spPr bwMode="auto">
          <a:xfrm>
            <a:off x="1800892" y="3692411"/>
            <a:ext cx="3881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040404"/>
                </a:solidFill>
                <a:effectLst/>
                <a:uLnTx/>
                <a:uFillTx/>
                <a:latin typeface="Arial" panose="020B0604020202020204" pitchFamily="34" charset="0"/>
                <a:ea typeface="+mn-ea"/>
                <a:cs typeface="+mn-cs"/>
              </a:rPr>
              <a:t>10</a:t>
            </a:r>
            <a:endParaRPr kumimoji="0" lang="en-US" altLang="en-US" sz="1800" b="0" i="0" u="sng" strike="noStrike" kern="1200" cap="none" spc="0" normalizeH="0" baseline="0" noProof="0" dirty="0">
              <a:ln>
                <a:noFill/>
              </a:ln>
              <a:solidFill>
                <a:srgbClr val="040404"/>
              </a:solidFill>
              <a:effectLst/>
              <a:uLnTx/>
              <a:uFillTx/>
              <a:latin typeface="Arial" panose="020B0604020202020204" pitchFamily="34" charset="0"/>
              <a:ea typeface="+mn-ea"/>
              <a:cs typeface="+mn-cs"/>
            </a:endParaRPr>
          </a:p>
        </p:txBody>
      </p:sp>
      <p:cxnSp>
        <p:nvCxnSpPr>
          <p:cNvPr id="30" name="Straight Connector 29"/>
          <p:cNvCxnSpPr/>
          <p:nvPr/>
        </p:nvCxnSpPr>
        <p:spPr>
          <a:xfrm>
            <a:off x="2316163" y="4398894"/>
            <a:ext cx="1588" cy="1588"/>
          </a:xfrm>
          <a:prstGeom prst="line">
            <a:avLst/>
          </a:prstGeom>
          <a:ln w="19050">
            <a:solidFill>
              <a:srgbClr val="060606"/>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2225675" y="4400595"/>
            <a:ext cx="90488" cy="1588"/>
          </a:xfrm>
          <a:prstGeom prst="line">
            <a:avLst/>
          </a:prstGeom>
          <a:ln w="19050">
            <a:solidFill>
              <a:srgbClr val="060606"/>
            </a:solidFill>
          </a:ln>
          <a:effectLst/>
        </p:spPr>
        <p:style>
          <a:lnRef idx="2">
            <a:schemeClr val="accent1"/>
          </a:lnRef>
          <a:fillRef idx="0">
            <a:schemeClr val="accent1"/>
          </a:fillRef>
          <a:effectRef idx="1">
            <a:schemeClr val="accent1"/>
          </a:effectRef>
          <a:fontRef idx="minor">
            <a:schemeClr val="tx1"/>
          </a:fontRef>
        </p:style>
      </p:cxnSp>
      <p:sp>
        <p:nvSpPr>
          <p:cNvPr id="32" name="Rectangle 35"/>
          <p:cNvSpPr>
            <a:spLocks noChangeArrowheads="1"/>
          </p:cNvSpPr>
          <p:nvPr/>
        </p:nvSpPr>
        <p:spPr bwMode="auto">
          <a:xfrm>
            <a:off x="1800892" y="4263683"/>
            <a:ext cx="3881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040404"/>
                </a:solidFill>
                <a:effectLst/>
                <a:uLnTx/>
                <a:uFillTx/>
                <a:latin typeface="Arial" panose="020B0604020202020204" pitchFamily="34" charset="0"/>
                <a:ea typeface="+mn-ea"/>
                <a:cs typeface="+mn-cs"/>
              </a:rPr>
              <a:t>5</a:t>
            </a:r>
            <a:endParaRPr kumimoji="0" lang="en-US" altLang="en-US" sz="1800" b="0" i="0" u="sng" strike="noStrike" kern="1200" cap="none" spc="0" normalizeH="0" baseline="0" noProof="0" dirty="0">
              <a:ln>
                <a:noFill/>
              </a:ln>
              <a:solidFill>
                <a:srgbClr val="040404"/>
              </a:solidFill>
              <a:effectLst/>
              <a:uLnTx/>
              <a:uFillTx/>
              <a:latin typeface="Arial" panose="020B0604020202020204" pitchFamily="34" charset="0"/>
              <a:ea typeface="+mn-ea"/>
              <a:cs typeface="+mn-cs"/>
            </a:endParaRPr>
          </a:p>
        </p:txBody>
      </p:sp>
      <p:cxnSp>
        <p:nvCxnSpPr>
          <p:cNvPr id="33" name="Straight Connector 32"/>
          <p:cNvCxnSpPr/>
          <p:nvPr/>
        </p:nvCxnSpPr>
        <p:spPr>
          <a:xfrm>
            <a:off x="2316163" y="4949483"/>
            <a:ext cx="1588" cy="1588"/>
          </a:xfrm>
          <a:prstGeom prst="line">
            <a:avLst/>
          </a:prstGeom>
          <a:ln w="19050">
            <a:solidFill>
              <a:srgbClr val="060606"/>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2316163" y="4956061"/>
            <a:ext cx="1588" cy="1588"/>
          </a:xfrm>
          <a:prstGeom prst="line">
            <a:avLst/>
          </a:prstGeom>
          <a:ln w="19050">
            <a:solidFill>
              <a:srgbClr val="060606"/>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2225675" y="4957762"/>
            <a:ext cx="90488" cy="1588"/>
          </a:xfrm>
          <a:prstGeom prst="line">
            <a:avLst/>
          </a:prstGeom>
          <a:ln w="19050">
            <a:solidFill>
              <a:srgbClr val="060606"/>
            </a:solidFill>
          </a:ln>
          <a:effectLst/>
        </p:spPr>
        <p:style>
          <a:lnRef idx="2">
            <a:schemeClr val="accent1"/>
          </a:lnRef>
          <a:fillRef idx="0">
            <a:schemeClr val="accent1"/>
          </a:fillRef>
          <a:effectRef idx="1">
            <a:schemeClr val="accent1"/>
          </a:effectRef>
          <a:fontRef idx="minor">
            <a:schemeClr val="tx1"/>
          </a:fontRef>
        </p:style>
      </p:cxnSp>
      <p:sp>
        <p:nvSpPr>
          <p:cNvPr id="36" name="Rectangle 35"/>
          <p:cNvSpPr>
            <a:spLocks noChangeArrowheads="1"/>
          </p:cNvSpPr>
          <p:nvPr/>
        </p:nvSpPr>
        <p:spPr bwMode="auto">
          <a:xfrm>
            <a:off x="1800892" y="4820850"/>
            <a:ext cx="3881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040404"/>
                </a:solidFill>
                <a:effectLst/>
                <a:uLnTx/>
                <a:uFillTx/>
                <a:latin typeface="Arial" panose="020B0604020202020204" pitchFamily="34" charset="0"/>
                <a:ea typeface="+mn-ea"/>
                <a:cs typeface="+mn-cs"/>
              </a:rPr>
              <a:t>0</a:t>
            </a:r>
            <a:endParaRPr kumimoji="0" lang="en-US" altLang="en-US" sz="1800" b="0" i="0" u="sng" strike="noStrike" kern="1200" cap="none" spc="0" normalizeH="0" baseline="0" noProof="0" dirty="0">
              <a:ln>
                <a:noFill/>
              </a:ln>
              <a:solidFill>
                <a:srgbClr val="040404"/>
              </a:solidFill>
              <a:effectLst/>
              <a:uLnTx/>
              <a:uFillTx/>
              <a:latin typeface="Arial" panose="020B0604020202020204" pitchFamily="34" charset="0"/>
              <a:ea typeface="+mn-ea"/>
              <a:cs typeface="+mn-cs"/>
            </a:endParaRPr>
          </a:p>
        </p:txBody>
      </p:sp>
      <p:sp>
        <p:nvSpPr>
          <p:cNvPr id="37" name="Rectangle 35"/>
          <p:cNvSpPr>
            <a:spLocks noChangeArrowheads="1"/>
          </p:cNvSpPr>
          <p:nvPr/>
        </p:nvSpPr>
        <p:spPr bwMode="auto">
          <a:xfrm>
            <a:off x="2701174" y="5067419"/>
            <a:ext cx="844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0" fontAlgn="base" latinLnBrk="0" hangingPunct="0">
              <a:lnSpc>
                <a:spcPts val="18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040404"/>
                </a:solidFill>
                <a:effectLst/>
                <a:uLnTx/>
                <a:uFillTx/>
                <a:latin typeface="Arial" panose="020B0604020202020204" pitchFamily="34" charset="0"/>
                <a:ea typeface="+mn-ea"/>
                <a:cs typeface="+mn-cs"/>
              </a:rPr>
              <a:t>Every day</a:t>
            </a:r>
            <a:endParaRPr kumimoji="0" lang="en-US" altLang="en-US" sz="1800" b="0" i="0" u="sng" strike="noStrike" kern="1200" cap="none" spc="0" normalizeH="0" baseline="0" noProof="0" dirty="0">
              <a:ln>
                <a:noFill/>
              </a:ln>
              <a:solidFill>
                <a:srgbClr val="040404"/>
              </a:solidFill>
              <a:effectLst/>
              <a:uLnTx/>
              <a:uFillTx/>
              <a:latin typeface="Arial" panose="020B0604020202020204" pitchFamily="34" charset="0"/>
              <a:ea typeface="+mn-ea"/>
              <a:cs typeface="+mn-cs"/>
            </a:endParaRPr>
          </a:p>
        </p:txBody>
      </p:sp>
      <p:sp>
        <p:nvSpPr>
          <p:cNvPr id="38" name="Rectangle 37"/>
          <p:cNvSpPr/>
          <p:nvPr/>
        </p:nvSpPr>
        <p:spPr>
          <a:xfrm>
            <a:off x="2540000" y="2806700"/>
            <a:ext cx="400050" cy="2152650"/>
          </a:xfrm>
          <a:prstGeom prst="rect">
            <a:avLst/>
          </a:prstGeom>
          <a:solidFill>
            <a:srgbClr val="0033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39" name="Rectangle 38"/>
          <p:cNvSpPr/>
          <p:nvPr/>
        </p:nvSpPr>
        <p:spPr>
          <a:xfrm>
            <a:off x="2940050" y="2806700"/>
            <a:ext cx="400050" cy="2152650"/>
          </a:xfrm>
          <a:prstGeom prst="rect">
            <a:avLst/>
          </a:prstGeom>
          <a:solidFill>
            <a:srgbClr val="00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40" name="Rectangle 39"/>
          <p:cNvSpPr/>
          <p:nvPr/>
        </p:nvSpPr>
        <p:spPr>
          <a:xfrm>
            <a:off x="3340100" y="2495550"/>
            <a:ext cx="400050" cy="2463800"/>
          </a:xfrm>
          <a:prstGeom prst="rect">
            <a:avLst/>
          </a:prstGeom>
          <a:solidFill>
            <a:srgbClr val="D600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41" name="Rectangle 35"/>
          <p:cNvSpPr>
            <a:spLocks noChangeArrowheads="1"/>
          </p:cNvSpPr>
          <p:nvPr/>
        </p:nvSpPr>
        <p:spPr bwMode="auto">
          <a:xfrm>
            <a:off x="4256924" y="5067419"/>
            <a:ext cx="844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0" fontAlgn="base" latinLnBrk="0" hangingPunct="0">
              <a:lnSpc>
                <a:spcPts val="18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040404"/>
                </a:solidFill>
                <a:effectLst/>
                <a:uLnTx/>
                <a:uFillTx/>
                <a:latin typeface="Arial" panose="020B0604020202020204" pitchFamily="34" charset="0"/>
                <a:ea typeface="+mn-ea"/>
                <a:cs typeface="+mn-cs"/>
              </a:rPr>
              <a:t>Most days</a:t>
            </a:r>
            <a:endParaRPr kumimoji="0" lang="en-US" altLang="en-US" sz="1800" b="0" i="0" u="sng" strike="noStrike" kern="1200" cap="none" spc="0" normalizeH="0" baseline="0" noProof="0" dirty="0">
              <a:ln>
                <a:noFill/>
              </a:ln>
              <a:solidFill>
                <a:srgbClr val="040404"/>
              </a:solidFill>
              <a:effectLst/>
              <a:uLnTx/>
              <a:uFillTx/>
              <a:latin typeface="Arial" panose="020B0604020202020204" pitchFamily="34" charset="0"/>
              <a:ea typeface="+mn-ea"/>
              <a:cs typeface="+mn-cs"/>
            </a:endParaRPr>
          </a:p>
        </p:txBody>
      </p:sp>
      <p:sp>
        <p:nvSpPr>
          <p:cNvPr id="42" name="Rectangle 41"/>
          <p:cNvSpPr/>
          <p:nvPr/>
        </p:nvSpPr>
        <p:spPr>
          <a:xfrm>
            <a:off x="4095750" y="2576945"/>
            <a:ext cx="400050" cy="2382405"/>
          </a:xfrm>
          <a:prstGeom prst="rect">
            <a:avLst/>
          </a:prstGeom>
          <a:solidFill>
            <a:srgbClr val="0033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43" name="Rectangle 42"/>
          <p:cNvSpPr/>
          <p:nvPr/>
        </p:nvSpPr>
        <p:spPr>
          <a:xfrm>
            <a:off x="4495800" y="1995055"/>
            <a:ext cx="400050" cy="2964295"/>
          </a:xfrm>
          <a:prstGeom prst="rect">
            <a:avLst/>
          </a:prstGeom>
          <a:solidFill>
            <a:srgbClr val="00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44" name="Rectangle 43"/>
          <p:cNvSpPr/>
          <p:nvPr/>
        </p:nvSpPr>
        <p:spPr>
          <a:xfrm>
            <a:off x="4895850" y="2360815"/>
            <a:ext cx="400050" cy="2598535"/>
          </a:xfrm>
          <a:prstGeom prst="rect">
            <a:avLst/>
          </a:prstGeom>
          <a:solidFill>
            <a:srgbClr val="D600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45" name="Rectangle 35"/>
          <p:cNvSpPr>
            <a:spLocks noChangeArrowheads="1"/>
          </p:cNvSpPr>
          <p:nvPr/>
        </p:nvSpPr>
        <p:spPr bwMode="auto">
          <a:xfrm>
            <a:off x="5720889" y="5067419"/>
            <a:ext cx="1050174"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0" fontAlgn="base" latinLnBrk="0" hangingPunct="0">
              <a:lnSpc>
                <a:spcPts val="18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040404"/>
                </a:solidFill>
                <a:effectLst/>
                <a:uLnTx/>
                <a:uFillTx/>
                <a:latin typeface="Arial" panose="020B0604020202020204" pitchFamily="34" charset="0"/>
                <a:ea typeface="+mn-ea"/>
                <a:cs typeface="+mn-cs"/>
              </a:rPr>
              <a:t>More than once a week</a:t>
            </a:r>
            <a:endParaRPr kumimoji="0" lang="en-US" altLang="en-US" sz="1800" b="0" i="0" u="sng" strike="noStrike" kern="1200" cap="none" spc="0" normalizeH="0" baseline="0" noProof="0" dirty="0">
              <a:ln>
                <a:noFill/>
              </a:ln>
              <a:solidFill>
                <a:srgbClr val="040404"/>
              </a:solidFill>
              <a:effectLst/>
              <a:uLnTx/>
              <a:uFillTx/>
              <a:latin typeface="Arial" panose="020B0604020202020204" pitchFamily="34" charset="0"/>
              <a:ea typeface="+mn-ea"/>
              <a:cs typeface="+mn-cs"/>
            </a:endParaRPr>
          </a:p>
        </p:txBody>
      </p:sp>
      <p:sp>
        <p:nvSpPr>
          <p:cNvPr id="46" name="Rectangle 45"/>
          <p:cNvSpPr/>
          <p:nvPr/>
        </p:nvSpPr>
        <p:spPr>
          <a:xfrm>
            <a:off x="5651500" y="3025833"/>
            <a:ext cx="400050" cy="1933517"/>
          </a:xfrm>
          <a:prstGeom prst="rect">
            <a:avLst/>
          </a:prstGeom>
          <a:solidFill>
            <a:srgbClr val="0033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47" name="Rectangle 46"/>
          <p:cNvSpPr/>
          <p:nvPr/>
        </p:nvSpPr>
        <p:spPr>
          <a:xfrm>
            <a:off x="6051550" y="2576945"/>
            <a:ext cx="400050" cy="2382405"/>
          </a:xfrm>
          <a:prstGeom prst="rect">
            <a:avLst/>
          </a:prstGeom>
          <a:solidFill>
            <a:srgbClr val="00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48" name="Rectangle 47"/>
          <p:cNvSpPr/>
          <p:nvPr/>
        </p:nvSpPr>
        <p:spPr>
          <a:xfrm>
            <a:off x="6451600" y="3042458"/>
            <a:ext cx="400050" cy="1916892"/>
          </a:xfrm>
          <a:prstGeom prst="rect">
            <a:avLst/>
          </a:prstGeom>
          <a:solidFill>
            <a:srgbClr val="D600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49" name="Rectangle 35"/>
          <p:cNvSpPr>
            <a:spLocks noChangeArrowheads="1"/>
          </p:cNvSpPr>
          <p:nvPr/>
        </p:nvSpPr>
        <p:spPr bwMode="auto">
          <a:xfrm>
            <a:off x="7279524" y="5067419"/>
            <a:ext cx="106680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0" fontAlgn="base" latinLnBrk="0" hangingPunct="0">
              <a:lnSpc>
                <a:spcPts val="18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040404"/>
                </a:solidFill>
                <a:effectLst/>
                <a:uLnTx/>
                <a:uFillTx/>
                <a:latin typeface="Arial" panose="020B0604020202020204" pitchFamily="34" charset="0"/>
                <a:ea typeface="+mn-ea"/>
                <a:cs typeface="+mn-cs"/>
              </a:rPr>
              <a:t>More than once a month</a:t>
            </a:r>
            <a:endParaRPr kumimoji="0" lang="en-US" altLang="en-US" sz="1800" b="0" i="0" u="sng" strike="noStrike" kern="1200" cap="none" spc="0" normalizeH="0" baseline="0" noProof="0" dirty="0">
              <a:ln>
                <a:noFill/>
              </a:ln>
              <a:solidFill>
                <a:srgbClr val="040404"/>
              </a:solidFill>
              <a:effectLst/>
              <a:uLnTx/>
              <a:uFillTx/>
              <a:latin typeface="Arial" panose="020B0604020202020204" pitchFamily="34" charset="0"/>
              <a:ea typeface="+mn-ea"/>
              <a:cs typeface="+mn-cs"/>
            </a:endParaRPr>
          </a:p>
        </p:txBody>
      </p:sp>
      <p:sp>
        <p:nvSpPr>
          <p:cNvPr id="50" name="Rectangle 49"/>
          <p:cNvSpPr/>
          <p:nvPr/>
        </p:nvSpPr>
        <p:spPr>
          <a:xfrm>
            <a:off x="7207250" y="2352503"/>
            <a:ext cx="400050" cy="2606848"/>
          </a:xfrm>
          <a:prstGeom prst="rect">
            <a:avLst/>
          </a:prstGeom>
          <a:solidFill>
            <a:srgbClr val="0033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51" name="Rectangle 50"/>
          <p:cNvSpPr/>
          <p:nvPr/>
        </p:nvSpPr>
        <p:spPr>
          <a:xfrm>
            <a:off x="7607300" y="2693325"/>
            <a:ext cx="400050" cy="2266026"/>
          </a:xfrm>
          <a:prstGeom prst="rect">
            <a:avLst/>
          </a:prstGeom>
          <a:solidFill>
            <a:srgbClr val="00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52" name="Rectangle 51"/>
          <p:cNvSpPr/>
          <p:nvPr/>
        </p:nvSpPr>
        <p:spPr>
          <a:xfrm>
            <a:off x="8007350" y="2468880"/>
            <a:ext cx="400050" cy="2490470"/>
          </a:xfrm>
          <a:prstGeom prst="rect">
            <a:avLst/>
          </a:prstGeom>
          <a:solidFill>
            <a:srgbClr val="D600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35"/>
          <p:cNvSpPr>
            <a:spLocks noChangeArrowheads="1"/>
          </p:cNvSpPr>
          <p:nvPr/>
        </p:nvSpPr>
        <p:spPr bwMode="auto">
          <a:xfrm>
            <a:off x="8965739" y="5067419"/>
            <a:ext cx="8445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0" fontAlgn="base" latinLnBrk="0" hangingPunct="0">
              <a:lnSpc>
                <a:spcPts val="18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040404"/>
                </a:solidFill>
                <a:effectLst/>
                <a:uLnTx/>
                <a:uFillTx/>
                <a:latin typeface="Arial" panose="020B0604020202020204" pitchFamily="34" charset="0"/>
                <a:ea typeface="+mn-ea"/>
                <a:cs typeface="+mn-cs"/>
              </a:rPr>
              <a:t>Never</a:t>
            </a:r>
            <a:endParaRPr kumimoji="0" lang="en-US" altLang="en-US" sz="1800" b="0" i="0" u="sng" strike="noStrike" kern="1200" cap="none" spc="0" normalizeH="0" baseline="0" noProof="0" dirty="0">
              <a:ln>
                <a:noFill/>
              </a:ln>
              <a:solidFill>
                <a:srgbClr val="040404"/>
              </a:solidFill>
              <a:effectLst/>
              <a:uLnTx/>
              <a:uFillTx/>
              <a:latin typeface="Arial" panose="020B0604020202020204" pitchFamily="34" charset="0"/>
              <a:ea typeface="+mn-ea"/>
              <a:cs typeface="+mn-cs"/>
            </a:endParaRPr>
          </a:p>
        </p:txBody>
      </p:sp>
      <p:sp>
        <p:nvSpPr>
          <p:cNvPr id="54" name="Rectangle 53"/>
          <p:cNvSpPr/>
          <p:nvPr/>
        </p:nvSpPr>
        <p:spPr>
          <a:xfrm>
            <a:off x="8804565" y="4064924"/>
            <a:ext cx="400050" cy="894426"/>
          </a:xfrm>
          <a:prstGeom prst="rect">
            <a:avLst/>
          </a:prstGeom>
          <a:solidFill>
            <a:srgbClr val="0033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55" name="Rectangle 54"/>
          <p:cNvSpPr/>
          <p:nvPr/>
        </p:nvSpPr>
        <p:spPr>
          <a:xfrm>
            <a:off x="9204615" y="4281055"/>
            <a:ext cx="400050" cy="678295"/>
          </a:xfrm>
          <a:prstGeom prst="rect">
            <a:avLst/>
          </a:prstGeom>
          <a:solidFill>
            <a:srgbClr val="00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56" name="Rectangle 55"/>
          <p:cNvSpPr/>
          <p:nvPr/>
        </p:nvSpPr>
        <p:spPr>
          <a:xfrm>
            <a:off x="9604665" y="4281056"/>
            <a:ext cx="400050" cy="678294"/>
          </a:xfrm>
          <a:prstGeom prst="rect">
            <a:avLst/>
          </a:prstGeom>
          <a:solidFill>
            <a:srgbClr val="D600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p:cNvSpPr/>
          <p:nvPr/>
        </p:nvSpPr>
        <p:spPr>
          <a:xfrm>
            <a:off x="3340100" y="6255866"/>
            <a:ext cx="177800" cy="177800"/>
          </a:xfrm>
          <a:prstGeom prst="rect">
            <a:avLst/>
          </a:prstGeom>
          <a:solidFill>
            <a:srgbClr val="0033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a:ln>
                <a:noFill/>
              </a:ln>
              <a:solidFill>
                <a:prstClr val="white"/>
              </a:solidFill>
              <a:effectLst/>
              <a:uLnTx/>
              <a:uFillTx/>
              <a:latin typeface="Arial"/>
              <a:ea typeface="+mn-ea"/>
              <a:cs typeface="+mn-cs"/>
            </a:endParaRPr>
          </a:p>
        </p:txBody>
      </p:sp>
      <p:sp>
        <p:nvSpPr>
          <p:cNvPr id="58" name="Rectangle 57"/>
          <p:cNvSpPr/>
          <p:nvPr/>
        </p:nvSpPr>
        <p:spPr>
          <a:xfrm>
            <a:off x="4629150" y="6255866"/>
            <a:ext cx="177800" cy="177800"/>
          </a:xfrm>
          <a:prstGeom prst="rect">
            <a:avLst/>
          </a:prstGeom>
          <a:solidFill>
            <a:srgbClr val="00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p:cNvSpPr/>
          <p:nvPr/>
        </p:nvSpPr>
        <p:spPr>
          <a:xfrm>
            <a:off x="6007100" y="6255866"/>
            <a:ext cx="177800" cy="177800"/>
          </a:xfrm>
          <a:prstGeom prst="rect">
            <a:avLst/>
          </a:prstGeom>
          <a:solidFill>
            <a:srgbClr val="D600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a:ln>
                <a:noFill/>
              </a:ln>
              <a:solidFill>
                <a:prstClr val="white"/>
              </a:solidFill>
              <a:effectLst/>
              <a:uLnTx/>
              <a:uFillTx/>
              <a:latin typeface="Arial"/>
              <a:ea typeface="+mn-ea"/>
              <a:cs typeface="+mn-cs"/>
            </a:endParaRPr>
          </a:p>
        </p:txBody>
      </p:sp>
      <p:sp>
        <p:nvSpPr>
          <p:cNvPr id="60" name="Rectangle 35"/>
          <p:cNvSpPr>
            <a:spLocks noChangeArrowheads="1"/>
          </p:cNvSpPr>
          <p:nvPr/>
        </p:nvSpPr>
        <p:spPr bwMode="auto">
          <a:xfrm>
            <a:off x="3606800" y="6229350"/>
            <a:ext cx="52895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0" fontAlgn="base" latinLnBrk="0" hangingPunct="0">
              <a:lnSpc>
                <a:spcPts val="1800"/>
              </a:lnSpc>
              <a:spcBef>
                <a:spcPct val="0"/>
              </a:spcBef>
              <a:spcAft>
                <a:spcPct val="0"/>
              </a:spcAft>
              <a:buClrTx/>
              <a:buSzTx/>
              <a:buFontTx/>
              <a:buNone/>
              <a:tabLst/>
              <a:defRPr/>
            </a:pPr>
            <a:r>
              <a:rPr kumimoji="0" lang="en-US" altLang="en-US" sz="1600" b="0" i="0" u="none" strike="noStrike" kern="1200" cap="none" spc="0" normalizeH="0" baseline="0" noProof="0" dirty="0" smtClean="0">
                <a:ln>
                  <a:noFill/>
                </a:ln>
                <a:solidFill>
                  <a:srgbClr val="040404"/>
                </a:solidFill>
                <a:effectLst/>
                <a:uLnTx/>
                <a:uFillTx/>
                <a:latin typeface="Arial" panose="020B0604020202020204" pitchFamily="34" charset="0"/>
                <a:ea typeface="+mn-ea"/>
                <a:cs typeface="+mn-cs"/>
              </a:rPr>
              <a:t>Coughing        Wheezing        Night-time symptoms</a:t>
            </a:r>
            <a:endParaRPr kumimoji="0" lang="en-US" altLang="en-US" sz="1600" b="0" i="0" u="sng" strike="noStrike" kern="1200" cap="none" spc="0" normalizeH="0" baseline="0" noProof="0" dirty="0">
              <a:ln>
                <a:noFill/>
              </a:ln>
              <a:solidFill>
                <a:srgbClr val="040404"/>
              </a:solidFill>
              <a:effectLst/>
              <a:uLnTx/>
              <a:uFillTx/>
              <a:latin typeface="Arial" panose="020B0604020202020204" pitchFamily="34" charset="0"/>
              <a:ea typeface="+mn-ea"/>
              <a:cs typeface="+mn-cs"/>
            </a:endParaRPr>
          </a:p>
        </p:txBody>
      </p:sp>
      <p:sp>
        <p:nvSpPr>
          <p:cNvPr id="12" name="Rectangle 11"/>
          <p:cNvSpPr/>
          <p:nvPr/>
        </p:nvSpPr>
        <p:spPr>
          <a:xfrm>
            <a:off x="2316162" y="1582737"/>
            <a:ext cx="7913687" cy="3375025"/>
          </a:xfrm>
          <a:prstGeom prst="rect">
            <a:avLst/>
          </a:prstGeom>
          <a:noFill/>
          <a:ln w="19050">
            <a:solidFill>
              <a:srgbClr val="04040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20485" name="Oval 5"/>
          <p:cNvSpPr>
            <a:spLocks noChangeArrowheads="1"/>
          </p:cNvSpPr>
          <p:nvPr/>
        </p:nvSpPr>
        <p:spPr bwMode="auto">
          <a:xfrm>
            <a:off x="8851900" y="4406900"/>
            <a:ext cx="1066800" cy="762000"/>
          </a:xfrm>
          <a:prstGeom prst="ellipse">
            <a:avLst/>
          </a:prstGeom>
          <a:solidFill>
            <a:srgbClr val="FF0000"/>
          </a:solidFill>
          <a:ln w="9525">
            <a:solidFill>
              <a:srgbClr val="CC3300"/>
            </a:solidFill>
            <a:round/>
            <a:headEnd/>
            <a:tailEnd/>
          </a:ln>
        </p:spPr>
        <p:txBody>
          <a:bodyPr wrap="none" anchor="ct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CC3300"/>
              </a:solidFill>
              <a:effectLst/>
              <a:uLnTx/>
              <a:uFillTx/>
              <a:latin typeface="Times New Roman" panose="02020603050405020304" pitchFamily="18" charset="0"/>
              <a:ea typeface="+mn-ea"/>
              <a:cs typeface="+mn-cs"/>
            </a:endParaRPr>
          </a:p>
        </p:txBody>
      </p:sp>
      <p:sp>
        <p:nvSpPr>
          <p:cNvPr id="20486" name="Text Box 6"/>
          <p:cNvSpPr txBox="1">
            <a:spLocks noChangeArrowheads="1"/>
          </p:cNvSpPr>
          <p:nvPr/>
        </p:nvSpPr>
        <p:spPr bwMode="auto">
          <a:xfrm>
            <a:off x="8851901" y="4551362"/>
            <a:ext cx="1033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Never</a:t>
            </a:r>
          </a:p>
        </p:txBody>
      </p:sp>
      <p:sp>
        <p:nvSpPr>
          <p:cNvPr id="62" name="Rectangle 35"/>
          <p:cNvSpPr>
            <a:spLocks noChangeArrowheads="1"/>
          </p:cNvSpPr>
          <p:nvPr/>
        </p:nvSpPr>
        <p:spPr bwMode="auto">
          <a:xfrm rot="16200000">
            <a:off x="-233833" y="3180234"/>
            <a:ext cx="34671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0" fontAlgn="base" latinLnBrk="0" hangingPunct="0">
              <a:lnSpc>
                <a:spcPts val="18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040404"/>
                </a:solidFill>
                <a:effectLst/>
                <a:uLnTx/>
                <a:uFillTx/>
                <a:latin typeface="Arial" panose="020B0604020202020204" pitchFamily="34" charset="0"/>
                <a:ea typeface="+mn-ea"/>
                <a:cs typeface="+mn-cs"/>
              </a:rPr>
              <a:t>% of patients with limitations</a:t>
            </a:r>
            <a:endParaRPr kumimoji="0" lang="en-US" altLang="en-US" sz="1800" b="0" i="0" u="sng" strike="noStrike" kern="1200" cap="none" spc="0" normalizeH="0" baseline="0" noProof="0" dirty="0">
              <a:ln>
                <a:noFill/>
              </a:ln>
              <a:solidFill>
                <a:srgbClr val="040404"/>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1668654"/>
      </p:ext>
    </p:extLst>
  </p:cSld>
  <p:clrMapOvr>
    <a:masterClrMapping/>
  </p:clrMapOvr>
  <p:transition>
    <p:pull/>
    <p:sndAc>
      <p:end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16090" y="86399"/>
            <a:ext cx="11159820" cy="899985"/>
          </a:xfrm>
        </p:spPr>
        <p:txBody>
          <a:bodyPr wrap="square" lIns="0" tIns="46799" rIns="89999" bIns="46799" anchor="b">
            <a:noAutofit/>
          </a:bodyPr>
          <a:lstStyle/>
          <a:p>
            <a:pPr algn="ctr"/>
            <a:r>
              <a:rPr lang="en-GB" dirty="0">
                <a:solidFill>
                  <a:srgbClr val="060606"/>
                </a:solidFill>
              </a:rPr>
              <a:t>Over-reliance on SABA and under-use of ICS are both associated with an increase in mortality</a:t>
            </a:r>
          </a:p>
        </p:txBody>
      </p:sp>
      <p:sp>
        <p:nvSpPr>
          <p:cNvPr id="8195" name="Content Placeholder 2"/>
          <p:cNvSpPr>
            <a:spLocks noGrp="1"/>
          </p:cNvSpPr>
          <p:nvPr>
            <p:ph idx="1"/>
          </p:nvPr>
        </p:nvSpPr>
        <p:spPr>
          <a:xfrm>
            <a:off x="605051" y="1378865"/>
            <a:ext cx="10972800" cy="4990959"/>
          </a:xfrm>
        </p:spPr>
        <p:txBody>
          <a:bodyPr>
            <a:noAutofit/>
          </a:bodyPr>
          <a:lstStyle/>
          <a:p>
            <a:r>
              <a:rPr lang="en-GB" dirty="0">
                <a:solidFill>
                  <a:srgbClr val="060606"/>
                </a:solidFill>
              </a:rPr>
              <a:t>Over-reliance on SABA at the expense of ICS controller therapy is associated with an increased risk of asthma-related death, as a result of under-treatment of inflammation</a:t>
            </a:r>
            <a:r>
              <a:rPr lang="en-GB" baseline="30000" dirty="0">
                <a:solidFill>
                  <a:srgbClr val="060606"/>
                </a:solidFill>
              </a:rPr>
              <a:t>1</a:t>
            </a:r>
          </a:p>
          <a:p>
            <a:endParaRPr lang="en-GB" dirty="0">
              <a:solidFill>
                <a:srgbClr val="060606"/>
              </a:solidFill>
            </a:endParaRPr>
          </a:p>
          <a:p>
            <a:endParaRPr lang="en-GB" dirty="0">
              <a:solidFill>
                <a:srgbClr val="060606"/>
              </a:solidFill>
            </a:endParaRPr>
          </a:p>
          <a:p>
            <a:endParaRPr lang="en-GB" dirty="0">
              <a:solidFill>
                <a:srgbClr val="060606"/>
              </a:solidFill>
            </a:endParaRPr>
          </a:p>
          <a:p>
            <a:endParaRPr lang="en-GB" dirty="0">
              <a:solidFill>
                <a:srgbClr val="060606"/>
              </a:solidFill>
            </a:endParaRPr>
          </a:p>
          <a:p>
            <a:endParaRPr lang="en-GB" dirty="0">
              <a:solidFill>
                <a:srgbClr val="060606"/>
              </a:solidFill>
            </a:endParaRPr>
          </a:p>
          <a:p>
            <a:endParaRPr lang="en-GB" dirty="0">
              <a:solidFill>
                <a:srgbClr val="060606"/>
              </a:solidFill>
            </a:endParaRPr>
          </a:p>
          <a:p>
            <a:pPr>
              <a:lnSpc>
                <a:spcPct val="250000"/>
              </a:lnSpc>
              <a:spcBef>
                <a:spcPts val="1200"/>
              </a:spcBef>
            </a:pPr>
            <a:endParaRPr lang="en-GB" sz="1000" dirty="0">
              <a:solidFill>
                <a:srgbClr val="060606"/>
              </a:solidFill>
            </a:endParaRPr>
          </a:p>
          <a:p>
            <a:pPr>
              <a:spcBef>
                <a:spcPts val="300"/>
              </a:spcBef>
              <a:spcAft>
                <a:spcPts val="600"/>
              </a:spcAft>
            </a:pPr>
            <a:r>
              <a:rPr lang="en-GB" dirty="0">
                <a:solidFill>
                  <a:srgbClr val="060606"/>
                </a:solidFill>
              </a:rPr>
              <a:t>Episodes of high reliever use (&gt;6 inhalations/day on at least one day) are also predictive of an increased risk of exacerbations</a:t>
            </a:r>
            <a:r>
              <a:rPr lang="en-GB" baseline="30000" dirty="0">
                <a:solidFill>
                  <a:srgbClr val="060606"/>
                </a:solidFill>
              </a:rPr>
              <a:t>3</a:t>
            </a:r>
          </a:p>
          <a:p>
            <a:endParaRPr lang="en-GB" sz="1600" dirty="0">
              <a:solidFill>
                <a:srgbClr val="060606"/>
              </a:solidFill>
            </a:endParaRPr>
          </a:p>
          <a:p>
            <a:endParaRPr lang="en-GB" sz="1600" dirty="0">
              <a:solidFill>
                <a:srgbClr val="060606"/>
              </a:solidFill>
            </a:endParaRPr>
          </a:p>
          <a:p>
            <a:endParaRPr lang="en-GB" sz="1600" dirty="0">
              <a:solidFill>
                <a:srgbClr val="060606"/>
              </a:solidFill>
            </a:endParaRPr>
          </a:p>
        </p:txBody>
      </p:sp>
      <p:grpSp>
        <p:nvGrpSpPr>
          <p:cNvPr id="117" name="Group 116"/>
          <p:cNvGrpSpPr/>
          <p:nvPr/>
        </p:nvGrpSpPr>
        <p:grpSpPr>
          <a:xfrm>
            <a:off x="6250829" y="2256533"/>
            <a:ext cx="4121468" cy="2892889"/>
            <a:chOff x="9866175" y="-1302033"/>
            <a:chExt cx="3422972" cy="2818701"/>
          </a:xfrm>
        </p:grpSpPr>
        <p:sp>
          <p:nvSpPr>
            <p:cNvPr id="118" name="Freeform 117"/>
            <p:cNvSpPr>
              <a:spLocks/>
            </p:cNvSpPr>
            <p:nvPr/>
          </p:nvSpPr>
          <p:spPr bwMode="auto">
            <a:xfrm>
              <a:off x="10591750" y="-1017181"/>
              <a:ext cx="2595563" cy="1868488"/>
            </a:xfrm>
            <a:custGeom>
              <a:avLst/>
              <a:gdLst>
                <a:gd name="T0" fmla="*/ 768 w 768"/>
                <a:gd name="T1" fmla="*/ 551 h 551"/>
                <a:gd name="T2" fmla="*/ 333 w 768"/>
                <a:gd name="T3" fmla="*/ 413 h 551"/>
                <a:gd name="T4" fmla="*/ 0 w 768"/>
                <a:gd name="T5" fmla="*/ 0 h 551"/>
              </a:gdLst>
              <a:ahLst/>
              <a:cxnLst>
                <a:cxn ang="0">
                  <a:pos x="T0" y="T1"/>
                </a:cxn>
                <a:cxn ang="0">
                  <a:pos x="T2" y="T3"/>
                </a:cxn>
                <a:cxn ang="0">
                  <a:pos x="T4" y="T5"/>
                </a:cxn>
              </a:cxnLst>
              <a:rect l="0" t="0" r="r" b="b"/>
              <a:pathLst>
                <a:path w="768" h="551">
                  <a:moveTo>
                    <a:pt x="768" y="551"/>
                  </a:moveTo>
                  <a:cubicBezTo>
                    <a:pt x="692" y="543"/>
                    <a:pt x="514" y="530"/>
                    <a:pt x="333" y="413"/>
                  </a:cubicBezTo>
                  <a:cubicBezTo>
                    <a:pt x="128" y="281"/>
                    <a:pt x="36" y="73"/>
                    <a:pt x="0" y="0"/>
                  </a:cubicBezTo>
                </a:path>
              </a:pathLst>
            </a:custGeom>
            <a:noFill/>
            <a:ln w="38100" cap="sq">
              <a:solidFill>
                <a:srgbClr val="00B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9" name="Freeform 118"/>
            <p:cNvSpPr>
              <a:spLocks/>
            </p:cNvSpPr>
            <p:nvPr/>
          </p:nvSpPr>
          <p:spPr bwMode="auto">
            <a:xfrm>
              <a:off x="10585400" y="-1177519"/>
              <a:ext cx="2616200" cy="2171700"/>
            </a:xfrm>
            <a:custGeom>
              <a:avLst/>
              <a:gdLst>
                <a:gd name="T0" fmla="*/ 0 w 1648"/>
                <a:gd name="T1" fmla="*/ 0 h 1368"/>
                <a:gd name="T2" fmla="*/ 0 w 1648"/>
                <a:gd name="T3" fmla="*/ 1368 h 1368"/>
                <a:gd name="T4" fmla="*/ 1648 w 1648"/>
                <a:gd name="T5" fmla="*/ 1368 h 1368"/>
              </a:gdLst>
              <a:ahLst/>
              <a:cxnLst>
                <a:cxn ang="0">
                  <a:pos x="T0" y="T1"/>
                </a:cxn>
                <a:cxn ang="0">
                  <a:pos x="T2" y="T3"/>
                </a:cxn>
                <a:cxn ang="0">
                  <a:pos x="T4" y="T5"/>
                </a:cxn>
              </a:cxnLst>
              <a:rect l="0" t="0" r="r" b="b"/>
              <a:pathLst>
                <a:path w="1648" h="1368">
                  <a:moveTo>
                    <a:pt x="0" y="0"/>
                  </a:moveTo>
                  <a:lnTo>
                    <a:pt x="0" y="1368"/>
                  </a:lnTo>
                  <a:lnTo>
                    <a:pt x="1648" y="1368"/>
                  </a:lnTo>
                </a:path>
              </a:pathLst>
            </a:custGeom>
            <a:noFill/>
            <a:ln w="28575" cap="sq">
              <a:solidFill>
                <a:schemeClr val="tx2">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0" name="Line 6"/>
            <p:cNvSpPr>
              <a:spLocks noChangeShapeType="1"/>
            </p:cNvSpPr>
            <p:nvPr/>
          </p:nvSpPr>
          <p:spPr bwMode="auto">
            <a:xfrm>
              <a:off x="10547300" y="994181"/>
              <a:ext cx="38100" cy="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1" name="Line 7"/>
            <p:cNvSpPr>
              <a:spLocks noChangeShapeType="1"/>
            </p:cNvSpPr>
            <p:nvPr/>
          </p:nvSpPr>
          <p:spPr bwMode="auto">
            <a:xfrm>
              <a:off x="10547300" y="560794"/>
              <a:ext cx="38100" cy="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2" name="Line 8"/>
            <p:cNvSpPr>
              <a:spLocks noChangeShapeType="1"/>
            </p:cNvSpPr>
            <p:nvPr/>
          </p:nvSpPr>
          <p:spPr bwMode="auto">
            <a:xfrm>
              <a:off x="10547300" y="125819"/>
              <a:ext cx="38100" cy="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 name="Line 9"/>
            <p:cNvSpPr>
              <a:spLocks noChangeShapeType="1"/>
            </p:cNvSpPr>
            <p:nvPr/>
          </p:nvSpPr>
          <p:spPr bwMode="auto">
            <a:xfrm>
              <a:off x="10547300" y="-309156"/>
              <a:ext cx="38100" cy="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4" name="Line 10"/>
            <p:cNvSpPr>
              <a:spLocks noChangeShapeType="1"/>
            </p:cNvSpPr>
            <p:nvPr/>
          </p:nvSpPr>
          <p:spPr bwMode="auto">
            <a:xfrm>
              <a:off x="10547300" y="-742544"/>
              <a:ext cx="38100" cy="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5" name="Line 11"/>
            <p:cNvSpPr>
              <a:spLocks noChangeShapeType="1"/>
            </p:cNvSpPr>
            <p:nvPr/>
          </p:nvSpPr>
          <p:spPr bwMode="auto">
            <a:xfrm>
              <a:off x="10547300" y="-1177519"/>
              <a:ext cx="38100" cy="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6" name="Line 12"/>
            <p:cNvSpPr>
              <a:spLocks noChangeShapeType="1"/>
            </p:cNvSpPr>
            <p:nvPr/>
          </p:nvSpPr>
          <p:spPr bwMode="auto">
            <a:xfrm flipV="1">
              <a:off x="13201600" y="994181"/>
              <a:ext cx="0" cy="3810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7" name="Line 13"/>
            <p:cNvSpPr>
              <a:spLocks noChangeShapeType="1"/>
            </p:cNvSpPr>
            <p:nvPr/>
          </p:nvSpPr>
          <p:spPr bwMode="auto">
            <a:xfrm flipV="1">
              <a:off x="12980938" y="994181"/>
              <a:ext cx="0" cy="3810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8" name="Line 14"/>
            <p:cNvSpPr>
              <a:spLocks noChangeShapeType="1"/>
            </p:cNvSpPr>
            <p:nvPr/>
          </p:nvSpPr>
          <p:spPr bwMode="auto">
            <a:xfrm flipV="1">
              <a:off x="12765038" y="994181"/>
              <a:ext cx="0" cy="3810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9" name="Line 15"/>
            <p:cNvSpPr>
              <a:spLocks noChangeShapeType="1"/>
            </p:cNvSpPr>
            <p:nvPr/>
          </p:nvSpPr>
          <p:spPr bwMode="auto">
            <a:xfrm flipV="1">
              <a:off x="12545963" y="994181"/>
              <a:ext cx="0" cy="3810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0" name="Line 16"/>
            <p:cNvSpPr>
              <a:spLocks noChangeShapeType="1"/>
            </p:cNvSpPr>
            <p:nvPr/>
          </p:nvSpPr>
          <p:spPr bwMode="auto">
            <a:xfrm flipV="1">
              <a:off x="12328475" y="994181"/>
              <a:ext cx="0" cy="3810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1" name="Line 17"/>
            <p:cNvSpPr>
              <a:spLocks noChangeShapeType="1"/>
            </p:cNvSpPr>
            <p:nvPr/>
          </p:nvSpPr>
          <p:spPr bwMode="auto">
            <a:xfrm flipV="1">
              <a:off x="12109400" y="994181"/>
              <a:ext cx="0" cy="3810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2" name="Line 18"/>
            <p:cNvSpPr>
              <a:spLocks noChangeShapeType="1"/>
            </p:cNvSpPr>
            <p:nvPr/>
          </p:nvSpPr>
          <p:spPr bwMode="auto">
            <a:xfrm flipV="1">
              <a:off x="11893500" y="994181"/>
              <a:ext cx="0" cy="3810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3" name="Line 19"/>
            <p:cNvSpPr>
              <a:spLocks noChangeShapeType="1"/>
            </p:cNvSpPr>
            <p:nvPr/>
          </p:nvSpPr>
          <p:spPr bwMode="auto">
            <a:xfrm flipV="1">
              <a:off x="11672838" y="994181"/>
              <a:ext cx="0" cy="3810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4" name="Line 20"/>
            <p:cNvSpPr>
              <a:spLocks noChangeShapeType="1"/>
            </p:cNvSpPr>
            <p:nvPr/>
          </p:nvSpPr>
          <p:spPr bwMode="auto">
            <a:xfrm flipV="1">
              <a:off x="11456938" y="994181"/>
              <a:ext cx="0" cy="3810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5" name="Line 21"/>
            <p:cNvSpPr>
              <a:spLocks noChangeShapeType="1"/>
            </p:cNvSpPr>
            <p:nvPr/>
          </p:nvSpPr>
          <p:spPr bwMode="auto">
            <a:xfrm flipV="1">
              <a:off x="11236275" y="994181"/>
              <a:ext cx="0" cy="3810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6" name="Line 22"/>
            <p:cNvSpPr>
              <a:spLocks noChangeShapeType="1"/>
            </p:cNvSpPr>
            <p:nvPr/>
          </p:nvSpPr>
          <p:spPr bwMode="auto">
            <a:xfrm flipV="1">
              <a:off x="11020375" y="994181"/>
              <a:ext cx="0" cy="3810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7" name="Line 23"/>
            <p:cNvSpPr>
              <a:spLocks noChangeShapeType="1"/>
            </p:cNvSpPr>
            <p:nvPr/>
          </p:nvSpPr>
          <p:spPr bwMode="auto">
            <a:xfrm flipV="1">
              <a:off x="10801300" y="994181"/>
              <a:ext cx="0" cy="3810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8" name="Line 24"/>
            <p:cNvSpPr>
              <a:spLocks noChangeShapeType="1"/>
            </p:cNvSpPr>
            <p:nvPr/>
          </p:nvSpPr>
          <p:spPr bwMode="auto">
            <a:xfrm flipV="1">
              <a:off x="10585400" y="994181"/>
              <a:ext cx="0" cy="3810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9" name="TextBox 79"/>
            <p:cNvSpPr txBox="1"/>
            <p:nvPr/>
          </p:nvSpPr>
          <p:spPr>
            <a:xfrm>
              <a:off x="10529012" y="1246773"/>
              <a:ext cx="2748407" cy="269895"/>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Canisters of ICS per year</a:t>
              </a:r>
              <a:r>
                <a:rPr kumimoji="0" lang="en-GB" sz="12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2</a:t>
              </a:r>
            </a:p>
          </p:txBody>
        </p:sp>
        <p:sp>
          <p:nvSpPr>
            <p:cNvPr id="219" name="TextBox 81"/>
            <p:cNvSpPr txBox="1"/>
            <p:nvPr/>
          </p:nvSpPr>
          <p:spPr>
            <a:xfrm rot="16200000">
              <a:off x="9030415" y="-341761"/>
              <a:ext cx="2054943" cy="383423"/>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Rate ratio for death from asthma</a:t>
              </a:r>
            </a:p>
          </p:txBody>
        </p:sp>
        <p:sp>
          <p:nvSpPr>
            <p:cNvPr id="220" name="TextBox 84"/>
            <p:cNvSpPr txBox="1"/>
            <p:nvPr/>
          </p:nvSpPr>
          <p:spPr>
            <a:xfrm>
              <a:off x="10716718" y="1002535"/>
              <a:ext cx="172339" cy="247404"/>
            </a:xfrm>
            <a:prstGeom prst="rect">
              <a:avLst/>
            </a:prstGeom>
            <a:noFill/>
          </p:spPr>
          <p:txBody>
            <a:bodyPr wrap="square" lIns="0" r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a:t>
              </a:r>
            </a:p>
          </p:txBody>
        </p:sp>
        <p:sp>
          <p:nvSpPr>
            <p:cNvPr id="221" name="TextBox 85"/>
            <p:cNvSpPr txBox="1"/>
            <p:nvPr/>
          </p:nvSpPr>
          <p:spPr>
            <a:xfrm>
              <a:off x="10494024" y="1002535"/>
              <a:ext cx="172339" cy="247404"/>
            </a:xfrm>
            <a:prstGeom prst="rect">
              <a:avLst/>
            </a:prstGeom>
            <a:noFill/>
          </p:spPr>
          <p:txBody>
            <a:bodyPr wrap="square" lIns="0" r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p:txBody>
        </p:sp>
        <p:sp>
          <p:nvSpPr>
            <p:cNvPr id="222" name="TextBox 86"/>
            <p:cNvSpPr txBox="1"/>
            <p:nvPr/>
          </p:nvSpPr>
          <p:spPr>
            <a:xfrm>
              <a:off x="10939602" y="1002535"/>
              <a:ext cx="172339" cy="247404"/>
            </a:xfrm>
            <a:prstGeom prst="rect">
              <a:avLst/>
            </a:prstGeom>
            <a:noFill/>
          </p:spPr>
          <p:txBody>
            <a:bodyPr wrap="square" lIns="0" r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a:t>
              </a:r>
            </a:p>
          </p:txBody>
        </p:sp>
        <p:sp>
          <p:nvSpPr>
            <p:cNvPr id="223" name="TextBox 87"/>
            <p:cNvSpPr txBox="1"/>
            <p:nvPr/>
          </p:nvSpPr>
          <p:spPr>
            <a:xfrm>
              <a:off x="11144900" y="1002535"/>
              <a:ext cx="172339" cy="247404"/>
            </a:xfrm>
            <a:prstGeom prst="rect">
              <a:avLst/>
            </a:prstGeom>
            <a:noFill/>
          </p:spPr>
          <p:txBody>
            <a:bodyPr wrap="square" lIns="0" r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a:t>
              </a:r>
            </a:p>
          </p:txBody>
        </p:sp>
        <p:sp>
          <p:nvSpPr>
            <p:cNvPr id="224" name="TextBox 88"/>
            <p:cNvSpPr txBox="1"/>
            <p:nvPr/>
          </p:nvSpPr>
          <p:spPr>
            <a:xfrm>
              <a:off x="11365561" y="1002535"/>
              <a:ext cx="172339" cy="247404"/>
            </a:xfrm>
            <a:prstGeom prst="rect">
              <a:avLst/>
            </a:prstGeom>
            <a:noFill/>
          </p:spPr>
          <p:txBody>
            <a:bodyPr wrap="square" lIns="0" r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a:t>
              </a:r>
            </a:p>
          </p:txBody>
        </p:sp>
        <p:sp>
          <p:nvSpPr>
            <p:cNvPr id="225" name="TextBox 89"/>
            <p:cNvSpPr txBox="1"/>
            <p:nvPr/>
          </p:nvSpPr>
          <p:spPr>
            <a:xfrm>
              <a:off x="11590954" y="1002535"/>
              <a:ext cx="172339" cy="247404"/>
            </a:xfrm>
            <a:prstGeom prst="rect">
              <a:avLst/>
            </a:prstGeom>
            <a:noFill/>
          </p:spPr>
          <p:txBody>
            <a:bodyPr wrap="square" lIns="0" r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a:t>
              </a:r>
            </a:p>
          </p:txBody>
        </p:sp>
        <p:sp>
          <p:nvSpPr>
            <p:cNvPr id="226" name="TextBox 90"/>
            <p:cNvSpPr txBox="1"/>
            <p:nvPr/>
          </p:nvSpPr>
          <p:spPr>
            <a:xfrm>
              <a:off x="11810028" y="1002535"/>
              <a:ext cx="172339" cy="247404"/>
            </a:xfrm>
            <a:prstGeom prst="rect">
              <a:avLst/>
            </a:prstGeom>
            <a:noFill/>
          </p:spPr>
          <p:txBody>
            <a:bodyPr wrap="square" lIns="0" r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a:t>
              </a:r>
            </a:p>
          </p:txBody>
        </p:sp>
        <p:sp>
          <p:nvSpPr>
            <p:cNvPr id="227" name="TextBox 91"/>
            <p:cNvSpPr txBox="1"/>
            <p:nvPr/>
          </p:nvSpPr>
          <p:spPr>
            <a:xfrm>
              <a:off x="12025927" y="1002535"/>
              <a:ext cx="172339" cy="247404"/>
            </a:xfrm>
            <a:prstGeom prst="rect">
              <a:avLst/>
            </a:prstGeom>
            <a:noFill/>
          </p:spPr>
          <p:txBody>
            <a:bodyPr wrap="square" lIns="0" r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a:t>
              </a:r>
            </a:p>
          </p:txBody>
        </p:sp>
        <p:sp>
          <p:nvSpPr>
            <p:cNvPr id="228" name="TextBox 92"/>
            <p:cNvSpPr txBox="1"/>
            <p:nvPr/>
          </p:nvSpPr>
          <p:spPr>
            <a:xfrm>
              <a:off x="12238687" y="1002535"/>
              <a:ext cx="172339" cy="247404"/>
            </a:xfrm>
            <a:prstGeom prst="rect">
              <a:avLst/>
            </a:prstGeom>
            <a:noFill/>
          </p:spPr>
          <p:txBody>
            <a:bodyPr wrap="square" lIns="0" r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a:t>
              </a:r>
            </a:p>
          </p:txBody>
        </p:sp>
        <p:sp>
          <p:nvSpPr>
            <p:cNvPr id="229" name="TextBox 111"/>
            <p:cNvSpPr txBox="1"/>
            <p:nvPr/>
          </p:nvSpPr>
          <p:spPr>
            <a:xfrm>
              <a:off x="12465666" y="1002535"/>
              <a:ext cx="172339" cy="247404"/>
            </a:xfrm>
            <a:prstGeom prst="rect">
              <a:avLst/>
            </a:prstGeom>
            <a:noFill/>
          </p:spPr>
          <p:txBody>
            <a:bodyPr wrap="square" lIns="0" r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a:t>
              </a:r>
            </a:p>
          </p:txBody>
        </p:sp>
        <p:sp>
          <p:nvSpPr>
            <p:cNvPr id="230" name="TextBox 112"/>
            <p:cNvSpPr txBox="1"/>
            <p:nvPr/>
          </p:nvSpPr>
          <p:spPr>
            <a:xfrm>
              <a:off x="13116808" y="1002535"/>
              <a:ext cx="172339" cy="247404"/>
            </a:xfrm>
            <a:prstGeom prst="rect">
              <a:avLst/>
            </a:prstGeom>
            <a:noFill/>
          </p:spPr>
          <p:txBody>
            <a:bodyPr wrap="square" lIns="0" r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a:t>
              </a:r>
            </a:p>
          </p:txBody>
        </p:sp>
        <p:sp>
          <p:nvSpPr>
            <p:cNvPr id="231" name="TextBox 113"/>
            <p:cNvSpPr txBox="1"/>
            <p:nvPr/>
          </p:nvSpPr>
          <p:spPr>
            <a:xfrm>
              <a:off x="12673660" y="1002535"/>
              <a:ext cx="172339" cy="247404"/>
            </a:xfrm>
            <a:prstGeom prst="rect">
              <a:avLst/>
            </a:prstGeom>
            <a:noFill/>
          </p:spPr>
          <p:txBody>
            <a:bodyPr wrap="square" lIns="0" r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a:t>
              </a:r>
            </a:p>
          </p:txBody>
        </p:sp>
        <p:sp>
          <p:nvSpPr>
            <p:cNvPr id="232" name="TextBox 114"/>
            <p:cNvSpPr txBox="1"/>
            <p:nvPr/>
          </p:nvSpPr>
          <p:spPr>
            <a:xfrm>
              <a:off x="12889940" y="1002535"/>
              <a:ext cx="172339" cy="247404"/>
            </a:xfrm>
            <a:prstGeom prst="rect">
              <a:avLst/>
            </a:prstGeom>
            <a:noFill/>
          </p:spPr>
          <p:txBody>
            <a:bodyPr wrap="square" lIns="0" r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11</a:t>
              </a:r>
            </a:p>
          </p:txBody>
        </p:sp>
        <p:sp>
          <p:nvSpPr>
            <p:cNvPr id="233" name="TextBox 123"/>
            <p:cNvSpPr txBox="1"/>
            <p:nvPr/>
          </p:nvSpPr>
          <p:spPr>
            <a:xfrm>
              <a:off x="10105621" y="874656"/>
              <a:ext cx="397759" cy="247404"/>
            </a:xfrm>
            <a:prstGeom prst="rect">
              <a:avLst/>
            </a:prstGeom>
            <a:noFill/>
          </p:spPr>
          <p:txBody>
            <a:bodyPr wrap="square" lIns="0" r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0.0</a:t>
              </a:r>
            </a:p>
          </p:txBody>
        </p:sp>
        <p:sp>
          <p:nvSpPr>
            <p:cNvPr id="234" name="TextBox 124"/>
            <p:cNvSpPr txBox="1"/>
            <p:nvPr/>
          </p:nvSpPr>
          <p:spPr>
            <a:xfrm>
              <a:off x="10105621" y="438257"/>
              <a:ext cx="397759" cy="247404"/>
            </a:xfrm>
            <a:prstGeom prst="rect">
              <a:avLst/>
            </a:prstGeom>
            <a:noFill/>
          </p:spPr>
          <p:txBody>
            <a:bodyPr wrap="square" lIns="0" r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a:t>
              </a:r>
            </a:p>
          </p:txBody>
        </p:sp>
        <p:sp>
          <p:nvSpPr>
            <p:cNvPr id="235" name="TextBox 125"/>
            <p:cNvSpPr txBox="1"/>
            <p:nvPr/>
          </p:nvSpPr>
          <p:spPr>
            <a:xfrm>
              <a:off x="10105621" y="5079"/>
              <a:ext cx="397759" cy="247404"/>
            </a:xfrm>
            <a:prstGeom prst="rect">
              <a:avLst/>
            </a:prstGeom>
            <a:noFill/>
          </p:spPr>
          <p:txBody>
            <a:bodyPr wrap="square" lIns="0" r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a:t>
              </a:r>
            </a:p>
          </p:txBody>
        </p:sp>
        <p:sp>
          <p:nvSpPr>
            <p:cNvPr id="236" name="TextBox 126"/>
            <p:cNvSpPr txBox="1"/>
            <p:nvPr/>
          </p:nvSpPr>
          <p:spPr>
            <a:xfrm>
              <a:off x="10105621" y="-429461"/>
              <a:ext cx="397759" cy="247404"/>
            </a:xfrm>
            <a:prstGeom prst="rect">
              <a:avLst/>
            </a:prstGeom>
            <a:noFill/>
          </p:spPr>
          <p:txBody>
            <a:bodyPr wrap="square" lIns="0" r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1.5</a:t>
              </a:r>
            </a:p>
          </p:txBody>
        </p:sp>
        <p:sp>
          <p:nvSpPr>
            <p:cNvPr id="237" name="TextBox 127"/>
            <p:cNvSpPr txBox="1"/>
            <p:nvPr/>
          </p:nvSpPr>
          <p:spPr>
            <a:xfrm>
              <a:off x="10105621" y="-861885"/>
              <a:ext cx="397759" cy="247404"/>
            </a:xfrm>
            <a:prstGeom prst="rect">
              <a:avLst/>
            </a:prstGeom>
            <a:noFill/>
          </p:spPr>
          <p:txBody>
            <a:bodyPr wrap="square" lIns="0" r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a:t>
              </a:r>
            </a:p>
          </p:txBody>
        </p:sp>
        <p:sp>
          <p:nvSpPr>
            <p:cNvPr id="238" name="TextBox 128"/>
            <p:cNvSpPr txBox="1"/>
            <p:nvPr/>
          </p:nvSpPr>
          <p:spPr>
            <a:xfrm>
              <a:off x="10105621" y="-1302033"/>
              <a:ext cx="397759" cy="247404"/>
            </a:xfrm>
            <a:prstGeom prst="rect">
              <a:avLst/>
            </a:prstGeom>
            <a:noFill/>
          </p:spPr>
          <p:txBody>
            <a:bodyPr wrap="square" lIns="0" r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2.5</a:t>
              </a:r>
            </a:p>
          </p:txBody>
        </p:sp>
      </p:grpSp>
      <p:grpSp>
        <p:nvGrpSpPr>
          <p:cNvPr id="239" name="Group 238"/>
          <p:cNvGrpSpPr/>
          <p:nvPr/>
        </p:nvGrpSpPr>
        <p:grpSpPr>
          <a:xfrm>
            <a:off x="1673674" y="2383490"/>
            <a:ext cx="4094505" cy="2747919"/>
            <a:chOff x="13785426" y="-1333740"/>
            <a:chExt cx="3412018" cy="2869798"/>
          </a:xfrm>
        </p:grpSpPr>
        <p:sp>
          <p:nvSpPr>
            <p:cNvPr id="240" name="TextBox 80"/>
            <p:cNvSpPr txBox="1"/>
            <p:nvPr/>
          </p:nvSpPr>
          <p:spPr>
            <a:xfrm>
              <a:off x="14478761" y="1246773"/>
              <a:ext cx="2693442" cy="289285"/>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Canisters of SABA per month/20,000 </a:t>
              </a:r>
              <a:r>
                <a:rPr kumimoji="0" lang="en-GB" sz="1200" b="1" i="0" u="none" strike="noStrike" kern="1200" cap="none" spc="0" normalizeH="0" baseline="0" noProof="0" dirty="0">
                  <a:ln>
                    <a:noFill/>
                  </a:ln>
                  <a:solidFill>
                    <a:srgbClr val="000000"/>
                  </a:solidFill>
                  <a:effectLst/>
                  <a:uLnTx/>
                  <a:uFillTx/>
                  <a:latin typeface="Arial"/>
                  <a:ea typeface="ＭＳ Ｐゴシック" charset="0"/>
                  <a:cs typeface="Arial" panose="020B0604020202020204" pitchFamily="34" charset="0"/>
                </a:rPr>
                <a:t>μg</a:t>
              </a:r>
              <a:r>
                <a:rPr kumimoji="0" lang="en-GB" sz="1200" b="1" i="0" u="none" strike="noStrike" kern="1200" cap="none" spc="0" normalizeH="0" baseline="3000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a:t>
              </a:r>
              <a:endPar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41" name="Freeform 240"/>
            <p:cNvSpPr>
              <a:spLocks/>
            </p:cNvSpPr>
            <p:nvPr/>
          </p:nvSpPr>
          <p:spPr bwMode="auto">
            <a:xfrm>
              <a:off x="14681150" y="-864781"/>
              <a:ext cx="2441575" cy="1858963"/>
            </a:xfrm>
            <a:custGeom>
              <a:avLst/>
              <a:gdLst>
                <a:gd name="T0" fmla="*/ 1538 w 1538"/>
                <a:gd name="T1" fmla="*/ 0 h 1171"/>
                <a:gd name="T2" fmla="*/ 409 w 1538"/>
                <a:gd name="T3" fmla="*/ 1081 h 1171"/>
                <a:gd name="T4" fmla="*/ 0 w 1538"/>
                <a:gd name="T5" fmla="*/ 1171 h 1171"/>
              </a:gdLst>
              <a:ahLst/>
              <a:cxnLst>
                <a:cxn ang="0">
                  <a:pos x="T0" y="T1"/>
                </a:cxn>
                <a:cxn ang="0">
                  <a:pos x="T2" y="T3"/>
                </a:cxn>
                <a:cxn ang="0">
                  <a:pos x="T4" y="T5"/>
                </a:cxn>
              </a:cxnLst>
              <a:rect l="0" t="0" r="r" b="b"/>
              <a:pathLst>
                <a:path w="1538" h="1171">
                  <a:moveTo>
                    <a:pt x="1538" y="0"/>
                  </a:moveTo>
                  <a:lnTo>
                    <a:pt x="409" y="1081"/>
                  </a:lnTo>
                  <a:lnTo>
                    <a:pt x="0" y="1171"/>
                  </a:lnTo>
                </a:path>
              </a:pathLst>
            </a:custGeom>
            <a:noFill/>
            <a:ln w="38100" cap="sq">
              <a:solidFill>
                <a:srgbClr val="00B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2" name="Freeform 241"/>
            <p:cNvSpPr>
              <a:spLocks/>
            </p:cNvSpPr>
            <p:nvPr/>
          </p:nvSpPr>
          <p:spPr bwMode="auto">
            <a:xfrm>
              <a:off x="14617650" y="-1177519"/>
              <a:ext cx="2493963" cy="2174875"/>
            </a:xfrm>
            <a:custGeom>
              <a:avLst/>
              <a:gdLst>
                <a:gd name="T0" fmla="*/ 0 w 1571"/>
                <a:gd name="T1" fmla="*/ 0 h 1370"/>
                <a:gd name="T2" fmla="*/ 0 w 1571"/>
                <a:gd name="T3" fmla="*/ 1370 h 1370"/>
                <a:gd name="T4" fmla="*/ 1571 w 1571"/>
                <a:gd name="T5" fmla="*/ 1370 h 1370"/>
              </a:gdLst>
              <a:ahLst/>
              <a:cxnLst>
                <a:cxn ang="0">
                  <a:pos x="T0" y="T1"/>
                </a:cxn>
                <a:cxn ang="0">
                  <a:pos x="T2" y="T3"/>
                </a:cxn>
                <a:cxn ang="0">
                  <a:pos x="T4" y="T5"/>
                </a:cxn>
              </a:cxnLst>
              <a:rect l="0" t="0" r="r" b="b"/>
              <a:pathLst>
                <a:path w="1571" h="1370">
                  <a:moveTo>
                    <a:pt x="0" y="0"/>
                  </a:moveTo>
                  <a:lnTo>
                    <a:pt x="0" y="1370"/>
                  </a:lnTo>
                  <a:lnTo>
                    <a:pt x="1571" y="1370"/>
                  </a:lnTo>
                </a:path>
              </a:pathLst>
            </a:custGeom>
            <a:noFill/>
            <a:ln w="28575" cap="sq">
              <a:solidFill>
                <a:schemeClr val="tx2">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3" name="Line 27"/>
            <p:cNvSpPr>
              <a:spLocks noChangeShapeType="1"/>
            </p:cNvSpPr>
            <p:nvPr/>
          </p:nvSpPr>
          <p:spPr bwMode="auto">
            <a:xfrm>
              <a:off x="14579550" y="997356"/>
              <a:ext cx="38100" cy="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4" name="Line 28"/>
            <p:cNvSpPr>
              <a:spLocks noChangeShapeType="1"/>
            </p:cNvSpPr>
            <p:nvPr/>
          </p:nvSpPr>
          <p:spPr bwMode="auto">
            <a:xfrm>
              <a:off x="14579550" y="563969"/>
              <a:ext cx="38100" cy="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5" name="Line 29"/>
            <p:cNvSpPr>
              <a:spLocks noChangeShapeType="1"/>
            </p:cNvSpPr>
            <p:nvPr/>
          </p:nvSpPr>
          <p:spPr bwMode="auto">
            <a:xfrm>
              <a:off x="14579550" y="128994"/>
              <a:ext cx="38100" cy="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6" name="Line 30"/>
            <p:cNvSpPr>
              <a:spLocks noChangeShapeType="1"/>
            </p:cNvSpPr>
            <p:nvPr/>
          </p:nvSpPr>
          <p:spPr bwMode="auto">
            <a:xfrm>
              <a:off x="14579550" y="-304394"/>
              <a:ext cx="38100" cy="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7" name="Line 31"/>
            <p:cNvSpPr>
              <a:spLocks noChangeShapeType="1"/>
            </p:cNvSpPr>
            <p:nvPr/>
          </p:nvSpPr>
          <p:spPr bwMode="auto">
            <a:xfrm>
              <a:off x="14579550" y="-742544"/>
              <a:ext cx="38100" cy="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8" name="Line 32"/>
            <p:cNvSpPr>
              <a:spLocks noChangeShapeType="1"/>
            </p:cNvSpPr>
            <p:nvPr/>
          </p:nvSpPr>
          <p:spPr bwMode="auto">
            <a:xfrm>
              <a:off x="14579550" y="-1177519"/>
              <a:ext cx="38100" cy="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9" name="Line 33"/>
            <p:cNvSpPr>
              <a:spLocks noChangeShapeType="1"/>
            </p:cNvSpPr>
            <p:nvPr/>
          </p:nvSpPr>
          <p:spPr bwMode="auto">
            <a:xfrm flipV="1">
              <a:off x="17111613" y="997356"/>
              <a:ext cx="0" cy="3810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0" name="Line 34"/>
            <p:cNvSpPr>
              <a:spLocks noChangeShapeType="1"/>
            </p:cNvSpPr>
            <p:nvPr/>
          </p:nvSpPr>
          <p:spPr bwMode="auto">
            <a:xfrm flipV="1">
              <a:off x="16752838" y="1000531"/>
              <a:ext cx="0" cy="28575"/>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1" name="Line 35"/>
            <p:cNvSpPr>
              <a:spLocks noChangeShapeType="1"/>
            </p:cNvSpPr>
            <p:nvPr/>
          </p:nvSpPr>
          <p:spPr bwMode="auto">
            <a:xfrm flipV="1">
              <a:off x="16398825" y="1008469"/>
              <a:ext cx="0" cy="15875"/>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2" name="Line 36"/>
            <p:cNvSpPr>
              <a:spLocks noChangeShapeType="1"/>
            </p:cNvSpPr>
            <p:nvPr/>
          </p:nvSpPr>
          <p:spPr bwMode="auto">
            <a:xfrm flipV="1">
              <a:off x="16043225" y="1011644"/>
              <a:ext cx="0" cy="635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3" name="Line 37"/>
            <p:cNvSpPr>
              <a:spLocks noChangeShapeType="1"/>
            </p:cNvSpPr>
            <p:nvPr/>
          </p:nvSpPr>
          <p:spPr bwMode="auto">
            <a:xfrm>
              <a:off x="15686038" y="1011644"/>
              <a:ext cx="0" cy="635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4" name="Line 38"/>
            <p:cNvSpPr>
              <a:spLocks noChangeShapeType="1"/>
            </p:cNvSpPr>
            <p:nvPr/>
          </p:nvSpPr>
          <p:spPr bwMode="auto">
            <a:xfrm>
              <a:off x="15330438" y="1008469"/>
              <a:ext cx="0" cy="15875"/>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5" name="Line 39"/>
            <p:cNvSpPr>
              <a:spLocks noChangeShapeType="1"/>
            </p:cNvSpPr>
            <p:nvPr/>
          </p:nvSpPr>
          <p:spPr bwMode="auto">
            <a:xfrm>
              <a:off x="14971663" y="1000531"/>
              <a:ext cx="0" cy="28575"/>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6" name="Line 40"/>
            <p:cNvSpPr>
              <a:spLocks noChangeShapeType="1"/>
            </p:cNvSpPr>
            <p:nvPr/>
          </p:nvSpPr>
          <p:spPr bwMode="auto">
            <a:xfrm>
              <a:off x="14617650" y="997356"/>
              <a:ext cx="0" cy="3810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7" name="TextBox 82"/>
            <p:cNvSpPr txBox="1"/>
            <p:nvPr/>
          </p:nvSpPr>
          <p:spPr>
            <a:xfrm rot="16200000">
              <a:off x="12725876" y="-274190"/>
              <a:ext cx="2503814" cy="384713"/>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Asthma deaths/10,000 patient-years</a:t>
              </a:r>
            </a:p>
          </p:txBody>
        </p:sp>
        <p:sp>
          <p:nvSpPr>
            <p:cNvPr id="258" name="TextBox 115"/>
            <p:cNvSpPr txBox="1"/>
            <p:nvPr/>
          </p:nvSpPr>
          <p:spPr>
            <a:xfrm>
              <a:off x="14529779" y="1002535"/>
              <a:ext cx="172339" cy="265178"/>
            </a:xfrm>
            <a:prstGeom prst="rect">
              <a:avLst/>
            </a:prstGeom>
            <a:noFill/>
          </p:spPr>
          <p:txBody>
            <a:bodyPr wrap="square" lIns="0" r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p:txBody>
        </p:sp>
        <p:sp>
          <p:nvSpPr>
            <p:cNvPr id="259" name="TextBox 116"/>
            <p:cNvSpPr txBox="1"/>
            <p:nvPr/>
          </p:nvSpPr>
          <p:spPr>
            <a:xfrm>
              <a:off x="15244153" y="1002535"/>
              <a:ext cx="172339" cy="265178"/>
            </a:xfrm>
            <a:prstGeom prst="rect">
              <a:avLst/>
            </a:prstGeom>
            <a:noFill/>
          </p:spPr>
          <p:txBody>
            <a:bodyPr wrap="square" lIns="0" r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a:t>
              </a:r>
            </a:p>
          </p:txBody>
        </p:sp>
        <p:sp>
          <p:nvSpPr>
            <p:cNvPr id="260" name="TextBox 117"/>
            <p:cNvSpPr txBox="1"/>
            <p:nvPr/>
          </p:nvSpPr>
          <p:spPr>
            <a:xfrm>
              <a:off x="15599117" y="1002535"/>
              <a:ext cx="172339" cy="265178"/>
            </a:xfrm>
            <a:prstGeom prst="rect">
              <a:avLst/>
            </a:prstGeom>
            <a:noFill/>
          </p:spPr>
          <p:txBody>
            <a:bodyPr wrap="square" lIns="0" r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a:t>
              </a:r>
            </a:p>
          </p:txBody>
        </p:sp>
        <p:sp>
          <p:nvSpPr>
            <p:cNvPr id="261" name="TextBox 118"/>
            <p:cNvSpPr txBox="1"/>
            <p:nvPr/>
          </p:nvSpPr>
          <p:spPr>
            <a:xfrm>
              <a:off x="15956657" y="1002535"/>
              <a:ext cx="172339" cy="265178"/>
            </a:xfrm>
            <a:prstGeom prst="rect">
              <a:avLst/>
            </a:prstGeom>
            <a:noFill/>
          </p:spPr>
          <p:txBody>
            <a:bodyPr wrap="square" lIns="0" r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a:t>
              </a:r>
            </a:p>
          </p:txBody>
        </p:sp>
        <p:sp>
          <p:nvSpPr>
            <p:cNvPr id="262" name="TextBox 119"/>
            <p:cNvSpPr txBox="1"/>
            <p:nvPr/>
          </p:nvSpPr>
          <p:spPr>
            <a:xfrm>
              <a:off x="16311271" y="1002535"/>
              <a:ext cx="172339" cy="265178"/>
            </a:xfrm>
            <a:prstGeom prst="rect">
              <a:avLst/>
            </a:prstGeom>
            <a:noFill/>
          </p:spPr>
          <p:txBody>
            <a:bodyPr wrap="square" lIns="0" r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a:t>
              </a:r>
            </a:p>
          </p:txBody>
        </p:sp>
        <p:sp>
          <p:nvSpPr>
            <p:cNvPr id="263" name="TextBox 120"/>
            <p:cNvSpPr txBox="1"/>
            <p:nvPr/>
          </p:nvSpPr>
          <p:spPr>
            <a:xfrm>
              <a:off x="16665950" y="1002535"/>
              <a:ext cx="172339" cy="265178"/>
            </a:xfrm>
            <a:prstGeom prst="rect">
              <a:avLst/>
            </a:prstGeom>
            <a:noFill/>
          </p:spPr>
          <p:txBody>
            <a:bodyPr wrap="square" lIns="0" r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a:t>
              </a:r>
            </a:p>
          </p:txBody>
        </p:sp>
        <p:sp>
          <p:nvSpPr>
            <p:cNvPr id="264" name="TextBox 121"/>
            <p:cNvSpPr txBox="1"/>
            <p:nvPr/>
          </p:nvSpPr>
          <p:spPr>
            <a:xfrm>
              <a:off x="17025105" y="1002535"/>
              <a:ext cx="172339" cy="265178"/>
            </a:xfrm>
            <a:prstGeom prst="rect">
              <a:avLst/>
            </a:prstGeom>
            <a:noFill/>
          </p:spPr>
          <p:txBody>
            <a:bodyPr wrap="square" lIns="0" r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a:t>
              </a:r>
            </a:p>
          </p:txBody>
        </p:sp>
        <p:sp>
          <p:nvSpPr>
            <p:cNvPr id="265" name="TextBox 122"/>
            <p:cNvSpPr txBox="1"/>
            <p:nvPr/>
          </p:nvSpPr>
          <p:spPr>
            <a:xfrm>
              <a:off x="14884214" y="1002535"/>
              <a:ext cx="172339" cy="265178"/>
            </a:xfrm>
            <a:prstGeom prst="rect">
              <a:avLst/>
            </a:prstGeom>
            <a:noFill/>
          </p:spPr>
          <p:txBody>
            <a:bodyPr wrap="square" lIns="0" r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a:t>
              </a:r>
            </a:p>
          </p:txBody>
        </p:sp>
        <p:sp>
          <p:nvSpPr>
            <p:cNvPr id="266" name="TextBox 129"/>
            <p:cNvSpPr txBox="1"/>
            <p:nvPr/>
          </p:nvSpPr>
          <p:spPr>
            <a:xfrm>
              <a:off x="14143685" y="865768"/>
              <a:ext cx="397759" cy="265178"/>
            </a:xfrm>
            <a:prstGeom prst="rect">
              <a:avLst/>
            </a:prstGeom>
            <a:noFill/>
          </p:spPr>
          <p:txBody>
            <a:bodyPr wrap="square" lIns="0" r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0.0</a:t>
              </a:r>
            </a:p>
          </p:txBody>
        </p:sp>
        <p:sp>
          <p:nvSpPr>
            <p:cNvPr id="267" name="TextBox 130"/>
            <p:cNvSpPr txBox="1"/>
            <p:nvPr/>
          </p:nvSpPr>
          <p:spPr>
            <a:xfrm>
              <a:off x="14143685" y="429370"/>
              <a:ext cx="397759" cy="265178"/>
            </a:xfrm>
            <a:prstGeom prst="rect">
              <a:avLst/>
            </a:prstGeom>
            <a:noFill/>
          </p:spPr>
          <p:txBody>
            <a:bodyPr wrap="square" lIns="0" r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50</a:t>
              </a:r>
            </a:p>
          </p:txBody>
        </p:sp>
        <p:sp>
          <p:nvSpPr>
            <p:cNvPr id="268" name="TextBox 131"/>
            <p:cNvSpPr txBox="1"/>
            <p:nvPr/>
          </p:nvSpPr>
          <p:spPr>
            <a:xfrm>
              <a:off x="14143685" y="-3808"/>
              <a:ext cx="397759" cy="265178"/>
            </a:xfrm>
            <a:prstGeom prst="rect">
              <a:avLst/>
            </a:prstGeom>
            <a:noFill/>
          </p:spPr>
          <p:txBody>
            <a:bodyPr wrap="square" lIns="0" r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100</a:t>
              </a:r>
            </a:p>
          </p:txBody>
        </p:sp>
        <p:sp>
          <p:nvSpPr>
            <p:cNvPr id="269" name="TextBox 132"/>
            <p:cNvSpPr txBox="1"/>
            <p:nvPr/>
          </p:nvSpPr>
          <p:spPr>
            <a:xfrm>
              <a:off x="14143685" y="-438348"/>
              <a:ext cx="397759" cy="265178"/>
            </a:xfrm>
            <a:prstGeom prst="rect">
              <a:avLst/>
            </a:prstGeom>
            <a:noFill/>
          </p:spPr>
          <p:txBody>
            <a:bodyPr wrap="square" lIns="0" r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150</a:t>
              </a:r>
            </a:p>
          </p:txBody>
        </p:sp>
        <p:sp>
          <p:nvSpPr>
            <p:cNvPr id="270" name="TextBox 133"/>
            <p:cNvSpPr txBox="1"/>
            <p:nvPr/>
          </p:nvSpPr>
          <p:spPr>
            <a:xfrm>
              <a:off x="14143685" y="-870773"/>
              <a:ext cx="397759" cy="265178"/>
            </a:xfrm>
            <a:prstGeom prst="rect">
              <a:avLst/>
            </a:prstGeom>
            <a:noFill/>
          </p:spPr>
          <p:txBody>
            <a:bodyPr wrap="square" lIns="0" r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200</a:t>
              </a:r>
            </a:p>
          </p:txBody>
        </p:sp>
        <p:sp>
          <p:nvSpPr>
            <p:cNvPr id="271" name="TextBox 134"/>
            <p:cNvSpPr txBox="1"/>
            <p:nvPr/>
          </p:nvSpPr>
          <p:spPr>
            <a:xfrm>
              <a:off x="14143685" y="-1310921"/>
              <a:ext cx="397759" cy="265178"/>
            </a:xfrm>
            <a:prstGeom prst="rect">
              <a:avLst/>
            </a:prstGeom>
            <a:noFill/>
          </p:spPr>
          <p:txBody>
            <a:bodyPr wrap="square" lIns="0" r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250</a:t>
              </a:r>
            </a:p>
          </p:txBody>
        </p:sp>
      </p:grpSp>
      <p:sp>
        <p:nvSpPr>
          <p:cNvPr id="2" name="Rectangle 1"/>
          <p:cNvSpPr>
            <a:spLocks/>
          </p:cNvSpPr>
          <p:nvPr/>
        </p:nvSpPr>
        <p:spPr>
          <a:xfrm>
            <a:off x="2999508" y="6561974"/>
            <a:ext cx="9167553" cy="232701"/>
          </a:xfrm>
          <a:prstGeom prst="rect">
            <a:avLst/>
          </a:prstGeom>
        </p:spPr>
        <p:txBody>
          <a:bodyPr wrap="square" lIns="89999" tIns="46799" rIns="89999" bIns="46799" anchor="b">
            <a:noAutofit/>
          </a:bodyPr>
          <a:lstStyle/>
          <a:p>
            <a:pPr marL="0" marR="0" lvl="0" indent="0" algn="r" defTabSz="457200" rtl="0" eaLnBrk="1" fontAlgn="auto" latinLnBrk="0" hangingPunct="1">
              <a:lnSpc>
                <a:spcPct val="100000"/>
              </a:lnSpc>
              <a:spcBef>
                <a:spcPts val="500"/>
              </a:spcBef>
              <a:spcAft>
                <a:spcPts val="0"/>
              </a:spcAft>
              <a:buClrTx/>
              <a:buSzTx/>
              <a:buFontTx/>
              <a:buNone/>
              <a:tabLst/>
              <a:defRPr/>
            </a:pPr>
            <a:r>
              <a:rPr kumimoji="0" lang="en-GB" sz="1000" b="0" i="0" u="none" strike="noStrike" kern="1200" cap="none" spc="0" normalizeH="0" baseline="0" noProof="0" dirty="0" smtClean="0">
                <a:ln>
                  <a:noFill/>
                </a:ln>
                <a:solidFill>
                  <a:srgbClr val="5C5C5C"/>
                </a:solidFill>
                <a:effectLst/>
                <a:uLnTx/>
                <a:uFillTx/>
                <a:latin typeface="Arial" panose="020B0604020202020204" pitchFamily="34" charset="0"/>
                <a:ea typeface="+mn-ea"/>
                <a:cs typeface="+mn-cs"/>
              </a:rPr>
              <a:t>1</a:t>
            </a:r>
            <a:r>
              <a:rPr kumimoji="0" lang="en-GB" sz="1000" b="0" i="0" u="none" strike="noStrike" kern="1200" cap="none" spc="0" normalizeH="0" baseline="0" noProof="0" dirty="0">
                <a:ln>
                  <a:noFill/>
                </a:ln>
                <a:solidFill>
                  <a:srgbClr val="5C5C5C"/>
                </a:solidFill>
                <a:effectLst/>
                <a:uLnTx/>
                <a:uFillTx/>
                <a:latin typeface="Arial" panose="020B0604020202020204" pitchFamily="34" charset="0"/>
                <a:ea typeface="+mn-ea"/>
                <a:cs typeface="+mn-cs"/>
              </a:rPr>
              <a:t>. </a:t>
            </a:r>
            <a:r>
              <a:rPr kumimoji="0" lang="en-GB" sz="1000" b="0" i="0" u="none" strike="noStrike" kern="1200" cap="none" spc="0" normalizeH="0" baseline="0" noProof="0" dirty="0" err="1">
                <a:ln>
                  <a:noFill/>
                </a:ln>
                <a:solidFill>
                  <a:srgbClr val="5C5C5C"/>
                </a:solidFill>
                <a:effectLst/>
                <a:uLnTx/>
                <a:uFillTx/>
                <a:latin typeface="Arial" panose="020B0604020202020204" pitchFamily="34" charset="0"/>
                <a:ea typeface="+mn-ea"/>
                <a:cs typeface="+mn-cs"/>
              </a:rPr>
              <a:t>Suissa</a:t>
            </a:r>
            <a:r>
              <a:rPr kumimoji="0" lang="en-GB" sz="1000" b="0" i="0" u="none" strike="noStrike" kern="1200" cap="none" spc="0" normalizeH="0" baseline="0" noProof="0" dirty="0">
                <a:ln>
                  <a:noFill/>
                </a:ln>
                <a:solidFill>
                  <a:srgbClr val="5C5C5C"/>
                </a:solidFill>
                <a:effectLst/>
                <a:uLnTx/>
                <a:uFillTx/>
                <a:latin typeface="Arial" panose="020B0604020202020204" pitchFamily="34" charset="0"/>
                <a:ea typeface="+mn-ea"/>
                <a:cs typeface="+mn-cs"/>
              </a:rPr>
              <a:t> S et al. </a:t>
            </a:r>
            <a:r>
              <a:rPr kumimoji="0" lang="en-GB" sz="1000" b="0" i="1" u="none" strike="noStrike" kern="1200" cap="none" spc="0" normalizeH="0" baseline="0" noProof="0" dirty="0">
                <a:ln>
                  <a:noFill/>
                </a:ln>
                <a:solidFill>
                  <a:srgbClr val="5C5C5C"/>
                </a:solidFill>
                <a:effectLst/>
                <a:uLnTx/>
                <a:uFillTx/>
                <a:latin typeface="Arial" panose="020B0604020202020204" pitchFamily="34" charset="0"/>
                <a:ea typeface="+mn-ea"/>
                <a:cs typeface="+mn-cs"/>
              </a:rPr>
              <a:t>Am J Respir </a:t>
            </a:r>
            <a:r>
              <a:rPr kumimoji="0" lang="en-GB" sz="1000" b="0" i="1" u="none" strike="noStrike" kern="1200" cap="none" spc="0" normalizeH="0" baseline="0" noProof="0" dirty="0" err="1">
                <a:ln>
                  <a:noFill/>
                </a:ln>
                <a:solidFill>
                  <a:srgbClr val="5C5C5C"/>
                </a:solidFill>
                <a:effectLst/>
                <a:uLnTx/>
                <a:uFillTx/>
                <a:latin typeface="Arial" panose="020B0604020202020204" pitchFamily="34" charset="0"/>
                <a:ea typeface="+mn-ea"/>
                <a:cs typeface="+mn-cs"/>
              </a:rPr>
              <a:t>Crit</a:t>
            </a:r>
            <a:r>
              <a:rPr kumimoji="0" lang="en-GB" sz="1000" b="0" i="1" u="none" strike="noStrike" kern="1200" cap="none" spc="0" normalizeH="0" baseline="0" noProof="0" dirty="0">
                <a:ln>
                  <a:noFill/>
                </a:ln>
                <a:solidFill>
                  <a:srgbClr val="5C5C5C"/>
                </a:solidFill>
                <a:effectLst/>
                <a:uLnTx/>
                <a:uFillTx/>
                <a:latin typeface="Arial" panose="020B0604020202020204" pitchFamily="34" charset="0"/>
                <a:ea typeface="+mn-ea"/>
                <a:cs typeface="+mn-cs"/>
              </a:rPr>
              <a:t> Care Med </a:t>
            </a:r>
            <a:r>
              <a:rPr kumimoji="0" lang="en-GB" sz="1000" b="0" i="0" u="none" strike="noStrike" kern="1200" cap="none" spc="0" normalizeH="0" baseline="0" noProof="0" dirty="0">
                <a:ln>
                  <a:noFill/>
                </a:ln>
                <a:solidFill>
                  <a:srgbClr val="5C5C5C"/>
                </a:solidFill>
                <a:effectLst/>
                <a:uLnTx/>
                <a:uFillTx/>
                <a:latin typeface="Arial" panose="020B0604020202020204" pitchFamily="34" charset="0"/>
                <a:ea typeface="+mn-ea"/>
                <a:cs typeface="+mn-cs"/>
              </a:rPr>
              <a:t>1994; 149: 604–10; 2. </a:t>
            </a:r>
            <a:r>
              <a:rPr kumimoji="0" lang="en-GB" sz="1000" b="0" i="0" u="none" strike="noStrike" kern="1200" cap="none" spc="0" normalizeH="0" baseline="0" noProof="0" dirty="0" err="1">
                <a:ln>
                  <a:noFill/>
                </a:ln>
                <a:solidFill>
                  <a:srgbClr val="5C5C5C"/>
                </a:solidFill>
                <a:effectLst/>
                <a:uLnTx/>
                <a:uFillTx/>
                <a:latin typeface="Arial" panose="020B0604020202020204" pitchFamily="34" charset="0"/>
                <a:ea typeface="+mn-ea"/>
                <a:cs typeface="+mn-cs"/>
              </a:rPr>
              <a:t>Suissa</a:t>
            </a:r>
            <a:r>
              <a:rPr kumimoji="0" lang="en-GB" sz="1000" b="0" i="0" u="none" strike="noStrike" kern="1200" cap="none" spc="0" normalizeH="0" baseline="0" noProof="0" dirty="0">
                <a:ln>
                  <a:noFill/>
                </a:ln>
                <a:solidFill>
                  <a:srgbClr val="5C5C5C"/>
                </a:solidFill>
                <a:effectLst/>
                <a:uLnTx/>
                <a:uFillTx/>
                <a:latin typeface="Arial" panose="020B0604020202020204" pitchFamily="34" charset="0"/>
                <a:ea typeface="+mn-ea"/>
                <a:cs typeface="+mn-cs"/>
              </a:rPr>
              <a:t> S et al. N </a:t>
            </a:r>
            <a:r>
              <a:rPr kumimoji="0" lang="en-GB" sz="1000" b="0" i="0" u="none" strike="noStrike" kern="1200" cap="none" spc="0" normalizeH="0" baseline="0" noProof="0" dirty="0" err="1">
                <a:ln>
                  <a:noFill/>
                </a:ln>
                <a:solidFill>
                  <a:srgbClr val="5C5C5C"/>
                </a:solidFill>
                <a:effectLst/>
                <a:uLnTx/>
                <a:uFillTx/>
                <a:latin typeface="Arial" panose="020B0604020202020204" pitchFamily="34" charset="0"/>
                <a:ea typeface="+mn-ea"/>
                <a:cs typeface="+mn-cs"/>
              </a:rPr>
              <a:t>Engl</a:t>
            </a:r>
            <a:r>
              <a:rPr kumimoji="0" lang="en-GB" sz="1000" b="0" i="0" u="none" strike="noStrike" kern="1200" cap="none" spc="0" normalizeH="0" baseline="0" noProof="0" dirty="0">
                <a:ln>
                  <a:noFill/>
                </a:ln>
                <a:solidFill>
                  <a:srgbClr val="5C5C5C"/>
                </a:solidFill>
                <a:effectLst/>
                <a:uLnTx/>
                <a:uFillTx/>
                <a:latin typeface="Arial" panose="020B0604020202020204" pitchFamily="34" charset="0"/>
                <a:ea typeface="+mn-ea"/>
                <a:cs typeface="+mn-cs"/>
              </a:rPr>
              <a:t> J Med 2000; 343: 332–6; 3. Buhl R et al. </a:t>
            </a:r>
            <a:r>
              <a:rPr kumimoji="0" lang="en-GB" sz="1000" b="0" i="1" u="none" strike="noStrike" kern="1200" cap="none" spc="0" normalizeH="0" baseline="0" noProof="0" dirty="0" err="1">
                <a:ln>
                  <a:noFill/>
                </a:ln>
                <a:solidFill>
                  <a:srgbClr val="5C5C5C"/>
                </a:solidFill>
                <a:effectLst/>
                <a:uLnTx/>
                <a:uFillTx/>
                <a:latin typeface="Arial" panose="020B0604020202020204" pitchFamily="34" charset="0"/>
                <a:ea typeface="+mn-ea"/>
                <a:cs typeface="+mn-cs"/>
              </a:rPr>
              <a:t>Respir</a:t>
            </a:r>
            <a:r>
              <a:rPr kumimoji="0" lang="en-GB" sz="1000" b="0" i="1" u="none" strike="noStrike" kern="1200" cap="none" spc="0" normalizeH="0" baseline="0" noProof="0" dirty="0">
                <a:ln>
                  <a:noFill/>
                </a:ln>
                <a:solidFill>
                  <a:srgbClr val="5C5C5C"/>
                </a:solidFill>
                <a:effectLst/>
                <a:uLnTx/>
                <a:uFillTx/>
                <a:latin typeface="Arial" panose="020B0604020202020204" pitchFamily="34" charset="0"/>
                <a:ea typeface="+mn-ea"/>
                <a:cs typeface="+mn-cs"/>
              </a:rPr>
              <a:t> Res </a:t>
            </a:r>
            <a:r>
              <a:rPr kumimoji="0" lang="en-GB" sz="1000" b="0" i="0" u="none" strike="noStrike" kern="1200" cap="none" spc="0" normalizeH="0" baseline="0" noProof="0" dirty="0">
                <a:ln>
                  <a:noFill/>
                </a:ln>
                <a:solidFill>
                  <a:srgbClr val="5C5C5C"/>
                </a:solidFill>
                <a:effectLst/>
                <a:uLnTx/>
                <a:uFillTx/>
                <a:latin typeface="Arial" panose="020B0604020202020204" pitchFamily="34" charset="0"/>
                <a:ea typeface="+mn-ea"/>
                <a:cs typeface="+mn-cs"/>
              </a:rPr>
              <a:t>2012; 13: 59.</a:t>
            </a:r>
          </a:p>
        </p:txBody>
      </p:sp>
      <p:sp>
        <p:nvSpPr>
          <p:cNvPr id="3" name="Rectangle 2">
            <a:extLst>
              <a:ext uri="{FF2B5EF4-FFF2-40B4-BE49-F238E27FC236}">
                <a16:creationId xmlns:a16="http://schemas.microsoft.com/office/drawing/2014/main" id="{9993E14C-1471-477D-8858-B9948E7F1D2A}"/>
              </a:ext>
            </a:extLst>
          </p:cNvPr>
          <p:cNvSpPr/>
          <p:nvPr/>
        </p:nvSpPr>
        <p:spPr>
          <a:xfrm>
            <a:off x="7013941" y="2428610"/>
            <a:ext cx="86946" cy="2306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2" name="Rectangle 81">
            <a:extLst>
              <a:ext uri="{FF2B5EF4-FFF2-40B4-BE49-F238E27FC236}">
                <a16:creationId xmlns:a16="http://schemas.microsoft.com/office/drawing/2014/main" id="{B85BBCE9-6748-4C22-A30B-FDD32F0AFE51}"/>
              </a:ext>
            </a:extLst>
          </p:cNvPr>
          <p:cNvSpPr/>
          <p:nvPr/>
        </p:nvSpPr>
        <p:spPr>
          <a:xfrm>
            <a:off x="2721263" y="4630067"/>
            <a:ext cx="187648"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83" name="Straight Connector 82"/>
          <p:cNvCxnSpPr/>
          <p:nvPr/>
        </p:nvCxnSpPr>
        <p:spPr>
          <a:xfrm flipV="1">
            <a:off x="504551" y="1030777"/>
            <a:ext cx="11182898" cy="8316"/>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45310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792" y="86399"/>
            <a:ext cx="11159820" cy="899985"/>
          </a:xfrm>
        </p:spPr>
        <p:txBody>
          <a:bodyPr wrap="square" lIns="0" tIns="46799" rIns="89999" bIns="46799" anchor="b">
            <a:noAutofit/>
          </a:bodyPr>
          <a:lstStyle/>
          <a:p>
            <a:pPr algn="ctr"/>
            <a:r>
              <a:rPr lang="en-GB" dirty="0">
                <a:solidFill>
                  <a:srgbClr val="060606"/>
                </a:solidFill>
              </a:rPr>
              <a:t>NRAD report reveals excessive prescribing of SABAs and </a:t>
            </a:r>
            <a:br>
              <a:rPr lang="en-GB" dirty="0">
                <a:solidFill>
                  <a:srgbClr val="060606"/>
                </a:solidFill>
              </a:rPr>
            </a:br>
            <a:r>
              <a:rPr lang="en-GB" dirty="0">
                <a:solidFill>
                  <a:srgbClr val="060606"/>
                </a:solidFill>
              </a:rPr>
              <a:t>under-prescribing of preventer medication </a:t>
            </a:r>
          </a:p>
        </p:txBody>
      </p:sp>
      <p:sp>
        <p:nvSpPr>
          <p:cNvPr id="138" name="Text Placeholder 12"/>
          <p:cNvSpPr txBox="1">
            <a:spLocks/>
          </p:cNvSpPr>
          <p:nvPr/>
        </p:nvSpPr>
        <p:spPr>
          <a:xfrm>
            <a:off x="0" y="6317898"/>
            <a:ext cx="11519815" cy="539991"/>
          </a:xfrm>
          <a:prstGeom prst="rect">
            <a:avLst/>
          </a:prstGeom>
        </p:spPr>
        <p:txBody>
          <a:bodyPr wrap="square" lIns="89999" tIns="46799" rIns="89999" bIns="46799" anchor="b">
            <a:noAutofit/>
          </a:bodyPr>
          <a:lstStyle>
            <a:lvl1pPr marL="177800" indent="-177800" algn="l" defTabSz="457200" rtl="0" eaLnBrk="1" latinLnBrk="0" hangingPunct="1">
              <a:spcBef>
                <a:spcPts val="500"/>
              </a:spcBef>
              <a:spcAft>
                <a:spcPts val="500"/>
              </a:spcAft>
              <a:buClr>
                <a:schemeClr val="accent1"/>
              </a:buClr>
              <a:buSzPct val="110000"/>
              <a:buFont typeface="Wingdings" charset="2"/>
              <a:buChar char="§"/>
              <a:tabLst/>
              <a:defRPr sz="2000" kern="1200">
                <a:solidFill>
                  <a:schemeClr val="tx1"/>
                </a:solidFill>
                <a:latin typeface="+mn-lt"/>
                <a:ea typeface="+mn-ea"/>
                <a:cs typeface="+mn-cs"/>
              </a:defRPr>
            </a:lvl1pPr>
            <a:lvl2pPr marL="449263" indent="-271463" algn="l" defTabSz="457200" rtl="0" eaLnBrk="1" latinLnBrk="0" hangingPunct="1">
              <a:spcBef>
                <a:spcPts val="500"/>
              </a:spcBef>
              <a:spcAft>
                <a:spcPts val="0"/>
              </a:spcAft>
              <a:buFont typeface="Arial"/>
              <a:buChar char="–"/>
              <a:defRPr sz="1800" kern="1200">
                <a:solidFill>
                  <a:schemeClr val="tx1"/>
                </a:solidFill>
                <a:latin typeface="+mn-lt"/>
                <a:ea typeface="+mn-ea"/>
                <a:cs typeface="+mn-cs"/>
              </a:defRPr>
            </a:lvl2pPr>
            <a:lvl3pPr marL="628650" indent="-179388" algn="l" defTabSz="457200" rtl="0" eaLnBrk="1" latinLnBrk="0" hangingPunct="1">
              <a:spcBef>
                <a:spcPts val="500"/>
              </a:spcBef>
              <a:spcAft>
                <a:spcPts val="0"/>
              </a:spcAft>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500000"/>
              </a:spcBef>
              <a:spcAft>
                <a:spcPts val="0"/>
              </a:spcAft>
              <a:buNone/>
            </a:pPr>
            <a:r>
              <a:rPr lang="en-GB" sz="1000" dirty="0">
                <a:solidFill>
                  <a:srgbClr val="060606"/>
                </a:solidFill>
                <a:latin typeface="Arial" panose="020B0604020202020204" pitchFamily="34" charset="0"/>
              </a:rPr>
              <a:t>*Of those patients for which the number of prescriptions was known. Among 189 patients who were on short-acting relievers at the time of death, the number of prescriptions was known for 165. Among 168 patients on preventer inhalers at the time of death, either as stand-alone or in combination, the number of prescriptions was known for 128.</a:t>
            </a:r>
          </a:p>
          <a:p>
            <a:pPr marL="0" indent="0">
              <a:spcAft>
                <a:spcPts val="0"/>
              </a:spcAft>
              <a:buNone/>
            </a:pPr>
            <a:r>
              <a:rPr lang="en-GB" sz="1000" dirty="0">
                <a:solidFill>
                  <a:srgbClr val="060606"/>
                </a:solidFill>
                <a:latin typeface="Arial" panose="020B0604020202020204" pitchFamily="34" charset="0"/>
              </a:rPr>
              <a:t>NRAD, National Review of Asthma Deaths; SABA, short-acting </a:t>
            </a:r>
            <a:r>
              <a:rPr lang="el-GR" sz="1000" dirty="0">
                <a:solidFill>
                  <a:srgbClr val="060606"/>
                </a:solidFill>
                <a:latin typeface="Arial" panose="020B0604020202020204" pitchFamily="34" charset="0"/>
              </a:rPr>
              <a:t>β</a:t>
            </a:r>
            <a:r>
              <a:rPr lang="en-GB" sz="1000" baseline="-25000" dirty="0">
                <a:solidFill>
                  <a:srgbClr val="060606"/>
                </a:solidFill>
                <a:latin typeface="Arial" panose="020B0604020202020204" pitchFamily="34" charset="0"/>
              </a:rPr>
              <a:t>2</a:t>
            </a:r>
            <a:r>
              <a:rPr lang="en-GB" sz="1000" dirty="0">
                <a:solidFill>
                  <a:srgbClr val="060606"/>
                </a:solidFill>
                <a:latin typeface="Arial" panose="020B0604020202020204" pitchFamily="34" charset="0"/>
              </a:rPr>
              <a:t>-agonist</a:t>
            </a:r>
            <a:br>
              <a:rPr lang="en-GB" sz="1000" dirty="0">
                <a:solidFill>
                  <a:srgbClr val="060606"/>
                </a:solidFill>
                <a:latin typeface="Arial" panose="020B0604020202020204" pitchFamily="34" charset="0"/>
              </a:rPr>
            </a:br>
            <a:r>
              <a:rPr lang="en-GB" sz="1000" dirty="0">
                <a:solidFill>
                  <a:srgbClr val="060606"/>
                </a:solidFill>
                <a:latin typeface="Arial" panose="020B0604020202020204" pitchFamily="34" charset="0"/>
              </a:rPr>
              <a:t>Royal College of Physicians. </a:t>
            </a:r>
            <a:r>
              <a:rPr lang="en-GB" sz="1000" i="1" dirty="0">
                <a:solidFill>
                  <a:srgbClr val="060606"/>
                </a:solidFill>
                <a:latin typeface="Arial" panose="020B0604020202020204" pitchFamily="34" charset="0"/>
              </a:rPr>
              <a:t>Why Asthma Still Kills? The National Review of Asthma Deaths (NRAD) </a:t>
            </a:r>
            <a:r>
              <a:rPr lang="en-GB" sz="1000" dirty="0">
                <a:solidFill>
                  <a:srgbClr val="060606"/>
                </a:solidFill>
                <a:latin typeface="Arial" panose="020B0604020202020204" pitchFamily="34" charset="0"/>
              </a:rPr>
              <a:t>[online] 2014. Available from: https://www.rcplondon.ac.uk/projects/outputs/why-asthma-still-kills [Last accessed: December, 2016].</a:t>
            </a:r>
          </a:p>
        </p:txBody>
      </p:sp>
      <p:grpSp>
        <p:nvGrpSpPr>
          <p:cNvPr id="8" name="Group 7">
            <a:extLst>
              <a:ext uri="{FF2B5EF4-FFF2-40B4-BE49-F238E27FC236}">
                <a16:creationId xmlns:a16="http://schemas.microsoft.com/office/drawing/2014/main" id="{140E1692-9800-4C6B-9827-E500DF143DFA}"/>
              </a:ext>
            </a:extLst>
          </p:cNvPr>
          <p:cNvGrpSpPr/>
          <p:nvPr/>
        </p:nvGrpSpPr>
        <p:grpSpPr>
          <a:xfrm>
            <a:off x="577955" y="1825660"/>
            <a:ext cx="11354741" cy="3900349"/>
            <a:chOff x="610284" y="1825660"/>
            <a:chExt cx="11354741" cy="3900349"/>
          </a:xfrm>
        </p:grpSpPr>
        <p:cxnSp>
          <p:nvCxnSpPr>
            <p:cNvPr id="79" name="Straight Connector 78"/>
            <p:cNvCxnSpPr>
              <a:cxnSpLocks/>
            </p:cNvCxnSpPr>
            <p:nvPr/>
          </p:nvCxnSpPr>
          <p:spPr>
            <a:xfrm flipV="1">
              <a:off x="6128329" y="1854269"/>
              <a:ext cx="0" cy="3636963"/>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nvGrpSpPr>
            <p:cNvPr id="6" name="Group 5">
              <a:extLst>
                <a:ext uri="{FF2B5EF4-FFF2-40B4-BE49-F238E27FC236}">
                  <a16:creationId xmlns:a16="http://schemas.microsoft.com/office/drawing/2014/main" id="{0A60C691-D065-4B6E-B2ED-CF62C99E0082}"/>
                </a:ext>
              </a:extLst>
            </p:cNvPr>
            <p:cNvGrpSpPr/>
            <p:nvPr/>
          </p:nvGrpSpPr>
          <p:grpSpPr>
            <a:xfrm>
              <a:off x="6520249" y="1825660"/>
              <a:ext cx="5444776" cy="3900349"/>
              <a:chOff x="6520249" y="1834371"/>
              <a:chExt cx="5444776" cy="3900349"/>
            </a:xfrm>
          </p:grpSpPr>
          <p:sp>
            <p:nvSpPr>
              <p:cNvPr id="143" name="Rectangle 142"/>
              <p:cNvSpPr/>
              <p:nvPr/>
            </p:nvSpPr>
            <p:spPr>
              <a:xfrm>
                <a:off x="6520249" y="4123871"/>
                <a:ext cx="5444776" cy="776575"/>
              </a:xfrm>
              <a:prstGeom prst="rect">
                <a:avLst/>
              </a:prstGeom>
            </p:spPr>
            <p:txBody>
              <a:bodyPr wrap="square" lIns="0" tIns="0" rIns="0" bIns="0">
                <a:noAutofit/>
              </a:bodyPr>
              <a:lstStyle/>
              <a:p>
                <a:pPr defTabSz="914400"/>
                <a:r>
                  <a:rPr lang="en-GB" sz="3200" b="1" dirty="0">
                    <a:solidFill>
                      <a:srgbClr val="060606"/>
                    </a:solidFill>
                  </a:rPr>
                  <a:t>38%</a:t>
                </a:r>
                <a:r>
                  <a:rPr lang="en-GB" sz="1400" b="1" dirty="0">
                    <a:solidFill>
                      <a:srgbClr val="060606"/>
                    </a:solidFill>
                  </a:rPr>
                  <a:t> </a:t>
                </a:r>
                <a:r>
                  <a:rPr lang="en-GB" sz="1400" dirty="0">
                    <a:solidFill>
                      <a:srgbClr val="060606"/>
                    </a:solidFill>
                  </a:rPr>
                  <a:t>of patients on preventer inhalers* received fewer than  </a:t>
                </a:r>
                <a:br>
                  <a:rPr lang="en-GB" sz="1400" dirty="0">
                    <a:solidFill>
                      <a:srgbClr val="060606"/>
                    </a:solidFill>
                  </a:rPr>
                </a:br>
                <a:r>
                  <a:rPr lang="en-GB" sz="3200" b="1" dirty="0">
                    <a:solidFill>
                      <a:srgbClr val="060606"/>
                    </a:solidFill>
                  </a:rPr>
                  <a:t>4</a:t>
                </a:r>
                <a:r>
                  <a:rPr lang="en-GB" sz="1600" b="1" dirty="0">
                    <a:solidFill>
                      <a:srgbClr val="060606"/>
                    </a:solidFill>
                  </a:rPr>
                  <a:t> </a:t>
                </a:r>
                <a:r>
                  <a:rPr lang="en-GB" sz="1400" dirty="0">
                    <a:solidFill>
                      <a:srgbClr val="060606"/>
                    </a:solidFill>
                  </a:rPr>
                  <a:t>inhalers in the year leading up to their death…</a:t>
                </a:r>
              </a:p>
            </p:txBody>
          </p:sp>
          <p:sp>
            <p:nvSpPr>
              <p:cNvPr id="80" name="TextBox 79"/>
              <p:cNvSpPr txBox="1"/>
              <p:nvPr/>
            </p:nvSpPr>
            <p:spPr>
              <a:xfrm>
                <a:off x="6520249" y="2562096"/>
                <a:ext cx="3781688" cy="1143331"/>
              </a:xfrm>
              <a:prstGeom prst="rect">
                <a:avLst/>
              </a:prstGeom>
              <a:noFill/>
            </p:spPr>
            <p:txBody>
              <a:bodyPr wrap="square" lIns="0" tIns="0" rIns="0" bIns="0" rtlCol="0">
                <a:noAutofit/>
              </a:bodyPr>
              <a:lstStyle/>
              <a:p>
                <a:pPr defTabSz="914400">
                  <a:spcAft>
                    <a:spcPts val="200"/>
                  </a:spcAft>
                </a:pPr>
                <a:r>
                  <a:rPr lang="en-GB" sz="1400" dirty="0">
                    <a:solidFill>
                      <a:srgbClr val="060606"/>
                    </a:solidFill>
                  </a:rPr>
                  <a:t>To comply with recommendations, most</a:t>
                </a:r>
                <a:br>
                  <a:rPr lang="en-GB" sz="1400" dirty="0">
                    <a:solidFill>
                      <a:srgbClr val="060606"/>
                    </a:solidFill>
                  </a:rPr>
                </a:br>
                <a:r>
                  <a:rPr lang="en-GB" sz="1400" dirty="0">
                    <a:solidFill>
                      <a:srgbClr val="060606"/>
                    </a:solidFill>
                  </a:rPr>
                  <a:t>patients would usually need at least</a:t>
                </a:r>
              </a:p>
              <a:p>
                <a:pPr defTabSz="914400">
                  <a:spcAft>
                    <a:spcPts val="200"/>
                  </a:spcAft>
                </a:pPr>
                <a:endParaRPr lang="en-GB" sz="1400" b="1" dirty="0">
                  <a:solidFill>
                    <a:srgbClr val="060606"/>
                  </a:solidFill>
                </a:endParaRPr>
              </a:p>
              <a:p>
                <a:pPr defTabSz="914400">
                  <a:spcAft>
                    <a:spcPts val="200"/>
                  </a:spcAft>
                </a:pPr>
                <a:endParaRPr lang="en-GB" sz="1400" b="1" dirty="0">
                  <a:solidFill>
                    <a:srgbClr val="060606"/>
                  </a:solidFill>
                </a:endParaRPr>
              </a:p>
              <a:p>
                <a:pPr defTabSz="914400">
                  <a:spcAft>
                    <a:spcPts val="200"/>
                  </a:spcAft>
                </a:pPr>
                <a:r>
                  <a:rPr lang="en-GB" sz="3200" b="1" dirty="0">
                    <a:solidFill>
                      <a:srgbClr val="060606"/>
                    </a:solidFill>
                  </a:rPr>
                  <a:t>12</a:t>
                </a:r>
                <a:r>
                  <a:rPr lang="en-GB" sz="1400" dirty="0">
                    <a:solidFill>
                      <a:srgbClr val="060606"/>
                    </a:solidFill>
                  </a:rPr>
                  <a:t> preventer prescriptions per year</a:t>
                </a:r>
              </a:p>
            </p:txBody>
          </p:sp>
          <p:sp>
            <p:nvSpPr>
              <p:cNvPr id="82" name="Rectangle 81"/>
              <p:cNvSpPr/>
              <p:nvPr/>
            </p:nvSpPr>
            <p:spPr>
              <a:xfrm>
                <a:off x="6520249" y="1834371"/>
                <a:ext cx="3780000" cy="576293"/>
              </a:xfrm>
              <a:prstGeom prst="rect">
                <a:avLst/>
              </a:prstGeom>
              <a:solidFill>
                <a:srgbClr val="663300"/>
              </a:solidFill>
            </p:spPr>
            <p:txBody>
              <a:bodyPr wrap="square" lIns="72000" tIns="72000" rIns="72000" bIns="72000" anchor="ctr">
                <a:spAutoFit/>
              </a:bodyPr>
              <a:lstStyle/>
              <a:p>
                <a:pPr algn="ctr" defTabSz="914400"/>
                <a:r>
                  <a:rPr lang="en-GB" sz="1400" b="1" dirty="0">
                    <a:solidFill>
                      <a:schemeClr val="bg1"/>
                    </a:solidFill>
                  </a:rPr>
                  <a:t>Evidence of under-prescribing </a:t>
                </a:r>
                <a:br>
                  <a:rPr lang="en-GB" sz="1400" b="1" dirty="0">
                    <a:solidFill>
                      <a:schemeClr val="bg1"/>
                    </a:solidFill>
                  </a:rPr>
                </a:br>
                <a:r>
                  <a:rPr lang="en-GB" sz="1400" b="1" dirty="0">
                    <a:solidFill>
                      <a:schemeClr val="bg1"/>
                    </a:solidFill>
                  </a:rPr>
                  <a:t>of preventer medication</a:t>
                </a:r>
              </a:p>
            </p:txBody>
          </p:sp>
          <p:grpSp>
            <p:nvGrpSpPr>
              <p:cNvPr id="87" name="Group 86"/>
              <p:cNvGrpSpPr/>
              <p:nvPr/>
            </p:nvGrpSpPr>
            <p:grpSpPr>
              <a:xfrm>
                <a:off x="6601228" y="3054952"/>
                <a:ext cx="3496090" cy="393748"/>
                <a:chOff x="4867028" y="2541538"/>
                <a:chExt cx="4108213" cy="462688"/>
              </a:xfrm>
              <a:solidFill>
                <a:srgbClr val="663300"/>
              </a:solidFill>
            </p:grpSpPr>
            <p:grpSp>
              <p:nvGrpSpPr>
                <p:cNvPr id="88" name="Group 4"/>
                <p:cNvGrpSpPr>
                  <a:grpSpLocks noChangeAspect="1"/>
                </p:cNvGrpSpPr>
                <p:nvPr/>
              </p:nvGrpSpPr>
              <p:grpSpPr bwMode="auto">
                <a:xfrm>
                  <a:off x="4867028" y="2541538"/>
                  <a:ext cx="347398" cy="462688"/>
                  <a:chOff x="2312" y="1403"/>
                  <a:chExt cx="1136" cy="1513"/>
                </a:xfrm>
                <a:grpFill/>
              </p:grpSpPr>
              <p:sp>
                <p:nvSpPr>
                  <p:cNvPr id="133" name="Freeform 5"/>
                  <p:cNvSpPr>
                    <a:spLocks/>
                  </p:cNvSpPr>
                  <p:nvPr/>
                </p:nvSpPr>
                <p:spPr bwMode="auto">
                  <a:xfrm>
                    <a:off x="3248" y="2529"/>
                    <a:ext cx="200" cy="386"/>
                  </a:xfrm>
                  <a:custGeom>
                    <a:avLst/>
                    <a:gdLst>
                      <a:gd name="T0" fmla="*/ 0 w 200"/>
                      <a:gd name="T1" fmla="*/ 0 h 386"/>
                      <a:gd name="T2" fmla="*/ 0 w 200"/>
                      <a:gd name="T3" fmla="*/ 386 h 386"/>
                      <a:gd name="T4" fmla="*/ 200 w 200"/>
                      <a:gd name="T5" fmla="*/ 365 h 386"/>
                      <a:gd name="T6" fmla="*/ 200 w 200"/>
                      <a:gd name="T7" fmla="*/ 242 h 386"/>
                      <a:gd name="T8" fmla="*/ 200 w 200"/>
                      <a:gd name="T9" fmla="*/ 143 h 386"/>
                      <a:gd name="T10" fmla="*/ 200 w 200"/>
                      <a:gd name="T11" fmla="*/ 20 h 386"/>
                      <a:gd name="T12" fmla="*/ 0 w 200"/>
                      <a:gd name="T13" fmla="*/ 0 h 386"/>
                    </a:gdLst>
                    <a:ahLst/>
                    <a:cxnLst>
                      <a:cxn ang="0">
                        <a:pos x="T0" y="T1"/>
                      </a:cxn>
                      <a:cxn ang="0">
                        <a:pos x="T2" y="T3"/>
                      </a:cxn>
                      <a:cxn ang="0">
                        <a:pos x="T4" y="T5"/>
                      </a:cxn>
                      <a:cxn ang="0">
                        <a:pos x="T6" y="T7"/>
                      </a:cxn>
                      <a:cxn ang="0">
                        <a:pos x="T8" y="T9"/>
                      </a:cxn>
                      <a:cxn ang="0">
                        <a:pos x="T10" y="T11"/>
                      </a:cxn>
                      <a:cxn ang="0">
                        <a:pos x="T12" y="T13"/>
                      </a:cxn>
                    </a:cxnLst>
                    <a:rect l="0" t="0" r="r" b="b"/>
                    <a:pathLst>
                      <a:path w="200" h="386">
                        <a:moveTo>
                          <a:pt x="0" y="0"/>
                        </a:moveTo>
                        <a:lnTo>
                          <a:pt x="0" y="386"/>
                        </a:lnTo>
                        <a:lnTo>
                          <a:pt x="200" y="365"/>
                        </a:lnTo>
                        <a:lnTo>
                          <a:pt x="200" y="242"/>
                        </a:lnTo>
                        <a:lnTo>
                          <a:pt x="200" y="143"/>
                        </a:lnTo>
                        <a:lnTo>
                          <a:pt x="200" y="2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4" name="Freeform 6"/>
                  <p:cNvSpPr>
                    <a:spLocks/>
                  </p:cNvSpPr>
                  <p:nvPr/>
                </p:nvSpPr>
                <p:spPr bwMode="auto">
                  <a:xfrm>
                    <a:off x="2312" y="1403"/>
                    <a:ext cx="399" cy="301"/>
                  </a:xfrm>
                  <a:custGeom>
                    <a:avLst/>
                    <a:gdLst>
                      <a:gd name="T0" fmla="*/ 327 w 327"/>
                      <a:gd name="T1" fmla="*/ 93 h 248"/>
                      <a:gd name="T2" fmla="*/ 300 w 327"/>
                      <a:gd name="T3" fmla="*/ 0 h 248"/>
                      <a:gd name="T4" fmla="*/ 142 w 327"/>
                      <a:gd name="T5" fmla="*/ 27 h 248"/>
                      <a:gd name="T6" fmla="*/ 0 w 327"/>
                      <a:gd name="T7" fmla="*/ 101 h 248"/>
                      <a:gd name="T8" fmla="*/ 42 w 327"/>
                      <a:gd name="T9" fmla="*/ 248 h 248"/>
                      <a:gd name="T10" fmla="*/ 327 w 327"/>
                      <a:gd name="T11" fmla="*/ 93 h 248"/>
                    </a:gdLst>
                    <a:ahLst/>
                    <a:cxnLst>
                      <a:cxn ang="0">
                        <a:pos x="T0" y="T1"/>
                      </a:cxn>
                      <a:cxn ang="0">
                        <a:pos x="T2" y="T3"/>
                      </a:cxn>
                      <a:cxn ang="0">
                        <a:pos x="T4" y="T5"/>
                      </a:cxn>
                      <a:cxn ang="0">
                        <a:pos x="T6" y="T7"/>
                      </a:cxn>
                      <a:cxn ang="0">
                        <a:pos x="T8" y="T9"/>
                      </a:cxn>
                      <a:cxn ang="0">
                        <a:pos x="T10" y="T11"/>
                      </a:cxn>
                    </a:cxnLst>
                    <a:rect l="0" t="0" r="r" b="b"/>
                    <a:pathLst>
                      <a:path w="327" h="248">
                        <a:moveTo>
                          <a:pt x="327" y="93"/>
                        </a:moveTo>
                        <a:cubicBezTo>
                          <a:pt x="300" y="0"/>
                          <a:pt x="300" y="0"/>
                          <a:pt x="300" y="0"/>
                        </a:cubicBezTo>
                        <a:cubicBezTo>
                          <a:pt x="300" y="0"/>
                          <a:pt x="208" y="4"/>
                          <a:pt x="142" y="27"/>
                        </a:cubicBezTo>
                        <a:cubicBezTo>
                          <a:pt x="76" y="50"/>
                          <a:pt x="0" y="101"/>
                          <a:pt x="0" y="101"/>
                        </a:cubicBezTo>
                        <a:cubicBezTo>
                          <a:pt x="42" y="248"/>
                          <a:pt x="42" y="248"/>
                          <a:pt x="42" y="248"/>
                        </a:cubicBezTo>
                        <a:lnTo>
                          <a:pt x="327"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5" name="Freeform 7"/>
                  <p:cNvSpPr>
                    <a:spLocks noEditPoints="1"/>
                  </p:cNvSpPr>
                  <p:nvPr/>
                </p:nvSpPr>
                <p:spPr bwMode="auto">
                  <a:xfrm>
                    <a:off x="2319" y="1547"/>
                    <a:ext cx="860" cy="1369"/>
                  </a:xfrm>
                  <a:custGeom>
                    <a:avLst/>
                    <a:gdLst>
                      <a:gd name="T0" fmla="*/ 630 w 704"/>
                      <a:gd name="T1" fmla="*/ 809 h 1128"/>
                      <a:gd name="T2" fmla="*/ 396 w 704"/>
                      <a:gd name="T3" fmla="*/ 0 h 1128"/>
                      <a:gd name="T4" fmla="*/ 0 w 704"/>
                      <a:gd name="T5" fmla="*/ 215 h 1128"/>
                      <a:gd name="T6" fmla="*/ 248 w 704"/>
                      <a:gd name="T7" fmla="*/ 1084 h 1128"/>
                      <a:gd name="T8" fmla="*/ 248 w 704"/>
                      <a:gd name="T9" fmla="*/ 1084 h 1128"/>
                      <a:gd name="T10" fmla="*/ 317 w 704"/>
                      <a:gd name="T11" fmla="*/ 1128 h 1128"/>
                      <a:gd name="T12" fmla="*/ 704 w 704"/>
                      <a:gd name="T13" fmla="*/ 1128 h 1128"/>
                      <a:gd name="T14" fmla="*/ 704 w 704"/>
                      <a:gd name="T15" fmla="*/ 809 h 1128"/>
                      <a:gd name="T16" fmla="*/ 630 w 704"/>
                      <a:gd name="T17" fmla="*/ 809 h 1128"/>
                      <a:gd name="T18" fmla="*/ 468 w 704"/>
                      <a:gd name="T19" fmla="*/ 1051 h 1128"/>
                      <a:gd name="T20" fmla="*/ 332 w 704"/>
                      <a:gd name="T21" fmla="*/ 1051 h 1128"/>
                      <a:gd name="T22" fmla="*/ 304 w 704"/>
                      <a:gd name="T23" fmla="*/ 1025 h 1128"/>
                      <a:gd name="T24" fmla="*/ 132 w 704"/>
                      <a:gd name="T25" fmla="*/ 434 h 1128"/>
                      <a:gd name="T26" fmla="*/ 151 w 704"/>
                      <a:gd name="T27" fmla="*/ 400 h 1128"/>
                      <a:gd name="T28" fmla="*/ 186 w 704"/>
                      <a:gd name="T29" fmla="*/ 419 h 1128"/>
                      <a:gd name="T30" fmla="*/ 353 w 704"/>
                      <a:gd name="T31" fmla="*/ 995 h 1128"/>
                      <a:gd name="T32" fmla="*/ 468 w 704"/>
                      <a:gd name="T33" fmla="*/ 995 h 1128"/>
                      <a:gd name="T34" fmla="*/ 496 w 704"/>
                      <a:gd name="T35" fmla="*/ 1023 h 1128"/>
                      <a:gd name="T36" fmla="*/ 468 w 704"/>
                      <a:gd name="T37" fmla="*/ 1051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4" h="1128">
                        <a:moveTo>
                          <a:pt x="630" y="809"/>
                        </a:moveTo>
                        <a:cubicBezTo>
                          <a:pt x="396" y="0"/>
                          <a:pt x="396" y="0"/>
                          <a:pt x="396" y="0"/>
                        </a:cubicBezTo>
                        <a:cubicBezTo>
                          <a:pt x="0" y="215"/>
                          <a:pt x="0" y="215"/>
                          <a:pt x="0" y="215"/>
                        </a:cubicBezTo>
                        <a:cubicBezTo>
                          <a:pt x="248" y="1084"/>
                          <a:pt x="248" y="1084"/>
                          <a:pt x="248" y="1084"/>
                        </a:cubicBezTo>
                        <a:cubicBezTo>
                          <a:pt x="248" y="1084"/>
                          <a:pt x="248" y="1084"/>
                          <a:pt x="248" y="1084"/>
                        </a:cubicBezTo>
                        <a:cubicBezTo>
                          <a:pt x="259" y="1110"/>
                          <a:pt x="287" y="1128"/>
                          <a:pt x="317" y="1128"/>
                        </a:cubicBezTo>
                        <a:cubicBezTo>
                          <a:pt x="704" y="1128"/>
                          <a:pt x="704" y="1128"/>
                          <a:pt x="704" y="1128"/>
                        </a:cubicBezTo>
                        <a:cubicBezTo>
                          <a:pt x="704" y="809"/>
                          <a:pt x="704" y="809"/>
                          <a:pt x="704" y="809"/>
                        </a:cubicBezTo>
                        <a:lnTo>
                          <a:pt x="630" y="809"/>
                        </a:lnTo>
                        <a:close/>
                        <a:moveTo>
                          <a:pt x="468" y="1051"/>
                        </a:moveTo>
                        <a:cubicBezTo>
                          <a:pt x="332" y="1051"/>
                          <a:pt x="332" y="1051"/>
                          <a:pt x="332" y="1051"/>
                        </a:cubicBezTo>
                        <a:cubicBezTo>
                          <a:pt x="317" y="1051"/>
                          <a:pt x="305" y="1039"/>
                          <a:pt x="304" y="1025"/>
                        </a:cubicBezTo>
                        <a:cubicBezTo>
                          <a:pt x="132" y="434"/>
                          <a:pt x="132" y="434"/>
                          <a:pt x="132" y="434"/>
                        </a:cubicBezTo>
                        <a:cubicBezTo>
                          <a:pt x="128" y="419"/>
                          <a:pt x="136" y="404"/>
                          <a:pt x="151" y="400"/>
                        </a:cubicBezTo>
                        <a:cubicBezTo>
                          <a:pt x="166" y="395"/>
                          <a:pt x="182" y="404"/>
                          <a:pt x="186" y="419"/>
                        </a:cubicBezTo>
                        <a:cubicBezTo>
                          <a:pt x="353" y="995"/>
                          <a:pt x="353" y="995"/>
                          <a:pt x="353" y="995"/>
                        </a:cubicBezTo>
                        <a:cubicBezTo>
                          <a:pt x="468" y="995"/>
                          <a:pt x="468" y="995"/>
                          <a:pt x="468" y="995"/>
                        </a:cubicBezTo>
                        <a:cubicBezTo>
                          <a:pt x="483" y="995"/>
                          <a:pt x="496" y="1007"/>
                          <a:pt x="496" y="1023"/>
                        </a:cubicBezTo>
                        <a:cubicBezTo>
                          <a:pt x="496" y="1038"/>
                          <a:pt x="483" y="1051"/>
                          <a:pt x="468" y="10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89" name="Group 4"/>
                <p:cNvGrpSpPr>
                  <a:grpSpLocks noChangeAspect="1"/>
                </p:cNvGrpSpPr>
                <p:nvPr/>
              </p:nvGrpSpPr>
              <p:grpSpPr bwMode="auto">
                <a:xfrm>
                  <a:off x="5214426" y="2541538"/>
                  <a:ext cx="347398" cy="462688"/>
                  <a:chOff x="2312" y="1403"/>
                  <a:chExt cx="1136" cy="1513"/>
                </a:xfrm>
                <a:grpFill/>
              </p:grpSpPr>
              <p:sp>
                <p:nvSpPr>
                  <p:cNvPr id="130" name="Freeform 5"/>
                  <p:cNvSpPr>
                    <a:spLocks/>
                  </p:cNvSpPr>
                  <p:nvPr/>
                </p:nvSpPr>
                <p:spPr bwMode="auto">
                  <a:xfrm>
                    <a:off x="3248" y="2529"/>
                    <a:ext cx="200" cy="386"/>
                  </a:xfrm>
                  <a:custGeom>
                    <a:avLst/>
                    <a:gdLst>
                      <a:gd name="T0" fmla="*/ 0 w 200"/>
                      <a:gd name="T1" fmla="*/ 0 h 386"/>
                      <a:gd name="T2" fmla="*/ 0 w 200"/>
                      <a:gd name="T3" fmla="*/ 386 h 386"/>
                      <a:gd name="T4" fmla="*/ 200 w 200"/>
                      <a:gd name="T5" fmla="*/ 365 h 386"/>
                      <a:gd name="T6" fmla="*/ 200 w 200"/>
                      <a:gd name="T7" fmla="*/ 242 h 386"/>
                      <a:gd name="T8" fmla="*/ 200 w 200"/>
                      <a:gd name="T9" fmla="*/ 143 h 386"/>
                      <a:gd name="T10" fmla="*/ 200 w 200"/>
                      <a:gd name="T11" fmla="*/ 20 h 386"/>
                      <a:gd name="T12" fmla="*/ 0 w 200"/>
                      <a:gd name="T13" fmla="*/ 0 h 386"/>
                    </a:gdLst>
                    <a:ahLst/>
                    <a:cxnLst>
                      <a:cxn ang="0">
                        <a:pos x="T0" y="T1"/>
                      </a:cxn>
                      <a:cxn ang="0">
                        <a:pos x="T2" y="T3"/>
                      </a:cxn>
                      <a:cxn ang="0">
                        <a:pos x="T4" y="T5"/>
                      </a:cxn>
                      <a:cxn ang="0">
                        <a:pos x="T6" y="T7"/>
                      </a:cxn>
                      <a:cxn ang="0">
                        <a:pos x="T8" y="T9"/>
                      </a:cxn>
                      <a:cxn ang="0">
                        <a:pos x="T10" y="T11"/>
                      </a:cxn>
                      <a:cxn ang="0">
                        <a:pos x="T12" y="T13"/>
                      </a:cxn>
                    </a:cxnLst>
                    <a:rect l="0" t="0" r="r" b="b"/>
                    <a:pathLst>
                      <a:path w="200" h="386">
                        <a:moveTo>
                          <a:pt x="0" y="0"/>
                        </a:moveTo>
                        <a:lnTo>
                          <a:pt x="0" y="386"/>
                        </a:lnTo>
                        <a:lnTo>
                          <a:pt x="200" y="365"/>
                        </a:lnTo>
                        <a:lnTo>
                          <a:pt x="200" y="242"/>
                        </a:lnTo>
                        <a:lnTo>
                          <a:pt x="200" y="143"/>
                        </a:lnTo>
                        <a:lnTo>
                          <a:pt x="200" y="2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1" name="Freeform 6"/>
                  <p:cNvSpPr>
                    <a:spLocks/>
                  </p:cNvSpPr>
                  <p:nvPr/>
                </p:nvSpPr>
                <p:spPr bwMode="auto">
                  <a:xfrm>
                    <a:off x="2312" y="1403"/>
                    <a:ext cx="399" cy="301"/>
                  </a:xfrm>
                  <a:custGeom>
                    <a:avLst/>
                    <a:gdLst>
                      <a:gd name="T0" fmla="*/ 327 w 327"/>
                      <a:gd name="T1" fmla="*/ 93 h 248"/>
                      <a:gd name="T2" fmla="*/ 300 w 327"/>
                      <a:gd name="T3" fmla="*/ 0 h 248"/>
                      <a:gd name="T4" fmla="*/ 142 w 327"/>
                      <a:gd name="T5" fmla="*/ 27 h 248"/>
                      <a:gd name="T6" fmla="*/ 0 w 327"/>
                      <a:gd name="T7" fmla="*/ 101 h 248"/>
                      <a:gd name="T8" fmla="*/ 42 w 327"/>
                      <a:gd name="T9" fmla="*/ 248 h 248"/>
                      <a:gd name="T10" fmla="*/ 327 w 327"/>
                      <a:gd name="T11" fmla="*/ 93 h 248"/>
                    </a:gdLst>
                    <a:ahLst/>
                    <a:cxnLst>
                      <a:cxn ang="0">
                        <a:pos x="T0" y="T1"/>
                      </a:cxn>
                      <a:cxn ang="0">
                        <a:pos x="T2" y="T3"/>
                      </a:cxn>
                      <a:cxn ang="0">
                        <a:pos x="T4" y="T5"/>
                      </a:cxn>
                      <a:cxn ang="0">
                        <a:pos x="T6" y="T7"/>
                      </a:cxn>
                      <a:cxn ang="0">
                        <a:pos x="T8" y="T9"/>
                      </a:cxn>
                      <a:cxn ang="0">
                        <a:pos x="T10" y="T11"/>
                      </a:cxn>
                    </a:cxnLst>
                    <a:rect l="0" t="0" r="r" b="b"/>
                    <a:pathLst>
                      <a:path w="327" h="248">
                        <a:moveTo>
                          <a:pt x="327" y="93"/>
                        </a:moveTo>
                        <a:cubicBezTo>
                          <a:pt x="300" y="0"/>
                          <a:pt x="300" y="0"/>
                          <a:pt x="300" y="0"/>
                        </a:cubicBezTo>
                        <a:cubicBezTo>
                          <a:pt x="300" y="0"/>
                          <a:pt x="208" y="4"/>
                          <a:pt x="142" y="27"/>
                        </a:cubicBezTo>
                        <a:cubicBezTo>
                          <a:pt x="76" y="50"/>
                          <a:pt x="0" y="101"/>
                          <a:pt x="0" y="101"/>
                        </a:cubicBezTo>
                        <a:cubicBezTo>
                          <a:pt x="42" y="248"/>
                          <a:pt x="42" y="248"/>
                          <a:pt x="42" y="248"/>
                        </a:cubicBezTo>
                        <a:lnTo>
                          <a:pt x="327"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2" name="Freeform 7"/>
                  <p:cNvSpPr>
                    <a:spLocks noEditPoints="1"/>
                  </p:cNvSpPr>
                  <p:nvPr/>
                </p:nvSpPr>
                <p:spPr bwMode="auto">
                  <a:xfrm>
                    <a:off x="2319" y="1547"/>
                    <a:ext cx="860" cy="1369"/>
                  </a:xfrm>
                  <a:custGeom>
                    <a:avLst/>
                    <a:gdLst>
                      <a:gd name="T0" fmla="*/ 630 w 704"/>
                      <a:gd name="T1" fmla="*/ 809 h 1128"/>
                      <a:gd name="T2" fmla="*/ 396 w 704"/>
                      <a:gd name="T3" fmla="*/ 0 h 1128"/>
                      <a:gd name="T4" fmla="*/ 0 w 704"/>
                      <a:gd name="T5" fmla="*/ 215 h 1128"/>
                      <a:gd name="T6" fmla="*/ 248 w 704"/>
                      <a:gd name="T7" fmla="*/ 1084 h 1128"/>
                      <a:gd name="T8" fmla="*/ 248 w 704"/>
                      <a:gd name="T9" fmla="*/ 1084 h 1128"/>
                      <a:gd name="T10" fmla="*/ 317 w 704"/>
                      <a:gd name="T11" fmla="*/ 1128 h 1128"/>
                      <a:gd name="T12" fmla="*/ 704 w 704"/>
                      <a:gd name="T13" fmla="*/ 1128 h 1128"/>
                      <a:gd name="T14" fmla="*/ 704 w 704"/>
                      <a:gd name="T15" fmla="*/ 809 h 1128"/>
                      <a:gd name="T16" fmla="*/ 630 w 704"/>
                      <a:gd name="T17" fmla="*/ 809 h 1128"/>
                      <a:gd name="T18" fmla="*/ 468 w 704"/>
                      <a:gd name="T19" fmla="*/ 1051 h 1128"/>
                      <a:gd name="T20" fmla="*/ 332 w 704"/>
                      <a:gd name="T21" fmla="*/ 1051 h 1128"/>
                      <a:gd name="T22" fmla="*/ 304 w 704"/>
                      <a:gd name="T23" fmla="*/ 1025 h 1128"/>
                      <a:gd name="T24" fmla="*/ 132 w 704"/>
                      <a:gd name="T25" fmla="*/ 434 h 1128"/>
                      <a:gd name="T26" fmla="*/ 151 w 704"/>
                      <a:gd name="T27" fmla="*/ 400 h 1128"/>
                      <a:gd name="T28" fmla="*/ 186 w 704"/>
                      <a:gd name="T29" fmla="*/ 419 h 1128"/>
                      <a:gd name="T30" fmla="*/ 353 w 704"/>
                      <a:gd name="T31" fmla="*/ 995 h 1128"/>
                      <a:gd name="T32" fmla="*/ 468 w 704"/>
                      <a:gd name="T33" fmla="*/ 995 h 1128"/>
                      <a:gd name="T34" fmla="*/ 496 w 704"/>
                      <a:gd name="T35" fmla="*/ 1023 h 1128"/>
                      <a:gd name="T36" fmla="*/ 468 w 704"/>
                      <a:gd name="T37" fmla="*/ 1051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4" h="1128">
                        <a:moveTo>
                          <a:pt x="630" y="809"/>
                        </a:moveTo>
                        <a:cubicBezTo>
                          <a:pt x="396" y="0"/>
                          <a:pt x="396" y="0"/>
                          <a:pt x="396" y="0"/>
                        </a:cubicBezTo>
                        <a:cubicBezTo>
                          <a:pt x="0" y="215"/>
                          <a:pt x="0" y="215"/>
                          <a:pt x="0" y="215"/>
                        </a:cubicBezTo>
                        <a:cubicBezTo>
                          <a:pt x="248" y="1084"/>
                          <a:pt x="248" y="1084"/>
                          <a:pt x="248" y="1084"/>
                        </a:cubicBezTo>
                        <a:cubicBezTo>
                          <a:pt x="248" y="1084"/>
                          <a:pt x="248" y="1084"/>
                          <a:pt x="248" y="1084"/>
                        </a:cubicBezTo>
                        <a:cubicBezTo>
                          <a:pt x="259" y="1110"/>
                          <a:pt x="287" y="1128"/>
                          <a:pt x="317" y="1128"/>
                        </a:cubicBezTo>
                        <a:cubicBezTo>
                          <a:pt x="704" y="1128"/>
                          <a:pt x="704" y="1128"/>
                          <a:pt x="704" y="1128"/>
                        </a:cubicBezTo>
                        <a:cubicBezTo>
                          <a:pt x="704" y="809"/>
                          <a:pt x="704" y="809"/>
                          <a:pt x="704" y="809"/>
                        </a:cubicBezTo>
                        <a:lnTo>
                          <a:pt x="630" y="809"/>
                        </a:lnTo>
                        <a:close/>
                        <a:moveTo>
                          <a:pt x="468" y="1051"/>
                        </a:moveTo>
                        <a:cubicBezTo>
                          <a:pt x="332" y="1051"/>
                          <a:pt x="332" y="1051"/>
                          <a:pt x="332" y="1051"/>
                        </a:cubicBezTo>
                        <a:cubicBezTo>
                          <a:pt x="317" y="1051"/>
                          <a:pt x="305" y="1039"/>
                          <a:pt x="304" y="1025"/>
                        </a:cubicBezTo>
                        <a:cubicBezTo>
                          <a:pt x="132" y="434"/>
                          <a:pt x="132" y="434"/>
                          <a:pt x="132" y="434"/>
                        </a:cubicBezTo>
                        <a:cubicBezTo>
                          <a:pt x="128" y="419"/>
                          <a:pt x="136" y="404"/>
                          <a:pt x="151" y="400"/>
                        </a:cubicBezTo>
                        <a:cubicBezTo>
                          <a:pt x="166" y="395"/>
                          <a:pt x="182" y="404"/>
                          <a:pt x="186" y="419"/>
                        </a:cubicBezTo>
                        <a:cubicBezTo>
                          <a:pt x="353" y="995"/>
                          <a:pt x="353" y="995"/>
                          <a:pt x="353" y="995"/>
                        </a:cubicBezTo>
                        <a:cubicBezTo>
                          <a:pt x="468" y="995"/>
                          <a:pt x="468" y="995"/>
                          <a:pt x="468" y="995"/>
                        </a:cubicBezTo>
                        <a:cubicBezTo>
                          <a:pt x="483" y="995"/>
                          <a:pt x="496" y="1007"/>
                          <a:pt x="496" y="1023"/>
                        </a:cubicBezTo>
                        <a:cubicBezTo>
                          <a:pt x="496" y="1038"/>
                          <a:pt x="483" y="1051"/>
                          <a:pt x="468" y="10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90" name="Group 4"/>
                <p:cNvGrpSpPr>
                  <a:grpSpLocks noChangeAspect="1"/>
                </p:cNvGrpSpPr>
                <p:nvPr/>
              </p:nvGrpSpPr>
              <p:grpSpPr bwMode="auto">
                <a:xfrm>
                  <a:off x="5561824" y="2541538"/>
                  <a:ext cx="347398" cy="462688"/>
                  <a:chOff x="2312" y="1403"/>
                  <a:chExt cx="1136" cy="1513"/>
                </a:xfrm>
                <a:grpFill/>
              </p:grpSpPr>
              <p:sp>
                <p:nvSpPr>
                  <p:cNvPr id="127" name="Freeform 5"/>
                  <p:cNvSpPr>
                    <a:spLocks/>
                  </p:cNvSpPr>
                  <p:nvPr/>
                </p:nvSpPr>
                <p:spPr bwMode="auto">
                  <a:xfrm>
                    <a:off x="3248" y="2529"/>
                    <a:ext cx="200" cy="386"/>
                  </a:xfrm>
                  <a:custGeom>
                    <a:avLst/>
                    <a:gdLst>
                      <a:gd name="T0" fmla="*/ 0 w 200"/>
                      <a:gd name="T1" fmla="*/ 0 h 386"/>
                      <a:gd name="T2" fmla="*/ 0 w 200"/>
                      <a:gd name="T3" fmla="*/ 386 h 386"/>
                      <a:gd name="T4" fmla="*/ 200 w 200"/>
                      <a:gd name="T5" fmla="*/ 365 h 386"/>
                      <a:gd name="T6" fmla="*/ 200 w 200"/>
                      <a:gd name="T7" fmla="*/ 242 h 386"/>
                      <a:gd name="T8" fmla="*/ 200 w 200"/>
                      <a:gd name="T9" fmla="*/ 143 h 386"/>
                      <a:gd name="T10" fmla="*/ 200 w 200"/>
                      <a:gd name="T11" fmla="*/ 20 h 386"/>
                      <a:gd name="T12" fmla="*/ 0 w 200"/>
                      <a:gd name="T13" fmla="*/ 0 h 386"/>
                    </a:gdLst>
                    <a:ahLst/>
                    <a:cxnLst>
                      <a:cxn ang="0">
                        <a:pos x="T0" y="T1"/>
                      </a:cxn>
                      <a:cxn ang="0">
                        <a:pos x="T2" y="T3"/>
                      </a:cxn>
                      <a:cxn ang="0">
                        <a:pos x="T4" y="T5"/>
                      </a:cxn>
                      <a:cxn ang="0">
                        <a:pos x="T6" y="T7"/>
                      </a:cxn>
                      <a:cxn ang="0">
                        <a:pos x="T8" y="T9"/>
                      </a:cxn>
                      <a:cxn ang="0">
                        <a:pos x="T10" y="T11"/>
                      </a:cxn>
                      <a:cxn ang="0">
                        <a:pos x="T12" y="T13"/>
                      </a:cxn>
                    </a:cxnLst>
                    <a:rect l="0" t="0" r="r" b="b"/>
                    <a:pathLst>
                      <a:path w="200" h="386">
                        <a:moveTo>
                          <a:pt x="0" y="0"/>
                        </a:moveTo>
                        <a:lnTo>
                          <a:pt x="0" y="386"/>
                        </a:lnTo>
                        <a:lnTo>
                          <a:pt x="200" y="365"/>
                        </a:lnTo>
                        <a:lnTo>
                          <a:pt x="200" y="242"/>
                        </a:lnTo>
                        <a:lnTo>
                          <a:pt x="200" y="143"/>
                        </a:lnTo>
                        <a:lnTo>
                          <a:pt x="200" y="2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8" name="Freeform 6"/>
                  <p:cNvSpPr>
                    <a:spLocks/>
                  </p:cNvSpPr>
                  <p:nvPr/>
                </p:nvSpPr>
                <p:spPr bwMode="auto">
                  <a:xfrm>
                    <a:off x="2312" y="1403"/>
                    <a:ext cx="399" cy="301"/>
                  </a:xfrm>
                  <a:custGeom>
                    <a:avLst/>
                    <a:gdLst>
                      <a:gd name="T0" fmla="*/ 327 w 327"/>
                      <a:gd name="T1" fmla="*/ 93 h 248"/>
                      <a:gd name="T2" fmla="*/ 300 w 327"/>
                      <a:gd name="T3" fmla="*/ 0 h 248"/>
                      <a:gd name="T4" fmla="*/ 142 w 327"/>
                      <a:gd name="T5" fmla="*/ 27 h 248"/>
                      <a:gd name="T6" fmla="*/ 0 w 327"/>
                      <a:gd name="T7" fmla="*/ 101 h 248"/>
                      <a:gd name="T8" fmla="*/ 42 w 327"/>
                      <a:gd name="T9" fmla="*/ 248 h 248"/>
                      <a:gd name="T10" fmla="*/ 327 w 327"/>
                      <a:gd name="T11" fmla="*/ 93 h 248"/>
                    </a:gdLst>
                    <a:ahLst/>
                    <a:cxnLst>
                      <a:cxn ang="0">
                        <a:pos x="T0" y="T1"/>
                      </a:cxn>
                      <a:cxn ang="0">
                        <a:pos x="T2" y="T3"/>
                      </a:cxn>
                      <a:cxn ang="0">
                        <a:pos x="T4" y="T5"/>
                      </a:cxn>
                      <a:cxn ang="0">
                        <a:pos x="T6" y="T7"/>
                      </a:cxn>
                      <a:cxn ang="0">
                        <a:pos x="T8" y="T9"/>
                      </a:cxn>
                      <a:cxn ang="0">
                        <a:pos x="T10" y="T11"/>
                      </a:cxn>
                    </a:cxnLst>
                    <a:rect l="0" t="0" r="r" b="b"/>
                    <a:pathLst>
                      <a:path w="327" h="248">
                        <a:moveTo>
                          <a:pt x="327" y="93"/>
                        </a:moveTo>
                        <a:cubicBezTo>
                          <a:pt x="300" y="0"/>
                          <a:pt x="300" y="0"/>
                          <a:pt x="300" y="0"/>
                        </a:cubicBezTo>
                        <a:cubicBezTo>
                          <a:pt x="300" y="0"/>
                          <a:pt x="208" y="4"/>
                          <a:pt x="142" y="27"/>
                        </a:cubicBezTo>
                        <a:cubicBezTo>
                          <a:pt x="76" y="50"/>
                          <a:pt x="0" y="101"/>
                          <a:pt x="0" y="101"/>
                        </a:cubicBezTo>
                        <a:cubicBezTo>
                          <a:pt x="42" y="248"/>
                          <a:pt x="42" y="248"/>
                          <a:pt x="42" y="248"/>
                        </a:cubicBezTo>
                        <a:lnTo>
                          <a:pt x="327"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9" name="Freeform 7"/>
                  <p:cNvSpPr>
                    <a:spLocks noEditPoints="1"/>
                  </p:cNvSpPr>
                  <p:nvPr/>
                </p:nvSpPr>
                <p:spPr bwMode="auto">
                  <a:xfrm>
                    <a:off x="2319" y="1547"/>
                    <a:ext cx="860" cy="1369"/>
                  </a:xfrm>
                  <a:custGeom>
                    <a:avLst/>
                    <a:gdLst>
                      <a:gd name="T0" fmla="*/ 630 w 704"/>
                      <a:gd name="T1" fmla="*/ 809 h 1128"/>
                      <a:gd name="T2" fmla="*/ 396 w 704"/>
                      <a:gd name="T3" fmla="*/ 0 h 1128"/>
                      <a:gd name="T4" fmla="*/ 0 w 704"/>
                      <a:gd name="T5" fmla="*/ 215 h 1128"/>
                      <a:gd name="T6" fmla="*/ 248 w 704"/>
                      <a:gd name="T7" fmla="*/ 1084 h 1128"/>
                      <a:gd name="T8" fmla="*/ 248 w 704"/>
                      <a:gd name="T9" fmla="*/ 1084 h 1128"/>
                      <a:gd name="T10" fmla="*/ 317 w 704"/>
                      <a:gd name="T11" fmla="*/ 1128 h 1128"/>
                      <a:gd name="T12" fmla="*/ 704 w 704"/>
                      <a:gd name="T13" fmla="*/ 1128 h 1128"/>
                      <a:gd name="T14" fmla="*/ 704 w 704"/>
                      <a:gd name="T15" fmla="*/ 809 h 1128"/>
                      <a:gd name="T16" fmla="*/ 630 w 704"/>
                      <a:gd name="T17" fmla="*/ 809 h 1128"/>
                      <a:gd name="T18" fmla="*/ 468 w 704"/>
                      <a:gd name="T19" fmla="*/ 1051 h 1128"/>
                      <a:gd name="T20" fmla="*/ 332 w 704"/>
                      <a:gd name="T21" fmla="*/ 1051 h 1128"/>
                      <a:gd name="T22" fmla="*/ 304 w 704"/>
                      <a:gd name="T23" fmla="*/ 1025 h 1128"/>
                      <a:gd name="T24" fmla="*/ 132 w 704"/>
                      <a:gd name="T25" fmla="*/ 434 h 1128"/>
                      <a:gd name="T26" fmla="*/ 151 w 704"/>
                      <a:gd name="T27" fmla="*/ 400 h 1128"/>
                      <a:gd name="T28" fmla="*/ 186 w 704"/>
                      <a:gd name="T29" fmla="*/ 419 h 1128"/>
                      <a:gd name="T30" fmla="*/ 353 w 704"/>
                      <a:gd name="T31" fmla="*/ 995 h 1128"/>
                      <a:gd name="T32" fmla="*/ 468 w 704"/>
                      <a:gd name="T33" fmla="*/ 995 h 1128"/>
                      <a:gd name="T34" fmla="*/ 496 w 704"/>
                      <a:gd name="T35" fmla="*/ 1023 h 1128"/>
                      <a:gd name="T36" fmla="*/ 468 w 704"/>
                      <a:gd name="T37" fmla="*/ 1051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4" h="1128">
                        <a:moveTo>
                          <a:pt x="630" y="809"/>
                        </a:moveTo>
                        <a:cubicBezTo>
                          <a:pt x="396" y="0"/>
                          <a:pt x="396" y="0"/>
                          <a:pt x="396" y="0"/>
                        </a:cubicBezTo>
                        <a:cubicBezTo>
                          <a:pt x="0" y="215"/>
                          <a:pt x="0" y="215"/>
                          <a:pt x="0" y="215"/>
                        </a:cubicBezTo>
                        <a:cubicBezTo>
                          <a:pt x="248" y="1084"/>
                          <a:pt x="248" y="1084"/>
                          <a:pt x="248" y="1084"/>
                        </a:cubicBezTo>
                        <a:cubicBezTo>
                          <a:pt x="248" y="1084"/>
                          <a:pt x="248" y="1084"/>
                          <a:pt x="248" y="1084"/>
                        </a:cubicBezTo>
                        <a:cubicBezTo>
                          <a:pt x="259" y="1110"/>
                          <a:pt x="287" y="1128"/>
                          <a:pt x="317" y="1128"/>
                        </a:cubicBezTo>
                        <a:cubicBezTo>
                          <a:pt x="704" y="1128"/>
                          <a:pt x="704" y="1128"/>
                          <a:pt x="704" y="1128"/>
                        </a:cubicBezTo>
                        <a:cubicBezTo>
                          <a:pt x="704" y="809"/>
                          <a:pt x="704" y="809"/>
                          <a:pt x="704" y="809"/>
                        </a:cubicBezTo>
                        <a:lnTo>
                          <a:pt x="630" y="809"/>
                        </a:lnTo>
                        <a:close/>
                        <a:moveTo>
                          <a:pt x="468" y="1051"/>
                        </a:moveTo>
                        <a:cubicBezTo>
                          <a:pt x="332" y="1051"/>
                          <a:pt x="332" y="1051"/>
                          <a:pt x="332" y="1051"/>
                        </a:cubicBezTo>
                        <a:cubicBezTo>
                          <a:pt x="317" y="1051"/>
                          <a:pt x="305" y="1039"/>
                          <a:pt x="304" y="1025"/>
                        </a:cubicBezTo>
                        <a:cubicBezTo>
                          <a:pt x="132" y="434"/>
                          <a:pt x="132" y="434"/>
                          <a:pt x="132" y="434"/>
                        </a:cubicBezTo>
                        <a:cubicBezTo>
                          <a:pt x="128" y="419"/>
                          <a:pt x="136" y="404"/>
                          <a:pt x="151" y="400"/>
                        </a:cubicBezTo>
                        <a:cubicBezTo>
                          <a:pt x="166" y="395"/>
                          <a:pt x="182" y="404"/>
                          <a:pt x="186" y="419"/>
                        </a:cubicBezTo>
                        <a:cubicBezTo>
                          <a:pt x="353" y="995"/>
                          <a:pt x="353" y="995"/>
                          <a:pt x="353" y="995"/>
                        </a:cubicBezTo>
                        <a:cubicBezTo>
                          <a:pt x="468" y="995"/>
                          <a:pt x="468" y="995"/>
                          <a:pt x="468" y="995"/>
                        </a:cubicBezTo>
                        <a:cubicBezTo>
                          <a:pt x="483" y="995"/>
                          <a:pt x="496" y="1007"/>
                          <a:pt x="496" y="1023"/>
                        </a:cubicBezTo>
                        <a:cubicBezTo>
                          <a:pt x="496" y="1038"/>
                          <a:pt x="483" y="1051"/>
                          <a:pt x="468" y="10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91" name="Group 4"/>
                <p:cNvGrpSpPr>
                  <a:grpSpLocks noChangeAspect="1"/>
                </p:cNvGrpSpPr>
                <p:nvPr/>
              </p:nvGrpSpPr>
              <p:grpSpPr bwMode="auto">
                <a:xfrm>
                  <a:off x="5894534" y="2541538"/>
                  <a:ext cx="347398" cy="462688"/>
                  <a:chOff x="2312" y="1403"/>
                  <a:chExt cx="1136" cy="1513"/>
                </a:xfrm>
                <a:grpFill/>
              </p:grpSpPr>
              <p:sp>
                <p:nvSpPr>
                  <p:cNvPr id="124" name="Freeform 5"/>
                  <p:cNvSpPr>
                    <a:spLocks/>
                  </p:cNvSpPr>
                  <p:nvPr/>
                </p:nvSpPr>
                <p:spPr bwMode="auto">
                  <a:xfrm>
                    <a:off x="3248" y="2529"/>
                    <a:ext cx="200" cy="386"/>
                  </a:xfrm>
                  <a:custGeom>
                    <a:avLst/>
                    <a:gdLst>
                      <a:gd name="T0" fmla="*/ 0 w 200"/>
                      <a:gd name="T1" fmla="*/ 0 h 386"/>
                      <a:gd name="T2" fmla="*/ 0 w 200"/>
                      <a:gd name="T3" fmla="*/ 386 h 386"/>
                      <a:gd name="T4" fmla="*/ 200 w 200"/>
                      <a:gd name="T5" fmla="*/ 365 h 386"/>
                      <a:gd name="T6" fmla="*/ 200 w 200"/>
                      <a:gd name="T7" fmla="*/ 242 h 386"/>
                      <a:gd name="T8" fmla="*/ 200 w 200"/>
                      <a:gd name="T9" fmla="*/ 143 h 386"/>
                      <a:gd name="T10" fmla="*/ 200 w 200"/>
                      <a:gd name="T11" fmla="*/ 20 h 386"/>
                      <a:gd name="T12" fmla="*/ 0 w 200"/>
                      <a:gd name="T13" fmla="*/ 0 h 386"/>
                    </a:gdLst>
                    <a:ahLst/>
                    <a:cxnLst>
                      <a:cxn ang="0">
                        <a:pos x="T0" y="T1"/>
                      </a:cxn>
                      <a:cxn ang="0">
                        <a:pos x="T2" y="T3"/>
                      </a:cxn>
                      <a:cxn ang="0">
                        <a:pos x="T4" y="T5"/>
                      </a:cxn>
                      <a:cxn ang="0">
                        <a:pos x="T6" y="T7"/>
                      </a:cxn>
                      <a:cxn ang="0">
                        <a:pos x="T8" y="T9"/>
                      </a:cxn>
                      <a:cxn ang="0">
                        <a:pos x="T10" y="T11"/>
                      </a:cxn>
                      <a:cxn ang="0">
                        <a:pos x="T12" y="T13"/>
                      </a:cxn>
                    </a:cxnLst>
                    <a:rect l="0" t="0" r="r" b="b"/>
                    <a:pathLst>
                      <a:path w="200" h="386">
                        <a:moveTo>
                          <a:pt x="0" y="0"/>
                        </a:moveTo>
                        <a:lnTo>
                          <a:pt x="0" y="386"/>
                        </a:lnTo>
                        <a:lnTo>
                          <a:pt x="200" y="365"/>
                        </a:lnTo>
                        <a:lnTo>
                          <a:pt x="200" y="242"/>
                        </a:lnTo>
                        <a:lnTo>
                          <a:pt x="200" y="143"/>
                        </a:lnTo>
                        <a:lnTo>
                          <a:pt x="200" y="2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5" name="Freeform 6"/>
                  <p:cNvSpPr>
                    <a:spLocks/>
                  </p:cNvSpPr>
                  <p:nvPr/>
                </p:nvSpPr>
                <p:spPr bwMode="auto">
                  <a:xfrm>
                    <a:off x="2312" y="1403"/>
                    <a:ext cx="399" cy="301"/>
                  </a:xfrm>
                  <a:custGeom>
                    <a:avLst/>
                    <a:gdLst>
                      <a:gd name="T0" fmla="*/ 327 w 327"/>
                      <a:gd name="T1" fmla="*/ 93 h 248"/>
                      <a:gd name="T2" fmla="*/ 300 w 327"/>
                      <a:gd name="T3" fmla="*/ 0 h 248"/>
                      <a:gd name="T4" fmla="*/ 142 w 327"/>
                      <a:gd name="T5" fmla="*/ 27 h 248"/>
                      <a:gd name="T6" fmla="*/ 0 w 327"/>
                      <a:gd name="T7" fmla="*/ 101 h 248"/>
                      <a:gd name="T8" fmla="*/ 42 w 327"/>
                      <a:gd name="T9" fmla="*/ 248 h 248"/>
                      <a:gd name="T10" fmla="*/ 327 w 327"/>
                      <a:gd name="T11" fmla="*/ 93 h 248"/>
                    </a:gdLst>
                    <a:ahLst/>
                    <a:cxnLst>
                      <a:cxn ang="0">
                        <a:pos x="T0" y="T1"/>
                      </a:cxn>
                      <a:cxn ang="0">
                        <a:pos x="T2" y="T3"/>
                      </a:cxn>
                      <a:cxn ang="0">
                        <a:pos x="T4" y="T5"/>
                      </a:cxn>
                      <a:cxn ang="0">
                        <a:pos x="T6" y="T7"/>
                      </a:cxn>
                      <a:cxn ang="0">
                        <a:pos x="T8" y="T9"/>
                      </a:cxn>
                      <a:cxn ang="0">
                        <a:pos x="T10" y="T11"/>
                      </a:cxn>
                    </a:cxnLst>
                    <a:rect l="0" t="0" r="r" b="b"/>
                    <a:pathLst>
                      <a:path w="327" h="248">
                        <a:moveTo>
                          <a:pt x="327" y="93"/>
                        </a:moveTo>
                        <a:cubicBezTo>
                          <a:pt x="300" y="0"/>
                          <a:pt x="300" y="0"/>
                          <a:pt x="300" y="0"/>
                        </a:cubicBezTo>
                        <a:cubicBezTo>
                          <a:pt x="300" y="0"/>
                          <a:pt x="208" y="4"/>
                          <a:pt x="142" y="27"/>
                        </a:cubicBezTo>
                        <a:cubicBezTo>
                          <a:pt x="76" y="50"/>
                          <a:pt x="0" y="101"/>
                          <a:pt x="0" y="101"/>
                        </a:cubicBezTo>
                        <a:cubicBezTo>
                          <a:pt x="42" y="248"/>
                          <a:pt x="42" y="248"/>
                          <a:pt x="42" y="248"/>
                        </a:cubicBezTo>
                        <a:lnTo>
                          <a:pt x="327"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6" name="Freeform 7"/>
                  <p:cNvSpPr>
                    <a:spLocks noEditPoints="1"/>
                  </p:cNvSpPr>
                  <p:nvPr/>
                </p:nvSpPr>
                <p:spPr bwMode="auto">
                  <a:xfrm>
                    <a:off x="2319" y="1547"/>
                    <a:ext cx="860" cy="1369"/>
                  </a:xfrm>
                  <a:custGeom>
                    <a:avLst/>
                    <a:gdLst>
                      <a:gd name="T0" fmla="*/ 630 w 704"/>
                      <a:gd name="T1" fmla="*/ 809 h 1128"/>
                      <a:gd name="T2" fmla="*/ 396 w 704"/>
                      <a:gd name="T3" fmla="*/ 0 h 1128"/>
                      <a:gd name="T4" fmla="*/ 0 w 704"/>
                      <a:gd name="T5" fmla="*/ 215 h 1128"/>
                      <a:gd name="T6" fmla="*/ 248 w 704"/>
                      <a:gd name="T7" fmla="*/ 1084 h 1128"/>
                      <a:gd name="T8" fmla="*/ 248 w 704"/>
                      <a:gd name="T9" fmla="*/ 1084 h 1128"/>
                      <a:gd name="T10" fmla="*/ 317 w 704"/>
                      <a:gd name="T11" fmla="*/ 1128 h 1128"/>
                      <a:gd name="T12" fmla="*/ 704 w 704"/>
                      <a:gd name="T13" fmla="*/ 1128 h 1128"/>
                      <a:gd name="T14" fmla="*/ 704 w 704"/>
                      <a:gd name="T15" fmla="*/ 809 h 1128"/>
                      <a:gd name="T16" fmla="*/ 630 w 704"/>
                      <a:gd name="T17" fmla="*/ 809 h 1128"/>
                      <a:gd name="T18" fmla="*/ 468 w 704"/>
                      <a:gd name="T19" fmla="*/ 1051 h 1128"/>
                      <a:gd name="T20" fmla="*/ 332 w 704"/>
                      <a:gd name="T21" fmla="*/ 1051 h 1128"/>
                      <a:gd name="T22" fmla="*/ 304 w 704"/>
                      <a:gd name="T23" fmla="*/ 1025 h 1128"/>
                      <a:gd name="T24" fmla="*/ 132 w 704"/>
                      <a:gd name="T25" fmla="*/ 434 h 1128"/>
                      <a:gd name="T26" fmla="*/ 151 w 704"/>
                      <a:gd name="T27" fmla="*/ 400 h 1128"/>
                      <a:gd name="T28" fmla="*/ 186 w 704"/>
                      <a:gd name="T29" fmla="*/ 419 h 1128"/>
                      <a:gd name="T30" fmla="*/ 353 w 704"/>
                      <a:gd name="T31" fmla="*/ 995 h 1128"/>
                      <a:gd name="T32" fmla="*/ 468 w 704"/>
                      <a:gd name="T33" fmla="*/ 995 h 1128"/>
                      <a:gd name="T34" fmla="*/ 496 w 704"/>
                      <a:gd name="T35" fmla="*/ 1023 h 1128"/>
                      <a:gd name="T36" fmla="*/ 468 w 704"/>
                      <a:gd name="T37" fmla="*/ 1051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4" h="1128">
                        <a:moveTo>
                          <a:pt x="630" y="809"/>
                        </a:moveTo>
                        <a:cubicBezTo>
                          <a:pt x="396" y="0"/>
                          <a:pt x="396" y="0"/>
                          <a:pt x="396" y="0"/>
                        </a:cubicBezTo>
                        <a:cubicBezTo>
                          <a:pt x="0" y="215"/>
                          <a:pt x="0" y="215"/>
                          <a:pt x="0" y="215"/>
                        </a:cubicBezTo>
                        <a:cubicBezTo>
                          <a:pt x="248" y="1084"/>
                          <a:pt x="248" y="1084"/>
                          <a:pt x="248" y="1084"/>
                        </a:cubicBezTo>
                        <a:cubicBezTo>
                          <a:pt x="248" y="1084"/>
                          <a:pt x="248" y="1084"/>
                          <a:pt x="248" y="1084"/>
                        </a:cubicBezTo>
                        <a:cubicBezTo>
                          <a:pt x="259" y="1110"/>
                          <a:pt x="287" y="1128"/>
                          <a:pt x="317" y="1128"/>
                        </a:cubicBezTo>
                        <a:cubicBezTo>
                          <a:pt x="704" y="1128"/>
                          <a:pt x="704" y="1128"/>
                          <a:pt x="704" y="1128"/>
                        </a:cubicBezTo>
                        <a:cubicBezTo>
                          <a:pt x="704" y="809"/>
                          <a:pt x="704" y="809"/>
                          <a:pt x="704" y="809"/>
                        </a:cubicBezTo>
                        <a:lnTo>
                          <a:pt x="630" y="809"/>
                        </a:lnTo>
                        <a:close/>
                        <a:moveTo>
                          <a:pt x="468" y="1051"/>
                        </a:moveTo>
                        <a:cubicBezTo>
                          <a:pt x="332" y="1051"/>
                          <a:pt x="332" y="1051"/>
                          <a:pt x="332" y="1051"/>
                        </a:cubicBezTo>
                        <a:cubicBezTo>
                          <a:pt x="317" y="1051"/>
                          <a:pt x="305" y="1039"/>
                          <a:pt x="304" y="1025"/>
                        </a:cubicBezTo>
                        <a:cubicBezTo>
                          <a:pt x="132" y="434"/>
                          <a:pt x="132" y="434"/>
                          <a:pt x="132" y="434"/>
                        </a:cubicBezTo>
                        <a:cubicBezTo>
                          <a:pt x="128" y="419"/>
                          <a:pt x="136" y="404"/>
                          <a:pt x="151" y="400"/>
                        </a:cubicBezTo>
                        <a:cubicBezTo>
                          <a:pt x="166" y="395"/>
                          <a:pt x="182" y="404"/>
                          <a:pt x="186" y="419"/>
                        </a:cubicBezTo>
                        <a:cubicBezTo>
                          <a:pt x="353" y="995"/>
                          <a:pt x="353" y="995"/>
                          <a:pt x="353" y="995"/>
                        </a:cubicBezTo>
                        <a:cubicBezTo>
                          <a:pt x="468" y="995"/>
                          <a:pt x="468" y="995"/>
                          <a:pt x="468" y="995"/>
                        </a:cubicBezTo>
                        <a:cubicBezTo>
                          <a:pt x="483" y="995"/>
                          <a:pt x="496" y="1007"/>
                          <a:pt x="496" y="1023"/>
                        </a:cubicBezTo>
                        <a:cubicBezTo>
                          <a:pt x="496" y="1038"/>
                          <a:pt x="483" y="1051"/>
                          <a:pt x="468" y="10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92" name="Group 4"/>
                <p:cNvGrpSpPr>
                  <a:grpSpLocks noChangeAspect="1"/>
                </p:cNvGrpSpPr>
                <p:nvPr/>
              </p:nvGrpSpPr>
              <p:grpSpPr bwMode="auto">
                <a:xfrm>
                  <a:off x="6232396" y="2541538"/>
                  <a:ext cx="347398" cy="462688"/>
                  <a:chOff x="2312" y="1403"/>
                  <a:chExt cx="1136" cy="1513"/>
                </a:xfrm>
                <a:grpFill/>
              </p:grpSpPr>
              <p:sp>
                <p:nvSpPr>
                  <p:cNvPr id="121" name="Freeform 5"/>
                  <p:cNvSpPr>
                    <a:spLocks/>
                  </p:cNvSpPr>
                  <p:nvPr/>
                </p:nvSpPr>
                <p:spPr bwMode="auto">
                  <a:xfrm>
                    <a:off x="3248" y="2529"/>
                    <a:ext cx="200" cy="386"/>
                  </a:xfrm>
                  <a:custGeom>
                    <a:avLst/>
                    <a:gdLst>
                      <a:gd name="T0" fmla="*/ 0 w 200"/>
                      <a:gd name="T1" fmla="*/ 0 h 386"/>
                      <a:gd name="T2" fmla="*/ 0 w 200"/>
                      <a:gd name="T3" fmla="*/ 386 h 386"/>
                      <a:gd name="T4" fmla="*/ 200 w 200"/>
                      <a:gd name="T5" fmla="*/ 365 h 386"/>
                      <a:gd name="T6" fmla="*/ 200 w 200"/>
                      <a:gd name="T7" fmla="*/ 242 h 386"/>
                      <a:gd name="T8" fmla="*/ 200 w 200"/>
                      <a:gd name="T9" fmla="*/ 143 h 386"/>
                      <a:gd name="T10" fmla="*/ 200 w 200"/>
                      <a:gd name="T11" fmla="*/ 20 h 386"/>
                      <a:gd name="T12" fmla="*/ 0 w 200"/>
                      <a:gd name="T13" fmla="*/ 0 h 386"/>
                    </a:gdLst>
                    <a:ahLst/>
                    <a:cxnLst>
                      <a:cxn ang="0">
                        <a:pos x="T0" y="T1"/>
                      </a:cxn>
                      <a:cxn ang="0">
                        <a:pos x="T2" y="T3"/>
                      </a:cxn>
                      <a:cxn ang="0">
                        <a:pos x="T4" y="T5"/>
                      </a:cxn>
                      <a:cxn ang="0">
                        <a:pos x="T6" y="T7"/>
                      </a:cxn>
                      <a:cxn ang="0">
                        <a:pos x="T8" y="T9"/>
                      </a:cxn>
                      <a:cxn ang="0">
                        <a:pos x="T10" y="T11"/>
                      </a:cxn>
                      <a:cxn ang="0">
                        <a:pos x="T12" y="T13"/>
                      </a:cxn>
                    </a:cxnLst>
                    <a:rect l="0" t="0" r="r" b="b"/>
                    <a:pathLst>
                      <a:path w="200" h="386">
                        <a:moveTo>
                          <a:pt x="0" y="0"/>
                        </a:moveTo>
                        <a:lnTo>
                          <a:pt x="0" y="386"/>
                        </a:lnTo>
                        <a:lnTo>
                          <a:pt x="200" y="365"/>
                        </a:lnTo>
                        <a:lnTo>
                          <a:pt x="200" y="242"/>
                        </a:lnTo>
                        <a:lnTo>
                          <a:pt x="200" y="143"/>
                        </a:lnTo>
                        <a:lnTo>
                          <a:pt x="200" y="2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2" name="Freeform 6"/>
                  <p:cNvSpPr>
                    <a:spLocks/>
                  </p:cNvSpPr>
                  <p:nvPr/>
                </p:nvSpPr>
                <p:spPr bwMode="auto">
                  <a:xfrm>
                    <a:off x="2312" y="1403"/>
                    <a:ext cx="399" cy="301"/>
                  </a:xfrm>
                  <a:custGeom>
                    <a:avLst/>
                    <a:gdLst>
                      <a:gd name="T0" fmla="*/ 327 w 327"/>
                      <a:gd name="T1" fmla="*/ 93 h 248"/>
                      <a:gd name="T2" fmla="*/ 300 w 327"/>
                      <a:gd name="T3" fmla="*/ 0 h 248"/>
                      <a:gd name="T4" fmla="*/ 142 w 327"/>
                      <a:gd name="T5" fmla="*/ 27 h 248"/>
                      <a:gd name="T6" fmla="*/ 0 w 327"/>
                      <a:gd name="T7" fmla="*/ 101 h 248"/>
                      <a:gd name="T8" fmla="*/ 42 w 327"/>
                      <a:gd name="T9" fmla="*/ 248 h 248"/>
                      <a:gd name="T10" fmla="*/ 327 w 327"/>
                      <a:gd name="T11" fmla="*/ 93 h 248"/>
                    </a:gdLst>
                    <a:ahLst/>
                    <a:cxnLst>
                      <a:cxn ang="0">
                        <a:pos x="T0" y="T1"/>
                      </a:cxn>
                      <a:cxn ang="0">
                        <a:pos x="T2" y="T3"/>
                      </a:cxn>
                      <a:cxn ang="0">
                        <a:pos x="T4" y="T5"/>
                      </a:cxn>
                      <a:cxn ang="0">
                        <a:pos x="T6" y="T7"/>
                      </a:cxn>
                      <a:cxn ang="0">
                        <a:pos x="T8" y="T9"/>
                      </a:cxn>
                      <a:cxn ang="0">
                        <a:pos x="T10" y="T11"/>
                      </a:cxn>
                    </a:cxnLst>
                    <a:rect l="0" t="0" r="r" b="b"/>
                    <a:pathLst>
                      <a:path w="327" h="248">
                        <a:moveTo>
                          <a:pt x="327" y="93"/>
                        </a:moveTo>
                        <a:cubicBezTo>
                          <a:pt x="300" y="0"/>
                          <a:pt x="300" y="0"/>
                          <a:pt x="300" y="0"/>
                        </a:cubicBezTo>
                        <a:cubicBezTo>
                          <a:pt x="300" y="0"/>
                          <a:pt x="208" y="4"/>
                          <a:pt x="142" y="27"/>
                        </a:cubicBezTo>
                        <a:cubicBezTo>
                          <a:pt x="76" y="50"/>
                          <a:pt x="0" y="101"/>
                          <a:pt x="0" y="101"/>
                        </a:cubicBezTo>
                        <a:cubicBezTo>
                          <a:pt x="42" y="248"/>
                          <a:pt x="42" y="248"/>
                          <a:pt x="42" y="248"/>
                        </a:cubicBezTo>
                        <a:lnTo>
                          <a:pt x="327"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3" name="Freeform 7"/>
                  <p:cNvSpPr>
                    <a:spLocks noEditPoints="1"/>
                  </p:cNvSpPr>
                  <p:nvPr/>
                </p:nvSpPr>
                <p:spPr bwMode="auto">
                  <a:xfrm>
                    <a:off x="2319" y="1547"/>
                    <a:ext cx="860" cy="1369"/>
                  </a:xfrm>
                  <a:custGeom>
                    <a:avLst/>
                    <a:gdLst>
                      <a:gd name="T0" fmla="*/ 630 w 704"/>
                      <a:gd name="T1" fmla="*/ 809 h 1128"/>
                      <a:gd name="T2" fmla="*/ 396 w 704"/>
                      <a:gd name="T3" fmla="*/ 0 h 1128"/>
                      <a:gd name="T4" fmla="*/ 0 w 704"/>
                      <a:gd name="T5" fmla="*/ 215 h 1128"/>
                      <a:gd name="T6" fmla="*/ 248 w 704"/>
                      <a:gd name="T7" fmla="*/ 1084 h 1128"/>
                      <a:gd name="T8" fmla="*/ 248 w 704"/>
                      <a:gd name="T9" fmla="*/ 1084 h 1128"/>
                      <a:gd name="T10" fmla="*/ 317 w 704"/>
                      <a:gd name="T11" fmla="*/ 1128 h 1128"/>
                      <a:gd name="T12" fmla="*/ 704 w 704"/>
                      <a:gd name="T13" fmla="*/ 1128 h 1128"/>
                      <a:gd name="T14" fmla="*/ 704 w 704"/>
                      <a:gd name="T15" fmla="*/ 809 h 1128"/>
                      <a:gd name="T16" fmla="*/ 630 w 704"/>
                      <a:gd name="T17" fmla="*/ 809 h 1128"/>
                      <a:gd name="T18" fmla="*/ 468 w 704"/>
                      <a:gd name="T19" fmla="*/ 1051 h 1128"/>
                      <a:gd name="T20" fmla="*/ 332 w 704"/>
                      <a:gd name="T21" fmla="*/ 1051 h 1128"/>
                      <a:gd name="T22" fmla="*/ 304 w 704"/>
                      <a:gd name="T23" fmla="*/ 1025 h 1128"/>
                      <a:gd name="T24" fmla="*/ 132 w 704"/>
                      <a:gd name="T25" fmla="*/ 434 h 1128"/>
                      <a:gd name="T26" fmla="*/ 151 w 704"/>
                      <a:gd name="T27" fmla="*/ 400 h 1128"/>
                      <a:gd name="T28" fmla="*/ 186 w 704"/>
                      <a:gd name="T29" fmla="*/ 419 h 1128"/>
                      <a:gd name="T30" fmla="*/ 353 w 704"/>
                      <a:gd name="T31" fmla="*/ 995 h 1128"/>
                      <a:gd name="T32" fmla="*/ 468 w 704"/>
                      <a:gd name="T33" fmla="*/ 995 h 1128"/>
                      <a:gd name="T34" fmla="*/ 496 w 704"/>
                      <a:gd name="T35" fmla="*/ 1023 h 1128"/>
                      <a:gd name="T36" fmla="*/ 468 w 704"/>
                      <a:gd name="T37" fmla="*/ 1051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4" h="1128">
                        <a:moveTo>
                          <a:pt x="630" y="809"/>
                        </a:moveTo>
                        <a:cubicBezTo>
                          <a:pt x="396" y="0"/>
                          <a:pt x="396" y="0"/>
                          <a:pt x="396" y="0"/>
                        </a:cubicBezTo>
                        <a:cubicBezTo>
                          <a:pt x="0" y="215"/>
                          <a:pt x="0" y="215"/>
                          <a:pt x="0" y="215"/>
                        </a:cubicBezTo>
                        <a:cubicBezTo>
                          <a:pt x="248" y="1084"/>
                          <a:pt x="248" y="1084"/>
                          <a:pt x="248" y="1084"/>
                        </a:cubicBezTo>
                        <a:cubicBezTo>
                          <a:pt x="248" y="1084"/>
                          <a:pt x="248" y="1084"/>
                          <a:pt x="248" y="1084"/>
                        </a:cubicBezTo>
                        <a:cubicBezTo>
                          <a:pt x="259" y="1110"/>
                          <a:pt x="287" y="1128"/>
                          <a:pt x="317" y="1128"/>
                        </a:cubicBezTo>
                        <a:cubicBezTo>
                          <a:pt x="704" y="1128"/>
                          <a:pt x="704" y="1128"/>
                          <a:pt x="704" y="1128"/>
                        </a:cubicBezTo>
                        <a:cubicBezTo>
                          <a:pt x="704" y="809"/>
                          <a:pt x="704" y="809"/>
                          <a:pt x="704" y="809"/>
                        </a:cubicBezTo>
                        <a:lnTo>
                          <a:pt x="630" y="809"/>
                        </a:lnTo>
                        <a:close/>
                        <a:moveTo>
                          <a:pt x="468" y="1051"/>
                        </a:moveTo>
                        <a:cubicBezTo>
                          <a:pt x="332" y="1051"/>
                          <a:pt x="332" y="1051"/>
                          <a:pt x="332" y="1051"/>
                        </a:cubicBezTo>
                        <a:cubicBezTo>
                          <a:pt x="317" y="1051"/>
                          <a:pt x="305" y="1039"/>
                          <a:pt x="304" y="1025"/>
                        </a:cubicBezTo>
                        <a:cubicBezTo>
                          <a:pt x="132" y="434"/>
                          <a:pt x="132" y="434"/>
                          <a:pt x="132" y="434"/>
                        </a:cubicBezTo>
                        <a:cubicBezTo>
                          <a:pt x="128" y="419"/>
                          <a:pt x="136" y="404"/>
                          <a:pt x="151" y="400"/>
                        </a:cubicBezTo>
                        <a:cubicBezTo>
                          <a:pt x="166" y="395"/>
                          <a:pt x="182" y="404"/>
                          <a:pt x="186" y="419"/>
                        </a:cubicBezTo>
                        <a:cubicBezTo>
                          <a:pt x="353" y="995"/>
                          <a:pt x="353" y="995"/>
                          <a:pt x="353" y="995"/>
                        </a:cubicBezTo>
                        <a:cubicBezTo>
                          <a:pt x="468" y="995"/>
                          <a:pt x="468" y="995"/>
                          <a:pt x="468" y="995"/>
                        </a:cubicBezTo>
                        <a:cubicBezTo>
                          <a:pt x="483" y="995"/>
                          <a:pt x="496" y="1007"/>
                          <a:pt x="496" y="1023"/>
                        </a:cubicBezTo>
                        <a:cubicBezTo>
                          <a:pt x="496" y="1038"/>
                          <a:pt x="483" y="1051"/>
                          <a:pt x="468" y="10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93" name="Group 4"/>
                <p:cNvGrpSpPr>
                  <a:grpSpLocks noChangeAspect="1"/>
                </p:cNvGrpSpPr>
                <p:nvPr/>
              </p:nvGrpSpPr>
              <p:grpSpPr bwMode="auto">
                <a:xfrm>
                  <a:off x="6563017" y="2541538"/>
                  <a:ext cx="347398" cy="462688"/>
                  <a:chOff x="2312" y="1403"/>
                  <a:chExt cx="1136" cy="1513"/>
                </a:xfrm>
                <a:grpFill/>
              </p:grpSpPr>
              <p:sp>
                <p:nvSpPr>
                  <p:cNvPr id="118" name="Freeform 5"/>
                  <p:cNvSpPr>
                    <a:spLocks/>
                  </p:cNvSpPr>
                  <p:nvPr/>
                </p:nvSpPr>
                <p:spPr bwMode="auto">
                  <a:xfrm>
                    <a:off x="3248" y="2529"/>
                    <a:ext cx="200" cy="386"/>
                  </a:xfrm>
                  <a:custGeom>
                    <a:avLst/>
                    <a:gdLst>
                      <a:gd name="T0" fmla="*/ 0 w 200"/>
                      <a:gd name="T1" fmla="*/ 0 h 386"/>
                      <a:gd name="T2" fmla="*/ 0 w 200"/>
                      <a:gd name="T3" fmla="*/ 386 h 386"/>
                      <a:gd name="T4" fmla="*/ 200 w 200"/>
                      <a:gd name="T5" fmla="*/ 365 h 386"/>
                      <a:gd name="T6" fmla="*/ 200 w 200"/>
                      <a:gd name="T7" fmla="*/ 242 h 386"/>
                      <a:gd name="T8" fmla="*/ 200 w 200"/>
                      <a:gd name="T9" fmla="*/ 143 h 386"/>
                      <a:gd name="T10" fmla="*/ 200 w 200"/>
                      <a:gd name="T11" fmla="*/ 20 h 386"/>
                      <a:gd name="T12" fmla="*/ 0 w 200"/>
                      <a:gd name="T13" fmla="*/ 0 h 386"/>
                    </a:gdLst>
                    <a:ahLst/>
                    <a:cxnLst>
                      <a:cxn ang="0">
                        <a:pos x="T0" y="T1"/>
                      </a:cxn>
                      <a:cxn ang="0">
                        <a:pos x="T2" y="T3"/>
                      </a:cxn>
                      <a:cxn ang="0">
                        <a:pos x="T4" y="T5"/>
                      </a:cxn>
                      <a:cxn ang="0">
                        <a:pos x="T6" y="T7"/>
                      </a:cxn>
                      <a:cxn ang="0">
                        <a:pos x="T8" y="T9"/>
                      </a:cxn>
                      <a:cxn ang="0">
                        <a:pos x="T10" y="T11"/>
                      </a:cxn>
                      <a:cxn ang="0">
                        <a:pos x="T12" y="T13"/>
                      </a:cxn>
                    </a:cxnLst>
                    <a:rect l="0" t="0" r="r" b="b"/>
                    <a:pathLst>
                      <a:path w="200" h="386">
                        <a:moveTo>
                          <a:pt x="0" y="0"/>
                        </a:moveTo>
                        <a:lnTo>
                          <a:pt x="0" y="386"/>
                        </a:lnTo>
                        <a:lnTo>
                          <a:pt x="200" y="365"/>
                        </a:lnTo>
                        <a:lnTo>
                          <a:pt x="200" y="242"/>
                        </a:lnTo>
                        <a:lnTo>
                          <a:pt x="200" y="143"/>
                        </a:lnTo>
                        <a:lnTo>
                          <a:pt x="200" y="2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9" name="Freeform 6"/>
                  <p:cNvSpPr>
                    <a:spLocks/>
                  </p:cNvSpPr>
                  <p:nvPr/>
                </p:nvSpPr>
                <p:spPr bwMode="auto">
                  <a:xfrm>
                    <a:off x="2312" y="1403"/>
                    <a:ext cx="399" cy="301"/>
                  </a:xfrm>
                  <a:custGeom>
                    <a:avLst/>
                    <a:gdLst>
                      <a:gd name="T0" fmla="*/ 327 w 327"/>
                      <a:gd name="T1" fmla="*/ 93 h 248"/>
                      <a:gd name="T2" fmla="*/ 300 w 327"/>
                      <a:gd name="T3" fmla="*/ 0 h 248"/>
                      <a:gd name="T4" fmla="*/ 142 w 327"/>
                      <a:gd name="T5" fmla="*/ 27 h 248"/>
                      <a:gd name="T6" fmla="*/ 0 w 327"/>
                      <a:gd name="T7" fmla="*/ 101 h 248"/>
                      <a:gd name="T8" fmla="*/ 42 w 327"/>
                      <a:gd name="T9" fmla="*/ 248 h 248"/>
                      <a:gd name="T10" fmla="*/ 327 w 327"/>
                      <a:gd name="T11" fmla="*/ 93 h 248"/>
                    </a:gdLst>
                    <a:ahLst/>
                    <a:cxnLst>
                      <a:cxn ang="0">
                        <a:pos x="T0" y="T1"/>
                      </a:cxn>
                      <a:cxn ang="0">
                        <a:pos x="T2" y="T3"/>
                      </a:cxn>
                      <a:cxn ang="0">
                        <a:pos x="T4" y="T5"/>
                      </a:cxn>
                      <a:cxn ang="0">
                        <a:pos x="T6" y="T7"/>
                      </a:cxn>
                      <a:cxn ang="0">
                        <a:pos x="T8" y="T9"/>
                      </a:cxn>
                      <a:cxn ang="0">
                        <a:pos x="T10" y="T11"/>
                      </a:cxn>
                    </a:cxnLst>
                    <a:rect l="0" t="0" r="r" b="b"/>
                    <a:pathLst>
                      <a:path w="327" h="248">
                        <a:moveTo>
                          <a:pt x="327" y="93"/>
                        </a:moveTo>
                        <a:cubicBezTo>
                          <a:pt x="300" y="0"/>
                          <a:pt x="300" y="0"/>
                          <a:pt x="300" y="0"/>
                        </a:cubicBezTo>
                        <a:cubicBezTo>
                          <a:pt x="300" y="0"/>
                          <a:pt x="208" y="4"/>
                          <a:pt x="142" y="27"/>
                        </a:cubicBezTo>
                        <a:cubicBezTo>
                          <a:pt x="76" y="50"/>
                          <a:pt x="0" y="101"/>
                          <a:pt x="0" y="101"/>
                        </a:cubicBezTo>
                        <a:cubicBezTo>
                          <a:pt x="42" y="248"/>
                          <a:pt x="42" y="248"/>
                          <a:pt x="42" y="248"/>
                        </a:cubicBezTo>
                        <a:lnTo>
                          <a:pt x="327"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0" name="Freeform 7"/>
                  <p:cNvSpPr>
                    <a:spLocks noEditPoints="1"/>
                  </p:cNvSpPr>
                  <p:nvPr/>
                </p:nvSpPr>
                <p:spPr bwMode="auto">
                  <a:xfrm>
                    <a:off x="2319" y="1547"/>
                    <a:ext cx="860" cy="1369"/>
                  </a:xfrm>
                  <a:custGeom>
                    <a:avLst/>
                    <a:gdLst>
                      <a:gd name="T0" fmla="*/ 630 w 704"/>
                      <a:gd name="T1" fmla="*/ 809 h 1128"/>
                      <a:gd name="T2" fmla="*/ 396 w 704"/>
                      <a:gd name="T3" fmla="*/ 0 h 1128"/>
                      <a:gd name="T4" fmla="*/ 0 w 704"/>
                      <a:gd name="T5" fmla="*/ 215 h 1128"/>
                      <a:gd name="T6" fmla="*/ 248 w 704"/>
                      <a:gd name="T7" fmla="*/ 1084 h 1128"/>
                      <a:gd name="T8" fmla="*/ 248 w 704"/>
                      <a:gd name="T9" fmla="*/ 1084 h 1128"/>
                      <a:gd name="T10" fmla="*/ 317 w 704"/>
                      <a:gd name="T11" fmla="*/ 1128 h 1128"/>
                      <a:gd name="T12" fmla="*/ 704 w 704"/>
                      <a:gd name="T13" fmla="*/ 1128 h 1128"/>
                      <a:gd name="T14" fmla="*/ 704 w 704"/>
                      <a:gd name="T15" fmla="*/ 809 h 1128"/>
                      <a:gd name="T16" fmla="*/ 630 w 704"/>
                      <a:gd name="T17" fmla="*/ 809 h 1128"/>
                      <a:gd name="T18" fmla="*/ 468 w 704"/>
                      <a:gd name="T19" fmla="*/ 1051 h 1128"/>
                      <a:gd name="T20" fmla="*/ 332 w 704"/>
                      <a:gd name="T21" fmla="*/ 1051 h 1128"/>
                      <a:gd name="T22" fmla="*/ 304 w 704"/>
                      <a:gd name="T23" fmla="*/ 1025 h 1128"/>
                      <a:gd name="T24" fmla="*/ 132 w 704"/>
                      <a:gd name="T25" fmla="*/ 434 h 1128"/>
                      <a:gd name="T26" fmla="*/ 151 w 704"/>
                      <a:gd name="T27" fmla="*/ 400 h 1128"/>
                      <a:gd name="T28" fmla="*/ 186 w 704"/>
                      <a:gd name="T29" fmla="*/ 419 h 1128"/>
                      <a:gd name="T30" fmla="*/ 353 w 704"/>
                      <a:gd name="T31" fmla="*/ 995 h 1128"/>
                      <a:gd name="T32" fmla="*/ 468 w 704"/>
                      <a:gd name="T33" fmla="*/ 995 h 1128"/>
                      <a:gd name="T34" fmla="*/ 496 w 704"/>
                      <a:gd name="T35" fmla="*/ 1023 h 1128"/>
                      <a:gd name="T36" fmla="*/ 468 w 704"/>
                      <a:gd name="T37" fmla="*/ 1051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4" h="1128">
                        <a:moveTo>
                          <a:pt x="630" y="809"/>
                        </a:moveTo>
                        <a:cubicBezTo>
                          <a:pt x="396" y="0"/>
                          <a:pt x="396" y="0"/>
                          <a:pt x="396" y="0"/>
                        </a:cubicBezTo>
                        <a:cubicBezTo>
                          <a:pt x="0" y="215"/>
                          <a:pt x="0" y="215"/>
                          <a:pt x="0" y="215"/>
                        </a:cubicBezTo>
                        <a:cubicBezTo>
                          <a:pt x="248" y="1084"/>
                          <a:pt x="248" y="1084"/>
                          <a:pt x="248" y="1084"/>
                        </a:cubicBezTo>
                        <a:cubicBezTo>
                          <a:pt x="248" y="1084"/>
                          <a:pt x="248" y="1084"/>
                          <a:pt x="248" y="1084"/>
                        </a:cubicBezTo>
                        <a:cubicBezTo>
                          <a:pt x="259" y="1110"/>
                          <a:pt x="287" y="1128"/>
                          <a:pt x="317" y="1128"/>
                        </a:cubicBezTo>
                        <a:cubicBezTo>
                          <a:pt x="704" y="1128"/>
                          <a:pt x="704" y="1128"/>
                          <a:pt x="704" y="1128"/>
                        </a:cubicBezTo>
                        <a:cubicBezTo>
                          <a:pt x="704" y="809"/>
                          <a:pt x="704" y="809"/>
                          <a:pt x="704" y="809"/>
                        </a:cubicBezTo>
                        <a:lnTo>
                          <a:pt x="630" y="809"/>
                        </a:lnTo>
                        <a:close/>
                        <a:moveTo>
                          <a:pt x="468" y="1051"/>
                        </a:moveTo>
                        <a:cubicBezTo>
                          <a:pt x="332" y="1051"/>
                          <a:pt x="332" y="1051"/>
                          <a:pt x="332" y="1051"/>
                        </a:cubicBezTo>
                        <a:cubicBezTo>
                          <a:pt x="317" y="1051"/>
                          <a:pt x="305" y="1039"/>
                          <a:pt x="304" y="1025"/>
                        </a:cubicBezTo>
                        <a:cubicBezTo>
                          <a:pt x="132" y="434"/>
                          <a:pt x="132" y="434"/>
                          <a:pt x="132" y="434"/>
                        </a:cubicBezTo>
                        <a:cubicBezTo>
                          <a:pt x="128" y="419"/>
                          <a:pt x="136" y="404"/>
                          <a:pt x="151" y="400"/>
                        </a:cubicBezTo>
                        <a:cubicBezTo>
                          <a:pt x="166" y="395"/>
                          <a:pt x="182" y="404"/>
                          <a:pt x="186" y="419"/>
                        </a:cubicBezTo>
                        <a:cubicBezTo>
                          <a:pt x="353" y="995"/>
                          <a:pt x="353" y="995"/>
                          <a:pt x="353" y="995"/>
                        </a:cubicBezTo>
                        <a:cubicBezTo>
                          <a:pt x="468" y="995"/>
                          <a:pt x="468" y="995"/>
                          <a:pt x="468" y="995"/>
                        </a:cubicBezTo>
                        <a:cubicBezTo>
                          <a:pt x="483" y="995"/>
                          <a:pt x="496" y="1007"/>
                          <a:pt x="496" y="1023"/>
                        </a:cubicBezTo>
                        <a:cubicBezTo>
                          <a:pt x="496" y="1038"/>
                          <a:pt x="483" y="1051"/>
                          <a:pt x="468" y="10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94" name="Group 4"/>
                <p:cNvGrpSpPr>
                  <a:grpSpLocks noChangeAspect="1"/>
                </p:cNvGrpSpPr>
                <p:nvPr/>
              </p:nvGrpSpPr>
              <p:grpSpPr bwMode="auto">
                <a:xfrm>
                  <a:off x="6904810" y="2541538"/>
                  <a:ext cx="347398" cy="462688"/>
                  <a:chOff x="2312" y="1403"/>
                  <a:chExt cx="1136" cy="1513"/>
                </a:xfrm>
                <a:grpFill/>
              </p:grpSpPr>
              <p:sp>
                <p:nvSpPr>
                  <p:cNvPr id="115" name="Freeform 5"/>
                  <p:cNvSpPr>
                    <a:spLocks/>
                  </p:cNvSpPr>
                  <p:nvPr/>
                </p:nvSpPr>
                <p:spPr bwMode="auto">
                  <a:xfrm>
                    <a:off x="3248" y="2529"/>
                    <a:ext cx="200" cy="386"/>
                  </a:xfrm>
                  <a:custGeom>
                    <a:avLst/>
                    <a:gdLst>
                      <a:gd name="T0" fmla="*/ 0 w 200"/>
                      <a:gd name="T1" fmla="*/ 0 h 386"/>
                      <a:gd name="T2" fmla="*/ 0 w 200"/>
                      <a:gd name="T3" fmla="*/ 386 h 386"/>
                      <a:gd name="T4" fmla="*/ 200 w 200"/>
                      <a:gd name="T5" fmla="*/ 365 h 386"/>
                      <a:gd name="T6" fmla="*/ 200 w 200"/>
                      <a:gd name="T7" fmla="*/ 242 h 386"/>
                      <a:gd name="T8" fmla="*/ 200 w 200"/>
                      <a:gd name="T9" fmla="*/ 143 h 386"/>
                      <a:gd name="T10" fmla="*/ 200 w 200"/>
                      <a:gd name="T11" fmla="*/ 20 h 386"/>
                      <a:gd name="T12" fmla="*/ 0 w 200"/>
                      <a:gd name="T13" fmla="*/ 0 h 386"/>
                    </a:gdLst>
                    <a:ahLst/>
                    <a:cxnLst>
                      <a:cxn ang="0">
                        <a:pos x="T0" y="T1"/>
                      </a:cxn>
                      <a:cxn ang="0">
                        <a:pos x="T2" y="T3"/>
                      </a:cxn>
                      <a:cxn ang="0">
                        <a:pos x="T4" y="T5"/>
                      </a:cxn>
                      <a:cxn ang="0">
                        <a:pos x="T6" y="T7"/>
                      </a:cxn>
                      <a:cxn ang="0">
                        <a:pos x="T8" y="T9"/>
                      </a:cxn>
                      <a:cxn ang="0">
                        <a:pos x="T10" y="T11"/>
                      </a:cxn>
                      <a:cxn ang="0">
                        <a:pos x="T12" y="T13"/>
                      </a:cxn>
                    </a:cxnLst>
                    <a:rect l="0" t="0" r="r" b="b"/>
                    <a:pathLst>
                      <a:path w="200" h="386">
                        <a:moveTo>
                          <a:pt x="0" y="0"/>
                        </a:moveTo>
                        <a:lnTo>
                          <a:pt x="0" y="386"/>
                        </a:lnTo>
                        <a:lnTo>
                          <a:pt x="200" y="365"/>
                        </a:lnTo>
                        <a:lnTo>
                          <a:pt x="200" y="242"/>
                        </a:lnTo>
                        <a:lnTo>
                          <a:pt x="200" y="143"/>
                        </a:lnTo>
                        <a:lnTo>
                          <a:pt x="200" y="2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6" name="Freeform 6"/>
                  <p:cNvSpPr>
                    <a:spLocks/>
                  </p:cNvSpPr>
                  <p:nvPr/>
                </p:nvSpPr>
                <p:spPr bwMode="auto">
                  <a:xfrm>
                    <a:off x="2312" y="1403"/>
                    <a:ext cx="399" cy="301"/>
                  </a:xfrm>
                  <a:custGeom>
                    <a:avLst/>
                    <a:gdLst>
                      <a:gd name="T0" fmla="*/ 327 w 327"/>
                      <a:gd name="T1" fmla="*/ 93 h 248"/>
                      <a:gd name="T2" fmla="*/ 300 w 327"/>
                      <a:gd name="T3" fmla="*/ 0 h 248"/>
                      <a:gd name="T4" fmla="*/ 142 w 327"/>
                      <a:gd name="T5" fmla="*/ 27 h 248"/>
                      <a:gd name="T6" fmla="*/ 0 w 327"/>
                      <a:gd name="T7" fmla="*/ 101 h 248"/>
                      <a:gd name="T8" fmla="*/ 42 w 327"/>
                      <a:gd name="T9" fmla="*/ 248 h 248"/>
                      <a:gd name="T10" fmla="*/ 327 w 327"/>
                      <a:gd name="T11" fmla="*/ 93 h 248"/>
                    </a:gdLst>
                    <a:ahLst/>
                    <a:cxnLst>
                      <a:cxn ang="0">
                        <a:pos x="T0" y="T1"/>
                      </a:cxn>
                      <a:cxn ang="0">
                        <a:pos x="T2" y="T3"/>
                      </a:cxn>
                      <a:cxn ang="0">
                        <a:pos x="T4" y="T5"/>
                      </a:cxn>
                      <a:cxn ang="0">
                        <a:pos x="T6" y="T7"/>
                      </a:cxn>
                      <a:cxn ang="0">
                        <a:pos x="T8" y="T9"/>
                      </a:cxn>
                      <a:cxn ang="0">
                        <a:pos x="T10" y="T11"/>
                      </a:cxn>
                    </a:cxnLst>
                    <a:rect l="0" t="0" r="r" b="b"/>
                    <a:pathLst>
                      <a:path w="327" h="248">
                        <a:moveTo>
                          <a:pt x="327" y="93"/>
                        </a:moveTo>
                        <a:cubicBezTo>
                          <a:pt x="300" y="0"/>
                          <a:pt x="300" y="0"/>
                          <a:pt x="300" y="0"/>
                        </a:cubicBezTo>
                        <a:cubicBezTo>
                          <a:pt x="300" y="0"/>
                          <a:pt x="208" y="4"/>
                          <a:pt x="142" y="27"/>
                        </a:cubicBezTo>
                        <a:cubicBezTo>
                          <a:pt x="76" y="50"/>
                          <a:pt x="0" y="101"/>
                          <a:pt x="0" y="101"/>
                        </a:cubicBezTo>
                        <a:cubicBezTo>
                          <a:pt x="42" y="248"/>
                          <a:pt x="42" y="248"/>
                          <a:pt x="42" y="248"/>
                        </a:cubicBezTo>
                        <a:lnTo>
                          <a:pt x="327"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7" name="Freeform 7"/>
                  <p:cNvSpPr>
                    <a:spLocks noEditPoints="1"/>
                  </p:cNvSpPr>
                  <p:nvPr/>
                </p:nvSpPr>
                <p:spPr bwMode="auto">
                  <a:xfrm>
                    <a:off x="2319" y="1547"/>
                    <a:ext cx="860" cy="1369"/>
                  </a:xfrm>
                  <a:custGeom>
                    <a:avLst/>
                    <a:gdLst>
                      <a:gd name="T0" fmla="*/ 630 w 704"/>
                      <a:gd name="T1" fmla="*/ 809 h 1128"/>
                      <a:gd name="T2" fmla="*/ 396 w 704"/>
                      <a:gd name="T3" fmla="*/ 0 h 1128"/>
                      <a:gd name="T4" fmla="*/ 0 w 704"/>
                      <a:gd name="T5" fmla="*/ 215 h 1128"/>
                      <a:gd name="T6" fmla="*/ 248 w 704"/>
                      <a:gd name="T7" fmla="*/ 1084 h 1128"/>
                      <a:gd name="T8" fmla="*/ 248 w 704"/>
                      <a:gd name="T9" fmla="*/ 1084 h 1128"/>
                      <a:gd name="T10" fmla="*/ 317 w 704"/>
                      <a:gd name="T11" fmla="*/ 1128 h 1128"/>
                      <a:gd name="T12" fmla="*/ 704 w 704"/>
                      <a:gd name="T13" fmla="*/ 1128 h 1128"/>
                      <a:gd name="T14" fmla="*/ 704 w 704"/>
                      <a:gd name="T15" fmla="*/ 809 h 1128"/>
                      <a:gd name="T16" fmla="*/ 630 w 704"/>
                      <a:gd name="T17" fmla="*/ 809 h 1128"/>
                      <a:gd name="T18" fmla="*/ 468 w 704"/>
                      <a:gd name="T19" fmla="*/ 1051 h 1128"/>
                      <a:gd name="T20" fmla="*/ 332 w 704"/>
                      <a:gd name="T21" fmla="*/ 1051 h 1128"/>
                      <a:gd name="T22" fmla="*/ 304 w 704"/>
                      <a:gd name="T23" fmla="*/ 1025 h 1128"/>
                      <a:gd name="T24" fmla="*/ 132 w 704"/>
                      <a:gd name="T25" fmla="*/ 434 h 1128"/>
                      <a:gd name="T26" fmla="*/ 151 w 704"/>
                      <a:gd name="T27" fmla="*/ 400 h 1128"/>
                      <a:gd name="T28" fmla="*/ 186 w 704"/>
                      <a:gd name="T29" fmla="*/ 419 h 1128"/>
                      <a:gd name="T30" fmla="*/ 353 w 704"/>
                      <a:gd name="T31" fmla="*/ 995 h 1128"/>
                      <a:gd name="T32" fmla="*/ 468 w 704"/>
                      <a:gd name="T33" fmla="*/ 995 h 1128"/>
                      <a:gd name="T34" fmla="*/ 496 w 704"/>
                      <a:gd name="T35" fmla="*/ 1023 h 1128"/>
                      <a:gd name="T36" fmla="*/ 468 w 704"/>
                      <a:gd name="T37" fmla="*/ 1051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4" h="1128">
                        <a:moveTo>
                          <a:pt x="630" y="809"/>
                        </a:moveTo>
                        <a:cubicBezTo>
                          <a:pt x="396" y="0"/>
                          <a:pt x="396" y="0"/>
                          <a:pt x="396" y="0"/>
                        </a:cubicBezTo>
                        <a:cubicBezTo>
                          <a:pt x="0" y="215"/>
                          <a:pt x="0" y="215"/>
                          <a:pt x="0" y="215"/>
                        </a:cubicBezTo>
                        <a:cubicBezTo>
                          <a:pt x="248" y="1084"/>
                          <a:pt x="248" y="1084"/>
                          <a:pt x="248" y="1084"/>
                        </a:cubicBezTo>
                        <a:cubicBezTo>
                          <a:pt x="248" y="1084"/>
                          <a:pt x="248" y="1084"/>
                          <a:pt x="248" y="1084"/>
                        </a:cubicBezTo>
                        <a:cubicBezTo>
                          <a:pt x="259" y="1110"/>
                          <a:pt x="287" y="1128"/>
                          <a:pt x="317" y="1128"/>
                        </a:cubicBezTo>
                        <a:cubicBezTo>
                          <a:pt x="704" y="1128"/>
                          <a:pt x="704" y="1128"/>
                          <a:pt x="704" y="1128"/>
                        </a:cubicBezTo>
                        <a:cubicBezTo>
                          <a:pt x="704" y="809"/>
                          <a:pt x="704" y="809"/>
                          <a:pt x="704" y="809"/>
                        </a:cubicBezTo>
                        <a:lnTo>
                          <a:pt x="630" y="809"/>
                        </a:lnTo>
                        <a:close/>
                        <a:moveTo>
                          <a:pt x="468" y="1051"/>
                        </a:moveTo>
                        <a:cubicBezTo>
                          <a:pt x="332" y="1051"/>
                          <a:pt x="332" y="1051"/>
                          <a:pt x="332" y="1051"/>
                        </a:cubicBezTo>
                        <a:cubicBezTo>
                          <a:pt x="317" y="1051"/>
                          <a:pt x="305" y="1039"/>
                          <a:pt x="304" y="1025"/>
                        </a:cubicBezTo>
                        <a:cubicBezTo>
                          <a:pt x="132" y="434"/>
                          <a:pt x="132" y="434"/>
                          <a:pt x="132" y="434"/>
                        </a:cubicBezTo>
                        <a:cubicBezTo>
                          <a:pt x="128" y="419"/>
                          <a:pt x="136" y="404"/>
                          <a:pt x="151" y="400"/>
                        </a:cubicBezTo>
                        <a:cubicBezTo>
                          <a:pt x="166" y="395"/>
                          <a:pt x="182" y="404"/>
                          <a:pt x="186" y="419"/>
                        </a:cubicBezTo>
                        <a:cubicBezTo>
                          <a:pt x="353" y="995"/>
                          <a:pt x="353" y="995"/>
                          <a:pt x="353" y="995"/>
                        </a:cubicBezTo>
                        <a:cubicBezTo>
                          <a:pt x="468" y="995"/>
                          <a:pt x="468" y="995"/>
                          <a:pt x="468" y="995"/>
                        </a:cubicBezTo>
                        <a:cubicBezTo>
                          <a:pt x="483" y="995"/>
                          <a:pt x="496" y="1007"/>
                          <a:pt x="496" y="1023"/>
                        </a:cubicBezTo>
                        <a:cubicBezTo>
                          <a:pt x="496" y="1038"/>
                          <a:pt x="483" y="1051"/>
                          <a:pt x="468" y="10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95" name="Group 4"/>
                <p:cNvGrpSpPr>
                  <a:grpSpLocks noChangeAspect="1"/>
                </p:cNvGrpSpPr>
                <p:nvPr/>
              </p:nvGrpSpPr>
              <p:grpSpPr bwMode="auto">
                <a:xfrm>
                  <a:off x="7246258" y="2541538"/>
                  <a:ext cx="347398" cy="462688"/>
                  <a:chOff x="2312" y="1403"/>
                  <a:chExt cx="1136" cy="1513"/>
                </a:xfrm>
                <a:grpFill/>
              </p:grpSpPr>
              <p:sp>
                <p:nvSpPr>
                  <p:cNvPr id="112" name="Freeform 5"/>
                  <p:cNvSpPr>
                    <a:spLocks/>
                  </p:cNvSpPr>
                  <p:nvPr/>
                </p:nvSpPr>
                <p:spPr bwMode="auto">
                  <a:xfrm>
                    <a:off x="3248" y="2529"/>
                    <a:ext cx="200" cy="386"/>
                  </a:xfrm>
                  <a:custGeom>
                    <a:avLst/>
                    <a:gdLst>
                      <a:gd name="T0" fmla="*/ 0 w 200"/>
                      <a:gd name="T1" fmla="*/ 0 h 386"/>
                      <a:gd name="T2" fmla="*/ 0 w 200"/>
                      <a:gd name="T3" fmla="*/ 386 h 386"/>
                      <a:gd name="T4" fmla="*/ 200 w 200"/>
                      <a:gd name="T5" fmla="*/ 365 h 386"/>
                      <a:gd name="T6" fmla="*/ 200 w 200"/>
                      <a:gd name="T7" fmla="*/ 242 h 386"/>
                      <a:gd name="T8" fmla="*/ 200 w 200"/>
                      <a:gd name="T9" fmla="*/ 143 h 386"/>
                      <a:gd name="T10" fmla="*/ 200 w 200"/>
                      <a:gd name="T11" fmla="*/ 20 h 386"/>
                      <a:gd name="T12" fmla="*/ 0 w 200"/>
                      <a:gd name="T13" fmla="*/ 0 h 386"/>
                    </a:gdLst>
                    <a:ahLst/>
                    <a:cxnLst>
                      <a:cxn ang="0">
                        <a:pos x="T0" y="T1"/>
                      </a:cxn>
                      <a:cxn ang="0">
                        <a:pos x="T2" y="T3"/>
                      </a:cxn>
                      <a:cxn ang="0">
                        <a:pos x="T4" y="T5"/>
                      </a:cxn>
                      <a:cxn ang="0">
                        <a:pos x="T6" y="T7"/>
                      </a:cxn>
                      <a:cxn ang="0">
                        <a:pos x="T8" y="T9"/>
                      </a:cxn>
                      <a:cxn ang="0">
                        <a:pos x="T10" y="T11"/>
                      </a:cxn>
                      <a:cxn ang="0">
                        <a:pos x="T12" y="T13"/>
                      </a:cxn>
                    </a:cxnLst>
                    <a:rect l="0" t="0" r="r" b="b"/>
                    <a:pathLst>
                      <a:path w="200" h="386">
                        <a:moveTo>
                          <a:pt x="0" y="0"/>
                        </a:moveTo>
                        <a:lnTo>
                          <a:pt x="0" y="386"/>
                        </a:lnTo>
                        <a:lnTo>
                          <a:pt x="200" y="365"/>
                        </a:lnTo>
                        <a:lnTo>
                          <a:pt x="200" y="242"/>
                        </a:lnTo>
                        <a:lnTo>
                          <a:pt x="200" y="143"/>
                        </a:lnTo>
                        <a:lnTo>
                          <a:pt x="200" y="2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3" name="Freeform 6"/>
                  <p:cNvSpPr>
                    <a:spLocks/>
                  </p:cNvSpPr>
                  <p:nvPr/>
                </p:nvSpPr>
                <p:spPr bwMode="auto">
                  <a:xfrm>
                    <a:off x="2312" y="1403"/>
                    <a:ext cx="399" cy="301"/>
                  </a:xfrm>
                  <a:custGeom>
                    <a:avLst/>
                    <a:gdLst>
                      <a:gd name="T0" fmla="*/ 327 w 327"/>
                      <a:gd name="T1" fmla="*/ 93 h 248"/>
                      <a:gd name="T2" fmla="*/ 300 w 327"/>
                      <a:gd name="T3" fmla="*/ 0 h 248"/>
                      <a:gd name="T4" fmla="*/ 142 w 327"/>
                      <a:gd name="T5" fmla="*/ 27 h 248"/>
                      <a:gd name="T6" fmla="*/ 0 w 327"/>
                      <a:gd name="T7" fmla="*/ 101 h 248"/>
                      <a:gd name="T8" fmla="*/ 42 w 327"/>
                      <a:gd name="T9" fmla="*/ 248 h 248"/>
                      <a:gd name="T10" fmla="*/ 327 w 327"/>
                      <a:gd name="T11" fmla="*/ 93 h 248"/>
                    </a:gdLst>
                    <a:ahLst/>
                    <a:cxnLst>
                      <a:cxn ang="0">
                        <a:pos x="T0" y="T1"/>
                      </a:cxn>
                      <a:cxn ang="0">
                        <a:pos x="T2" y="T3"/>
                      </a:cxn>
                      <a:cxn ang="0">
                        <a:pos x="T4" y="T5"/>
                      </a:cxn>
                      <a:cxn ang="0">
                        <a:pos x="T6" y="T7"/>
                      </a:cxn>
                      <a:cxn ang="0">
                        <a:pos x="T8" y="T9"/>
                      </a:cxn>
                      <a:cxn ang="0">
                        <a:pos x="T10" y="T11"/>
                      </a:cxn>
                    </a:cxnLst>
                    <a:rect l="0" t="0" r="r" b="b"/>
                    <a:pathLst>
                      <a:path w="327" h="248">
                        <a:moveTo>
                          <a:pt x="327" y="93"/>
                        </a:moveTo>
                        <a:cubicBezTo>
                          <a:pt x="300" y="0"/>
                          <a:pt x="300" y="0"/>
                          <a:pt x="300" y="0"/>
                        </a:cubicBezTo>
                        <a:cubicBezTo>
                          <a:pt x="300" y="0"/>
                          <a:pt x="208" y="4"/>
                          <a:pt x="142" y="27"/>
                        </a:cubicBezTo>
                        <a:cubicBezTo>
                          <a:pt x="76" y="50"/>
                          <a:pt x="0" y="101"/>
                          <a:pt x="0" y="101"/>
                        </a:cubicBezTo>
                        <a:cubicBezTo>
                          <a:pt x="42" y="248"/>
                          <a:pt x="42" y="248"/>
                          <a:pt x="42" y="248"/>
                        </a:cubicBezTo>
                        <a:lnTo>
                          <a:pt x="327"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4" name="Freeform 7"/>
                  <p:cNvSpPr>
                    <a:spLocks noEditPoints="1"/>
                  </p:cNvSpPr>
                  <p:nvPr/>
                </p:nvSpPr>
                <p:spPr bwMode="auto">
                  <a:xfrm>
                    <a:off x="2319" y="1547"/>
                    <a:ext cx="860" cy="1369"/>
                  </a:xfrm>
                  <a:custGeom>
                    <a:avLst/>
                    <a:gdLst>
                      <a:gd name="T0" fmla="*/ 630 w 704"/>
                      <a:gd name="T1" fmla="*/ 809 h 1128"/>
                      <a:gd name="T2" fmla="*/ 396 w 704"/>
                      <a:gd name="T3" fmla="*/ 0 h 1128"/>
                      <a:gd name="T4" fmla="*/ 0 w 704"/>
                      <a:gd name="T5" fmla="*/ 215 h 1128"/>
                      <a:gd name="T6" fmla="*/ 248 w 704"/>
                      <a:gd name="T7" fmla="*/ 1084 h 1128"/>
                      <a:gd name="T8" fmla="*/ 248 w 704"/>
                      <a:gd name="T9" fmla="*/ 1084 h 1128"/>
                      <a:gd name="T10" fmla="*/ 317 w 704"/>
                      <a:gd name="T11" fmla="*/ 1128 h 1128"/>
                      <a:gd name="T12" fmla="*/ 704 w 704"/>
                      <a:gd name="T13" fmla="*/ 1128 h 1128"/>
                      <a:gd name="T14" fmla="*/ 704 w 704"/>
                      <a:gd name="T15" fmla="*/ 809 h 1128"/>
                      <a:gd name="T16" fmla="*/ 630 w 704"/>
                      <a:gd name="T17" fmla="*/ 809 h 1128"/>
                      <a:gd name="T18" fmla="*/ 468 w 704"/>
                      <a:gd name="T19" fmla="*/ 1051 h 1128"/>
                      <a:gd name="T20" fmla="*/ 332 w 704"/>
                      <a:gd name="T21" fmla="*/ 1051 h 1128"/>
                      <a:gd name="T22" fmla="*/ 304 w 704"/>
                      <a:gd name="T23" fmla="*/ 1025 h 1128"/>
                      <a:gd name="T24" fmla="*/ 132 w 704"/>
                      <a:gd name="T25" fmla="*/ 434 h 1128"/>
                      <a:gd name="T26" fmla="*/ 151 w 704"/>
                      <a:gd name="T27" fmla="*/ 400 h 1128"/>
                      <a:gd name="T28" fmla="*/ 186 w 704"/>
                      <a:gd name="T29" fmla="*/ 419 h 1128"/>
                      <a:gd name="T30" fmla="*/ 353 w 704"/>
                      <a:gd name="T31" fmla="*/ 995 h 1128"/>
                      <a:gd name="T32" fmla="*/ 468 w 704"/>
                      <a:gd name="T33" fmla="*/ 995 h 1128"/>
                      <a:gd name="T34" fmla="*/ 496 w 704"/>
                      <a:gd name="T35" fmla="*/ 1023 h 1128"/>
                      <a:gd name="T36" fmla="*/ 468 w 704"/>
                      <a:gd name="T37" fmla="*/ 1051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4" h="1128">
                        <a:moveTo>
                          <a:pt x="630" y="809"/>
                        </a:moveTo>
                        <a:cubicBezTo>
                          <a:pt x="396" y="0"/>
                          <a:pt x="396" y="0"/>
                          <a:pt x="396" y="0"/>
                        </a:cubicBezTo>
                        <a:cubicBezTo>
                          <a:pt x="0" y="215"/>
                          <a:pt x="0" y="215"/>
                          <a:pt x="0" y="215"/>
                        </a:cubicBezTo>
                        <a:cubicBezTo>
                          <a:pt x="248" y="1084"/>
                          <a:pt x="248" y="1084"/>
                          <a:pt x="248" y="1084"/>
                        </a:cubicBezTo>
                        <a:cubicBezTo>
                          <a:pt x="248" y="1084"/>
                          <a:pt x="248" y="1084"/>
                          <a:pt x="248" y="1084"/>
                        </a:cubicBezTo>
                        <a:cubicBezTo>
                          <a:pt x="259" y="1110"/>
                          <a:pt x="287" y="1128"/>
                          <a:pt x="317" y="1128"/>
                        </a:cubicBezTo>
                        <a:cubicBezTo>
                          <a:pt x="704" y="1128"/>
                          <a:pt x="704" y="1128"/>
                          <a:pt x="704" y="1128"/>
                        </a:cubicBezTo>
                        <a:cubicBezTo>
                          <a:pt x="704" y="809"/>
                          <a:pt x="704" y="809"/>
                          <a:pt x="704" y="809"/>
                        </a:cubicBezTo>
                        <a:lnTo>
                          <a:pt x="630" y="809"/>
                        </a:lnTo>
                        <a:close/>
                        <a:moveTo>
                          <a:pt x="468" y="1051"/>
                        </a:moveTo>
                        <a:cubicBezTo>
                          <a:pt x="332" y="1051"/>
                          <a:pt x="332" y="1051"/>
                          <a:pt x="332" y="1051"/>
                        </a:cubicBezTo>
                        <a:cubicBezTo>
                          <a:pt x="317" y="1051"/>
                          <a:pt x="305" y="1039"/>
                          <a:pt x="304" y="1025"/>
                        </a:cubicBezTo>
                        <a:cubicBezTo>
                          <a:pt x="132" y="434"/>
                          <a:pt x="132" y="434"/>
                          <a:pt x="132" y="434"/>
                        </a:cubicBezTo>
                        <a:cubicBezTo>
                          <a:pt x="128" y="419"/>
                          <a:pt x="136" y="404"/>
                          <a:pt x="151" y="400"/>
                        </a:cubicBezTo>
                        <a:cubicBezTo>
                          <a:pt x="166" y="395"/>
                          <a:pt x="182" y="404"/>
                          <a:pt x="186" y="419"/>
                        </a:cubicBezTo>
                        <a:cubicBezTo>
                          <a:pt x="353" y="995"/>
                          <a:pt x="353" y="995"/>
                          <a:pt x="353" y="995"/>
                        </a:cubicBezTo>
                        <a:cubicBezTo>
                          <a:pt x="468" y="995"/>
                          <a:pt x="468" y="995"/>
                          <a:pt x="468" y="995"/>
                        </a:cubicBezTo>
                        <a:cubicBezTo>
                          <a:pt x="483" y="995"/>
                          <a:pt x="496" y="1007"/>
                          <a:pt x="496" y="1023"/>
                        </a:cubicBezTo>
                        <a:cubicBezTo>
                          <a:pt x="496" y="1038"/>
                          <a:pt x="483" y="1051"/>
                          <a:pt x="468" y="10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96" name="Group 4"/>
                <p:cNvGrpSpPr>
                  <a:grpSpLocks noChangeAspect="1"/>
                </p:cNvGrpSpPr>
                <p:nvPr/>
              </p:nvGrpSpPr>
              <p:grpSpPr bwMode="auto">
                <a:xfrm>
                  <a:off x="7588194" y="2541538"/>
                  <a:ext cx="347398" cy="462688"/>
                  <a:chOff x="2312" y="1403"/>
                  <a:chExt cx="1136" cy="1513"/>
                </a:xfrm>
                <a:grpFill/>
              </p:grpSpPr>
              <p:sp>
                <p:nvSpPr>
                  <p:cNvPr id="109" name="Freeform 5"/>
                  <p:cNvSpPr>
                    <a:spLocks/>
                  </p:cNvSpPr>
                  <p:nvPr/>
                </p:nvSpPr>
                <p:spPr bwMode="auto">
                  <a:xfrm>
                    <a:off x="3248" y="2529"/>
                    <a:ext cx="200" cy="386"/>
                  </a:xfrm>
                  <a:custGeom>
                    <a:avLst/>
                    <a:gdLst>
                      <a:gd name="T0" fmla="*/ 0 w 200"/>
                      <a:gd name="T1" fmla="*/ 0 h 386"/>
                      <a:gd name="T2" fmla="*/ 0 w 200"/>
                      <a:gd name="T3" fmla="*/ 386 h 386"/>
                      <a:gd name="T4" fmla="*/ 200 w 200"/>
                      <a:gd name="T5" fmla="*/ 365 h 386"/>
                      <a:gd name="T6" fmla="*/ 200 w 200"/>
                      <a:gd name="T7" fmla="*/ 242 h 386"/>
                      <a:gd name="T8" fmla="*/ 200 w 200"/>
                      <a:gd name="T9" fmla="*/ 143 h 386"/>
                      <a:gd name="T10" fmla="*/ 200 w 200"/>
                      <a:gd name="T11" fmla="*/ 20 h 386"/>
                      <a:gd name="T12" fmla="*/ 0 w 200"/>
                      <a:gd name="T13" fmla="*/ 0 h 386"/>
                    </a:gdLst>
                    <a:ahLst/>
                    <a:cxnLst>
                      <a:cxn ang="0">
                        <a:pos x="T0" y="T1"/>
                      </a:cxn>
                      <a:cxn ang="0">
                        <a:pos x="T2" y="T3"/>
                      </a:cxn>
                      <a:cxn ang="0">
                        <a:pos x="T4" y="T5"/>
                      </a:cxn>
                      <a:cxn ang="0">
                        <a:pos x="T6" y="T7"/>
                      </a:cxn>
                      <a:cxn ang="0">
                        <a:pos x="T8" y="T9"/>
                      </a:cxn>
                      <a:cxn ang="0">
                        <a:pos x="T10" y="T11"/>
                      </a:cxn>
                      <a:cxn ang="0">
                        <a:pos x="T12" y="T13"/>
                      </a:cxn>
                    </a:cxnLst>
                    <a:rect l="0" t="0" r="r" b="b"/>
                    <a:pathLst>
                      <a:path w="200" h="386">
                        <a:moveTo>
                          <a:pt x="0" y="0"/>
                        </a:moveTo>
                        <a:lnTo>
                          <a:pt x="0" y="386"/>
                        </a:lnTo>
                        <a:lnTo>
                          <a:pt x="200" y="365"/>
                        </a:lnTo>
                        <a:lnTo>
                          <a:pt x="200" y="242"/>
                        </a:lnTo>
                        <a:lnTo>
                          <a:pt x="200" y="143"/>
                        </a:lnTo>
                        <a:lnTo>
                          <a:pt x="200" y="2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0" name="Freeform 6"/>
                  <p:cNvSpPr>
                    <a:spLocks/>
                  </p:cNvSpPr>
                  <p:nvPr/>
                </p:nvSpPr>
                <p:spPr bwMode="auto">
                  <a:xfrm>
                    <a:off x="2312" y="1403"/>
                    <a:ext cx="399" cy="301"/>
                  </a:xfrm>
                  <a:custGeom>
                    <a:avLst/>
                    <a:gdLst>
                      <a:gd name="T0" fmla="*/ 327 w 327"/>
                      <a:gd name="T1" fmla="*/ 93 h 248"/>
                      <a:gd name="T2" fmla="*/ 300 w 327"/>
                      <a:gd name="T3" fmla="*/ 0 h 248"/>
                      <a:gd name="T4" fmla="*/ 142 w 327"/>
                      <a:gd name="T5" fmla="*/ 27 h 248"/>
                      <a:gd name="T6" fmla="*/ 0 w 327"/>
                      <a:gd name="T7" fmla="*/ 101 h 248"/>
                      <a:gd name="T8" fmla="*/ 42 w 327"/>
                      <a:gd name="T9" fmla="*/ 248 h 248"/>
                      <a:gd name="T10" fmla="*/ 327 w 327"/>
                      <a:gd name="T11" fmla="*/ 93 h 248"/>
                    </a:gdLst>
                    <a:ahLst/>
                    <a:cxnLst>
                      <a:cxn ang="0">
                        <a:pos x="T0" y="T1"/>
                      </a:cxn>
                      <a:cxn ang="0">
                        <a:pos x="T2" y="T3"/>
                      </a:cxn>
                      <a:cxn ang="0">
                        <a:pos x="T4" y="T5"/>
                      </a:cxn>
                      <a:cxn ang="0">
                        <a:pos x="T6" y="T7"/>
                      </a:cxn>
                      <a:cxn ang="0">
                        <a:pos x="T8" y="T9"/>
                      </a:cxn>
                      <a:cxn ang="0">
                        <a:pos x="T10" y="T11"/>
                      </a:cxn>
                    </a:cxnLst>
                    <a:rect l="0" t="0" r="r" b="b"/>
                    <a:pathLst>
                      <a:path w="327" h="248">
                        <a:moveTo>
                          <a:pt x="327" y="93"/>
                        </a:moveTo>
                        <a:cubicBezTo>
                          <a:pt x="300" y="0"/>
                          <a:pt x="300" y="0"/>
                          <a:pt x="300" y="0"/>
                        </a:cubicBezTo>
                        <a:cubicBezTo>
                          <a:pt x="300" y="0"/>
                          <a:pt x="208" y="4"/>
                          <a:pt x="142" y="27"/>
                        </a:cubicBezTo>
                        <a:cubicBezTo>
                          <a:pt x="76" y="50"/>
                          <a:pt x="0" y="101"/>
                          <a:pt x="0" y="101"/>
                        </a:cubicBezTo>
                        <a:cubicBezTo>
                          <a:pt x="42" y="248"/>
                          <a:pt x="42" y="248"/>
                          <a:pt x="42" y="248"/>
                        </a:cubicBezTo>
                        <a:lnTo>
                          <a:pt x="327"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1" name="Freeform 7"/>
                  <p:cNvSpPr>
                    <a:spLocks noEditPoints="1"/>
                  </p:cNvSpPr>
                  <p:nvPr/>
                </p:nvSpPr>
                <p:spPr bwMode="auto">
                  <a:xfrm>
                    <a:off x="2319" y="1547"/>
                    <a:ext cx="860" cy="1369"/>
                  </a:xfrm>
                  <a:custGeom>
                    <a:avLst/>
                    <a:gdLst>
                      <a:gd name="T0" fmla="*/ 630 w 704"/>
                      <a:gd name="T1" fmla="*/ 809 h 1128"/>
                      <a:gd name="T2" fmla="*/ 396 w 704"/>
                      <a:gd name="T3" fmla="*/ 0 h 1128"/>
                      <a:gd name="T4" fmla="*/ 0 w 704"/>
                      <a:gd name="T5" fmla="*/ 215 h 1128"/>
                      <a:gd name="T6" fmla="*/ 248 w 704"/>
                      <a:gd name="T7" fmla="*/ 1084 h 1128"/>
                      <a:gd name="T8" fmla="*/ 248 w 704"/>
                      <a:gd name="T9" fmla="*/ 1084 h 1128"/>
                      <a:gd name="T10" fmla="*/ 317 w 704"/>
                      <a:gd name="T11" fmla="*/ 1128 h 1128"/>
                      <a:gd name="T12" fmla="*/ 704 w 704"/>
                      <a:gd name="T13" fmla="*/ 1128 h 1128"/>
                      <a:gd name="T14" fmla="*/ 704 w 704"/>
                      <a:gd name="T15" fmla="*/ 809 h 1128"/>
                      <a:gd name="T16" fmla="*/ 630 w 704"/>
                      <a:gd name="T17" fmla="*/ 809 h 1128"/>
                      <a:gd name="T18" fmla="*/ 468 w 704"/>
                      <a:gd name="T19" fmla="*/ 1051 h 1128"/>
                      <a:gd name="T20" fmla="*/ 332 w 704"/>
                      <a:gd name="T21" fmla="*/ 1051 h 1128"/>
                      <a:gd name="T22" fmla="*/ 304 w 704"/>
                      <a:gd name="T23" fmla="*/ 1025 h 1128"/>
                      <a:gd name="T24" fmla="*/ 132 w 704"/>
                      <a:gd name="T25" fmla="*/ 434 h 1128"/>
                      <a:gd name="T26" fmla="*/ 151 w 704"/>
                      <a:gd name="T27" fmla="*/ 400 h 1128"/>
                      <a:gd name="T28" fmla="*/ 186 w 704"/>
                      <a:gd name="T29" fmla="*/ 419 h 1128"/>
                      <a:gd name="T30" fmla="*/ 353 w 704"/>
                      <a:gd name="T31" fmla="*/ 995 h 1128"/>
                      <a:gd name="T32" fmla="*/ 468 w 704"/>
                      <a:gd name="T33" fmla="*/ 995 h 1128"/>
                      <a:gd name="T34" fmla="*/ 496 w 704"/>
                      <a:gd name="T35" fmla="*/ 1023 h 1128"/>
                      <a:gd name="T36" fmla="*/ 468 w 704"/>
                      <a:gd name="T37" fmla="*/ 1051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4" h="1128">
                        <a:moveTo>
                          <a:pt x="630" y="809"/>
                        </a:moveTo>
                        <a:cubicBezTo>
                          <a:pt x="396" y="0"/>
                          <a:pt x="396" y="0"/>
                          <a:pt x="396" y="0"/>
                        </a:cubicBezTo>
                        <a:cubicBezTo>
                          <a:pt x="0" y="215"/>
                          <a:pt x="0" y="215"/>
                          <a:pt x="0" y="215"/>
                        </a:cubicBezTo>
                        <a:cubicBezTo>
                          <a:pt x="248" y="1084"/>
                          <a:pt x="248" y="1084"/>
                          <a:pt x="248" y="1084"/>
                        </a:cubicBezTo>
                        <a:cubicBezTo>
                          <a:pt x="248" y="1084"/>
                          <a:pt x="248" y="1084"/>
                          <a:pt x="248" y="1084"/>
                        </a:cubicBezTo>
                        <a:cubicBezTo>
                          <a:pt x="259" y="1110"/>
                          <a:pt x="287" y="1128"/>
                          <a:pt x="317" y="1128"/>
                        </a:cubicBezTo>
                        <a:cubicBezTo>
                          <a:pt x="704" y="1128"/>
                          <a:pt x="704" y="1128"/>
                          <a:pt x="704" y="1128"/>
                        </a:cubicBezTo>
                        <a:cubicBezTo>
                          <a:pt x="704" y="809"/>
                          <a:pt x="704" y="809"/>
                          <a:pt x="704" y="809"/>
                        </a:cubicBezTo>
                        <a:lnTo>
                          <a:pt x="630" y="809"/>
                        </a:lnTo>
                        <a:close/>
                        <a:moveTo>
                          <a:pt x="468" y="1051"/>
                        </a:moveTo>
                        <a:cubicBezTo>
                          <a:pt x="332" y="1051"/>
                          <a:pt x="332" y="1051"/>
                          <a:pt x="332" y="1051"/>
                        </a:cubicBezTo>
                        <a:cubicBezTo>
                          <a:pt x="317" y="1051"/>
                          <a:pt x="305" y="1039"/>
                          <a:pt x="304" y="1025"/>
                        </a:cubicBezTo>
                        <a:cubicBezTo>
                          <a:pt x="132" y="434"/>
                          <a:pt x="132" y="434"/>
                          <a:pt x="132" y="434"/>
                        </a:cubicBezTo>
                        <a:cubicBezTo>
                          <a:pt x="128" y="419"/>
                          <a:pt x="136" y="404"/>
                          <a:pt x="151" y="400"/>
                        </a:cubicBezTo>
                        <a:cubicBezTo>
                          <a:pt x="166" y="395"/>
                          <a:pt x="182" y="404"/>
                          <a:pt x="186" y="419"/>
                        </a:cubicBezTo>
                        <a:cubicBezTo>
                          <a:pt x="353" y="995"/>
                          <a:pt x="353" y="995"/>
                          <a:pt x="353" y="995"/>
                        </a:cubicBezTo>
                        <a:cubicBezTo>
                          <a:pt x="468" y="995"/>
                          <a:pt x="468" y="995"/>
                          <a:pt x="468" y="995"/>
                        </a:cubicBezTo>
                        <a:cubicBezTo>
                          <a:pt x="483" y="995"/>
                          <a:pt x="496" y="1007"/>
                          <a:pt x="496" y="1023"/>
                        </a:cubicBezTo>
                        <a:cubicBezTo>
                          <a:pt x="496" y="1038"/>
                          <a:pt x="483" y="1051"/>
                          <a:pt x="468" y="10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97" name="Group 4"/>
                <p:cNvGrpSpPr>
                  <a:grpSpLocks noChangeAspect="1"/>
                </p:cNvGrpSpPr>
                <p:nvPr/>
              </p:nvGrpSpPr>
              <p:grpSpPr bwMode="auto">
                <a:xfrm>
                  <a:off x="7930564" y="2541538"/>
                  <a:ext cx="347398" cy="462688"/>
                  <a:chOff x="2312" y="1403"/>
                  <a:chExt cx="1136" cy="1513"/>
                </a:xfrm>
                <a:grpFill/>
              </p:grpSpPr>
              <p:sp>
                <p:nvSpPr>
                  <p:cNvPr id="106" name="Freeform 5"/>
                  <p:cNvSpPr>
                    <a:spLocks/>
                  </p:cNvSpPr>
                  <p:nvPr/>
                </p:nvSpPr>
                <p:spPr bwMode="auto">
                  <a:xfrm>
                    <a:off x="3248" y="2529"/>
                    <a:ext cx="200" cy="386"/>
                  </a:xfrm>
                  <a:custGeom>
                    <a:avLst/>
                    <a:gdLst>
                      <a:gd name="T0" fmla="*/ 0 w 200"/>
                      <a:gd name="T1" fmla="*/ 0 h 386"/>
                      <a:gd name="T2" fmla="*/ 0 w 200"/>
                      <a:gd name="T3" fmla="*/ 386 h 386"/>
                      <a:gd name="T4" fmla="*/ 200 w 200"/>
                      <a:gd name="T5" fmla="*/ 365 h 386"/>
                      <a:gd name="T6" fmla="*/ 200 w 200"/>
                      <a:gd name="T7" fmla="*/ 242 h 386"/>
                      <a:gd name="T8" fmla="*/ 200 w 200"/>
                      <a:gd name="T9" fmla="*/ 143 h 386"/>
                      <a:gd name="T10" fmla="*/ 200 w 200"/>
                      <a:gd name="T11" fmla="*/ 20 h 386"/>
                      <a:gd name="T12" fmla="*/ 0 w 200"/>
                      <a:gd name="T13" fmla="*/ 0 h 386"/>
                    </a:gdLst>
                    <a:ahLst/>
                    <a:cxnLst>
                      <a:cxn ang="0">
                        <a:pos x="T0" y="T1"/>
                      </a:cxn>
                      <a:cxn ang="0">
                        <a:pos x="T2" y="T3"/>
                      </a:cxn>
                      <a:cxn ang="0">
                        <a:pos x="T4" y="T5"/>
                      </a:cxn>
                      <a:cxn ang="0">
                        <a:pos x="T6" y="T7"/>
                      </a:cxn>
                      <a:cxn ang="0">
                        <a:pos x="T8" y="T9"/>
                      </a:cxn>
                      <a:cxn ang="0">
                        <a:pos x="T10" y="T11"/>
                      </a:cxn>
                      <a:cxn ang="0">
                        <a:pos x="T12" y="T13"/>
                      </a:cxn>
                    </a:cxnLst>
                    <a:rect l="0" t="0" r="r" b="b"/>
                    <a:pathLst>
                      <a:path w="200" h="386">
                        <a:moveTo>
                          <a:pt x="0" y="0"/>
                        </a:moveTo>
                        <a:lnTo>
                          <a:pt x="0" y="386"/>
                        </a:lnTo>
                        <a:lnTo>
                          <a:pt x="200" y="365"/>
                        </a:lnTo>
                        <a:lnTo>
                          <a:pt x="200" y="242"/>
                        </a:lnTo>
                        <a:lnTo>
                          <a:pt x="200" y="143"/>
                        </a:lnTo>
                        <a:lnTo>
                          <a:pt x="200" y="2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7" name="Freeform 6"/>
                  <p:cNvSpPr>
                    <a:spLocks/>
                  </p:cNvSpPr>
                  <p:nvPr/>
                </p:nvSpPr>
                <p:spPr bwMode="auto">
                  <a:xfrm>
                    <a:off x="2312" y="1403"/>
                    <a:ext cx="399" cy="301"/>
                  </a:xfrm>
                  <a:custGeom>
                    <a:avLst/>
                    <a:gdLst>
                      <a:gd name="T0" fmla="*/ 327 w 327"/>
                      <a:gd name="T1" fmla="*/ 93 h 248"/>
                      <a:gd name="T2" fmla="*/ 300 w 327"/>
                      <a:gd name="T3" fmla="*/ 0 h 248"/>
                      <a:gd name="T4" fmla="*/ 142 w 327"/>
                      <a:gd name="T5" fmla="*/ 27 h 248"/>
                      <a:gd name="T6" fmla="*/ 0 w 327"/>
                      <a:gd name="T7" fmla="*/ 101 h 248"/>
                      <a:gd name="T8" fmla="*/ 42 w 327"/>
                      <a:gd name="T9" fmla="*/ 248 h 248"/>
                      <a:gd name="T10" fmla="*/ 327 w 327"/>
                      <a:gd name="T11" fmla="*/ 93 h 248"/>
                    </a:gdLst>
                    <a:ahLst/>
                    <a:cxnLst>
                      <a:cxn ang="0">
                        <a:pos x="T0" y="T1"/>
                      </a:cxn>
                      <a:cxn ang="0">
                        <a:pos x="T2" y="T3"/>
                      </a:cxn>
                      <a:cxn ang="0">
                        <a:pos x="T4" y="T5"/>
                      </a:cxn>
                      <a:cxn ang="0">
                        <a:pos x="T6" y="T7"/>
                      </a:cxn>
                      <a:cxn ang="0">
                        <a:pos x="T8" y="T9"/>
                      </a:cxn>
                      <a:cxn ang="0">
                        <a:pos x="T10" y="T11"/>
                      </a:cxn>
                    </a:cxnLst>
                    <a:rect l="0" t="0" r="r" b="b"/>
                    <a:pathLst>
                      <a:path w="327" h="248">
                        <a:moveTo>
                          <a:pt x="327" y="93"/>
                        </a:moveTo>
                        <a:cubicBezTo>
                          <a:pt x="300" y="0"/>
                          <a:pt x="300" y="0"/>
                          <a:pt x="300" y="0"/>
                        </a:cubicBezTo>
                        <a:cubicBezTo>
                          <a:pt x="300" y="0"/>
                          <a:pt x="208" y="4"/>
                          <a:pt x="142" y="27"/>
                        </a:cubicBezTo>
                        <a:cubicBezTo>
                          <a:pt x="76" y="50"/>
                          <a:pt x="0" y="101"/>
                          <a:pt x="0" y="101"/>
                        </a:cubicBezTo>
                        <a:cubicBezTo>
                          <a:pt x="42" y="248"/>
                          <a:pt x="42" y="248"/>
                          <a:pt x="42" y="248"/>
                        </a:cubicBezTo>
                        <a:lnTo>
                          <a:pt x="327"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8" name="Freeform 7"/>
                  <p:cNvSpPr>
                    <a:spLocks noEditPoints="1"/>
                  </p:cNvSpPr>
                  <p:nvPr/>
                </p:nvSpPr>
                <p:spPr bwMode="auto">
                  <a:xfrm>
                    <a:off x="2319" y="1547"/>
                    <a:ext cx="860" cy="1369"/>
                  </a:xfrm>
                  <a:custGeom>
                    <a:avLst/>
                    <a:gdLst>
                      <a:gd name="T0" fmla="*/ 630 w 704"/>
                      <a:gd name="T1" fmla="*/ 809 h 1128"/>
                      <a:gd name="T2" fmla="*/ 396 w 704"/>
                      <a:gd name="T3" fmla="*/ 0 h 1128"/>
                      <a:gd name="T4" fmla="*/ 0 w 704"/>
                      <a:gd name="T5" fmla="*/ 215 h 1128"/>
                      <a:gd name="T6" fmla="*/ 248 w 704"/>
                      <a:gd name="T7" fmla="*/ 1084 h 1128"/>
                      <a:gd name="T8" fmla="*/ 248 w 704"/>
                      <a:gd name="T9" fmla="*/ 1084 h 1128"/>
                      <a:gd name="T10" fmla="*/ 317 w 704"/>
                      <a:gd name="T11" fmla="*/ 1128 h 1128"/>
                      <a:gd name="T12" fmla="*/ 704 w 704"/>
                      <a:gd name="T13" fmla="*/ 1128 h 1128"/>
                      <a:gd name="T14" fmla="*/ 704 w 704"/>
                      <a:gd name="T15" fmla="*/ 809 h 1128"/>
                      <a:gd name="T16" fmla="*/ 630 w 704"/>
                      <a:gd name="T17" fmla="*/ 809 h 1128"/>
                      <a:gd name="T18" fmla="*/ 468 w 704"/>
                      <a:gd name="T19" fmla="*/ 1051 h 1128"/>
                      <a:gd name="T20" fmla="*/ 332 w 704"/>
                      <a:gd name="T21" fmla="*/ 1051 h 1128"/>
                      <a:gd name="T22" fmla="*/ 304 w 704"/>
                      <a:gd name="T23" fmla="*/ 1025 h 1128"/>
                      <a:gd name="T24" fmla="*/ 132 w 704"/>
                      <a:gd name="T25" fmla="*/ 434 h 1128"/>
                      <a:gd name="T26" fmla="*/ 151 w 704"/>
                      <a:gd name="T27" fmla="*/ 400 h 1128"/>
                      <a:gd name="T28" fmla="*/ 186 w 704"/>
                      <a:gd name="T29" fmla="*/ 419 h 1128"/>
                      <a:gd name="T30" fmla="*/ 353 w 704"/>
                      <a:gd name="T31" fmla="*/ 995 h 1128"/>
                      <a:gd name="T32" fmla="*/ 468 w 704"/>
                      <a:gd name="T33" fmla="*/ 995 h 1128"/>
                      <a:gd name="T34" fmla="*/ 496 w 704"/>
                      <a:gd name="T35" fmla="*/ 1023 h 1128"/>
                      <a:gd name="T36" fmla="*/ 468 w 704"/>
                      <a:gd name="T37" fmla="*/ 1051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4" h="1128">
                        <a:moveTo>
                          <a:pt x="630" y="809"/>
                        </a:moveTo>
                        <a:cubicBezTo>
                          <a:pt x="396" y="0"/>
                          <a:pt x="396" y="0"/>
                          <a:pt x="396" y="0"/>
                        </a:cubicBezTo>
                        <a:cubicBezTo>
                          <a:pt x="0" y="215"/>
                          <a:pt x="0" y="215"/>
                          <a:pt x="0" y="215"/>
                        </a:cubicBezTo>
                        <a:cubicBezTo>
                          <a:pt x="248" y="1084"/>
                          <a:pt x="248" y="1084"/>
                          <a:pt x="248" y="1084"/>
                        </a:cubicBezTo>
                        <a:cubicBezTo>
                          <a:pt x="248" y="1084"/>
                          <a:pt x="248" y="1084"/>
                          <a:pt x="248" y="1084"/>
                        </a:cubicBezTo>
                        <a:cubicBezTo>
                          <a:pt x="259" y="1110"/>
                          <a:pt x="287" y="1128"/>
                          <a:pt x="317" y="1128"/>
                        </a:cubicBezTo>
                        <a:cubicBezTo>
                          <a:pt x="704" y="1128"/>
                          <a:pt x="704" y="1128"/>
                          <a:pt x="704" y="1128"/>
                        </a:cubicBezTo>
                        <a:cubicBezTo>
                          <a:pt x="704" y="809"/>
                          <a:pt x="704" y="809"/>
                          <a:pt x="704" y="809"/>
                        </a:cubicBezTo>
                        <a:lnTo>
                          <a:pt x="630" y="809"/>
                        </a:lnTo>
                        <a:close/>
                        <a:moveTo>
                          <a:pt x="468" y="1051"/>
                        </a:moveTo>
                        <a:cubicBezTo>
                          <a:pt x="332" y="1051"/>
                          <a:pt x="332" y="1051"/>
                          <a:pt x="332" y="1051"/>
                        </a:cubicBezTo>
                        <a:cubicBezTo>
                          <a:pt x="317" y="1051"/>
                          <a:pt x="305" y="1039"/>
                          <a:pt x="304" y="1025"/>
                        </a:cubicBezTo>
                        <a:cubicBezTo>
                          <a:pt x="132" y="434"/>
                          <a:pt x="132" y="434"/>
                          <a:pt x="132" y="434"/>
                        </a:cubicBezTo>
                        <a:cubicBezTo>
                          <a:pt x="128" y="419"/>
                          <a:pt x="136" y="404"/>
                          <a:pt x="151" y="400"/>
                        </a:cubicBezTo>
                        <a:cubicBezTo>
                          <a:pt x="166" y="395"/>
                          <a:pt x="182" y="404"/>
                          <a:pt x="186" y="419"/>
                        </a:cubicBezTo>
                        <a:cubicBezTo>
                          <a:pt x="353" y="995"/>
                          <a:pt x="353" y="995"/>
                          <a:pt x="353" y="995"/>
                        </a:cubicBezTo>
                        <a:cubicBezTo>
                          <a:pt x="468" y="995"/>
                          <a:pt x="468" y="995"/>
                          <a:pt x="468" y="995"/>
                        </a:cubicBezTo>
                        <a:cubicBezTo>
                          <a:pt x="483" y="995"/>
                          <a:pt x="496" y="1007"/>
                          <a:pt x="496" y="1023"/>
                        </a:cubicBezTo>
                        <a:cubicBezTo>
                          <a:pt x="496" y="1038"/>
                          <a:pt x="483" y="1051"/>
                          <a:pt x="468" y="10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98" name="Group 4"/>
                <p:cNvGrpSpPr>
                  <a:grpSpLocks noChangeAspect="1"/>
                </p:cNvGrpSpPr>
                <p:nvPr/>
              </p:nvGrpSpPr>
              <p:grpSpPr bwMode="auto">
                <a:xfrm>
                  <a:off x="8272751" y="2541538"/>
                  <a:ext cx="347398" cy="462688"/>
                  <a:chOff x="2312" y="1403"/>
                  <a:chExt cx="1136" cy="1513"/>
                </a:xfrm>
                <a:grpFill/>
              </p:grpSpPr>
              <p:sp>
                <p:nvSpPr>
                  <p:cNvPr id="103" name="Freeform 5"/>
                  <p:cNvSpPr>
                    <a:spLocks/>
                  </p:cNvSpPr>
                  <p:nvPr/>
                </p:nvSpPr>
                <p:spPr bwMode="auto">
                  <a:xfrm>
                    <a:off x="3248" y="2529"/>
                    <a:ext cx="200" cy="386"/>
                  </a:xfrm>
                  <a:custGeom>
                    <a:avLst/>
                    <a:gdLst>
                      <a:gd name="T0" fmla="*/ 0 w 200"/>
                      <a:gd name="T1" fmla="*/ 0 h 386"/>
                      <a:gd name="T2" fmla="*/ 0 w 200"/>
                      <a:gd name="T3" fmla="*/ 386 h 386"/>
                      <a:gd name="T4" fmla="*/ 200 w 200"/>
                      <a:gd name="T5" fmla="*/ 365 h 386"/>
                      <a:gd name="T6" fmla="*/ 200 w 200"/>
                      <a:gd name="T7" fmla="*/ 242 h 386"/>
                      <a:gd name="T8" fmla="*/ 200 w 200"/>
                      <a:gd name="T9" fmla="*/ 143 h 386"/>
                      <a:gd name="T10" fmla="*/ 200 w 200"/>
                      <a:gd name="T11" fmla="*/ 20 h 386"/>
                      <a:gd name="T12" fmla="*/ 0 w 200"/>
                      <a:gd name="T13" fmla="*/ 0 h 386"/>
                    </a:gdLst>
                    <a:ahLst/>
                    <a:cxnLst>
                      <a:cxn ang="0">
                        <a:pos x="T0" y="T1"/>
                      </a:cxn>
                      <a:cxn ang="0">
                        <a:pos x="T2" y="T3"/>
                      </a:cxn>
                      <a:cxn ang="0">
                        <a:pos x="T4" y="T5"/>
                      </a:cxn>
                      <a:cxn ang="0">
                        <a:pos x="T6" y="T7"/>
                      </a:cxn>
                      <a:cxn ang="0">
                        <a:pos x="T8" y="T9"/>
                      </a:cxn>
                      <a:cxn ang="0">
                        <a:pos x="T10" y="T11"/>
                      </a:cxn>
                      <a:cxn ang="0">
                        <a:pos x="T12" y="T13"/>
                      </a:cxn>
                    </a:cxnLst>
                    <a:rect l="0" t="0" r="r" b="b"/>
                    <a:pathLst>
                      <a:path w="200" h="386">
                        <a:moveTo>
                          <a:pt x="0" y="0"/>
                        </a:moveTo>
                        <a:lnTo>
                          <a:pt x="0" y="386"/>
                        </a:lnTo>
                        <a:lnTo>
                          <a:pt x="200" y="365"/>
                        </a:lnTo>
                        <a:lnTo>
                          <a:pt x="200" y="242"/>
                        </a:lnTo>
                        <a:lnTo>
                          <a:pt x="200" y="143"/>
                        </a:lnTo>
                        <a:lnTo>
                          <a:pt x="200" y="2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4" name="Freeform 6"/>
                  <p:cNvSpPr>
                    <a:spLocks/>
                  </p:cNvSpPr>
                  <p:nvPr/>
                </p:nvSpPr>
                <p:spPr bwMode="auto">
                  <a:xfrm>
                    <a:off x="2312" y="1403"/>
                    <a:ext cx="399" cy="301"/>
                  </a:xfrm>
                  <a:custGeom>
                    <a:avLst/>
                    <a:gdLst>
                      <a:gd name="T0" fmla="*/ 327 w 327"/>
                      <a:gd name="T1" fmla="*/ 93 h 248"/>
                      <a:gd name="T2" fmla="*/ 300 w 327"/>
                      <a:gd name="T3" fmla="*/ 0 h 248"/>
                      <a:gd name="T4" fmla="*/ 142 w 327"/>
                      <a:gd name="T5" fmla="*/ 27 h 248"/>
                      <a:gd name="T6" fmla="*/ 0 w 327"/>
                      <a:gd name="T7" fmla="*/ 101 h 248"/>
                      <a:gd name="T8" fmla="*/ 42 w 327"/>
                      <a:gd name="T9" fmla="*/ 248 h 248"/>
                      <a:gd name="T10" fmla="*/ 327 w 327"/>
                      <a:gd name="T11" fmla="*/ 93 h 248"/>
                    </a:gdLst>
                    <a:ahLst/>
                    <a:cxnLst>
                      <a:cxn ang="0">
                        <a:pos x="T0" y="T1"/>
                      </a:cxn>
                      <a:cxn ang="0">
                        <a:pos x="T2" y="T3"/>
                      </a:cxn>
                      <a:cxn ang="0">
                        <a:pos x="T4" y="T5"/>
                      </a:cxn>
                      <a:cxn ang="0">
                        <a:pos x="T6" y="T7"/>
                      </a:cxn>
                      <a:cxn ang="0">
                        <a:pos x="T8" y="T9"/>
                      </a:cxn>
                      <a:cxn ang="0">
                        <a:pos x="T10" y="T11"/>
                      </a:cxn>
                    </a:cxnLst>
                    <a:rect l="0" t="0" r="r" b="b"/>
                    <a:pathLst>
                      <a:path w="327" h="248">
                        <a:moveTo>
                          <a:pt x="327" y="93"/>
                        </a:moveTo>
                        <a:cubicBezTo>
                          <a:pt x="300" y="0"/>
                          <a:pt x="300" y="0"/>
                          <a:pt x="300" y="0"/>
                        </a:cubicBezTo>
                        <a:cubicBezTo>
                          <a:pt x="300" y="0"/>
                          <a:pt x="208" y="4"/>
                          <a:pt x="142" y="27"/>
                        </a:cubicBezTo>
                        <a:cubicBezTo>
                          <a:pt x="76" y="50"/>
                          <a:pt x="0" y="101"/>
                          <a:pt x="0" y="101"/>
                        </a:cubicBezTo>
                        <a:cubicBezTo>
                          <a:pt x="42" y="248"/>
                          <a:pt x="42" y="248"/>
                          <a:pt x="42" y="248"/>
                        </a:cubicBezTo>
                        <a:lnTo>
                          <a:pt x="327"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5" name="Freeform 7"/>
                  <p:cNvSpPr>
                    <a:spLocks noEditPoints="1"/>
                  </p:cNvSpPr>
                  <p:nvPr/>
                </p:nvSpPr>
                <p:spPr bwMode="auto">
                  <a:xfrm>
                    <a:off x="2319" y="1547"/>
                    <a:ext cx="860" cy="1369"/>
                  </a:xfrm>
                  <a:custGeom>
                    <a:avLst/>
                    <a:gdLst>
                      <a:gd name="T0" fmla="*/ 630 w 704"/>
                      <a:gd name="T1" fmla="*/ 809 h 1128"/>
                      <a:gd name="T2" fmla="*/ 396 w 704"/>
                      <a:gd name="T3" fmla="*/ 0 h 1128"/>
                      <a:gd name="T4" fmla="*/ 0 w 704"/>
                      <a:gd name="T5" fmla="*/ 215 h 1128"/>
                      <a:gd name="T6" fmla="*/ 248 w 704"/>
                      <a:gd name="T7" fmla="*/ 1084 h 1128"/>
                      <a:gd name="T8" fmla="*/ 248 w 704"/>
                      <a:gd name="T9" fmla="*/ 1084 h 1128"/>
                      <a:gd name="T10" fmla="*/ 317 w 704"/>
                      <a:gd name="T11" fmla="*/ 1128 h 1128"/>
                      <a:gd name="T12" fmla="*/ 704 w 704"/>
                      <a:gd name="T13" fmla="*/ 1128 h 1128"/>
                      <a:gd name="T14" fmla="*/ 704 w 704"/>
                      <a:gd name="T15" fmla="*/ 809 h 1128"/>
                      <a:gd name="T16" fmla="*/ 630 w 704"/>
                      <a:gd name="T17" fmla="*/ 809 h 1128"/>
                      <a:gd name="T18" fmla="*/ 468 w 704"/>
                      <a:gd name="T19" fmla="*/ 1051 h 1128"/>
                      <a:gd name="T20" fmla="*/ 332 w 704"/>
                      <a:gd name="T21" fmla="*/ 1051 h 1128"/>
                      <a:gd name="T22" fmla="*/ 304 w 704"/>
                      <a:gd name="T23" fmla="*/ 1025 h 1128"/>
                      <a:gd name="T24" fmla="*/ 132 w 704"/>
                      <a:gd name="T25" fmla="*/ 434 h 1128"/>
                      <a:gd name="T26" fmla="*/ 151 w 704"/>
                      <a:gd name="T27" fmla="*/ 400 h 1128"/>
                      <a:gd name="T28" fmla="*/ 186 w 704"/>
                      <a:gd name="T29" fmla="*/ 419 h 1128"/>
                      <a:gd name="T30" fmla="*/ 353 w 704"/>
                      <a:gd name="T31" fmla="*/ 995 h 1128"/>
                      <a:gd name="T32" fmla="*/ 468 w 704"/>
                      <a:gd name="T33" fmla="*/ 995 h 1128"/>
                      <a:gd name="T34" fmla="*/ 496 w 704"/>
                      <a:gd name="T35" fmla="*/ 1023 h 1128"/>
                      <a:gd name="T36" fmla="*/ 468 w 704"/>
                      <a:gd name="T37" fmla="*/ 1051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4" h="1128">
                        <a:moveTo>
                          <a:pt x="630" y="809"/>
                        </a:moveTo>
                        <a:cubicBezTo>
                          <a:pt x="396" y="0"/>
                          <a:pt x="396" y="0"/>
                          <a:pt x="396" y="0"/>
                        </a:cubicBezTo>
                        <a:cubicBezTo>
                          <a:pt x="0" y="215"/>
                          <a:pt x="0" y="215"/>
                          <a:pt x="0" y="215"/>
                        </a:cubicBezTo>
                        <a:cubicBezTo>
                          <a:pt x="248" y="1084"/>
                          <a:pt x="248" y="1084"/>
                          <a:pt x="248" y="1084"/>
                        </a:cubicBezTo>
                        <a:cubicBezTo>
                          <a:pt x="248" y="1084"/>
                          <a:pt x="248" y="1084"/>
                          <a:pt x="248" y="1084"/>
                        </a:cubicBezTo>
                        <a:cubicBezTo>
                          <a:pt x="259" y="1110"/>
                          <a:pt x="287" y="1128"/>
                          <a:pt x="317" y="1128"/>
                        </a:cubicBezTo>
                        <a:cubicBezTo>
                          <a:pt x="704" y="1128"/>
                          <a:pt x="704" y="1128"/>
                          <a:pt x="704" y="1128"/>
                        </a:cubicBezTo>
                        <a:cubicBezTo>
                          <a:pt x="704" y="809"/>
                          <a:pt x="704" y="809"/>
                          <a:pt x="704" y="809"/>
                        </a:cubicBezTo>
                        <a:lnTo>
                          <a:pt x="630" y="809"/>
                        </a:lnTo>
                        <a:close/>
                        <a:moveTo>
                          <a:pt x="468" y="1051"/>
                        </a:moveTo>
                        <a:cubicBezTo>
                          <a:pt x="332" y="1051"/>
                          <a:pt x="332" y="1051"/>
                          <a:pt x="332" y="1051"/>
                        </a:cubicBezTo>
                        <a:cubicBezTo>
                          <a:pt x="317" y="1051"/>
                          <a:pt x="305" y="1039"/>
                          <a:pt x="304" y="1025"/>
                        </a:cubicBezTo>
                        <a:cubicBezTo>
                          <a:pt x="132" y="434"/>
                          <a:pt x="132" y="434"/>
                          <a:pt x="132" y="434"/>
                        </a:cubicBezTo>
                        <a:cubicBezTo>
                          <a:pt x="128" y="419"/>
                          <a:pt x="136" y="404"/>
                          <a:pt x="151" y="400"/>
                        </a:cubicBezTo>
                        <a:cubicBezTo>
                          <a:pt x="166" y="395"/>
                          <a:pt x="182" y="404"/>
                          <a:pt x="186" y="419"/>
                        </a:cubicBezTo>
                        <a:cubicBezTo>
                          <a:pt x="353" y="995"/>
                          <a:pt x="353" y="995"/>
                          <a:pt x="353" y="995"/>
                        </a:cubicBezTo>
                        <a:cubicBezTo>
                          <a:pt x="468" y="995"/>
                          <a:pt x="468" y="995"/>
                          <a:pt x="468" y="995"/>
                        </a:cubicBezTo>
                        <a:cubicBezTo>
                          <a:pt x="483" y="995"/>
                          <a:pt x="496" y="1007"/>
                          <a:pt x="496" y="1023"/>
                        </a:cubicBezTo>
                        <a:cubicBezTo>
                          <a:pt x="496" y="1038"/>
                          <a:pt x="483" y="1051"/>
                          <a:pt x="468" y="10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99" name="Group 4"/>
                <p:cNvGrpSpPr>
                  <a:grpSpLocks noChangeAspect="1"/>
                </p:cNvGrpSpPr>
                <p:nvPr/>
              </p:nvGrpSpPr>
              <p:grpSpPr bwMode="auto">
                <a:xfrm>
                  <a:off x="8627843" y="2541538"/>
                  <a:ext cx="347398" cy="462688"/>
                  <a:chOff x="2312" y="1403"/>
                  <a:chExt cx="1136" cy="1513"/>
                </a:xfrm>
                <a:grpFill/>
              </p:grpSpPr>
              <p:sp>
                <p:nvSpPr>
                  <p:cNvPr id="100" name="Freeform 5"/>
                  <p:cNvSpPr>
                    <a:spLocks/>
                  </p:cNvSpPr>
                  <p:nvPr/>
                </p:nvSpPr>
                <p:spPr bwMode="auto">
                  <a:xfrm>
                    <a:off x="3248" y="2529"/>
                    <a:ext cx="200" cy="386"/>
                  </a:xfrm>
                  <a:custGeom>
                    <a:avLst/>
                    <a:gdLst>
                      <a:gd name="T0" fmla="*/ 0 w 200"/>
                      <a:gd name="T1" fmla="*/ 0 h 386"/>
                      <a:gd name="T2" fmla="*/ 0 w 200"/>
                      <a:gd name="T3" fmla="*/ 386 h 386"/>
                      <a:gd name="T4" fmla="*/ 200 w 200"/>
                      <a:gd name="T5" fmla="*/ 365 h 386"/>
                      <a:gd name="T6" fmla="*/ 200 w 200"/>
                      <a:gd name="T7" fmla="*/ 242 h 386"/>
                      <a:gd name="T8" fmla="*/ 200 w 200"/>
                      <a:gd name="T9" fmla="*/ 143 h 386"/>
                      <a:gd name="T10" fmla="*/ 200 w 200"/>
                      <a:gd name="T11" fmla="*/ 20 h 386"/>
                      <a:gd name="T12" fmla="*/ 0 w 200"/>
                      <a:gd name="T13" fmla="*/ 0 h 386"/>
                    </a:gdLst>
                    <a:ahLst/>
                    <a:cxnLst>
                      <a:cxn ang="0">
                        <a:pos x="T0" y="T1"/>
                      </a:cxn>
                      <a:cxn ang="0">
                        <a:pos x="T2" y="T3"/>
                      </a:cxn>
                      <a:cxn ang="0">
                        <a:pos x="T4" y="T5"/>
                      </a:cxn>
                      <a:cxn ang="0">
                        <a:pos x="T6" y="T7"/>
                      </a:cxn>
                      <a:cxn ang="0">
                        <a:pos x="T8" y="T9"/>
                      </a:cxn>
                      <a:cxn ang="0">
                        <a:pos x="T10" y="T11"/>
                      </a:cxn>
                      <a:cxn ang="0">
                        <a:pos x="T12" y="T13"/>
                      </a:cxn>
                    </a:cxnLst>
                    <a:rect l="0" t="0" r="r" b="b"/>
                    <a:pathLst>
                      <a:path w="200" h="386">
                        <a:moveTo>
                          <a:pt x="0" y="0"/>
                        </a:moveTo>
                        <a:lnTo>
                          <a:pt x="0" y="386"/>
                        </a:lnTo>
                        <a:lnTo>
                          <a:pt x="200" y="365"/>
                        </a:lnTo>
                        <a:lnTo>
                          <a:pt x="200" y="242"/>
                        </a:lnTo>
                        <a:lnTo>
                          <a:pt x="200" y="143"/>
                        </a:lnTo>
                        <a:lnTo>
                          <a:pt x="200" y="2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1" name="Freeform 6"/>
                  <p:cNvSpPr>
                    <a:spLocks/>
                  </p:cNvSpPr>
                  <p:nvPr/>
                </p:nvSpPr>
                <p:spPr bwMode="auto">
                  <a:xfrm>
                    <a:off x="2312" y="1403"/>
                    <a:ext cx="399" cy="301"/>
                  </a:xfrm>
                  <a:custGeom>
                    <a:avLst/>
                    <a:gdLst>
                      <a:gd name="T0" fmla="*/ 327 w 327"/>
                      <a:gd name="T1" fmla="*/ 93 h 248"/>
                      <a:gd name="T2" fmla="*/ 300 w 327"/>
                      <a:gd name="T3" fmla="*/ 0 h 248"/>
                      <a:gd name="T4" fmla="*/ 142 w 327"/>
                      <a:gd name="T5" fmla="*/ 27 h 248"/>
                      <a:gd name="T6" fmla="*/ 0 w 327"/>
                      <a:gd name="T7" fmla="*/ 101 h 248"/>
                      <a:gd name="T8" fmla="*/ 42 w 327"/>
                      <a:gd name="T9" fmla="*/ 248 h 248"/>
                      <a:gd name="T10" fmla="*/ 327 w 327"/>
                      <a:gd name="T11" fmla="*/ 93 h 248"/>
                    </a:gdLst>
                    <a:ahLst/>
                    <a:cxnLst>
                      <a:cxn ang="0">
                        <a:pos x="T0" y="T1"/>
                      </a:cxn>
                      <a:cxn ang="0">
                        <a:pos x="T2" y="T3"/>
                      </a:cxn>
                      <a:cxn ang="0">
                        <a:pos x="T4" y="T5"/>
                      </a:cxn>
                      <a:cxn ang="0">
                        <a:pos x="T6" y="T7"/>
                      </a:cxn>
                      <a:cxn ang="0">
                        <a:pos x="T8" y="T9"/>
                      </a:cxn>
                      <a:cxn ang="0">
                        <a:pos x="T10" y="T11"/>
                      </a:cxn>
                    </a:cxnLst>
                    <a:rect l="0" t="0" r="r" b="b"/>
                    <a:pathLst>
                      <a:path w="327" h="248">
                        <a:moveTo>
                          <a:pt x="327" y="93"/>
                        </a:moveTo>
                        <a:cubicBezTo>
                          <a:pt x="300" y="0"/>
                          <a:pt x="300" y="0"/>
                          <a:pt x="300" y="0"/>
                        </a:cubicBezTo>
                        <a:cubicBezTo>
                          <a:pt x="300" y="0"/>
                          <a:pt x="208" y="4"/>
                          <a:pt x="142" y="27"/>
                        </a:cubicBezTo>
                        <a:cubicBezTo>
                          <a:pt x="76" y="50"/>
                          <a:pt x="0" y="101"/>
                          <a:pt x="0" y="101"/>
                        </a:cubicBezTo>
                        <a:cubicBezTo>
                          <a:pt x="42" y="248"/>
                          <a:pt x="42" y="248"/>
                          <a:pt x="42" y="248"/>
                        </a:cubicBezTo>
                        <a:lnTo>
                          <a:pt x="327"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2" name="Freeform 7"/>
                  <p:cNvSpPr>
                    <a:spLocks noEditPoints="1"/>
                  </p:cNvSpPr>
                  <p:nvPr/>
                </p:nvSpPr>
                <p:spPr bwMode="auto">
                  <a:xfrm>
                    <a:off x="2319" y="1547"/>
                    <a:ext cx="860" cy="1369"/>
                  </a:xfrm>
                  <a:custGeom>
                    <a:avLst/>
                    <a:gdLst>
                      <a:gd name="T0" fmla="*/ 630 w 704"/>
                      <a:gd name="T1" fmla="*/ 809 h 1128"/>
                      <a:gd name="T2" fmla="*/ 396 w 704"/>
                      <a:gd name="T3" fmla="*/ 0 h 1128"/>
                      <a:gd name="T4" fmla="*/ 0 w 704"/>
                      <a:gd name="T5" fmla="*/ 215 h 1128"/>
                      <a:gd name="T6" fmla="*/ 248 w 704"/>
                      <a:gd name="T7" fmla="*/ 1084 h 1128"/>
                      <a:gd name="T8" fmla="*/ 248 w 704"/>
                      <a:gd name="T9" fmla="*/ 1084 h 1128"/>
                      <a:gd name="T10" fmla="*/ 317 w 704"/>
                      <a:gd name="T11" fmla="*/ 1128 h 1128"/>
                      <a:gd name="T12" fmla="*/ 704 w 704"/>
                      <a:gd name="T13" fmla="*/ 1128 h 1128"/>
                      <a:gd name="T14" fmla="*/ 704 w 704"/>
                      <a:gd name="T15" fmla="*/ 809 h 1128"/>
                      <a:gd name="T16" fmla="*/ 630 w 704"/>
                      <a:gd name="T17" fmla="*/ 809 h 1128"/>
                      <a:gd name="T18" fmla="*/ 468 w 704"/>
                      <a:gd name="T19" fmla="*/ 1051 h 1128"/>
                      <a:gd name="T20" fmla="*/ 332 w 704"/>
                      <a:gd name="T21" fmla="*/ 1051 h 1128"/>
                      <a:gd name="T22" fmla="*/ 304 w 704"/>
                      <a:gd name="T23" fmla="*/ 1025 h 1128"/>
                      <a:gd name="T24" fmla="*/ 132 w 704"/>
                      <a:gd name="T25" fmla="*/ 434 h 1128"/>
                      <a:gd name="T26" fmla="*/ 151 w 704"/>
                      <a:gd name="T27" fmla="*/ 400 h 1128"/>
                      <a:gd name="T28" fmla="*/ 186 w 704"/>
                      <a:gd name="T29" fmla="*/ 419 h 1128"/>
                      <a:gd name="T30" fmla="*/ 353 w 704"/>
                      <a:gd name="T31" fmla="*/ 995 h 1128"/>
                      <a:gd name="T32" fmla="*/ 468 w 704"/>
                      <a:gd name="T33" fmla="*/ 995 h 1128"/>
                      <a:gd name="T34" fmla="*/ 496 w 704"/>
                      <a:gd name="T35" fmla="*/ 1023 h 1128"/>
                      <a:gd name="T36" fmla="*/ 468 w 704"/>
                      <a:gd name="T37" fmla="*/ 1051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4" h="1128">
                        <a:moveTo>
                          <a:pt x="630" y="809"/>
                        </a:moveTo>
                        <a:cubicBezTo>
                          <a:pt x="396" y="0"/>
                          <a:pt x="396" y="0"/>
                          <a:pt x="396" y="0"/>
                        </a:cubicBezTo>
                        <a:cubicBezTo>
                          <a:pt x="0" y="215"/>
                          <a:pt x="0" y="215"/>
                          <a:pt x="0" y="215"/>
                        </a:cubicBezTo>
                        <a:cubicBezTo>
                          <a:pt x="248" y="1084"/>
                          <a:pt x="248" y="1084"/>
                          <a:pt x="248" y="1084"/>
                        </a:cubicBezTo>
                        <a:cubicBezTo>
                          <a:pt x="248" y="1084"/>
                          <a:pt x="248" y="1084"/>
                          <a:pt x="248" y="1084"/>
                        </a:cubicBezTo>
                        <a:cubicBezTo>
                          <a:pt x="259" y="1110"/>
                          <a:pt x="287" y="1128"/>
                          <a:pt x="317" y="1128"/>
                        </a:cubicBezTo>
                        <a:cubicBezTo>
                          <a:pt x="704" y="1128"/>
                          <a:pt x="704" y="1128"/>
                          <a:pt x="704" y="1128"/>
                        </a:cubicBezTo>
                        <a:cubicBezTo>
                          <a:pt x="704" y="809"/>
                          <a:pt x="704" y="809"/>
                          <a:pt x="704" y="809"/>
                        </a:cubicBezTo>
                        <a:lnTo>
                          <a:pt x="630" y="809"/>
                        </a:lnTo>
                        <a:close/>
                        <a:moveTo>
                          <a:pt x="468" y="1051"/>
                        </a:moveTo>
                        <a:cubicBezTo>
                          <a:pt x="332" y="1051"/>
                          <a:pt x="332" y="1051"/>
                          <a:pt x="332" y="1051"/>
                        </a:cubicBezTo>
                        <a:cubicBezTo>
                          <a:pt x="317" y="1051"/>
                          <a:pt x="305" y="1039"/>
                          <a:pt x="304" y="1025"/>
                        </a:cubicBezTo>
                        <a:cubicBezTo>
                          <a:pt x="132" y="434"/>
                          <a:pt x="132" y="434"/>
                          <a:pt x="132" y="434"/>
                        </a:cubicBezTo>
                        <a:cubicBezTo>
                          <a:pt x="128" y="419"/>
                          <a:pt x="136" y="404"/>
                          <a:pt x="151" y="400"/>
                        </a:cubicBezTo>
                        <a:cubicBezTo>
                          <a:pt x="166" y="395"/>
                          <a:pt x="182" y="404"/>
                          <a:pt x="186" y="419"/>
                        </a:cubicBezTo>
                        <a:cubicBezTo>
                          <a:pt x="353" y="995"/>
                          <a:pt x="353" y="995"/>
                          <a:pt x="353" y="995"/>
                        </a:cubicBezTo>
                        <a:cubicBezTo>
                          <a:pt x="468" y="995"/>
                          <a:pt x="468" y="995"/>
                          <a:pt x="468" y="995"/>
                        </a:cubicBezTo>
                        <a:cubicBezTo>
                          <a:pt x="483" y="995"/>
                          <a:pt x="496" y="1007"/>
                          <a:pt x="496" y="1023"/>
                        </a:cubicBezTo>
                        <a:cubicBezTo>
                          <a:pt x="496" y="1038"/>
                          <a:pt x="483" y="1051"/>
                          <a:pt x="468" y="10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sp>
            <p:nvSpPr>
              <p:cNvPr id="140" name="Rectangle 139"/>
              <p:cNvSpPr/>
              <p:nvPr/>
            </p:nvSpPr>
            <p:spPr>
              <a:xfrm>
                <a:off x="6565644" y="5053380"/>
                <a:ext cx="4988802" cy="681340"/>
              </a:xfrm>
              <a:prstGeom prst="rect">
                <a:avLst/>
              </a:prstGeom>
            </p:spPr>
            <p:txBody>
              <a:bodyPr wrap="square" lIns="0" tIns="0" rIns="0" bIns="0">
                <a:noAutofit/>
              </a:bodyPr>
              <a:lstStyle/>
              <a:p>
                <a:pPr defTabSz="914400"/>
                <a:r>
                  <a:rPr lang="en-GB" sz="1400" dirty="0">
                    <a:solidFill>
                      <a:srgbClr val="060606"/>
                    </a:solidFill>
                  </a:rPr>
                  <a:t>and </a:t>
                </a:r>
                <a:r>
                  <a:rPr lang="en-GB" sz="3200" b="1" dirty="0">
                    <a:solidFill>
                      <a:srgbClr val="060606"/>
                    </a:solidFill>
                  </a:rPr>
                  <a:t>80%</a:t>
                </a:r>
                <a:r>
                  <a:rPr lang="en-GB" sz="1600" b="1" dirty="0">
                    <a:solidFill>
                      <a:srgbClr val="060606"/>
                    </a:solidFill>
                  </a:rPr>
                  <a:t> </a:t>
                </a:r>
                <a:r>
                  <a:rPr lang="en-GB" sz="1400" dirty="0">
                    <a:solidFill>
                      <a:srgbClr val="060606"/>
                    </a:solidFill>
                  </a:rPr>
                  <a:t>received fewer than 12 preventer inhalers</a:t>
                </a:r>
              </a:p>
            </p:txBody>
          </p:sp>
          <p:sp>
            <p:nvSpPr>
              <p:cNvPr id="141" name="Rectangle 140"/>
              <p:cNvSpPr/>
              <p:nvPr/>
            </p:nvSpPr>
            <p:spPr>
              <a:xfrm>
                <a:off x="7208941" y="4552950"/>
                <a:ext cx="3423597" cy="681340"/>
              </a:xfrm>
              <a:prstGeom prst="rect">
                <a:avLst/>
              </a:prstGeom>
            </p:spPr>
            <p:txBody>
              <a:bodyPr wrap="square" lIns="0" tIns="0" rIns="0" bIns="0">
                <a:noAutofit/>
              </a:bodyPr>
              <a:lstStyle/>
              <a:p>
                <a:pPr algn="ctr" defTabSz="914400"/>
                <a:endParaRPr lang="en-GB" sz="3200" b="1" dirty="0">
                  <a:solidFill>
                    <a:schemeClr val="accent3">
                      <a:lumMod val="75000"/>
                    </a:schemeClr>
                  </a:solidFill>
                </a:endParaRPr>
              </a:p>
            </p:txBody>
          </p:sp>
        </p:grpSp>
        <p:grpSp>
          <p:nvGrpSpPr>
            <p:cNvPr id="7" name="Group 6">
              <a:extLst>
                <a:ext uri="{FF2B5EF4-FFF2-40B4-BE49-F238E27FC236}">
                  <a16:creationId xmlns:a16="http://schemas.microsoft.com/office/drawing/2014/main" id="{46CDC44C-ECAD-41D4-8711-BF53C8D65DF1}"/>
                </a:ext>
              </a:extLst>
            </p:cNvPr>
            <p:cNvGrpSpPr/>
            <p:nvPr/>
          </p:nvGrpSpPr>
          <p:grpSpPr>
            <a:xfrm>
              <a:off x="610284" y="1825660"/>
              <a:ext cx="5561760" cy="3769603"/>
              <a:chOff x="878638" y="1825660"/>
              <a:chExt cx="5561760" cy="3769603"/>
            </a:xfrm>
          </p:grpSpPr>
          <p:sp>
            <p:nvSpPr>
              <p:cNvPr id="76" name="TextBox 75"/>
              <p:cNvSpPr txBox="1"/>
              <p:nvPr/>
            </p:nvSpPr>
            <p:spPr>
              <a:xfrm>
                <a:off x="1383967" y="4432156"/>
                <a:ext cx="3607805" cy="646561"/>
              </a:xfrm>
              <a:prstGeom prst="rect">
                <a:avLst/>
              </a:prstGeom>
              <a:noFill/>
            </p:spPr>
            <p:txBody>
              <a:bodyPr wrap="square" lIns="0" tIns="0" rIns="0" bIns="0" rtlCol="0">
                <a:noAutofit/>
              </a:bodyPr>
              <a:lstStyle/>
              <a:p>
                <a:pPr defTabSz="914400"/>
                <a:r>
                  <a:rPr lang="en-GB" sz="3200" b="1" dirty="0">
                    <a:solidFill>
                      <a:srgbClr val="060606"/>
                    </a:solidFill>
                  </a:rPr>
                  <a:t>4%</a:t>
                </a:r>
                <a:r>
                  <a:rPr lang="en-GB" sz="1400" dirty="0">
                    <a:solidFill>
                      <a:srgbClr val="060606"/>
                    </a:solidFill>
                  </a:rPr>
                  <a:t> had been prescribed more </a:t>
                </a:r>
                <a:r>
                  <a:rPr lang="en-GB" sz="1400" dirty="0" smtClean="0">
                    <a:solidFill>
                      <a:srgbClr val="060606"/>
                    </a:solidFill>
                  </a:rPr>
                  <a:t>than </a:t>
                </a:r>
                <a:endParaRPr lang="en-GB" sz="1400" b="1" dirty="0">
                  <a:solidFill>
                    <a:srgbClr val="060606"/>
                  </a:solidFill>
                </a:endParaRPr>
              </a:p>
            </p:txBody>
          </p:sp>
          <p:sp>
            <p:nvSpPr>
              <p:cNvPr id="77" name="Rectangle 76"/>
              <p:cNvSpPr/>
              <p:nvPr/>
            </p:nvSpPr>
            <p:spPr>
              <a:xfrm>
                <a:off x="1383967" y="4906817"/>
                <a:ext cx="761555" cy="654946"/>
              </a:xfrm>
              <a:prstGeom prst="rect">
                <a:avLst/>
              </a:prstGeom>
            </p:spPr>
            <p:txBody>
              <a:bodyPr wrap="square" lIns="0" tIns="0" rIns="0" bIns="0" anchor="ctr">
                <a:noAutofit/>
              </a:bodyPr>
              <a:lstStyle/>
              <a:p>
                <a:pPr defTabSz="914400"/>
                <a:r>
                  <a:rPr lang="en-GB" sz="3200" b="1" dirty="0">
                    <a:solidFill>
                      <a:schemeClr val="accent3">
                        <a:lumMod val="75000"/>
                      </a:schemeClr>
                    </a:solidFill>
                  </a:rPr>
                  <a:t>50</a:t>
                </a:r>
              </a:p>
            </p:txBody>
          </p:sp>
          <p:sp>
            <p:nvSpPr>
              <p:cNvPr id="78" name="TextBox 77"/>
              <p:cNvSpPr txBox="1"/>
              <p:nvPr/>
            </p:nvSpPr>
            <p:spPr>
              <a:xfrm>
                <a:off x="1892952" y="5181473"/>
                <a:ext cx="1699387" cy="413790"/>
              </a:xfrm>
              <a:prstGeom prst="rect">
                <a:avLst/>
              </a:prstGeom>
              <a:noFill/>
            </p:spPr>
            <p:txBody>
              <a:bodyPr wrap="square" lIns="0" tIns="0" rIns="0" bIns="0" rtlCol="0">
                <a:noAutofit/>
              </a:bodyPr>
              <a:lstStyle/>
              <a:p>
                <a:pPr defTabSz="914400"/>
                <a:r>
                  <a:rPr lang="en-GB" sz="1400" dirty="0">
                    <a:solidFill>
                      <a:srgbClr val="060606"/>
                    </a:solidFill>
                  </a:rPr>
                  <a:t>reliever inhalers</a:t>
                </a:r>
                <a:endParaRPr lang="en-GB" sz="1400" b="1" dirty="0">
                  <a:solidFill>
                    <a:srgbClr val="060606"/>
                  </a:solidFill>
                </a:endParaRPr>
              </a:p>
            </p:txBody>
          </p:sp>
          <p:sp>
            <p:nvSpPr>
              <p:cNvPr id="81" name="Rectangle 80"/>
              <p:cNvSpPr/>
              <p:nvPr/>
            </p:nvSpPr>
            <p:spPr>
              <a:xfrm>
                <a:off x="1320292" y="1825660"/>
                <a:ext cx="3780000" cy="576293"/>
              </a:xfrm>
              <a:prstGeom prst="rect">
                <a:avLst/>
              </a:prstGeom>
              <a:solidFill>
                <a:srgbClr val="489ADA"/>
              </a:solidFill>
            </p:spPr>
            <p:txBody>
              <a:bodyPr wrap="square" lIns="72000" tIns="72000" rIns="72000" bIns="72000" anchor="ctr">
                <a:spAutoFit/>
              </a:bodyPr>
              <a:lstStyle/>
              <a:p>
                <a:pPr algn="ctr" defTabSz="914400"/>
                <a:r>
                  <a:rPr lang="en-GB" sz="1400" b="1" dirty="0">
                    <a:solidFill>
                      <a:schemeClr val="bg1"/>
                    </a:solidFill>
                  </a:rPr>
                  <a:t>Evidence of excessive prescribing </a:t>
                </a:r>
                <a:br>
                  <a:rPr lang="en-GB" sz="1400" b="1" dirty="0">
                    <a:solidFill>
                      <a:schemeClr val="bg1"/>
                    </a:solidFill>
                  </a:rPr>
                </a:br>
                <a:r>
                  <a:rPr lang="en-GB" sz="1400" b="1" dirty="0">
                    <a:solidFill>
                      <a:schemeClr val="bg1"/>
                    </a:solidFill>
                  </a:rPr>
                  <a:t>of reliever medication</a:t>
                </a:r>
              </a:p>
            </p:txBody>
          </p:sp>
          <p:grpSp>
            <p:nvGrpSpPr>
              <p:cNvPr id="83" name="Group 4"/>
              <p:cNvGrpSpPr>
                <a:grpSpLocks noChangeAspect="1"/>
              </p:cNvGrpSpPr>
              <p:nvPr/>
            </p:nvGrpSpPr>
            <p:grpSpPr bwMode="auto">
              <a:xfrm>
                <a:off x="878638" y="2923891"/>
                <a:ext cx="410406" cy="546606"/>
                <a:chOff x="3194" y="1403"/>
                <a:chExt cx="1136" cy="1513"/>
              </a:xfrm>
              <a:solidFill>
                <a:schemeClr val="accent3">
                  <a:lumMod val="75000"/>
                </a:schemeClr>
              </a:solidFill>
            </p:grpSpPr>
            <p:sp>
              <p:nvSpPr>
                <p:cNvPr id="84" name="Freeform 5"/>
                <p:cNvSpPr>
                  <a:spLocks/>
                </p:cNvSpPr>
                <p:nvPr/>
              </p:nvSpPr>
              <p:spPr bwMode="auto">
                <a:xfrm>
                  <a:off x="4130" y="2529"/>
                  <a:ext cx="200" cy="386"/>
                </a:xfrm>
                <a:custGeom>
                  <a:avLst/>
                  <a:gdLst>
                    <a:gd name="T0" fmla="*/ 0 w 200"/>
                    <a:gd name="T1" fmla="*/ 0 h 386"/>
                    <a:gd name="T2" fmla="*/ 0 w 200"/>
                    <a:gd name="T3" fmla="*/ 386 h 386"/>
                    <a:gd name="T4" fmla="*/ 200 w 200"/>
                    <a:gd name="T5" fmla="*/ 365 h 386"/>
                    <a:gd name="T6" fmla="*/ 200 w 200"/>
                    <a:gd name="T7" fmla="*/ 242 h 386"/>
                    <a:gd name="T8" fmla="*/ 200 w 200"/>
                    <a:gd name="T9" fmla="*/ 143 h 386"/>
                    <a:gd name="T10" fmla="*/ 200 w 200"/>
                    <a:gd name="T11" fmla="*/ 20 h 386"/>
                    <a:gd name="T12" fmla="*/ 0 w 200"/>
                    <a:gd name="T13" fmla="*/ 0 h 386"/>
                  </a:gdLst>
                  <a:ahLst/>
                  <a:cxnLst>
                    <a:cxn ang="0">
                      <a:pos x="T0" y="T1"/>
                    </a:cxn>
                    <a:cxn ang="0">
                      <a:pos x="T2" y="T3"/>
                    </a:cxn>
                    <a:cxn ang="0">
                      <a:pos x="T4" y="T5"/>
                    </a:cxn>
                    <a:cxn ang="0">
                      <a:pos x="T6" y="T7"/>
                    </a:cxn>
                    <a:cxn ang="0">
                      <a:pos x="T8" y="T9"/>
                    </a:cxn>
                    <a:cxn ang="0">
                      <a:pos x="T10" y="T11"/>
                    </a:cxn>
                    <a:cxn ang="0">
                      <a:pos x="T12" y="T13"/>
                    </a:cxn>
                  </a:cxnLst>
                  <a:rect l="0" t="0" r="r" b="b"/>
                  <a:pathLst>
                    <a:path w="200" h="386">
                      <a:moveTo>
                        <a:pt x="0" y="0"/>
                      </a:moveTo>
                      <a:lnTo>
                        <a:pt x="0" y="386"/>
                      </a:lnTo>
                      <a:lnTo>
                        <a:pt x="200" y="365"/>
                      </a:lnTo>
                      <a:lnTo>
                        <a:pt x="200" y="242"/>
                      </a:lnTo>
                      <a:lnTo>
                        <a:pt x="200" y="143"/>
                      </a:lnTo>
                      <a:lnTo>
                        <a:pt x="200" y="2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5" name="Freeform 6"/>
                <p:cNvSpPr>
                  <a:spLocks/>
                </p:cNvSpPr>
                <p:nvPr/>
              </p:nvSpPr>
              <p:spPr bwMode="auto">
                <a:xfrm>
                  <a:off x="3194" y="1403"/>
                  <a:ext cx="399" cy="301"/>
                </a:xfrm>
                <a:custGeom>
                  <a:avLst/>
                  <a:gdLst>
                    <a:gd name="T0" fmla="*/ 327 w 327"/>
                    <a:gd name="T1" fmla="*/ 93 h 248"/>
                    <a:gd name="T2" fmla="*/ 300 w 327"/>
                    <a:gd name="T3" fmla="*/ 0 h 248"/>
                    <a:gd name="T4" fmla="*/ 142 w 327"/>
                    <a:gd name="T5" fmla="*/ 27 h 248"/>
                    <a:gd name="T6" fmla="*/ 0 w 327"/>
                    <a:gd name="T7" fmla="*/ 101 h 248"/>
                    <a:gd name="T8" fmla="*/ 42 w 327"/>
                    <a:gd name="T9" fmla="*/ 248 h 248"/>
                    <a:gd name="T10" fmla="*/ 327 w 327"/>
                    <a:gd name="T11" fmla="*/ 93 h 248"/>
                  </a:gdLst>
                  <a:ahLst/>
                  <a:cxnLst>
                    <a:cxn ang="0">
                      <a:pos x="T0" y="T1"/>
                    </a:cxn>
                    <a:cxn ang="0">
                      <a:pos x="T2" y="T3"/>
                    </a:cxn>
                    <a:cxn ang="0">
                      <a:pos x="T4" y="T5"/>
                    </a:cxn>
                    <a:cxn ang="0">
                      <a:pos x="T6" y="T7"/>
                    </a:cxn>
                    <a:cxn ang="0">
                      <a:pos x="T8" y="T9"/>
                    </a:cxn>
                    <a:cxn ang="0">
                      <a:pos x="T10" y="T11"/>
                    </a:cxn>
                  </a:cxnLst>
                  <a:rect l="0" t="0" r="r" b="b"/>
                  <a:pathLst>
                    <a:path w="327" h="248">
                      <a:moveTo>
                        <a:pt x="327" y="93"/>
                      </a:moveTo>
                      <a:cubicBezTo>
                        <a:pt x="300" y="0"/>
                        <a:pt x="300" y="0"/>
                        <a:pt x="300" y="0"/>
                      </a:cubicBezTo>
                      <a:cubicBezTo>
                        <a:pt x="300" y="0"/>
                        <a:pt x="208" y="4"/>
                        <a:pt x="142" y="27"/>
                      </a:cubicBezTo>
                      <a:cubicBezTo>
                        <a:pt x="76" y="50"/>
                        <a:pt x="0" y="101"/>
                        <a:pt x="0" y="101"/>
                      </a:cubicBezTo>
                      <a:cubicBezTo>
                        <a:pt x="42" y="248"/>
                        <a:pt x="42" y="248"/>
                        <a:pt x="42" y="248"/>
                      </a:cubicBezTo>
                      <a:lnTo>
                        <a:pt x="327"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6" name="Freeform 7"/>
                <p:cNvSpPr>
                  <a:spLocks noEditPoints="1"/>
                </p:cNvSpPr>
                <p:nvPr/>
              </p:nvSpPr>
              <p:spPr bwMode="auto">
                <a:xfrm>
                  <a:off x="3201" y="1547"/>
                  <a:ext cx="860" cy="1369"/>
                </a:xfrm>
                <a:custGeom>
                  <a:avLst/>
                  <a:gdLst>
                    <a:gd name="T0" fmla="*/ 630 w 704"/>
                    <a:gd name="T1" fmla="*/ 809 h 1128"/>
                    <a:gd name="T2" fmla="*/ 396 w 704"/>
                    <a:gd name="T3" fmla="*/ 0 h 1128"/>
                    <a:gd name="T4" fmla="*/ 0 w 704"/>
                    <a:gd name="T5" fmla="*/ 215 h 1128"/>
                    <a:gd name="T6" fmla="*/ 248 w 704"/>
                    <a:gd name="T7" fmla="*/ 1084 h 1128"/>
                    <a:gd name="T8" fmla="*/ 248 w 704"/>
                    <a:gd name="T9" fmla="*/ 1084 h 1128"/>
                    <a:gd name="T10" fmla="*/ 317 w 704"/>
                    <a:gd name="T11" fmla="*/ 1128 h 1128"/>
                    <a:gd name="T12" fmla="*/ 704 w 704"/>
                    <a:gd name="T13" fmla="*/ 1128 h 1128"/>
                    <a:gd name="T14" fmla="*/ 704 w 704"/>
                    <a:gd name="T15" fmla="*/ 809 h 1128"/>
                    <a:gd name="T16" fmla="*/ 630 w 704"/>
                    <a:gd name="T17" fmla="*/ 809 h 1128"/>
                    <a:gd name="T18" fmla="*/ 468 w 704"/>
                    <a:gd name="T19" fmla="*/ 1051 h 1128"/>
                    <a:gd name="T20" fmla="*/ 332 w 704"/>
                    <a:gd name="T21" fmla="*/ 1051 h 1128"/>
                    <a:gd name="T22" fmla="*/ 304 w 704"/>
                    <a:gd name="T23" fmla="*/ 1025 h 1128"/>
                    <a:gd name="T24" fmla="*/ 132 w 704"/>
                    <a:gd name="T25" fmla="*/ 434 h 1128"/>
                    <a:gd name="T26" fmla="*/ 151 w 704"/>
                    <a:gd name="T27" fmla="*/ 400 h 1128"/>
                    <a:gd name="T28" fmla="*/ 186 w 704"/>
                    <a:gd name="T29" fmla="*/ 419 h 1128"/>
                    <a:gd name="T30" fmla="*/ 353 w 704"/>
                    <a:gd name="T31" fmla="*/ 995 h 1128"/>
                    <a:gd name="T32" fmla="*/ 468 w 704"/>
                    <a:gd name="T33" fmla="*/ 995 h 1128"/>
                    <a:gd name="T34" fmla="*/ 496 w 704"/>
                    <a:gd name="T35" fmla="*/ 1023 h 1128"/>
                    <a:gd name="T36" fmla="*/ 468 w 704"/>
                    <a:gd name="T37" fmla="*/ 1051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4" h="1128">
                      <a:moveTo>
                        <a:pt x="630" y="809"/>
                      </a:moveTo>
                      <a:cubicBezTo>
                        <a:pt x="396" y="0"/>
                        <a:pt x="396" y="0"/>
                        <a:pt x="396" y="0"/>
                      </a:cubicBezTo>
                      <a:cubicBezTo>
                        <a:pt x="0" y="215"/>
                        <a:pt x="0" y="215"/>
                        <a:pt x="0" y="215"/>
                      </a:cubicBezTo>
                      <a:cubicBezTo>
                        <a:pt x="248" y="1084"/>
                        <a:pt x="248" y="1084"/>
                        <a:pt x="248" y="1084"/>
                      </a:cubicBezTo>
                      <a:cubicBezTo>
                        <a:pt x="248" y="1084"/>
                        <a:pt x="248" y="1084"/>
                        <a:pt x="248" y="1084"/>
                      </a:cubicBezTo>
                      <a:cubicBezTo>
                        <a:pt x="259" y="1110"/>
                        <a:pt x="287" y="1128"/>
                        <a:pt x="317" y="1128"/>
                      </a:cubicBezTo>
                      <a:cubicBezTo>
                        <a:pt x="704" y="1128"/>
                        <a:pt x="704" y="1128"/>
                        <a:pt x="704" y="1128"/>
                      </a:cubicBezTo>
                      <a:cubicBezTo>
                        <a:pt x="704" y="809"/>
                        <a:pt x="704" y="809"/>
                        <a:pt x="704" y="809"/>
                      </a:cubicBezTo>
                      <a:lnTo>
                        <a:pt x="630" y="809"/>
                      </a:lnTo>
                      <a:close/>
                      <a:moveTo>
                        <a:pt x="468" y="1051"/>
                      </a:moveTo>
                      <a:cubicBezTo>
                        <a:pt x="332" y="1051"/>
                        <a:pt x="332" y="1051"/>
                        <a:pt x="332" y="1051"/>
                      </a:cubicBezTo>
                      <a:cubicBezTo>
                        <a:pt x="317" y="1051"/>
                        <a:pt x="305" y="1039"/>
                        <a:pt x="304" y="1025"/>
                      </a:cubicBezTo>
                      <a:cubicBezTo>
                        <a:pt x="132" y="434"/>
                        <a:pt x="132" y="434"/>
                        <a:pt x="132" y="434"/>
                      </a:cubicBezTo>
                      <a:cubicBezTo>
                        <a:pt x="128" y="419"/>
                        <a:pt x="136" y="404"/>
                        <a:pt x="151" y="400"/>
                      </a:cubicBezTo>
                      <a:cubicBezTo>
                        <a:pt x="166" y="395"/>
                        <a:pt x="182" y="404"/>
                        <a:pt x="186" y="419"/>
                      </a:cubicBezTo>
                      <a:cubicBezTo>
                        <a:pt x="353" y="995"/>
                        <a:pt x="353" y="995"/>
                        <a:pt x="353" y="995"/>
                      </a:cubicBezTo>
                      <a:cubicBezTo>
                        <a:pt x="468" y="995"/>
                        <a:pt x="468" y="995"/>
                        <a:pt x="468" y="995"/>
                      </a:cubicBezTo>
                      <a:cubicBezTo>
                        <a:pt x="483" y="995"/>
                        <a:pt x="496" y="1007"/>
                        <a:pt x="496" y="1023"/>
                      </a:cubicBezTo>
                      <a:cubicBezTo>
                        <a:pt x="496" y="1038"/>
                        <a:pt x="483" y="1051"/>
                        <a:pt x="468" y="10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36" name="TextBox 135"/>
              <p:cNvSpPr txBox="1"/>
              <p:nvPr/>
            </p:nvSpPr>
            <p:spPr>
              <a:xfrm>
                <a:off x="1396478" y="3112467"/>
                <a:ext cx="4192680" cy="828925"/>
              </a:xfrm>
              <a:prstGeom prst="rect">
                <a:avLst/>
              </a:prstGeom>
              <a:noFill/>
            </p:spPr>
            <p:txBody>
              <a:bodyPr wrap="square" lIns="0" tIns="0" rIns="0" bIns="0" rtlCol="0">
                <a:noAutofit/>
              </a:bodyPr>
              <a:lstStyle/>
              <a:p>
                <a:pPr defTabSz="914400"/>
                <a:r>
                  <a:rPr lang="en-GB" sz="1400" dirty="0">
                    <a:solidFill>
                      <a:srgbClr val="060606"/>
                    </a:solidFill>
                  </a:rPr>
                  <a:t>                 of patients who were on short-acting relievers at the time of death had been prescribed</a:t>
                </a:r>
              </a:p>
              <a:p>
                <a:pPr defTabSz="914400"/>
                <a:r>
                  <a:rPr lang="en-GB" sz="1400" dirty="0">
                    <a:solidFill>
                      <a:srgbClr val="060606"/>
                    </a:solidFill>
                  </a:rPr>
                  <a:t> more than </a:t>
                </a:r>
              </a:p>
            </p:txBody>
          </p:sp>
          <p:sp>
            <p:nvSpPr>
              <p:cNvPr id="137" name="TextBox 136"/>
              <p:cNvSpPr txBox="1"/>
              <p:nvPr/>
            </p:nvSpPr>
            <p:spPr>
              <a:xfrm>
                <a:off x="1382830" y="2923891"/>
                <a:ext cx="1058766" cy="629802"/>
              </a:xfrm>
              <a:prstGeom prst="rect">
                <a:avLst/>
              </a:prstGeom>
              <a:noFill/>
            </p:spPr>
            <p:txBody>
              <a:bodyPr wrap="square" lIns="0" tIns="0" rIns="0" bIns="0" rtlCol="0">
                <a:noAutofit/>
              </a:bodyPr>
              <a:lstStyle/>
              <a:p>
                <a:pPr defTabSz="914400"/>
                <a:r>
                  <a:rPr lang="en-GB" sz="3200" b="1" dirty="0">
                    <a:solidFill>
                      <a:schemeClr val="accent3">
                        <a:lumMod val="75000"/>
                      </a:schemeClr>
                    </a:solidFill>
                  </a:rPr>
                  <a:t>39%</a:t>
                </a:r>
              </a:p>
              <a:p>
                <a:pPr defTabSz="914400">
                  <a:spcAft>
                    <a:spcPts val="1200"/>
                  </a:spcAft>
                </a:pPr>
                <a:endParaRPr lang="en-GB" sz="1400" dirty="0">
                  <a:solidFill>
                    <a:schemeClr val="accent2"/>
                  </a:solidFill>
                </a:endParaRPr>
              </a:p>
              <a:p>
                <a:pPr defTabSz="914400"/>
                <a:endParaRPr lang="en-GB" sz="1400" dirty="0">
                  <a:solidFill>
                    <a:srgbClr val="FF0000"/>
                  </a:solidFill>
                </a:endParaRPr>
              </a:p>
            </p:txBody>
          </p:sp>
          <p:sp>
            <p:nvSpPr>
              <p:cNvPr id="3" name="TextBox 2"/>
              <p:cNvSpPr txBox="1"/>
              <p:nvPr/>
            </p:nvSpPr>
            <p:spPr>
              <a:xfrm>
                <a:off x="1271995" y="3748538"/>
                <a:ext cx="5168403" cy="800219"/>
              </a:xfrm>
              <a:prstGeom prst="rect">
                <a:avLst/>
              </a:prstGeom>
              <a:noFill/>
            </p:spPr>
            <p:txBody>
              <a:bodyPr wrap="none" rtlCol="0">
                <a:spAutoFit/>
              </a:bodyPr>
              <a:lstStyle/>
              <a:p>
                <a:r>
                  <a:rPr lang="en-GB" sz="3200" b="1" dirty="0">
                    <a:solidFill>
                      <a:srgbClr val="060606"/>
                    </a:solidFill>
                  </a:rPr>
                  <a:t>12</a:t>
                </a:r>
                <a:r>
                  <a:rPr lang="en-GB" dirty="0">
                    <a:solidFill>
                      <a:srgbClr val="060606"/>
                    </a:solidFill>
                  </a:rPr>
                  <a:t> </a:t>
                </a:r>
                <a:r>
                  <a:rPr lang="en-GB" sz="1400" dirty="0">
                    <a:solidFill>
                      <a:srgbClr val="060606"/>
                    </a:solidFill>
                  </a:rPr>
                  <a:t>short-acting reliever inhalers in the year before they died</a:t>
                </a:r>
              </a:p>
              <a:p>
                <a:endParaRPr lang="en-GB" sz="1400" dirty="0">
                  <a:solidFill>
                    <a:srgbClr val="060606"/>
                  </a:solidFill>
                </a:endParaRPr>
              </a:p>
            </p:txBody>
          </p:sp>
        </p:grpSp>
      </p:grpSp>
      <p:pic>
        <p:nvPicPr>
          <p:cNvPr id="5" name="Picture 4" descr="A close up of a sign&#10;&#10;Description generated with high confidence">
            <a:extLst>
              <a:ext uri="{FF2B5EF4-FFF2-40B4-BE49-F238E27FC236}">
                <a16:creationId xmlns:a16="http://schemas.microsoft.com/office/drawing/2014/main" id="{E644DD83-C141-447D-A402-3639E1F54F73}"/>
              </a:ext>
            </a:extLst>
          </p:cNvPr>
          <p:cNvPicPr>
            <a:picLocks noChangeAspect="1"/>
          </p:cNvPicPr>
          <p:nvPr/>
        </p:nvPicPr>
        <p:blipFill>
          <a:blip r:embed="rId3"/>
          <a:stretch>
            <a:fillRect/>
          </a:stretch>
        </p:blipFill>
        <p:spPr>
          <a:xfrm>
            <a:off x="59634" y="191781"/>
            <a:ext cx="415401" cy="207701"/>
          </a:xfrm>
          <a:prstGeom prst="rect">
            <a:avLst/>
          </a:prstGeom>
        </p:spPr>
      </p:pic>
      <p:sp>
        <p:nvSpPr>
          <p:cNvPr id="72" name="Content Placeholder 2">
            <a:extLst>
              <a:ext uri="{FF2B5EF4-FFF2-40B4-BE49-F238E27FC236}">
                <a16:creationId xmlns:a16="http://schemas.microsoft.com/office/drawing/2014/main" id="{92F3E1BF-D9B9-45F5-B7A0-313DC42B3188}"/>
              </a:ext>
            </a:extLst>
          </p:cNvPr>
          <p:cNvSpPr>
            <a:spLocks noGrp="1"/>
          </p:cNvSpPr>
          <p:nvPr>
            <p:ph idx="1"/>
          </p:nvPr>
        </p:nvSpPr>
        <p:spPr>
          <a:xfrm>
            <a:off x="514792" y="1167075"/>
            <a:ext cx="11467001" cy="471172"/>
          </a:xfrm>
        </p:spPr>
        <p:txBody>
          <a:bodyPr>
            <a:normAutofit fontScale="85000" lnSpcReduction="10000"/>
          </a:bodyPr>
          <a:lstStyle/>
          <a:p>
            <a:r>
              <a:rPr lang="en-GB" dirty="0">
                <a:solidFill>
                  <a:srgbClr val="060606"/>
                </a:solidFill>
              </a:rPr>
              <a:t>The NRAD report was an investigation of recent asthma deaths in the UK by the Royal College of Physicians</a:t>
            </a:r>
            <a:endParaRPr lang="en-GB" sz="1900" dirty="0">
              <a:solidFill>
                <a:srgbClr val="060606"/>
              </a:solidFill>
            </a:endParaRPr>
          </a:p>
          <a:p>
            <a:endParaRPr lang="en-GB" dirty="0">
              <a:solidFill>
                <a:srgbClr val="060606"/>
              </a:solidFill>
            </a:endParaRPr>
          </a:p>
        </p:txBody>
      </p:sp>
      <p:cxnSp>
        <p:nvCxnSpPr>
          <p:cNvPr id="75" name="Straight Connector 74"/>
          <p:cNvCxnSpPr/>
          <p:nvPr/>
        </p:nvCxnSpPr>
        <p:spPr>
          <a:xfrm flipV="1">
            <a:off x="0" y="1007724"/>
            <a:ext cx="12192000" cy="1"/>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17892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42029" y="6523122"/>
            <a:ext cx="3791424" cy="276999"/>
          </a:xfrm>
          <a:prstGeom prst="rect">
            <a:avLst/>
          </a:prstGeom>
          <a:noFill/>
        </p:spPr>
        <p:txBody>
          <a:bodyPr wrap="none" rtlCol="0">
            <a:spAutoFit/>
          </a:bodyPr>
          <a:lstStyle/>
          <a:p>
            <a:pPr algn="r"/>
            <a:r>
              <a:rPr lang="en-ZA" sz="1200" dirty="0" err="1" smtClean="0">
                <a:solidFill>
                  <a:srgbClr val="000000"/>
                </a:solidFill>
              </a:rPr>
              <a:t>Olaguibel</a:t>
            </a:r>
            <a:r>
              <a:rPr lang="en-ZA" sz="1200" dirty="0" smtClean="0">
                <a:solidFill>
                  <a:srgbClr val="000000"/>
                </a:solidFill>
              </a:rPr>
              <a:t> JM et al. Respiratory Research 2012;13:50</a:t>
            </a:r>
            <a:endParaRPr lang="en-ZA" sz="1200" dirty="0">
              <a:solidFill>
                <a:srgbClr val="000000"/>
              </a:solidFill>
            </a:endParaRPr>
          </a:p>
        </p:txBody>
      </p:sp>
      <p:sp>
        <p:nvSpPr>
          <p:cNvPr id="6" name="TextBox 5"/>
          <p:cNvSpPr txBox="1"/>
          <p:nvPr/>
        </p:nvSpPr>
        <p:spPr>
          <a:xfrm>
            <a:off x="4431923" y="131387"/>
            <a:ext cx="3328155" cy="553998"/>
          </a:xfrm>
          <a:prstGeom prst="rect">
            <a:avLst/>
          </a:prstGeom>
          <a:noFill/>
        </p:spPr>
        <p:txBody>
          <a:bodyPr wrap="none" rtlCol="0">
            <a:spAutoFit/>
          </a:bodyPr>
          <a:lstStyle/>
          <a:p>
            <a:pPr algn="ctr"/>
            <a:r>
              <a:rPr lang="en-ZA" sz="3000" b="1" dirty="0" smtClean="0">
                <a:solidFill>
                  <a:srgbClr val="000000"/>
                </a:solidFill>
              </a:rPr>
              <a:t>Strobe flow chart</a:t>
            </a:r>
            <a:endParaRPr lang="en-ZA" sz="3000" b="1" dirty="0">
              <a:solidFill>
                <a:srgbClr val="000000"/>
              </a:solidFill>
            </a:endParaRPr>
          </a:p>
        </p:txBody>
      </p:sp>
      <p:cxnSp>
        <p:nvCxnSpPr>
          <p:cNvPr id="7" name="Straight Connector 6"/>
          <p:cNvCxnSpPr/>
          <p:nvPr/>
        </p:nvCxnSpPr>
        <p:spPr>
          <a:xfrm>
            <a:off x="921327" y="699336"/>
            <a:ext cx="10349346" cy="1588"/>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023431" y="895350"/>
            <a:ext cx="2145138" cy="338554"/>
          </a:xfrm>
          <a:prstGeom prst="rect">
            <a:avLst/>
          </a:prstGeom>
          <a:solidFill>
            <a:srgbClr val="002060"/>
          </a:solidFill>
        </p:spPr>
        <p:txBody>
          <a:bodyPr wrap="none" rtlCol="0">
            <a:spAutoFit/>
          </a:bodyPr>
          <a:lstStyle/>
          <a:p>
            <a:pPr algn="ctr"/>
            <a:r>
              <a:rPr lang="en-ZA" sz="1600" b="1" dirty="0" smtClean="0">
                <a:solidFill>
                  <a:schemeClr val="bg1"/>
                </a:solidFill>
              </a:rPr>
              <a:t>Sampled population</a:t>
            </a:r>
            <a:endParaRPr lang="en-ZA" sz="1600" b="1" dirty="0">
              <a:solidFill>
                <a:schemeClr val="bg1"/>
              </a:solidFill>
            </a:endParaRPr>
          </a:p>
        </p:txBody>
      </p:sp>
      <p:sp>
        <p:nvSpPr>
          <p:cNvPr id="9" name="TextBox 8"/>
          <p:cNvSpPr txBox="1"/>
          <p:nvPr/>
        </p:nvSpPr>
        <p:spPr>
          <a:xfrm>
            <a:off x="5526773" y="1473200"/>
            <a:ext cx="1253869" cy="338554"/>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wrap="none" rtlCol="0">
            <a:spAutoFit/>
          </a:bodyPr>
          <a:lstStyle/>
          <a:p>
            <a:pPr algn="ctr"/>
            <a:r>
              <a:rPr lang="en-ZA" sz="1600" b="1" dirty="0" smtClean="0">
                <a:solidFill>
                  <a:srgbClr val="002060"/>
                </a:solidFill>
              </a:rPr>
              <a:t>  n = 1392  </a:t>
            </a:r>
            <a:endParaRPr lang="en-ZA" sz="1600" b="1" dirty="0">
              <a:solidFill>
                <a:srgbClr val="002060"/>
              </a:solidFill>
            </a:endParaRPr>
          </a:p>
        </p:txBody>
      </p:sp>
      <p:sp>
        <p:nvSpPr>
          <p:cNvPr id="10" name="TextBox 9"/>
          <p:cNvSpPr txBox="1"/>
          <p:nvPr/>
        </p:nvSpPr>
        <p:spPr>
          <a:xfrm>
            <a:off x="5469065" y="2628900"/>
            <a:ext cx="1173718" cy="338554"/>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wrap="none" rtlCol="0">
            <a:spAutoFit/>
          </a:bodyPr>
          <a:lstStyle/>
          <a:p>
            <a:pPr algn="ctr"/>
            <a:r>
              <a:rPr lang="en-ZA" sz="1600" b="1" dirty="0" smtClean="0">
                <a:solidFill>
                  <a:srgbClr val="002060"/>
                </a:solidFill>
              </a:rPr>
              <a:t>  n = 1363 </a:t>
            </a:r>
            <a:endParaRPr lang="en-ZA" sz="1600" b="1" dirty="0">
              <a:solidFill>
                <a:srgbClr val="002060"/>
              </a:solidFill>
            </a:endParaRPr>
          </a:p>
        </p:txBody>
      </p:sp>
      <p:sp>
        <p:nvSpPr>
          <p:cNvPr id="11" name="TextBox 10"/>
          <p:cNvSpPr txBox="1"/>
          <p:nvPr/>
        </p:nvSpPr>
        <p:spPr>
          <a:xfrm>
            <a:off x="5509141" y="3784600"/>
            <a:ext cx="1173719" cy="338554"/>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wrap="none" rtlCol="0">
            <a:spAutoFit/>
          </a:bodyPr>
          <a:lstStyle/>
          <a:p>
            <a:pPr algn="ctr"/>
            <a:r>
              <a:rPr lang="en-ZA" sz="1600" b="1" dirty="0" smtClean="0">
                <a:solidFill>
                  <a:srgbClr val="002060"/>
                </a:solidFill>
              </a:rPr>
              <a:t>  n = 1286 </a:t>
            </a:r>
            <a:endParaRPr lang="en-ZA" sz="1600" b="1" dirty="0">
              <a:solidFill>
                <a:srgbClr val="002060"/>
              </a:solidFill>
            </a:endParaRPr>
          </a:p>
        </p:txBody>
      </p:sp>
      <p:sp>
        <p:nvSpPr>
          <p:cNvPr id="12" name="TextBox 11"/>
          <p:cNvSpPr txBox="1"/>
          <p:nvPr/>
        </p:nvSpPr>
        <p:spPr>
          <a:xfrm>
            <a:off x="1690688" y="5295484"/>
            <a:ext cx="889000" cy="338554"/>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ctr"/>
            <a:r>
              <a:rPr lang="en-ZA" sz="1600" b="1" dirty="0" smtClean="0">
                <a:solidFill>
                  <a:srgbClr val="002060"/>
                </a:solidFill>
              </a:rPr>
              <a:t>n = 302</a:t>
            </a:r>
            <a:endParaRPr lang="en-ZA" sz="1600" b="1" dirty="0">
              <a:solidFill>
                <a:srgbClr val="002060"/>
              </a:solidFill>
            </a:endParaRPr>
          </a:p>
        </p:txBody>
      </p:sp>
      <p:sp>
        <p:nvSpPr>
          <p:cNvPr id="13" name="TextBox 12"/>
          <p:cNvSpPr txBox="1"/>
          <p:nvPr/>
        </p:nvSpPr>
        <p:spPr>
          <a:xfrm>
            <a:off x="1690688" y="5634038"/>
            <a:ext cx="889000" cy="338554"/>
          </a:xfrm>
          <a:prstGeom prst="rect">
            <a:avLst/>
          </a:prstGeom>
          <a:noFill/>
          <a:effectLst/>
        </p:spPr>
        <p:txBody>
          <a:bodyPr wrap="square" rtlCol="0">
            <a:spAutoFit/>
          </a:bodyPr>
          <a:lstStyle/>
          <a:p>
            <a:pPr algn="ctr"/>
            <a:r>
              <a:rPr lang="en-ZA" sz="1600" b="1" dirty="0" err="1" smtClean="0">
                <a:solidFill>
                  <a:srgbClr val="002060"/>
                </a:solidFill>
              </a:rPr>
              <a:t>FeNO</a:t>
            </a:r>
            <a:endParaRPr lang="en-ZA" sz="1600" b="1" dirty="0">
              <a:solidFill>
                <a:srgbClr val="002060"/>
              </a:solidFill>
            </a:endParaRPr>
          </a:p>
        </p:txBody>
      </p:sp>
      <p:cxnSp>
        <p:nvCxnSpPr>
          <p:cNvPr id="15" name="Straight Arrow Connector 14"/>
          <p:cNvCxnSpPr/>
          <p:nvPr/>
        </p:nvCxnSpPr>
        <p:spPr>
          <a:xfrm rot="5400000">
            <a:off x="2898024" y="4981575"/>
            <a:ext cx="495300" cy="1588"/>
          </a:xfrm>
          <a:prstGeom prst="straightConnector1">
            <a:avLst/>
          </a:prstGeom>
          <a:ln w="381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2136371" y="4713316"/>
            <a:ext cx="7922029" cy="515389"/>
          </a:xfrm>
          <a:custGeom>
            <a:avLst/>
            <a:gdLst>
              <a:gd name="connsiteX0" fmla="*/ 0 w 7922029"/>
              <a:gd name="connsiteY0" fmla="*/ 498764 h 515389"/>
              <a:gd name="connsiteX1" fmla="*/ 0 w 7922029"/>
              <a:gd name="connsiteY1" fmla="*/ 8313 h 515389"/>
              <a:gd name="connsiteX2" fmla="*/ 7922029 w 7922029"/>
              <a:gd name="connsiteY2" fmla="*/ 0 h 515389"/>
              <a:gd name="connsiteX3" fmla="*/ 7922029 w 7922029"/>
              <a:gd name="connsiteY3" fmla="*/ 515389 h 515389"/>
            </a:gdLst>
            <a:ahLst/>
            <a:cxnLst>
              <a:cxn ang="0">
                <a:pos x="connsiteX0" y="connsiteY0"/>
              </a:cxn>
              <a:cxn ang="0">
                <a:pos x="connsiteX1" y="connsiteY1"/>
              </a:cxn>
              <a:cxn ang="0">
                <a:pos x="connsiteX2" y="connsiteY2"/>
              </a:cxn>
              <a:cxn ang="0">
                <a:pos x="connsiteX3" y="connsiteY3"/>
              </a:cxn>
            </a:cxnLst>
            <a:rect l="l" t="t" r="r" b="b"/>
            <a:pathLst>
              <a:path w="7922029" h="515389">
                <a:moveTo>
                  <a:pt x="0" y="498764"/>
                </a:moveTo>
                <a:lnTo>
                  <a:pt x="0" y="8313"/>
                </a:lnTo>
                <a:lnTo>
                  <a:pt x="7922029" y="0"/>
                </a:lnTo>
                <a:lnTo>
                  <a:pt x="7922029" y="515389"/>
                </a:lnTo>
              </a:path>
            </a:pathLst>
          </a:custGeom>
          <a:ln w="38100">
            <a:solidFill>
              <a:schemeClr val="accent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a:p>
        </p:txBody>
      </p:sp>
      <p:sp>
        <p:nvSpPr>
          <p:cNvPr id="26" name="TextBox 25"/>
          <p:cNvSpPr txBox="1"/>
          <p:nvPr/>
        </p:nvSpPr>
        <p:spPr>
          <a:xfrm>
            <a:off x="2701174" y="5295484"/>
            <a:ext cx="889000" cy="338554"/>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ctr"/>
            <a:r>
              <a:rPr lang="en-ZA" sz="1600" b="1" dirty="0" smtClean="0">
                <a:solidFill>
                  <a:srgbClr val="002060"/>
                </a:solidFill>
              </a:rPr>
              <a:t>n = 804</a:t>
            </a:r>
            <a:endParaRPr lang="en-ZA" sz="1600" b="1" dirty="0">
              <a:solidFill>
                <a:srgbClr val="002060"/>
              </a:solidFill>
            </a:endParaRPr>
          </a:p>
        </p:txBody>
      </p:sp>
      <p:sp>
        <p:nvSpPr>
          <p:cNvPr id="27" name="TextBox 26"/>
          <p:cNvSpPr txBox="1"/>
          <p:nvPr/>
        </p:nvSpPr>
        <p:spPr>
          <a:xfrm>
            <a:off x="2701174" y="5634038"/>
            <a:ext cx="889000" cy="338554"/>
          </a:xfrm>
          <a:prstGeom prst="rect">
            <a:avLst/>
          </a:prstGeom>
          <a:noFill/>
          <a:effectLst/>
        </p:spPr>
        <p:txBody>
          <a:bodyPr wrap="square" rtlCol="0">
            <a:spAutoFit/>
          </a:bodyPr>
          <a:lstStyle/>
          <a:p>
            <a:pPr algn="ctr"/>
            <a:r>
              <a:rPr lang="en-ZA" sz="1600" b="1" dirty="0" smtClean="0">
                <a:solidFill>
                  <a:srgbClr val="002060"/>
                </a:solidFill>
              </a:rPr>
              <a:t>ACQ7</a:t>
            </a:r>
            <a:endParaRPr lang="en-ZA" sz="1600" b="1" dirty="0">
              <a:solidFill>
                <a:srgbClr val="002060"/>
              </a:solidFill>
            </a:endParaRPr>
          </a:p>
        </p:txBody>
      </p:sp>
      <p:cxnSp>
        <p:nvCxnSpPr>
          <p:cNvPr id="28" name="Straight Arrow Connector 27"/>
          <p:cNvCxnSpPr/>
          <p:nvPr/>
        </p:nvCxnSpPr>
        <p:spPr>
          <a:xfrm rot="5400000">
            <a:off x="3937000" y="4981575"/>
            <a:ext cx="495300" cy="1588"/>
          </a:xfrm>
          <a:prstGeom prst="straightConnector1">
            <a:avLst/>
          </a:prstGeom>
          <a:ln w="381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740150" y="5295484"/>
            <a:ext cx="889000" cy="338554"/>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ctr"/>
            <a:r>
              <a:rPr lang="en-ZA" sz="1600" b="1" dirty="0" smtClean="0">
                <a:solidFill>
                  <a:srgbClr val="002060"/>
                </a:solidFill>
              </a:rPr>
              <a:t>n = 852</a:t>
            </a:r>
            <a:endParaRPr lang="en-ZA" sz="1600" b="1" dirty="0">
              <a:solidFill>
                <a:srgbClr val="002060"/>
              </a:solidFill>
            </a:endParaRPr>
          </a:p>
        </p:txBody>
      </p:sp>
      <p:sp>
        <p:nvSpPr>
          <p:cNvPr id="30" name="TextBox 29"/>
          <p:cNvSpPr txBox="1"/>
          <p:nvPr/>
        </p:nvSpPr>
        <p:spPr>
          <a:xfrm>
            <a:off x="3598487" y="5634038"/>
            <a:ext cx="1200150" cy="338554"/>
          </a:xfrm>
          <a:prstGeom prst="rect">
            <a:avLst/>
          </a:prstGeom>
          <a:noFill/>
          <a:effectLst/>
        </p:spPr>
        <p:txBody>
          <a:bodyPr wrap="square" rtlCol="0">
            <a:spAutoFit/>
          </a:bodyPr>
          <a:lstStyle/>
          <a:p>
            <a:pPr algn="ctr"/>
            <a:r>
              <a:rPr lang="en-ZA" sz="1600" b="1" dirty="0" err="1" smtClean="0">
                <a:solidFill>
                  <a:srgbClr val="002060"/>
                </a:solidFill>
              </a:rPr>
              <a:t>miniAQLQ</a:t>
            </a:r>
            <a:endParaRPr lang="en-ZA" sz="1600" b="1" dirty="0">
              <a:solidFill>
                <a:srgbClr val="002060"/>
              </a:solidFill>
            </a:endParaRPr>
          </a:p>
        </p:txBody>
      </p:sp>
      <p:cxnSp>
        <p:nvCxnSpPr>
          <p:cNvPr id="31" name="Straight Arrow Connector 30"/>
          <p:cNvCxnSpPr/>
          <p:nvPr/>
        </p:nvCxnSpPr>
        <p:spPr>
          <a:xfrm rot="5400000">
            <a:off x="5003800" y="4981575"/>
            <a:ext cx="495300" cy="1588"/>
          </a:xfrm>
          <a:prstGeom prst="straightConnector1">
            <a:avLst/>
          </a:prstGeom>
          <a:ln w="381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4806950" y="5295484"/>
            <a:ext cx="889000" cy="338554"/>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ctr"/>
            <a:r>
              <a:rPr lang="en-ZA" sz="1600" b="1" dirty="0" smtClean="0">
                <a:solidFill>
                  <a:srgbClr val="002060"/>
                </a:solidFill>
              </a:rPr>
              <a:t>n = 855</a:t>
            </a:r>
            <a:endParaRPr lang="en-ZA" sz="1600" b="1" dirty="0">
              <a:solidFill>
                <a:srgbClr val="002060"/>
              </a:solidFill>
            </a:endParaRPr>
          </a:p>
        </p:txBody>
      </p:sp>
      <p:sp>
        <p:nvSpPr>
          <p:cNvPr id="33" name="TextBox 32"/>
          <p:cNvSpPr txBox="1"/>
          <p:nvPr/>
        </p:nvSpPr>
        <p:spPr>
          <a:xfrm>
            <a:off x="4745874" y="5634038"/>
            <a:ext cx="1022350" cy="338554"/>
          </a:xfrm>
          <a:prstGeom prst="rect">
            <a:avLst/>
          </a:prstGeom>
          <a:noFill/>
          <a:effectLst/>
        </p:spPr>
        <p:txBody>
          <a:bodyPr wrap="square" rtlCol="0">
            <a:spAutoFit/>
          </a:bodyPr>
          <a:lstStyle/>
          <a:p>
            <a:pPr algn="ctr"/>
            <a:r>
              <a:rPr lang="en-ZA" sz="1600" b="1" dirty="0" smtClean="0">
                <a:solidFill>
                  <a:srgbClr val="002060"/>
                </a:solidFill>
              </a:rPr>
              <a:t>GINA06</a:t>
            </a:r>
            <a:endParaRPr lang="en-ZA" sz="1600" b="1" dirty="0">
              <a:solidFill>
                <a:srgbClr val="002060"/>
              </a:solidFill>
            </a:endParaRPr>
          </a:p>
        </p:txBody>
      </p:sp>
      <p:cxnSp>
        <p:nvCxnSpPr>
          <p:cNvPr id="34" name="Straight Arrow Connector 33"/>
          <p:cNvCxnSpPr/>
          <p:nvPr/>
        </p:nvCxnSpPr>
        <p:spPr>
          <a:xfrm rot="5400000">
            <a:off x="6628939" y="4980781"/>
            <a:ext cx="495300" cy="1588"/>
          </a:xfrm>
          <a:prstGeom prst="straightConnector1">
            <a:avLst/>
          </a:prstGeom>
          <a:ln w="381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6432089" y="5294690"/>
            <a:ext cx="889000" cy="338554"/>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ctr"/>
            <a:r>
              <a:rPr lang="en-ZA" sz="1600" b="1" dirty="0" smtClean="0">
                <a:solidFill>
                  <a:srgbClr val="002060"/>
                </a:solidFill>
              </a:rPr>
              <a:t>n = 140</a:t>
            </a:r>
            <a:endParaRPr lang="en-ZA" sz="1600" b="1" dirty="0">
              <a:solidFill>
                <a:srgbClr val="002060"/>
              </a:solidFill>
            </a:endParaRPr>
          </a:p>
        </p:txBody>
      </p:sp>
      <p:sp>
        <p:nvSpPr>
          <p:cNvPr id="36" name="TextBox 35"/>
          <p:cNvSpPr txBox="1"/>
          <p:nvPr/>
        </p:nvSpPr>
        <p:spPr>
          <a:xfrm>
            <a:off x="6432089" y="5633244"/>
            <a:ext cx="889000" cy="338554"/>
          </a:xfrm>
          <a:prstGeom prst="rect">
            <a:avLst/>
          </a:prstGeom>
          <a:noFill/>
          <a:effectLst/>
        </p:spPr>
        <p:txBody>
          <a:bodyPr wrap="square" rtlCol="0">
            <a:spAutoFit/>
          </a:bodyPr>
          <a:lstStyle/>
          <a:p>
            <a:pPr algn="ctr"/>
            <a:r>
              <a:rPr lang="en-ZA" sz="1600" b="1" dirty="0" err="1" smtClean="0">
                <a:solidFill>
                  <a:srgbClr val="002060"/>
                </a:solidFill>
              </a:rPr>
              <a:t>FeNO</a:t>
            </a:r>
            <a:endParaRPr lang="en-ZA" sz="1600" b="1" dirty="0">
              <a:solidFill>
                <a:srgbClr val="002060"/>
              </a:solidFill>
            </a:endParaRPr>
          </a:p>
        </p:txBody>
      </p:sp>
      <p:cxnSp>
        <p:nvCxnSpPr>
          <p:cNvPr id="37" name="Straight Arrow Connector 36"/>
          <p:cNvCxnSpPr/>
          <p:nvPr/>
        </p:nvCxnSpPr>
        <p:spPr>
          <a:xfrm rot="5400000">
            <a:off x="7642976" y="5005804"/>
            <a:ext cx="495300" cy="1588"/>
          </a:xfrm>
          <a:prstGeom prst="straightConnector1">
            <a:avLst/>
          </a:prstGeom>
          <a:ln w="381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7446126" y="5319713"/>
            <a:ext cx="889000" cy="338554"/>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ctr"/>
            <a:r>
              <a:rPr lang="en-ZA" sz="1600" b="1" dirty="0" smtClean="0">
                <a:solidFill>
                  <a:srgbClr val="002060"/>
                </a:solidFill>
              </a:rPr>
              <a:t>n = 402</a:t>
            </a:r>
            <a:endParaRPr lang="en-ZA" sz="1600" b="1" dirty="0">
              <a:solidFill>
                <a:srgbClr val="002060"/>
              </a:solidFill>
            </a:endParaRPr>
          </a:p>
        </p:txBody>
      </p:sp>
      <p:sp>
        <p:nvSpPr>
          <p:cNvPr id="39" name="TextBox 38"/>
          <p:cNvSpPr txBox="1"/>
          <p:nvPr/>
        </p:nvSpPr>
        <p:spPr>
          <a:xfrm>
            <a:off x="7446126" y="5658267"/>
            <a:ext cx="889000" cy="338554"/>
          </a:xfrm>
          <a:prstGeom prst="rect">
            <a:avLst/>
          </a:prstGeom>
          <a:noFill/>
          <a:effectLst/>
        </p:spPr>
        <p:txBody>
          <a:bodyPr wrap="square" rtlCol="0">
            <a:spAutoFit/>
          </a:bodyPr>
          <a:lstStyle/>
          <a:p>
            <a:pPr algn="ctr"/>
            <a:r>
              <a:rPr lang="en-ZA" sz="1600" b="1" dirty="0" smtClean="0">
                <a:solidFill>
                  <a:srgbClr val="002060"/>
                </a:solidFill>
              </a:rPr>
              <a:t>ACQ7</a:t>
            </a:r>
          </a:p>
        </p:txBody>
      </p:sp>
      <p:cxnSp>
        <p:nvCxnSpPr>
          <p:cNvPr id="40" name="Straight Arrow Connector 39"/>
          <p:cNvCxnSpPr/>
          <p:nvPr/>
        </p:nvCxnSpPr>
        <p:spPr>
          <a:xfrm rot="5400000">
            <a:off x="8741783" y="4981575"/>
            <a:ext cx="495300" cy="1588"/>
          </a:xfrm>
          <a:prstGeom prst="straightConnector1">
            <a:avLst/>
          </a:prstGeom>
          <a:ln w="381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8544933" y="5295484"/>
            <a:ext cx="889000" cy="338554"/>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ctr"/>
            <a:r>
              <a:rPr lang="en-ZA" sz="1600" b="1" dirty="0" smtClean="0">
                <a:solidFill>
                  <a:srgbClr val="002060"/>
                </a:solidFill>
              </a:rPr>
              <a:t>n = 429</a:t>
            </a:r>
            <a:endParaRPr lang="en-ZA" sz="1600" b="1" dirty="0">
              <a:solidFill>
                <a:srgbClr val="002060"/>
              </a:solidFill>
            </a:endParaRPr>
          </a:p>
        </p:txBody>
      </p:sp>
      <p:sp>
        <p:nvSpPr>
          <p:cNvPr id="42" name="TextBox 41"/>
          <p:cNvSpPr txBox="1"/>
          <p:nvPr/>
        </p:nvSpPr>
        <p:spPr>
          <a:xfrm>
            <a:off x="8398745" y="5634038"/>
            <a:ext cx="1243013" cy="338554"/>
          </a:xfrm>
          <a:prstGeom prst="rect">
            <a:avLst/>
          </a:prstGeom>
          <a:noFill/>
          <a:effectLst/>
        </p:spPr>
        <p:txBody>
          <a:bodyPr wrap="square" rtlCol="0">
            <a:spAutoFit/>
          </a:bodyPr>
          <a:lstStyle/>
          <a:p>
            <a:pPr algn="ctr"/>
            <a:r>
              <a:rPr lang="en-ZA" sz="1600" b="1" dirty="0" err="1" smtClean="0">
                <a:solidFill>
                  <a:srgbClr val="002060"/>
                </a:solidFill>
              </a:rPr>
              <a:t>miniAQLQ</a:t>
            </a:r>
            <a:endParaRPr lang="en-ZA" sz="1600" b="1" dirty="0" smtClean="0">
              <a:solidFill>
                <a:srgbClr val="002060"/>
              </a:solidFill>
            </a:endParaRPr>
          </a:p>
        </p:txBody>
      </p:sp>
      <p:sp>
        <p:nvSpPr>
          <p:cNvPr id="44" name="TextBox 43"/>
          <p:cNvSpPr txBox="1"/>
          <p:nvPr/>
        </p:nvSpPr>
        <p:spPr>
          <a:xfrm>
            <a:off x="9595687" y="5303087"/>
            <a:ext cx="889000" cy="338554"/>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ctr"/>
            <a:r>
              <a:rPr lang="en-ZA" sz="1600" b="1" dirty="0" smtClean="0">
                <a:solidFill>
                  <a:srgbClr val="002060"/>
                </a:solidFill>
              </a:rPr>
              <a:t>n = 431</a:t>
            </a:r>
            <a:endParaRPr lang="en-ZA" sz="1600" b="1" dirty="0">
              <a:solidFill>
                <a:srgbClr val="002060"/>
              </a:solidFill>
            </a:endParaRPr>
          </a:p>
        </p:txBody>
      </p:sp>
      <p:sp>
        <p:nvSpPr>
          <p:cNvPr id="45" name="TextBox 44"/>
          <p:cNvSpPr txBox="1"/>
          <p:nvPr/>
        </p:nvSpPr>
        <p:spPr>
          <a:xfrm>
            <a:off x="9534611" y="5641641"/>
            <a:ext cx="1022350" cy="338554"/>
          </a:xfrm>
          <a:prstGeom prst="rect">
            <a:avLst/>
          </a:prstGeom>
          <a:noFill/>
          <a:effectLst/>
        </p:spPr>
        <p:txBody>
          <a:bodyPr wrap="square" rtlCol="0">
            <a:spAutoFit/>
          </a:bodyPr>
          <a:lstStyle/>
          <a:p>
            <a:pPr algn="ctr"/>
            <a:r>
              <a:rPr lang="en-ZA" sz="1600" b="1" dirty="0" smtClean="0">
                <a:solidFill>
                  <a:srgbClr val="002060"/>
                </a:solidFill>
              </a:rPr>
              <a:t>GINA06</a:t>
            </a:r>
            <a:endParaRPr lang="en-ZA" sz="1600" b="1" dirty="0">
              <a:solidFill>
                <a:srgbClr val="002060"/>
              </a:solidFill>
            </a:endParaRPr>
          </a:p>
        </p:txBody>
      </p:sp>
      <p:sp>
        <p:nvSpPr>
          <p:cNvPr id="46" name="TextBox 45"/>
          <p:cNvSpPr txBox="1"/>
          <p:nvPr/>
        </p:nvSpPr>
        <p:spPr>
          <a:xfrm>
            <a:off x="2540000" y="4149150"/>
            <a:ext cx="2578100" cy="584775"/>
          </a:xfrm>
          <a:prstGeom prst="rect">
            <a:avLst/>
          </a:prstGeom>
          <a:noFill/>
          <a:effectLst/>
        </p:spPr>
        <p:txBody>
          <a:bodyPr wrap="square" rtlCol="0">
            <a:spAutoFit/>
          </a:bodyPr>
          <a:lstStyle/>
          <a:p>
            <a:pPr algn="ctr"/>
            <a:r>
              <a:rPr lang="en-ZA" sz="1600" b="1" dirty="0" smtClean="0">
                <a:solidFill>
                  <a:srgbClr val="000000"/>
                </a:solidFill>
              </a:rPr>
              <a:t>Development population</a:t>
            </a:r>
          </a:p>
          <a:p>
            <a:pPr algn="ctr"/>
            <a:r>
              <a:rPr lang="en-ZA" sz="1600" b="1" dirty="0" smtClean="0">
                <a:solidFill>
                  <a:srgbClr val="000000"/>
                </a:solidFill>
              </a:rPr>
              <a:t>n = 855</a:t>
            </a:r>
            <a:endParaRPr lang="en-ZA" sz="1600" b="1" dirty="0">
              <a:solidFill>
                <a:srgbClr val="000000"/>
              </a:solidFill>
            </a:endParaRPr>
          </a:p>
        </p:txBody>
      </p:sp>
      <p:sp>
        <p:nvSpPr>
          <p:cNvPr id="47" name="TextBox 46"/>
          <p:cNvSpPr txBox="1"/>
          <p:nvPr/>
        </p:nvSpPr>
        <p:spPr>
          <a:xfrm>
            <a:off x="6771063" y="4149150"/>
            <a:ext cx="2578100" cy="584775"/>
          </a:xfrm>
          <a:prstGeom prst="rect">
            <a:avLst/>
          </a:prstGeom>
          <a:noFill/>
          <a:effectLst/>
        </p:spPr>
        <p:txBody>
          <a:bodyPr wrap="square" rtlCol="0">
            <a:spAutoFit/>
          </a:bodyPr>
          <a:lstStyle/>
          <a:p>
            <a:pPr algn="ctr"/>
            <a:r>
              <a:rPr lang="en-ZA" sz="1600" b="1" dirty="0" smtClean="0">
                <a:solidFill>
                  <a:srgbClr val="000000"/>
                </a:solidFill>
              </a:rPr>
              <a:t>Validation population</a:t>
            </a:r>
          </a:p>
          <a:p>
            <a:pPr algn="ctr"/>
            <a:r>
              <a:rPr lang="en-ZA" sz="1600" b="1" dirty="0" smtClean="0">
                <a:solidFill>
                  <a:srgbClr val="000000"/>
                </a:solidFill>
              </a:rPr>
              <a:t>n = 431</a:t>
            </a:r>
            <a:endParaRPr lang="en-ZA" sz="1600" b="1" dirty="0">
              <a:solidFill>
                <a:srgbClr val="000000"/>
              </a:solidFill>
            </a:endParaRPr>
          </a:p>
        </p:txBody>
      </p:sp>
      <p:sp>
        <p:nvSpPr>
          <p:cNvPr id="48" name="TextBox 47"/>
          <p:cNvSpPr txBox="1"/>
          <p:nvPr/>
        </p:nvSpPr>
        <p:spPr>
          <a:xfrm>
            <a:off x="5162550" y="4809824"/>
            <a:ext cx="1866900" cy="502702"/>
          </a:xfrm>
          <a:prstGeom prst="rect">
            <a:avLst/>
          </a:prstGeom>
          <a:noFill/>
          <a:effectLst/>
        </p:spPr>
        <p:txBody>
          <a:bodyPr wrap="square" rtlCol="0">
            <a:spAutoFit/>
          </a:bodyPr>
          <a:lstStyle/>
          <a:p>
            <a:pPr algn="ctr">
              <a:lnSpc>
                <a:spcPts val="1600"/>
              </a:lnSpc>
            </a:pPr>
            <a:r>
              <a:rPr lang="en-ZA" sz="1600" b="1" dirty="0" smtClean="0">
                <a:solidFill>
                  <a:srgbClr val="000000"/>
                </a:solidFill>
              </a:rPr>
              <a:t>Measurements made</a:t>
            </a:r>
            <a:endParaRPr lang="en-ZA" sz="1600" b="1" dirty="0">
              <a:solidFill>
                <a:srgbClr val="000000"/>
              </a:solidFill>
            </a:endParaRPr>
          </a:p>
        </p:txBody>
      </p:sp>
      <p:sp>
        <p:nvSpPr>
          <p:cNvPr id="49" name="TextBox 48"/>
          <p:cNvSpPr txBox="1"/>
          <p:nvPr/>
        </p:nvSpPr>
        <p:spPr>
          <a:xfrm>
            <a:off x="6140450" y="3137361"/>
            <a:ext cx="3600450" cy="502702"/>
          </a:xfrm>
          <a:prstGeom prst="rect">
            <a:avLst/>
          </a:prstGeom>
          <a:noFill/>
          <a:effectLst/>
        </p:spPr>
        <p:txBody>
          <a:bodyPr wrap="square" rtlCol="0">
            <a:spAutoFit/>
          </a:bodyPr>
          <a:lstStyle/>
          <a:p>
            <a:pPr>
              <a:lnSpc>
                <a:spcPts val="1600"/>
              </a:lnSpc>
            </a:pPr>
            <a:r>
              <a:rPr lang="en-ZA" sz="1600" b="1" dirty="0" smtClean="0">
                <a:solidFill>
                  <a:srgbClr val="000000"/>
                </a:solidFill>
              </a:rPr>
              <a:t>n = 77 excluded, for being out of the age range</a:t>
            </a:r>
            <a:endParaRPr lang="en-ZA" sz="1600" b="1" dirty="0">
              <a:solidFill>
                <a:srgbClr val="000000"/>
              </a:solidFill>
            </a:endParaRPr>
          </a:p>
        </p:txBody>
      </p:sp>
      <p:sp>
        <p:nvSpPr>
          <p:cNvPr id="50" name="TextBox 49"/>
          <p:cNvSpPr txBox="1"/>
          <p:nvPr/>
        </p:nvSpPr>
        <p:spPr>
          <a:xfrm>
            <a:off x="6140450" y="1962150"/>
            <a:ext cx="3600450" cy="502702"/>
          </a:xfrm>
          <a:prstGeom prst="rect">
            <a:avLst/>
          </a:prstGeom>
          <a:noFill/>
          <a:effectLst/>
        </p:spPr>
        <p:txBody>
          <a:bodyPr wrap="square" rtlCol="0">
            <a:spAutoFit/>
          </a:bodyPr>
          <a:lstStyle/>
          <a:p>
            <a:pPr>
              <a:lnSpc>
                <a:spcPts val="1600"/>
              </a:lnSpc>
            </a:pPr>
            <a:r>
              <a:rPr lang="en-ZA" sz="1600" b="1" dirty="0" smtClean="0">
                <a:solidFill>
                  <a:srgbClr val="000000"/>
                </a:solidFill>
              </a:rPr>
              <a:t>n = 29 excluded, for not meeting all inclusion criteria</a:t>
            </a:r>
            <a:endParaRPr lang="en-ZA" sz="1600" b="1" dirty="0">
              <a:solidFill>
                <a:srgbClr val="000000"/>
              </a:solidFill>
            </a:endParaRPr>
          </a:p>
        </p:txBody>
      </p:sp>
      <p:cxnSp>
        <p:nvCxnSpPr>
          <p:cNvPr id="51" name="Straight Arrow Connector 50"/>
          <p:cNvCxnSpPr/>
          <p:nvPr/>
        </p:nvCxnSpPr>
        <p:spPr>
          <a:xfrm rot="5400000">
            <a:off x="5807075" y="2206625"/>
            <a:ext cx="577850" cy="1588"/>
          </a:xfrm>
          <a:prstGeom prst="straightConnector1">
            <a:avLst/>
          </a:prstGeom>
          <a:ln w="381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rot="5400000">
            <a:off x="5807075" y="3406775"/>
            <a:ext cx="577850" cy="1588"/>
          </a:xfrm>
          <a:prstGeom prst="straightConnector1">
            <a:avLst/>
          </a:prstGeom>
          <a:ln w="381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rot="5400000">
            <a:off x="5849144" y="4485481"/>
            <a:ext cx="495300" cy="1588"/>
          </a:xfrm>
          <a:prstGeom prst="straightConnector1">
            <a:avLst/>
          </a:prstGeom>
          <a:ln w="381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32218" y="131387"/>
            <a:ext cx="7727565" cy="584775"/>
          </a:xfrm>
          <a:prstGeom prst="rect">
            <a:avLst/>
          </a:prstGeom>
          <a:noFill/>
        </p:spPr>
        <p:txBody>
          <a:bodyPr wrap="none" rtlCol="0">
            <a:spAutoFit/>
          </a:bodyPr>
          <a:lstStyle/>
          <a:p>
            <a:pPr algn="ctr"/>
            <a:r>
              <a:rPr lang="en-ZA" sz="3200" b="1" dirty="0" smtClean="0">
                <a:solidFill>
                  <a:srgbClr val="000000"/>
                </a:solidFill>
              </a:rPr>
              <a:t>Asthma control - GINA 2006 guidelines</a:t>
            </a:r>
            <a:endParaRPr lang="en-ZA" sz="3200" b="1" dirty="0">
              <a:solidFill>
                <a:srgbClr val="000000"/>
              </a:solidFill>
            </a:endParaRPr>
          </a:p>
        </p:txBody>
      </p:sp>
      <p:cxnSp>
        <p:nvCxnSpPr>
          <p:cNvPr id="8" name="Straight Connector 7"/>
          <p:cNvCxnSpPr/>
          <p:nvPr/>
        </p:nvCxnSpPr>
        <p:spPr>
          <a:xfrm>
            <a:off x="921327" y="699336"/>
            <a:ext cx="10349346" cy="1588"/>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360613" y="1582737"/>
            <a:ext cx="90487" cy="1588"/>
          </a:xfrm>
          <a:prstGeom prst="line">
            <a:avLst/>
          </a:prstGeom>
          <a:ln w="22225">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803861" y="1415048"/>
            <a:ext cx="595035" cy="338554"/>
          </a:xfrm>
          <a:prstGeom prst="rect">
            <a:avLst/>
          </a:prstGeom>
          <a:noFill/>
        </p:spPr>
        <p:txBody>
          <a:bodyPr wrap="none" rtlCol="0">
            <a:spAutoFit/>
          </a:bodyPr>
          <a:lstStyle/>
          <a:p>
            <a:pPr algn="r"/>
            <a:r>
              <a:rPr lang="en-ZA" sz="1600" dirty="0" smtClean="0">
                <a:solidFill>
                  <a:srgbClr val="000000"/>
                </a:solidFill>
              </a:rPr>
              <a:t>60%</a:t>
            </a:r>
            <a:endParaRPr lang="en-ZA" sz="1600" dirty="0">
              <a:solidFill>
                <a:srgbClr val="000000"/>
              </a:solidFill>
            </a:endParaRPr>
          </a:p>
        </p:txBody>
      </p:sp>
      <p:cxnSp>
        <p:nvCxnSpPr>
          <p:cNvPr id="24" name="Straight Connector 23"/>
          <p:cNvCxnSpPr/>
          <p:nvPr/>
        </p:nvCxnSpPr>
        <p:spPr>
          <a:xfrm>
            <a:off x="2360613" y="2193341"/>
            <a:ext cx="90487" cy="1588"/>
          </a:xfrm>
          <a:prstGeom prst="line">
            <a:avLst/>
          </a:prstGeom>
          <a:ln w="22225">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803861" y="2025652"/>
            <a:ext cx="595035" cy="338554"/>
          </a:xfrm>
          <a:prstGeom prst="rect">
            <a:avLst/>
          </a:prstGeom>
          <a:noFill/>
        </p:spPr>
        <p:txBody>
          <a:bodyPr wrap="none" rtlCol="0">
            <a:spAutoFit/>
          </a:bodyPr>
          <a:lstStyle/>
          <a:p>
            <a:pPr algn="r"/>
            <a:r>
              <a:rPr lang="en-ZA" sz="1600" dirty="0" smtClean="0">
                <a:solidFill>
                  <a:srgbClr val="000000"/>
                </a:solidFill>
              </a:rPr>
              <a:t>50%</a:t>
            </a:r>
            <a:endParaRPr lang="en-ZA" sz="1600" dirty="0">
              <a:solidFill>
                <a:srgbClr val="000000"/>
              </a:solidFill>
            </a:endParaRPr>
          </a:p>
        </p:txBody>
      </p:sp>
      <p:cxnSp>
        <p:nvCxnSpPr>
          <p:cNvPr id="26" name="Straight Connector 25"/>
          <p:cNvCxnSpPr/>
          <p:nvPr/>
        </p:nvCxnSpPr>
        <p:spPr>
          <a:xfrm>
            <a:off x="2360613" y="2806115"/>
            <a:ext cx="90487" cy="1588"/>
          </a:xfrm>
          <a:prstGeom prst="line">
            <a:avLst/>
          </a:prstGeom>
          <a:ln w="22225">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1803861" y="2638426"/>
            <a:ext cx="595035" cy="338554"/>
          </a:xfrm>
          <a:prstGeom prst="rect">
            <a:avLst/>
          </a:prstGeom>
          <a:noFill/>
        </p:spPr>
        <p:txBody>
          <a:bodyPr wrap="none" rtlCol="0">
            <a:spAutoFit/>
          </a:bodyPr>
          <a:lstStyle/>
          <a:p>
            <a:pPr algn="r"/>
            <a:r>
              <a:rPr lang="en-ZA" sz="1600" dirty="0" smtClean="0">
                <a:solidFill>
                  <a:srgbClr val="000000"/>
                </a:solidFill>
              </a:rPr>
              <a:t>40%</a:t>
            </a:r>
            <a:endParaRPr lang="en-ZA" sz="1600" dirty="0">
              <a:solidFill>
                <a:srgbClr val="000000"/>
              </a:solidFill>
            </a:endParaRPr>
          </a:p>
        </p:txBody>
      </p:sp>
      <p:cxnSp>
        <p:nvCxnSpPr>
          <p:cNvPr id="28" name="Straight Connector 27"/>
          <p:cNvCxnSpPr/>
          <p:nvPr/>
        </p:nvCxnSpPr>
        <p:spPr>
          <a:xfrm>
            <a:off x="2360613" y="3404600"/>
            <a:ext cx="90487" cy="1588"/>
          </a:xfrm>
          <a:prstGeom prst="line">
            <a:avLst/>
          </a:prstGeom>
          <a:ln w="22225">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803861" y="3236911"/>
            <a:ext cx="595035" cy="338554"/>
          </a:xfrm>
          <a:prstGeom prst="rect">
            <a:avLst/>
          </a:prstGeom>
          <a:noFill/>
        </p:spPr>
        <p:txBody>
          <a:bodyPr wrap="none" rtlCol="0">
            <a:spAutoFit/>
          </a:bodyPr>
          <a:lstStyle/>
          <a:p>
            <a:pPr algn="r"/>
            <a:r>
              <a:rPr lang="en-ZA" sz="1600" dirty="0" smtClean="0">
                <a:solidFill>
                  <a:srgbClr val="000000"/>
                </a:solidFill>
              </a:rPr>
              <a:t>30%</a:t>
            </a:r>
            <a:endParaRPr lang="en-ZA" sz="1600" dirty="0">
              <a:solidFill>
                <a:srgbClr val="000000"/>
              </a:solidFill>
            </a:endParaRPr>
          </a:p>
        </p:txBody>
      </p:sp>
      <p:cxnSp>
        <p:nvCxnSpPr>
          <p:cNvPr id="30" name="Straight Connector 29"/>
          <p:cNvCxnSpPr/>
          <p:nvPr/>
        </p:nvCxnSpPr>
        <p:spPr>
          <a:xfrm>
            <a:off x="2360613" y="4011028"/>
            <a:ext cx="90487" cy="1588"/>
          </a:xfrm>
          <a:prstGeom prst="line">
            <a:avLst/>
          </a:prstGeom>
          <a:ln w="22225">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803861" y="3843339"/>
            <a:ext cx="595035" cy="338554"/>
          </a:xfrm>
          <a:prstGeom prst="rect">
            <a:avLst/>
          </a:prstGeom>
          <a:noFill/>
        </p:spPr>
        <p:txBody>
          <a:bodyPr wrap="none" rtlCol="0">
            <a:spAutoFit/>
          </a:bodyPr>
          <a:lstStyle/>
          <a:p>
            <a:pPr algn="r"/>
            <a:r>
              <a:rPr lang="en-ZA" sz="1600" dirty="0" smtClean="0">
                <a:solidFill>
                  <a:srgbClr val="000000"/>
                </a:solidFill>
              </a:rPr>
              <a:t>20%</a:t>
            </a:r>
            <a:endParaRPr lang="en-ZA" sz="1600" dirty="0">
              <a:solidFill>
                <a:srgbClr val="000000"/>
              </a:solidFill>
            </a:endParaRPr>
          </a:p>
        </p:txBody>
      </p:sp>
      <p:cxnSp>
        <p:nvCxnSpPr>
          <p:cNvPr id="32" name="Straight Connector 31"/>
          <p:cNvCxnSpPr/>
          <p:nvPr/>
        </p:nvCxnSpPr>
        <p:spPr>
          <a:xfrm>
            <a:off x="2360613" y="4609513"/>
            <a:ext cx="90487" cy="1588"/>
          </a:xfrm>
          <a:prstGeom prst="line">
            <a:avLst/>
          </a:prstGeom>
          <a:ln w="22225">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803861" y="4441824"/>
            <a:ext cx="595035" cy="338554"/>
          </a:xfrm>
          <a:prstGeom prst="rect">
            <a:avLst/>
          </a:prstGeom>
          <a:noFill/>
        </p:spPr>
        <p:txBody>
          <a:bodyPr wrap="none" rtlCol="0">
            <a:spAutoFit/>
          </a:bodyPr>
          <a:lstStyle/>
          <a:p>
            <a:pPr algn="r"/>
            <a:r>
              <a:rPr lang="en-ZA" sz="1600" dirty="0" smtClean="0">
                <a:solidFill>
                  <a:srgbClr val="000000"/>
                </a:solidFill>
              </a:rPr>
              <a:t>10%</a:t>
            </a:r>
            <a:endParaRPr lang="en-ZA" sz="1600" dirty="0">
              <a:solidFill>
                <a:srgbClr val="000000"/>
              </a:solidFill>
            </a:endParaRPr>
          </a:p>
        </p:txBody>
      </p:sp>
      <p:cxnSp>
        <p:nvCxnSpPr>
          <p:cNvPr id="34" name="Straight Connector 33"/>
          <p:cNvCxnSpPr/>
          <p:nvPr/>
        </p:nvCxnSpPr>
        <p:spPr>
          <a:xfrm>
            <a:off x="2360613" y="5227637"/>
            <a:ext cx="90487" cy="1588"/>
          </a:xfrm>
          <a:prstGeom prst="line">
            <a:avLst/>
          </a:prstGeom>
          <a:ln w="22225">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1917676" y="5059948"/>
            <a:ext cx="481221" cy="338554"/>
          </a:xfrm>
          <a:prstGeom prst="rect">
            <a:avLst/>
          </a:prstGeom>
          <a:noFill/>
        </p:spPr>
        <p:txBody>
          <a:bodyPr wrap="none" rtlCol="0">
            <a:spAutoFit/>
          </a:bodyPr>
          <a:lstStyle/>
          <a:p>
            <a:pPr algn="r"/>
            <a:r>
              <a:rPr lang="en-ZA" sz="1600" dirty="0" smtClean="0">
                <a:solidFill>
                  <a:srgbClr val="000000"/>
                </a:solidFill>
              </a:rPr>
              <a:t>0%</a:t>
            </a:r>
            <a:endParaRPr lang="en-ZA" sz="1600" dirty="0">
              <a:solidFill>
                <a:srgbClr val="000000"/>
              </a:solidFill>
            </a:endParaRPr>
          </a:p>
        </p:txBody>
      </p:sp>
      <p:sp>
        <p:nvSpPr>
          <p:cNvPr id="36" name="TextBox 35"/>
          <p:cNvSpPr txBox="1"/>
          <p:nvPr/>
        </p:nvSpPr>
        <p:spPr>
          <a:xfrm>
            <a:off x="3215063" y="5229225"/>
            <a:ext cx="1289050" cy="584775"/>
          </a:xfrm>
          <a:prstGeom prst="rect">
            <a:avLst/>
          </a:prstGeom>
          <a:noFill/>
        </p:spPr>
        <p:txBody>
          <a:bodyPr wrap="square" rtlCol="0">
            <a:spAutoFit/>
          </a:bodyPr>
          <a:lstStyle/>
          <a:p>
            <a:pPr algn="ctr"/>
            <a:r>
              <a:rPr lang="en-ZA" sz="1600" dirty="0" smtClean="0">
                <a:solidFill>
                  <a:srgbClr val="000000"/>
                </a:solidFill>
              </a:rPr>
              <a:t>Controlled asthma</a:t>
            </a:r>
            <a:endParaRPr lang="en-ZA" sz="1600" dirty="0">
              <a:solidFill>
                <a:srgbClr val="000000"/>
              </a:solidFill>
            </a:endParaRPr>
          </a:p>
        </p:txBody>
      </p:sp>
      <p:sp>
        <p:nvSpPr>
          <p:cNvPr id="37" name="TextBox 36"/>
          <p:cNvSpPr txBox="1"/>
          <p:nvPr/>
        </p:nvSpPr>
        <p:spPr>
          <a:xfrm>
            <a:off x="3550048" y="4051300"/>
            <a:ext cx="619080" cy="276999"/>
          </a:xfrm>
          <a:prstGeom prst="rect">
            <a:avLst/>
          </a:prstGeom>
          <a:noFill/>
        </p:spPr>
        <p:txBody>
          <a:bodyPr wrap="none" rtlCol="0">
            <a:spAutoFit/>
          </a:bodyPr>
          <a:lstStyle/>
          <a:p>
            <a:pPr algn="ctr"/>
            <a:r>
              <a:rPr lang="en-ZA" sz="1200" dirty="0" smtClean="0">
                <a:solidFill>
                  <a:srgbClr val="000000"/>
                </a:solidFill>
              </a:rPr>
              <a:t>13.6%</a:t>
            </a:r>
            <a:endParaRPr lang="en-ZA" sz="1200" dirty="0">
              <a:solidFill>
                <a:srgbClr val="000000"/>
              </a:solidFill>
            </a:endParaRPr>
          </a:p>
        </p:txBody>
      </p:sp>
      <p:sp>
        <p:nvSpPr>
          <p:cNvPr id="39" name="Rectangle 38"/>
          <p:cNvSpPr/>
          <p:nvPr/>
        </p:nvSpPr>
        <p:spPr>
          <a:xfrm>
            <a:off x="3303963" y="4362450"/>
            <a:ext cx="1111250" cy="866775"/>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40" name="TextBox 39"/>
          <p:cNvSpPr txBox="1"/>
          <p:nvPr/>
        </p:nvSpPr>
        <p:spPr>
          <a:xfrm>
            <a:off x="5687637" y="5229225"/>
            <a:ext cx="1911350" cy="584775"/>
          </a:xfrm>
          <a:prstGeom prst="rect">
            <a:avLst/>
          </a:prstGeom>
          <a:noFill/>
        </p:spPr>
        <p:txBody>
          <a:bodyPr wrap="square" rtlCol="0">
            <a:spAutoFit/>
          </a:bodyPr>
          <a:lstStyle/>
          <a:p>
            <a:pPr algn="ctr"/>
            <a:r>
              <a:rPr lang="en-ZA" sz="1600" dirty="0" smtClean="0">
                <a:solidFill>
                  <a:srgbClr val="000000"/>
                </a:solidFill>
              </a:rPr>
              <a:t>Partially controlled asthma</a:t>
            </a:r>
            <a:endParaRPr lang="en-ZA" sz="1600" dirty="0">
              <a:solidFill>
                <a:srgbClr val="000000"/>
              </a:solidFill>
            </a:endParaRPr>
          </a:p>
        </p:txBody>
      </p:sp>
      <p:sp>
        <p:nvSpPr>
          <p:cNvPr id="41" name="TextBox 40"/>
          <p:cNvSpPr txBox="1"/>
          <p:nvPr/>
        </p:nvSpPr>
        <p:spPr>
          <a:xfrm>
            <a:off x="6297635" y="2796401"/>
            <a:ext cx="619080" cy="276999"/>
          </a:xfrm>
          <a:prstGeom prst="rect">
            <a:avLst/>
          </a:prstGeom>
          <a:noFill/>
        </p:spPr>
        <p:txBody>
          <a:bodyPr wrap="none" rtlCol="0">
            <a:spAutoFit/>
          </a:bodyPr>
          <a:lstStyle/>
          <a:p>
            <a:pPr algn="ctr"/>
            <a:r>
              <a:rPr lang="en-ZA" sz="1200" dirty="0" smtClean="0">
                <a:solidFill>
                  <a:srgbClr val="000000"/>
                </a:solidFill>
              </a:rPr>
              <a:t>34.5%</a:t>
            </a:r>
            <a:endParaRPr lang="en-ZA" sz="1200" dirty="0">
              <a:solidFill>
                <a:srgbClr val="000000"/>
              </a:solidFill>
            </a:endParaRPr>
          </a:p>
        </p:txBody>
      </p:sp>
      <p:sp>
        <p:nvSpPr>
          <p:cNvPr id="42" name="Rectangle 41"/>
          <p:cNvSpPr/>
          <p:nvPr/>
        </p:nvSpPr>
        <p:spPr>
          <a:xfrm>
            <a:off x="6051550" y="3117850"/>
            <a:ext cx="1111250" cy="2111375"/>
          </a:xfrm>
          <a:prstGeom prst="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135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43" name="TextBox 42"/>
          <p:cNvSpPr txBox="1"/>
          <p:nvPr/>
        </p:nvSpPr>
        <p:spPr>
          <a:xfrm>
            <a:off x="8674100" y="5229225"/>
            <a:ext cx="1377950" cy="584775"/>
          </a:xfrm>
          <a:prstGeom prst="rect">
            <a:avLst/>
          </a:prstGeom>
          <a:noFill/>
        </p:spPr>
        <p:txBody>
          <a:bodyPr wrap="square" rtlCol="0">
            <a:spAutoFit/>
          </a:bodyPr>
          <a:lstStyle/>
          <a:p>
            <a:pPr algn="ctr"/>
            <a:r>
              <a:rPr lang="en-ZA" sz="1600" dirty="0" smtClean="0">
                <a:solidFill>
                  <a:srgbClr val="000000"/>
                </a:solidFill>
              </a:rPr>
              <a:t>Uncontrolled asthma</a:t>
            </a:r>
            <a:endParaRPr lang="en-ZA" sz="1600" dirty="0">
              <a:solidFill>
                <a:srgbClr val="000000"/>
              </a:solidFill>
            </a:endParaRPr>
          </a:p>
        </p:txBody>
      </p:sp>
      <p:sp>
        <p:nvSpPr>
          <p:cNvPr id="44" name="TextBox 43"/>
          <p:cNvSpPr txBox="1"/>
          <p:nvPr/>
        </p:nvSpPr>
        <p:spPr>
          <a:xfrm>
            <a:off x="9053535" y="1695450"/>
            <a:ext cx="619079" cy="276999"/>
          </a:xfrm>
          <a:prstGeom prst="rect">
            <a:avLst/>
          </a:prstGeom>
          <a:noFill/>
        </p:spPr>
        <p:txBody>
          <a:bodyPr wrap="none" rtlCol="0">
            <a:spAutoFit/>
          </a:bodyPr>
          <a:lstStyle/>
          <a:p>
            <a:pPr algn="ctr"/>
            <a:r>
              <a:rPr lang="en-ZA" sz="1200" dirty="0" smtClean="0">
                <a:solidFill>
                  <a:srgbClr val="000000"/>
                </a:solidFill>
              </a:rPr>
              <a:t>52.3%</a:t>
            </a:r>
            <a:endParaRPr lang="en-ZA" sz="1200" dirty="0">
              <a:solidFill>
                <a:srgbClr val="000000"/>
              </a:solidFill>
            </a:endParaRPr>
          </a:p>
        </p:txBody>
      </p:sp>
      <p:sp>
        <p:nvSpPr>
          <p:cNvPr id="45" name="Rectangle 44"/>
          <p:cNvSpPr/>
          <p:nvPr/>
        </p:nvSpPr>
        <p:spPr>
          <a:xfrm>
            <a:off x="8807450" y="2051050"/>
            <a:ext cx="1111250" cy="3178175"/>
          </a:xfrm>
          <a:prstGeom prst="rect">
            <a:avLst/>
          </a:prstGeom>
          <a:gradFill flip="none" rotWithShape="1">
            <a:gsLst>
              <a:gs pos="0">
                <a:srgbClr val="FF2929">
                  <a:shade val="30000"/>
                  <a:satMod val="115000"/>
                </a:srgbClr>
              </a:gs>
              <a:gs pos="50000">
                <a:srgbClr val="FF2929">
                  <a:shade val="67500"/>
                  <a:satMod val="115000"/>
                </a:srgbClr>
              </a:gs>
              <a:gs pos="100000">
                <a:srgbClr val="FF2929">
                  <a:shade val="100000"/>
                  <a:satMod val="115000"/>
                </a:srgb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9" name="Rectangle 8"/>
          <p:cNvSpPr/>
          <p:nvPr/>
        </p:nvSpPr>
        <p:spPr>
          <a:xfrm>
            <a:off x="2451100" y="1582737"/>
            <a:ext cx="7831138" cy="3644900"/>
          </a:xfrm>
          <a:prstGeom prst="rect">
            <a:avLst/>
          </a:prstGeom>
          <a:noFill/>
          <a:ln w="2222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46" name="TextBox 45"/>
          <p:cNvSpPr txBox="1"/>
          <p:nvPr/>
        </p:nvSpPr>
        <p:spPr>
          <a:xfrm>
            <a:off x="8342029" y="6523122"/>
            <a:ext cx="3791424" cy="276999"/>
          </a:xfrm>
          <a:prstGeom prst="rect">
            <a:avLst/>
          </a:prstGeom>
          <a:noFill/>
        </p:spPr>
        <p:txBody>
          <a:bodyPr wrap="none" rtlCol="0">
            <a:spAutoFit/>
          </a:bodyPr>
          <a:lstStyle/>
          <a:p>
            <a:pPr algn="r"/>
            <a:r>
              <a:rPr lang="en-ZA" sz="1200" dirty="0" err="1" smtClean="0">
                <a:solidFill>
                  <a:srgbClr val="000000"/>
                </a:solidFill>
              </a:rPr>
              <a:t>Olaguibel</a:t>
            </a:r>
            <a:r>
              <a:rPr lang="en-ZA" sz="1200" dirty="0" smtClean="0">
                <a:solidFill>
                  <a:srgbClr val="000000"/>
                </a:solidFill>
              </a:rPr>
              <a:t> JM et al. Respiratory Research 2012;13:50</a:t>
            </a:r>
            <a:endParaRPr lang="en-ZA" sz="1200" dirty="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 Box 7"/>
          <p:cNvSpPr txBox="1">
            <a:spLocks noChangeArrowheads="1"/>
          </p:cNvSpPr>
          <p:nvPr/>
        </p:nvSpPr>
        <p:spPr bwMode="auto">
          <a:xfrm>
            <a:off x="1287088" y="1141414"/>
            <a:ext cx="9617825"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44500">
              <a:defRPr sz="2000" b="1">
                <a:solidFill>
                  <a:schemeClr val="tx1"/>
                </a:solidFill>
                <a:latin typeface="Arial" panose="020B0604020202020204" pitchFamily="34" charset="0"/>
                <a:cs typeface="Arial" panose="020B0604020202020204" pitchFamily="34" charset="0"/>
              </a:defRPr>
            </a:lvl1pPr>
            <a:lvl2pPr marL="884238" indent="-342900" defTabSz="444500">
              <a:defRPr sz="2000" b="1">
                <a:solidFill>
                  <a:schemeClr val="tx1"/>
                </a:solidFill>
                <a:latin typeface="Arial" panose="020B0604020202020204" pitchFamily="34" charset="0"/>
                <a:cs typeface="Arial" panose="020B0604020202020204" pitchFamily="34" charset="0"/>
              </a:defRPr>
            </a:lvl2pPr>
            <a:lvl3pPr marL="1406525" indent="-342900" defTabSz="444500">
              <a:defRPr sz="2000" b="1">
                <a:solidFill>
                  <a:schemeClr val="tx1"/>
                </a:solidFill>
                <a:latin typeface="Arial" panose="020B0604020202020204" pitchFamily="34" charset="0"/>
                <a:cs typeface="Arial" panose="020B0604020202020204" pitchFamily="34" charset="0"/>
              </a:defRPr>
            </a:lvl3pPr>
            <a:lvl4pPr marL="1928813" indent="-342900" defTabSz="444500">
              <a:defRPr sz="2000" b="1">
                <a:solidFill>
                  <a:schemeClr val="tx1"/>
                </a:solidFill>
                <a:latin typeface="Arial" panose="020B0604020202020204" pitchFamily="34" charset="0"/>
                <a:cs typeface="Arial" panose="020B0604020202020204" pitchFamily="34" charset="0"/>
              </a:defRPr>
            </a:lvl4pPr>
            <a:lvl5pPr marL="2451100" indent="-342900" defTabSz="444500">
              <a:defRPr sz="2000" b="1">
                <a:solidFill>
                  <a:schemeClr val="tx1"/>
                </a:solidFill>
                <a:latin typeface="Arial" panose="020B0604020202020204" pitchFamily="34" charset="0"/>
                <a:cs typeface="Arial" panose="020B0604020202020204" pitchFamily="34" charset="0"/>
              </a:defRPr>
            </a:lvl5pPr>
            <a:lvl6pPr marL="2908300" indent="-342900" defTabSz="4445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3365500" indent="-342900" defTabSz="4445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822700" indent="-342900" defTabSz="4445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4279900" indent="-342900" defTabSz="4445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marL="0" marR="0" lvl="0" indent="0" algn="l" defTabSz="444500" rtl="0" eaLnBrk="1" fontAlgn="auto" latinLnBrk="0" hangingPunct="1">
              <a:lnSpc>
                <a:spcPct val="100000"/>
              </a:lnSpc>
              <a:spcBef>
                <a:spcPts val="0"/>
              </a:spcBef>
              <a:spcAft>
                <a:spcPts val="0"/>
              </a:spcAft>
              <a:buClr>
                <a:srgbClr val="FF3300"/>
              </a:buClr>
              <a:buSzTx/>
              <a:buFont typeface="Wingdings" panose="05000000000000000000" pitchFamily="2" charset="2"/>
              <a:buNone/>
              <a:tabLst/>
              <a:defRPr/>
            </a:pPr>
            <a:r>
              <a:rPr kumimoji="0" lang="en-ZA" altLang="en-US" sz="2600" b="0" i="0" u="none" strike="noStrike" kern="1200" cap="none" spc="0" normalizeH="0" baseline="0" noProof="0" dirty="0">
                <a:ln>
                  <a:noFill/>
                </a:ln>
                <a:solidFill>
                  <a:srgbClr val="020202"/>
                </a:solidFill>
                <a:effectLst/>
                <a:uLnTx/>
                <a:uFillTx/>
                <a:latin typeface="Arial" panose="020B0604020202020204" pitchFamily="34" charset="0"/>
                <a:ea typeface="+mn-ea"/>
                <a:cs typeface="Arial" panose="020B0604020202020204" pitchFamily="34" charset="0"/>
              </a:rPr>
              <a:t>Asthma is a common and potentially serious chronic disease that </a:t>
            </a:r>
            <a:r>
              <a:rPr kumimoji="0" lang="en-ZA" altLang="en-US" sz="2600" b="0" i="0" u="none" strike="noStrike" kern="1200" cap="none" spc="0" normalizeH="0" baseline="0" noProof="0" dirty="0" smtClean="0">
                <a:ln>
                  <a:noFill/>
                </a:ln>
                <a:solidFill>
                  <a:srgbClr val="020202"/>
                </a:solidFill>
                <a:effectLst/>
                <a:uLnTx/>
                <a:uFillTx/>
                <a:latin typeface="Arial" panose="020B0604020202020204" pitchFamily="34" charset="0"/>
                <a:ea typeface="+mn-ea"/>
                <a:cs typeface="Arial" panose="020B0604020202020204" pitchFamily="34" charset="0"/>
              </a:rPr>
              <a:t>imposes a substantial burden on patients, their families, and the community. It causes respiratory symptoms, limitation of activity, and flare-ups (attacks) that sometimes require urgent healthcare and may be fatal</a:t>
            </a:r>
          </a:p>
          <a:p>
            <a:pPr marL="0" marR="0" lvl="0" indent="0" algn="l" defTabSz="444500" rtl="0" eaLnBrk="1" fontAlgn="auto" latinLnBrk="0" hangingPunct="1">
              <a:lnSpc>
                <a:spcPct val="100000"/>
              </a:lnSpc>
              <a:spcBef>
                <a:spcPts val="0"/>
              </a:spcBef>
              <a:spcAft>
                <a:spcPts val="0"/>
              </a:spcAft>
              <a:buClr>
                <a:srgbClr val="FF3300"/>
              </a:buClr>
              <a:buSzTx/>
              <a:buFont typeface="Wingdings" panose="05000000000000000000" pitchFamily="2" charset="2"/>
              <a:buNone/>
              <a:tabLst/>
              <a:defRPr/>
            </a:pPr>
            <a:endParaRPr lang="en-ZA" altLang="en-US" sz="2600" b="0" dirty="0">
              <a:solidFill>
                <a:srgbClr val="020202"/>
              </a:solidFill>
            </a:endParaRPr>
          </a:p>
          <a:p>
            <a:pPr marL="0" marR="0" lvl="0" indent="0" algn="l" defTabSz="444500" rtl="0" eaLnBrk="1" fontAlgn="auto" latinLnBrk="0" hangingPunct="1">
              <a:lnSpc>
                <a:spcPct val="100000"/>
              </a:lnSpc>
              <a:spcBef>
                <a:spcPts val="0"/>
              </a:spcBef>
              <a:spcAft>
                <a:spcPts val="0"/>
              </a:spcAft>
              <a:buClr>
                <a:srgbClr val="FF3300"/>
              </a:buClr>
              <a:buSzTx/>
              <a:buFont typeface="Wingdings" panose="05000000000000000000" pitchFamily="2" charset="2"/>
              <a:buNone/>
              <a:tabLst/>
              <a:defRPr/>
            </a:pPr>
            <a:r>
              <a:rPr kumimoji="0" lang="en-ZA" altLang="en-US" sz="2600" b="0" i="0" u="none" strike="noStrike" kern="1200" cap="none" spc="0" normalizeH="0" baseline="0" noProof="0" dirty="0" smtClean="0">
                <a:ln>
                  <a:noFill/>
                </a:ln>
                <a:solidFill>
                  <a:srgbClr val="020202"/>
                </a:solidFill>
                <a:effectLst/>
                <a:uLnTx/>
                <a:uFillTx/>
                <a:latin typeface="Arial" panose="020B0604020202020204" pitchFamily="34" charset="0"/>
                <a:ea typeface="+mn-ea"/>
                <a:cs typeface="Arial" panose="020B0604020202020204" pitchFamily="34" charset="0"/>
              </a:rPr>
              <a:t>Fortunately…asthma can be effectively treated and most</a:t>
            </a:r>
            <a:r>
              <a:rPr kumimoji="0" lang="en-ZA" altLang="en-US" sz="2600" b="0" i="0" u="none" strike="noStrike" kern="1200" cap="none" spc="0" normalizeH="0" noProof="0" dirty="0" smtClean="0">
                <a:ln>
                  <a:noFill/>
                </a:ln>
                <a:solidFill>
                  <a:srgbClr val="020202"/>
                </a:solidFill>
                <a:effectLst/>
                <a:uLnTx/>
                <a:uFillTx/>
                <a:latin typeface="Arial" panose="020B0604020202020204" pitchFamily="34" charset="0"/>
                <a:ea typeface="+mn-ea"/>
                <a:cs typeface="Arial" panose="020B0604020202020204" pitchFamily="34" charset="0"/>
              </a:rPr>
              <a:t> patients can achieve good control of their asthma. </a:t>
            </a:r>
            <a:endParaRPr kumimoji="0" lang="en-ZA" altLang="en-US" sz="2600" b="0" i="0" u="none" strike="noStrike" kern="1200" cap="none" spc="0" normalizeH="0" baseline="0" noProof="0" dirty="0">
              <a:ln>
                <a:noFill/>
              </a:ln>
              <a:solidFill>
                <a:srgbClr val="020202"/>
              </a:solidFill>
              <a:effectLst/>
              <a:uLnTx/>
              <a:uFillTx/>
              <a:latin typeface="Arial" panose="020B0604020202020204" pitchFamily="34" charset="0"/>
              <a:ea typeface="+mn-ea"/>
              <a:cs typeface="Arial" panose="020B0604020202020204" pitchFamily="34" charset="0"/>
            </a:endParaRPr>
          </a:p>
        </p:txBody>
      </p:sp>
      <p:sp>
        <p:nvSpPr>
          <p:cNvPr id="190469" name="Text Box 12"/>
          <p:cNvSpPr txBox="1">
            <a:spLocks noChangeArrowheads="1"/>
          </p:cNvSpPr>
          <p:nvPr/>
        </p:nvSpPr>
        <p:spPr bwMode="auto">
          <a:xfrm>
            <a:off x="2699488" y="3074645"/>
            <a:ext cx="525579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44500">
              <a:defRPr sz="2000" b="1">
                <a:solidFill>
                  <a:schemeClr val="tx1"/>
                </a:solidFill>
                <a:latin typeface="Arial" panose="020B0604020202020204" pitchFamily="34" charset="0"/>
                <a:cs typeface="Arial" panose="020B0604020202020204" pitchFamily="34" charset="0"/>
              </a:defRPr>
            </a:lvl1pPr>
            <a:lvl2pPr marL="884238" indent="-342900" defTabSz="444500">
              <a:defRPr sz="2000" b="1">
                <a:solidFill>
                  <a:schemeClr val="tx1"/>
                </a:solidFill>
                <a:latin typeface="Arial" panose="020B0604020202020204" pitchFamily="34" charset="0"/>
                <a:cs typeface="Arial" panose="020B0604020202020204" pitchFamily="34" charset="0"/>
              </a:defRPr>
            </a:lvl2pPr>
            <a:lvl3pPr marL="1406525" indent="-342900" defTabSz="444500">
              <a:defRPr sz="2000" b="1">
                <a:solidFill>
                  <a:schemeClr val="tx1"/>
                </a:solidFill>
                <a:latin typeface="Arial" panose="020B0604020202020204" pitchFamily="34" charset="0"/>
                <a:cs typeface="Arial" panose="020B0604020202020204" pitchFamily="34" charset="0"/>
              </a:defRPr>
            </a:lvl3pPr>
            <a:lvl4pPr marL="1928813" indent="-342900" defTabSz="444500">
              <a:defRPr sz="2000" b="1">
                <a:solidFill>
                  <a:schemeClr val="tx1"/>
                </a:solidFill>
                <a:latin typeface="Arial" panose="020B0604020202020204" pitchFamily="34" charset="0"/>
                <a:cs typeface="Arial" panose="020B0604020202020204" pitchFamily="34" charset="0"/>
              </a:defRPr>
            </a:lvl4pPr>
            <a:lvl5pPr marL="2451100" indent="-342900" defTabSz="444500">
              <a:defRPr sz="2000" b="1">
                <a:solidFill>
                  <a:schemeClr val="tx1"/>
                </a:solidFill>
                <a:latin typeface="Arial" panose="020B0604020202020204" pitchFamily="34" charset="0"/>
                <a:cs typeface="Arial" panose="020B0604020202020204" pitchFamily="34" charset="0"/>
              </a:defRPr>
            </a:lvl5pPr>
            <a:lvl6pPr marL="2908300" indent="-342900" defTabSz="4445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3365500" indent="-342900" defTabSz="4445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822700" indent="-342900" defTabSz="4445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4279900" indent="-342900" defTabSz="4445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marL="0" marR="0" lvl="0" indent="0" algn="l" defTabSz="444500" rtl="0" eaLnBrk="1" fontAlgn="auto" latinLnBrk="0" hangingPunct="1">
              <a:lnSpc>
                <a:spcPct val="100000"/>
              </a:lnSpc>
              <a:spcBef>
                <a:spcPts val="0"/>
              </a:spcBef>
              <a:spcAft>
                <a:spcPts val="0"/>
              </a:spcAft>
              <a:buClr>
                <a:srgbClr val="FF3300"/>
              </a:buClr>
              <a:buSzTx/>
              <a:buFont typeface="Wingdings" panose="05000000000000000000" pitchFamily="2" charset="2"/>
              <a:buNone/>
              <a:tabLst/>
              <a:defRPr/>
            </a:pPr>
            <a:endParaRPr kumimoji="0" lang="en-ZA" altLang="en-US" sz="2600" b="0" i="0" u="none" strike="noStrike" kern="1200" cap="none" spc="0" normalizeH="0" baseline="0" noProof="0" dirty="0">
              <a:ln>
                <a:noFill/>
              </a:ln>
              <a:solidFill>
                <a:srgbClr val="020202"/>
              </a:solidFill>
              <a:effectLst/>
              <a:uLnTx/>
              <a:uFillTx/>
              <a:latin typeface="Arial" panose="020B0604020202020204" pitchFamily="34" charset="0"/>
              <a:ea typeface="+mn-ea"/>
              <a:cs typeface="Arial" panose="020B0604020202020204" pitchFamily="34" charset="0"/>
            </a:endParaRPr>
          </a:p>
        </p:txBody>
      </p:sp>
      <p:sp>
        <p:nvSpPr>
          <p:cNvPr id="190471" name="TextBox 1"/>
          <p:cNvSpPr txBox="1">
            <a:spLocks noChangeArrowheads="1"/>
          </p:cNvSpPr>
          <p:nvPr/>
        </p:nvSpPr>
        <p:spPr bwMode="auto">
          <a:xfrm>
            <a:off x="6099995" y="6549988"/>
            <a:ext cx="60374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US" altLang="en-US" sz="1200" dirty="0" smtClean="0">
                <a:solidFill>
                  <a:srgbClr val="5C5C5C"/>
                </a:solidFill>
              </a:rPr>
              <a:t>Pocket guide for Asthma Management and Prevention GINA 2019</a:t>
            </a:r>
            <a:r>
              <a:rPr kumimoji="0" lang="en-US" altLang="en-US" sz="1200" b="0" i="0" u="none" strike="noStrike" kern="1200" cap="none" spc="0" normalizeH="0" baseline="0" noProof="0" dirty="0" smtClean="0">
                <a:ln>
                  <a:noFill/>
                </a:ln>
                <a:solidFill>
                  <a:srgbClr val="5C5C5C"/>
                </a:solidFill>
                <a:effectLst/>
                <a:uLnTx/>
                <a:uFillTx/>
              </a:rPr>
              <a:t> </a:t>
            </a:r>
            <a:r>
              <a:rPr kumimoji="0" lang="en-US" altLang="en-US" sz="1200" b="0" i="0" u="none" strike="noStrike" kern="1200" cap="none" spc="0" normalizeH="0" baseline="0" noProof="0" dirty="0">
                <a:ln>
                  <a:noFill/>
                </a:ln>
                <a:solidFill>
                  <a:srgbClr val="5C5C5C"/>
                </a:solidFill>
                <a:effectLst/>
                <a:uLnTx/>
                <a:uFillTx/>
                <a:hlinkClick r:id="rId2"/>
              </a:rPr>
              <a:t>www.ginasthma.org</a:t>
            </a:r>
            <a:endParaRPr kumimoji="0" lang="en-US" altLang="en-US" sz="1200" b="0" i="0" u="none" strike="noStrike" kern="1200" cap="none" spc="0" normalizeH="0" baseline="0" noProof="0" dirty="0">
              <a:ln>
                <a:noFill/>
              </a:ln>
              <a:solidFill>
                <a:srgbClr val="5C5C5C"/>
              </a:solidFill>
              <a:effectLst/>
              <a:uLnTx/>
              <a:uFillTx/>
            </a:endParaRPr>
          </a:p>
        </p:txBody>
      </p:sp>
      <p:cxnSp>
        <p:nvCxnSpPr>
          <p:cNvPr id="8" name="Straight Connector 7"/>
          <p:cNvCxnSpPr/>
          <p:nvPr/>
        </p:nvCxnSpPr>
        <p:spPr>
          <a:xfrm>
            <a:off x="921327" y="699336"/>
            <a:ext cx="10349346" cy="1588"/>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652335" y="131387"/>
            <a:ext cx="6887335"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3600" b="1" i="0" u="none" strike="noStrike" kern="1200" cap="none" spc="0" normalizeH="0" baseline="0" noProof="0" dirty="0" smtClean="0">
                <a:ln>
                  <a:noFill/>
                </a:ln>
                <a:solidFill>
                  <a:srgbClr val="000000"/>
                </a:solidFill>
                <a:effectLst/>
                <a:uLnTx/>
                <a:uFillTx/>
                <a:latin typeface="Arial"/>
                <a:ea typeface="+mn-ea"/>
                <a:cs typeface="+mn-cs"/>
              </a:rPr>
              <a:t>What is known about Asthma?</a:t>
            </a:r>
            <a:endParaRPr kumimoji="0" lang="en-ZA" sz="36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9674517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90209" y="131387"/>
            <a:ext cx="6011582" cy="584775"/>
          </a:xfrm>
          <a:prstGeom prst="rect">
            <a:avLst/>
          </a:prstGeom>
          <a:noFill/>
        </p:spPr>
        <p:txBody>
          <a:bodyPr wrap="none" rtlCol="0">
            <a:spAutoFit/>
          </a:bodyPr>
          <a:lstStyle/>
          <a:p>
            <a:pPr algn="ctr"/>
            <a:r>
              <a:rPr lang="en-ZA" sz="3200" b="1" dirty="0" smtClean="0">
                <a:solidFill>
                  <a:srgbClr val="000000"/>
                </a:solidFill>
              </a:rPr>
              <a:t>Asthma control - perceptions</a:t>
            </a:r>
            <a:endParaRPr lang="en-ZA" sz="3200" b="1" dirty="0">
              <a:solidFill>
                <a:srgbClr val="000000"/>
              </a:solidFill>
            </a:endParaRPr>
          </a:p>
        </p:txBody>
      </p:sp>
      <p:cxnSp>
        <p:nvCxnSpPr>
          <p:cNvPr id="7" name="Straight Connector 6"/>
          <p:cNvCxnSpPr/>
          <p:nvPr/>
        </p:nvCxnSpPr>
        <p:spPr>
          <a:xfrm>
            <a:off x="921327" y="699336"/>
            <a:ext cx="10349346" cy="1588"/>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360613" y="1573906"/>
            <a:ext cx="90487" cy="1588"/>
          </a:xfrm>
          <a:prstGeom prst="line">
            <a:avLst/>
          </a:prstGeom>
          <a:ln w="22225">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803863" y="1410551"/>
            <a:ext cx="595035" cy="338554"/>
          </a:xfrm>
          <a:prstGeom prst="rect">
            <a:avLst/>
          </a:prstGeom>
          <a:noFill/>
        </p:spPr>
        <p:txBody>
          <a:bodyPr wrap="none" rtlCol="0">
            <a:spAutoFit/>
          </a:bodyPr>
          <a:lstStyle/>
          <a:p>
            <a:pPr algn="r"/>
            <a:r>
              <a:rPr lang="en-ZA" sz="1600" dirty="0" smtClean="0">
                <a:solidFill>
                  <a:srgbClr val="000000"/>
                </a:solidFill>
              </a:rPr>
              <a:t>70%</a:t>
            </a:r>
            <a:endParaRPr lang="en-ZA" sz="1600" dirty="0">
              <a:solidFill>
                <a:srgbClr val="000000"/>
              </a:solidFill>
            </a:endParaRPr>
          </a:p>
        </p:txBody>
      </p:sp>
      <p:cxnSp>
        <p:nvCxnSpPr>
          <p:cNvPr id="10" name="Straight Connector 9"/>
          <p:cNvCxnSpPr/>
          <p:nvPr/>
        </p:nvCxnSpPr>
        <p:spPr>
          <a:xfrm>
            <a:off x="2360613" y="2092588"/>
            <a:ext cx="90487" cy="1588"/>
          </a:xfrm>
          <a:prstGeom prst="line">
            <a:avLst/>
          </a:prstGeom>
          <a:ln w="22225">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803863" y="1924899"/>
            <a:ext cx="595035" cy="338554"/>
          </a:xfrm>
          <a:prstGeom prst="rect">
            <a:avLst/>
          </a:prstGeom>
          <a:noFill/>
        </p:spPr>
        <p:txBody>
          <a:bodyPr wrap="none" rtlCol="0">
            <a:spAutoFit/>
          </a:bodyPr>
          <a:lstStyle/>
          <a:p>
            <a:pPr algn="r"/>
            <a:r>
              <a:rPr lang="en-ZA" sz="1600" dirty="0" smtClean="0">
                <a:solidFill>
                  <a:srgbClr val="000000"/>
                </a:solidFill>
              </a:rPr>
              <a:t>60%</a:t>
            </a:r>
            <a:endParaRPr lang="en-ZA" sz="1600" dirty="0">
              <a:solidFill>
                <a:srgbClr val="000000"/>
              </a:solidFill>
            </a:endParaRPr>
          </a:p>
        </p:txBody>
      </p:sp>
      <p:cxnSp>
        <p:nvCxnSpPr>
          <p:cNvPr id="12" name="Straight Connector 11"/>
          <p:cNvCxnSpPr/>
          <p:nvPr/>
        </p:nvCxnSpPr>
        <p:spPr>
          <a:xfrm>
            <a:off x="2360613" y="2595827"/>
            <a:ext cx="90487" cy="1588"/>
          </a:xfrm>
          <a:prstGeom prst="line">
            <a:avLst/>
          </a:prstGeom>
          <a:ln w="22225">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803863" y="2428138"/>
            <a:ext cx="595035" cy="338554"/>
          </a:xfrm>
          <a:prstGeom prst="rect">
            <a:avLst/>
          </a:prstGeom>
          <a:noFill/>
        </p:spPr>
        <p:txBody>
          <a:bodyPr wrap="none" rtlCol="0">
            <a:spAutoFit/>
          </a:bodyPr>
          <a:lstStyle/>
          <a:p>
            <a:pPr algn="r"/>
            <a:r>
              <a:rPr lang="en-ZA" sz="1600" dirty="0" smtClean="0">
                <a:solidFill>
                  <a:srgbClr val="000000"/>
                </a:solidFill>
              </a:rPr>
              <a:t>50%</a:t>
            </a:r>
            <a:endParaRPr lang="en-ZA" sz="1600" dirty="0">
              <a:solidFill>
                <a:srgbClr val="000000"/>
              </a:solidFill>
            </a:endParaRPr>
          </a:p>
        </p:txBody>
      </p:sp>
      <p:cxnSp>
        <p:nvCxnSpPr>
          <p:cNvPr id="14" name="Straight Connector 13"/>
          <p:cNvCxnSpPr/>
          <p:nvPr/>
        </p:nvCxnSpPr>
        <p:spPr>
          <a:xfrm>
            <a:off x="2360613" y="3103829"/>
            <a:ext cx="90487" cy="1588"/>
          </a:xfrm>
          <a:prstGeom prst="line">
            <a:avLst/>
          </a:prstGeom>
          <a:ln w="22225">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803863" y="2936140"/>
            <a:ext cx="595035" cy="338554"/>
          </a:xfrm>
          <a:prstGeom prst="rect">
            <a:avLst/>
          </a:prstGeom>
          <a:noFill/>
        </p:spPr>
        <p:txBody>
          <a:bodyPr wrap="none" rtlCol="0">
            <a:spAutoFit/>
          </a:bodyPr>
          <a:lstStyle/>
          <a:p>
            <a:pPr algn="r"/>
            <a:r>
              <a:rPr lang="en-ZA" sz="1600" dirty="0" smtClean="0">
                <a:solidFill>
                  <a:srgbClr val="000000"/>
                </a:solidFill>
              </a:rPr>
              <a:t>40%</a:t>
            </a:r>
            <a:endParaRPr lang="en-ZA" sz="1600" dirty="0">
              <a:solidFill>
                <a:srgbClr val="000000"/>
              </a:solidFill>
            </a:endParaRPr>
          </a:p>
        </p:txBody>
      </p:sp>
      <p:cxnSp>
        <p:nvCxnSpPr>
          <p:cNvPr id="16" name="Straight Connector 15"/>
          <p:cNvCxnSpPr/>
          <p:nvPr/>
        </p:nvCxnSpPr>
        <p:spPr>
          <a:xfrm>
            <a:off x="2360613" y="3592779"/>
            <a:ext cx="90487" cy="1588"/>
          </a:xfrm>
          <a:prstGeom prst="line">
            <a:avLst/>
          </a:prstGeom>
          <a:ln w="22225">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803863" y="3425090"/>
            <a:ext cx="595035" cy="338554"/>
          </a:xfrm>
          <a:prstGeom prst="rect">
            <a:avLst/>
          </a:prstGeom>
          <a:noFill/>
        </p:spPr>
        <p:txBody>
          <a:bodyPr wrap="none" rtlCol="0">
            <a:spAutoFit/>
          </a:bodyPr>
          <a:lstStyle/>
          <a:p>
            <a:pPr algn="r"/>
            <a:r>
              <a:rPr lang="en-ZA" sz="1600" dirty="0" smtClean="0">
                <a:solidFill>
                  <a:srgbClr val="000000"/>
                </a:solidFill>
              </a:rPr>
              <a:t>30%</a:t>
            </a:r>
            <a:endParaRPr lang="en-ZA" sz="1600" dirty="0">
              <a:solidFill>
                <a:srgbClr val="000000"/>
              </a:solidFill>
            </a:endParaRPr>
          </a:p>
        </p:txBody>
      </p:sp>
      <p:cxnSp>
        <p:nvCxnSpPr>
          <p:cNvPr id="18" name="Straight Connector 17"/>
          <p:cNvCxnSpPr/>
          <p:nvPr/>
        </p:nvCxnSpPr>
        <p:spPr>
          <a:xfrm>
            <a:off x="2360613" y="4111890"/>
            <a:ext cx="90487" cy="1588"/>
          </a:xfrm>
          <a:prstGeom prst="line">
            <a:avLst/>
          </a:prstGeom>
          <a:ln w="22225">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803863" y="3944201"/>
            <a:ext cx="595035" cy="338554"/>
          </a:xfrm>
          <a:prstGeom prst="rect">
            <a:avLst/>
          </a:prstGeom>
          <a:noFill/>
        </p:spPr>
        <p:txBody>
          <a:bodyPr wrap="none" rtlCol="0">
            <a:spAutoFit/>
          </a:bodyPr>
          <a:lstStyle/>
          <a:p>
            <a:pPr algn="r"/>
            <a:r>
              <a:rPr lang="en-ZA" sz="1600" dirty="0" smtClean="0">
                <a:solidFill>
                  <a:srgbClr val="000000"/>
                </a:solidFill>
              </a:rPr>
              <a:t>20%</a:t>
            </a:r>
            <a:endParaRPr lang="en-ZA" sz="1600" dirty="0">
              <a:solidFill>
                <a:srgbClr val="000000"/>
              </a:solidFill>
            </a:endParaRPr>
          </a:p>
        </p:txBody>
      </p:sp>
      <p:cxnSp>
        <p:nvCxnSpPr>
          <p:cNvPr id="20" name="Straight Connector 19"/>
          <p:cNvCxnSpPr/>
          <p:nvPr/>
        </p:nvCxnSpPr>
        <p:spPr>
          <a:xfrm>
            <a:off x="2360613" y="4600840"/>
            <a:ext cx="90487" cy="1588"/>
          </a:xfrm>
          <a:prstGeom prst="line">
            <a:avLst/>
          </a:prstGeom>
          <a:ln w="22225">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803863" y="4433151"/>
            <a:ext cx="595035" cy="338554"/>
          </a:xfrm>
          <a:prstGeom prst="rect">
            <a:avLst/>
          </a:prstGeom>
          <a:noFill/>
        </p:spPr>
        <p:txBody>
          <a:bodyPr wrap="none" rtlCol="0">
            <a:spAutoFit/>
          </a:bodyPr>
          <a:lstStyle/>
          <a:p>
            <a:pPr algn="r"/>
            <a:r>
              <a:rPr lang="en-ZA" sz="1600" dirty="0" smtClean="0">
                <a:solidFill>
                  <a:srgbClr val="000000"/>
                </a:solidFill>
              </a:rPr>
              <a:t>10%</a:t>
            </a:r>
            <a:endParaRPr lang="en-ZA" sz="1600" dirty="0">
              <a:solidFill>
                <a:srgbClr val="000000"/>
              </a:solidFill>
            </a:endParaRPr>
          </a:p>
        </p:txBody>
      </p:sp>
      <p:cxnSp>
        <p:nvCxnSpPr>
          <p:cNvPr id="22" name="Straight Connector 21"/>
          <p:cNvCxnSpPr/>
          <p:nvPr/>
        </p:nvCxnSpPr>
        <p:spPr>
          <a:xfrm>
            <a:off x="2360613" y="5130065"/>
            <a:ext cx="90487" cy="1588"/>
          </a:xfrm>
          <a:prstGeom prst="line">
            <a:avLst/>
          </a:prstGeom>
          <a:ln w="22225">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917678" y="4944703"/>
            <a:ext cx="481221" cy="338554"/>
          </a:xfrm>
          <a:prstGeom prst="rect">
            <a:avLst/>
          </a:prstGeom>
          <a:noFill/>
        </p:spPr>
        <p:txBody>
          <a:bodyPr wrap="none" rtlCol="0">
            <a:spAutoFit/>
          </a:bodyPr>
          <a:lstStyle/>
          <a:p>
            <a:pPr algn="r"/>
            <a:r>
              <a:rPr lang="en-ZA" sz="1600" dirty="0" smtClean="0">
                <a:solidFill>
                  <a:srgbClr val="000000"/>
                </a:solidFill>
              </a:rPr>
              <a:t>0%</a:t>
            </a:r>
            <a:endParaRPr lang="en-ZA" sz="1600" dirty="0">
              <a:solidFill>
                <a:srgbClr val="000000"/>
              </a:solidFill>
            </a:endParaRPr>
          </a:p>
        </p:txBody>
      </p:sp>
      <p:sp>
        <p:nvSpPr>
          <p:cNvPr id="25" name="TextBox 24"/>
          <p:cNvSpPr txBox="1"/>
          <p:nvPr/>
        </p:nvSpPr>
        <p:spPr>
          <a:xfrm>
            <a:off x="3081713" y="5131653"/>
            <a:ext cx="1289050" cy="584775"/>
          </a:xfrm>
          <a:prstGeom prst="rect">
            <a:avLst/>
          </a:prstGeom>
          <a:noFill/>
        </p:spPr>
        <p:txBody>
          <a:bodyPr wrap="square" rtlCol="0">
            <a:spAutoFit/>
          </a:bodyPr>
          <a:lstStyle/>
          <a:p>
            <a:pPr algn="ctr"/>
            <a:r>
              <a:rPr lang="en-ZA" sz="1600" dirty="0" smtClean="0">
                <a:solidFill>
                  <a:srgbClr val="000000"/>
                </a:solidFill>
              </a:rPr>
              <a:t>Controlled asthma</a:t>
            </a:r>
            <a:endParaRPr lang="en-ZA" sz="1600" dirty="0">
              <a:solidFill>
                <a:srgbClr val="000000"/>
              </a:solidFill>
            </a:endParaRPr>
          </a:p>
        </p:txBody>
      </p:sp>
      <p:sp>
        <p:nvSpPr>
          <p:cNvPr id="26" name="TextBox 25"/>
          <p:cNvSpPr txBox="1"/>
          <p:nvPr/>
        </p:nvSpPr>
        <p:spPr>
          <a:xfrm>
            <a:off x="3073400" y="1611852"/>
            <a:ext cx="619080" cy="276999"/>
          </a:xfrm>
          <a:prstGeom prst="rect">
            <a:avLst/>
          </a:prstGeom>
          <a:noFill/>
        </p:spPr>
        <p:txBody>
          <a:bodyPr wrap="none" rtlCol="0">
            <a:spAutoFit/>
          </a:bodyPr>
          <a:lstStyle/>
          <a:p>
            <a:pPr algn="ctr"/>
            <a:r>
              <a:rPr lang="en-ZA" sz="1200" dirty="0" smtClean="0">
                <a:solidFill>
                  <a:srgbClr val="000000"/>
                </a:solidFill>
              </a:rPr>
              <a:t>64.5%</a:t>
            </a:r>
            <a:endParaRPr lang="en-ZA" sz="1200" dirty="0">
              <a:solidFill>
                <a:srgbClr val="000000"/>
              </a:solidFill>
            </a:endParaRPr>
          </a:p>
        </p:txBody>
      </p:sp>
      <p:sp>
        <p:nvSpPr>
          <p:cNvPr id="27" name="Rectangle 26"/>
          <p:cNvSpPr/>
          <p:nvPr/>
        </p:nvSpPr>
        <p:spPr>
          <a:xfrm>
            <a:off x="2984500" y="1867146"/>
            <a:ext cx="755650" cy="3264507"/>
          </a:xfrm>
          <a:prstGeom prst="rect">
            <a:avLst/>
          </a:prstGeom>
          <a:solidFill>
            <a:srgbClr val="0000FF"/>
          </a:solidFill>
          <a:ln w="12700">
            <a:solidFill>
              <a:srgbClr val="08080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9" name="Rectangle 28"/>
          <p:cNvSpPr/>
          <p:nvPr/>
        </p:nvSpPr>
        <p:spPr>
          <a:xfrm>
            <a:off x="3740150" y="2536090"/>
            <a:ext cx="755650" cy="2595563"/>
          </a:xfrm>
          <a:prstGeom prst="rect">
            <a:avLst/>
          </a:prstGeom>
          <a:solidFill>
            <a:srgbClr val="F27900"/>
          </a:solidFill>
          <a:ln w="12700">
            <a:solidFill>
              <a:srgbClr val="08080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30" name="TextBox 29"/>
          <p:cNvSpPr txBox="1"/>
          <p:nvPr/>
        </p:nvSpPr>
        <p:spPr>
          <a:xfrm>
            <a:off x="3784600" y="2224940"/>
            <a:ext cx="619080" cy="276999"/>
          </a:xfrm>
          <a:prstGeom prst="rect">
            <a:avLst/>
          </a:prstGeom>
          <a:noFill/>
        </p:spPr>
        <p:txBody>
          <a:bodyPr wrap="none" rtlCol="0">
            <a:spAutoFit/>
          </a:bodyPr>
          <a:lstStyle/>
          <a:p>
            <a:pPr algn="ctr"/>
            <a:r>
              <a:rPr lang="en-ZA" sz="1200" dirty="0" smtClean="0">
                <a:solidFill>
                  <a:srgbClr val="000000"/>
                </a:solidFill>
              </a:rPr>
              <a:t>51.3%</a:t>
            </a:r>
            <a:endParaRPr lang="en-ZA" sz="1200" dirty="0">
              <a:solidFill>
                <a:srgbClr val="000000"/>
              </a:solidFill>
            </a:endParaRPr>
          </a:p>
        </p:txBody>
      </p:sp>
      <p:sp>
        <p:nvSpPr>
          <p:cNvPr id="24" name="Rectangle 23"/>
          <p:cNvSpPr/>
          <p:nvPr/>
        </p:nvSpPr>
        <p:spPr>
          <a:xfrm>
            <a:off x="2451100" y="1577241"/>
            <a:ext cx="7831138" cy="3554412"/>
          </a:xfrm>
          <a:prstGeom prst="rect">
            <a:avLst/>
          </a:prstGeom>
          <a:noFill/>
          <a:ln w="2222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31" name="TextBox 30"/>
          <p:cNvSpPr txBox="1"/>
          <p:nvPr/>
        </p:nvSpPr>
        <p:spPr>
          <a:xfrm>
            <a:off x="5715461" y="5131653"/>
            <a:ext cx="1289050" cy="830997"/>
          </a:xfrm>
          <a:prstGeom prst="rect">
            <a:avLst/>
          </a:prstGeom>
          <a:noFill/>
        </p:spPr>
        <p:txBody>
          <a:bodyPr wrap="square" rtlCol="0">
            <a:spAutoFit/>
          </a:bodyPr>
          <a:lstStyle/>
          <a:p>
            <a:pPr algn="ctr"/>
            <a:r>
              <a:rPr lang="en-ZA" sz="1600" dirty="0" smtClean="0">
                <a:solidFill>
                  <a:srgbClr val="000000"/>
                </a:solidFill>
              </a:rPr>
              <a:t>Partially controlled asthma</a:t>
            </a:r>
            <a:endParaRPr lang="en-ZA" sz="1600" dirty="0">
              <a:solidFill>
                <a:srgbClr val="000000"/>
              </a:solidFill>
            </a:endParaRPr>
          </a:p>
        </p:txBody>
      </p:sp>
      <p:sp>
        <p:nvSpPr>
          <p:cNvPr id="32" name="TextBox 31"/>
          <p:cNvSpPr txBox="1"/>
          <p:nvPr/>
        </p:nvSpPr>
        <p:spPr>
          <a:xfrm>
            <a:off x="5693065" y="3414791"/>
            <a:ext cx="619080" cy="276999"/>
          </a:xfrm>
          <a:prstGeom prst="rect">
            <a:avLst/>
          </a:prstGeom>
          <a:noFill/>
        </p:spPr>
        <p:txBody>
          <a:bodyPr wrap="none" rtlCol="0">
            <a:spAutoFit/>
          </a:bodyPr>
          <a:lstStyle/>
          <a:p>
            <a:pPr algn="ctr"/>
            <a:r>
              <a:rPr lang="en-ZA" sz="1200" dirty="0" smtClean="0">
                <a:solidFill>
                  <a:srgbClr val="000000"/>
                </a:solidFill>
              </a:rPr>
              <a:t>27.8%</a:t>
            </a:r>
            <a:endParaRPr lang="en-ZA" sz="1200" dirty="0">
              <a:solidFill>
                <a:srgbClr val="000000"/>
              </a:solidFill>
            </a:endParaRPr>
          </a:p>
        </p:txBody>
      </p:sp>
      <p:sp>
        <p:nvSpPr>
          <p:cNvPr id="33" name="Rectangle 32"/>
          <p:cNvSpPr/>
          <p:nvPr/>
        </p:nvSpPr>
        <p:spPr>
          <a:xfrm>
            <a:off x="5607050" y="3691790"/>
            <a:ext cx="755650" cy="1439863"/>
          </a:xfrm>
          <a:prstGeom prst="rect">
            <a:avLst/>
          </a:prstGeom>
          <a:solidFill>
            <a:srgbClr val="0000FF"/>
          </a:solidFill>
          <a:ln w="12700">
            <a:solidFill>
              <a:srgbClr val="08080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34" name="Rectangle 33"/>
          <p:cNvSpPr/>
          <p:nvPr/>
        </p:nvSpPr>
        <p:spPr>
          <a:xfrm>
            <a:off x="6362700" y="3469540"/>
            <a:ext cx="755650" cy="1662113"/>
          </a:xfrm>
          <a:prstGeom prst="rect">
            <a:avLst/>
          </a:prstGeom>
          <a:solidFill>
            <a:srgbClr val="F27900"/>
          </a:solidFill>
          <a:ln w="12700">
            <a:solidFill>
              <a:srgbClr val="08080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35" name="TextBox 34"/>
          <p:cNvSpPr txBox="1"/>
          <p:nvPr/>
        </p:nvSpPr>
        <p:spPr>
          <a:xfrm>
            <a:off x="6404265" y="3166703"/>
            <a:ext cx="619080" cy="276999"/>
          </a:xfrm>
          <a:prstGeom prst="rect">
            <a:avLst/>
          </a:prstGeom>
          <a:noFill/>
        </p:spPr>
        <p:txBody>
          <a:bodyPr wrap="none" rtlCol="0">
            <a:spAutoFit/>
          </a:bodyPr>
          <a:lstStyle/>
          <a:p>
            <a:pPr algn="ctr"/>
            <a:r>
              <a:rPr lang="en-ZA" sz="1200" dirty="0" smtClean="0">
                <a:solidFill>
                  <a:srgbClr val="000000"/>
                </a:solidFill>
              </a:rPr>
              <a:t>32.6%</a:t>
            </a:r>
            <a:endParaRPr lang="en-ZA" sz="1200" dirty="0">
              <a:solidFill>
                <a:srgbClr val="000000"/>
              </a:solidFill>
            </a:endParaRPr>
          </a:p>
        </p:txBody>
      </p:sp>
      <p:sp>
        <p:nvSpPr>
          <p:cNvPr id="36" name="TextBox 35"/>
          <p:cNvSpPr txBox="1"/>
          <p:nvPr/>
        </p:nvSpPr>
        <p:spPr>
          <a:xfrm>
            <a:off x="8287791" y="5131653"/>
            <a:ext cx="1397461" cy="584775"/>
          </a:xfrm>
          <a:prstGeom prst="rect">
            <a:avLst/>
          </a:prstGeom>
          <a:noFill/>
        </p:spPr>
        <p:txBody>
          <a:bodyPr wrap="square" rtlCol="0">
            <a:spAutoFit/>
          </a:bodyPr>
          <a:lstStyle/>
          <a:p>
            <a:pPr algn="ctr"/>
            <a:r>
              <a:rPr lang="en-ZA" sz="1600" dirty="0" smtClean="0">
                <a:solidFill>
                  <a:srgbClr val="000000"/>
                </a:solidFill>
              </a:rPr>
              <a:t>Uncontrolled asthma</a:t>
            </a:r>
            <a:endParaRPr lang="en-ZA" sz="1600" dirty="0">
              <a:solidFill>
                <a:srgbClr val="000000"/>
              </a:solidFill>
            </a:endParaRPr>
          </a:p>
        </p:txBody>
      </p:sp>
      <p:sp>
        <p:nvSpPr>
          <p:cNvPr id="37" name="TextBox 36"/>
          <p:cNvSpPr txBox="1"/>
          <p:nvPr/>
        </p:nvSpPr>
        <p:spPr>
          <a:xfrm>
            <a:off x="8315615" y="4481591"/>
            <a:ext cx="534121" cy="276999"/>
          </a:xfrm>
          <a:prstGeom prst="rect">
            <a:avLst/>
          </a:prstGeom>
          <a:noFill/>
        </p:spPr>
        <p:txBody>
          <a:bodyPr wrap="none" rtlCol="0">
            <a:spAutoFit/>
          </a:bodyPr>
          <a:lstStyle/>
          <a:p>
            <a:pPr algn="ctr"/>
            <a:r>
              <a:rPr lang="en-ZA" sz="1200" dirty="0" smtClean="0">
                <a:solidFill>
                  <a:srgbClr val="000000"/>
                </a:solidFill>
              </a:rPr>
              <a:t>6.9%</a:t>
            </a:r>
            <a:endParaRPr lang="en-ZA" sz="1200" dirty="0">
              <a:solidFill>
                <a:srgbClr val="000000"/>
              </a:solidFill>
            </a:endParaRPr>
          </a:p>
        </p:txBody>
      </p:sp>
      <p:sp>
        <p:nvSpPr>
          <p:cNvPr id="38" name="Rectangle 37"/>
          <p:cNvSpPr/>
          <p:nvPr/>
        </p:nvSpPr>
        <p:spPr>
          <a:xfrm>
            <a:off x="8229600" y="4758590"/>
            <a:ext cx="755650" cy="373063"/>
          </a:xfrm>
          <a:prstGeom prst="rect">
            <a:avLst/>
          </a:prstGeom>
          <a:solidFill>
            <a:srgbClr val="0000FF"/>
          </a:solidFill>
          <a:ln w="12700">
            <a:solidFill>
              <a:srgbClr val="08080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39" name="Rectangle 38"/>
          <p:cNvSpPr/>
          <p:nvPr/>
        </p:nvSpPr>
        <p:spPr>
          <a:xfrm>
            <a:off x="8985250" y="4314090"/>
            <a:ext cx="755650" cy="817563"/>
          </a:xfrm>
          <a:prstGeom prst="rect">
            <a:avLst/>
          </a:prstGeom>
          <a:solidFill>
            <a:srgbClr val="F27900"/>
          </a:solidFill>
          <a:ln w="12700">
            <a:solidFill>
              <a:srgbClr val="08080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40" name="TextBox 39"/>
          <p:cNvSpPr txBox="1"/>
          <p:nvPr/>
        </p:nvSpPr>
        <p:spPr>
          <a:xfrm>
            <a:off x="9026815" y="4002940"/>
            <a:ext cx="619080" cy="276999"/>
          </a:xfrm>
          <a:prstGeom prst="rect">
            <a:avLst/>
          </a:prstGeom>
          <a:noFill/>
        </p:spPr>
        <p:txBody>
          <a:bodyPr wrap="none" rtlCol="0">
            <a:spAutoFit/>
          </a:bodyPr>
          <a:lstStyle/>
          <a:p>
            <a:pPr algn="ctr"/>
            <a:r>
              <a:rPr lang="en-ZA" sz="1200" dirty="0" smtClean="0">
                <a:solidFill>
                  <a:srgbClr val="000000"/>
                </a:solidFill>
              </a:rPr>
              <a:t>16.1%</a:t>
            </a:r>
            <a:endParaRPr lang="en-ZA" sz="1200" dirty="0">
              <a:solidFill>
                <a:srgbClr val="000000"/>
              </a:solidFill>
            </a:endParaRPr>
          </a:p>
        </p:txBody>
      </p:sp>
      <p:sp>
        <p:nvSpPr>
          <p:cNvPr id="41" name="TextBox 40"/>
          <p:cNvSpPr txBox="1"/>
          <p:nvPr/>
        </p:nvSpPr>
        <p:spPr>
          <a:xfrm>
            <a:off x="9296400" y="2891690"/>
            <a:ext cx="856325" cy="307777"/>
          </a:xfrm>
          <a:prstGeom prst="rect">
            <a:avLst/>
          </a:prstGeom>
          <a:noFill/>
        </p:spPr>
        <p:txBody>
          <a:bodyPr wrap="none" rtlCol="0">
            <a:spAutoFit/>
          </a:bodyPr>
          <a:lstStyle/>
          <a:p>
            <a:pPr algn="ctr"/>
            <a:r>
              <a:rPr lang="en-ZA" sz="1400" dirty="0" smtClean="0">
                <a:solidFill>
                  <a:srgbClr val="000000"/>
                </a:solidFill>
              </a:rPr>
              <a:t>K = 0.53</a:t>
            </a:r>
            <a:endParaRPr lang="en-ZA" sz="1400" dirty="0">
              <a:solidFill>
                <a:srgbClr val="000000"/>
              </a:solidFill>
            </a:endParaRPr>
          </a:p>
        </p:txBody>
      </p:sp>
      <p:sp>
        <p:nvSpPr>
          <p:cNvPr id="42" name="Rectangle 41"/>
          <p:cNvSpPr/>
          <p:nvPr/>
        </p:nvSpPr>
        <p:spPr>
          <a:xfrm>
            <a:off x="7242810" y="1858183"/>
            <a:ext cx="142240" cy="114864"/>
          </a:xfrm>
          <a:prstGeom prst="rect">
            <a:avLst/>
          </a:prstGeom>
          <a:solidFill>
            <a:srgbClr val="0000FF"/>
          </a:solidFill>
          <a:ln w="12700">
            <a:solidFill>
              <a:srgbClr val="08080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43" name="Rectangle 42"/>
          <p:cNvSpPr/>
          <p:nvPr/>
        </p:nvSpPr>
        <p:spPr>
          <a:xfrm>
            <a:off x="7242810" y="2113986"/>
            <a:ext cx="142240" cy="114864"/>
          </a:xfrm>
          <a:prstGeom prst="rect">
            <a:avLst/>
          </a:prstGeom>
          <a:solidFill>
            <a:srgbClr val="F27900"/>
          </a:solidFill>
          <a:ln w="12700">
            <a:solidFill>
              <a:srgbClr val="08080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44" name="TextBox 43"/>
          <p:cNvSpPr txBox="1"/>
          <p:nvPr/>
        </p:nvSpPr>
        <p:spPr>
          <a:xfrm>
            <a:off x="7350124" y="1747895"/>
            <a:ext cx="2050305" cy="582019"/>
          </a:xfrm>
          <a:prstGeom prst="rect">
            <a:avLst/>
          </a:prstGeom>
          <a:noFill/>
        </p:spPr>
        <p:txBody>
          <a:bodyPr wrap="none" rtlCol="0">
            <a:spAutoFit/>
          </a:bodyPr>
          <a:lstStyle/>
          <a:p>
            <a:pPr>
              <a:lnSpc>
                <a:spcPts val="2000"/>
              </a:lnSpc>
            </a:pPr>
            <a:r>
              <a:rPr lang="en-ZA" sz="1400" dirty="0" smtClean="0">
                <a:solidFill>
                  <a:srgbClr val="000000"/>
                </a:solidFill>
              </a:rPr>
              <a:t>Patients’ perceptions</a:t>
            </a:r>
          </a:p>
          <a:p>
            <a:pPr>
              <a:lnSpc>
                <a:spcPts val="2000"/>
              </a:lnSpc>
            </a:pPr>
            <a:r>
              <a:rPr lang="en-ZA" sz="1400" dirty="0" smtClean="0">
                <a:solidFill>
                  <a:srgbClr val="000000"/>
                </a:solidFill>
              </a:rPr>
              <a:t>Physicians’ perceptions</a:t>
            </a:r>
            <a:endParaRPr lang="en-ZA" sz="1400" dirty="0">
              <a:solidFill>
                <a:srgbClr val="000000"/>
              </a:solidFill>
            </a:endParaRPr>
          </a:p>
        </p:txBody>
      </p:sp>
      <p:sp>
        <p:nvSpPr>
          <p:cNvPr id="46" name="TextBox 45"/>
          <p:cNvSpPr txBox="1"/>
          <p:nvPr/>
        </p:nvSpPr>
        <p:spPr>
          <a:xfrm>
            <a:off x="8342029" y="6523122"/>
            <a:ext cx="3791424" cy="276999"/>
          </a:xfrm>
          <a:prstGeom prst="rect">
            <a:avLst/>
          </a:prstGeom>
          <a:noFill/>
        </p:spPr>
        <p:txBody>
          <a:bodyPr wrap="none" rtlCol="0">
            <a:spAutoFit/>
          </a:bodyPr>
          <a:lstStyle/>
          <a:p>
            <a:pPr algn="r"/>
            <a:r>
              <a:rPr lang="en-ZA" sz="1200" dirty="0" err="1" smtClean="0">
                <a:solidFill>
                  <a:srgbClr val="000000"/>
                </a:solidFill>
              </a:rPr>
              <a:t>Olaguibel</a:t>
            </a:r>
            <a:r>
              <a:rPr lang="en-ZA" sz="1200" dirty="0" smtClean="0">
                <a:solidFill>
                  <a:srgbClr val="000000"/>
                </a:solidFill>
              </a:rPr>
              <a:t> JM et al. Respiratory Research 2012;13:50</a:t>
            </a:r>
            <a:endParaRPr lang="en-ZA" sz="1200" dirty="0">
              <a:solidFill>
                <a:srgbClr val="00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361902" y="1163782"/>
            <a:ext cx="9468196" cy="4630189"/>
          </a:xfrm>
          <a:prstGeom prst="round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3" name="TextBox 2"/>
          <p:cNvSpPr txBox="1"/>
          <p:nvPr/>
        </p:nvSpPr>
        <p:spPr>
          <a:xfrm>
            <a:off x="3021280" y="131387"/>
            <a:ext cx="6149440" cy="584775"/>
          </a:xfrm>
          <a:prstGeom prst="rect">
            <a:avLst/>
          </a:prstGeom>
          <a:noFill/>
        </p:spPr>
        <p:txBody>
          <a:bodyPr wrap="none" rtlCol="0">
            <a:spAutoFit/>
          </a:bodyPr>
          <a:lstStyle/>
          <a:p>
            <a:pPr algn="just"/>
            <a:r>
              <a:rPr lang="en-ZA" sz="3200" b="1" dirty="0" smtClean="0">
                <a:solidFill>
                  <a:srgbClr val="000000"/>
                </a:solidFill>
              </a:rPr>
              <a:t>Assessment of asthma control</a:t>
            </a:r>
            <a:endParaRPr lang="en-ZA" sz="3200" b="1" dirty="0">
              <a:solidFill>
                <a:srgbClr val="000000"/>
              </a:solidFill>
            </a:endParaRPr>
          </a:p>
        </p:txBody>
      </p:sp>
      <p:cxnSp>
        <p:nvCxnSpPr>
          <p:cNvPr id="4" name="Straight Connector 3"/>
          <p:cNvCxnSpPr/>
          <p:nvPr/>
        </p:nvCxnSpPr>
        <p:spPr>
          <a:xfrm>
            <a:off x="921327" y="699336"/>
            <a:ext cx="10349346" cy="1588"/>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graphicFrame>
        <p:nvGraphicFramePr>
          <p:cNvPr id="5" name="Chart 4"/>
          <p:cNvGraphicFramePr/>
          <p:nvPr>
            <p:extLst>
              <p:ext uri="{D42A27DB-BD31-4B8C-83A1-F6EECF244321}">
                <p14:modId xmlns:p14="http://schemas.microsoft.com/office/powerpoint/2010/main" val="1881609418"/>
              </p:ext>
            </p:extLst>
          </p:nvPr>
        </p:nvGraphicFramePr>
        <p:xfrm>
          <a:off x="1936184" y="1820499"/>
          <a:ext cx="4547755" cy="32336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2563184482"/>
              </p:ext>
            </p:extLst>
          </p:nvPr>
        </p:nvGraphicFramePr>
        <p:xfrm>
          <a:off x="5828273" y="1820499"/>
          <a:ext cx="3847754" cy="322464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563864" y="1432500"/>
            <a:ext cx="1289050" cy="400110"/>
          </a:xfrm>
          <a:prstGeom prst="rect">
            <a:avLst/>
          </a:prstGeom>
          <a:noFill/>
        </p:spPr>
        <p:txBody>
          <a:bodyPr wrap="square" rtlCol="0">
            <a:spAutoFit/>
          </a:bodyPr>
          <a:lstStyle/>
          <a:p>
            <a:pPr algn="ctr"/>
            <a:r>
              <a:rPr lang="en-ZA" sz="2000" b="1" dirty="0" smtClean="0">
                <a:solidFill>
                  <a:srgbClr val="000000"/>
                </a:solidFill>
              </a:rPr>
              <a:t>Patient</a:t>
            </a:r>
            <a:endParaRPr lang="en-ZA" sz="2000" b="1" dirty="0">
              <a:solidFill>
                <a:srgbClr val="000000"/>
              </a:solidFill>
            </a:endParaRPr>
          </a:p>
        </p:txBody>
      </p:sp>
      <p:sp>
        <p:nvSpPr>
          <p:cNvPr id="8" name="TextBox 7"/>
          <p:cNvSpPr txBox="1"/>
          <p:nvPr/>
        </p:nvSpPr>
        <p:spPr>
          <a:xfrm>
            <a:off x="6972082" y="1432500"/>
            <a:ext cx="1289050" cy="400110"/>
          </a:xfrm>
          <a:prstGeom prst="rect">
            <a:avLst/>
          </a:prstGeom>
          <a:noFill/>
        </p:spPr>
        <p:txBody>
          <a:bodyPr wrap="square" rtlCol="0">
            <a:spAutoFit/>
          </a:bodyPr>
          <a:lstStyle/>
          <a:p>
            <a:pPr algn="ctr"/>
            <a:r>
              <a:rPr lang="en-ZA" sz="2000" b="1" dirty="0" smtClean="0">
                <a:solidFill>
                  <a:srgbClr val="000000"/>
                </a:solidFill>
              </a:rPr>
              <a:t>Doctor</a:t>
            </a:r>
            <a:endParaRPr lang="en-ZA" sz="2000" b="1" dirty="0">
              <a:solidFill>
                <a:srgbClr val="000000"/>
              </a:solidFill>
            </a:endParaRPr>
          </a:p>
        </p:txBody>
      </p:sp>
      <p:sp>
        <p:nvSpPr>
          <p:cNvPr id="9" name="TextBox 8"/>
          <p:cNvSpPr txBox="1"/>
          <p:nvPr/>
        </p:nvSpPr>
        <p:spPr>
          <a:xfrm>
            <a:off x="2865595" y="3020231"/>
            <a:ext cx="1289050" cy="830997"/>
          </a:xfrm>
          <a:prstGeom prst="rect">
            <a:avLst/>
          </a:prstGeom>
          <a:noFill/>
        </p:spPr>
        <p:txBody>
          <a:bodyPr wrap="square" rtlCol="0">
            <a:spAutoFit/>
          </a:bodyPr>
          <a:lstStyle/>
          <a:p>
            <a:pPr algn="ctr"/>
            <a:r>
              <a:rPr lang="en-ZA" sz="1600" b="1" dirty="0">
                <a:solidFill>
                  <a:srgbClr val="000000"/>
                </a:solidFill>
              </a:rPr>
              <a:t>5</a:t>
            </a:r>
            <a:r>
              <a:rPr lang="en-ZA" sz="1600" b="1" dirty="0" smtClean="0">
                <a:solidFill>
                  <a:srgbClr val="000000"/>
                </a:solidFill>
              </a:rPr>
              <a:t>0.4%</a:t>
            </a:r>
          </a:p>
          <a:p>
            <a:pPr algn="ctr"/>
            <a:r>
              <a:rPr lang="en-ZA" sz="1600" b="1" dirty="0" smtClean="0">
                <a:solidFill>
                  <a:srgbClr val="000000"/>
                </a:solidFill>
              </a:rPr>
              <a:t>Not controlled</a:t>
            </a:r>
            <a:endParaRPr lang="en-ZA" sz="1600" b="1" dirty="0">
              <a:solidFill>
                <a:srgbClr val="000000"/>
              </a:solidFill>
            </a:endParaRPr>
          </a:p>
        </p:txBody>
      </p:sp>
      <p:sp>
        <p:nvSpPr>
          <p:cNvPr id="10" name="TextBox 9"/>
          <p:cNvSpPr txBox="1"/>
          <p:nvPr/>
        </p:nvSpPr>
        <p:spPr>
          <a:xfrm>
            <a:off x="4295385" y="3020231"/>
            <a:ext cx="1289050" cy="584775"/>
          </a:xfrm>
          <a:prstGeom prst="rect">
            <a:avLst/>
          </a:prstGeom>
          <a:noFill/>
        </p:spPr>
        <p:txBody>
          <a:bodyPr wrap="square" rtlCol="0">
            <a:spAutoFit/>
          </a:bodyPr>
          <a:lstStyle/>
          <a:p>
            <a:pPr algn="ctr"/>
            <a:r>
              <a:rPr lang="en-ZA" sz="1600" b="1" dirty="0">
                <a:solidFill>
                  <a:srgbClr val="000000"/>
                </a:solidFill>
              </a:rPr>
              <a:t>4</a:t>
            </a:r>
            <a:r>
              <a:rPr lang="en-ZA" sz="1600" b="1" dirty="0" smtClean="0">
                <a:solidFill>
                  <a:srgbClr val="000000"/>
                </a:solidFill>
              </a:rPr>
              <a:t>9.6%</a:t>
            </a:r>
          </a:p>
          <a:p>
            <a:pPr algn="ctr"/>
            <a:r>
              <a:rPr lang="en-ZA" sz="1600" b="1" dirty="0" smtClean="0">
                <a:solidFill>
                  <a:srgbClr val="000000"/>
                </a:solidFill>
              </a:rPr>
              <a:t>Controlled</a:t>
            </a:r>
            <a:endParaRPr lang="en-ZA" sz="1600" b="1" dirty="0">
              <a:solidFill>
                <a:srgbClr val="000000"/>
              </a:solidFill>
            </a:endParaRPr>
          </a:p>
        </p:txBody>
      </p:sp>
      <p:sp>
        <p:nvSpPr>
          <p:cNvPr id="11" name="TextBox 10"/>
          <p:cNvSpPr txBox="1"/>
          <p:nvPr/>
        </p:nvSpPr>
        <p:spPr>
          <a:xfrm>
            <a:off x="6390191" y="2646159"/>
            <a:ext cx="1289050" cy="830997"/>
          </a:xfrm>
          <a:prstGeom prst="rect">
            <a:avLst/>
          </a:prstGeom>
          <a:noFill/>
        </p:spPr>
        <p:txBody>
          <a:bodyPr wrap="square" rtlCol="0">
            <a:spAutoFit/>
          </a:bodyPr>
          <a:lstStyle/>
          <a:p>
            <a:pPr algn="ctr"/>
            <a:r>
              <a:rPr lang="en-ZA" sz="1600" b="1" dirty="0" smtClean="0">
                <a:solidFill>
                  <a:srgbClr val="000000"/>
                </a:solidFill>
              </a:rPr>
              <a:t>33.2%</a:t>
            </a:r>
          </a:p>
          <a:p>
            <a:pPr algn="ctr"/>
            <a:r>
              <a:rPr lang="en-ZA" sz="1600" b="1" dirty="0" smtClean="0">
                <a:solidFill>
                  <a:srgbClr val="000000"/>
                </a:solidFill>
              </a:rPr>
              <a:t>Not controlled</a:t>
            </a:r>
            <a:endParaRPr lang="en-ZA" sz="1600" b="1" dirty="0">
              <a:solidFill>
                <a:srgbClr val="000000"/>
              </a:solidFill>
            </a:endParaRPr>
          </a:p>
        </p:txBody>
      </p:sp>
      <p:sp>
        <p:nvSpPr>
          <p:cNvPr id="12" name="TextBox 11"/>
          <p:cNvSpPr txBox="1"/>
          <p:nvPr/>
        </p:nvSpPr>
        <p:spPr>
          <a:xfrm>
            <a:off x="7728541" y="2878915"/>
            <a:ext cx="1289050" cy="584775"/>
          </a:xfrm>
          <a:prstGeom prst="rect">
            <a:avLst/>
          </a:prstGeom>
          <a:noFill/>
        </p:spPr>
        <p:txBody>
          <a:bodyPr wrap="square" rtlCol="0">
            <a:spAutoFit/>
          </a:bodyPr>
          <a:lstStyle/>
          <a:p>
            <a:pPr algn="ctr"/>
            <a:r>
              <a:rPr lang="en-ZA" sz="1600" b="1" dirty="0" smtClean="0">
                <a:solidFill>
                  <a:srgbClr val="000000"/>
                </a:solidFill>
              </a:rPr>
              <a:t>66.8%</a:t>
            </a:r>
          </a:p>
          <a:p>
            <a:pPr algn="ctr"/>
            <a:r>
              <a:rPr lang="en-ZA" sz="1600" b="1" dirty="0" smtClean="0">
                <a:solidFill>
                  <a:srgbClr val="000000"/>
                </a:solidFill>
              </a:rPr>
              <a:t>Controlled</a:t>
            </a:r>
            <a:endParaRPr lang="en-ZA" sz="1600" b="1" dirty="0">
              <a:solidFill>
                <a:srgbClr val="000000"/>
              </a:solidFill>
            </a:endParaRPr>
          </a:p>
        </p:txBody>
      </p:sp>
      <p:sp>
        <p:nvSpPr>
          <p:cNvPr id="14" name="TextBox 13"/>
          <p:cNvSpPr txBox="1"/>
          <p:nvPr/>
        </p:nvSpPr>
        <p:spPr>
          <a:xfrm>
            <a:off x="8484697" y="6523122"/>
            <a:ext cx="3648756" cy="276999"/>
          </a:xfrm>
          <a:prstGeom prst="rect">
            <a:avLst/>
          </a:prstGeom>
          <a:noFill/>
        </p:spPr>
        <p:txBody>
          <a:bodyPr wrap="none" rtlCol="0">
            <a:spAutoFit/>
          </a:bodyPr>
          <a:lstStyle/>
          <a:p>
            <a:pPr algn="r"/>
            <a:r>
              <a:rPr lang="en-ZA" sz="1200" dirty="0" smtClean="0">
                <a:solidFill>
                  <a:srgbClr val="000000"/>
                </a:solidFill>
              </a:rPr>
              <a:t>Greenblatt M et al. </a:t>
            </a:r>
            <a:r>
              <a:rPr lang="en-ZA" sz="1200" dirty="0" err="1" smtClean="0">
                <a:solidFill>
                  <a:srgbClr val="000000"/>
                </a:solidFill>
              </a:rPr>
              <a:t>Respir</a:t>
            </a:r>
            <a:r>
              <a:rPr lang="en-ZA" sz="1200" dirty="0" smtClean="0">
                <a:solidFill>
                  <a:srgbClr val="000000"/>
                </a:solidFill>
              </a:rPr>
              <a:t> Med 2010; 104: 356-361</a:t>
            </a:r>
            <a:endParaRPr lang="en-ZA" sz="1200" dirty="0">
              <a:solidFill>
                <a:srgbClr val="00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010691" y="135619"/>
            <a:ext cx="10170618" cy="836126"/>
          </a:xfrm>
          <a:prstGeom prst="rect">
            <a:avLst/>
          </a:prstGeom>
          <a:noFill/>
          <a:ln w="9525" algn="ctr">
            <a:noFill/>
            <a:miter lim="800000"/>
            <a:headEnd/>
            <a:tailEnd/>
          </a:ln>
          <a:effectLst/>
        </p:spPr>
        <p:txBody>
          <a:bodyPr wrap="square">
            <a:spAutoFit/>
          </a:bodyPr>
          <a:lstStyle/>
          <a:p>
            <a:pPr algn="ctr" defTabSz="1218804" fontAlgn="base">
              <a:lnSpc>
                <a:spcPts val="2932"/>
              </a:lnSpc>
              <a:spcBef>
                <a:spcPct val="0"/>
              </a:spcBef>
              <a:spcAft>
                <a:spcPct val="0"/>
              </a:spcAft>
            </a:pPr>
            <a:r>
              <a:rPr lang="en-ZA" altLang="ko-KR" sz="2932" b="1" dirty="0">
                <a:solidFill>
                  <a:srgbClr val="000000"/>
                </a:solidFill>
                <a:latin typeface="Arial" charset="0"/>
                <a:cs typeface="Arial" charset="0"/>
              </a:rPr>
              <a:t>Number of exacerbations experienced by each subject during each treatment period</a:t>
            </a:r>
            <a:endParaRPr lang="en-GB" sz="2932" b="1" dirty="0">
              <a:solidFill>
                <a:srgbClr val="000000"/>
              </a:solidFill>
              <a:latin typeface="Arial" charset="0"/>
              <a:cs typeface="Arial" charset="0"/>
            </a:endParaRPr>
          </a:p>
        </p:txBody>
      </p:sp>
      <p:sp>
        <p:nvSpPr>
          <p:cNvPr id="7" name="Freeform 8"/>
          <p:cNvSpPr>
            <a:spLocks/>
          </p:cNvSpPr>
          <p:nvPr/>
        </p:nvSpPr>
        <p:spPr bwMode="auto">
          <a:xfrm>
            <a:off x="2143287" y="1699424"/>
            <a:ext cx="122729" cy="3360230"/>
          </a:xfrm>
          <a:custGeom>
            <a:avLst/>
            <a:gdLst/>
            <a:ahLst/>
            <a:cxnLst>
              <a:cxn ang="0">
                <a:pos x="56" y="1957"/>
              </a:cxn>
              <a:cxn ang="0">
                <a:pos x="56" y="0"/>
              </a:cxn>
              <a:cxn ang="0">
                <a:pos x="0" y="0"/>
              </a:cxn>
            </a:cxnLst>
            <a:rect l="0" t="0" r="r" b="b"/>
            <a:pathLst>
              <a:path w="56" h="1957">
                <a:moveTo>
                  <a:pt x="56" y="1957"/>
                </a:moveTo>
                <a:lnTo>
                  <a:pt x="56" y="0"/>
                </a:lnTo>
                <a:lnTo>
                  <a:pt x="0" y="0"/>
                </a:lnTo>
              </a:path>
            </a:pathLst>
          </a:custGeom>
          <a:noFill/>
          <a:ln w="19050" cmpd="sng">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8" name="Text Box 9"/>
          <p:cNvSpPr txBox="1">
            <a:spLocks noChangeArrowheads="1"/>
          </p:cNvSpPr>
          <p:nvPr/>
        </p:nvSpPr>
        <p:spPr bwMode="auto">
          <a:xfrm>
            <a:off x="1704056" y="1492894"/>
            <a:ext cx="526888" cy="379463"/>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866" dirty="0">
                <a:solidFill>
                  <a:srgbClr val="000000"/>
                </a:solidFill>
                <a:latin typeface="Arial" charset="0"/>
                <a:cs typeface="Arial" charset="0"/>
              </a:rPr>
              <a:t>14</a:t>
            </a:r>
            <a:endParaRPr lang="en-US" sz="1866" dirty="0">
              <a:solidFill>
                <a:srgbClr val="000000"/>
              </a:solidFill>
              <a:latin typeface="Arial" charset="0"/>
              <a:cs typeface="Arial" charset="0"/>
            </a:endParaRPr>
          </a:p>
        </p:txBody>
      </p:sp>
      <p:sp>
        <p:nvSpPr>
          <p:cNvPr id="10" name="Line 11"/>
          <p:cNvSpPr>
            <a:spLocks noChangeShapeType="1"/>
          </p:cNvSpPr>
          <p:nvPr/>
        </p:nvSpPr>
        <p:spPr bwMode="auto">
          <a:xfrm>
            <a:off x="2141171" y="2157407"/>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12" name="Text Box 9"/>
          <p:cNvSpPr txBox="1">
            <a:spLocks noChangeArrowheads="1"/>
          </p:cNvSpPr>
          <p:nvPr/>
        </p:nvSpPr>
        <p:spPr bwMode="auto">
          <a:xfrm>
            <a:off x="1704056" y="1952287"/>
            <a:ext cx="526888" cy="379463"/>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866" dirty="0">
                <a:solidFill>
                  <a:srgbClr val="000000"/>
                </a:solidFill>
                <a:latin typeface="Arial" charset="0"/>
                <a:cs typeface="Arial" charset="0"/>
              </a:rPr>
              <a:t>12</a:t>
            </a:r>
            <a:endParaRPr lang="en-US" sz="1866" dirty="0">
              <a:solidFill>
                <a:srgbClr val="000000"/>
              </a:solidFill>
              <a:latin typeface="Arial" charset="0"/>
              <a:cs typeface="Arial" charset="0"/>
            </a:endParaRPr>
          </a:p>
        </p:txBody>
      </p:sp>
      <p:sp>
        <p:nvSpPr>
          <p:cNvPr id="13" name="Line 11"/>
          <p:cNvSpPr>
            <a:spLocks noChangeShapeType="1"/>
          </p:cNvSpPr>
          <p:nvPr/>
        </p:nvSpPr>
        <p:spPr bwMode="auto">
          <a:xfrm>
            <a:off x="2141171" y="2627010"/>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14" name="Text Box 9"/>
          <p:cNvSpPr txBox="1">
            <a:spLocks noChangeArrowheads="1"/>
          </p:cNvSpPr>
          <p:nvPr/>
        </p:nvSpPr>
        <p:spPr bwMode="auto">
          <a:xfrm>
            <a:off x="1704056" y="2421890"/>
            <a:ext cx="526888" cy="379463"/>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866" dirty="0">
                <a:solidFill>
                  <a:srgbClr val="000000"/>
                </a:solidFill>
                <a:latin typeface="Arial" charset="0"/>
                <a:cs typeface="Arial" charset="0"/>
              </a:rPr>
              <a:t>10</a:t>
            </a:r>
            <a:endParaRPr lang="en-US" sz="1866" dirty="0">
              <a:solidFill>
                <a:srgbClr val="000000"/>
              </a:solidFill>
              <a:latin typeface="Arial" charset="0"/>
              <a:cs typeface="Arial" charset="0"/>
            </a:endParaRPr>
          </a:p>
        </p:txBody>
      </p:sp>
      <p:sp>
        <p:nvSpPr>
          <p:cNvPr id="15" name="Line 11"/>
          <p:cNvSpPr>
            <a:spLocks noChangeShapeType="1"/>
          </p:cNvSpPr>
          <p:nvPr/>
        </p:nvSpPr>
        <p:spPr bwMode="auto">
          <a:xfrm>
            <a:off x="2141171" y="3096613"/>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16" name="Text Box 9"/>
          <p:cNvSpPr txBox="1">
            <a:spLocks noChangeArrowheads="1"/>
          </p:cNvSpPr>
          <p:nvPr/>
        </p:nvSpPr>
        <p:spPr bwMode="auto">
          <a:xfrm>
            <a:off x="1704056" y="2891493"/>
            <a:ext cx="526888" cy="379463"/>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866" dirty="0">
                <a:solidFill>
                  <a:srgbClr val="000000"/>
                </a:solidFill>
                <a:latin typeface="Arial" charset="0"/>
                <a:cs typeface="Arial" charset="0"/>
              </a:rPr>
              <a:t>8</a:t>
            </a:r>
            <a:endParaRPr lang="en-US" sz="1866" dirty="0">
              <a:solidFill>
                <a:srgbClr val="000000"/>
              </a:solidFill>
              <a:latin typeface="Arial" charset="0"/>
              <a:cs typeface="Arial" charset="0"/>
            </a:endParaRPr>
          </a:p>
        </p:txBody>
      </p:sp>
      <p:sp>
        <p:nvSpPr>
          <p:cNvPr id="17" name="Line 11"/>
          <p:cNvSpPr>
            <a:spLocks noChangeShapeType="1"/>
          </p:cNvSpPr>
          <p:nvPr/>
        </p:nvSpPr>
        <p:spPr bwMode="auto">
          <a:xfrm>
            <a:off x="2141171" y="3570600"/>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18" name="Text Box 9"/>
          <p:cNvSpPr txBox="1">
            <a:spLocks noChangeArrowheads="1"/>
          </p:cNvSpPr>
          <p:nvPr/>
        </p:nvSpPr>
        <p:spPr bwMode="auto">
          <a:xfrm>
            <a:off x="1704056" y="3365480"/>
            <a:ext cx="526888" cy="379463"/>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866" dirty="0">
                <a:solidFill>
                  <a:srgbClr val="000000"/>
                </a:solidFill>
                <a:latin typeface="Arial" charset="0"/>
                <a:cs typeface="Arial" charset="0"/>
              </a:rPr>
              <a:t>6</a:t>
            </a:r>
            <a:endParaRPr lang="en-US" sz="1866" dirty="0">
              <a:solidFill>
                <a:srgbClr val="000000"/>
              </a:solidFill>
              <a:latin typeface="Arial" charset="0"/>
              <a:cs typeface="Arial" charset="0"/>
            </a:endParaRPr>
          </a:p>
        </p:txBody>
      </p:sp>
      <p:sp>
        <p:nvSpPr>
          <p:cNvPr id="19" name="Line 11"/>
          <p:cNvSpPr>
            <a:spLocks noChangeShapeType="1"/>
          </p:cNvSpPr>
          <p:nvPr/>
        </p:nvSpPr>
        <p:spPr bwMode="auto">
          <a:xfrm>
            <a:off x="2141171" y="4044587"/>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20" name="Text Box 9"/>
          <p:cNvSpPr txBox="1">
            <a:spLocks noChangeArrowheads="1"/>
          </p:cNvSpPr>
          <p:nvPr/>
        </p:nvSpPr>
        <p:spPr bwMode="auto">
          <a:xfrm>
            <a:off x="1704056" y="3839467"/>
            <a:ext cx="526888" cy="379463"/>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866" dirty="0">
                <a:solidFill>
                  <a:srgbClr val="000000"/>
                </a:solidFill>
                <a:latin typeface="Arial" charset="0"/>
                <a:cs typeface="Arial" charset="0"/>
              </a:rPr>
              <a:t>4</a:t>
            </a:r>
            <a:endParaRPr lang="en-US" sz="1866" dirty="0">
              <a:solidFill>
                <a:srgbClr val="000000"/>
              </a:solidFill>
              <a:latin typeface="Arial" charset="0"/>
              <a:cs typeface="Arial" charset="0"/>
            </a:endParaRPr>
          </a:p>
        </p:txBody>
      </p:sp>
      <p:sp>
        <p:nvSpPr>
          <p:cNvPr id="21" name="Line 11"/>
          <p:cNvSpPr>
            <a:spLocks noChangeShapeType="1"/>
          </p:cNvSpPr>
          <p:nvPr/>
        </p:nvSpPr>
        <p:spPr bwMode="auto">
          <a:xfrm>
            <a:off x="2141171" y="4518574"/>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22" name="Text Box 9"/>
          <p:cNvSpPr txBox="1">
            <a:spLocks noChangeArrowheads="1"/>
          </p:cNvSpPr>
          <p:nvPr/>
        </p:nvSpPr>
        <p:spPr bwMode="auto">
          <a:xfrm>
            <a:off x="1704056" y="4313454"/>
            <a:ext cx="526888" cy="379463"/>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866" dirty="0">
                <a:solidFill>
                  <a:srgbClr val="000000"/>
                </a:solidFill>
                <a:latin typeface="Arial" charset="0"/>
                <a:cs typeface="Arial" charset="0"/>
              </a:rPr>
              <a:t>2</a:t>
            </a:r>
            <a:endParaRPr lang="en-US" sz="1866" dirty="0">
              <a:solidFill>
                <a:srgbClr val="000000"/>
              </a:solidFill>
              <a:latin typeface="Arial" charset="0"/>
              <a:cs typeface="Arial" charset="0"/>
            </a:endParaRPr>
          </a:p>
        </p:txBody>
      </p:sp>
      <p:sp>
        <p:nvSpPr>
          <p:cNvPr id="24" name="Text Box 9"/>
          <p:cNvSpPr txBox="1">
            <a:spLocks noChangeArrowheads="1"/>
          </p:cNvSpPr>
          <p:nvPr/>
        </p:nvSpPr>
        <p:spPr bwMode="auto">
          <a:xfrm>
            <a:off x="1704056" y="4859953"/>
            <a:ext cx="526888" cy="379463"/>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866" dirty="0">
                <a:solidFill>
                  <a:srgbClr val="000000"/>
                </a:solidFill>
                <a:latin typeface="Arial" charset="0"/>
                <a:cs typeface="Arial" charset="0"/>
              </a:rPr>
              <a:t>0</a:t>
            </a:r>
            <a:endParaRPr lang="en-US" sz="1866" dirty="0">
              <a:solidFill>
                <a:srgbClr val="000000"/>
              </a:solidFill>
              <a:latin typeface="Arial" charset="0"/>
              <a:cs typeface="Arial" charset="0"/>
            </a:endParaRPr>
          </a:p>
        </p:txBody>
      </p:sp>
      <p:sp>
        <p:nvSpPr>
          <p:cNvPr id="25" name="Line 11"/>
          <p:cNvSpPr>
            <a:spLocks noChangeShapeType="1"/>
          </p:cNvSpPr>
          <p:nvPr/>
        </p:nvSpPr>
        <p:spPr bwMode="auto">
          <a:xfrm rot="16200000">
            <a:off x="2618789" y="5122076"/>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26" name="Text Box 9"/>
          <p:cNvSpPr txBox="1">
            <a:spLocks noChangeArrowheads="1"/>
          </p:cNvSpPr>
          <p:nvPr/>
        </p:nvSpPr>
        <p:spPr bwMode="auto">
          <a:xfrm>
            <a:off x="2415656" y="5085957"/>
            <a:ext cx="526888" cy="379463"/>
          </a:xfrm>
          <a:prstGeom prst="rect">
            <a:avLst/>
          </a:prstGeom>
          <a:noFill/>
          <a:ln w="9525">
            <a:noFill/>
            <a:miter lim="800000"/>
            <a:headEnd/>
            <a:tailEnd/>
          </a:ln>
          <a:effectLst/>
        </p:spPr>
        <p:txBody>
          <a:bodyPr wrap="square">
            <a:spAutoFit/>
          </a:bodyPr>
          <a:lstStyle/>
          <a:p>
            <a:pPr algn="ctr" defTabSz="1218804" fontAlgn="base">
              <a:spcBef>
                <a:spcPct val="0"/>
              </a:spcBef>
              <a:spcAft>
                <a:spcPct val="0"/>
              </a:spcAft>
            </a:pPr>
            <a:r>
              <a:rPr lang="en-ZA" sz="1866" dirty="0">
                <a:solidFill>
                  <a:srgbClr val="000000"/>
                </a:solidFill>
                <a:latin typeface="Arial" charset="0"/>
                <a:cs typeface="Arial" charset="0"/>
              </a:rPr>
              <a:t>0</a:t>
            </a:r>
            <a:endParaRPr lang="en-US" sz="1866" dirty="0">
              <a:solidFill>
                <a:srgbClr val="000000"/>
              </a:solidFill>
              <a:latin typeface="Arial" charset="0"/>
              <a:cs typeface="Arial" charset="0"/>
            </a:endParaRPr>
          </a:p>
        </p:txBody>
      </p:sp>
      <p:sp>
        <p:nvSpPr>
          <p:cNvPr id="27" name="Line 11"/>
          <p:cNvSpPr>
            <a:spLocks noChangeShapeType="1"/>
          </p:cNvSpPr>
          <p:nvPr/>
        </p:nvSpPr>
        <p:spPr bwMode="auto">
          <a:xfrm rot="16200000">
            <a:off x="3332026" y="5122076"/>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28" name="Text Box 9"/>
          <p:cNvSpPr txBox="1">
            <a:spLocks noChangeArrowheads="1"/>
          </p:cNvSpPr>
          <p:nvPr/>
        </p:nvSpPr>
        <p:spPr bwMode="auto">
          <a:xfrm>
            <a:off x="3128893" y="5085957"/>
            <a:ext cx="526888" cy="379463"/>
          </a:xfrm>
          <a:prstGeom prst="rect">
            <a:avLst/>
          </a:prstGeom>
          <a:noFill/>
          <a:ln w="9525">
            <a:noFill/>
            <a:miter lim="800000"/>
            <a:headEnd/>
            <a:tailEnd/>
          </a:ln>
          <a:effectLst/>
        </p:spPr>
        <p:txBody>
          <a:bodyPr wrap="square">
            <a:spAutoFit/>
          </a:bodyPr>
          <a:lstStyle/>
          <a:p>
            <a:pPr algn="ctr" defTabSz="1218804" fontAlgn="base">
              <a:spcBef>
                <a:spcPct val="0"/>
              </a:spcBef>
              <a:spcAft>
                <a:spcPct val="0"/>
              </a:spcAft>
            </a:pPr>
            <a:r>
              <a:rPr lang="en-ZA" sz="1866" dirty="0">
                <a:solidFill>
                  <a:srgbClr val="000000"/>
                </a:solidFill>
                <a:latin typeface="Arial" charset="0"/>
                <a:cs typeface="Arial" charset="0"/>
              </a:rPr>
              <a:t>1</a:t>
            </a:r>
            <a:endParaRPr lang="en-US" sz="1866" dirty="0">
              <a:solidFill>
                <a:srgbClr val="000000"/>
              </a:solidFill>
              <a:latin typeface="Arial" charset="0"/>
              <a:cs typeface="Arial" charset="0"/>
            </a:endParaRPr>
          </a:p>
        </p:txBody>
      </p:sp>
      <p:sp>
        <p:nvSpPr>
          <p:cNvPr id="29" name="Line 11"/>
          <p:cNvSpPr>
            <a:spLocks noChangeShapeType="1"/>
          </p:cNvSpPr>
          <p:nvPr/>
        </p:nvSpPr>
        <p:spPr bwMode="auto">
          <a:xfrm rot="16200000">
            <a:off x="4045263" y="5122076"/>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30" name="Text Box 9"/>
          <p:cNvSpPr txBox="1">
            <a:spLocks noChangeArrowheads="1"/>
          </p:cNvSpPr>
          <p:nvPr/>
        </p:nvSpPr>
        <p:spPr bwMode="auto">
          <a:xfrm>
            <a:off x="3842130" y="5085957"/>
            <a:ext cx="526888" cy="379463"/>
          </a:xfrm>
          <a:prstGeom prst="rect">
            <a:avLst/>
          </a:prstGeom>
          <a:noFill/>
          <a:ln w="9525">
            <a:noFill/>
            <a:miter lim="800000"/>
            <a:headEnd/>
            <a:tailEnd/>
          </a:ln>
          <a:effectLst/>
        </p:spPr>
        <p:txBody>
          <a:bodyPr wrap="square">
            <a:spAutoFit/>
          </a:bodyPr>
          <a:lstStyle/>
          <a:p>
            <a:pPr algn="ctr" defTabSz="1218804" fontAlgn="base">
              <a:spcBef>
                <a:spcPct val="0"/>
              </a:spcBef>
              <a:spcAft>
                <a:spcPct val="0"/>
              </a:spcAft>
            </a:pPr>
            <a:r>
              <a:rPr lang="en-ZA" sz="1866" dirty="0">
                <a:solidFill>
                  <a:srgbClr val="000000"/>
                </a:solidFill>
                <a:latin typeface="Arial" charset="0"/>
                <a:cs typeface="Arial" charset="0"/>
              </a:rPr>
              <a:t>2</a:t>
            </a:r>
            <a:endParaRPr lang="en-US" sz="1866" dirty="0">
              <a:solidFill>
                <a:srgbClr val="000000"/>
              </a:solidFill>
              <a:latin typeface="Arial" charset="0"/>
              <a:cs typeface="Arial" charset="0"/>
            </a:endParaRPr>
          </a:p>
        </p:txBody>
      </p:sp>
      <p:sp>
        <p:nvSpPr>
          <p:cNvPr id="31" name="Line 11"/>
          <p:cNvSpPr>
            <a:spLocks noChangeShapeType="1"/>
          </p:cNvSpPr>
          <p:nvPr/>
        </p:nvSpPr>
        <p:spPr bwMode="auto">
          <a:xfrm rot="16200000">
            <a:off x="4758500" y="5122076"/>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32" name="Text Box 9"/>
          <p:cNvSpPr txBox="1">
            <a:spLocks noChangeArrowheads="1"/>
          </p:cNvSpPr>
          <p:nvPr/>
        </p:nvSpPr>
        <p:spPr bwMode="auto">
          <a:xfrm>
            <a:off x="4555368" y="5085957"/>
            <a:ext cx="526888" cy="379463"/>
          </a:xfrm>
          <a:prstGeom prst="rect">
            <a:avLst/>
          </a:prstGeom>
          <a:noFill/>
          <a:ln w="9525">
            <a:noFill/>
            <a:miter lim="800000"/>
            <a:headEnd/>
            <a:tailEnd/>
          </a:ln>
          <a:effectLst/>
        </p:spPr>
        <p:txBody>
          <a:bodyPr wrap="square">
            <a:spAutoFit/>
          </a:bodyPr>
          <a:lstStyle/>
          <a:p>
            <a:pPr algn="ctr" defTabSz="1218804" fontAlgn="base">
              <a:spcBef>
                <a:spcPct val="0"/>
              </a:spcBef>
              <a:spcAft>
                <a:spcPct val="0"/>
              </a:spcAft>
            </a:pPr>
            <a:r>
              <a:rPr lang="en-ZA" sz="1866" dirty="0">
                <a:solidFill>
                  <a:srgbClr val="000000"/>
                </a:solidFill>
                <a:latin typeface="Arial" charset="0"/>
                <a:cs typeface="Arial" charset="0"/>
              </a:rPr>
              <a:t>3</a:t>
            </a:r>
            <a:endParaRPr lang="en-US" sz="1866" dirty="0">
              <a:solidFill>
                <a:srgbClr val="000000"/>
              </a:solidFill>
              <a:latin typeface="Arial" charset="0"/>
              <a:cs typeface="Arial" charset="0"/>
            </a:endParaRPr>
          </a:p>
        </p:txBody>
      </p:sp>
      <p:sp>
        <p:nvSpPr>
          <p:cNvPr id="33" name="Line 11"/>
          <p:cNvSpPr>
            <a:spLocks noChangeShapeType="1"/>
          </p:cNvSpPr>
          <p:nvPr/>
        </p:nvSpPr>
        <p:spPr bwMode="auto">
          <a:xfrm rot="16200000">
            <a:off x="5471738" y="5122076"/>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34" name="Text Box 9"/>
          <p:cNvSpPr txBox="1">
            <a:spLocks noChangeArrowheads="1"/>
          </p:cNvSpPr>
          <p:nvPr/>
        </p:nvSpPr>
        <p:spPr bwMode="auto">
          <a:xfrm>
            <a:off x="5268605" y="5085957"/>
            <a:ext cx="526888" cy="379463"/>
          </a:xfrm>
          <a:prstGeom prst="rect">
            <a:avLst/>
          </a:prstGeom>
          <a:noFill/>
          <a:ln w="9525">
            <a:noFill/>
            <a:miter lim="800000"/>
            <a:headEnd/>
            <a:tailEnd/>
          </a:ln>
          <a:effectLst/>
        </p:spPr>
        <p:txBody>
          <a:bodyPr wrap="square">
            <a:spAutoFit/>
          </a:bodyPr>
          <a:lstStyle/>
          <a:p>
            <a:pPr algn="ctr" defTabSz="1218804" fontAlgn="base">
              <a:spcBef>
                <a:spcPct val="0"/>
              </a:spcBef>
              <a:spcAft>
                <a:spcPct val="0"/>
              </a:spcAft>
            </a:pPr>
            <a:r>
              <a:rPr lang="en-ZA" sz="1866" dirty="0">
                <a:solidFill>
                  <a:srgbClr val="000000"/>
                </a:solidFill>
                <a:latin typeface="Arial" charset="0"/>
                <a:cs typeface="Arial" charset="0"/>
              </a:rPr>
              <a:t>4</a:t>
            </a:r>
            <a:endParaRPr lang="en-US" sz="1866" dirty="0">
              <a:solidFill>
                <a:srgbClr val="000000"/>
              </a:solidFill>
              <a:latin typeface="Arial" charset="0"/>
              <a:cs typeface="Arial" charset="0"/>
            </a:endParaRPr>
          </a:p>
        </p:txBody>
      </p:sp>
      <p:sp>
        <p:nvSpPr>
          <p:cNvPr id="35" name="Line 11"/>
          <p:cNvSpPr>
            <a:spLocks noChangeShapeType="1"/>
          </p:cNvSpPr>
          <p:nvPr/>
        </p:nvSpPr>
        <p:spPr bwMode="auto">
          <a:xfrm rot="16200000">
            <a:off x="6184975" y="5122076"/>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36" name="Text Box 9"/>
          <p:cNvSpPr txBox="1">
            <a:spLocks noChangeArrowheads="1"/>
          </p:cNvSpPr>
          <p:nvPr/>
        </p:nvSpPr>
        <p:spPr bwMode="auto">
          <a:xfrm>
            <a:off x="5981842" y="5085957"/>
            <a:ext cx="526888" cy="379463"/>
          </a:xfrm>
          <a:prstGeom prst="rect">
            <a:avLst/>
          </a:prstGeom>
          <a:noFill/>
          <a:ln w="9525">
            <a:noFill/>
            <a:miter lim="800000"/>
            <a:headEnd/>
            <a:tailEnd/>
          </a:ln>
          <a:effectLst/>
        </p:spPr>
        <p:txBody>
          <a:bodyPr wrap="square">
            <a:spAutoFit/>
          </a:bodyPr>
          <a:lstStyle/>
          <a:p>
            <a:pPr algn="ctr" defTabSz="1218804" fontAlgn="base">
              <a:spcBef>
                <a:spcPct val="0"/>
              </a:spcBef>
              <a:spcAft>
                <a:spcPct val="0"/>
              </a:spcAft>
            </a:pPr>
            <a:r>
              <a:rPr lang="en-ZA" sz="1866" dirty="0">
                <a:solidFill>
                  <a:srgbClr val="000000"/>
                </a:solidFill>
                <a:latin typeface="Arial" charset="0"/>
                <a:cs typeface="Arial" charset="0"/>
              </a:rPr>
              <a:t>5</a:t>
            </a:r>
            <a:endParaRPr lang="en-US" sz="1866" dirty="0">
              <a:solidFill>
                <a:srgbClr val="000000"/>
              </a:solidFill>
              <a:latin typeface="Arial" charset="0"/>
              <a:cs typeface="Arial" charset="0"/>
            </a:endParaRPr>
          </a:p>
        </p:txBody>
      </p:sp>
      <p:sp>
        <p:nvSpPr>
          <p:cNvPr id="37" name="Line 11"/>
          <p:cNvSpPr>
            <a:spLocks noChangeShapeType="1"/>
          </p:cNvSpPr>
          <p:nvPr/>
        </p:nvSpPr>
        <p:spPr bwMode="auto">
          <a:xfrm rot="16200000">
            <a:off x="6898212" y="5122076"/>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38" name="Text Box 9"/>
          <p:cNvSpPr txBox="1">
            <a:spLocks noChangeArrowheads="1"/>
          </p:cNvSpPr>
          <p:nvPr/>
        </p:nvSpPr>
        <p:spPr bwMode="auto">
          <a:xfrm>
            <a:off x="6695079" y="5085957"/>
            <a:ext cx="526888" cy="379463"/>
          </a:xfrm>
          <a:prstGeom prst="rect">
            <a:avLst/>
          </a:prstGeom>
          <a:noFill/>
          <a:ln w="9525">
            <a:noFill/>
            <a:miter lim="800000"/>
            <a:headEnd/>
            <a:tailEnd/>
          </a:ln>
          <a:effectLst/>
        </p:spPr>
        <p:txBody>
          <a:bodyPr wrap="square">
            <a:spAutoFit/>
          </a:bodyPr>
          <a:lstStyle/>
          <a:p>
            <a:pPr algn="ctr" defTabSz="1218804" fontAlgn="base">
              <a:spcBef>
                <a:spcPct val="0"/>
              </a:spcBef>
              <a:spcAft>
                <a:spcPct val="0"/>
              </a:spcAft>
            </a:pPr>
            <a:r>
              <a:rPr lang="en-ZA" sz="1866" dirty="0">
                <a:solidFill>
                  <a:srgbClr val="000000"/>
                </a:solidFill>
                <a:latin typeface="Arial" charset="0"/>
                <a:cs typeface="Arial" charset="0"/>
              </a:rPr>
              <a:t>6</a:t>
            </a:r>
            <a:endParaRPr lang="en-US" sz="1866" dirty="0">
              <a:solidFill>
                <a:srgbClr val="000000"/>
              </a:solidFill>
              <a:latin typeface="Arial" charset="0"/>
              <a:cs typeface="Arial" charset="0"/>
            </a:endParaRPr>
          </a:p>
        </p:txBody>
      </p:sp>
      <p:sp>
        <p:nvSpPr>
          <p:cNvPr id="39" name="Line 11"/>
          <p:cNvSpPr>
            <a:spLocks noChangeShapeType="1"/>
          </p:cNvSpPr>
          <p:nvPr/>
        </p:nvSpPr>
        <p:spPr bwMode="auto">
          <a:xfrm rot="16200000">
            <a:off x="7611449" y="5122076"/>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40" name="Text Box 9"/>
          <p:cNvSpPr txBox="1">
            <a:spLocks noChangeArrowheads="1"/>
          </p:cNvSpPr>
          <p:nvPr/>
        </p:nvSpPr>
        <p:spPr bwMode="auto">
          <a:xfrm>
            <a:off x="7408316" y="5085957"/>
            <a:ext cx="526888" cy="379463"/>
          </a:xfrm>
          <a:prstGeom prst="rect">
            <a:avLst/>
          </a:prstGeom>
          <a:noFill/>
          <a:ln w="9525">
            <a:noFill/>
            <a:miter lim="800000"/>
            <a:headEnd/>
            <a:tailEnd/>
          </a:ln>
          <a:effectLst/>
        </p:spPr>
        <p:txBody>
          <a:bodyPr wrap="square">
            <a:spAutoFit/>
          </a:bodyPr>
          <a:lstStyle/>
          <a:p>
            <a:pPr algn="ctr" defTabSz="1218804" fontAlgn="base">
              <a:spcBef>
                <a:spcPct val="0"/>
              </a:spcBef>
              <a:spcAft>
                <a:spcPct val="0"/>
              </a:spcAft>
            </a:pPr>
            <a:r>
              <a:rPr lang="en-ZA" sz="1866" dirty="0">
                <a:solidFill>
                  <a:srgbClr val="000000"/>
                </a:solidFill>
                <a:latin typeface="Arial" charset="0"/>
                <a:cs typeface="Arial" charset="0"/>
              </a:rPr>
              <a:t>7</a:t>
            </a:r>
            <a:endParaRPr lang="en-US" sz="1866" dirty="0">
              <a:solidFill>
                <a:srgbClr val="000000"/>
              </a:solidFill>
              <a:latin typeface="Arial" charset="0"/>
              <a:cs typeface="Arial" charset="0"/>
            </a:endParaRPr>
          </a:p>
        </p:txBody>
      </p:sp>
      <p:sp>
        <p:nvSpPr>
          <p:cNvPr id="41" name="Line 11"/>
          <p:cNvSpPr>
            <a:spLocks noChangeShapeType="1"/>
          </p:cNvSpPr>
          <p:nvPr/>
        </p:nvSpPr>
        <p:spPr bwMode="auto">
          <a:xfrm rot="16200000">
            <a:off x="8324686" y="5122076"/>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42" name="Text Box 9"/>
          <p:cNvSpPr txBox="1">
            <a:spLocks noChangeArrowheads="1"/>
          </p:cNvSpPr>
          <p:nvPr/>
        </p:nvSpPr>
        <p:spPr bwMode="auto">
          <a:xfrm>
            <a:off x="8121554" y="5085957"/>
            <a:ext cx="526888" cy="379463"/>
          </a:xfrm>
          <a:prstGeom prst="rect">
            <a:avLst/>
          </a:prstGeom>
          <a:noFill/>
          <a:ln w="9525">
            <a:noFill/>
            <a:miter lim="800000"/>
            <a:headEnd/>
            <a:tailEnd/>
          </a:ln>
          <a:effectLst/>
        </p:spPr>
        <p:txBody>
          <a:bodyPr wrap="square">
            <a:spAutoFit/>
          </a:bodyPr>
          <a:lstStyle/>
          <a:p>
            <a:pPr algn="ctr" defTabSz="1218804" fontAlgn="base">
              <a:spcBef>
                <a:spcPct val="0"/>
              </a:spcBef>
              <a:spcAft>
                <a:spcPct val="0"/>
              </a:spcAft>
            </a:pPr>
            <a:r>
              <a:rPr lang="en-ZA" sz="1866" dirty="0">
                <a:solidFill>
                  <a:srgbClr val="000000"/>
                </a:solidFill>
                <a:latin typeface="Arial" charset="0"/>
                <a:cs typeface="Arial" charset="0"/>
              </a:rPr>
              <a:t>8</a:t>
            </a:r>
            <a:endParaRPr lang="en-US" sz="1866" dirty="0">
              <a:solidFill>
                <a:srgbClr val="000000"/>
              </a:solidFill>
              <a:latin typeface="Arial" charset="0"/>
              <a:cs typeface="Arial" charset="0"/>
            </a:endParaRPr>
          </a:p>
        </p:txBody>
      </p:sp>
      <p:sp>
        <p:nvSpPr>
          <p:cNvPr id="43" name="Line 11"/>
          <p:cNvSpPr>
            <a:spLocks noChangeShapeType="1"/>
          </p:cNvSpPr>
          <p:nvPr/>
        </p:nvSpPr>
        <p:spPr bwMode="auto">
          <a:xfrm rot="16200000">
            <a:off x="9037924" y="5122076"/>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44" name="Text Box 9"/>
          <p:cNvSpPr txBox="1">
            <a:spLocks noChangeArrowheads="1"/>
          </p:cNvSpPr>
          <p:nvPr/>
        </p:nvSpPr>
        <p:spPr bwMode="auto">
          <a:xfrm>
            <a:off x="8834791" y="5085957"/>
            <a:ext cx="526888" cy="379463"/>
          </a:xfrm>
          <a:prstGeom prst="rect">
            <a:avLst/>
          </a:prstGeom>
          <a:noFill/>
          <a:ln w="9525">
            <a:noFill/>
            <a:miter lim="800000"/>
            <a:headEnd/>
            <a:tailEnd/>
          </a:ln>
          <a:effectLst/>
        </p:spPr>
        <p:txBody>
          <a:bodyPr wrap="square">
            <a:spAutoFit/>
          </a:bodyPr>
          <a:lstStyle/>
          <a:p>
            <a:pPr algn="ctr" defTabSz="1218804" fontAlgn="base">
              <a:spcBef>
                <a:spcPct val="0"/>
              </a:spcBef>
              <a:spcAft>
                <a:spcPct val="0"/>
              </a:spcAft>
            </a:pPr>
            <a:r>
              <a:rPr lang="en-ZA" sz="1866" dirty="0">
                <a:solidFill>
                  <a:srgbClr val="000000"/>
                </a:solidFill>
                <a:latin typeface="Arial" charset="0"/>
                <a:cs typeface="Arial" charset="0"/>
              </a:rPr>
              <a:t>9</a:t>
            </a:r>
            <a:endParaRPr lang="en-US" sz="1866" dirty="0">
              <a:solidFill>
                <a:srgbClr val="000000"/>
              </a:solidFill>
              <a:latin typeface="Arial" charset="0"/>
              <a:cs typeface="Arial" charset="0"/>
            </a:endParaRPr>
          </a:p>
        </p:txBody>
      </p:sp>
      <p:sp>
        <p:nvSpPr>
          <p:cNvPr id="45" name="Line 11"/>
          <p:cNvSpPr>
            <a:spLocks noChangeShapeType="1"/>
          </p:cNvSpPr>
          <p:nvPr/>
        </p:nvSpPr>
        <p:spPr bwMode="auto">
          <a:xfrm rot="16200000">
            <a:off x="9749045" y="5122076"/>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46" name="Text Box 9"/>
          <p:cNvSpPr txBox="1">
            <a:spLocks noChangeArrowheads="1"/>
          </p:cNvSpPr>
          <p:nvPr/>
        </p:nvSpPr>
        <p:spPr bwMode="auto">
          <a:xfrm>
            <a:off x="9485195" y="5085957"/>
            <a:ext cx="652543" cy="379463"/>
          </a:xfrm>
          <a:prstGeom prst="rect">
            <a:avLst/>
          </a:prstGeom>
          <a:noFill/>
          <a:ln w="9525">
            <a:noFill/>
            <a:miter lim="800000"/>
            <a:headEnd/>
            <a:tailEnd/>
          </a:ln>
          <a:effectLst/>
        </p:spPr>
        <p:txBody>
          <a:bodyPr wrap="square">
            <a:spAutoFit/>
          </a:bodyPr>
          <a:lstStyle/>
          <a:p>
            <a:pPr algn="ctr" defTabSz="1218804" fontAlgn="base">
              <a:spcBef>
                <a:spcPct val="0"/>
              </a:spcBef>
              <a:spcAft>
                <a:spcPct val="0"/>
              </a:spcAft>
            </a:pPr>
            <a:r>
              <a:rPr lang="en-ZA" sz="1866" dirty="0">
                <a:solidFill>
                  <a:srgbClr val="000000"/>
                </a:solidFill>
                <a:latin typeface="Arial" charset="0"/>
                <a:cs typeface="Arial" charset="0"/>
              </a:rPr>
              <a:t>10+</a:t>
            </a:r>
            <a:endParaRPr lang="en-US" sz="1866" dirty="0">
              <a:solidFill>
                <a:srgbClr val="000000"/>
              </a:solidFill>
              <a:latin typeface="Arial" charset="0"/>
              <a:cs typeface="Arial" charset="0"/>
            </a:endParaRPr>
          </a:p>
        </p:txBody>
      </p:sp>
      <p:sp>
        <p:nvSpPr>
          <p:cNvPr id="47" name="Text Box 9"/>
          <p:cNvSpPr txBox="1">
            <a:spLocks noChangeArrowheads="1"/>
          </p:cNvSpPr>
          <p:nvPr/>
        </p:nvSpPr>
        <p:spPr bwMode="auto">
          <a:xfrm>
            <a:off x="3853026" y="5507190"/>
            <a:ext cx="4909151" cy="379463"/>
          </a:xfrm>
          <a:prstGeom prst="rect">
            <a:avLst/>
          </a:prstGeom>
          <a:noFill/>
          <a:ln w="9525">
            <a:noFill/>
            <a:miter lim="800000"/>
            <a:headEnd/>
            <a:tailEnd/>
          </a:ln>
          <a:effectLst/>
        </p:spPr>
        <p:txBody>
          <a:bodyPr wrap="square">
            <a:spAutoFit/>
          </a:bodyPr>
          <a:lstStyle/>
          <a:p>
            <a:pPr algn="ctr" defTabSz="1218804" fontAlgn="base">
              <a:spcBef>
                <a:spcPct val="0"/>
              </a:spcBef>
              <a:spcAft>
                <a:spcPct val="0"/>
              </a:spcAft>
            </a:pPr>
            <a:r>
              <a:rPr lang="en-ZA" sz="1866" dirty="0">
                <a:solidFill>
                  <a:srgbClr val="000000"/>
                </a:solidFill>
                <a:latin typeface="Arial" charset="0"/>
                <a:cs typeface="Arial" charset="0"/>
              </a:rPr>
              <a:t>Number of exacerbations in 24 weeks</a:t>
            </a:r>
            <a:endParaRPr lang="en-US" sz="1866" dirty="0">
              <a:solidFill>
                <a:srgbClr val="000000"/>
              </a:solidFill>
              <a:latin typeface="Arial" charset="0"/>
              <a:cs typeface="Arial" charset="0"/>
            </a:endParaRPr>
          </a:p>
        </p:txBody>
      </p:sp>
      <p:sp>
        <p:nvSpPr>
          <p:cNvPr id="48" name="Text Box 9"/>
          <p:cNvSpPr txBox="1">
            <a:spLocks noChangeArrowheads="1"/>
          </p:cNvSpPr>
          <p:nvPr/>
        </p:nvSpPr>
        <p:spPr bwMode="auto">
          <a:xfrm rot="16200000">
            <a:off x="121370" y="3178553"/>
            <a:ext cx="2541201" cy="379463"/>
          </a:xfrm>
          <a:prstGeom prst="rect">
            <a:avLst/>
          </a:prstGeom>
          <a:noFill/>
          <a:ln w="9525">
            <a:noFill/>
            <a:miter lim="800000"/>
            <a:headEnd/>
            <a:tailEnd/>
          </a:ln>
          <a:effectLst/>
        </p:spPr>
        <p:txBody>
          <a:bodyPr wrap="square">
            <a:spAutoFit/>
          </a:bodyPr>
          <a:lstStyle/>
          <a:p>
            <a:pPr algn="ctr" defTabSz="1218804" fontAlgn="base">
              <a:spcBef>
                <a:spcPct val="0"/>
              </a:spcBef>
              <a:spcAft>
                <a:spcPct val="0"/>
              </a:spcAft>
            </a:pPr>
            <a:r>
              <a:rPr lang="en-ZA" sz="1866" dirty="0">
                <a:solidFill>
                  <a:srgbClr val="000000"/>
                </a:solidFill>
                <a:latin typeface="Arial" charset="0"/>
                <a:cs typeface="Arial" charset="0"/>
              </a:rPr>
              <a:t>Number of subjects</a:t>
            </a:r>
            <a:endParaRPr lang="en-US" sz="1866" dirty="0">
              <a:solidFill>
                <a:srgbClr val="000000"/>
              </a:solidFill>
              <a:latin typeface="Arial" charset="0"/>
              <a:cs typeface="Arial" charset="0"/>
            </a:endParaRPr>
          </a:p>
        </p:txBody>
      </p:sp>
      <p:sp>
        <p:nvSpPr>
          <p:cNvPr id="49" name="Rectangle 48"/>
          <p:cNvSpPr/>
          <p:nvPr/>
        </p:nvSpPr>
        <p:spPr bwMode="auto">
          <a:xfrm>
            <a:off x="2431064" y="2900261"/>
            <a:ext cx="253922" cy="2159392"/>
          </a:xfrm>
          <a:prstGeom prst="rect">
            <a:avLst/>
          </a:prstGeom>
          <a:solidFill>
            <a:srgbClr val="FFC000"/>
          </a:solidFill>
          <a:ln w="9525" cap="flat" cmpd="sng" algn="ctr">
            <a:noFill/>
            <a:prstDash val="solid"/>
            <a:round/>
            <a:headEnd type="none" w="med" len="med"/>
            <a:tailEnd type="none" w="med" len="med"/>
          </a:ln>
          <a:effectLst>
            <a:innerShdw blurRad="114300">
              <a:prstClr val="black"/>
            </a:innerShdw>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50" name="Rectangle 49"/>
          <p:cNvSpPr/>
          <p:nvPr/>
        </p:nvSpPr>
        <p:spPr bwMode="auto">
          <a:xfrm>
            <a:off x="2684986" y="1699423"/>
            <a:ext cx="253922" cy="3360230"/>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9525" cap="flat" cmpd="sng" algn="ctr">
            <a:noFill/>
            <a:prstDash val="solid"/>
            <a:round/>
            <a:headEnd type="none" w="med" len="med"/>
            <a:tailEnd type="none" w="med" len="med"/>
          </a:ln>
          <a:effectLst>
            <a:innerShdw blurRad="114300">
              <a:prstClr val="black"/>
            </a:innerShdw>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51" name="Rectangle 50"/>
          <p:cNvSpPr/>
          <p:nvPr/>
        </p:nvSpPr>
        <p:spPr bwMode="auto">
          <a:xfrm>
            <a:off x="3125117" y="3134778"/>
            <a:ext cx="253922" cy="1924875"/>
          </a:xfrm>
          <a:prstGeom prst="rect">
            <a:avLst/>
          </a:prstGeom>
          <a:solidFill>
            <a:srgbClr val="FFC000"/>
          </a:solidFill>
          <a:ln w="9525" cap="flat" cmpd="sng" algn="ctr">
            <a:noFill/>
            <a:prstDash val="solid"/>
            <a:round/>
            <a:headEnd type="none" w="med" len="med"/>
            <a:tailEnd type="none" w="med" len="med"/>
          </a:ln>
          <a:effectLst>
            <a:innerShdw blurRad="114300">
              <a:prstClr val="black"/>
            </a:innerShdw>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52" name="Rectangle 51"/>
          <p:cNvSpPr/>
          <p:nvPr/>
        </p:nvSpPr>
        <p:spPr bwMode="auto">
          <a:xfrm>
            <a:off x="3379038" y="2409119"/>
            <a:ext cx="253922" cy="2650534"/>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9525" cap="flat" cmpd="sng" algn="ctr">
            <a:noFill/>
            <a:prstDash val="solid"/>
            <a:round/>
            <a:headEnd type="none" w="med" len="med"/>
            <a:tailEnd type="none" w="med" len="med"/>
          </a:ln>
          <a:effectLst>
            <a:innerShdw blurRad="114300">
              <a:prstClr val="black"/>
            </a:innerShdw>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53" name="Rectangle 52"/>
          <p:cNvSpPr/>
          <p:nvPr/>
        </p:nvSpPr>
        <p:spPr bwMode="auto">
          <a:xfrm>
            <a:off x="3850189" y="3570601"/>
            <a:ext cx="253922" cy="1489052"/>
          </a:xfrm>
          <a:prstGeom prst="rect">
            <a:avLst/>
          </a:prstGeom>
          <a:solidFill>
            <a:srgbClr val="FFC000"/>
          </a:solidFill>
          <a:ln w="9525" cap="flat" cmpd="sng" algn="ctr">
            <a:noFill/>
            <a:prstDash val="solid"/>
            <a:round/>
            <a:headEnd type="none" w="med" len="med"/>
            <a:tailEnd type="none" w="med" len="med"/>
          </a:ln>
          <a:effectLst>
            <a:innerShdw blurRad="114300">
              <a:prstClr val="black"/>
            </a:innerShdw>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54" name="Rectangle 53"/>
          <p:cNvSpPr/>
          <p:nvPr/>
        </p:nvSpPr>
        <p:spPr bwMode="auto">
          <a:xfrm>
            <a:off x="4104111" y="3846345"/>
            <a:ext cx="253922" cy="1213308"/>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9525" cap="flat" cmpd="sng" algn="ctr">
            <a:noFill/>
            <a:prstDash val="solid"/>
            <a:round/>
            <a:headEnd type="none" w="med" len="med"/>
            <a:tailEnd type="none" w="med" len="med"/>
          </a:ln>
          <a:effectLst>
            <a:innerShdw blurRad="114300">
              <a:prstClr val="black"/>
            </a:innerShdw>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55" name="Rectangle 54"/>
          <p:cNvSpPr/>
          <p:nvPr/>
        </p:nvSpPr>
        <p:spPr bwMode="auto">
          <a:xfrm>
            <a:off x="4561170" y="2669792"/>
            <a:ext cx="253922" cy="2389861"/>
          </a:xfrm>
          <a:prstGeom prst="rect">
            <a:avLst/>
          </a:prstGeom>
          <a:solidFill>
            <a:srgbClr val="FFC000"/>
          </a:solidFill>
          <a:ln w="9525" cap="flat" cmpd="sng" algn="ctr">
            <a:noFill/>
            <a:prstDash val="solid"/>
            <a:round/>
            <a:headEnd type="none" w="med" len="med"/>
            <a:tailEnd type="none" w="med" len="med"/>
          </a:ln>
          <a:effectLst>
            <a:innerShdw blurRad="114300">
              <a:prstClr val="black"/>
            </a:innerShdw>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56" name="Rectangle 55"/>
          <p:cNvSpPr/>
          <p:nvPr/>
        </p:nvSpPr>
        <p:spPr bwMode="auto">
          <a:xfrm>
            <a:off x="4815091" y="2662748"/>
            <a:ext cx="253922" cy="2396904"/>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9525" cap="flat" cmpd="sng" algn="ctr">
            <a:noFill/>
            <a:prstDash val="solid"/>
            <a:round/>
            <a:headEnd type="none" w="med" len="med"/>
            <a:tailEnd type="none" w="med" len="med"/>
          </a:ln>
          <a:effectLst>
            <a:innerShdw blurRad="114300">
              <a:prstClr val="black"/>
            </a:innerShdw>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57" name="Rectangle 56"/>
          <p:cNvSpPr/>
          <p:nvPr/>
        </p:nvSpPr>
        <p:spPr bwMode="auto">
          <a:xfrm>
            <a:off x="5265104" y="3381360"/>
            <a:ext cx="253922" cy="1678293"/>
          </a:xfrm>
          <a:prstGeom prst="rect">
            <a:avLst/>
          </a:prstGeom>
          <a:solidFill>
            <a:srgbClr val="FFC000"/>
          </a:solidFill>
          <a:ln w="9525" cap="flat" cmpd="sng" algn="ctr">
            <a:noFill/>
            <a:prstDash val="solid"/>
            <a:round/>
            <a:headEnd type="none" w="med" len="med"/>
            <a:tailEnd type="none" w="med" len="med"/>
          </a:ln>
          <a:effectLst>
            <a:innerShdw blurRad="114300">
              <a:prstClr val="black"/>
            </a:innerShdw>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58" name="Rectangle 57"/>
          <p:cNvSpPr/>
          <p:nvPr/>
        </p:nvSpPr>
        <p:spPr bwMode="auto">
          <a:xfrm>
            <a:off x="5519026" y="3141823"/>
            <a:ext cx="253922" cy="1917831"/>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9525" cap="flat" cmpd="sng" algn="ctr">
            <a:noFill/>
            <a:prstDash val="solid"/>
            <a:round/>
            <a:headEnd type="none" w="med" len="med"/>
            <a:tailEnd type="none" w="med" len="med"/>
          </a:ln>
          <a:effectLst>
            <a:innerShdw blurRad="114300">
              <a:prstClr val="black"/>
            </a:innerShdw>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59" name="Rectangle 58"/>
          <p:cNvSpPr/>
          <p:nvPr/>
        </p:nvSpPr>
        <p:spPr bwMode="auto">
          <a:xfrm>
            <a:off x="5983131" y="4311329"/>
            <a:ext cx="253922" cy="741277"/>
          </a:xfrm>
          <a:prstGeom prst="rect">
            <a:avLst/>
          </a:prstGeom>
          <a:solidFill>
            <a:srgbClr val="FFC000"/>
          </a:solidFill>
          <a:ln w="9525" cap="flat" cmpd="sng" algn="ctr">
            <a:noFill/>
            <a:prstDash val="solid"/>
            <a:round/>
            <a:headEnd type="none" w="med" len="med"/>
            <a:tailEnd type="none" w="med" len="med"/>
          </a:ln>
          <a:effectLst>
            <a:innerShdw blurRad="114300">
              <a:prstClr val="black"/>
            </a:innerShdw>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60" name="Rectangle 59"/>
          <p:cNvSpPr/>
          <p:nvPr/>
        </p:nvSpPr>
        <p:spPr bwMode="auto">
          <a:xfrm>
            <a:off x="6237052" y="4311329"/>
            <a:ext cx="253922" cy="7412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9525" cap="flat" cmpd="sng" algn="ctr">
            <a:noFill/>
            <a:prstDash val="solid"/>
            <a:round/>
            <a:headEnd type="none" w="med" len="med"/>
            <a:tailEnd type="none" w="med" len="med"/>
          </a:ln>
          <a:effectLst>
            <a:innerShdw blurRad="114300">
              <a:prstClr val="black"/>
            </a:innerShdw>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61" name="Rectangle 60"/>
          <p:cNvSpPr/>
          <p:nvPr/>
        </p:nvSpPr>
        <p:spPr bwMode="auto">
          <a:xfrm>
            <a:off x="6708203" y="4102028"/>
            <a:ext cx="253922" cy="959677"/>
          </a:xfrm>
          <a:prstGeom prst="rect">
            <a:avLst/>
          </a:prstGeom>
          <a:solidFill>
            <a:srgbClr val="FFC000"/>
          </a:solidFill>
          <a:ln w="9525" cap="flat" cmpd="sng" algn="ctr">
            <a:noFill/>
            <a:prstDash val="solid"/>
            <a:round/>
            <a:headEnd type="none" w="med" len="med"/>
            <a:tailEnd type="none" w="med" len="med"/>
          </a:ln>
          <a:effectLst>
            <a:innerShdw blurRad="114300">
              <a:prstClr val="black"/>
            </a:innerShdw>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62" name="Rectangle 61"/>
          <p:cNvSpPr/>
          <p:nvPr/>
        </p:nvSpPr>
        <p:spPr bwMode="auto">
          <a:xfrm>
            <a:off x="6962124" y="4100591"/>
            <a:ext cx="253922" cy="961115"/>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9525" cap="flat" cmpd="sng" algn="ctr">
            <a:noFill/>
            <a:prstDash val="solid"/>
            <a:round/>
            <a:headEnd type="none" w="med" len="med"/>
            <a:tailEnd type="none" w="med" len="med"/>
          </a:ln>
          <a:effectLst>
            <a:innerShdw blurRad="114300">
              <a:prstClr val="black"/>
            </a:innerShdw>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63" name="Rectangle 62"/>
          <p:cNvSpPr/>
          <p:nvPr/>
        </p:nvSpPr>
        <p:spPr bwMode="auto">
          <a:xfrm>
            <a:off x="7426229" y="3381360"/>
            <a:ext cx="253922" cy="1670738"/>
          </a:xfrm>
          <a:prstGeom prst="rect">
            <a:avLst/>
          </a:prstGeom>
          <a:solidFill>
            <a:srgbClr val="FFC000"/>
          </a:solidFill>
          <a:ln w="9525" cap="flat" cmpd="sng" algn="ctr">
            <a:noFill/>
            <a:prstDash val="solid"/>
            <a:round/>
            <a:headEnd type="none" w="med" len="med"/>
            <a:tailEnd type="none" w="med" len="med"/>
          </a:ln>
          <a:effectLst>
            <a:innerShdw blurRad="114300">
              <a:prstClr val="black"/>
            </a:innerShdw>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65" name="Rectangle 64"/>
          <p:cNvSpPr/>
          <p:nvPr/>
        </p:nvSpPr>
        <p:spPr bwMode="auto">
          <a:xfrm>
            <a:off x="8137210" y="3867482"/>
            <a:ext cx="253922" cy="1182100"/>
          </a:xfrm>
          <a:prstGeom prst="rect">
            <a:avLst/>
          </a:prstGeom>
          <a:solidFill>
            <a:srgbClr val="FFC000"/>
          </a:solidFill>
          <a:ln w="9525" cap="flat" cmpd="sng" algn="ctr">
            <a:noFill/>
            <a:prstDash val="solid"/>
            <a:round/>
            <a:headEnd type="none" w="med" len="med"/>
            <a:tailEnd type="none" w="med" len="med"/>
          </a:ln>
          <a:effectLst>
            <a:innerShdw blurRad="114300">
              <a:prstClr val="black"/>
            </a:innerShdw>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66" name="Rectangle 65"/>
          <p:cNvSpPr/>
          <p:nvPr/>
        </p:nvSpPr>
        <p:spPr bwMode="auto">
          <a:xfrm>
            <a:off x="8391131" y="4346556"/>
            <a:ext cx="253922" cy="713096"/>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9525" cap="flat" cmpd="sng" algn="ctr">
            <a:noFill/>
            <a:prstDash val="solid"/>
            <a:round/>
            <a:headEnd type="none" w="med" len="med"/>
            <a:tailEnd type="none" w="med" len="med"/>
          </a:ln>
          <a:effectLst>
            <a:innerShdw blurRad="114300">
              <a:prstClr val="black"/>
            </a:innerShdw>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67" name="Rectangle 66"/>
          <p:cNvSpPr/>
          <p:nvPr/>
        </p:nvSpPr>
        <p:spPr bwMode="auto">
          <a:xfrm>
            <a:off x="8880674" y="4791713"/>
            <a:ext cx="253922" cy="269248"/>
          </a:xfrm>
          <a:prstGeom prst="rect">
            <a:avLst/>
          </a:prstGeom>
          <a:solidFill>
            <a:srgbClr val="FFC000"/>
          </a:solidFill>
          <a:ln w="9525" cap="flat" cmpd="sng" algn="ctr">
            <a:noFill/>
            <a:prstDash val="solid"/>
            <a:round/>
            <a:headEnd type="none" w="med" len="med"/>
            <a:tailEnd type="none" w="med" len="med"/>
          </a:ln>
          <a:effectLst>
            <a:innerShdw blurRad="114300">
              <a:prstClr val="black"/>
            </a:innerShdw>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68" name="Rectangle 67"/>
          <p:cNvSpPr/>
          <p:nvPr/>
        </p:nvSpPr>
        <p:spPr bwMode="auto">
          <a:xfrm>
            <a:off x="9102112" y="3867480"/>
            <a:ext cx="253922" cy="119217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9525" cap="flat" cmpd="sng" algn="ctr">
            <a:noFill/>
            <a:prstDash val="solid"/>
            <a:round/>
            <a:headEnd type="none" w="med" len="med"/>
            <a:tailEnd type="none" w="med" len="med"/>
          </a:ln>
          <a:effectLst>
            <a:innerShdw blurRad="114300">
              <a:prstClr val="black"/>
            </a:innerShdw>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69" name="Rectangle 68"/>
          <p:cNvSpPr/>
          <p:nvPr/>
        </p:nvSpPr>
        <p:spPr bwMode="auto">
          <a:xfrm>
            <a:off x="9559171" y="4085884"/>
            <a:ext cx="253922" cy="964316"/>
          </a:xfrm>
          <a:prstGeom prst="rect">
            <a:avLst/>
          </a:prstGeom>
          <a:solidFill>
            <a:srgbClr val="FFC000"/>
          </a:solidFill>
          <a:ln w="9525" cap="flat" cmpd="sng" algn="ctr">
            <a:noFill/>
            <a:prstDash val="solid"/>
            <a:round/>
            <a:headEnd type="none" w="med" len="med"/>
            <a:tailEnd type="none" w="med" len="med"/>
          </a:ln>
          <a:effectLst>
            <a:innerShdw blurRad="114300">
              <a:prstClr val="black"/>
            </a:innerShdw>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70" name="Rectangle 69"/>
          <p:cNvSpPr/>
          <p:nvPr/>
        </p:nvSpPr>
        <p:spPr bwMode="auto">
          <a:xfrm>
            <a:off x="9813093" y="4804497"/>
            <a:ext cx="253922" cy="255156"/>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9525" cap="flat" cmpd="sng" algn="ctr">
            <a:noFill/>
            <a:prstDash val="solid"/>
            <a:round/>
            <a:headEnd type="none" w="med" len="med"/>
            <a:tailEnd type="none" w="med" len="med"/>
          </a:ln>
          <a:effectLst>
            <a:innerShdw blurRad="114300">
              <a:prstClr val="black"/>
            </a:innerShdw>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11" name="Line 11"/>
          <p:cNvSpPr>
            <a:spLocks noChangeShapeType="1"/>
          </p:cNvSpPr>
          <p:nvPr/>
        </p:nvSpPr>
        <p:spPr bwMode="auto">
          <a:xfrm>
            <a:off x="2141170" y="5059653"/>
            <a:ext cx="816146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71" name="Rectangle 70"/>
          <p:cNvSpPr/>
          <p:nvPr/>
        </p:nvSpPr>
        <p:spPr bwMode="auto">
          <a:xfrm>
            <a:off x="6222961" y="1699423"/>
            <a:ext cx="253922" cy="269248"/>
          </a:xfrm>
          <a:prstGeom prst="rect">
            <a:avLst/>
          </a:prstGeom>
          <a:solidFill>
            <a:srgbClr val="FFC000"/>
          </a:solidFill>
          <a:ln w="9525" cap="flat" cmpd="sng" algn="ctr">
            <a:noFill/>
            <a:prstDash val="solid"/>
            <a:round/>
            <a:headEnd type="none" w="med" len="med"/>
            <a:tailEnd type="none" w="med" len="med"/>
          </a:ln>
          <a:effectLst>
            <a:innerShdw blurRad="114300">
              <a:prstClr val="black"/>
            </a:innerShdw>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72" name="Rectangle 71"/>
          <p:cNvSpPr/>
          <p:nvPr/>
        </p:nvSpPr>
        <p:spPr bwMode="auto">
          <a:xfrm>
            <a:off x="6222961" y="2063737"/>
            <a:ext cx="253922" cy="255156"/>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9525" cap="flat" cmpd="sng" algn="ctr">
            <a:noFill/>
            <a:prstDash val="solid"/>
            <a:round/>
            <a:headEnd type="none" w="med" len="med"/>
            <a:tailEnd type="none" w="med" len="med"/>
          </a:ln>
          <a:effectLst>
            <a:innerShdw blurRad="114300">
              <a:prstClr val="black"/>
            </a:innerShdw>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73" name="Text Box 9"/>
          <p:cNvSpPr txBox="1">
            <a:spLocks noChangeArrowheads="1"/>
          </p:cNvSpPr>
          <p:nvPr/>
        </p:nvSpPr>
        <p:spPr bwMode="auto">
          <a:xfrm>
            <a:off x="6431771" y="1617934"/>
            <a:ext cx="2429184" cy="784830"/>
          </a:xfrm>
          <a:prstGeom prst="rect">
            <a:avLst/>
          </a:prstGeom>
          <a:noFill/>
          <a:ln w="9525">
            <a:noFill/>
            <a:miter lim="800000"/>
            <a:headEnd/>
            <a:tailEnd/>
          </a:ln>
          <a:effectLst/>
        </p:spPr>
        <p:txBody>
          <a:bodyPr wrap="square">
            <a:spAutoFit/>
          </a:bodyPr>
          <a:lstStyle/>
          <a:p>
            <a:pPr defTabSz="1218804" fontAlgn="base">
              <a:lnSpc>
                <a:spcPts val="2666"/>
              </a:lnSpc>
              <a:spcBef>
                <a:spcPct val="0"/>
              </a:spcBef>
              <a:spcAft>
                <a:spcPct val="0"/>
              </a:spcAft>
            </a:pPr>
            <a:r>
              <a:rPr lang="en-ZA" sz="1866" dirty="0">
                <a:solidFill>
                  <a:srgbClr val="000000"/>
                </a:solidFill>
                <a:latin typeface="Arial" charset="0"/>
                <a:cs typeface="Arial" charset="0"/>
              </a:rPr>
              <a:t>Regular </a:t>
            </a:r>
            <a:r>
              <a:rPr lang="el-GR" sz="1866" dirty="0">
                <a:solidFill>
                  <a:srgbClr val="000000"/>
                </a:solidFill>
                <a:latin typeface="Arial" charset="0"/>
                <a:cs typeface="Arial" charset="0"/>
              </a:rPr>
              <a:t>β</a:t>
            </a:r>
            <a:r>
              <a:rPr lang="en-ZA" sz="1866" dirty="0">
                <a:solidFill>
                  <a:srgbClr val="000000"/>
                </a:solidFill>
                <a:latin typeface="Arial" charset="0"/>
                <a:cs typeface="Arial" charset="0"/>
              </a:rPr>
              <a:t>-agonist</a:t>
            </a:r>
          </a:p>
          <a:p>
            <a:pPr defTabSz="1218804" fontAlgn="base">
              <a:lnSpc>
                <a:spcPts val="2666"/>
              </a:lnSpc>
              <a:spcBef>
                <a:spcPct val="0"/>
              </a:spcBef>
              <a:spcAft>
                <a:spcPct val="0"/>
              </a:spcAft>
            </a:pPr>
            <a:r>
              <a:rPr lang="en-ZA" sz="1866" dirty="0">
                <a:solidFill>
                  <a:srgbClr val="000000"/>
                </a:solidFill>
                <a:latin typeface="Arial" charset="0"/>
                <a:cs typeface="Arial" charset="0"/>
              </a:rPr>
              <a:t>As needed </a:t>
            </a:r>
            <a:r>
              <a:rPr lang="el-GR" sz="1866" dirty="0">
                <a:solidFill>
                  <a:srgbClr val="000000"/>
                </a:solidFill>
                <a:latin typeface="Arial" charset="0"/>
                <a:cs typeface="Arial" charset="0"/>
              </a:rPr>
              <a:t>β</a:t>
            </a:r>
            <a:r>
              <a:rPr lang="en-ZA" sz="1866" dirty="0">
                <a:solidFill>
                  <a:srgbClr val="000000"/>
                </a:solidFill>
                <a:latin typeface="Arial" charset="0"/>
                <a:cs typeface="Arial" charset="0"/>
              </a:rPr>
              <a:t>-agonist  </a:t>
            </a:r>
            <a:endParaRPr lang="en-US" sz="1866" dirty="0">
              <a:solidFill>
                <a:srgbClr val="000000"/>
              </a:solidFill>
              <a:latin typeface="Arial" charset="0"/>
              <a:cs typeface="Arial" charset="0"/>
            </a:endParaRPr>
          </a:p>
        </p:txBody>
      </p:sp>
      <p:sp>
        <p:nvSpPr>
          <p:cNvPr id="74" name="Line 7"/>
          <p:cNvSpPr>
            <a:spLocks noChangeShapeType="1"/>
          </p:cNvSpPr>
          <p:nvPr/>
        </p:nvSpPr>
        <p:spPr bwMode="auto">
          <a:xfrm flipV="1">
            <a:off x="1881" y="973014"/>
            <a:ext cx="12188238" cy="7938"/>
          </a:xfrm>
          <a:prstGeom prst="line">
            <a:avLst/>
          </a:prstGeom>
          <a:noFill/>
          <a:ln w="28575">
            <a:solidFill>
              <a:srgbClr val="0070C0"/>
            </a:solidFill>
            <a:round/>
            <a:headEnd/>
            <a:tailEnd/>
          </a:ln>
          <a:effectLst>
            <a:outerShdw blurRad="50800" dist="38100" dir="5400000" algn="t" rotWithShape="0">
              <a:prstClr val="black">
                <a:alpha val="40000"/>
              </a:prstClr>
            </a:outerShdw>
          </a:effectLst>
        </p:spPr>
        <p:txBody>
          <a:bodyPr>
            <a:spAutoFit/>
          </a:bodyPr>
          <a:lstStyle/>
          <a:p>
            <a:pPr algn="r" defTabSz="1218804" fontAlgn="base">
              <a:spcBef>
                <a:spcPct val="0"/>
              </a:spcBef>
              <a:spcAft>
                <a:spcPct val="0"/>
              </a:spcAft>
            </a:pPr>
            <a:endParaRPr lang="en-ZA" sz="2133" b="1" dirty="0">
              <a:solidFill>
                <a:srgbClr val="000000"/>
              </a:solidFill>
              <a:latin typeface="Arial" charset="0"/>
              <a:cs typeface="Arial" charset="0"/>
            </a:endParaRPr>
          </a:p>
        </p:txBody>
      </p:sp>
      <p:sp>
        <p:nvSpPr>
          <p:cNvPr id="75" name="TextBox 74"/>
          <p:cNvSpPr txBox="1"/>
          <p:nvPr/>
        </p:nvSpPr>
        <p:spPr>
          <a:xfrm>
            <a:off x="4805503" y="6532014"/>
            <a:ext cx="7302364" cy="276999"/>
          </a:xfrm>
          <a:prstGeom prst="rect">
            <a:avLst/>
          </a:prstGeom>
          <a:noFill/>
        </p:spPr>
        <p:txBody>
          <a:bodyPr wrap="square" rtlCol="0">
            <a:spAutoFit/>
          </a:bodyPr>
          <a:lstStyle/>
          <a:p>
            <a:pPr algn="r" defTabSz="1218804" fontAlgn="base">
              <a:spcBef>
                <a:spcPct val="0"/>
              </a:spcBef>
              <a:spcAft>
                <a:spcPct val="0"/>
              </a:spcAft>
            </a:pPr>
            <a:r>
              <a:rPr lang="en-ZA" sz="1200" dirty="0">
                <a:solidFill>
                  <a:srgbClr val="000000"/>
                </a:solidFill>
                <a:latin typeface="Arial" charset="0"/>
                <a:cs typeface="Arial" charset="0"/>
              </a:rPr>
              <a:t>Taylor DR et al. Thorax 1993; 48: 134-138</a:t>
            </a:r>
          </a:p>
        </p:txBody>
      </p:sp>
      <p:sp>
        <p:nvSpPr>
          <p:cNvPr id="2" name="TextBox 1"/>
          <p:cNvSpPr txBox="1"/>
          <p:nvPr/>
        </p:nvSpPr>
        <p:spPr>
          <a:xfrm>
            <a:off x="59239" y="6463147"/>
            <a:ext cx="4865434" cy="646331"/>
          </a:xfrm>
          <a:prstGeom prst="rect">
            <a:avLst/>
          </a:prstGeom>
          <a:noFill/>
        </p:spPr>
        <p:txBody>
          <a:bodyPr wrap="none" rtlCol="0">
            <a:spAutoFit/>
          </a:bodyPr>
          <a:lstStyle/>
          <a:p>
            <a:r>
              <a:rPr lang="en-ZA" dirty="0" smtClean="0"/>
              <a:t>Study of 64 adults with mild-moderate asthma</a:t>
            </a:r>
          </a:p>
          <a:p>
            <a:endParaRPr lang="en-ZA" dirty="0"/>
          </a:p>
        </p:txBody>
      </p:sp>
    </p:spTree>
    <p:extLst>
      <p:ext uri="{BB962C8B-B14F-4D97-AF65-F5344CB8AC3E}">
        <p14:creationId xmlns:p14="http://schemas.microsoft.com/office/powerpoint/2010/main" val="4048796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010691" y="135619"/>
            <a:ext cx="10170618" cy="836126"/>
          </a:xfrm>
          <a:prstGeom prst="rect">
            <a:avLst/>
          </a:prstGeom>
          <a:noFill/>
          <a:ln w="9525" algn="ctr">
            <a:noFill/>
            <a:miter lim="800000"/>
            <a:headEnd/>
            <a:tailEnd/>
          </a:ln>
          <a:effectLst/>
        </p:spPr>
        <p:txBody>
          <a:bodyPr wrap="square">
            <a:spAutoFit/>
          </a:bodyPr>
          <a:lstStyle/>
          <a:p>
            <a:pPr algn="ctr" defTabSz="1218804" fontAlgn="base">
              <a:lnSpc>
                <a:spcPts val="2932"/>
              </a:lnSpc>
              <a:spcBef>
                <a:spcPct val="0"/>
              </a:spcBef>
              <a:spcAft>
                <a:spcPct val="0"/>
              </a:spcAft>
            </a:pPr>
            <a:r>
              <a:rPr lang="en-ZA" altLang="ko-KR" sz="3199" b="1" dirty="0">
                <a:solidFill>
                  <a:srgbClr val="000000"/>
                </a:solidFill>
                <a:latin typeface="Arial" charset="0"/>
                <a:cs typeface="Arial" charset="0"/>
              </a:rPr>
              <a:t>Subjects not experiencing an exacerbation by duration of treatment period</a:t>
            </a:r>
            <a:endParaRPr lang="en-GB" sz="3199" b="1" dirty="0">
              <a:solidFill>
                <a:srgbClr val="000000"/>
              </a:solidFill>
              <a:latin typeface="Arial" charset="0"/>
              <a:cs typeface="Arial" charset="0"/>
            </a:endParaRPr>
          </a:p>
        </p:txBody>
      </p:sp>
      <p:sp>
        <p:nvSpPr>
          <p:cNvPr id="7" name="Line 7"/>
          <p:cNvSpPr>
            <a:spLocks noChangeShapeType="1"/>
          </p:cNvSpPr>
          <p:nvPr/>
        </p:nvSpPr>
        <p:spPr bwMode="auto">
          <a:xfrm flipV="1">
            <a:off x="1881" y="973014"/>
            <a:ext cx="12188238" cy="7938"/>
          </a:xfrm>
          <a:prstGeom prst="line">
            <a:avLst/>
          </a:prstGeom>
          <a:noFill/>
          <a:ln w="28575">
            <a:solidFill>
              <a:srgbClr val="0070C0"/>
            </a:solidFill>
            <a:round/>
            <a:headEnd/>
            <a:tailEnd/>
          </a:ln>
          <a:effectLst>
            <a:outerShdw blurRad="50800" dist="38100" dir="5400000" algn="t" rotWithShape="0">
              <a:prstClr val="black">
                <a:alpha val="40000"/>
              </a:prstClr>
            </a:outerShdw>
          </a:effectLst>
        </p:spPr>
        <p:txBody>
          <a:bodyPr>
            <a:spAutoFit/>
          </a:bodyPr>
          <a:lstStyle/>
          <a:p>
            <a:pPr algn="r" defTabSz="1218804" fontAlgn="base">
              <a:spcBef>
                <a:spcPct val="0"/>
              </a:spcBef>
              <a:spcAft>
                <a:spcPct val="0"/>
              </a:spcAft>
            </a:pPr>
            <a:endParaRPr lang="en-ZA" sz="2133" b="1" dirty="0">
              <a:solidFill>
                <a:srgbClr val="000000"/>
              </a:solidFill>
              <a:latin typeface="Arial" charset="0"/>
              <a:cs typeface="Arial" charset="0"/>
            </a:endParaRPr>
          </a:p>
        </p:txBody>
      </p:sp>
      <p:sp>
        <p:nvSpPr>
          <p:cNvPr id="9" name="Line 11"/>
          <p:cNvSpPr>
            <a:spLocks noChangeShapeType="1"/>
          </p:cNvSpPr>
          <p:nvPr/>
        </p:nvSpPr>
        <p:spPr bwMode="auto">
          <a:xfrm>
            <a:off x="2132707" y="1975166"/>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10" name="Text Box 9"/>
          <p:cNvSpPr txBox="1">
            <a:spLocks noChangeArrowheads="1"/>
          </p:cNvSpPr>
          <p:nvPr/>
        </p:nvSpPr>
        <p:spPr bwMode="auto">
          <a:xfrm>
            <a:off x="1719447" y="1770046"/>
            <a:ext cx="526888" cy="379463"/>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866" dirty="0">
                <a:solidFill>
                  <a:srgbClr val="000000"/>
                </a:solidFill>
                <a:latin typeface="Arial" charset="0"/>
                <a:cs typeface="Arial" charset="0"/>
              </a:rPr>
              <a:t>60</a:t>
            </a:r>
            <a:endParaRPr lang="en-US" sz="1866" dirty="0">
              <a:solidFill>
                <a:srgbClr val="000000"/>
              </a:solidFill>
              <a:latin typeface="Arial" charset="0"/>
              <a:cs typeface="Arial" charset="0"/>
            </a:endParaRPr>
          </a:p>
        </p:txBody>
      </p:sp>
      <p:sp>
        <p:nvSpPr>
          <p:cNvPr id="12" name="Line 11"/>
          <p:cNvSpPr>
            <a:spLocks noChangeShapeType="1"/>
          </p:cNvSpPr>
          <p:nvPr/>
        </p:nvSpPr>
        <p:spPr bwMode="auto">
          <a:xfrm>
            <a:off x="2132707" y="2585771"/>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13" name="Text Box 9"/>
          <p:cNvSpPr txBox="1">
            <a:spLocks noChangeArrowheads="1"/>
          </p:cNvSpPr>
          <p:nvPr/>
        </p:nvSpPr>
        <p:spPr bwMode="auto">
          <a:xfrm>
            <a:off x="1719447" y="2380651"/>
            <a:ext cx="526888" cy="379463"/>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866" dirty="0">
                <a:solidFill>
                  <a:srgbClr val="000000"/>
                </a:solidFill>
                <a:latin typeface="Arial" charset="0"/>
                <a:cs typeface="Arial" charset="0"/>
              </a:rPr>
              <a:t>50</a:t>
            </a:r>
            <a:endParaRPr lang="en-US" sz="1866" dirty="0">
              <a:solidFill>
                <a:srgbClr val="000000"/>
              </a:solidFill>
              <a:latin typeface="Arial" charset="0"/>
              <a:cs typeface="Arial" charset="0"/>
            </a:endParaRPr>
          </a:p>
        </p:txBody>
      </p:sp>
      <p:sp>
        <p:nvSpPr>
          <p:cNvPr id="14" name="Line 11"/>
          <p:cNvSpPr>
            <a:spLocks noChangeShapeType="1"/>
          </p:cNvSpPr>
          <p:nvPr/>
        </p:nvSpPr>
        <p:spPr bwMode="auto">
          <a:xfrm>
            <a:off x="2132707" y="3197522"/>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15" name="Text Box 9"/>
          <p:cNvSpPr txBox="1">
            <a:spLocks noChangeArrowheads="1"/>
          </p:cNvSpPr>
          <p:nvPr/>
        </p:nvSpPr>
        <p:spPr bwMode="auto">
          <a:xfrm>
            <a:off x="1719447" y="2992402"/>
            <a:ext cx="526888" cy="379463"/>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866" dirty="0">
                <a:solidFill>
                  <a:srgbClr val="000000"/>
                </a:solidFill>
                <a:latin typeface="Arial" charset="0"/>
                <a:cs typeface="Arial" charset="0"/>
              </a:rPr>
              <a:t>40</a:t>
            </a:r>
            <a:endParaRPr lang="en-US" sz="1866" dirty="0">
              <a:solidFill>
                <a:srgbClr val="000000"/>
              </a:solidFill>
              <a:latin typeface="Arial" charset="0"/>
              <a:cs typeface="Arial" charset="0"/>
            </a:endParaRPr>
          </a:p>
        </p:txBody>
      </p:sp>
      <p:sp>
        <p:nvSpPr>
          <p:cNvPr id="16" name="Line 11"/>
          <p:cNvSpPr>
            <a:spLocks noChangeShapeType="1"/>
          </p:cNvSpPr>
          <p:nvPr/>
        </p:nvSpPr>
        <p:spPr bwMode="auto">
          <a:xfrm>
            <a:off x="2132707" y="3809273"/>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17" name="Text Box 9"/>
          <p:cNvSpPr txBox="1">
            <a:spLocks noChangeArrowheads="1"/>
          </p:cNvSpPr>
          <p:nvPr/>
        </p:nvSpPr>
        <p:spPr bwMode="auto">
          <a:xfrm>
            <a:off x="1719447" y="3604153"/>
            <a:ext cx="526888" cy="379463"/>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866" dirty="0">
                <a:solidFill>
                  <a:srgbClr val="000000"/>
                </a:solidFill>
                <a:latin typeface="Arial" charset="0"/>
                <a:cs typeface="Arial" charset="0"/>
              </a:rPr>
              <a:t>30</a:t>
            </a:r>
            <a:endParaRPr lang="en-US" sz="1866" dirty="0">
              <a:solidFill>
                <a:srgbClr val="000000"/>
              </a:solidFill>
              <a:latin typeface="Arial" charset="0"/>
              <a:cs typeface="Arial" charset="0"/>
            </a:endParaRPr>
          </a:p>
        </p:txBody>
      </p:sp>
      <p:sp>
        <p:nvSpPr>
          <p:cNvPr id="18" name="Line 11"/>
          <p:cNvSpPr>
            <a:spLocks noChangeShapeType="1"/>
          </p:cNvSpPr>
          <p:nvPr/>
        </p:nvSpPr>
        <p:spPr bwMode="auto">
          <a:xfrm>
            <a:off x="2132707" y="4421024"/>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19" name="Text Box 9"/>
          <p:cNvSpPr txBox="1">
            <a:spLocks noChangeArrowheads="1"/>
          </p:cNvSpPr>
          <p:nvPr/>
        </p:nvSpPr>
        <p:spPr bwMode="auto">
          <a:xfrm>
            <a:off x="1719447" y="4215905"/>
            <a:ext cx="526888" cy="379463"/>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866" dirty="0">
                <a:solidFill>
                  <a:srgbClr val="000000"/>
                </a:solidFill>
                <a:latin typeface="Arial" charset="0"/>
                <a:cs typeface="Arial" charset="0"/>
              </a:rPr>
              <a:t>20</a:t>
            </a:r>
            <a:endParaRPr lang="en-US" sz="1866" dirty="0">
              <a:solidFill>
                <a:srgbClr val="000000"/>
              </a:solidFill>
              <a:latin typeface="Arial" charset="0"/>
              <a:cs typeface="Arial" charset="0"/>
            </a:endParaRPr>
          </a:p>
        </p:txBody>
      </p:sp>
      <p:sp>
        <p:nvSpPr>
          <p:cNvPr id="20" name="Line 11"/>
          <p:cNvSpPr>
            <a:spLocks noChangeShapeType="1"/>
          </p:cNvSpPr>
          <p:nvPr/>
        </p:nvSpPr>
        <p:spPr bwMode="auto">
          <a:xfrm>
            <a:off x="2132707" y="5029037"/>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21" name="Text Box 9"/>
          <p:cNvSpPr txBox="1">
            <a:spLocks noChangeArrowheads="1"/>
          </p:cNvSpPr>
          <p:nvPr/>
        </p:nvSpPr>
        <p:spPr bwMode="auto">
          <a:xfrm>
            <a:off x="1719447" y="4823917"/>
            <a:ext cx="526888" cy="379463"/>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866" dirty="0">
                <a:solidFill>
                  <a:srgbClr val="000000"/>
                </a:solidFill>
                <a:latin typeface="Arial" charset="0"/>
                <a:cs typeface="Arial" charset="0"/>
              </a:rPr>
              <a:t>10</a:t>
            </a:r>
            <a:endParaRPr lang="en-US" sz="1866" dirty="0">
              <a:solidFill>
                <a:srgbClr val="000000"/>
              </a:solidFill>
              <a:latin typeface="Arial" charset="0"/>
              <a:cs typeface="Arial" charset="0"/>
            </a:endParaRPr>
          </a:p>
        </p:txBody>
      </p:sp>
      <p:sp>
        <p:nvSpPr>
          <p:cNvPr id="22" name="Line 11"/>
          <p:cNvSpPr>
            <a:spLocks noChangeShapeType="1"/>
          </p:cNvSpPr>
          <p:nvPr/>
        </p:nvSpPr>
        <p:spPr bwMode="auto">
          <a:xfrm>
            <a:off x="2132707" y="5648266"/>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23" name="Text Box 9"/>
          <p:cNvSpPr txBox="1">
            <a:spLocks noChangeArrowheads="1"/>
          </p:cNvSpPr>
          <p:nvPr/>
        </p:nvSpPr>
        <p:spPr bwMode="auto">
          <a:xfrm>
            <a:off x="1719447" y="5439407"/>
            <a:ext cx="526888" cy="379463"/>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866" dirty="0">
                <a:solidFill>
                  <a:srgbClr val="000000"/>
                </a:solidFill>
                <a:latin typeface="Arial" charset="0"/>
                <a:cs typeface="Arial" charset="0"/>
              </a:rPr>
              <a:t>0</a:t>
            </a:r>
            <a:endParaRPr lang="en-US" sz="1866" dirty="0">
              <a:solidFill>
                <a:srgbClr val="000000"/>
              </a:solidFill>
              <a:latin typeface="Arial" charset="0"/>
              <a:cs typeface="Arial" charset="0"/>
            </a:endParaRPr>
          </a:p>
        </p:txBody>
      </p:sp>
      <p:sp>
        <p:nvSpPr>
          <p:cNvPr id="24" name="Line 11"/>
          <p:cNvSpPr>
            <a:spLocks noChangeShapeType="1"/>
          </p:cNvSpPr>
          <p:nvPr/>
        </p:nvSpPr>
        <p:spPr bwMode="auto">
          <a:xfrm rot="16200000">
            <a:off x="2191957" y="5710063"/>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25" name="Text Box 9"/>
          <p:cNvSpPr txBox="1">
            <a:spLocks noChangeArrowheads="1"/>
          </p:cNvSpPr>
          <p:nvPr/>
        </p:nvSpPr>
        <p:spPr bwMode="auto">
          <a:xfrm>
            <a:off x="1994107" y="5704120"/>
            <a:ext cx="526888" cy="379463"/>
          </a:xfrm>
          <a:prstGeom prst="rect">
            <a:avLst/>
          </a:prstGeom>
          <a:noFill/>
          <a:ln w="9525">
            <a:noFill/>
            <a:miter lim="800000"/>
            <a:headEnd/>
            <a:tailEnd/>
          </a:ln>
          <a:effectLst/>
        </p:spPr>
        <p:txBody>
          <a:bodyPr wrap="square">
            <a:spAutoFit/>
          </a:bodyPr>
          <a:lstStyle/>
          <a:p>
            <a:pPr algn="ctr" defTabSz="1218804" fontAlgn="base">
              <a:spcBef>
                <a:spcPct val="0"/>
              </a:spcBef>
              <a:spcAft>
                <a:spcPct val="0"/>
              </a:spcAft>
            </a:pPr>
            <a:r>
              <a:rPr lang="en-ZA" sz="1866" dirty="0">
                <a:solidFill>
                  <a:srgbClr val="000000"/>
                </a:solidFill>
                <a:latin typeface="Arial" charset="0"/>
                <a:cs typeface="Arial" charset="0"/>
              </a:rPr>
              <a:t>0</a:t>
            </a:r>
            <a:endParaRPr lang="en-US" sz="1866" dirty="0">
              <a:solidFill>
                <a:srgbClr val="000000"/>
              </a:solidFill>
              <a:latin typeface="Arial" charset="0"/>
              <a:cs typeface="Arial" charset="0"/>
            </a:endParaRPr>
          </a:p>
        </p:txBody>
      </p:sp>
      <p:sp>
        <p:nvSpPr>
          <p:cNvPr id="26" name="Line 11"/>
          <p:cNvSpPr>
            <a:spLocks noChangeShapeType="1"/>
          </p:cNvSpPr>
          <p:nvPr/>
        </p:nvSpPr>
        <p:spPr bwMode="auto">
          <a:xfrm rot="16200000">
            <a:off x="3172511" y="5710063"/>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27" name="Text Box 9"/>
          <p:cNvSpPr txBox="1">
            <a:spLocks noChangeArrowheads="1"/>
          </p:cNvSpPr>
          <p:nvPr/>
        </p:nvSpPr>
        <p:spPr bwMode="auto">
          <a:xfrm>
            <a:off x="2974662" y="5647641"/>
            <a:ext cx="526888" cy="379463"/>
          </a:xfrm>
          <a:prstGeom prst="rect">
            <a:avLst/>
          </a:prstGeom>
          <a:noFill/>
          <a:ln w="9525">
            <a:noFill/>
            <a:miter lim="800000"/>
            <a:headEnd/>
            <a:tailEnd/>
          </a:ln>
          <a:effectLst/>
        </p:spPr>
        <p:txBody>
          <a:bodyPr wrap="square">
            <a:spAutoFit/>
          </a:bodyPr>
          <a:lstStyle/>
          <a:p>
            <a:pPr algn="ctr" defTabSz="1218804" fontAlgn="base">
              <a:spcBef>
                <a:spcPct val="0"/>
              </a:spcBef>
              <a:spcAft>
                <a:spcPct val="0"/>
              </a:spcAft>
            </a:pPr>
            <a:r>
              <a:rPr lang="en-ZA" sz="1866" dirty="0">
                <a:solidFill>
                  <a:srgbClr val="000000"/>
                </a:solidFill>
                <a:latin typeface="Arial" charset="0"/>
                <a:cs typeface="Arial" charset="0"/>
              </a:rPr>
              <a:t>20</a:t>
            </a:r>
            <a:endParaRPr lang="en-US" sz="1866" dirty="0">
              <a:solidFill>
                <a:srgbClr val="000000"/>
              </a:solidFill>
              <a:latin typeface="Arial" charset="0"/>
              <a:cs typeface="Arial" charset="0"/>
            </a:endParaRPr>
          </a:p>
        </p:txBody>
      </p:sp>
      <p:sp>
        <p:nvSpPr>
          <p:cNvPr id="28" name="Line 11"/>
          <p:cNvSpPr>
            <a:spLocks noChangeShapeType="1"/>
          </p:cNvSpPr>
          <p:nvPr/>
        </p:nvSpPr>
        <p:spPr bwMode="auto">
          <a:xfrm rot="16200000">
            <a:off x="4148725" y="5710063"/>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29" name="Text Box 9"/>
          <p:cNvSpPr txBox="1">
            <a:spLocks noChangeArrowheads="1"/>
          </p:cNvSpPr>
          <p:nvPr/>
        </p:nvSpPr>
        <p:spPr bwMode="auto">
          <a:xfrm>
            <a:off x="3950875" y="5704120"/>
            <a:ext cx="526888" cy="379463"/>
          </a:xfrm>
          <a:prstGeom prst="rect">
            <a:avLst/>
          </a:prstGeom>
          <a:noFill/>
          <a:ln w="9525">
            <a:noFill/>
            <a:miter lim="800000"/>
            <a:headEnd/>
            <a:tailEnd/>
          </a:ln>
          <a:effectLst/>
        </p:spPr>
        <p:txBody>
          <a:bodyPr wrap="square">
            <a:spAutoFit/>
          </a:bodyPr>
          <a:lstStyle/>
          <a:p>
            <a:pPr algn="ctr" defTabSz="1218804" fontAlgn="base">
              <a:spcBef>
                <a:spcPct val="0"/>
              </a:spcBef>
              <a:spcAft>
                <a:spcPct val="0"/>
              </a:spcAft>
            </a:pPr>
            <a:r>
              <a:rPr lang="en-ZA" sz="1866" dirty="0">
                <a:solidFill>
                  <a:srgbClr val="000000"/>
                </a:solidFill>
                <a:latin typeface="Arial" charset="0"/>
                <a:cs typeface="Arial" charset="0"/>
              </a:rPr>
              <a:t>40</a:t>
            </a:r>
            <a:endParaRPr lang="en-US" sz="1866" dirty="0">
              <a:solidFill>
                <a:srgbClr val="000000"/>
              </a:solidFill>
              <a:latin typeface="Arial" charset="0"/>
              <a:cs typeface="Arial" charset="0"/>
            </a:endParaRPr>
          </a:p>
        </p:txBody>
      </p:sp>
      <p:sp>
        <p:nvSpPr>
          <p:cNvPr id="30" name="Line 11"/>
          <p:cNvSpPr>
            <a:spLocks noChangeShapeType="1"/>
          </p:cNvSpPr>
          <p:nvPr/>
        </p:nvSpPr>
        <p:spPr bwMode="auto">
          <a:xfrm rot="16200000">
            <a:off x="5148471" y="5710063"/>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31" name="Text Box 9"/>
          <p:cNvSpPr txBox="1">
            <a:spLocks noChangeArrowheads="1"/>
          </p:cNvSpPr>
          <p:nvPr/>
        </p:nvSpPr>
        <p:spPr bwMode="auto">
          <a:xfrm>
            <a:off x="4950622" y="5704120"/>
            <a:ext cx="526888" cy="379463"/>
          </a:xfrm>
          <a:prstGeom prst="rect">
            <a:avLst/>
          </a:prstGeom>
          <a:noFill/>
          <a:ln w="9525">
            <a:noFill/>
            <a:miter lim="800000"/>
            <a:headEnd/>
            <a:tailEnd/>
          </a:ln>
          <a:effectLst/>
        </p:spPr>
        <p:txBody>
          <a:bodyPr wrap="square">
            <a:spAutoFit/>
          </a:bodyPr>
          <a:lstStyle/>
          <a:p>
            <a:pPr algn="ctr" defTabSz="1218804" fontAlgn="base">
              <a:spcBef>
                <a:spcPct val="0"/>
              </a:spcBef>
              <a:spcAft>
                <a:spcPct val="0"/>
              </a:spcAft>
            </a:pPr>
            <a:r>
              <a:rPr lang="en-ZA" sz="1866" dirty="0">
                <a:solidFill>
                  <a:srgbClr val="000000"/>
                </a:solidFill>
                <a:latin typeface="Arial" charset="0"/>
                <a:cs typeface="Arial" charset="0"/>
              </a:rPr>
              <a:t>60</a:t>
            </a:r>
            <a:endParaRPr lang="en-US" sz="1866" dirty="0">
              <a:solidFill>
                <a:srgbClr val="000000"/>
              </a:solidFill>
              <a:latin typeface="Arial" charset="0"/>
              <a:cs typeface="Arial" charset="0"/>
            </a:endParaRPr>
          </a:p>
        </p:txBody>
      </p:sp>
      <p:sp>
        <p:nvSpPr>
          <p:cNvPr id="32" name="Line 11"/>
          <p:cNvSpPr>
            <a:spLocks noChangeShapeType="1"/>
          </p:cNvSpPr>
          <p:nvPr/>
        </p:nvSpPr>
        <p:spPr bwMode="auto">
          <a:xfrm rot="16200000">
            <a:off x="6129391" y="5710063"/>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33" name="Text Box 9"/>
          <p:cNvSpPr txBox="1">
            <a:spLocks noChangeArrowheads="1"/>
          </p:cNvSpPr>
          <p:nvPr/>
        </p:nvSpPr>
        <p:spPr bwMode="auto">
          <a:xfrm>
            <a:off x="5931541" y="5704120"/>
            <a:ext cx="526888" cy="379463"/>
          </a:xfrm>
          <a:prstGeom prst="rect">
            <a:avLst/>
          </a:prstGeom>
          <a:noFill/>
          <a:ln w="9525">
            <a:noFill/>
            <a:miter lim="800000"/>
            <a:headEnd/>
            <a:tailEnd/>
          </a:ln>
          <a:effectLst/>
        </p:spPr>
        <p:txBody>
          <a:bodyPr wrap="square">
            <a:spAutoFit/>
          </a:bodyPr>
          <a:lstStyle/>
          <a:p>
            <a:pPr algn="ctr" defTabSz="1218804" fontAlgn="base">
              <a:spcBef>
                <a:spcPct val="0"/>
              </a:spcBef>
              <a:spcAft>
                <a:spcPct val="0"/>
              </a:spcAft>
            </a:pPr>
            <a:r>
              <a:rPr lang="en-ZA" sz="1866" dirty="0">
                <a:solidFill>
                  <a:srgbClr val="000000"/>
                </a:solidFill>
                <a:latin typeface="Arial" charset="0"/>
                <a:cs typeface="Arial" charset="0"/>
              </a:rPr>
              <a:t>80</a:t>
            </a:r>
            <a:endParaRPr lang="en-US" sz="1866" dirty="0">
              <a:solidFill>
                <a:srgbClr val="000000"/>
              </a:solidFill>
              <a:latin typeface="Arial" charset="0"/>
              <a:cs typeface="Arial" charset="0"/>
            </a:endParaRPr>
          </a:p>
        </p:txBody>
      </p:sp>
      <p:sp>
        <p:nvSpPr>
          <p:cNvPr id="34" name="Line 11"/>
          <p:cNvSpPr>
            <a:spLocks noChangeShapeType="1"/>
          </p:cNvSpPr>
          <p:nvPr/>
        </p:nvSpPr>
        <p:spPr bwMode="auto">
          <a:xfrm rot="16200000">
            <a:off x="7118876" y="5710063"/>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35" name="Text Box 9"/>
          <p:cNvSpPr txBox="1">
            <a:spLocks noChangeArrowheads="1"/>
          </p:cNvSpPr>
          <p:nvPr/>
        </p:nvSpPr>
        <p:spPr bwMode="auto">
          <a:xfrm>
            <a:off x="6825807" y="5704120"/>
            <a:ext cx="710981" cy="379463"/>
          </a:xfrm>
          <a:prstGeom prst="rect">
            <a:avLst/>
          </a:prstGeom>
          <a:noFill/>
          <a:ln w="9525">
            <a:noFill/>
            <a:miter lim="800000"/>
            <a:headEnd/>
            <a:tailEnd/>
          </a:ln>
          <a:effectLst/>
        </p:spPr>
        <p:txBody>
          <a:bodyPr wrap="square">
            <a:spAutoFit/>
          </a:bodyPr>
          <a:lstStyle/>
          <a:p>
            <a:pPr algn="ctr" defTabSz="1218804" fontAlgn="base">
              <a:spcBef>
                <a:spcPct val="0"/>
              </a:spcBef>
              <a:spcAft>
                <a:spcPct val="0"/>
              </a:spcAft>
            </a:pPr>
            <a:r>
              <a:rPr lang="en-ZA" sz="1866" dirty="0">
                <a:solidFill>
                  <a:srgbClr val="000000"/>
                </a:solidFill>
                <a:latin typeface="Arial" charset="0"/>
                <a:cs typeface="Arial" charset="0"/>
              </a:rPr>
              <a:t>100</a:t>
            </a:r>
            <a:endParaRPr lang="en-US" sz="1866" dirty="0">
              <a:solidFill>
                <a:srgbClr val="000000"/>
              </a:solidFill>
              <a:latin typeface="Arial" charset="0"/>
              <a:cs typeface="Arial" charset="0"/>
            </a:endParaRPr>
          </a:p>
        </p:txBody>
      </p:sp>
      <p:sp>
        <p:nvSpPr>
          <p:cNvPr id="36" name="Line 11"/>
          <p:cNvSpPr>
            <a:spLocks noChangeShapeType="1"/>
          </p:cNvSpPr>
          <p:nvPr/>
        </p:nvSpPr>
        <p:spPr bwMode="auto">
          <a:xfrm rot="16200000">
            <a:off x="8109209" y="5710063"/>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37" name="Text Box 9"/>
          <p:cNvSpPr txBox="1">
            <a:spLocks noChangeArrowheads="1"/>
          </p:cNvSpPr>
          <p:nvPr/>
        </p:nvSpPr>
        <p:spPr bwMode="auto">
          <a:xfrm>
            <a:off x="7816140" y="5704120"/>
            <a:ext cx="710981" cy="379463"/>
          </a:xfrm>
          <a:prstGeom prst="rect">
            <a:avLst/>
          </a:prstGeom>
          <a:noFill/>
          <a:ln w="9525">
            <a:noFill/>
            <a:miter lim="800000"/>
            <a:headEnd/>
            <a:tailEnd/>
          </a:ln>
          <a:effectLst/>
        </p:spPr>
        <p:txBody>
          <a:bodyPr wrap="square">
            <a:spAutoFit/>
          </a:bodyPr>
          <a:lstStyle/>
          <a:p>
            <a:pPr algn="ctr" defTabSz="1218804" fontAlgn="base">
              <a:spcBef>
                <a:spcPct val="0"/>
              </a:spcBef>
              <a:spcAft>
                <a:spcPct val="0"/>
              </a:spcAft>
            </a:pPr>
            <a:r>
              <a:rPr lang="en-ZA" sz="1866" dirty="0">
                <a:solidFill>
                  <a:srgbClr val="000000"/>
                </a:solidFill>
                <a:latin typeface="Arial" charset="0"/>
                <a:cs typeface="Arial" charset="0"/>
              </a:rPr>
              <a:t>120</a:t>
            </a:r>
            <a:endParaRPr lang="en-US" sz="1866" dirty="0">
              <a:solidFill>
                <a:srgbClr val="000000"/>
              </a:solidFill>
              <a:latin typeface="Arial" charset="0"/>
              <a:cs typeface="Arial" charset="0"/>
            </a:endParaRPr>
          </a:p>
        </p:txBody>
      </p:sp>
      <p:sp>
        <p:nvSpPr>
          <p:cNvPr id="38" name="Line 11"/>
          <p:cNvSpPr>
            <a:spLocks noChangeShapeType="1"/>
          </p:cNvSpPr>
          <p:nvPr/>
        </p:nvSpPr>
        <p:spPr bwMode="auto">
          <a:xfrm rot="16200000">
            <a:off x="9099542" y="5710063"/>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39" name="Text Box 9"/>
          <p:cNvSpPr txBox="1">
            <a:spLocks noChangeArrowheads="1"/>
          </p:cNvSpPr>
          <p:nvPr/>
        </p:nvSpPr>
        <p:spPr bwMode="auto">
          <a:xfrm>
            <a:off x="8806473" y="5704120"/>
            <a:ext cx="710981" cy="379463"/>
          </a:xfrm>
          <a:prstGeom prst="rect">
            <a:avLst/>
          </a:prstGeom>
          <a:noFill/>
          <a:ln w="9525">
            <a:noFill/>
            <a:miter lim="800000"/>
            <a:headEnd/>
            <a:tailEnd/>
          </a:ln>
          <a:effectLst/>
        </p:spPr>
        <p:txBody>
          <a:bodyPr wrap="square">
            <a:spAutoFit/>
          </a:bodyPr>
          <a:lstStyle/>
          <a:p>
            <a:pPr algn="ctr" defTabSz="1218804" fontAlgn="base">
              <a:spcBef>
                <a:spcPct val="0"/>
              </a:spcBef>
              <a:spcAft>
                <a:spcPct val="0"/>
              </a:spcAft>
            </a:pPr>
            <a:r>
              <a:rPr lang="en-ZA" sz="1866" dirty="0">
                <a:solidFill>
                  <a:srgbClr val="000000"/>
                </a:solidFill>
                <a:latin typeface="Arial" charset="0"/>
                <a:cs typeface="Arial" charset="0"/>
              </a:rPr>
              <a:t>140</a:t>
            </a:r>
            <a:endParaRPr lang="en-US" sz="1866" dirty="0">
              <a:solidFill>
                <a:srgbClr val="000000"/>
              </a:solidFill>
              <a:latin typeface="Arial" charset="0"/>
              <a:cs typeface="Arial" charset="0"/>
            </a:endParaRPr>
          </a:p>
        </p:txBody>
      </p:sp>
      <p:sp>
        <p:nvSpPr>
          <p:cNvPr id="40" name="Line 11"/>
          <p:cNvSpPr>
            <a:spLocks noChangeShapeType="1"/>
          </p:cNvSpPr>
          <p:nvPr/>
        </p:nvSpPr>
        <p:spPr bwMode="auto">
          <a:xfrm rot="16200000">
            <a:off x="10089875" y="5710063"/>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41" name="Text Box 9"/>
          <p:cNvSpPr txBox="1">
            <a:spLocks noChangeArrowheads="1"/>
          </p:cNvSpPr>
          <p:nvPr/>
        </p:nvSpPr>
        <p:spPr bwMode="auto">
          <a:xfrm>
            <a:off x="9796806" y="5704120"/>
            <a:ext cx="710981" cy="379463"/>
          </a:xfrm>
          <a:prstGeom prst="rect">
            <a:avLst/>
          </a:prstGeom>
          <a:noFill/>
          <a:ln w="9525">
            <a:noFill/>
            <a:miter lim="800000"/>
            <a:headEnd/>
            <a:tailEnd/>
          </a:ln>
          <a:effectLst/>
        </p:spPr>
        <p:txBody>
          <a:bodyPr wrap="square">
            <a:spAutoFit/>
          </a:bodyPr>
          <a:lstStyle/>
          <a:p>
            <a:pPr algn="ctr" defTabSz="1218804" fontAlgn="base">
              <a:spcBef>
                <a:spcPct val="0"/>
              </a:spcBef>
              <a:spcAft>
                <a:spcPct val="0"/>
              </a:spcAft>
            </a:pPr>
            <a:r>
              <a:rPr lang="en-ZA" sz="1866" dirty="0">
                <a:solidFill>
                  <a:srgbClr val="000000"/>
                </a:solidFill>
                <a:latin typeface="Arial" charset="0"/>
                <a:cs typeface="Arial" charset="0"/>
              </a:rPr>
              <a:t>160</a:t>
            </a:r>
            <a:endParaRPr lang="en-US" sz="1866" dirty="0">
              <a:solidFill>
                <a:srgbClr val="000000"/>
              </a:solidFill>
              <a:latin typeface="Arial" charset="0"/>
              <a:cs typeface="Arial" charset="0"/>
            </a:endParaRPr>
          </a:p>
        </p:txBody>
      </p:sp>
      <p:sp>
        <p:nvSpPr>
          <p:cNvPr id="42" name="Text Box 9"/>
          <p:cNvSpPr txBox="1">
            <a:spLocks noChangeArrowheads="1"/>
          </p:cNvSpPr>
          <p:nvPr/>
        </p:nvSpPr>
        <p:spPr bwMode="auto">
          <a:xfrm>
            <a:off x="5232667" y="6010537"/>
            <a:ext cx="2369935" cy="379463"/>
          </a:xfrm>
          <a:prstGeom prst="rect">
            <a:avLst/>
          </a:prstGeom>
          <a:noFill/>
          <a:ln w="9525">
            <a:noFill/>
            <a:miter lim="800000"/>
            <a:headEnd/>
            <a:tailEnd/>
          </a:ln>
          <a:effectLst/>
        </p:spPr>
        <p:txBody>
          <a:bodyPr wrap="square">
            <a:spAutoFit/>
          </a:bodyPr>
          <a:lstStyle/>
          <a:p>
            <a:pPr algn="ctr" defTabSz="1218804" fontAlgn="base">
              <a:spcBef>
                <a:spcPct val="0"/>
              </a:spcBef>
              <a:spcAft>
                <a:spcPct val="0"/>
              </a:spcAft>
            </a:pPr>
            <a:r>
              <a:rPr lang="en-ZA" sz="1866" dirty="0">
                <a:solidFill>
                  <a:srgbClr val="000000"/>
                </a:solidFill>
                <a:latin typeface="Arial" charset="0"/>
                <a:cs typeface="Arial" charset="0"/>
              </a:rPr>
              <a:t>Days of treatment</a:t>
            </a:r>
            <a:endParaRPr lang="en-US" sz="1866" dirty="0">
              <a:solidFill>
                <a:srgbClr val="000000"/>
              </a:solidFill>
              <a:latin typeface="Arial" charset="0"/>
              <a:cs typeface="Arial" charset="0"/>
            </a:endParaRPr>
          </a:p>
        </p:txBody>
      </p:sp>
      <p:sp>
        <p:nvSpPr>
          <p:cNvPr id="43" name="Text Box 9"/>
          <p:cNvSpPr txBox="1">
            <a:spLocks noChangeArrowheads="1"/>
          </p:cNvSpPr>
          <p:nvPr/>
        </p:nvSpPr>
        <p:spPr bwMode="auto">
          <a:xfrm rot="16200000">
            <a:off x="-702883" y="3387389"/>
            <a:ext cx="4562125" cy="379463"/>
          </a:xfrm>
          <a:prstGeom prst="rect">
            <a:avLst/>
          </a:prstGeom>
          <a:noFill/>
          <a:ln w="9525">
            <a:noFill/>
            <a:miter lim="800000"/>
            <a:headEnd/>
            <a:tailEnd/>
          </a:ln>
          <a:effectLst/>
        </p:spPr>
        <p:txBody>
          <a:bodyPr wrap="square">
            <a:spAutoFit/>
          </a:bodyPr>
          <a:lstStyle/>
          <a:p>
            <a:pPr algn="ctr" defTabSz="1218804" fontAlgn="base">
              <a:spcBef>
                <a:spcPct val="0"/>
              </a:spcBef>
              <a:spcAft>
                <a:spcPct val="0"/>
              </a:spcAft>
            </a:pPr>
            <a:r>
              <a:rPr lang="en-ZA" sz="1866" dirty="0">
                <a:solidFill>
                  <a:srgbClr val="000000"/>
                </a:solidFill>
                <a:latin typeface="Arial" charset="0"/>
                <a:cs typeface="Arial" charset="0"/>
              </a:rPr>
              <a:t>No. of subjects without exacerbations </a:t>
            </a:r>
            <a:endParaRPr lang="en-US" sz="1866" dirty="0">
              <a:solidFill>
                <a:srgbClr val="000000"/>
              </a:solidFill>
              <a:latin typeface="Arial" charset="0"/>
              <a:cs typeface="Arial" charset="0"/>
            </a:endParaRPr>
          </a:p>
        </p:txBody>
      </p:sp>
      <p:sp>
        <p:nvSpPr>
          <p:cNvPr id="44" name="Text Box 9"/>
          <p:cNvSpPr txBox="1">
            <a:spLocks noChangeArrowheads="1"/>
          </p:cNvSpPr>
          <p:nvPr/>
        </p:nvSpPr>
        <p:spPr bwMode="auto">
          <a:xfrm>
            <a:off x="4955469" y="4910210"/>
            <a:ext cx="2369935" cy="379463"/>
          </a:xfrm>
          <a:prstGeom prst="rect">
            <a:avLst/>
          </a:prstGeom>
          <a:noFill/>
          <a:ln w="9525">
            <a:noFill/>
            <a:miter lim="800000"/>
            <a:headEnd/>
            <a:tailEnd/>
          </a:ln>
          <a:effectLst/>
        </p:spPr>
        <p:txBody>
          <a:bodyPr wrap="square">
            <a:spAutoFit/>
          </a:bodyPr>
          <a:lstStyle/>
          <a:p>
            <a:pPr algn="ctr" defTabSz="1218804" fontAlgn="base">
              <a:spcBef>
                <a:spcPct val="0"/>
              </a:spcBef>
              <a:spcAft>
                <a:spcPct val="0"/>
              </a:spcAft>
            </a:pPr>
            <a:r>
              <a:rPr lang="en-ZA" sz="1866" b="1" dirty="0">
                <a:solidFill>
                  <a:srgbClr val="FF9900"/>
                </a:solidFill>
                <a:latin typeface="Arial" charset="0"/>
                <a:cs typeface="Arial" charset="0"/>
              </a:rPr>
              <a:t>Regular </a:t>
            </a:r>
            <a:r>
              <a:rPr lang="el-GR" sz="1866" b="1" dirty="0">
                <a:solidFill>
                  <a:srgbClr val="FF9900"/>
                </a:solidFill>
                <a:latin typeface="Arial" charset="0"/>
                <a:cs typeface="Arial" charset="0"/>
              </a:rPr>
              <a:t>β</a:t>
            </a:r>
            <a:r>
              <a:rPr lang="en-ZA" sz="1866" b="1" dirty="0">
                <a:solidFill>
                  <a:srgbClr val="FF9900"/>
                </a:solidFill>
                <a:latin typeface="Arial" charset="0"/>
                <a:cs typeface="Arial" charset="0"/>
              </a:rPr>
              <a:t>-agonist</a:t>
            </a:r>
            <a:endParaRPr lang="en-US" sz="1866" b="1" dirty="0">
              <a:solidFill>
                <a:srgbClr val="FF9900"/>
              </a:solidFill>
              <a:latin typeface="Arial" charset="0"/>
              <a:cs typeface="Arial" charset="0"/>
            </a:endParaRPr>
          </a:p>
        </p:txBody>
      </p:sp>
      <p:sp>
        <p:nvSpPr>
          <p:cNvPr id="45" name="Text Box 9"/>
          <p:cNvSpPr txBox="1">
            <a:spLocks noChangeArrowheads="1"/>
          </p:cNvSpPr>
          <p:nvPr/>
        </p:nvSpPr>
        <p:spPr bwMode="auto">
          <a:xfrm>
            <a:off x="5148026" y="3073511"/>
            <a:ext cx="3021667" cy="379463"/>
          </a:xfrm>
          <a:prstGeom prst="rect">
            <a:avLst/>
          </a:prstGeom>
          <a:noFill/>
          <a:ln w="9525">
            <a:noFill/>
            <a:miter lim="800000"/>
            <a:headEnd/>
            <a:tailEnd/>
          </a:ln>
          <a:effectLst/>
        </p:spPr>
        <p:txBody>
          <a:bodyPr wrap="square">
            <a:spAutoFit/>
          </a:bodyPr>
          <a:lstStyle/>
          <a:p>
            <a:pPr algn="ctr" defTabSz="1218804" fontAlgn="base">
              <a:spcBef>
                <a:spcPct val="0"/>
              </a:spcBef>
              <a:spcAft>
                <a:spcPct val="0"/>
              </a:spcAft>
            </a:pPr>
            <a:r>
              <a:rPr lang="en-ZA" sz="1866" b="1" dirty="0">
                <a:solidFill>
                  <a:srgbClr val="0000FF"/>
                </a:solidFill>
                <a:latin typeface="Arial" charset="0"/>
                <a:cs typeface="Arial" charset="0"/>
              </a:rPr>
              <a:t>As needed </a:t>
            </a:r>
            <a:r>
              <a:rPr lang="el-GR" sz="1866" b="1" dirty="0">
                <a:solidFill>
                  <a:srgbClr val="0000FF"/>
                </a:solidFill>
                <a:latin typeface="Arial" charset="0"/>
                <a:cs typeface="Arial" charset="0"/>
              </a:rPr>
              <a:t>β</a:t>
            </a:r>
            <a:r>
              <a:rPr lang="en-ZA" sz="1866" b="1" dirty="0">
                <a:solidFill>
                  <a:srgbClr val="0000FF"/>
                </a:solidFill>
                <a:latin typeface="Arial" charset="0"/>
                <a:cs typeface="Arial" charset="0"/>
              </a:rPr>
              <a:t>-agonist</a:t>
            </a:r>
            <a:endParaRPr lang="en-US" sz="1866" b="1" dirty="0">
              <a:solidFill>
                <a:srgbClr val="0000FF"/>
              </a:solidFill>
              <a:latin typeface="Arial" charset="0"/>
              <a:cs typeface="Arial" charset="0"/>
            </a:endParaRPr>
          </a:p>
        </p:txBody>
      </p:sp>
      <p:sp>
        <p:nvSpPr>
          <p:cNvPr id="11" name="Rectangle 10"/>
          <p:cNvSpPr/>
          <p:nvPr/>
        </p:nvSpPr>
        <p:spPr bwMode="auto">
          <a:xfrm>
            <a:off x="2257553" y="1328856"/>
            <a:ext cx="8337093" cy="4318784"/>
          </a:xfrm>
          <a:prstGeom prst="rect">
            <a:avLst/>
          </a:prstGeom>
          <a:noFill/>
          <a:ln w="19050" cap="flat" cmpd="sng" algn="ctr">
            <a:solidFill>
              <a:schemeClr val="tx1"/>
            </a:solidFill>
            <a:prstDash val="solid"/>
            <a:round/>
            <a:headEnd type="none" w="med" len="med"/>
            <a:tailEnd type="none" w="med" len="med"/>
          </a:ln>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62471" name="Freeform 7"/>
          <p:cNvSpPr>
            <a:spLocks/>
          </p:cNvSpPr>
          <p:nvPr/>
        </p:nvSpPr>
        <p:spPr bwMode="auto">
          <a:xfrm>
            <a:off x="2348541" y="1745712"/>
            <a:ext cx="8246104" cy="3358114"/>
          </a:xfrm>
          <a:custGeom>
            <a:avLst/>
            <a:gdLst/>
            <a:ahLst/>
            <a:cxnLst>
              <a:cxn ang="0">
                <a:pos x="15856" y="7315"/>
              </a:cxn>
              <a:cxn ang="0">
                <a:pos x="13475" y="7157"/>
              </a:cxn>
              <a:cxn ang="0">
                <a:pos x="12935" y="7040"/>
              </a:cxn>
              <a:cxn ang="0">
                <a:pos x="11517" y="6881"/>
              </a:cxn>
              <a:cxn ang="0">
                <a:pos x="9220" y="6776"/>
              </a:cxn>
              <a:cxn ang="0">
                <a:pos x="8765" y="6617"/>
              </a:cxn>
              <a:cxn ang="0">
                <a:pos x="8575" y="6479"/>
              </a:cxn>
              <a:cxn ang="0">
                <a:pos x="8374" y="6342"/>
              </a:cxn>
              <a:cxn ang="0">
                <a:pos x="8257" y="6225"/>
              </a:cxn>
              <a:cxn ang="0">
                <a:pos x="8035" y="6088"/>
              </a:cxn>
              <a:cxn ang="0">
                <a:pos x="7940" y="5929"/>
              </a:cxn>
              <a:cxn ang="0">
                <a:pos x="7813" y="5791"/>
              </a:cxn>
              <a:cxn ang="0">
                <a:pos x="7178" y="5654"/>
              </a:cxn>
              <a:cxn ang="0">
                <a:pos x="6754" y="5527"/>
              </a:cxn>
              <a:cxn ang="0">
                <a:pos x="6638" y="5379"/>
              </a:cxn>
              <a:cxn ang="0">
                <a:pos x="6373" y="5241"/>
              </a:cxn>
              <a:cxn ang="0">
                <a:pos x="5664" y="5156"/>
              </a:cxn>
              <a:cxn ang="0">
                <a:pos x="5241" y="4966"/>
              </a:cxn>
              <a:cxn ang="0">
                <a:pos x="4997" y="4860"/>
              </a:cxn>
              <a:cxn ang="0">
                <a:pos x="4130" y="4701"/>
              </a:cxn>
              <a:cxn ang="0">
                <a:pos x="4024" y="4585"/>
              </a:cxn>
              <a:cxn ang="0">
                <a:pos x="3410" y="4426"/>
              </a:cxn>
              <a:cxn ang="0">
                <a:pos x="3294" y="4162"/>
              </a:cxn>
              <a:cxn ang="0">
                <a:pos x="3071" y="4035"/>
              </a:cxn>
              <a:cxn ang="0">
                <a:pos x="2923" y="3876"/>
              </a:cxn>
              <a:cxn ang="0">
                <a:pos x="2500" y="3781"/>
              </a:cxn>
              <a:cxn ang="0">
                <a:pos x="1971" y="3643"/>
              </a:cxn>
              <a:cxn ang="0">
                <a:pos x="1854" y="3378"/>
              </a:cxn>
              <a:cxn ang="0">
                <a:pos x="1738" y="3241"/>
              </a:cxn>
              <a:cxn ang="0">
                <a:pos x="1643" y="2976"/>
              </a:cxn>
              <a:cxn ang="0">
                <a:pos x="1516" y="2828"/>
              </a:cxn>
              <a:cxn ang="0">
                <a:pos x="1399" y="2542"/>
              </a:cxn>
              <a:cxn ang="0">
                <a:pos x="1304" y="2436"/>
              </a:cxn>
              <a:cxn ang="0">
                <a:pos x="1185" y="2299"/>
              </a:cxn>
              <a:cxn ang="0">
                <a:pos x="1103" y="2013"/>
              </a:cxn>
              <a:cxn ang="0">
                <a:pos x="997" y="1640"/>
              </a:cxn>
              <a:cxn ang="0">
                <a:pos x="881" y="1505"/>
              </a:cxn>
              <a:cxn ang="0">
                <a:pos x="775" y="1238"/>
              </a:cxn>
              <a:cxn ang="0">
                <a:pos x="560" y="1111"/>
              </a:cxn>
              <a:cxn ang="0">
                <a:pos x="465" y="952"/>
              </a:cxn>
              <a:cxn ang="0">
                <a:pos x="359" y="698"/>
              </a:cxn>
              <a:cxn ang="0">
                <a:pos x="232" y="571"/>
              </a:cxn>
              <a:cxn ang="0">
                <a:pos x="108" y="444"/>
              </a:cxn>
              <a:cxn ang="0">
                <a:pos x="0" y="0"/>
              </a:cxn>
            </a:cxnLst>
            <a:rect l="0" t="0" r="r" b="b"/>
            <a:pathLst>
              <a:path w="18076" h="7315">
                <a:moveTo>
                  <a:pt x="18076" y="7315"/>
                </a:moveTo>
                <a:lnTo>
                  <a:pt x="15856" y="7315"/>
                </a:lnTo>
                <a:lnTo>
                  <a:pt x="15856" y="7157"/>
                </a:lnTo>
                <a:lnTo>
                  <a:pt x="13475" y="7157"/>
                </a:lnTo>
                <a:lnTo>
                  <a:pt x="13475" y="7040"/>
                </a:lnTo>
                <a:lnTo>
                  <a:pt x="12935" y="7040"/>
                </a:lnTo>
                <a:lnTo>
                  <a:pt x="12935" y="6881"/>
                </a:lnTo>
                <a:lnTo>
                  <a:pt x="11517" y="6881"/>
                </a:lnTo>
                <a:lnTo>
                  <a:pt x="11517" y="6776"/>
                </a:lnTo>
                <a:lnTo>
                  <a:pt x="9220" y="6776"/>
                </a:lnTo>
                <a:lnTo>
                  <a:pt x="9220" y="6617"/>
                </a:lnTo>
                <a:lnTo>
                  <a:pt x="8765" y="6617"/>
                </a:lnTo>
                <a:lnTo>
                  <a:pt x="8765" y="6479"/>
                </a:lnTo>
                <a:lnTo>
                  <a:pt x="8575" y="6479"/>
                </a:lnTo>
                <a:lnTo>
                  <a:pt x="8575" y="6342"/>
                </a:lnTo>
                <a:lnTo>
                  <a:pt x="8374" y="6342"/>
                </a:lnTo>
                <a:lnTo>
                  <a:pt x="8374" y="6225"/>
                </a:lnTo>
                <a:lnTo>
                  <a:pt x="8257" y="6225"/>
                </a:lnTo>
                <a:lnTo>
                  <a:pt x="8257" y="6088"/>
                </a:lnTo>
                <a:lnTo>
                  <a:pt x="8035" y="6088"/>
                </a:lnTo>
                <a:lnTo>
                  <a:pt x="8035" y="5929"/>
                </a:lnTo>
                <a:lnTo>
                  <a:pt x="7940" y="5929"/>
                </a:lnTo>
                <a:lnTo>
                  <a:pt x="7940" y="5791"/>
                </a:lnTo>
                <a:lnTo>
                  <a:pt x="7813" y="5791"/>
                </a:lnTo>
                <a:lnTo>
                  <a:pt x="7813" y="5654"/>
                </a:lnTo>
                <a:lnTo>
                  <a:pt x="7178" y="5654"/>
                </a:lnTo>
                <a:lnTo>
                  <a:pt x="7178" y="5527"/>
                </a:lnTo>
                <a:lnTo>
                  <a:pt x="6754" y="5527"/>
                </a:lnTo>
                <a:lnTo>
                  <a:pt x="6754" y="5379"/>
                </a:lnTo>
                <a:lnTo>
                  <a:pt x="6638" y="5379"/>
                </a:lnTo>
                <a:lnTo>
                  <a:pt x="6638" y="5241"/>
                </a:lnTo>
                <a:lnTo>
                  <a:pt x="6373" y="5241"/>
                </a:lnTo>
                <a:lnTo>
                  <a:pt x="6373" y="5156"/>
                </a:lnTo>
                <a:lnTo>
                  <a:pt x="5664" y="5156"/>
                </a:lnTo>
                <a:lnTo>
                  <a:pt x="5664" y="4966"/>
                </a:lnTo>
                <a:lnTo>
                  <a:pt x="5241" y="4966"/>
                </a:lnTo>
                <a:lnTo>
                  <a:pt x="5241" y="4860"/>
                </a:lnTo>
                <a:lnTo>
                  <a:pt x="4997" y="4860"/>
                </a:lnTo>
                <a:lnTo>
                  <a:pt x="4997" y="4701"/>
                </a:lnTo>
                <a:lnTo>
                  <a:pt x="4130" y="4701"/>
                </a:lnTo>
                <a:lnTo>
                  <a:pt x="4130" y="4585"/>
                </a:lnTo>
                <a:lnTo>
                  <a:pt x="4024" y="4585"/>
                </a:lnTo>
                <a:lnTo>
                  <a:pt x="4024" y="4426"/>
                </a:lnTo>
                <a:lnTo>
                  <a:pt x="3410" y="4426"/>
                </a:lnTo>
                <a:lnTo>
                  <a:pt x="3410" y="4162"/>
                </a:lnTo>
                <a:lnTo>
                  <a:pt x="3294" y="4162"/>
                </a:lnTo>
                <a:lnTo>
                  <a:pt x="3294" y="4035"/>
                </a:lnTo>
                <a:lnTo>
                  <a:pt x="3071" y="4035"/>
                </a:lnTo>
                <a:lnTo>
                  <a:pt x="3071" y="3876"/>
                </a:lnTo>
                <a:lnTo>
                  <a:pt x="2923" y="3876"/>
                </a:lnTo>
                <a:lnTo>
                  <a:pt x="2923" y="3781"/>
                </a:lnTo>
                <a:lnTo>
                  <a:pt x="2500" y="3781"/>
                </a:lnTo>
                <a:lnTo>
                  <a:pt x="2500" y="3643"/>
                </a:lnTo>
                <a:lnTo>
                  <a:pt x="1971" y="3643"/>
                </a:lnTo>
                <a:lnTo>
                  <a:pt x="1971" y="3378"/>
                </a:lnTo>
                <a:lnTo>
                  <a:pt x="1854" y="3378"/>
                </a:lnTo>
                <a:lnTo>
                  <a:pt x="1854" y="3241"/>
                </a:lnTo>
                <a:lnTo>
                  <a:pt x="1738" y="3241"/>
                </a:lnTo>
                <a:lnTo>
                  <a:pt x="1738" y="2976"/>
                </a:lnTo>
                <a:lnTo>
                  <a:pt x="1643" y="2976"/>
                </a:lnTo>
                <a:lnTo>
                  <a:pt x="1643" y="2828"/>
                </a:lnTo>
                <a:lnTo>
                  <a:pt x="1516" y="2828"/>
                </a:lnTo>
                <a:lnTo>
                  <a:pt x="1516" y="2542"/>
                </a:lnTo>
                <a:lnTo>
                  <a:pt x="1399" y="2542"/>
                </a:lnTo>
                <a:lnTo>
                  <a:pt x="1399" y="2436"/>
                </a:lnTo>
                <a:lnTo>
                  <a:pt x="1304" y="2436"/>
                </a:lnTo>
                <a:lnTo>
                  <a:pt x="1304" y="2299"/>
                </a:lnTo>
                <a:lnTo>
                  <a:pt x="1185" y="2299"/>
                </a:lnTo>
                <a:lnTo>
                  <a:pt x="1185" y="2013"/>
                </a:lnTo>
                <a:lnTo>
                  <a:pt x="1103" y="2013"/>
                </a:lnTo>
                <a:lnTo>
                  <a:pt x="1103" y="1640"/>
                </a:lnTo>
                <a:lnTo>
                  <a:pt x="997" y="1640"/>
                </a:lnTo>
                <a:lnTo>
                  <a:pt x="997" y="1505"/>
                </a:lnTo>
                <a:lnTo>
                  <a:pt x="881" y="1505"/>
                </a:lnTo>
                <a:lnTo>
                  <a:pt x="881" y="1238"/>
                </a:lnTo>
                <a:lnTo>
                  <a:pt x="775" y="1238"/>
                </a:lnTo>
                <a:lnTo>
                  <a:pt x="775" y="1111"/>
                </a:lnTo>
                <a:lnTo>
                  <a:pt x="560" y="1111"/>
                </a:lnTo>
                <a:lnTo>
                  <a:pt x="560" y="952"/>
                </a:lnTo>
                <a:lnTo>
                  <a:pt x="465" y="952"/>
                </a:lnTo>
                <a:lnTo>
                  <a:pt x="465" y="698"/>
                </a:lnTo>
                <a:lnTo>
                  <a:pt x="359" y="698"/>
                </a:lnTo>
                <a:lnTo>
                  <a:pt x="359" y="571"/>
                </a:lnTo>
                <a:lnTo>
                  <a:pt x="232" y="571"/>
                </a:lnTo>
                <a:lnTo>
                  <a:pt x="232" y="444"/>
                </a:lnTo>
                <a:lnTo>
                  <a:pt x="108" y="444"/>
                </a:lnTo>
                <a:lnTo>
                  <a:pt x="116" y="0"/>
                </a:lnTo>
                <a:lnTo>
                  <a:pt x="0" y="0"/>
                </a:lnTo>
              </a:path>
            </a:pathLst>
          </a:custGeom>
          <a:noFill/>
          <a:ln w="28575" cap="flat">
            <a:solidFill>
              <a:srgbClr val="C00000"/>
            </a:solidFill>
            <a:prstDash val="solid"/>
            <a:miter lim="800000"/>
            <a:headEnd/>
            <a:tailEnd/>
          </a:ln>
          <a:effectLst>
            <a:outerShdw blurRad="50800" dist="38100" dir="2700000" algn="tl" rotWithShape="0">
              <a:prstClr val="black">
                <a:alpha val="40000"/>
              </a:prstClr>
            </a:outerShdw>
          </a:effectLst>
        </p:spPr>
        <p:txBody>
          <a:bodyPr vert="horz" wrap="square" lIns="121882" tIns="60941" rIns="121882" bIns="60941" numCol="1"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62472" name="Freeform 8"/>
          <p:cNvSpPr>
            <a:spLocks/>
          </p:cNvSpPr>
          <p:nvPr/>
        </p:nvSpPr>
        <p:spPr bwMode="auto">
          <a:xfrm>
            <a:off x="2257552" y="1686463"/>
            <a:ext cx="8337093" cy="3040712"/>
          </a:xfrm>
          <a:custGeom>
            <a:avLst/>
            <a:gdLst/>
            <a:ahLst/>
            <a:cxnLst>
              <a:cxn ang="0">
                <a:pos x="17763" y="6625"/>
              </a:cxn>
              <a:cxn ang="0">
                <a:pos x="16990" y="6477"/>
              </a:cxn>
              <a:cxn ang="0">
                <a:pos x="14715" y="6328"/>
              </a:cxn>
              <a:cxn ang="0">
                <a:pos x="14292" y="6191"/>
              </a:cxn>
              <a:cxn ang="0">
                <a:pos x="13572" y="6106"/>
              </a:cxn>
              <a:cxn ang="0">
                <a:pos x="13000" y="5937"/>
              </a:cxn>
              <a:cxn ang="0">
                <a:pos x="11900" y="5778"/>
              </a:cxn>
              <a:cxn ang="0">
                <a:pos x="11339" y="5397"/>
              </a:cxn>
              <a:cxn ang="0">
                <a:pos x="10905" y="5260"/>
              </a:cxn>
              <a:cxn ang="0">
                <a:pos x="10609" y="5122"/>
              </a:cxn>
              <a:cxn ang="0">
                <a:pos x="10386" y="4995"/>
              </a:cxn>
              <a:cxn ang="0">
                <a:pos x="8894" y="4847"/>
              </a:cxn>
              <a:cxn ang="0">
                <a:pos x="7994" y="4741"/>
              </a:cxn>
              <a:cxn ang="0">
                <a:pos x="7613" y="4582"/>
              </a:cxn>
              <a:cxn ang="0">
                <a:pos x="7137" y="4339"/>
              </a:cxn>
              <a:cxn ang="0">
                <a:pos x="6195" y="4159"/>
              </a:cxn>
              <a:cxn ang="0">
                <a:pos x="5740" y="3915"/>
              </a:cxn>
              <a:cxn ang="0">
                <a:pos x="5306" y="3778"/>
              </a:cxn>
              <a:cxn ang="0">
                <a:pos x="5179" y="3651"/>
              </a:cxn>
              <a:cxn ang="0">
                <a:pos x="4978" y="3492"/>
              </a:cxn>
              <a:cxn ang="0">
                <a:pos x="4661" y="3386"/>
              </a:cxn>
              <a:cxn ang="0">
                <a:pos x="4587" y="3238"/>
              </a:cxn>
              <a:cxn ang="0">
                <a:pos x="4417" y="3101"/>
              </a:cxn>
              <a:cxn ang="0">
                <a:pos x="4237" y="2974"/>
              </a:cxn>
              <a:cxn ang="0">
                <a:pos x="4132" y="2836"/>
              </a:cxn>
              <a:cxn ang="0">
                <a:pos x="3708" y="2603"/>
              </a:cxn>
              <a:cxn ang="0">
                <a:pos x="2830" y="2455"/>
              </a:cxn>
              <a:cxn ang="0">
                <a:pos x="2713" y="2296"/>
              </a:cxn>
              <a:cxn ang="0">
                <a:pos x="2491" y="2053"/>
              </a:cxn>
              <a:cxn ang="0">
                <a:pos x="2248" y="1905"/>
              </a:cxn>
              <a:cxn ang="0">
                <a:pos x="1803" y="1767"/>
              </a:cxn>
              <a:cxn ang="0">
                <a:pos x="1380" y="1513"/>
              </a:cxn>
              <a:cxn ang="0">
                <a:pos x="851" y="1365"/>
              </a:cxn>
              <a:cxn ang="0">
                <a:pos x="755" y="1238"/>
              </a:cxn>
              <a:cxn ang="0">
                <a:pos x="660" y="1079"/>
              </a:cxn>
              <a:cxn ang="0">
                <a:pos x="554" y="825"/>
              </a:cxn>
              <a:cxn ang="0">
                <a:pos x="427" y="698"/>
              </a:cxn>
              <a:cxn ang="0">
                <a:pos x="427" y="285"/>
              </a:cxn>
              <a:cxn ang="0">
                <a:pos x="195" y="127"/>
              </a:cxn>
              <a:cxn ang="0">
                <a:pos x="99" y="0"/>
              </a:cxn>
            </a:cxnLst>
            <a:rect l="0" t="0" r="r" b="b"/>
            <a:pathLst>
              <a:path w="18271" h="6625">
                <a:moveTo>
                  <a:pt x="18271" y="6625"/>
                </a:moveTo>
                <a:lnTo>
                  <a:pt x="17763" y="6625"/>
                </a:lnTo>
                <a:lnTo>
                  <a:pt x="17763" y="6477"/>
                </a:lnTo>
                <a:lnTo>
                  <a:pt x="16990" y="6477"/>
                </a:lnTo>
                <a:lnTo>
                  <a:pt x="16990" y="6328"/>
                </a:lnTo>
                <a:lnTo>
                  <a:pt x="14715" y="6328"/>
                </a:lnTo>
                <a:lnTo>
                  <a:pt x="14715" y="6191"/>
                </a:lnTo>
                <a:lnTo>
                  <a:pt x="14292" y="6191"/>
                </a:lnTo>
                <a:lnTo>
                  <a:pt x="14292" y="6106"/>
                </a:lnTo>
                <a:lnTo>
                  <a:pt x="13572" y="6106"/>
                </a:lnTo>
                <a:lnTo>
                  <a:pt x="13572" y="5937"/>
                </a:lnTo>
                <a:lnTo>
                  <a:pt x="13000" y="5937"/>
                </a:lnTo>
                <a:lnTo>
                  <a:pt x="13000" y="5778"/>
                </a:lnTo>
                <a:lnTo>
                  <a:pt x="11900" y="5778"/>
                </a:lnTo>
                <a:lnTo>
                  <a:pt x="11900" y="5397"/>
                </a:lnTo>
                <a:lnTo>
                  <a:pt x="11339" y="5397"/>
                </a:lnTo>
                <a:lnTo>
                  <a:pt x="11339" y="5260"/>
                </a:lnTo>
                <a:lnTo>
                  <a:pt x="10905" y="5260"/>
                </a:lnTo>
                <a:lnTo>
                  <a:pt x="10905" y="5122"/>
                </a:lnTo>
                <a:lnTo>
                  <a:pt x="10609" y="5122"/>
                </a:lnTo>
                <a:lnTo>
                  <a:pt x="10609" y="4995"/>
                </a:lnTo>
                <a:lnTo>
                  <a:pt x="10386" y="4995"/>
                </a:lnTo>
                <a:lnTo>
                  <a:pt x="10386" y="4847"/>
                </a:lnTo>
                <a:lnTo>
                  <a:pt x="8894" y="4847"/>
                </a:lnTo>
                <a:lnTo>
                  <a:pt x="8894" y="4741"/>
                </a:lnTo>
                <a:lnTo>
                  <a:pt x="7994" y="4741"/>
                </a:lnTo>
                <a:lnTo>
                  <a:pt x="7994" y="4582"/>
                </a:lnTo>
                <a:lnTo>
                  <a:pt x="7613" y="4582"/>
                </a:lnTo>
                <a:lnTo>
                  <a:pt x="7613" y="4339"/>
                </a:lnTo>
                <a:lnTo>
                  <a:pt x="7137" y="4339"/>
                </a:lnTo>
                <a:lnTo>
                  <a:pt x="7137" y="4159"/>
                </a:lnTo>
                <a:lnTo>
                  <a:pt x="6195" y="4159"/>
                </a:lnTo>
                <a:lnTo>
                  <a:pt x="6195" y="3915"/>
                </a:lnTo>
                <a:lnTo>
                  <a:pt x="5740" y="3915"/>
                </a:lnTo>
                <a:lnTo>
                  <a:pt x="5740" y="3778"/>
                </a:lnTo>
                <a:lnTo>
                  <a:pt x="5306" y="3778"/>
                </a:lnTo>
                <a:lnTo>
                  <a:pt x="5306" y="3651"/>
                </a:lnTo>
                <a:lnTo>
                  <a:pt x="5179" y="3651"/>
                </a:lnTo>
                <a:lnTo>
                  <a:pt x="5179" y="3492"/>
                </a:lnTo>
                <a:lnTo>
                  <a:pt x="4978" y="3492"/>
                </a:lnTo>
                <a:lnTo>
                  <a:pt x="4978" y="3386"/>
                </a:lnTo>
                <a:lnTo>
                  <a:pt x="4661" y="3386"/>
                </a:lnTo>
                <a:lnTo>
                  <a:pt x="4661" y="3238"/>
                </a:lnTo>
                <a:lnTo>
                  <a:pt x="4587" y="3238"/>
                </a:lnTo>
                <a:lnTo>
                  <a:pt x="4587" y="3101"/>
                </a:lnTo>
                <a:lnTo>
                  <a:pt x="4417" y="3101"/>
                </a:lnTo>
                <a:lnTo>
                  <a:pt x="4417" y="2974"/>
                </a:lnTo>
                <a:lnTo>
                  <a:pt x="4237" y="2974"/>
                </a:lnTo>
                <a:lnTo>
                  <a:pt x="4237" y="2836"/>
                </a:lnTo>
                <a:lnTo>
                  <a:pt x="4132" y="2836"/>
                </a:lnTo>
                <a:lnTo>
                  <a:pt x="4132" y="2603"/>
                </a:lnTo>
                <a:lnTo>
                  <a:pt x="3708" y="2603"/>
                </a:lnTo>
                <a:lnTo>
                  <a:pt x="3708" y="2455"/>
                </a:lnTo>
                <a:lnTo>
                  <a:pt x="2830" y="2455"/>
                </a:lnTo>
                <a:lnTo>
                  <a:pt x="2830" y="2296"/>
                </a:lnTo>
                <a:lnTo>
                  <a:pt x="2713" y="2296"/>
                </a:lnTo>
                <a:lnTo>
                  <a:pt x="2713" y="2053"/>
                </a:lnTo>
                <a:lnTo>
                  <a:pt x="2491" y="2053"/>
                </a:lnTo>
                <a:lnTo>
                  <a:pt x="2491" y="1905"/>
                </a:lnTo>
                <a:lnTo>
                  <a:pt x="2248" y="1905"/>
                </a:lnTo>
                <a:lnTo>
                  <a:pt x="2248" y="1767"/>
                </a:lnTo>
                <a:lnTo>
                  <a:pt x="1803" y="1767"/>
                </a:lnTo>
                <a:lnTo>
                  <a:pt x="1803" y="1513"/>
                </a:lnTo>
                <a:lnTo>
                  <a:pt x="1380" y="1513"/>
                </a:lnTo>
                <a:lnTo>
                  <a:pt x="1380" y="1365"/>
                </a:lnTo>
                <a:lnTo>
                  <a:pt x="851" y="1365"/>
                </a:lnTo>
                <a:lnTo>
                  <a:pt x="851" y="1238"/>
                </a:lnTo>
                <a:lnTo>
                  <a:pt x="755" y="1238"/>
                </a:lnTo>
                <a:lnTo>
                  <a:pt x="755" y="1079"/>
                </a:lnTo>
                <a:lnTo>
                  <a:pt x="660" y="1079"/>
                </a:lnTo>
                <a:lnTo>
                  <a:pt x="660" y="825"/>
                </a:lnTo>
                <a:lnTo>
                  <a:pt x="554" y="825"/>
                </a:lnTo>
                <a:lnTo>
                  <a:pt x="554" y="698"/>
                </a:lnTo>
                <a:lnTo>
                  <a:pt x="427" y="698"/>
                </a:lnTo>
                <a:lnTo>
                  <a:pt x="427" y="571"/>
                </a:lnTo>
                <a:lnTo>
                  <a:pt x="427" y="285"/>
                </a:lnTo>
                <a:lnTo>
                  <a:pt x="195" y="285"/>
                </a:lnTo>
                <a:lnTo>
                  <a:pt x="195" y="127"/>
                </a:lnTo>
                <a:lnTo>
                  <a:pt x="99" y="127"/>
                </a:lnTo>
                <a:lnTo>
                  <a:pt x="99" y="0"/>
                </a:lnTo>
                <a:lnTo>
                  <a:pt x="0" y="0"/>
                </a:lnTo>
              </a:path>
            </a:pathLst>
          </a:custGeom>
          <a:noFill/>
          <a:ln w="28575" cap="flat">
            <a:solidFill>
              <a:srgbClr val="0000FF"/>
            </a:solidFill>
            <a:prstDash val="solid"/>
            <a:miter lim="800000"/>
            <a:headEnd/>
            <a:tailEnd/>
          </a:ln>
          <a:effectLst>
            <a:outerShdw blurRad="50800" dist="38100" dir="2700000" algn="tl" rotWithShape="0">
              <a:prstClr val="black">
                <a:alpha val="40000"/>
              </a:prstClr>
            </a:outerShdw>
          </a:effectLst>
        </p:spPr>
        <p:txBody>
          <a:bodyPr vert="horz" wrap="square" lIns="121882" tIns="60941" rIns="121882" bIns="60941" numCol="1"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47" name="TextBox 46"/>
          <p:cNvSpPr txBox="1"/>
          <p:nvPr/>
        </p:nvSpPr>
        <p:spPr>
          <a:xfrm>
            <a:off x="4805503" y="6532014"/>
            <a:ext cx="7302364" cy="276999"/>
          </a:xfrm>
          <a:prstGeom prst="rect">
            <a:avLst/>
          </a:prstGeom>
          <a:noFill/>
        </p:spPr>
        <p:txBody>
          <a:bodyPr wrap="square" rtlCol="0">
            <a:spAutoFit/>
          </a:bodyPr>
          <a:lstStyle/>
          <a:p>
            <a:pPr algn="r" defTabSz="1218804" fontAlgn="base">
              <a:spcBef>
                <a:spcPct val="0"/>
              </a:spcBef>
              <a:spcAft>
                <a:spcPct val="0"/>
              </a:spcAft>
            </a:pPr>
            <a:r>
              <a:rPr lang="en-ZA" sz="1200" dirty="0">
                <a:solidFill>
                  <a:srgbClr val="000000"/>
                </a:solidFill>
                <a:latin typeface="Arial" charset="0"/>
                <a:cs typeface="Arial" charset="0"/>
              </a:rPr>
              <a:t>Taylor DR et al. Thorax 1993; 48: 134-138</a:t>
            </a:r>
          </a:p>
        </p:txBody>
      </p:sp>
    </p:spTree>
    <p:extLst>
      <p:ext uri="{BB962C8B-B14F-4D97-AF65-F5344CB8AC3E}">
        <p14:creationId xmlns:p14="http://schemas.microsoft.com/office/powerpoint/2010/main" val="1342207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1469867" y="188326"/>
            <a:ext cx="3485603" cy="836126"/>
          </a:xfrm>
          <a:prstGeom prst="rect">
            <a:avLst/>
          </a:prstGeom>
          <a:noFill/>
          <a:ln w="9525" algn="ctr">
            <a:noFill/>
            <a:miter lim="800000"/>
            <a:headEnd/>
            <a:tailEnd/>
          </a:ln>
          <a:effectLst/>
        </p:spPr>
        <p:txBody>
          <a:bodyPr wrap="square">
            <a:spAutoFit/>
          </a:bodyPr>
          <a:lstStyle/>
          <a:p>
            <a:pPr algn="ctr" defTabSz="1218804" fontAlgn="base">
              <a:lnSpc>
                <a:spcPts val="2932"/>
              </a:lnSpc>
              <a:spcBef>
                <a:spcPct val="0"/>
              </a:spcBef>
              <a:spcAft>
                <a:spcPct val="0"/>
              </a:spcAft>
            </a:pPr>
            <a:r>
              <a:rPr lang="en-ZA" altLang="ko-KR" sz="2399" b="1" dirty="0">
                <a:solidFill>
                  <a:srgbClr val="000000"/>
                </a:solidFill>
                <a:latin typeface="Arial" charset="0"/>
                <a:cs typeface="Arial" charset="0"/>
              </a:rPr>
              <a:t>Treatment effects for morning PEFR</a:t>
            </a:r>
            <a:endParaRPr lang="en-GB" sz="2399" b="1" dirty="0">
              <a:solidFill>
                <a:srgbClr val="000000"/>
              </a:solidFill>
              <a:latin typeface="Arial" charset="0"/>
              <a:cs typeface="Arial" charset="0"/>
            </a:endParaRPr>
          </a:p>
        </p:txBody>
      </p:sp>
      <p:sp>
        <p:nvSpPr>
          <p:cNvPr id="4" name="Line 7"/>
          <p:cNvSpPr>
            <a:spLocks noChangeShapeType="1"/>
          </p:cNvSpPr>
          <p:nvPr/>
        </p:nvSpPr>
        <p:spPr bwMode="auto">
          <a:xfrm flipV="1">
            <a:off x="1881" y="1096095"/>
            <a:ext cx="12188238" cy="7938"/>
          </a:xfrm>
          <a:prstGeom prst="line">
            <a:avLst/>
          </a:prstGeom>
          <a:noFill/>
          <a:ln w="28575">
            <a:solidFill>
              <a:srgbClr val="0070C0"/>
            </a:solidFill>
            <a:round/>
            <a:headEnd/>
            <a:tailEnd/>
          </a:ln>
          <a:effectLst>
            <a:outerShdw blurRad="50800" dist="38100" dir="5400000" algn="t" rotWithShape="0">
              <a:prstClr val="black">
                <a:alpha val="40000"/>
              </a:prstClr>
            </a:outerShdw>
          </a:effectLst>
        </p:spPr>
        <p:txBody>
          <a:bodyPr>
            <a:spAutoFit/>
          </a:bodyPr>
          <a:lstStyle/>
          <a:p>
            <a:pPr algn="r" defTabSz="1218804" fontAlgn="base">
              <a:spcBef>
                <a:spcPct val="0"/>
              </a:spcBef>
              <a:spcAft>
                <a:spcPct val="0"/>
              </a:spcAft>
            </a:pPr>
            <a:endParaRPr lang="en-ZA" sz="2133" b="1" dirty="0">
              <a:solidFill>
                <a:srgbClr val="000000"/>
              </a:solidFill>
              <a:latin typeface="Arial" charset="0"/>
              <a:cs typeface="Arial" charset="0"/>
            </a:endParaRPr>
          </a:p>
        </p:txBody>
      </p:sp>
      <p:sp>
        <p:nvSpPr>
          <p:cNvPr id="6" name="Rectangle 5"/>
          <p:cNvSpPr>
            <a:spLocks noChangeArrowheads="1"/>
          </p:cNvSpPr>
          <p:nvPr/>
        </p:nvSpPr>
        <p:spPr bwMode="auto">
          <a:xfrm>
            <a:off x="6806981" y="188325"/>
            <a:ext cx="3485603" cy="836126"/>
          </a:xfrm>
          <a:prstGeom prst="rect">
            <a:avLst/>
          </a:prstGeom>
          <a:noFill/>
          <a:ln w="9525" algn="ctr">
            <a:noFill/>
            <a:miter lim="800000"/>
            <a:headEnd/>
            <a:tailEnd/>
          </a:ln>
          <a:effectLst/>
        </p:spPr>
        <p:txBody>
          <a:bodyPr wrap="square">
            <a:spAutoFit/>
          </a:bodyPr>
          <a:lstStyle/>
          <a:p>
            <a:pPr algn="ctr" defTabSz="1218804" fontAlgn="base">
              <a:lnSpc>
                <a:spcPts val="2932"/>
              </a:lnSpc>
              <a:spcBef>
                <a:spcPct val="0"/>
              </a:spcBef>
              <a:spcAft>
                <a:spcPct val="0"/>
              </a:spcAft>
            </a:pPr>
            <a:r>
              <a:rPr lang="en-ZA" altLang="ko-KR" sz="2399" b="1" dirty="0">
                <a:solidFill>
                  <a:srgbClr val="000000"/>
                </a:solidFill>
                <a:latin typeface="Arial" charset="0"/>
                <a:cs typeface="Arial" charset="0"/>
              </a:rPr>
              <a:t>Treatment effects for FEV</a:t>
            </a:r>
            <a:r>
              <a:rPr lang="en-ZA" altLang="ko-KR" sz="2399" b="1" baseline="-25000" dirty="0">
                <a:solidFill>
                  <a:srgbClr val="000000"/>
                </a:solidFill>
                <a:latin typeface="Arial" charset="0"/>
                <a:cs typeface="Arial" charset="0"/>
              </a:rPr>
              <a:t>1</a:t>
            </a:r>
            <a:endParaRPr lang="en-GB" sz="2399" b="1" baseline="-25000" dirty="0">
              <a:solidFill>
                <a:srgbClr val="000000"/>
              </a:solidFill>
              <a:latin typeface="Arial" charset="0"/>
              <a:cs typeface="Arial" charset="0"/>
            </a:endParaRPr>
          </a:p>
        </p:txBody>
      </p:sp>
      <p:sp>
        <p:nvSpPr>
          <p:cNvPr id="8" name="Freeform 8"/>
          <p:cNvSpPr>
            <a:spLocks/>
          </p:cNvSpPr>
          <p:nvPr/>
        </p:nvSpPr>
        <p:spPr bwMode="auto">
          <a:xfrm>
            <a:off x="1723533" y="1567731"/>
            <a:ext cx="122729" cy="3779200"/>
          </a:xfrm>
          <a:custGeom>
            <a:avLst/>
            <a:gdLst/>
            <a:ahLst/>
            <a:cxnLst>
              <a:cxn ang="0">
                <a:pos x="56" y="1957"/>
              </a:cxn>
              <a:cxn ang="0">
                <a:pos x="56" y="0"/>
              </a:cxn>
              <a:cxn ang="0">
                <a:pos x="0" y="0"/>
              </a:cxn>
            </a:cxnLst>
            <a:rect l="0" t="0" r="r" b="b"/>
            <a:pathLst>
              <a:path w="56" h="1957">
                <a:moveTo>
                  <a:pt x="56" y="1957"/>
                </a:moveTo>
                <a:lnTo>
                  <a:pt x="56" y="0"/>
                </a:lnTo>
                <a:lnTo>
                  <a:pt x="0" y="0"/>
                </a:lnTo>
              </a:path>
            </a:pathLst>
          </a:custGeom>
          <a:noFill/>
          <a:ln w="19050" cmpd="sng">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9" name="Line 11"/>
          <p:cNvSpPr>
            <a:spLocks noChangeShapeType="1"/>
          </p:cNvSpPr>
          <p:nvPr/>
        </p:nvSpPr>
        <p:spPr bwMode="auto">
          <a:xfrm>
            <a:off x="1721416" y="2331695"/>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10" name="Text Box 9"/>
          <p:cNvSpPr txBox="1">
            <a:spLocks noChangeArrowheads="1"/>
          </p:cNvSpPr>
          <p:nvPr/>
        </p:nvSpPr>
        <p:spPr bwMode="auto">
          <a:xfrm>
            <a:off x="1148332" y="1383123"/>
            <a:ext cx="673793" cy="338426"/>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599" dirty="0">
                <a:solidFill>
                  <a:srgbClr val="000000"/>
                </a:solidFill>
                <a:latin typeface="Arial" charset="0"/>
                <a:cs typeface="Arial" charset="0"/>
              </a:rPr>
              <a:t>520</a:t>
            </a:r>
            <a:endParaRPr lang="en-US" sz="1599" dirty="0">
              <a:solidFill>
                <a:srgbClr val="000000"/>
              </a:solidFill>
              <a:latin typeface="Arial" charset="0"/>
              <a:cs typeface="Arial" charset="0"/>
            </a:endParaRPr>
          </a:p>
        </p:txBody>
      </p:sp>
      <p:sp>
        <p:nvSpPr>
          <p:cNvPr id="11" name="Text Box 9"/>
          <p:cNvSpPr txBox="1">
            <a:spLocks noChangeArrowheads="1"/>
          </p:cNvSpPr>
          <p:nvPr/>
        </p:nvSpPr>
        <p:spPr bwMode="auto">
          <a:xfrm>
            <a:off x="1148332" y="2147087"/>
            <a:ext cx="673793" cy="338426"/>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599" dirty="0">
                <a:solidFill>
                  <a:srgbClr val="000000"/>
                </a:solidFill>
                <a:latin typeface="Arial" charset="0"/>
                <a:cs typeface="Arial" charset="0"/>
              </a:rPr>
              <a:t>500</a:t>
            </a:r>
            <a:endParaRPr lang="en-US" sz="1599" dirty="0">
              <a:solidFill>
                <a:srgbClr val="000000"/>
              </a:solidFill>
              <a:latin typeface="Arial" charset="0"/>
              <a:cs typeface="Arial" charset="0"/>
            </a:endParaRPr>
          </a:p>
        </p:txBody>
      </p:sp>
      <p:sp>
        <p:nvSpPr>
          <p:cNvPr id="12" name="Line 11"/>
          <p:cNvSpPr>
            <a:spLocks noChangeShapeType="1"/>
          </p:cNvSpPr>
          <p:nvPr/>
        </p:nvSpPr>
        <p:spPr bwMode="auto">
          <a:xfrm>
            <a:off x="1721416" y="3075906"/>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13" name="Text Box 9"/>
          <p:cNvSpPr txBox="1">
            <a:spLocks noChangeArrowheads="1"/>
          </p:cNvSpPr>
          <p:nvPr/>
        </p:nvSpPr>
        <p:spPr bwMode="auto">
          <a:xfrm>
            <a:off x="1148332" y="2891299"/>
            <a:ext cx="673793" cy="338426"/>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599" dirty="0">
                <a:solidFill>
                  <a:srgbClr val="000000"/>
                </a:solidFill>
                <a:latin typeface="Arial" charset="0"/>
                <a:cs typeface="Arial" charset="0"/>
              </a:rPr>
              <a:t>480</a:t>
            </a:r>
            <a:endParaRPr lang="en-US" sz="1599" dirty="0">
              <a:solidFill>
                <a:srgbClr val="000000"/>
              </a:solidFill>
              <a:latin typeface="Arial" charset="0"/>
              <a:cs typeface="Arial" charset="0"/>
            </a:endParaRPr>
          </a:p>
        </p:txBody>
      </p:sp>
      <p:sp>
        <p:nvSpPr>
          <p:cNvPr id="14" name="Line 11"/>
          <p:cNvSpPr>
            <a:spLocks noChangeShapeType="1"/>
          </p:cNvSpPr>
          <p:nvPr/>
        </p:nvSpPr>
        <p:spPr bwMode="auto">
          <a:xfrm>
            <a:off x="1721416" y="3812046"/>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15" name="Text Box 9"/>
          <p:cNvSpPr txBox="1">
            <a:spLocks noChangeArrowheads="1"/>
          </p:cNvSpPr>
          <p:nvPr/>
        </p:nvSpPr>
        <p:spPr bwMode="auto">
          <a:xfrm>
            <a:off x="1148332" y="3627438"/>
            <a:ext cx="673793" cy="338426"/>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599" dirty="0">
                <a:solidFill>
                  <a:srgbClr val="000000"/>
                </a:solidFill>
                <a:latin typeface="Arial" charset="0"/>
                <a:cs typeface="Arial" charset="0"/>
              </a:rPr>
              <a:t>460</a:t>
            </a:r>
            <a:endParaRPr lang="en-US" sz="1599" dirty="0">
              <a:solidFill>
                <a:srgbClr val="000000"/>
              </a:solidFill>
              <a:latin typeface="Arial" charset="0"/>
              <a:cs typeface="Arial" charset="0"/>
            </a:endParaRPr>
          </a:p>
        </p:txBody>
      </p:sp>
      <p:sp>
        <p:nvSpPr>
          <p:cNvPr id="16" name="Line 11"/>
          <p:cNvSpPr>
            <a:spLocks noChangeShapeType="1"/>
          </p:cNvSpPr>
          <p:nvPr/>
        </p:nvSpPr>
        <p:spPr bwMode="auto">
          <a:xfrm>
            <a:off x="1721416" y="4564330"/>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17" name="Text Box 9"/>
          <p:cNvSpPr txBox="1">
            <a:spLocks noChangeArrowheads="1"/>
          </p:cNvSpPr>
          <p:nvPr/>
        </p:nvSpPr>
        <p:spPr bwMode="auto">
          <a:xfrm>
            <a:off x="1148332" y="4379722"/>
            <a:ext cx="673793" cy="338426"/>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599" dirty="0">
                <a:solidFill>
                  <a:srgbClr val="000000"/>
                </a:solidFill>
                <a:latin typeface="Arial" charset="0"/>
                <a:cs typeface="Arial" charset="0"/>
              </a:rPr>
              <a:t>440</a:t>
            </a:r>
            <a:endParaRPr lang="en-US" sz="1599" dirty="0">
              <a:solidFill>
                <a:srgbClr val="000000"/>
              </a:solidFill>
              <a:latin typeface="Arial" charset="0"/>
              <a:cs typeface="Arial" charset="0"/>
            </a:endParaRPr>
          </a:p>
        </p:txBody>
      </p:sp>
      <p:sp>
        <p:nvSpPr>
          <p:cNvPr id="18" name="Line 11"/>
          <p:cNvSpPr>
            <a:spLocks noChangeShapeType="1"/>
          </p:cNvSpPr>
          <p:nvPr/>
        </p:nvSpPr>
        <p:spPr bwMode="auto">
          <a:xfrm>
            <a:off x="1721415" y="5349559"/>
            <a:ext cx="3904046"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19" name="Text Box 9"/>
          <p:cNvSpPr txBox="1">
            <a:spLocks noChangeArrowheads="1"/>
          </p:cNvSpPr>
          <p:nvPr/>
        </p:nvSpPr>
        <p:spPr bwMode="auto">
          <a:xfrm>
            <a:off x="1148332" y="5156142"/>
            <a:ext cx="673793" cy="338426"/>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599" dirty="0">
                <a:solidFill>
                  <a:srgbClr val="000000"/>
                </a:solidFill>
                <a:latin typeface="Arial" charset="0"/>
                <a:cs typeface="Arial" charset="0"/>
              </a:rPr>
              <a:t>420</a:t>
            </a:r>
            <a:endParaRPr lang="en-US" sz="1599" dirty="0">
              <a:solidFill>
                <a:srgbClr val="000000"/>
              </a:solidFill>
              <a:latin typeface="Arial" charset="0"/>
              <a:cs typeface="Arial" charset="0"/>
            </a:endParaRPr>
          </a:p>
        </p:txBody>
      </p:sp>
      <p:sp>
        <p:nvSpPr>
          <p:cNvPr id="20" name="Text Box 9"/>
          <p:cNvSpPr txBox="1">
            <a:spLocks noChangeArrowheads="1"/>
          </p:cNvSpPr>
          <p:nvPr/>
        </p:nvSpPr>
        <p:spPr bwMode="auto">
          <a:xfrm rot="16200000">
            <a:off x="332830" y="3237274"/>
            <a:ext cx="1562519" cy="338426"/>
          </a:xfrm>
          <a:prstGeom prst="rect">
            <a:avLst/>
          </a:prstGeom>
          <a:noFill/>
          <a:ln w="9525">
            <a:noFill/>
            <a:miter lim="800000"/>
            <a:headEnd/>
            <a:tailEnd/>
          </a:ln>
          <a:effectLst/>
        </p:spPr>
        <p:txBody>
          <a:bodyPr wrap="square">
            <a:spAutoFit/>
          </a:bodyPr>
          <a:lstStyle/>
          <a:p>
            <a:pPr algn="ctr" defTabSz="1218804" fontAlgn="base">
              <a:spcBef>
                <a:spcPct val="0"/>
              </a:spcBef>
              <a:spcAft>
                <a:spcPct val="0"/>
              </a:spcAft>
            </a:pPr>
            <a:r>
              <a:rPr lang="en-ZA" sz="1599" dirty="0">
                <a:solidFill>
                  <a:srgbClr val="000000"/>
                </a:solidFill>
                <a:latin typeface="Arial" charset="0"/>
                <a:cs typeface="Arial" charset="0"/>
              </a:rPr>
              <a:t>PEFR (L/min)</a:t>
            </a:r>
            <a:endParaRPr lang="en-US" sz="1599" dirty="0">
              <a:solidFill>
                <a:srgbClr val="000000"/>
              </a:solidFill>
              <a:latin typeface="Arial" charset="0"/>
              <a:cs typeface="Arial" charset="0"/>
            </a:endParaRPr>
          </a:p>
        </p:txBody>
      </p:sp>
      <p:sp>
        <p:nvSpPr>
          <p:cNvPr id="21" name="Text Box 9"/>
          <p:cNvSpPr txBox="1">
            <a:spLocks noChangeArrowheads="1"/>
          </p:cNvSpPr>
          <p:nvPr/>
        </p:nvSpPr>
        <p:spPr bwMode="auto">
          <a:xfrm rot="18616419">
            <a:off x="1532279" y="5688634"/>
            <a:ext cx="1244216" cy="338426"/>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599" dirty="0">
                <a:solidFill>
                  <a:srgbClr val="000000"/>
                </a:solidFill>
                <a:latin typeface="Arial" charset="0"/>
                <a:cs typeface="Arial" charset="0"/>
              </a:rPr>
              <a:t>Placebo</a:t>
            </a:r>
            <a:endParaRPr lang="en-US" sz="1599" dirty="0">
              <a:solidFill>
                <a:srgbClr val="000000"/>
              </a:solidFill>
              <a:latin typeface="Arial" charset="0"/>
              <a:cs typeface="Arial" charset="0"/>
            </a:endParaRPr>
          </a:p>
        </p:txBody>
      </p:sp>
      <p:grpSp>
        <p:nvGrpSpPr>
          <p:cNvPr id="29" name="Group 28"/>
          <p:cNvGrpSpPr/>
          <p:nvPr/>
        </p:nvGrpSpPr>
        <p:grpSpPr>
          <a:xfrm>
            <a:off x="2371227" y="3580805"/>
            <a:ext cx="118497" cy="1087944"/>
            <a:chOff x="1276644" y="3461544"/>
            <a:chExt cx="88900" cy="490941"/>
          </a:xfrm>
        </p:grpSpPr>
        <p:grpSp>
          <p:nvGrpSpPr>
            <p:cNvPr id="23" name="Group 11"/>
            <p:cNvGrpSpPr/>
            <p:nvPr/>
          </p:nvGrpSpPr>
          <p:grpSpPr>
            <a:xfrm>
              <a:off x="1276644" y="3461544"/>
              <a:ext cx="88900" cy="297657"/>
              <a:chOff x="2171700" y="1283494"/>
              <a:chExt cx="88900" cy="297657"/>
            </a:xfrm>
          </p:grpSpPr>
          <p:cxnSp>
            <p:nvCxnSpPr>
              <p:cNvPr id="27" name="Straight Connector 26"/>
              <p:cNvCxnSpPr/>
              <p:nvPr/>
            </p:nvCxnSpPr>
            <p:spPr bwMode="auto">
              <a:xfrm>
                <a:off x="2171700" y="1283494"/>
                <a:ext cx="889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rot="5400000" flipH="1" flipV="1">
                <a:off x="2067323" y="1431529"/>
                <a:ext cx="29765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4" name="Group 14"/>
            <p:cNvGrpSpPr/>
            <p:nvPr/>
          </p:nvGrpSpPr>
          <p:grpSpPr>
            <a:xfrm flipV="1">
              <a:off x="1276644" y="3654828"/>
              <a:ext cx="88900" cy="297657"/>
              <a:chOff x="2171700" y="1283494"/>
              <a:chExt cx="88900" cy="297657"/>
            </a:xfrm>
          </p:grpSpPr>
          <p:cxnSp>
            <p:nvCxnSpPr>
              <p:cNvPr id="25" name="Straight Connector 24"/>
              <p:cNvCxnSpPr/>
              <p:nvPr/>
            </p:nvCxnSpPr>
            <p:spPr bwMode="auto">
              <a:xfrm>
                <a:off x="2171700" y="1283494"/>
                <a:ext cx="889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rot="5400000" flipH="1" flipV="1">
                <a:off x="2067323" y="1431529"/>
                <a:ext cx="29765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
        <p:nvSpPr>
          <p:cNvPr id="30" name="Rectangle 29"/>
          <p:cNvSpPr/>
          <p:nvPr/>
        </p:nvSpPr>
        <p:spPr bwMode="auto">
          <a:xfrm>
            <a:off x="2373445" y="4076266"/>
            <a:ext cx="114061" cy="11311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31" name="Text Box 9"/>
          <p:cNvSpPr txBox="1">
            <a:spLocks noChangeArrowheads="1"/>
          </p:cNvSpPr>
          <p:nvPr/>
        </p:nvSpPr>
        <p:spPr bwMode="auto">
          <a:xfrm rot="18616419">
            <a:off x="2421005" y="5688637"/>
            <a:ext cx="1244216" cy="338426"/>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599" dirty="0">
                <a:solidFill>
                  <a:srgbClr val="000000"/>
                </a:solidFill>
                <a:latin typeface="Arial" charset="0"/>
                <a:cs typeface="Arial" charset="0"/>
              </a:rPr>
              <a:t>Terbutaline</a:t>
            </a:r>
            <a:endParaRPr lang="en-US" sz="1599" dirty="0">
              <a:solidFill>
                <a:srgbClr val="000000"/>
              </a:solidFill>
              <a:latin typeface="Arial" charset="0"/>
              <a:cs typeface="Arial" charset="0"/>
            </a:endParaRPr>
          </a:p>
        </p:txBody>
      </p:sp>
      <p:grpSp>
        <p:nvGrpSpPr>
          <p:cNvPr id="32" name="Group 31"/>
          <p:cNvGrpSpPr/>
          <p:nvPr/>
        </p:nvGrpSpPr>
        <p:grpSpPr>
          <a:xfrm>
            <a:off x="3259953" y="3635076"/>
            <a:ext cx="118497" cy="1126778"/>
            <a:chOff x="1276644" y="3461544"/>
            <a:chExt cx="88900" cy="490941"/>
          </a:xfrm>
        </p:grpSpPr>
        <p:grpSp>
          <p:nvGrpSpPr>
            <p:cNvPr id="33" name="Group 11"/>
            <p:cNvGrpSpPr/>
            <p:nvPr/>
          </p:nvGrpSpPr>
          <p:grpSpPr>
            <a:xfrm>
              <a:off x="1276644" y="3461544"/>
              <a:ext cx="88900" cy="297657"/>
              <a:chOff x="2171700" y="1283494"/>
              <a:chExt cx="88900" cy="297657"/>
            </a:xfrm>
          </p:grpSpPr>
          <p:cxnSp>
            <p:nvCxnSpPr>
              <p:cNvPr id="37" name="Straight Connector 36"/>
              <p:cNvCxnSpPr/>
              <p:nvPr/>
            </p:nvCxnSpPr>
            <p:spPr bwMode="auto">
              <a:xfrm>
                <a:off x="2171700" y="1283494"/>
                <a:ext cx="889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rot="5400000" flipH="1" flipV="1">
                <a:off x="2067323" y="1431529"/>
                <a:ext cx="29765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4" name="Group 14"/>
            <p:cNvGrpSpPr/>
            <p:nvPr/>
          </p:nvGrpSpPr>
          <p:grpSpPr>
            <a:xfrm flipV="1">
              <a:off x="1276644" y="3654828"/>
              <a:ext cx="88900" cy="297657"/>
              <a:chOff x="2171700" y="1283494"/>
              <a:chExt cx="88900" cy="297657"/>
            </a:xfrm>
          </p:grpSpPr>
          <p:cxnSp>
            <p:nvCxnSpPr>
              <p:cNvPr id="35" name="Straight Connector 34"/>
              <p:cNvCxnSpPr/>
              <p:nvPr/>
            </p:nvCxnSpPr>
            <p:spPr bwMode="auto">
              <a:xfrm>
                <a:off x="2171700" y="1283494"/>
                <a:ext cx="889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rot="5400000" flipH="1" flipV="1">
                <a:off x="2067323" y="1431529"/>
                <a:ext cx="29765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
        <p:nvSpPr>
          <p:cNvPr id="39" name="Rectangle 38"/>
          <p:cNvSpPr/>
          <p:nvPr/>
        </p:nvSpPr>
        <p:spPr bwMode="auto">
          <a:xfrm>
            <a:off x="3262171" y="4169371"/>
            <a:ext cx="114061" cy="11311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41" name="Text Box 9"/>
          <p:cNvSpPr txBox="1">
            <a:spLocks noChangeArrowheads="1"/>
          </p:cNvSpPr>
          <p:nvPr/>
        </p:nvSpPr>
        <p:spPr bwMode="auto">
          <a:xfrm rot="18616419">
            <a:off x="3247066" y="5717675"/>
            <a:ext cx="1320340" cy="338426"/>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599" dirty="0" err="1">
                <a:solidFill>
                  <a:srgbClr val="000000"/>
                </a:solidFill>
                <a:latin typeface="Arial" charset="0"/>
                <a:cs typeface="Arial" charset="0"/>
              </a:rPr>
              <a:t>Budesonide</a:t>
            </a:r>
            <a:endParaRPr lang="en-US" sz="1599" dirty="0">
              <a:solidFill>
                <a:srgbClr val="000000"/>
              </a:solidFill>
              <a:latin typeface="Arial" charset="0"/>
              <a:cs typeface="Arial" charset="0"/>
            </a:endParaRPr>
          </a:p>
        </p:txBody>
      </p:sp>
      <p:grpSp>
        <p:nvGrpSpPr>
          <p:cNvPr id="42" name="Group 41"/>
          <p:cNvGrpSpPr/>
          <p:nvPr/>
        </p:nvGrpSpPr>
        <p:grpSpPr>
          <a:xfrm>
            <a:off x="4148680" y="2928327"/>
            <a:ext cx="118497" cy="1106676"/>
            <a:chOff x="1276644" y="3461544"/>
            <a:chExt cx="88900" cy="490941"/>
          </a:xfrm>
        </p:grpSpPr>
        <p:grpSp>
          <p:nvGrpSpPr>
            <p:cNvPr id="43" name="Group 11"/>
            <p:cNvGrpSpPr/>
            <p:nvPr/>
          </p:nvGrpSpPr>
          <p:grpSpPr>
            <a:xfrm>
              <a:off x="1276644" y="3461544"/>
              <a:ext cx="88900" cy="297657"/>
              <a:chOff x="2171700" y="1283494"/>
              <a:chExt cx="88900" cy="297657"/>
            </a:xfrm>
          </p:grpSpPr>
          <p:cxnSp>
            <p:nvCxnSpPr>
              <p:cNvPr id="47" name="Straight Connector 46"/>
              <p:cNvCxnSpPr/>
              <p:nvPr/>
            </p:nvCxnSpPr>
            <p:spPr bwMode="auto">
              <a:xfrm>
                <a:off x="2171700" y="1283494"/>
                <a:ext cx="889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rot="5400000" flipH="1" flipV="1">
                <a:off x="2067323" y="1431529"/>
                <a:ext cx="29765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44" name="Group 14"/>
            <p:cNvGrpSpPr/>
            <p:nvPr/>
          </p:nvGrpSpPr>
          <p:grpSpPr>
            <a:xfrm flipV="1">
              <a:off x="1276644" y="3654828"/>
              <a:ext cx="88900" cy="297657"/>
              <a:chOff x="2171700" y="1283494"/>
              <a:chExt cx="88900" cy="297657"/>
            </a:xfrm>
          </p:grpSpPr>
          <p:cxnSp>
            <p:nvCxnSpPr>
              <p:cNvPr id="45" name="Straight Connector 44"/>
              <p:cNvCxnSpPr/>
              <p:nvPr/>
            </p:nvCxnSpPr>
            <p:spPr bwMode="auto">
              <a:xfrm>
                <a:off x="2171700" y="1283494"/>
                <a:ext cx="889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rot="5400000" flipH="1" flipV="1">
                <a:off x="2067323" y="1431529"/>
                <a:ext cx="29765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
        <p:nvSpPr>
          <p:cNvPr id="49" name="Rectangle 48"/>
          <p:cNvSpPr/>
          <p:nvPr/>
        </p:nvSpPr>
        <p:spPr bwMode="auto">
          <a:xfrm>
            <a:off x="4150898" y="3442521"/>
            <a:ext cx="114061" cy="11311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50" name="Text Box 9"/>
          <p:cNvSpPr txBox="1">
            <a:spLocks noChangeArrowheads="1"/>
          </p:cNvSpPr>
          <p:nvPr/>
        </p:nvSpPr>
        <p:spPr bwMode="auto">
          <a:xfrm rot="18616419">
            <a:off x="4117289" y="5717676"/>
            <a:ext cx="1320340" cy="338426"/>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599" dirty="0">
                <a:solidFill>
                  <a:srgbClr val="000000"/>
                </a:solidFill>
                <a:latin typeface="Arial" charset="0"/>
                <a:cs typeface="Arial" charset="0"/>
              </a:rPr>
              <a:t>Combined</a:t>
            </a:r>
            <a:endParaRPr lang="en-US" sz="1599" dirty="0">
              <a:solidFill>
                <a:srgbClr val="000000"/>
              </a:solidFill>
              <a:latin typeface="Arial" charset="0"/>
              <a:cs typeface="Arial" charset="0"/>
            </a:endParaRPr>
          </a:p>
        </p:txBody>
      </p:sp>
      <p:grpSp>
        <p:nvGrpSpPr>
          <p:cNvPr id="51" name="Group 50"/>
          <p:cNvGrpSpPr/>
          <p:nvPr/>
        </p:nvGrpSpPr>
        <p:grpSpPr>
          <a:xfrm>
            <a:off x="5018903" y="2099909"/>
            <a:ext cx="118497" cy="1106676"/>
            <a:chOff x="1276644" y="3461544"/>
            <a:chExt cx="88900" cy="490941"/>
          </a:xfrm>
        </p:grpSpPr>
        <p:grpSp>
          <p:nvGrpSpPr>
            <p:cNvPr id="52" name="Group 11"/>
            <p:cNvGrpSpPr/>
            <p:nvPr/>
          </p:nvGrpSpPr>
          <p:grpSpPr>
            <a:xfrm>
              <a:off x="1276644" y="3461544"/>
              <a:ext cx="88900" cy="297657"/>
              <a:chOff x="2171700" y="1283494"/>
              <a:chExt cx="88900" cy="297657"/>
            </a:xfrm>
          </p:grpSpPr>
          <p:cxnSp>
            <p:nvCxnSpPr>
              <p:cNvPr id="56" name="Straight Connector 55"/>
              <p:cNvCxnSpPr/>
              <p:nvPr/>
            </p:nvCxnSpPr>
            <p:spPr bwMode="auto">
              <a:xfrm>
                <a:off x="2171700" y="1283494"/>
                <a:ext cx="889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 name="Straight Connector 56"/>
              <p:cNvCxnSpPr/>
              <p:nvPr/>
            </p:nvCxnSpPr>
            <p:spPr bwMode="auto">
              <a:xfrm rot="5400000" flipH="1" flipV="1">
                <a:off x="2067323" y="1431529"/>
                <a:ext cx="29765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3" name="Group 14"/>
            <p:cNvGrpSpPr/>
            <p:nvPr/>
          </p:nvGrpSpPr>
          <p:grpSpPr>
            <a:xfrm flipV="1">
              <a:off x="1276644" y="3654828"/>
              <a:ext cx="88900" cy="297657"/>
              <a:chOff x="2171700" y="1283494"/>
              <a:chExt cx="88900" cy="297657"/>
            </a:xfrm>
          </p:grpSpPr>
          <p:cxnSp>
            <p:nvCxnSpPr>
              <p:cNvPr id="54" name="Straight Connector 53"/>
              <p:cNvCxnSpPr/>
              <p:nvPr/>
            </p:nvCxnSpPr>
            <p:spPr bwMode="auto">
              <a:xfrm>
                <a:off x="2171700" y="1283494"/>
                <a:ext cx="889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 name="Straight Connector 54"/>
              <p:cNvCxnSpPr/>
              <p:nvPr/>
            </p:nvCxnSpPr>
            <p:spPr bwMode="auto">
              <a:xfrm rot="5400000" flipH="1" flipV="1">
                <a:off x="2067323" y="1431529"/>
                <a:ext cx="29765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
        <p:nvSpPr>
          <p:cNvPr id="58" name="Rectangle 57"/>
          <p:cNvSpPr/>
          <p:nvPr/>
        </p:nvSpPr>
        <p:spPr bwMode="auto">
          <a:xfrm>
            <a:off x="5021121" y="2614103"/>
            <a:ext cx="114061" cy="11311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60" name="Freeform 8"/>
          <p:cNvSpPr>
            <a:spLocks/>
          </p:cNvSpPr>
          <p:nvPr/>
        </p:nvSpPr>
        <p:spPr bwMode="auto">
          <a:xfrm>
            <a:off x="7360592" y="1565104"/>
            <a:ext cx="122729" cy="3779200"/>
          </a:xfrm>
          <a:custGeom>
            <a:avLst/>
            <a:gdLst/>
            <a:ahLst/>
            <a:cxnLst>
              <a:cxn ang="0">
                <a:pos x="56" y="1957"/>
              </a:cxn>
              <a:cxn ang="0">
                <a:pos x="56" y="0"/>
              </a:cxn>
              <a:cxn ang="0">
                <a:pos x="0" y="0"/>
              </a:cxn>
            </a:cxnLst>
            <a:rect l="0" t="0" r="r" b="b"/>
            <a:pathLst>
              <a:path w="56" h="1957">
                <a:moveTo>
                  <a:pt x="56" y="1957"/>
                </a:moveTo>
                <a:lnTo>
                  <a:pt x="56" y="0"/>
                </a:lnTo>
                <a:lnTo>
                  <a:pt x="0" y="0"/>
                </a:lnTo>
              </a:path>
            </a:pathLst>
          </a:custGeom>
          <a:noFill/>
          <a:ln w="19050" cmpd="sng">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61" name="Line 11"/>
          <p:cNvSpPr>
            <a:spLocks noChangeShapeType="1"/>
          </p:cNvSpPr>
          <p:nvPr/>
        </p:nvSpPr>
        <p:spPr bwMode="auto">
          <a:xfrm>
            <a:off x="7358475" y="2526833"/>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62" name="Text Box 9"/>
          <p:cNvSpPr txBox="1">
            <a:spLocks noChangeArrowheads="1"/>
          </p:cNvSpPr>
          <p:nvPr/>
        </p:nvSpPr>
        <p:spPr bwMode="auto">
          <a:xfrm>
            <a:off x="6785391" y="1380495"/>
            <a:ext cx="673793" cy="338426"/>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599" dirty="0">
                <a:solidFill>
                  <a:srgbClr val="000000"/>
                </a:solidFill>
                <a:latin typeface="Arial" charset="0"/>
                <a:cs typeface="Arial" charset="0"/>
              </a:rPr>
              <a:t>3.4</a:t>
            </a:r>
            <a:endParaRPr lang="en-US" sz="1599" dirty="0">
              <a:solidFill>
                <a:srgbClr val="000000"/>
              </a:solidFill>
              <a:latin typeface="Arial" charset="0"/>
              <a:cs typeface="Arial" charset="0"/>
            </a:endParaRPr>
          </a:p>
        </p:txBody>
      </p:sp>
      <p:sp>
        <p:nvSpPr>
          <p:cNvPr id="63" name="Text Box 9"/>
          <p:cNvSpPr txBox="1">
            <a:spLocks noChangeArrowheads="1"/>
          </p:cNvSpPr>
          <p:nvPr/>
        </p:nvSpPr>
        <p:spPr bwMode="auto">
          <a:xfrm>
            <a:off x="6785391" y="2342225"/>
            <a:ext cx="673793" cy="338426"/>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599" dirty="0">
                <a:solidFill>
                  <a:srgbClr val="000000"/>
                </a:solidFill>
                <a:latin typeface="Arial" charset="0"/>
                <a:cs typeface="Arial" charset="0"/>
              </a:rPr>
              <a:t>3.2</a:t>
            </a:r>
            <a:endParaRPr lang="en-US" sz="1599" dirty="0">
              <a:solidFill>
                <a:srgbClr val="000000"/>
              </a:solidFill>
              <a:latin typeface="Arial" charset="0"/>
              <a:cs typeface="Arial" charset="0"/>
            </a:endParaRPr>
          </a:p>
        </p:txBody>
      </p:sp>
      <p:sp>
        <p:nvSpPr>
          <p:cNvPr id="64" name="Line 11"/>
          <p:cNvSpPr>
            <a:spLocks noChangeShapeType="1"/>
          </p:cNvSpPr>
          <p:nvPr/>
        </p:nvSpPr>
        <p:spPr bwMode="auto">
          <a:xfrm>
            <a:off x="7358475" y="3470569"/>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65" name="Text Box 9"/>
          <p:cNvSpPr txBox="1">
            <a:spLocks noChangeArrowheads="1"/>
          </p:cNvSpPr>
          <p:nvPr/>
        </p:nvSpPr>
        <p:spPr bwMode="auto">
          <a:xfrm>
            <a:off x="6785391" y="3285960"/>
            <a:ext cx="673793" cy="338426"/>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599" dirty="0">
                <a:solidFill>
                  <a:srgbClr val="000000"/>
                </a:solidFill>
                <a:latin typeface="Arial" charset="0"/>
                <a:cs typeface="Arial" charset="0"/>
              </a:rPr>
              <a:t>3.0</a:t>
            </a:r>
            <a:endParaRPr lang="en-US" sz="1599" dirty="0">
              <a:solidFill>
                <a:srgbClr val="000000"/>
              </a:solidFill>
              <a:latin typeface="Arial" charset="0"/>
              <a:cs typeface="Arial" charset="0"/>
            </a:endParaRPr>
          </a:p>
        </p:txBody>
      </p:sp>
      <p:sp>
        <p:nvSpPr>
          <p:cNvPr id="68" name="Line 11"/>
          <p:cNvSpPr>
            <a:spLocks noChangeShapeType="1"/>
          </p:cNvSpPr>
          <p:nvPr/>
        </p:nvSpPr>
        <p:spPr bwMode="auto">
          <a:xfrm>
            <a:off x="7358475" y="4419573"/>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69" name="Text Box 9"/>
          <p:cNvSpPr txBox="1">
            <a:spLocks noChangeArrowheads="1"/>
          </p:cNvSpPr>
          <p:nvPr/>
        </p:nvSpPr>
        <p:spPr bwMode="auto">
          <a:xfrm>
            <a:off x="6785391" y="4234965"/>
            <a:ext cx="673793" cy="338426"/>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599" dirty="0">
                <a:solidFill>
                  <a:srgbClr val="000000"/>
                </a:solidFill>
                <a:latin typeface="Arial" charset="0"/>
                <a:cs typeface="Arial" charset="0"/>
              </a:rPr>
              <a:t>2.8</a:t>
            </a:r>
            <a:endParaRPr lang="en-US" sz="1599" dirty="0">
              <a:solidFill>
                <a:srgbClr val="000000"/>
              </a:solidFill>
              <a:latin typeface="Arial" charset="0"/>
              <a:cs typeface="Arial" charset="0"/>
            </a:endParaRPr>
          </a:p>
        </p:txBody>
      </p:sp>
      <p:sp>
        <p:nvSpPr>
          <p:cNvPr id="70" name="Line 11"/>
          <p:cNvSpPr>
            <a:spLocks noChangeShapeType="1"/>
          </p:cNvSpPr>
          <p:nvPr/>
        </p:nvSpPr>
        <p:spPr bwMode="auto">
          <a:xfrm>
            <a:off x="7358474" y="5346932"/>
            <a:ext cx="3904046"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71" name="Text Box 9"/>
          <p:cNvSpPr txBox="1">
            <a:spLocks noChangeArrowheads="1"/>
          </p:cNvSpPr>
          <p:nvPr/>
        </p:nvSpPr>
        <p:spPr bwMode="auto">
          <a:xfrm>
            <a:off x="6785391" y="5153515"/>
            <a:ext cx="673793" cy="338426"/>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599" dirty="0">
                <a:solidFill>
                  <a:srgbClr val="000000"/>
                </a:solidFill>
                <a:latin typeface="Arial" charset="0"/>
                <a:cs typeface="Arial" charset="0"/>
              </a:rPr>
              <a:t>2.6</a:t>
            </a:r>
            <a:endParaRPr lang="en-US" sz="1599" dirty="0">
              <a:solidFill>
                <a:srgbClr val="000000"/>
              </a:solidFill>
              <a:latin typeface="Arial" charset="0"/>
              <a:cs typeface="Arial" charset="0"/>
            </a:endParaRPr>
          </a:p>
        </p:txBody>
      </p:sp>
      <p:sp>
        <p:nvSpPr>
          <p:cNvPr id="72" name="Text Box 9"/>
          <p:cNvSpPr txBox="1">
            <a:spLocks noChangeArrowheads="1"/>
          </p:cNvSpPr>
          <p:nvPr/>
        </p:nvSpPr>
        <p:spPr bwMode="auto">
          <a:xfrm rot="16200000">
            <a:off x="5969889" y="3234647"/>
            <a:ext cx="1562519" cy="338426"/>
          </a:xfrm>
          <a:prstGeom prst="rect">
            <a:avLst/>
          </a:prstGeom>
          <a:noFill/>
          <a:ln w="9525">
            <a:noFill/>
            <a:miter lim="800000"/>
            <a:headEnd/>
            <a:tailEnd/>
          </a:ln>
          <a:effectLst/>
        </p:spPr>
        <p:txBody>
          <a:bodyPr wrap="square">
            <a:spAutoFit/>
          </a:bodyPr>
          <a:lstStyle/>
          <a:p>
            <a:pPr algn="ctr" defTabSz="1218804" fontAlgn="base">
              <a:spcBef>
                <a:spcPct val="0"/>
              </a:spcBef>
              <a:spcAft>
                <a:spcPct val="0"/>
              </a:spcAft>
            </a:pPr>
            <a:r>
              <a:rPr lang="en-ZA" sz="1599" dirty="0">
                <a:solidFill>
                  <a:srgbClr val="000000"/>
                </a:solidFill>
                <a:latin typeface="Arial" charset="0"/>
                <a:cs typeface="Arial" charset="0"/>
              </a:rPr>
              <a:t>FEV</a:t>
            </a:r>
            <a:r>
              <a:rPr lang="en-ZA" sz="1599" baseline="-25000" dirty="0">
                <a:solidFill>
                  <a:srgbClr val="000000"/>
                </a:solidFill>
                <a:latin typeface="Arial" charset="0"/>
                <a:cs typeface="Arial" charset="0"/>
              </a:rPr>
              <a:t>1</a:t>
            </a:r>
            <a:r>
              <a:rPr lang="en-ZA" sz="1599" dirty="0">
                <a:solidFill>
                  <a:srgbClr val="000000"/>
                </a:solidFill>
                <a:latin typeface="Arial" charset="0"/>
                <a:cs typeface="Arial" charset="0"/>
              </a:rPr>
              <a:t> (litres)</a:t>
            </a:r>
            <a:endParaRPr lang="en-US" sz="1599" dirty="0">
              <a:solidFill>
                <a:srgbClr val="000000"/>
              </a:solidFill>
              <a:latin typeface="Arial" charset="0"/>
              <a:cs typeface="Arial" charset="0"/>
            </a:endParaRPr>
          </a:p>
        </p:txBody>
      </p:sp>
      <p:sp>
        <p:nvSpPr>
          <p:cNvPr id="73" name="Text Box 9"/>
          <p:cNvSpPr txBox="1">
            <a:spLocks noChangeArrowheads="1"/>
          </p:cNvSpPr>
          <p:nvPr/>
        </p:nvSpPr>
        <p:spPr bwMode="auto">
          <a:xfrm rot="18616419">
            <a:off x="7169338" y="5686007"/>
            <a:ext cx="1244216" cy="338426"/>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599" dirty="0">
                <a:solidFill>
                  <a:srgbClr val="000000"/>
                </a:solidFill>
                <a:latin typeface="Arial" charset="0"/>
                <a:cs typeface="Arial" charset="0"/>
              </a:rPr>
              <a:t>Placebo</a:t>
            </a:r>
            <a:endParaRPr lang="en-US" sz="1599" dirty="0">
              <a:solidFill>
                <a:srgbClr val="000000"/>
              </a:solidFill>
              <a:latin typeface="Arial" charset="0"/>
              <a:cs typeface="Arial" charset="0"/>
            </a:endParaRPr>
          </a:p>
        </p:txBody>
      </p:sp>
      <p:grpSp>
        <p:nvGrpSpPr>
          <p:cNvPr id="74" name="Group 73"/>
          <p:cNvGrpSpPr/>
          <p:nvPr/>
        </p:nvGrpSpPr>
        <p:grpSpPr>
          <a:xfrm>
            <a:off x="8008286" y="3181191"/>
            <a:ext cx="118497" cy="1134571"/>
            <a:chOff x="1276644" y="3461544"/>
            <a:chExt cx="88900" cy="490941"/>
          </a:xfrm>
        </p:grpSpPr>
        <p:grpSp>
          <p:nvGrpSpPr>
            <p:cNvPr id="75" name="Group 11"/>
            <p:cNvGrpSpPr/>
            <p:nvPr/>
          </p:nvGrpSpPr>
          <p:grpSpPr>
            <a:xfrm>
              <a:off x="1276644" y="3461544"/>
              <a:ext cx="88900" cy="297657"/>
              <a:chOff x="2171700" y="1283494"/>
              <a:chExt cx="88900" cy="297657"/>
            </a:xfrm>
          </p:grpSpPr>
          <p:cxnSp>
            <p:nvCxnSpPr>
              <p:cNvPr id="79" name="Straight Connector 78"/>
              <p:cNvCxnSpPr/>
              <p:nvPr/>
            </p:nvCxnSpPr>
            <p:spPr bwMode="auto">
              <a:xfrm>
                <a:off x="2171700" y="1283494"/>
                <a:ext cx="889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0" name="Straight Connector 79"/>
              <p:cNvCxnSpPr/>
              <p:nvPr/>
            </p:nvCxnSpPr>
            <p:spPr bwMode="auto">
              <a:xfrm rot="5400000" flipH="1" flipV="1">
                <a:off x="2067323" y="1431529"/>
                <a:ext cx="29765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76" name="Group 14"/>
            <p:cNvGrpSpPr/>
            <p:nvPr/>
          </p:nvGrpSpPr>
          <p:grpSpPr>
            <a:xfrm flipV="1">
              <a:off x="1276644" y="3654828"/>
              <a:ext cx="88900" cy="297657"/>
              <a:chOff x="2171700" y="1283494"/>
              <a:chExt cx="88900" cy="297657"/>
            </a:xfrm>
          </p:grpSpPr>
          <p:cxnSp>
            <p:nvCxnSpPr>
              <p:cNvPr id="77" name="Straight Connector 76"/>
              <p:cNvCxnSpPr/>
              <p:nvPr/>
            </p:nvCxnSpPr>
            <p:spPr bwMode="auto">
              <a:xfrm>
                <a:off x="2171700" y="1283494"/>
                <a:ext cx="889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8" name="Straight Connector 77"/>
              <p:cNvCxnSpPr/>
              <p:nvPr/>
            </p:nvCxnSpPr>
            <p:spPr bwMode="auto">
              <a:xfrm rot="5400000" flipH="1" flipV="1">
                <a:off x="2067323" y="1431529"/>
                <a:ext cx="29765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
        <p:nvSpPr>
          <p:cNvPr id="81" name="Rectangle 80"/>
          <p:cNvSpPr/>
          <p:nvPr/>
        </p:nvSpPr>
        <p:spPr bwMode="auto">
          <a:xfrm>
            <a:off x="8010504" y="3676652"/>
            <a:ext cx="114061" cy="113110"/>
          </a:xfrm>
          <a:prstGeom prst="rect">
            <a:avLst/>
          </a:prstGeom>
          <a:solidFill>
            <a:srgbClr val="990099"/>
          </a:solidFill>
          <a:ln w="9525" cap="flat" cmpd="sng" algn="ctr">
            <a:solidFill>
              <a:schemeClr val="tx1"/>
            </a:solidFill>
            <a:prstDash val="solid"/>
            <a:round/>
            <a:headEnd type="none" w="med" len="med"/>
            <a:tailEnd type="none" w="med" len="med"/>
          </a:ln>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82" name="Text Box 9"/>
          <p:cNvSpPr txBox="1">
            <a:spLocks noChangeArrowheads="1"/>
          </p:cNvSpPr>
          <p:nvPr/>
        </p:nvSpPr>
        <p:spPr bwMode="auto">
          <a:xfrm rot="18616419">
            <a:off x="8058064" y="5686010"/>
            <a:ext cx="1244216" cy="338426"/>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599" dirty="0">
                <a:solidFill>
                  <a:srgbClr val="000000"/>
                </a:solidFill>
                <a:latin typeface="Arial" charset="0"/>
                <a:cs typeface="Arial" charset="0"/>
              </a:rPr>
              <a:t>Terbutaline</a:t>
            </a:r>
            <a:endParaRPr lang="en-US" sz="1599" dirty="0">
              <a:solidFill>
                <a:srgbClr val="000000"/>
              </a:solidFill>
              <a:latin typeface="Arial" charset="0"/>
              <a:cs typeface="Arial" charset="0"/>
            </a:endParaRPr>
          </a:p>
        </p:txBody>
      </p:sp>
      <p:grpSp>
        <p:nvGrpSpPr>
          <p:cNvPr id="83" name="Group 82"/>
          <p:cNvGrpSpPr/>
          <p:nvPr/>
        </p:nvGrpSpPr>
        <p:grpSpPr>
          <a:xfrm>
            <a:off x="8897011" y="3409355"/>
            <a:ext cx="118497" cy="1126778"/>
            <a:chOff x="1276644" y="3461544"/>
            <a:chExt cx="88900" cy="490941"/>
          </a:xfrm>
        </p:grpSpPr>
        <p:grpSp>
          <p:nvGrpSpPr>
            <p:cNvPr id="84" name="Group 11"/>
            <p:cNvGrpSpPr/>
            <p:nvPr/>
          </p:nvGrpSpPr>
          <p:grpSpPr>
            <a:xfrm>
              <a:off x="1276644" y="3461544"/>
              <a:ext cx="88900" cy="297657"/>
              <a:chOff x="2171700" y="1283494"/>
              <a:chExt cx="88900" cy="297657"/>
            </a:xfrm>
          </p:grpSpPr>
          <p:cxnSp>
            <p:nvCxnSpPr>
              <p:cNvPr id="88" name="Straight Connector 87"/>
              <p:cNvCxnSpPr/>
              <p:nvPr/>
            </p:nvCxnSpPr>
            <p:spPr bwMode="auto">
              <a:xfrm>
                <a:off x="2171700" y="1283494"/>
                <a:ext cx="889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9" name="Straight Connector 88"/>
              <p:cNvCxnSpPr/>
              <p:nvPr/>
            </p:nvCxnSpPr>
            <p:spPr bwMode="auto">
              <a:xfrm rot="5400000" flipH="1" flipV="1">
                <a:off x="2067323" y="1431529"/>
                <a:ext cx="29765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85" name="Group 14"/>
            <p:cNvGrpSpPr/>
            <p:nvPr/>
          </p:nvGrpSpPr>
          <p:grpSpPr>
            <a:xfrm flipV="1">
              <a:off x="1276644" y="3654828"/>
              <a:ext cx="88900" cy="297657"/>
              <a:chOff x="2171700" y="1283494"/>
              <a:chExt cx="88900" cy="297657"/>
            </a:xfrm>
          </p:grpSpPr>
          <p:cxnSp>
            <p:nvCxnSpPr>
              <p:cNvPr id="86" name="Straight Connector 85"/>
              <p:cNvCxnSpPr/>
              <p:nvPr/>
            </p:nvCxnSpPr>
            <p:spPr bwMode="auto">
              <a:xfrm>
                <a:off x="2171700" y="1283494"/>
                <a:ext cx="889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7" name="Straight Connector 86"/>
              <p:cNvCxnSpPr/>
              <p:nvPr/>
            </p:nvCxnSpPr>
            <p:spPr bwMode="auto">
              <a:xfrm rot="5400000" flipH="1" flipV="1">
                <a:off x="2067323" y="1431529"/>
                <a:ext cx="29765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
        <p:nvSpPr>
          <p:cNvPr id="90" name="Rectangle 89"/>
          <p:cNvSpPr/>
          <p:nvPr/>
        </p:nvSpPr>
        <p:spPr bwMode="auto">
          <a:xfrm>
            <a:off x="8899229" y="3908993"/>
            <a:ext cx="114061" cy="113110"/>
          </a:xfrm>
          <a:prstGeom prst="rect">
            <a:avLst/>
          </a:prstGeom>
          <a:solidFill>
            <a:srgbClr val="990099"/>
          </a:solidFill>
          <a:ln w="9525" cap="flat" cmpd="sng" algn="ctr">
            <a:solidFill>
              <a:schemeClr val="tx1"/>
            </a:solidFill>
            <a:prstDash val="solid"/>
            <a:round/>
            <a:headEnd type="none" w="med" len="med"/>
            <a:tailEnd type="none" w="med" len="med"/>
          </a:ln>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91" name="Text Box 9"/>
          <p:cNvSpPr txBox="1">
            <a:spLocks noChangeArrowheads="1"/>
          </p:cNvSpPr>
          <p:nvPr/>
        </p:nvSpPr>
        <p:spPr bwMode="auto">
          <a:xfrm rot="18616419">
            <a:off x="8884124" y="5715048"/>
            <a:ext cx="1320340" cy="338426"/>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599" dirty="0" err="1">
                <a:solidFill>
                  <a:srgbClr val="000000"/>
                </a:solidFill>
                <a:latin typeface="Arial" charset="0"/>
                <a:cs typeface="Arial" charset="0"/>
              </a:rPr>
              <a:t>Budesonide</a:t>
            </a:r>
            <a:endParaRPr lang="en-US" sz="1599" dirty="0">
              <a:solidFill>
                <a:srgbClr val="000000"/>
              </a:solidFill>
              <a:latin typeface="Arial" charset="0"/>
              <a:cs typeface="Arial" charset="0"/>
            </a:endParaRPr>
          </a:p>
        </p:txBody>
      </p:sp>
      <p:grpSp>
        <p:nvGrpSpPr>
          <p:cNvPr id="92" name="Group 91"/>
          <p:cNvGrpSpPr/>
          <p:nvPr/>
        </p:nvGrpSpPr>
        <p:grpSpPr>
          <a:xfrm>
            <a:off x="9785738" y="1946094"/>
            <a:ext cx="118497" cy="1106676"/>
            <a:chOff x="1276644" y="3461544"/>
            <a:chExt cx="88900" cy="490941"/>
          </a:xfrm>
        </p:grpSpPr>
        <p:grpSp>
          <p:nvGrpSpPr>
            <p:cNvPr id="93" name="Group 11"/>
            <p:cNvGrpSpPr/>
            <p:nvPr/>
          </p:nvGrpSpPr>
          <p:grpSpPr>
            <a:xfrm>
              <a:off x="1276644" y="3461544"/>
              <a:ext cx="88900" cy="297657"/>
              <a:chOff x="2171700" y="1283494"/>
              <a:chExt cx="88900" cy="297657"/>
            </a:xfrm>
          </p:grpSpPr>
          <p:cxnSp>
            <p:nvCxnSpPr>
              <p:cNvPr id="97" name="Straight Connector 96"/>
              <p:cNvCxnSpPr/>
              <p:nvPr/>
            </p:nvCxnSpPr>
            <p:spPr bwMode="auto">
              <a:xfrm>
                <a:off x="2171700" y="1283494"/>
                <a:ext cx="889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8" name="Straight Connector 97"/>
              <p:cNvCxnSpPr/>
              <p:nvPr/>
            </p:nvCxnSpPr>
            <p:spPr bwMode="auto">
              <a:xfrm rot="5400000" flipH="1" flipV="1">
                <a:off x="2067323" y="1431529"/>
                <a:ext cx="29765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94" name="Group 14"/>
            <p:cNvGrpSpPr/>
            <p:nvPr/>
          </p:nvGrpSpPr>
          <p:grpSpPr>
            <a:xfrm flipV="1">
              <a:off x="1276644" y="3654828"/>
              <a:ext cx="88900" cy="297657"/>
              <a:chOff x="2171700" y="1283494"/>
              <a:chExt cx="88900" cy="297657"/>
            </a:xfrm>
          </p:grpSpPr>
          <p:cxnSp>
            <p:nvCxnSpPr>
              <p:cNvPr id="95" name="Straight Connector 94"/>
              <p:cNvCxnSpPr/>
              <p:nvPr/>
            </p:nvCxnSpPr>
            <p:spPr bwMode="auto">
              <a:xfrm>
                <a:off x="2171700" y="1283494"/>
                <a:ext cx="889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6" name="Straight Connector 95"/>
              <p:cNvCxnSpPr/>
              <p:nvPr/>
            </p:nvCxnSpPr>
            <p:spPr bwMode="auto">
              <a:xfrm rot="5400000" flipH="1" flipV="1">
                <a:off x="2067323" y="1431529"/>
                <a:ext cx="29765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
        <p:nvSpPr>
          <p:cNvPr id="99" name="Rectangle 98"/>
          <p:cNvSpPr/>
          <p:nvPr/>
        </p:nvSpPr>
        <p:spPr bwMode="auto">
          <a:xfrm>
            <a:off x="9787956" y="2460288"/>
            <a:ext cx="114061" cy="113110"/>
          </a:xfrm>
          <a:prstGeom prst="rect">
            <a:avLst/>
          </a:prstGeom>
          <a:solidFill>
            <a:srgbClr val="990099"/>
          </a:solidFill>
          <a:ln w="9525" cap="flat" cmpd="sng" algn="ctr">
            <a:solidFill>
              <a:schemeClr val="tx1"/>
            </a:solidFill>
            <a:prstDash val="solid"/>
            <a:round/>
            <a:headEnd type="none" w="med" len="med"/>
            <a:tailEnd type="none" w="med" len="med"/>
          </a:ln>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100" name="Text Box 9"/>
          <p:cNvSpPr txBox="1">
            <a:spLocks noChangeArrowheads="1"/>
          </p:cNvSpPr>
          <p:nvPr/>
        </p:nvSpPr>
        <p:spPr bwMode="auto">
          <a:xfrm rot="18616419">
            <a:off x="9754348" y="5715049"/>
            <a:ext cx="1320340" cy="338426"/>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599" dirty="0">
                <a:solidFill>
                  <a:srgbClr val="000000"/>
                </a:solidFill>
                <a:latin typeface="Arial" charset="0"/>
                <a:cs typeface="Arial" charset="0"/>
              </a:rPr>
              <a:t>Combined</a:t>
            </a:r>
            <a:endParaRPr lang="en-US" sz="1599" dirty="0">
              <a:solidFill>
                <a:srgbClr val="000000"/>
              </a:solidFill>
              <a:latin typeface="Arial" charset="0"/>
              <a:cs typeface="Arial" charset="0"/>
            </a:endParaRPr>
          </a:p>
        </p:txBody>
      </p:sp>
      <p:grpSp>
        <p:nvGrpSpPr>
          <p:cNvPr id="101" name="Group 100"/>
          <p:cNvGrpSpPr/>
          <p:nvPr/>
        </p:nvGrpSpPr>
        <p:grpSpPr>
          <a:xfrm>
            <a:off x="10655962" y="2609394"/>
            <a:ext cx="118497" cy="1106676"/>
            <a:chOff x="1276644" y="3461544"/>
            <a:chExt cx="88900" cy="490941"/>
          </a:xfrm>
        </p:grpSpPr>
        <p:grpSp>
          <p:nvGrpSpPr>
            <p:cNvPr id="102" name="Group 11"/>
            <p:cNvGrpSpPr/>
            <p:nvPr/>
          </p:nvGrpSpPr>
          <p:grpSpPr>
            <a:xfrm>
              <a:off x="1276644" y="3461544"/>
              <a:ext cx="88900" cy="297657"/>
              <a:chOff x="2171700" y="1283494"/>
              <a:chExt cx="88900" cy="297657"/>
            </a:xfrm>
          </p:grpSpPr>
          <p:cxnSp>
            <p:nvCxnSpPr>
              <p:cNvPr id="106" name="Straight Connector 105"/>
              <p:cNvCxnSpPr/>
              <p:nvPr/>
            </p:nvCxnSpPr>
            <p:spPr bwMode="auto">
              <a:xfrm>
                <a:off x="2171700" y="1283494"/>
                <a:ext cx="889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7" name="Straight Connector 106"/>
              <p:cNvCxnSpPr/>
              <p:nvPr/>
            </p:nvCxnSpPr>
            <p:spPr bwMode="auto">
              <a:xfrm rot="5400000" flipH="1" flipV="1">
                <a:off x="2067323" y="1431529"/>
                <a:ext cx="29765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03" name="Group 14"/>
            <p:cNvGrpSpPr/>
            <p:nvPr/>
          </p:nvGrpSpPr>
          <p:grpSpPr>
            <a:xfrm flipV="1">
              <a:off x="1276644" y="3654828"/>
              <a:ext cx="88900" cy="297657"/>
              <a:chOff x="2171700" y="1283494"/>
              <a:chExt cx="88900" cy="297657"/>
            </a:xfrm>
          </p:grpSpPr>
          <p:cxnSp>
            <p:nvCxnSpPr>
              <p:cNvPr id="104" name="Straight Connector 103"/>
              <p:cNvCxnSpPr/>
              <p:nvPr/>
            </p:nvCxnSpPr>
            <p:spPr bwMode="auto">
              <a:xfrm>
                <a:off x="2171700" y="1283494"/>
                <a:ext cx="889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5" name="Straight Connector 104"/>
              <p:cNvCxnSpPr/>
              <p:nvPr/>
            </p:nvCxnSpPr>
            <p:spPr bwMode="auto">
              <a:xfrm rot="5400000" flipH="1" flipV="1">
                <a:off x="2067323" y="1431529"/>
                <a:ext cx="29765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
        <p:nvSpPr>
          <p:cNvPr id="108" name="Rectangle 107"/>
          <p:cNvSpPr/>
          <p:nvPr/>
        </p:nvSpPr>
        <p:spPr bwMode="auto">
          <a:xfrm>
            <a:off x="10658180" y="3123587"/>
            <a:ext cx="114061" cy="113110"/>
          </a:xfrm>
          <a:prstGeom prst="rect">
            <a:avLst/>
          </a:prstGeom>
          <a:solidFill>
            <a:srgbClr val="990099"/>
          </a:solidFill>
          <a:ln w="9525" cap="flat" cmpd="sng" algn="ctr">
            <a:solidFill>
              <a:schemeClr val="tx1"/>
            </a:solidFill>
            <a:prstDash val="solid"/>
            <a:round/>
            <a:headEnd type="none" w="med" len="med"/>
            <a:tailEnd type="none" w="med" len="med"/>
          </a:ln>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109" name="TextBox 108"/>
          <p:cNvSpPr txBox="1"/>
          <p:nvPr/>
        </p:nvSpPr>
        <p:spPr>
          <a:xfrm>
            <a:off x="3694220" y="6533159"/>
            <a:ext cx="8434427" cy="276999"/>
          </a:xfrm>
          <a:prstGeom prst="rect">
            <a:avLst/>
          </a:prstGeom>
          <a:noFill/>
        </p:spPr>
        <p:txBody>
          <a:bodyPr wrap="square" rtlCol="0">
            <a:spAutoFit/>
          </a:bodyPr>
          <a:lstStyle/>
          <a:p>
            <a:pPr algn="r" defTabSz="1218804" fontAlgn="base">
              <a:spcBef>
                <a:spcPct val="0"/>
              </a:spcBef>
              <a:spcAft>
                <a:spcPct val="0"/>
              </a:spcAft>
            </a:pPr>
            <a:r>
              <a:rPr lang="en-ZA" sz="1200" dirty="0">
                <a:solidFill>
                  <a:srgbClr val="000000"/>
                </a:solidFill>
                <a:latin typeface="Arial" charset="0"/>
                <a:cs typeface="Arial" charset="0"/>
              </a:rPr>
              <a:t>Aldridge RE et al. Am J </a:t>
            </a:r>
            <a:r>
              <a:rPr lang="en-ZA" sz="1200" dirty="0" err="1">
                <a:solidFill>
                  <a:srgbClr val="000000"/>
                </a:solidFill>
                <a:latin typeface="Arial" charset="0"/>
                <a:cs typeface="Arial" charset="0"/>
              </a:rPr>
              <a:t>Respir</a:t>
            </a:r>
            <a:r>
              <a:rPr lang="en-ZA" sz="1200" dirty="0">
                <a:solidFill>
                  <a:srgbClr val="000000"/>
                </a:solidFill>
                <a:latin typeface="Arial" charset="0"/>
                <a:cs typeface="Arial" charset="0"/>
              </a:rPr>
              <a:t> </a:t>
            </a:r>
            <a:r>
              <a:rPr lang="en-ZA" sz="1200" dirty="0" err="1">
                <a:solidFill>
                  <a:srgbClr val="000000"/>
                </a:solidFill>
                <a:latin typeface="Arial" charset="0"/>
                <a:cs typeface="Arial" charset="0"/>
              </a:rPr>
              <a:t>Crit</a:t>
            </a:r>
            <a:r>
              <a:rPr lang="en-ZA" sz="1200" dirty="0">
                <a:solidFill>
                  <a:srgbClr val="000000"/>
                </a:solidFill>
                <a:latin typeface="Arial" charset="0"/>
                <a:cs typeface="Arial" charset="0"/>
              </a:rPr>
              <a:t> Care Med 2000; 161: 1459-1464</a:t>
            </a:r>
          </a:p>
        </p:txBody>
      </p:sp>
    </p:spTree>
    <p:extLst>
      <p:ext uri="{BB962C8B-B14F-4D97-AF65-F5344CB8AC3E}">
        <p14:creationId xmlns:p14="http://schemas.microsoft.com/office/powerpoint/2010/main" val="18585658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469867" y="188326"/>
            <a:ext cx="3485603" cy="836126"/>
          </a:xfrm>
          <a:prstGeom prst="rect">
            <a:avLst/>
          </a:prstGeom>
          <a:noFill/>
          <a:ln w="9525" algn="ctr">
            <a:noFill/>
            <a:miter lim="800000"/>
            <a:headEnd/>
            <a:tailEnd/>
          </a:ln>
          <a:effectLst/>
        </p:spPr>
        <p:txBody>
          <a:bodyPr wrap="square">
            <a:spAutoFit/>
          </a:bodyPr>
          <a:lstStyle/>
          <a:p>
            <a:pPr algn="ctr" defTabSz="1218804" fontAlgn="base">
              <a:lnSpc>
                <a:spcPts val="2932"/>
              </a:lnSpc>
              <a:spcBef>
                <a:spcPct val="0"/>
              </a:spcBef>
              <a:spcAft>
                <a:spcPct val="0"/>
              </a:spcAft>
            </a:pPr>
            <a:r>
              <a:rPr lang="en-ZA" altLang="ko-KR" sz="2399" b="1" dirty="0">
                <a:solidFill>
                  <a:srgbClr val="000000"/>
                </a:solidFill>
                <a:latin typeface="Arial" charset="0"/>
                <a:cs typeface="Arial" charset="0"/>
              </a:rPr>
              <a:t>Treatment effects for PD</a:t>
            </a:r>
            <a:r>
              <a:rPr lang="en-ZA" altLang="ko-KR" sz="2399" b="1" baseline="-25000" dirty="0">
                <a:solidFill>
                  <a:srgbClr val="000000"/>
                </a:solidFill>
                <a:latin typeface="Arial" charset="0"/>
                <a:cs typeface="Arial" charset="0"/>
              </a:rPr>
              <a:t>15</a:t>
            </a:r>
            <a:r>
              <a:rPr lang="en-ZA" altLang="ko-KR" sz="2399" b="1" dirty="0">
                <a:solidFill>
                  <a:srgbClr val="000000"/>
                </a:solidFill>
                <a:latin typeface="Arial" charset="0"/>
                <a:cs typeface="Arial" charset="0"/>
              </a:rPr>
              <a:t> saline</a:t>
            </a:r>
            <a:endParaRPr lang="en-GB" sz="2399" b="1" dirty="0">
              <a:solidFill>
                <a:srgbClr val="000000"/>
              </a:solidFill>
              <a:latin typeface="Arial" charset="0"/>
              <a:cs typeface="Arial" charset="0"/>
            </a:endParaRPr>
          </a:p>
        </p:txBody>
      </p:sp>
      <p:sp>
        <p:nvSpPr>
          <p:cNvPr id="5" name="Rectangle 4"/>
          <p:cNvSpPr>
            <a:spLocks noChangeArrowheads="1"/>
          </p:cNvSpPr>
          <p:nvPr/>
        </p:nvSpPr>
        <p:spPr bwMode="auto">
          <a:xfrm>
            <a:off x="6806981" y="188326"/>
            <a:ext cx="3485603" cy="836126"/>
          </a:xfrm>
          <a:prstGeom prst="rect">
            <a:avLst/>
          </a:prstGeom>
          <a:noFill/>
          <a:ln w="9525" algn="ctr">
            <a:noFill/>
            <a:miter lim="800000"/>
            <a:headEnd/>
            <a:tailEnd/>
          </a:ln>
          <a:effectLst/>
        </p:spPr>
        <p:txBody>
          <a:bodyPr wrap="square">
            <a:spAutoFit/>
          </a:bodyPr>
          <a:lstStyle/>
          <a:p>
            <a:pPr algn="ctr" defTabSz="1218804" fontAlgn="base">
              <a:lnSpc>
                <a:spcPts val="2932"/>
              </a:lnSpc>
              <a:spcBef>
                <a:spcPct val="0"/>
              </a:spcBef>
              <a:spcAft>
                <a:spcPct val="0"/>
              </a:spcAft>
            </a:pPr>
            <a:r>
              <a:rPr lang="en-ZA" altLang="ko-KR" sz="2399" b="1" dirty="0">
                <a:solidFill>
                  <a:srgbClr val="000000"/>
                </a:solidFill>
                <a:latin typeface="Arial" charset="0"/>
                <a:cs typeface="Arial" charset="0"/>
              </a:rPr>
              <a:t>Treatment effects for PD</a:t>
            </a:r>
            <a:r>
              <a:rPr lang="en-ZA" altLang="ko-KR" sz="2399" b="1" baseline="-25000" dirty="0">
                <a:solidFill>
                  <a:srgbClr val="000000"/>
                </a:solidFill>
                <a:latin typeface="Arial" charset="0"/>
                <a:cs typeface="Arial" charset="0"/>
              </a:rPr>
              <a:t>20</a:t>
            </a:r>
            <a:r>
              <a:rPr lang="en-ZA" altLang="ko-KR" sz="2399" b="1" dirty="0">
                <a:solidFill>
                  <a:srgbClr val="000000"/>
                </a:solidFill>
                <a:latin typeface="Arial" charset="0"/>
                <a:cs typeface="Arial" charset="0"/>
              </a:rPr>
              <a:t> methacholine</a:t>
            </a:r>
            <a:endParaRPr lang="en-GB" sz="2399" b="1" baseline="-25000" dirty="0">
              <a:solidFill>
                <a:srgbClr val="000000"/>
              </a:solidFill>
              <a:latin typeface="Arial" charset="0"/>
              <a:cs typeface="Arial" charset="0"/>
            </a:endParaRPr>
          </a:p>
        </p:txBody>
      </p:sp>
      <p:sp>
        <p:nvSpPr>
          <p:cNvPr id="18" name="Line 11"/>
          <p:cNvSpPr>
            <a:spLocks noChangeShapeType="1"/>
          </p:cNvSpPr>
          <p:nvPr/>
        </p:nvSpPr>
        <p:spPr bwMode="auto">
          <a:xfrm>
            <a:off x="1717379" y="5349559"/>
            <a:ext cx="3904046"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61" name="Line 11"/>
          <p:cNvSpPr>
            <a:spLocks noChangeShapeType="1"/>
          </p:cNvSpPr>
          <p:nvPr/>
        </p:nvSpPr>
        <p:spPr bwMode="auto">
          <a:xfrm>
            <a:off x="7354438" y="5346932"/>
            <a:ext cx="3904046"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96" name="Freeform 8"/>
          <p:cNvSpPr>
            <a:spLocks/>
          </p:cNvSpPr>
          <p:nvPr/>
        </p:nvSpPr>
        <p:spPr bwMode="auto">
          <a:xfrm>
            <a:off x="1719497" y="1567731"/>
            <a:ext cx="122729" cy="3779200"/>
          </a:xfrm>
          <a:custGeom>
            <a:avLst/>
            <a:gdLst/>
            <a:ahLst/>
            <a:cxnLst>
              <a:cxn ang="0">
                <a:pos x="56" y="1957"/>
              </a:cxn>
              <a:cxn ang="0">
                <a:pos x="56" y="0"/>
              </a:cxn>
              <a:cxn ang="0">
                <a:pos x="0" y="0"/>
              </a:cxn>
            </a:cxnLst>
            <a:rect l="0" t="0" r="r" b="b"/>
            <a:pathLst>
              <a:path w="56" h="1957">
                <a:moveTo>
                  <a:pt x="56" y="1957"/>
                </a:moveTo>
                <a:lnTo>
                  <a:pt x="56" y="0"/>
                </a:lnTo>
                <a:lnTo>
                  <a:pt x="0" y="0"/>
                </a:lnTo>
              </a:path>
            </a:pathLst>
          </a:custGeom>
          <a:noFill/>
          <a:ln w="19050" cmpd="sng">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97" name="Line 11"/>
          <p:cNvSpPr>
            <a:spLocks noChangeShapeType="1"/>
          </p:cNvSpPr>
          <p:nvPr/>
        </p:nvSpPr>
        <p:spPr bwMode="auto">
          <a:xfrm>
            <a:off x="1717380" y="2331695"/>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98" name="Text Box 9"/>
          <p:cNvSpPr txBox="1">
            <a:spLocks noChangeArrowheads="1"/>
          </p:cNvSpPr>
          <p:nvPr/>
        </p:nvSpPr>
        <p:spPr bwMode="auto">
          <a:xfrm>
            <a:off x="1144296" y="1384736"/>
            <a:ext cx="673793" cy="338426"/>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599" dirty="0">
                <a:solidFill>
                  <a:srgbClr val="000000"/>
                </a:solidFill>
                <a:latin typeface="Arial" charset="0"/>
                <a:cs typeface="Arial" charset="0"/>
              </a:rPr>
              <a:t>32</a:t>
            </a:r>
            <a:endParaRPr lang="en-US" sz="1599" dirty="0">
              <a:solidFill>
                <a:srgbClr val="000000"/>
              </a:solidFill>
              <a:latin typeface="Arial" charset="0"/>
              <a:cs typeface="Arial" charset="0"/>
            </a:endParaRPr>
          </a:p>
        </p:txBody>
      </p:sp>
      <p:sp>
        <p:nvSpPr>
          <p:cNvPr id="99" name="Text Box 9"/>
          <p:cNvSpPr txBox="1">
            <a:spLocks noChangeArrowheads="1"/>
          </p:cNvSpPr>
          <p:nvPr/>
        </p:nvSpPr>
        <p:spPr bwMode="auto">
          <a:xfrm>
            <a:off x="1144296" y="2147087"/>
            <a:ext cx="673793" cy="338426"/>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599" dirty="0">
                <a:solidFill>
                  <a:srgbClr val="000000"/>
                </a:solidFill>
                <a:latin typeface="Arial" charset="0"/>
                <a:cs typeface="Arial" charset="0"/>
              </a:rPr>
              <a:t>16</a:t>
            </a:r>
            <a:endParaRPr lang="en-US" sz="1599" dirty="0">
              <a:solidFill>
                <a:srgbClr val="000000"/>
              </a:solidFill>
              <a:latin typeface="Arial" charset="0"/>
              <a:cs typeface="Arial" charset="0"/>
            </a:endParaRPr>
          </a:p>
        </p:txBody>
      </p:sp>
      <p:sp>
        <p:nvSpPr>
          <p:cNvPr id="100" name="Line 11"/>
          <p:cNvSpPr>
            <a:spLocks noChangeShapeType="1"/>
          </p:cNvSpPr>
          <p:nvPr/>
        </p:nvSpPr>
        <p:spPr bwMode="auto">
          <a:xfrm>
            <a:off x="1717380" y="3075906"/>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101" name="Text Box 9"/>
          <p:cNvSpPr txBox="1">
            <a:spLocks noChangeArrowheads="1"/>
          </p:cNvSpPr>
          <p:nvPr/>
        </p:nvSpPr>
        <p:spPr bwMode="auto">
          <a:xfrm>
            <a:off x="1144296" y="2891298"/>
            <a:ext cx="673793" cy="338426"/>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599" dirty="0">
                <a:solidFill>
                  <a:srgbClr val="000000"/>
                </a:solidFill>
                <a:latin typeface="Arial" charset="0"/>
                <a:cs typeface="Arial" charset="0"/>
              </a:rPr>
              <a:t>8</a:t>
            </a:r>
            <a:endParaRPr lang="en-US" sz="1599" dirty="0">
              <a:solidFill>
                <a:srgbClr val="000000"/>
              </a:solidFill>
              <a:latin typeface="Arial" charset="0"/>
              <a:cs typeface="Arial" charset="0"/>
            </a:endParaRPr>
          </a:p>
        </p:txBody>
      </p:sp>
      <p:sp>
        <p:nvSpPr>
          <p:cNvPr id="102" name="Line 11"/>
          <p:cNvSpPr>
            <a:spLocks noChangeShapeType="1"/>
          </p:cNvSpPr>
          <p:nvPr/>
        </p:nvSpPr>
        <p:spPr bwMode="auto">
          <a:xfrm>
            <a:off x="1717380" y="3828190"/>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103" name="Text Box 9"/>
          <p:cNvSpPr txBox="1">
            <a:spLocks noChangeArrowheads="1"/>
          </p:cNvSpPr>
          <p:nvPr/>
        </p:nvSpPr>
        <p:spPr bwMode="auto">
          <a:xfrm>
            <a:off x="1144296" y="3643582"/>
            <a:ext cx="673793" cy="338426"/>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599" dirty="0">
                <a:solidFill>
                  <a:srgbClr val="000000"/>
                </a:solidFill>
                <a:latin typeface="Arial" charset="0"/>
                <a:cs typeface="Arial" charset="0"/>
              </a:rPr>
              <a:t>4</a:t>
            </a:r>
            <a:endParaRPr lang="en-US" sz="1599" dirty="0">
              <a:solidFill>
                <a:srgbClr val="000000"/>
              </a:solidFill>
              <a:latin typeface="Arial" charset="0"/>
              <a:cs typeface="Arial" charset="0"/>
            </a:endParaRPr>
          </a:p>
        </p:txBody>
      </p:sp>
      <p:sp>
        <p:nvSpPr>
          <p:cNvPr id="104" name="Line 11"/>
          <p:cNvSpPr>
            <a:spLocks noChangeShapeType="1"/>
          </p:cNvSpPr>
          <p:nvPr/>
        </p:nvSpPr>
        <p:spPr bwMode="auto">
          <a:xfrm>
            <a:off x="1717380" y="4580474"/>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105" name="Text Box 9"/>
          <p:cNvSpPr txBox="1">
            <a:spLocks noChangeArrowheads="1"/>
          </p:cNvSpPr>
          <p:nvPr/>
        </p:nvSpPr>
        <p:spPr bwMode="auto">
          <a:xfrm>
            <a:off x="1144296" y="4395866"/>
            <a:ext cx="673793" cy="338426"/>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599" dirty="0">
                <a:solidFill>
                  <a:srgbClr val="000000"/>
                </a:solidFill>
                <a:latin typeface="Arial" charset="0"/>
                <a:cs typeface="Arial" charset="0"/>
              </a:rPr>
              <a:t>2</a:t>
            </a:r>
            <a:endParaRPr lang="en-US" sz="1599" dirty="0">
              <a:solidFill>
                <a:srgbClr val="000000"/>
              </a:solidFill>
              <a:latin typeface="Arial" charset="0"/>
              <a:cs typeface="Arial" charset="0"/>
            </a:endParaRPr>
          </a:p>
        </p:txBody>
      </p:sp>
      <p:sp>
        <p:nvSpPr>
          <p:cNvPr id="106" name="Line 11"/>
          <p:cNvSpPr>
            <a:spLocks noChangeShapeType="1"/>
          </p:cNvSpPr>
          <p:nvPr/>
        </p:nvSpPr>
        <p:spPr bwMode="auto">
          <a:xfrm>
            <a:off x="1717379" y="5349559"/>
            <a:ext cx="3904046"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107" name="Text Box 9"/>
          <p:cNvSpPr txBox="1">
            <a:spLocks noChangeArrowheads="1"/>
          </p:cNvSpPr>
          <p:nvPr/>
        </p:nvSpPr>
        <p:spPr bwMode="auto">
          <a:xfrm>
            <a:off x="1144296" y="5156142"/>
            <a:ext cx="673793" cy="338426"/>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599" dirty="0">
                <a:solidFill>
                  <a:srgbClr val="000000"/>
                </a:solidFill>
                <a:latin typeface="Arial" charset="0"/>
                <a:cs typeface="Arial" charset="0"/>
              </a:rPr>
              <a:t>1</a:t>
            </a:r>
            <a:endParaRPr lang="en-US" sz="1599" dirty="0">
              <a:solidFill>
                <a:srgbClr val="000000"/>
              </a:solidFill>
              <a:latin typeface="Arial" charset="0"/>
              <a:cs typeface="Arial" charset="0"/>
            </a:endParaRPr>
          </a:p>
        </p:txBody>
      </p:sp>
      <p:sp>
        <p:nvSpPr>
          <p:cNvPr id="108" name="Text Box 9"/>
          <p:cNvSpPr txBox="1">
            <a:spLocks noChangeArrowheads="1"/>
          </p:cNvSpPr>
          <p:nvPr/>
        </p:nvSpPr>
        <p:spPr bwMode="auto">
          <a:xfrm rot="16200000">
            <a:off x="232910" y="3343192"/>
            <a:ext cx="1770435" cy="338426"/>
          </a:xfrm>
          <a:prstGeom prst="rect">
            <a:avLst/>
          </a:prstGeom>
          <a:noFill/>
          <a:ln w="9525">
            <a:noFill/>
            <a:miter lim="800000"/>
            <a:headEnd/>
            <a:tailEnd/>
          </a:ln>
          <a:effectLst/>
        </p:spPr>
        <p:txBody>
          <a:bodyPr wrap="square">
            <a:spAutoFit/>
          </a:bodyPr>
          <a:lstStyle/>
          <a:p>
            <a:pPr algn="ctr" defTabSz="1218804" fontAlgn="base">
              <a:spcBef>
                <a:spcPct val="0"/>
              </a:spcBef>
              <a:spcAft>
                <a:spcPct val="0"/>
              </a:spcAft>
            </a:pPr>
            <a:r>
              <a:rPr lang="en-ZA" sz="1599" dirty="0">
                <a:solidFill>
                  <a:srgbClr val="000000"/>
                </a:solidFill>
                <a:latin typeface="Arial" charset="0"/>
                <a:cs typeface="Arial" charset="0"/>
              </a:rPr>
              <a:t>PD</a:t>
            </a:r>
            <a:r>
              <a:rPr lang="en-ZA" sz="1599" baseline="-25000" dirty="0">
                <a:solidFill>
                  <a:srgbClr val="000000"/>
                </a:solidFill>
                <a:latin typeface="Arial" charset="0"/>
                <a:cs typeface="Arial" charset="0"/>
              </a:rPr>
              <a:t>15</a:t>
            </a:r>
            <a:r>
              <a:rPr lang="en-ZA" sz="1599" dirty="0">
                <a:solidFill>
                  <a:srgbClr val="000000"/>
                </a:solidFill>
                <a:latin typeface="Arial" charset="0"/>
                <a:cs typeface="Arial" charset="0"/>
              </a:rPr>
              <a:t> saline (</a:t>
            </a:r>
            <a:r>
              <a:rPr lang="en-ZA" sz="1599" dirty="0" err="1">
                <a:solidFill>
                  <a:srgbClr val="000000"/>
                </a:solidFill>
                <a:latin typeface="Arial" charset="0"/>
                <a:cs typeface="Arial" charset="0"/>
              </a:rPr>
              <a:t>mls</a:t>
            </a:r>
            <a:r>
              <a:rPr lang="en-ZA" sz="1599" dirty="0">
                <a:solidFill>
                  <a:srgbClr val="000000"/>
                </a:solidFill>
                <a:latin typeface="Arial" charset="0"/>
                <a:cs typeface="Arial" charset="0"/>
              </a:rPr>
              <a:t>)</a:t>
            </a:r>
            <a:endParaRPr lang="en-US" sz="1599" dirty="0">
              <a:solidFill>
                <a:srgbClr val="000000"/>
              </a:solidFill>
              <a:latin typeface="Arial" charset="0"/>
              <a:cs typeface="Arial" charset="0"/>
            </a:endParaRPr>
          </a:p>
        </p:txBody>
      </p:sp>
      <p:sp>
        <p:nvSpPr>
          <p:cNvPr id="109" name="Text Box 9"/>
          <p:cNvSpPr txBox="1">
            <a:spLocks noChangeArrowheads="1"/>
          </p:cNvSpPr>
          <p:nvPr/>
        </p:nvSpPr>
        <p:spPr bwMode="auto">
          <a:xfrm rot="18616419">
            <a:off x="1528243" y="5688634"/>
            <a:ext cx="1244216" cy="338426"/>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599" dirty="0">
                <a:solidFill>
                  <a:srgbClr val="000000"/>
                </a:solidFill>
                <a:latin typeface="Arial" charset="0"/>
                <a:cs typeface="Arial" charset="0"/>
              </a:rPr>
              <a:t>Placebo</a:t>
            </a:r>
            <a:endParaRPr lang="en-US" sz="1599" dirty="0">
              <a:solidFill>
                <a:srgbClr val="000000"/>
              </a:solidFill>
              <a:latin typeface="Arial" charset="0"/>
              <a:cs typeface="Arial" charset="0"/>
            </a:endParaRPr>
          </a:p>
        </p:txBody>
      </p:sp>
      <p:grpSp>
        <p:nvGrpSpPr>
          <p:cNvPr id="110" name="Group 109"/>
          <p:cNvGrpSpPr/>
          <p:nvPr/>
        </p:nvGrpSpPr>
        <p:grpSpPr>
          <a:xfrm>
            <a:off x="2367191" y="3061690"/>
            <a:ext cx="118497" cy="955328"/>
            <a:chOff x="1276644" y="3461544"/>
            <a:chExt cx="88900" cy="490941"/>
          </a:xfrm>
        </p:grpSpPr>
        <p:grpSp>
          <p:nvGrpSpPr>
            <p:cNvPr id="111" name="Group 11"/>
            <p:cNvGrpSpPr/>
            <p:nvPr/>
          </p:nvGrpSpPr>
          <p:grpSpPr>
            <a:xfrm>
              <a:off x="1276644" y="3461544"/>
              <a:ext cx="88900" cy="297657"/>
              <a:chOff x="2171700" y="1283494"/>
              <a:chExt cx="88900" cy="297657"/>
            </a:xfrm>
          </p:grpSpPr>
          <p:cxnSp>
            <p:nvCxnSpPr>
              <p:cNvPr id="115" name="Straight Connector 114"/>
              <p:cNvCxnSpPr/>
              <p:nvPr/>
            </p:nvCxnSpPr>
            <p:spPr bwMode="auto">
              <a:xfrm>
                <a:off x="2171700" y="1283494"/>
                <a:ext cx="889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6" name="Straight Connector 115"/>
              <p:cNvCxnSpPr/>
              <p:nvPr/>
            </p:nvCxnSpPr>
            <p:spPr bwMode="auto">
              <a:xfrm rot="5400000" flipH="1" flipV="1">
                <a:off x="2067323" y="1431529"/>
                <a:ext cx="29765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12" name="Group 14"/>
            <p:cNvGrpSpPr/>
            <p:nvPr/>
          </p:nvGrpSpPr>
          <p:grpSpPr>
            <a:xfrm flipV="1">
              <a:off x="1276644" y="3654828"/>
              <a:ext cx="88900" cy="297657"/>
              <a:chOff x="2171700" y="1283494"/>
              <a:chExt cx="88900" cy="297657"/>
            </a:xfrm>
          </p:grpSpPr>
          <p:cxnSp>
            <p:nvCxnSpPr>
              <p:cNvPr id="113" name="Straight Connector 112"/>
              <p:cNvCxnSpPr/>
              <p:nvPr/>
            </p:nvCxnSpPr>
            <p:spPr bwMode="auto">
              <a:xfrm>
                <a:off x="2171700" y="1283494"/>
                <a:ext cx="889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4" name="Straight Connector 113"/>
              <p:cNvCxnSpPr/>
              <p:nvPr/>
            </p:nvCxnSpPr>
            <p:spPr bwMode="auto">
              <a:xfrm rot="5400000" flipH="1" flipV="1">
                <a:off x="2067323" y="1431529"/>
                <a:ext cx="29765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
        <p:nvSpPr>
          <p:cNvPr id="117" name="Rectangle 116"/>
          <p:cNvSpPr/>
          <p:nvPr/>
        </p:nvSpPr>
        <p:spPr bwMode="auto">
          <a:xfrm>
            <a:off x="2369409" y="3513328"/>
            <a:ext cx="114061" cy="113110"/>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118" name="Text Box 9"/>
          <p:cNvSpPr txBox="1">
            <a:spLocks noChangeArrowheads="1"/>
          </p:cNvSpPr>
          <p:nvPr/>
        </p:nvSpPr>
        <p:spPr bwMode="auto">
          <a:xfrm rot="18616419">
            <a:off x="2416969" y="5688637"/>
            <a:ext cx="1244216" cy="338426"/>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599" dirty="0">
                <a:solidFill>
                  <a:srgbClr val="000000"/>
                </a:solidFill>
                <a:latin typeface="Arial" charset="0"/>
                <a:cs typeface="Arial" charset="0"/>
              </a:rPr>
              <a:t>Terbutaline</a:t>
            </a:r>
            <a:endParaRPr lang="en-US" sz="1599" dirty="0">
              <a:solidFill>
                <a:srgbClr val="000000"/>
              </a:solidFill>
              <a:latin typeface="Arial" charset="0"/>
              <a:cs typeface="Arial" charset="0"/>
            </a:endParaRPr>
          </a:p>
        </p:txBody>
      </p:sp>
      <p:grpSp>
        <p:nvGrpSpPr>
          <p:cNvPr id="119" name="Group 118"/>
          <p:cNvGrpSpPr/>
          <p:nvPr/>
        </p:nvGrpSpPr>
        <p:grpSpPr>
          <a:xfrm>
            <a:off x="3255916" y="3633410"/>
            <a:ext cx="118497" cy="945884"/>
            <a:chOff x="1276644" y="3461544"/>
            <a:chExt cx="88900" cy="490941"/>
          </a:xfrm>
        </p:grpSpPr>
        <p:grpSp>
          <p:nvGrpSpPr>
            <p:cNvPr id="120" name="Group 11"/>
            <p:cNvGrpSpPr/>
            <p:nvPr/>
          </p:nvGrpSpPr>
          <p:grpSpPr>
            <a:xfrm>
              <a:off x="1276644" y="3461544"/>
              <a:ext cx="88900" cy="297657"/>
              <a:chOff x="2171700" y="1283494"/>
              <a:chExt cx="88900" cy="297657"/>
            </a:xfrm>
          </p:grpSpPr>
          <p:cxnSp>
            <p:nvCxnSpPr>
              <p:cNvPr id="124" name="Straight Connector 123"/>
              <p:cNvCxnSpPr/>
              <p:nvPr/>
            </p:nvCxnSpPr>
            <p:spPr bwMode="auto">
              <a:xfrm>
                <a:off x="2171700" y="1283494"/>
                <a:ext cx="889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5" name="Straight Connector 124"/>
              <p:cNvCxnSpPr/>
              <p:nvPr/>
            </p:nvCxnSpPr>
            <p:spPr bwMode="auto">
              <a:xfrm rot="5400000" flipH="1" flipV="1">
                <a:off x="2067323" y="1431529"/>
                <a:ext cx="29765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21" name="Group 14"/>
            <p:cNvGrpSpPr/>
            <p:nvPr/>
          </p:nvGrpSpPr>
          <p:grpSpPr>
            <a:xfrm flipV="1">
              <a:off x="1276644" y="3654828"/>
              <a:ext cx="88900" cy="297657"/>
              <a:chOff x="2171700" y="1283494"/>
              <a:chExt cx="88900" cy="297657"/>
            </a:xfrm>
          </p:grpSpPr>
          <p:cxnSp>
            <p:nvCxnSpPr>
              <p:cNvPr id="122" name="Straight Connector 121"/>
              <p:cNvCxnSpPr/>
              <p:nvPr/>
            </p:nvCxnSpPr>
            <p:spPr bwMode="auto">
              <a:xfrm>
                <a:off x="2171700" y="1283494"/>
                <a:ext cx="889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3" name="Straight Connector 122"/>
              <p:cNvCxnSpPr/>
              <p:nvPr/>
            </p:nvCxnSpPr>
            <p:spPr bwMode="auto">
              <a:xfrm rot="5400000" flipH="1" flipV="1">
                <a:off x="2067323" y="1431529"/>
                <a:ext cx="29765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
        <p:nvSpPr>
          <p:cNvPr id="126" name="Rectangle 125"/>
          <p:cNvSpPr/>
          <p:nvPr/>
        </p:nvSpPr>
        <p:spPr bwMode="auto">
          <a:xfrm>
            <a:off x="3258134" y="4041609"/>
            <a:ext cx="114061" cy="113110"/>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127" name="Text Box 9"/>
          <p:cNvSpPr txBox="1">
            <a:spLocks noChangeArrowheads="1"/>
          </p:cNvSpPr>
          <p:nvPr/>
        </p:nvSpPr>
        <p:spPr bwMode="auto">
          <a:xfrm rot="18616419">
            <a:off x="3243029" y="5717675"/>
            <a:ext cx="1320340" cy="338426"/>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599" dirty="0" err="1">
                <a:solidFill>
                  <a:srgbClr val="000000"/>
                </a:solidFill>
                <a:latin typeface="Arial" charset="0"/>
                <a:cs typeface="Arial" charset="0"/>
              </a:rPr>
              <a:t>Budesonide</a:t>
            </a:r>
            <a:endParaRPr lang="en-US" sz="1599" dirty="0">
              <a:solidFill>
                <a:srgbClr val="000000"/>
              </a:solidFill>
              <a:latin typeface="Arial" charset="0"/>
              <a:cs typeface="Arial" charset="0"/>
            </a:endParaRPr>
          </a:p>
        </p:txBody>
      </p:sp>
      <p:grpSp>
        <p:nvGrpSpPr>
          <p:cNvPr id="128" name="Group 127"/>
          <p:cNvGrpSpPr/>
          <p:nvPr/>
        </p:nvGrpSpPr>
        <p:grpSpPr>
          <a:xfrm>
            <a:off x="4144643" y="2315764"/>
            <a:ext cx="118497" cy="734117"/>
            <a:chOff x="1276644" y="3461544"/>
            <a:chExt cx="88900" cy="490941"/>
          </a:xfrm>
        </p:grpSpPr>
        <p:grpSp>
          <p:nvGrpSpPr>
            <p:cNvPr id="129" name="Group 11"/>
            <p:cNvGrpSpPr/>
            <p:nvPr/>
          </p:nvGrpSpPr>
          <p:grpSpPr>
            <a:xfrm>
              <a:off x="1276644" y="3461544"/>
              <a:ext cx="88900" cy="297657"/>
              <a:chOff x="2171700" y="1283494"/>
              <a:chExt cx="88900" cy="297657"/>
            </a:xfrm>
          </p:grpSpPr>
          <p:cxnSp>
            <p:nvCxnSpPr>
              <p:cNvPr id="133" name="Straight Connector 132"/>
              <p:cNvCxnSpPr/>
              <p:nvPr/>
            </p:nvCxnSpPr>
            <p:spPr bwMode="auto">
              <a:xfrm>
                <a:off x="2171700" y="1283494"/>
                <a:ext cx="889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4" name="Straight Connector 133"/>
              <p:cNvCxnSpPr/>
              <p:nvPr/>
            </p:nvCxnSpPr>
            <p:spPr bwMode="auto">
              <a:xfrm rot="5400000" flipH="1" flipV="1">
                <a:off x="2067323" y="1431529"/>
                <a:ext cx="29765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30" name="Group 14"/>
            <p:cNvGrpSpPr/>
            <p:nvPr/>
          </p:nvGrpSpPr>
          <p:grpSpPr>
            <a:xfrm flipV="1">
              <a:off x="1276644" y="3654828"/>
              <a:ext cx="88900" cy="297657"/>
              <a:chOff x="2171700" y="1283494"/>
              <a:chExt cx="88900" cy="297657"/>
            </a:xfrm>
          </p:grpSpPr>
          <p:cxnSp>
            <p:nvCxnSpPr>
              <p:cNvPr id="131" name="Straight Connector 130"/>
              <p:cNvCxnSpPr/>
              <p:nvPr/>
            </p:nvCxnSpPr>
            <p:spPr bwMode="auto">
              <a:xfrm>
                <a:off x="2171700" y="1283494"/>
                <a:ext cx="889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2" name="Straight Connector 131"/>
              <p:cNvCxnSpPr/>
              <p:nvPr/>
            </p:nvCxnSpPr>
            <p:spPr bwMode="auto">
              <a:xfrm rot="5400000" flipH="1" flipV="1">
                <a:off x="2067323" y="1431529"/>
                <a:ext cx="29765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
        <p:nvSpPr>
          <p:cNvPr id="135" name="Rectangle 134"/>
          <p:cNvSpPr/>
          <p:nvPr/>
        </p:nvSpPr>
        <p:spPr bwMode="auto">
          <a:xfrm>
            <a:off x="4146861" y="2659692"/>
            <a:ext cx="114061" cy="113110"/>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136" name="Text Box 9"/>
          <p:cNvSpPr txBox="1">
            <a:spLocks noChangeArrowheads="1"/>
          </p:cNvSpPr>
          <p:nvPr/>
        </p:nvSpPr>
        <p:spPr bwMode="auto">
          <a:xfrm rot="18616419">
            <a:off x="4113253" y="5717676"/>
            <a:ext cx="1320340" cy="338426"/>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599" dirty="0">
                <a:solidFill>
                  <a:srgbClr val="000000"/>
                </a:solidFill>
                <a:latin typeface="Arial" charset="0"/>
                <a:cs typeface="Arial" charset="0"/>
              </a:rPr>
              <a:t>Combined</a:t>
            </a:r>
            <a:endParaRPr lang="en-US" sz="1599" dirty="0">
              <a:solidFill>
                <a:srgbClr val="000000"/>
              </a:solidFill>
              <a:latin typeface="Arial" charset="0"/>
              <a:cs typeface="Arial" charset="0"/>
            </a:endParaRPr>
          </a:p>
        </p:txBody>
      </p:sp>
      <p:grpSp>
        <p:nvGrpSpPr>
          <p:cNvPr id="137" name="Group 136"/>
          <p:cNvGrpSpPr/>
          <p:nvPr/>
        </p:nvGrpSpPr>
        <p:grpSpPr>
          <a:xfrm>
            <a:off x="5014867" y="2725175"/>
            <a:ext cx="118497" cy="819792"/>
            <a:chOff x="1276644" y="3461544"/>
            <a:chExt cx="88900" cy="490941"/>
          </a:xfrm>
        </p:grpSpPr>
        <p:grpSp>
          <p:nvGrpSpPr>
            <p:cNvPr id="138" name="Group 11"/>
            <p:cNvGrpSpPr/>
            <p:nvPr/>
          </p:nvGrpSpPr>
          <p:grpSpPr>
            <a:xfrm>
              <a:off x="1276644" y="3461544"/>
              <a:ext cx="88900" cy="297657"/>
              <a:chOff x="2171700" y="1283494"/>
              <a:chExt cx="88900" cy="297657"/>
            </a:xfrm>
          </p:grpSpPr>
          <p:cxnSp>
            <p:nvCxnSpPr>
              <p:cNvPr id="142" name="Straight Connector 141"/>
              <p:cNvCxnSpPr/>
              <p:nvPr/>
            </p:nvCxnSpPr>
            <p:spPr bwMode="auto">
              <a:xfrm>
                <a:off x="2171700" y="1283494"/>
                <a:ext cx="889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3" name="Straight Connector 142"/>
              <p:cNvCxnSpPr/>
              <p:nvPr/>
            </p:nvCxnSpPr>
            <p:spPr bwMode="auto">
              <a:xfrm rot="5400000" flipH="1" flipV="1">
                <a:off x="2067323" y="1431529"/>
                <a:ext cx="29765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39" name="Group 14"/>
            <p:cNvGrpSpPr/>
            <p:nvPr/>
          </p:nvGrpSpPr>
          <p:grpSpPr>
            <a:xfrm flipV="1">
              <a:off x="1276644" y="3654828"/>
              <a:ext cx="88900" cy="297657"/>
              <a:chOff x="2171700" y="1283494"/>
              <a:chExt cx="88900" cy="297657"/>
            </a:xfrm>
          </p:grpSpPr>
          <p:cxnSp>
            <p:nvCxnSpPr>
              <p:cNvPr id="140" name="Straight Connector 139"/>
              <p:cNvCxnSpPr/>
              <p:nvPr/>
            </p:nvCxnSpPr>
            <p:spPr bwMode="auto">
              <a:xfrm>
                <a:off x="2171700" y="1283494"/>
                <a:ext cx="889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1" name="Straight Connector 140"/>
              <p:cNvCxnSpPr/>
              <p:nvPr/>
            </p:nvCxnSpPr>
            <p:spPr bwMode="auto">
              <a:xfrm rot="5400000" flipH="1" flipV="1">
                <a:off x="2067323" y="1431529"/>
                <a:ext cx="29765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
        <p:nvSpPr>
          <p:cNvPr id="144" name="Rectangle 143"/>
          <p:cNvSpPr/>
          <p:nvPr/>
        </p:nvSpPr>
        <p:spPr bwMode="auto">
          <a:xfrm>
            <a:off x="5017085" y="3054924"/>
            <a:ext cx="114061" cy="113110"/>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145" name="Freeform 8"/>
          <p:cNvSpPr>
            <a:spLocks/>
          </p:cNvSpPr>
          <p:nvPr/>
        </p:nvSpPr>
        <p:spPr bwMode="auto">
          <a:xfrm>
            <a:off x="7356556" y="1565104"/>
            <a:ext cx="122729" cy="3779200"/>
          </a:xfrm>
          <a:custGeom>
            <a:avLst/>
            <a:gdLst/>
            <a:ahLst/>
            <a:cxnLst>
              <a:cxn ang="0">
                <a:pos x="56" y="1957"/>
              </a:cxn>
              <a:cxn ang="0">
                <a:pos x="56" y="0"/>
              </a:cxn>
              <a:cxn ang="0">
                <a:pos x="0" y="0"/>
              </a:cxn>
            </a:cxnLst>
            <a:rect l="0" t="0" r="r" b="b"/>
            <a:pathLst>
              <a:path w="56" h="1957">
                <a:moveTo>
                  <a:pt x="56" y="1957"/>
                </a:moveTo>
                <a:lnTo>
                  <a:pt x="56" y="0"/>
                </a:lnTo>
                <a:lnTo>
                  <a:pt x="0" y="0"/>
                </a:lnTo>
              </a:path>
            </a:pathLst>
          </a:custGeom>
          <a:noFill/>
          <a:ln w="19050" cmpd="sng">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146" name="Line 11"/>
          <p:cNvSpPr>
            <a:spLocks noChangeShapeType="1"/>
          </p:cNvSpPr>
          <p:nvPr/>
        </p:nvSpPr>
        <p:spPr bwMode="auto">
          <a:xfrm>
            <a:off x="7354439" y="2338623"/>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147" name="Text Box 9"/>
          <p:cNvSpPr txBox="1">
            <a:spLocks noChangeArrowheads="1"/>
          </p:cNvSpPr>
          <p:nvPr/>
        </p:nvSpPr>
        <p:spPr bwMode="auto">
          <a:xfrm>
            <a:off x="6781355" y="1382110"/>
            <a:ext cx="673793" cy="338426"/>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599" dirty="0">
                <a:solidFill>
                  <a:srgbClr val="000000"/>
                </a:solidFill>
                <a:latin typeface="Arial" charset="0"/>
                <a:cs typeface="Arial" charset="0"/>
              </a:rPr>
              <a:t>8.00</a:t>
            </a:r>
            <a:endParaRPr lang="en-US" sz="1599" dirty="0">
              <a:solidFill>
                <a:srgbClr val="000000"/>
              </a:solidFill>
              <a:latin typeface="Arial" charset="0"/>
              <a:cs typeface="Arial" charset="0"/>
            </a:endParaRPr>
          </a:p>
        </p:txBody>
      </p:sp>
      <p:sp>
        <p:nvSpPr>
          <p:cNvPr id="148" name="Text Box 9"/>
          <p:cNvSpPr txBox="1">
            <a:spLocks noChangeArrowheads="1"/>
          </p:cNvSpPr>
          <p:nvPr/>
        </p:nvSpPr>
        <p:spPr bwMode="auto">
          <a:xfrm>
            <a:off x="6781355" y="2154016"/>
            <a:ext cx="673793" cy="338426"/>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599" dirty="0">
                <a:solidFill>
                  <a:srgbClr val="000000"/>
                </a:solidFill>
                <a:latin typeface="Arial" charset="0"/>
                <a:cs typeface="Arial" charset="0"/>
              </a:rPr>
              <a:t>4.00</a:t>
            </a:r>
            <a:endParaRPr lang="en-US" sz="1599" dirty="0">
              <a:solidFill>
                <a:srgbClr val="000000"/>
              </a:solidFill>
              <a:latin typeface="Arial" charset="0"/>
              <a:cs typeface="Arial" charset="0"/>
            </a:endParaRPr>
          </a:p>
        </p:txBody>
      </p:sp>
      <p:sp>
        <p:nvSpPr>
          <p:cNvPr id="149" name="Line 11"/>
          <p:cNvSpPr>
            <a:spLocks noChangeShapeType="1"/>
          </p:cNvSpPr>
          <p:nvPr/>
        </p:nvSpPr>
        <p:spPr bwMode="auto">
          <a:xfrm>
            <a:off x="7354439" y="3075906"/>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150" name="Text Box 9"/>
          <p:cNvSpPr txBox="1">
            <a:spLocks noChangeArrowheads="1"/>
          </p:cNvSpPr>
          <p:nvPr/>
        </p:nvSpPr>
        <p:spPr bwMode="auto">
          <a:xfrm>
            <a:off x="6781355" y="2891299"/>
            <a:ext cx="673793" cy="338426"/>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599" dirty="0">
                <a:solidFill>
                  <a:srgbClr val="000000"/>
                </a:solidFill>
                <a:latin typeface="Arial" charset="0"/>
                <a:cs typeface="Arial" charset="0"/>
              </a:rPr>
              <a:t>1.00</a:t>
            </a:r>
            <a:endParaRPr lang="en-US" sz="1599" dirty="0">
              <a:solidFill>
                <a:srgbClr val="000000"/>
              </a:solidFill>
              <a:latin typeface="Arial" charset="0"/>
              <a:cs typeface="Arial" charset="0"/>
            </a:endParaRPr>
          </a:p>
        </p:txBody>
      </p:sp>
      <p:sp>
        <p:nvSpPr>
          <p:cNvPr id="151" name="Line 11"/>
          <p:cNvSpPr>
            <a:spLocks noChangeShapeType="1"/>
          </p:cNvSpPr>
          <p:nvPr/>
        </p:nvSpPr>
        <p:spPr bwMode="auto">
          <a:xfrm>
            <a:off x="7354439" y="4562214"/>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152" name="Text Box 9"/>
          <p:cNvSpPr txBox="1">
            <a:spLocks noChangeArrowheads="1"/>
          </p:cNvSpPr>
          <p:nvPr/>
        </p:nvSpPr>
        <p:spPr bwMode="auto">
          <a:xfrm>
            <a:off x="6781355" y="4377607"/>
            <a:ext cx="673793" cy="338426"/>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599" dirty="0">
                <a:solidFill>
                  <a:srgbClr val="000000"/>
                </a:solidFill>
                <a:latin typeface="Arial" charset="0"/>
                <a:cs typeface="Arial" charset="0"/>
              </a:rPr>
              <a:t>0.50</a:t>
            </a:r>
            <a:endParaRPr lang="en-US" sz="1599" dirty="0">
              <a:solidFill>
                <a:srgbClr val="000000"/>
              </a:solidFill>
              <a:latin typeface="Arial" charset="0"/>
              <a:cs typeface="Arial" charset="0"/>
            </a:endParaRPr>
          </a:p>
        </p:txBody>
      </p:sp>
      <p:sp>
        <p:nvSpPr>
          <p:cNvPr id="153" name="Line 11"/>
          <p:cNvSpPr>
            <a:spLocks noChangeShapeType="1"/>
          </p:cNvSpPr>
          <p:nvPr/>
        </p:nvSpPr>
        <p:spPr bwMode="auto">
          <a:xfrm>
            <a:off x="7354438" y="5346932"/>
            <a:ext cx="3904046"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154" name="Text Box 9"/>
          <p:cNvSpPr txBox="1">
            <a:spLocks noChangeArrowheads="1"/>
          </p:cNvSpPr>
          <p:nvPr/>
        </p:nvSpPr>
        <p:spPr bwMode="auto">
          <a:xfrm>
            <a:off x="6781355" y="5153515"/>
            <a:ext cx="673793" cy="338426"/>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599" dirty="0">
                <a:solidFill>
                  <a:srgbClr val="000000"/>
                </a:solidFill>
                <a:latin typeface="Arial" charset="0"/>
                <a:cs typeface="Arial" charset="0"/>
              </a:rPr>
              <a:t>0.25</a:t>
            </a:r>
            <a:endParaRPr lang="en-US" sz="1599" dirty="0">
              <a:solidFill>
                <a:srgbClr val="000000"/>
              </a:solidFill>
              <a:latin typeface="Arial" charset="0"/>
              <a:cs typeface="Arial" charset="0"/>
            </a:endParaRPr>
          </a:p>
        </p:txBody>
      </p:sp>
      <p:sp>
        <p:nvSpPr>
          <p:cNvPr id="155" name="Text Box 9"/>
          <p:cNvSpPr txBox="1">
            <a:spLocks noChangeArrowheads="1"/>
          </p:cNvSpPr>
          <p:nvPr/>
        </p:nvSpPr>
        <p:spPr bwMode="auto">
          <a:xfrm rot="16200000">
            <a:off x="5344724" y="3196441"/>
            <a:ext cx="2804777" cy="338426"/>
          </a:xfrm>
          <a:prstGeom prst="rect">
            <a:avLst/>
          </a:prstGeom>
          <a:noFill/>
          <a:ln w="9525">
            <a:noFill/>
            <a:miter lim="800000"/>
            <a:headEnd/>
            <a:tailEnd/>
          </a:ln>
          <a:effectLst/>
        </p:spPr>
        <p:txBody>
          <a:bodyPr wrap="square">
            <a:spAutoFit/>
          </a:bodyPr>
          <a:lstStyle/>
          <a:p>
            <a:pPr algn="ctr" defTabSz="1218804" fontAlgn="base">
              <a:spcBef>
                <a:spcPct val="0"/>
              </a:spcBef>
              <a:spcAft>
                <a:spcPct val="0"/>
              </a:spcAft>
            </a:pPr>
            <a:r>
              <a:rPr lang="en-ZA" sz="1599" dirty="0">
                <a:solidFill>
                  <a:srgbClr val="000000"/>
                </a:solidFill>
                <a:latin typeface="Arial" charset="0"/>
                <a:cs typeface="Arial" charset="0"/>
              </a:rPr>
              <a:t>PD</a:t>
            </a:r>
            <a:r>
              <a:rPr lang="en-ZA" sz="1599" baseline="-25000" dirty="0">
                <a:solidFill>
                  <a:srgbClr val="000000"/>
                </a:solidFill>
                <a:latin typeface="Arial" charset="0"/>
                <a:cs typeface="Arial" charset="0"/>
              </a:rPr>
              <a:t>20</a:t>
            </a:r>
            <a:r>
              <a:rPr lang="en-ZA" sz="1599" dirty="0">
                <a:solidFill>
                  <a:srgbClr val="000000"/>
                </a:solidFill>
                <a:latin typeface="Arial" charset="0"/>
                <a:cs typeface="Arial" charset="0"/>
              </a:rPr>
              <a:t> methacholine (µmol)</a:t>
            </a:r>
            <a:endParaRPr lang="en-US" sz="1599" dirty="0">
              <a:solidFill>
                <a:srgbClr val="000000"/>
              </a:solidFill>
              <a:latin typeface="Arial" charset="0"/>
              <a:cs typeface="Arial" charset="0"/>
            </a:endParaRPr>
          </a:p>
        </p:txBody>
      </p:sp>
      <p:sp>
        <p:nvSpPr>
          <p:cNvPr id="156" name="Text Box 9"/>
          <p:cNvSpPr txBox="1">
            <a:spLocks noChangeArrowheads="1"/>
          </p:cNvSpPr>
          <p:nvPr/>
        </p:nvSpPr>
        <p:spPr bwMode="auto">
          <a:xfrm rot="18616419">
            <a:off x="7165302" y="5686007"/>
            <a:ext cx="1244216" cy="338426"/>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599" dirty="0">
                <a:solidFill>
                  <a:srgbClr val="000000"/>
                </a:solidFill>
                <a:latin typeface="Arial" charset="0"/>
                <a:cs typeface="Arial" charset="0"/>
              </a:rPr>
              <a:t>Placebo</a:t>
            </a:r>
            <a:endParaRPr lang="en-US" sz="1599" dirty="0">
              <a:solidFill>
                <a:srgbClr val="000000"/>
              </a:solidFill>
              <a:latin typeface="Arial" charset="0"/>
              <a:cs typeface="Arial" charset="0"/>
            </a:endParaRPr>
          </a:p>
        </p:txBody>
      </p:sp>
      <p:grpSp>
        <p:nvGrpSpPr>
          <p:cNvPr id="157" name="Group 156"/>
          <p:cNvGrpSpPr/>
          <p:nvPr/>
        </p:nvGrpSpPr>
        <p:grpSpPr>
          <a:xfrm>
            <a:off x="8004250" y="3713409"/>
            <a:ext cx="118497" cy="955340"/>
            <a:chOff x="1276644" y="3461544"/>
            <a:chExt cx="88900" cy="490941"/>
          </a:xfrm>
        </p:grpSpPr>
        <p:grpSp>
          <p:nvGrpSpPr>
            <p:cNvPr id="158" name="Group 11"/>
            <p:cNvGrpSpPr/>
            <p:nvPr/>
          </p:nvGrpSpPr>
          <p:grpSpPr>
            <a:xfrm>
              <a:off x="1276644" y="3461544"/>
              <a:ext cx="88900" cy="297657"/>
              <a:chOff x="2171700" y="1283494"/>
              <a:chExt cx="88900" cy="297657"/>
            </a:xfrm>
          </p:grpSpPr>
          <p:cxnSp>
            <p:nvCxnSpPr>
              <p:cNvPr id="162" name="Straight Connector 161"/>
              <p:cNvCxnSpPr/>
              <p:nvPr/>
            </p:nvCxnSpPr>
            <p:spPr bwMode="auto">
              <a:xfrm>
                <a:off x="2171700" y="1283494"/>
                <a:ext cx="889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3" name="Straight Connector 162"/>
              <p:cNvCxnSpPr/>
              <p:nvPr/>
            </p:nvCxnSpPr>
            <p:spPr bwMode="auto">
              <a:xfrm rot="5400000" flipH="1" flipV="1">
                <a:off x="2067323" y="1431529"/>
                <a:ext cx="29765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59" name="Group 14"/>
            <p:cNvGrpSpPr/>
            <p:nvPr/>
          </p:nvGrpSpPr>
          <p:grpSpPr>
            <a:xfrm flipV="1">
              <a:off x="1276644" y="3654828"/>
              <a:ext cx="88900" cy="297657"/>
              <a:chOff x="2171700" y="1283494"/>
              <a:chExt cx="88900" cy="297657"/>
            </a:xfrm>
          </p:grpSpPr>
          <p:cxnSp>
            <p:nvCxnSpPr>
              <p:cNvPr id="160" name="Straight Connector 159"/>
              <p:cNvCxnSpPr/>
              <p:nvPr/>
            </p:nvCxnSpPr>
            <p:spPr bwMode="auto">
              <a:xfrm>
                <a:off x="2171700" y="1283494"/>
                <a:ext cx="889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1" name="Straight Connector 160"/>
              <p:cNvCxnSpPr/>
              <p:nvPr/>
            </p:nvCxnSpPr>
            <p:spPr bwMode="auto">
              <a:xfrm rot="5400000" flipH="1" flipV="1">
                <a:off x="2067323" y="1431529"/>
                <a:ext cx="29765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
        <p:nvSpPr>
          <p:cNvPr id="164" name="Rectangle 163"/>
          <p:cNvSpPr/>
          <p:nvPr/>
        </p:nvSpPr>
        <p:spPr bwMode="auto">
          <a:xfrm>
            <a:off x="8006468" y="4135515"/>
            <a:ext cx="114061" cy="11311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165" name="Text Box 9"/>
          <p:cNvSpPr txBox="1">
            <a:spLocks noChangeArrowheads="1"/>
          </p:cNvSpPr>
          <p:nvPr/>
        </p:nvSpPr>
        <p:spPr bwMode="auto">
          <a:xfrm rot="18616419">
            <a:off x="8054028" y="5686010"/>
            <a:ext cx="1244216" cy="338426"/>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599" dirty="0">
                <a:solidFill>
                  <a:srgbClr val="000000"/>
                </a:solidFill>
                <a:latin typeface="Arial" charset="0"/>
                <a:cs typeface="Arial" charset="0"/>
              </a:rPr>
              <a:t>Terbutaline</a:t>
            </a:r>
            <a:endParaRPr lang="en-US" sz="1599" dirty="0">
              <a:solidFill>
                <a:srgbClr val="000000"/>
              </a:solidFill>
              <a:latin typeface="Arial" charset="0"/>
              <a:cs typeface="Arial" charset="0"/>
            </a:endParaRPr>
          </a:p>
        </p:txBody>
      </p:sp>
      <p:grpSp>
        <p:nvGrpSpPr>
          <p:cNvPr id="166" name="Group 165"/>
          <p:cNvGrpSpPr/>
          <p:nvPr/>
        </p:nvGrpSpPr>
        <p:grpSpPr>
          <a:xfrm>
            <a:off x="8892975" y="4085174"/>
            <a:ext cx="118497" cy="927059"/>
            <a:chOff x="1276644" y="3461544"/>
            <a:chExt cx="88900" cy="490941"/>
          </a:xfrm>
        </p:grpSpPr>
        <p:grpSp>
          <p:nvGrpSpPr>
            <p:cNvPr id="167" name="Group 11"/>
            <p:cNvGrpSpPr/>
            <p:nvPr/>
          </p:nvGrpSpPr>
          <p:grpSpPr>
            <a:xfrm>
              <a:off x="1276644" y="3461544"/>
              <a:ext cx="88900" cy="297657"/>
              <a:chOff x="2171700" y="1283494"/>
              <a:chExt cx="88900" cy="297657"/>
            </a:xfrm>
          </p:grpSpPr>
          <p:cxnSp>
            <p:nvCxnSpPr>
              <p:cNvPr id="171" name="Straight Connector 170"/>
              <p:cNvCxnSpPr/>
              <p:nvPr/>
            </p:nvCxnSpPr>
            <p:spPr bwMode="auto">
              <a:xfrm>
                <a:off x="2171700" y="1283494"/>
                <a:ext cx="889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2" name="Straight Connector 171"/>
              <p:cNvCxnSpPr/>
              <p:nvPr/>
            </p:nvCxnSpPr>
            <p:spPr bwMode="auto">
              <a:xfrm rot="5400000" flipH="1" flipV="1">
                <a:off x="2067323" y="1431529"/>
                <a:ext cx="29765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68" name="Group 14"/>
            <p:cNvGrpSpPr/>
            <p:nvPr/>
          </p:nvGrpSpPr>
          <p:grpSpPr>
            <a:xfrm flipV="1">
              <a:off x="1276644" y="3654828"/>
              <a:ext cx="88900" cy="297657"/>
              <a:chOff x="2171700" y="1283494"/>
              <a:chExt cx="88900" cy="297657"/>
            </a:xfrm>
          </p:grpSpPr>
          <p:cxnSp>
            <p:nvCxnSpPr>
              <p:cNvPr id="169" name="Straight Connector 168"/>
              <p:cNvCxnSpPr/>
              <p:nvPr/>
            </p:nvCxnSpPr>
            <p:spPr bwMode="auto">
              <a:xfrm>
                <a:off x="2171700" y="1283494"/>
                <a:ext cx="889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0" name="Straight Connector 169"/>
              <p:cNvCxnSpPr/>
              <p:nvPr/>
            </p:nvCxnSpPr>
            <p:spPr bwMode="auto">
              <a:xfrm rot="5400000" flipH="1" flipV="1">
                <a:off x="2067323" y="1431529"/>
                <a:ext cx="29765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
        <p:nvSpPr>
          <p:cNvPr id="173" name="Rectangle 172"/>
          <p:cNvSpPr/>
          <p:nvPr/>
        </p:nvSpPr>
        <p:spPr bwMode="auto">
          <a:xfrm>
            <a:off x="8895193" y="4509831"/>
            <a:ext cx="114061" cy="11311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174" name="Text Box 9"/>
          <p:cNvSpPr txBox="1">
            <a:spLocks noChangeArrowheads="1"/>
          </p:cNvSpPr>
          <p:nvPr/>
        </p:nvSpPr>
        <p:spPr bwMode="auto">
          <a:xfrm rot="18616419">
            <a:off x="8880088" y="5715048"/>
            <a:ext cx="1320340" cy="338426"/>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599" dirty="0" err="1">
                <a:solidFill>
                  <a:srgbClr val="000000"/>
                </a:solidFill>
                <a:latin typeface="Arial" charset="0"/>
                <a:cs typeface="Arial" charset="0"/>
              </a:rPr>
              <a:t>Budesonide</a:t>
            </a:r>
            <a:endParaRPr lang="en-US" sz="1599" dirty="0">
              <a:solidFill>
                <a:srgbClr val="000000"/>
              </a:solidFill>
              <a:latin typeface="Arial" charset="0"/>
              <a:cs typeface="Arial" charset="0"/>
            </a:endParaRPr>
          </a:p>
        </p:txBody>
      </p:sp>
      <p:grpSp>
        <p:nvGrpSpPr>
          <p:cNvPr id="175" name="Group 174"/>
          <p:cNvGrpSpPr/>
          <p:nvPr/>
        </p:nvGrpSpPr>
        <p:grpSpPr>
          <a:xfrm>
            <a:off x="9781702" y="2287527"/>
            <a:ext cx="118497" cy="922353"/>
            <a:chOff x="1276644" y="3461544"/>
            <a:chExt cx="88900" cy="490941"/>
          </a:xfrm>
        </p:grpSpPr>
        <p:grpSp>
          <p:nvGrpSpPr>
            <p:cNvPr id="176" name="Group 11"/>
            <p:cNvGrpSpPr/>
            <p:nvPr/>
          </p:nvGrpSpPr>
          <p:grpSpPr>
            <a:xfrm>
              <a:off x="1276644" y="3461544"/>
              <a:ext cx="88900" cy="297657"/>
              <a:chOff x="2171700" y="1283494"/>
              <a:chExt cx="88900" cy="297657"/>
            </a:xfrm>
          </p:grpSpPr>
          <p:cxnSp>
            <p:nvCxnSpPr>
              <p:cNvPr id="180" name="Straight Connector 179"/>
              <p:cNvCxnSpPr/>
              <p:nvPr/>
            </p:nvCxnSpPr>
            <p:spPr bwMode="auto">
              <a:xfrm>
                <a:off x="2171700" y="1283494"/>
                <a:ext cx="889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1" name="Straight Connector 180"/>
              <p:cNvCxnSpPr/>
              <p:nvPr/>
            </p:nvCxnSpPr>
            <p:spPr bwMode="auto">
              <a:xfrm rot="5400000" flipH="1" flipV="1">
                <a:off x="2067323" y="1431529"/>
                <a:ext cx="29765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77" name="Group 14"/>
            <p:cNvGrpSpPr/>
            <p:nvPr/>
          </p:nvGrpSpPr>
          <p:grpSpPr>
            <a:xfrm flipV="1">
              <a:off x="1276644" y="3654828"/>
              <a:ext cx="88900" cy="297657"/>
              <a:chOff x="2171700" y="1283494"/>
              <a:chExt cx="88900" cy="297657"/>
            </a:xfrm>
          </p:grpSpPr>
          <p:cxnSp>
            <p:nvCxnSpPr>
              <p:cNvPr id="178" name="Straight Connector 177"/>
              <p:cNvCxnSpPr/>
              <p:nvPr/>
            </p:nvCxnSpPr>
            <p:spPr bwMode="auto">
              <a:xfrm>
                <a:off x="2171700" y="1283494"/>
                <a:ext cx="889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9" name="Straight Connector 178"/>
              <p:cNvCxnSpPr/>
              <p:nvPr/>
            </p:nvCxnSpPr>
            <p:spPr bwMode="auto">
              <a:xfrm rot="5400000" flipH="1" flipV="1">
                <a:off x="2067323" y="1431529"/>
                <a:ext cx="29765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
        <p:nvSpPr>
          <p:cNvPr id="182" name="Rectangle 181"/>
          <p:cNvSpPr/>
          <p:nvPr/>
        </p:nvSpPr>
        <p:spPr bwMode="auto">
          <a:xfrm>
            <a:off x="9783920" y="2694728"/>
            <a:ext cx="114061" cy="11311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183" name="Text Box 9"/>
          <p:cNvSpPr txBox="1">
            <a:spLocks noChangeArrowheads="1"/>
          </p:cNvSpPr>
          <p:nvPr/>
        </p:nvSpPr>
        <p:spPr bwMode="auto">
          <a:xfrm rot="18616419">
            <a:off x="9750312" y="5715049"/>
            <a:ext cx="1320340" cy="338426"/>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599" dirty="0">
                <a:solidFill>
                  <a:srgbClr val="000000"/>
                </a:solidFill>
                <a:latin typeface="Arial" charset="0"/>
                <a:cs typeface="Arial" charset="0"/>
              </a:rPr>
              <a:t>Combined</a:t>
            </a:r>
            <a:endParaRPr lang="en-US" sz="1599" dirty="0">
              <a:solidFill>
                <a:srgbClr val="000000"/>
              </a:solidFill>
              <a:latin typeface="Arial" charset="0"/>
              <a:cs typeface="Arial" charset="0"/>
            </a:endParaRPr>
          </a:p>
        </p:txBody>
      </p:sp>
      <p:grpSp>
        <p:nvGrpSpPr>
          <p:cNvPr id="184" name="Group 183"/>
          <p:cNvGrpSpPr/>
          <p:nvPr/>
        </p:nvGrpSpPr>
        <p:grpSpPr>
          <a:xfrm>
            <a:off x="10651926" y="2504800"/>
            <a:ext cx="118497" cy="940376"/>
            <a:chOff x="1276644" y="3461544"/>
            <a:chExt cx="88900" cy="490941"/>
          </a:xfrm>
        </p:grpSpPr>
        <p:grpSp>
          <p:nvGrpSpPr>
            <p:cNvPr id="185" name="Group 11"/>
            <p:cNvGrpSpPr/>
            <p:nvPr/>
          </p:nvGrpSpPr>
          <p:grpSpPr>
            <a:xfrm>
              <a:off x="1276644" y="3461544"/>
              <a:ext cx="88900" cy="297657"/>
              <a:chOff x="2171700" y="1283494"/>
              <a:chExt cx="88900" cy="297657"/>
            </a:xfrm>
          </p:grpSpPr>
          <p:cxnSp>
            <p:nvCxnSpPr>
              <p:cNvPr id="189" name="Straight Connector 188"/>
              <p:cNvCxnSpPr/>
              <p:nvPr/>
            </p:nvCxnSpPr>
            <p:spPr bwMode="auto">
              <a:xfrm>
                <a:off x="2171700" y="1283494"/>
                <a:ext cx="889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0" name="Straight Connector 189"/>
              <p:cNvCxnSpPr/>
              <p:nvPr/>
            </p:nvCxnSpPr>
            <p:spPr bwMode="auto">
              <a:xfrm rot="5400000" flipH="1" flipV="1">
                <a:off x="2067323" y="1431529"/>
                <a:ext cx="29765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86" name="Group 14"/>
            <p:cNvGrpSpPr/>
            <p:nvPr/>
          </p:nvGrpSpPr>
          <p:grpSpPr>
            <a:xfrm flipV="1">
              <a:off x="1276644" y="3654828"/>
              <a:ext cx="88900" cy="297657"/>
              <a:chOff x="2171700" y="1283494"/>
              <a:chExt cx="88900" cy="297657"/>
            </a:xfrm>
          </p:grpSpPr>
          <p:cxnSp>
            <p:nvCxnSpPr>
              <p:cNvPr id="187" name="Straight Connector 186"/>
              <p:cNvCxnSpPr/>
              <p:nvPr/>
            </p:nvCxnSpPr>
            <p:spPr bwMode="auto">
              <a:xfrm>
                <a:off x="2171700" y="1283494"/>
                <a:ext cx="889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8" name="Straight Connector 187"/>
              <p:cNvCxnSpPr/>
              <p:nvPr/>
            </p:nvCxnSpPr>
            <p:spPr bwMode="auto">
              <a:xfrm rot="5400000" flipH="1" flipV="1">
                <a:off x="2067323" y="1431529"/>
                <a:ext cx="29765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
        <p:nvSpPr>
          <p:cNvPr id="191" name="Rectangle 190"/>
          <p:cNvSpPr/>
          <p:nvPr/>
        </p:nvSpPr>
        <p:spPr bwMode="auto">
          <a:xfrm>
            <a:off x="10654144" y="2927014"/>
            <a:ext cx="114061" cy="11311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192" name="Line 11"/>
          <p:cNvSpPr>
            <a:spLocks noChangeShapeType="1"/>
          </p:cNvSpPr>
          <p:nvPr/>
        </p:nvSpPr>
        <p:spPr bwMode="auto">
          <a:xfrm>
            <a:off x="7354439" y="3822994"/>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193" name="Text Box 9"/>
          <p:cNvSpPr txBox="1">
            <a:spLocks noChangeArrowheads="1"/>
          </p:cNvSpPr>
          <p:nvPr/>
        </p:nvSpPr>
        <p:spPr bwMode="auto">
          <a:xfrm>
            <a:off x="6781355" y="3638387"/>
            <a:ext cx="673793" cy="338426"/>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599" dirty="0">
                <a:solidFill>
                  <a:srgbClr val="000000"/>
                </a:solidFill>
                <a:latin typeface="Arial" charset="0"/>
                <a:cs typeface="Arial" charset="0"/>
              </a:rPr>
              <a:t>1.00</a:t>
            </a:r>
            <a:endParaRPr lang="en-US" sz="1599" dirty="0">
              <a:solidFill>
                <a:srgbClr val="000000"/>
              </a:solidFill>
              <a:latin typeface="Arial" charset="0"/>
              <a:cs typeface="Arial" charset="0"/>
            </a:endParaRPr>
          </a:p>
        </p:txBody>
      </p:sp>
      <p:sp>
        <p:nvSpPr>
          <p:cNvPr id="194" name="Line 7"/>
          <p:cNvSpPr>
            <a:spLocks noChangeShapeType="1"/>
          </p:cNvSpPr>
          <p:nvPr/>
        </p:nvSpPr>
        <p:spPr bwMode="auto">
          <a:xfrm flipV="1">
            <a:off x="1881" y="1096095"/>
            <a:ext cx="12188238" cy="7938"/>
          </a:xfrm>
          <a:prstGeom prst="line">
            <a:avLst/>
          </a:prstGeom>
          <a:noFill/>
          <a:ln w="28575">
            <a:solidFill>
              <a:srgbClr val="0070C0"/>
            </a:solidFill>
            <a:round/>
            <a:headEnd/>
            <a:tailEnd/>
          </a:ln>
          <a:effectLst>
            <a:outerShdw blurRad="50800" dist="38100" dir="5400000" algn="t" rotWithShape="0">
              <a:prstClr val="black">
                <a:alpha val="40000"/>
              </a:prstClr>
            </a:outerShdw>
          </a:effectLst>
        </p:spPr>
        <p:txBody>
          <a:bodyPr>
            <a:spAutoFit/>
          </a:bodyPr>
          <a:lstStyle/>
          <a:p>
            <a:pPr algn="r" defTabSz="1218804" fontAlgn="base">
              <a:spcBef>
                <a:spcPct val="0"/>
              </a:spcBef>
              <a:spcAft>
                <a:spcPct val="0"/>
              </a:spcAft>
            </a:pPr>
            <a:endParaRPr lang="en-ZA" sz="2133" b="1" dirty="0">
              <a:solidFill>
                <a:srgbClr val="000000"/>
              </a:solidFill>
              <a:latin typeface="Arial" charset="0"/>
              <a:cs typeface="Arial" charset="0"/>
            </a:endParaRPr>
          </a:p>
        </p:txBody>
      </p:sp>
      <p:sp>
        <p:nvSpPr>
          <p:cNvPr id="195" name="TextBox 194"/>
          <p:cNvSpPr txBox="1"/>
          <p:nvPr/>
        </p:nvSpPr>
        <p:spPr>
          <a:xfrm>
            <a:off x="3694220" y="6533159"/>
            <a:ext cx="8434427" cy="276999"/>
          </a:xfrm>
          <a:prstGeom prst="rect">
            <a:avLst/>
          </a:prstGeom>
          <a:noFill/>
        </p:spPr>
        <p:txBody>
          <a:bodyPr wrap="square" rtlCol="0">
            <a:spAutoFit/>
          </a:bodyPr>
          <a:lstStyle/>
          <a:p>
            <a:pPr algn="r" defTabSz="1218804" fontAlgn="base">
              <a:spcBef>
                <a:spcPct val="0"/>
              </a:spcBef>
              <a:spcAft>
                <a:spcPct val="0"/>
              </a:spcAft>
            </a:pPr>
            <a:r>
              <a:rPr lang="en-ZA" sz="1200" dirty="0">
                <a:solidFill>
                  <a:srgbClr val="000000"/>
                </a:solidFill>
                <a:latin typeface="Arial" charset="0"/>
                <a:cs typeface="Arial" charset="0"/>
              </a:rPr>
              <a:t>Aldridge RE et al. Am J </a:t>
            </a:r>
            <a:r>
              <a:rPr lang="en-ZA" sz="1200" dirty="0" err="1">
                <a:solidFill>
                  <a:srgbClr val="000000"/>
                </a:solidFill>
                <a:latin typeface="Arial" charset="0"/>
                <a:cs typeface="Arial" charset="0"/>
              </a:rPr>
              <a:t>Respir</a:t>
            </a:r>
            <a:r>
              <a:rPr lang="en-ZA" sz="1200" dirty="0">
                <a:solidFill>
                  <a:srgbClr val="000000"/>
                </a:solidFill>
                <a:latin typeface="Arial" charset="0"/>
                <a:cs typeface="Arial" charset="0"/>
              </a:rPr>
              <a:t> </a:t>
            </a:r>
            <a:r>
              <a:rPr lang="en-ZA" sz="1200" dirty="0" err="1">
                <a:solidFill>
                  <a:srgbClr val="000000"/>
                </a:solidFill>
                <a:latin typeface="Arial" charset="0"/>
                <a:cs typeface="Arial" charset="0"/>
              </a:rPr>
              <a:t>Crit</a:t>
            </a:r>
            <a:r>
              <a:rPr lang="en-ZA" sz="1200" dirty="0">
                <a:solidFill>
                  <a:srgbClr val="000000"/>
                </a:solidFill>
                <a:latin typeface="Arial" charset="0"/>
                <a:cs typeface="Arial" charset="0"/>
              </a:rPr>
              <a:t> Care Med 2000; 161: 1459-1464</a:t>
            </a:r>
          </a:p>
        </p:txBody>
      </p:sp>
    </p:spTree>
    <p:extLst>
      <p:ext uri="{BB962C8B-B14F-4D97-AF65-F5344CB8AC3E}">
        <p14:creationId xmlns:p14="http://schemas.microsoft.com/office/powerpoint/2010/main" val="6625586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1010691" y="135618"/>
            <a:ext cx="10170618" cy="464230"/>
          </a:xfrm>
          <a:prstGeom prst="rect">
            <a:avLst/>
          </a:prstGeom>
          <a:noFill/>
          <a:ln w="9525" algn="ctr">
            <a:noFill/>
            <a:miter lim="800000"/>
            <a:headEnd/>
            <a:tailEnd/>
          </a:ln>
          <a:effectLst/>
        </p:spPr>
        <p:txBody>
          <a:bodyPr wrap="square">
            <a:spAutoFit/>
          </a:bodyPr>
          <a:lstStyle/>
          <a:p>
            <a:pPr algn="ctr" defTabSz="1218804" fontAlgn="base">
              <a:lnSpc>
                <a:spcPts val="2932"/>
              </a:lnSpc>
              <a:spcBef>
                <a:spcPct val="0"/>
              </a:spcBef>
              <a:spcAft>
                <a:spcPct val="0"/>
              </a:spcAft>
            </a:pPr>
            <a:r>
              <a:rPr lang="en-ZA" altLang="ko-KR" sz="3199" b="1" dirty="0">
                <a:solidFill>
                  <a:srgbClr val="000000"/>
                </a:solidFill>
                <a:latin typeface="Arial" charset="0"/>
                <a:cs typeface="Arial" charset="0"/>
              </a:rPr>
              <a:t>Treatment effect on % sputum eosinophils</a:t>
            </a:r>
            <a:endParaRPr lang="en-GB" sz="3199" b="1" dirty="0">
              <a:solidFill>
                <a:srgbClr val="000000"/>
              </a:solidFill>
              <a:latin typeface="Arial" charset="0"/>
              <a:cs typeface="Arial" charset="0"/>
            </a:endParaRPr>
          </a:p>
        </p:txBody>
      </p:sp>
      <p:sp>
        <p:nvSpPr>
          <p:cNvPr id="4" name="Line 7"/>
          <p:cNvSpPr>
            <a:spLocks noChangeShapeType="1"/>
          </p:cNvSpPr>
          <p:nvPr/>
        </p:nvSpPr>
        <p:spPr bwMode="auto">
          <a:xfrm flipV="1">
            <a:off x="1881" y="585213"/>
            <a:ext cx="12188238" cy="7938"/>
          </a:xfrm>
          <a:prstGeom prst="line">
            <a:avLst/>
          </a:prstGeom>
          <a:noFill/>
          <a:ln w="28575">
            <a:solidFill>
              <a:srgbClr val="0070C0"/>
            </a:solidFill>
            <a:round/>
            <a:headEnd/>
            <a:tailEnd/>
          </a:ln>
          <a:effectLst>
            <a:outerShdw blurRad="50800" dist="38100" dir="5400000" algn="t" rotWithShape="0">
              <a:prstClr val="black">
                <a:alpha val="40000"/>
              </a:prstClr>
            </a:outerShdw>
          </a:effectLst>
        </p:spPr>
        <p:txBody>
          <a:bodyPr>
            <a:spAutoFit/>
          </a:bodyPr>
          <a:lstStyle/>
          <a:p>
            <a:pPr algn="r" defTabSz="1218804" fontAlgn="base">
              <a:spcBef>
                <a:spcPct val="0"/>
              </a:spcBef>
              <a:spcAft>
                <a:spcPct val="0"/>
              </a:spcAft>
            </a:pPr>
            <a:endParaRPr lang="en-ZA" sz="2133" b="1" dirty="0">
              <a:solidFill>
                <a:srgbClr val="000000"/>
              </a:solidFill>
              <a:latin typeface="Arial" charset="0"/>
              <a:cs typeface="Arial" charset="0"/>
            </a:endParaRPr>
          </a:p>
        </p:txBody>
      </p:sp>
      <p:sp>
        <p:nvSpPr>
          <p:cNvPr id="6" name="Line 11"/>
          <p:cNvSpPr>
            <a:spLocks noChangeShapeType="1"/>
          </p:cNvSpPr>
          <p:nvPr/>
        </p:nvSpPr>
        <p:spPr bwMode="auto">
          <a:xfrm>
            <a:off x="2492429" y="2123242"/>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7" name="Text Box 9"/>
          <p:cNvSpPr txBox="1">
            <a:spLocks noChangeArrowheads="1"/>
          </p:cNvSpPr>
          <p:nvPr/>
        </p:nvSpPr>
        <p:spPr bwMode="auto">
          <a:xfrm>
            <a:off x="1887618" y="1918121"/>
            <a:ext cx="673793" cy="379463"/>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866" dirty="0">
                <a:solidFill>
                  <a:srgbClr val="000000"/>
                </a:solidFill>
                <a:latin typeface="Arial" charset="0"/>
                <a:cs typeface="Arial" charset="0"/>
              </a:rPr>
              <a:t>40</a:t>
            </a:r>
            <a:endParaRPr lang="en-US" sz="1866" dirty="0">
              <a:solidFill>
                <a:srgbClr val="000000"/>
              </a:solidFill>
              <a:latin typeface="Arial" charset="0"/>
              <a:cs typeface="Arial" charset="0"/>
            </a:endParaRPr>
          </a:p>
        </p:txBody>
      </p:sp>
      <p:sp>
        <p:nvSpPr>
          <p:cNvPr id="9" name="Text Box 9"/>
          <p:cNvSpPr txBox="1">
            <a:spLocks noChangeArrowheads="1"/>
          </p:cNvSpPr>
          <p:nvPr/>
        </p:nvSpPr>
        <p:spPr bwMode="auto">
          <a:xfrm>
            <a:off x="1887618" y="1262686"/>
            <a:ext cx="673793" cy="379463"/>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866" dirty="0">
                <a:solidFill>
                  <a:srgbClr val="000000"/>
                </a:solidFill>
                <a:latin typeface="Arial" charset="0"/>
                <a:cs typeface="Arial" charset="0"/>
              </a:rPr>
              <a:t>50</a:t>
            </a:r>
            <a:endParaRPr lang="en-US" sz="1866" dirty="0">
              <a:solidFill>
                <a:srgbClr val="000000"/>
              </a:solidFill>
              <a:latin typeface="Arial" charset="0"/>
              <a:cs typeface="Arial" charset="0"/>
            </a:endParaRPr>
          </a:p>
        </p:txBody>
      </p:sp>
      <p:sp>
        <p:nvSpPr>
          <p:cNvPr id="12" name="Line 11"/>
          <p:cNvSpPr>
            <a:spLocks noChangeShapeType="1"/>
          </p:cNvSpPr>
          <p:nvPr/>
        </p:nvSpPr>
        <p:spPr bwMode="auto">
          <a:xfrm>
            <a:off x="2492429" y="2803586"/>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13" name="Text Box 9"/>
          <p:cNvSpPr txBox="1">
            <a:spLocks noChangeArrowheads="1"/>
          </p:cNvSpPr>
          <p:nvPr/>
        </p:nvSpPr>
        <p:spPr bwMode="auto">
          <a:xfrm>
            <a:off x="1887618" y="2600450"/>
            <a:ext cx="673793" cy="379463"/>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866" dirty="0">
                <a:solidFill>
                  <a:srgbClr val="000000"/>
                </a:solidFill>
                <a:latin typeface="Arial" charset="0"/>
                <a:cs typeface="Arial" charset="0"/>
              </a:rPr>
              <a:t>30</a:t>
            </a:r>
            <a:endParaRPr lang="en-US" sz="1866" dirty="0">
              <a:solidFill>
                <a:srgbClr val="000000"/>
              </a:solidFill>
              <a:latin typeface="Arial" charset="0"/>
              <a:cs typeface="Arial" charset="0"/>
            </a:endParaRPr>
          </a:p>
        </p:txBody>
      </p:sp>
      <p:sp>
        <p:nvSpPr>
          <p:cNvPr id="14" name="Line 11"/>
          <p:cNvSpPr>
            <a:spLocks noChangeShapeType="1"/>
          </p:cNvSpPr>
          <p:nvPr/>
        </p:nvSpPr>
        <p:spPr bwMode="auto">
          <a:xfrm>
            <a:off x="2492429" y="3446854"/>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15" name="Text Box 9"/>
          <p:cNvSpPr txBox="1">
            <a:spLocks noChangeArrowheads="1"/>
          </p:cNvSpPr>
          <p:nvPr/>
        </p:nvSpPr>
        <p:spPr bwMode="auto">
          <a:xfrm>
            <a:off x="1887618" y="3243718"/>
            <a:ext cx="673793" cy="379463"/>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866" dirty="0">
                <a:solidFill>
                  <a:srgbClr val="000000"/>
                </a:solidFill>
                <a:latin typeface="Arial" charset="0"/>
                <a:cs typeface="Arial" charset="0"/>
              </a:rPr>
              <a:t>30</a:t>
            </a:r>
            <a:endParaRPr lang="en-US" sz="1866" dirty="0">
              <a:solidFill>
                <a:srgbClr val="000000"/>
              </a:solidFill>
              <a:latin typeface="Arial" charset="0"/>
              <a:cs typeface="Arial" charset="0"/>
            </a:endParaRPr>
          </a:p>
        </p:txBody>
      </p:sp>
      <p:sp>
        <p:nvSpPr>
          <p:cNvPr id="16" name="Line 11"/>
          <p:cNvSpPr>
            <a:spLocks noChangeShapeType="1"/>
          </p:cNvSpPr>
          <p:nvPr/>
        </p:nvSpPr>
        <p:spPr bwMode="auto">
          <a:xfrm>
            <a:off x="2492429" y="4110436"/>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17" name="Text Box 9"/>
          <p:cNvSpPr txBox="1">
            <a:spLocks noChangeArrowheads="1"/>
          </p:cNvSpPr>
          <p:nvPr/>
        </p:nvSpPr>
        <p:spPr bwMode="auto">
          <a:xfrm>
            <a:off x="1887618" y="3907299"/>
            <a:ext cx="673793" cy="379463"/>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866" dirty="0">
                <a:solidFill>
                  <a:srgbClr val="000000"/>
                </a:solidFill>
                <a:latin typeface="Arial" charset="0"/>
                <a:cs typeface="Arial" charset="0"/>
              </a:rPr>
              <a:t>20</a:t>
            </a:r>
            <a:endParaRPr lang="en-US" sz="1866" dirty="0">
              <a:solidFill>
                <a:srgbClr val="000000"/>
              </a:solidFill>
              <a:latin typeface="Arial" charset="0"/>
              <a:cs typeface="Arial" charset="0"/>
            </a:endParaRPr>
          </a:p>
        </p:txBody>
      </p:sp>
      <p:sp>
        <p:nvSpPr>
          <p:cNvPr id="18" name="Line 11"/>
          <p:cNvSpPr>
            <a:spLocks noChangeShapeType="1"/>
          </p:cNvSpPr>
          <p:nvPr/>
        </p:nvSpPr>
        <p:spPr bwMode="auto">
          <a:xfrm>
            <a:off x="2492429" y="4774018"/>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19" name="Text Box 9"/>
          <p:cNvSpPr txBox="1">
            <a:spLocks noChangeArrowheads="1"/>
          </p:cNvSpPr>
          <p:nvPr/>
        </p:nvSpPr>
        <p:spPr bwMode="auto">
          <a:xfrm>
            <a:off x="1887618" y="4570881"/>
            <a:ext cx="673793" cy="379463"/>
          </a:xfrm>
          <a:prstGeom prst="rect">
            <a:avLst/>
          </a:prstGeom>
          <a:noFill/>
          <a:ln w="9525">
            <a:noFill/>
            <a:miter lim="800000"/>
            <a:headEnd/>
            <a:tailEnd/>
          </a:ln>
          <a:effectLst/>
        </p:spPr>
        <p:txBody>
          <a:bodyPr wrap="square">
            <a:spAutoFit/>
          </a:bodyPr>
          <a:lstStyle/>
          <a:p>
            <a:pPr algn="r" defTabSz="1218804" fontAlgn="base">
              <a:spcBef>
                <a:spcPct val="0"/>
              </a:spcBef>
              <a:spcAft>
                <a:spcPct val="0"/>
              </a:spcAft>
            </a:pPr>
            <a:r>
              <a:rPr lang="en-ZA" sz="1866" dirty="0">
                <a:solidFill>
                  <a:srgbClr val="000000"/>
                </a:solidFill>
                <a:latin typeface="Arial" charset="0"/>
                <a:cs typeface="Arial" charset="0"/>
              </a:rPr>
              <a:t>0</a:t>
            </a:r>
            <a:endParaRPr lang="en-US" sz="1866" dirty="0">
              <a:solidFill>
                <a:srgbClr val="000000"/>
              </a:solidFill>
              <a:latin typeface="Arial" charset="0"/>
              <a:cs typeface="Arial" charset="0"/>
            </a:endParaRPr>
          </a:p>
        </p:txBody>
      </p:sp>
      <p:sp>
        <p:nvSpPr>
          <p:cNvPr id="20" name="Rectangle 19"/>
          <p:cNvSpPr/>
          <p:nvPr/>
        </p:nvSpPr>
        <p:spPr bwMode="auto">
          <a:xfrm>
            <a:off x="2617273" y="1298678"/>
            <a:ext cx="7566865" cy="4108240"/>
          </a:xfrm>
          <a:prstGeom prst="rect">
            <a:avLst/>
          </a:prstGeom>
          <a:noFill/>
          <a:ln w="19050" cap="flat" cmpd="sng" algn="ctr">
            <a:solidFill>
              <a:schemeClr val="tx1"/>
            </a:solidFill>
            <a:prstDash val="solid"/>
            <a:round/>
            <a:headEnd type="none" w="med" len="med"/>
            <a:tailEnd type="none" w="med" len="med"/>
          </a:ln>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21" name="Line 11"/>
          <p:cNvSpPr>
            <a:spLocks noChangeShapeType="1"/>
          </p:cNvSpPr>
          <p:nvPr/>
        </p:nvSpPr>
        <p:spPr bwMode="auto">
          <a:xfrm>
            <a:off x="2492429" y="1467807"/>
            <a:ext cx="124845" cy="0"/>
          </a:xfrm>
          <a:prstGeom prst="line">
            <a:avLst/>
          </a:prstGeom>
          <a:noFill/>
          <a:ln w="19050">
            <a:solidFill>
              <a:schemeClr val="tx1"/>
            </a:solidFill>
            <a:round/>
            <a:headEnd/>
            <a:tailEnd/>
          </a:ln>
          <a:effectLst/>
        </p:spPr>
        <p:txBody>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22" name="Text Box 9"/>
          <p:cNvSpPr txBox="1">
            <a:spLocks noChangeArrowheads="1"/>
          </p:cNvSpPr>
          <p:nvPr/>
        </p:nvSpPr>
        <p:spPr bwMode="auto">
          <a:xfrm>
            <a:off x="2917787" y="5406918"/>
            <a:ext cx="1731957" cy="420564"/>
          </a:xfrm>
          <a:prstGeom prst="rect">
            <a:avLst/>
          </a:prstGeom>
          <a:noFill/>
          <a:ln w="9525">
            <a:noFill/>
            <a:miter lim="800000"/>
            <a:headEnd/>
            <a:tailEnd/>
          </a:ln>
          <a:effectLst/>
        </p:spPr>
        <p:txBody>
          <a:bodyPr wrap="square">
            <a:spAutoFit/>
          </a:bodyPr>
          <a:lstStyle/>
          <a:p>
            <a:pPr algn="ctr" defTabSz="1218804" fontAlgn="base">
              <a:spcBef>
                <a:spcPct val="0"/>
              </a:spcBef>
              <a:spcAft>
                <a:spcPct val="0"/>
              </a:spcAft>
            </a:pPr>
            <a:r>
              <a:rPr lang="en-ZA" sz="2133" dirty="0">
                <a:solidFill>
                  <a:srgbClr val="000000"/>
                </a:solidFill>
                <a:latin typeface="Arial" charset="0"/>
                <a:cs typeface="Arial" charset="0"/>
              </a:rPr>
              <a:t>Placebo</a:t>
            </a:r>
            <a:endParaRPr lang="en-US" sz="2133" dirty="0">
              <a:solidFill>
                <a:srgbClr val="000000"/>
              </a:solidFill>
              <a:latin typeface="Arial" charset="0"/>
              <a:cs typeface="Arial" charset="0"/>
            </a:endParaRPr>
          </a:p>
        </p:txBody>
      </p:sp>
      <p:sp>
        <p:nvSpPr>
          <p:cNvPr id="23" name="Text Box 9"/>
          <p:cNvSpPr txBox="1">
            <a:spLocks noChangeArrowheads="1"/>
          </p:cNvSpPr>
          <p:nvPr/>
        </p:nvSpPr>
        <p:spPr bwMode="auto">
          <a:xfrm>
            <a:off x="4673529" y="5406918"/>
            <a:ext cx="1731957" cy="420564"/>
          </a:xfrm>
          <a:prstGeom prst="rect">
            <a:avLst/>
          </a:prstGeom>
          <a:noFill/>
          <a:ln w="9525">
            <a:noFill/>
            <a:miter lim="800000"/>
            <a:headEnd/>
            <a:tailEnd/>
          </a:ln>
          <a:effectLst/>
        </p:spPr>
        <p:txBody>
          <a:bodyPr wrap="square">
            <a:spAutoFit/>
          </a:bodyPr>
          <a:lstStyle/>
          <a:p>
            <a:pPr algn="ctr" defTabSz="1218804" fontAlgn="base">
              <a:spcBef>
                <a:spcPct val="0"/>
              </a:spcBef>
              <a:spcAft>
                <a:spcPct val="0"/>
              </a:spcAft>
            </a:pPr>
            <a:r>
              <a:rPr lang="en-ZA" sz="2133" dirty="0">
                <a:solidFill>
                  <a:srgbClr val="000000"/>
                </a:solidFill>
                <a:latin typeface="Arial" charset="0"/>
                <a:cs typeface="Arial" charset="0"/>
              </a:rPr>
              <a:t>Terbutaline</a:t>
            </a:r>
            <a:endParaRPr lang="en-US" sz="2133" dirty="0">
              <a:solidFill>
                <a:srgbClr val="000000"/>
              </a:solidFill>
              <a:latin typeface="Arial" charset="0"/>
              <a:cs typeface="Arial" charset="0"/>
            </a:endParaRPr>
          </a:p>
        </p:txBody>
      </p:sp>
      <p:sp>
        <p:nvSpPr>
          <p:cNvPr id="24" name="Text Box 9"/>
          <p:cNvSpPr txBox="1">
            <a:spLocks noChangeArrowheads="1"/>
          </p:cNvSpPr>
          <p:nvPr/>
        </p:nvSpPr>
        <p:spPr bwMode="auto">
          <a:xfrm>
            <a:off x="6420886" y="5406918"/>
            <a:ext cx="1731957" cy="420564"/>
          </a:xfrm>
          <a:prstGeom prst="rect">
            <a:avLst/>
          </a:prstGeom>
          <a:noFill/>
          <a:ln w="9525">
            <a:noFill/>
            <a:miter lim="800000"/>
            <a:headEnd/>
            <a:tailEnd/>
          </a:ln>
          <a:effectLst/>
        </p:spPr>
        <p:txBody>
          <a:bodyPr wrap="square">
            <a:spAutoFit/>
          </a:bodyPr>
          <a:lstStyle/>
          <a:p>
            <a:pPr algn="ctr" defTabSz="1218804" fontAlgn="base">
              <a:spcBef>
                <a:spcPct val="0"/>
              </a:spcBef>
              <a:spcAft>
                <a:spcPct val="0"/>
              </a:spcAft>
            </a:pPr>
            <a:r>
              <a:rPr lang="en-ZA" sz="2133" dirty="0" err="1">
                <a:solidFill>
                  <a:srgbClr val="000000"/>
                </a:solidFill>
                <a:latin typeface="Arial" charset="0"/>
                <a:cs typeface="Arial" charset="0"/>
              </a:rPr>
              <a:t>Budesonide</a:t>
            </a:r>
            <a:endParaRPr lang="en-US" sz="2133" dirty="0">
              <a:solidFill>
                <a:srgbClr val="000000"/>
              </a:solidFill>
              <a:latin typeface="Arial" charset="0"/>
              <a:cs typeface="Arial" charset="0"/>
            </a:endParaRPr>
          </a:p>
        </p:txBody>
      </p:sp>
      <p:sp>
        <p:nvSpPr>
          <p:cNvPr id="25" name="Text Box 9"/>
          <p:cNvSpPr txBox="1">
            <a:spLocks noChangeArrowheads="1"/>
          </p:cNvSpPr>
          <p:nvPr/>
        </p:nvSpPr>
        <p:spPr bwMode="auto">
          <a:xfrm>
            <a:off x="8190893" y="5406918"/>
            <a:ext cx="1731957" cy="420564"/>
          </a:xfrm>
          <a:prstGeom prst="rect">
            <a:avLst/>
          </a:prstGeom>
          <a:noFill/>
          <a:ln w="9525">
            <a:noFill/>
            <a:miter lim="800000"/>
            <a:headEnd/>
            <a:tailEnd/>
          </a:ln>
          <a:effectLst/>
        </p:spPr>
        <p:txBody>
          <a:bodyPr wrap="square">
            <a:spAutoFit/>
          </a:bodyPr>
          <a:lstStyle/>
          <a:p>
            <a:pPr algn="ctr" defTabSz="1218804" fontAlgn="base">
              <a:spcBef>
                <a:spcPct val="0"/>
              </a:spcBef>
              <a:spcAft>
                <a:spcPct val="0"/>
              </a:spcAft>
            </a:pPr>
            <a:r>
              <a:rPr lang="en-ZA" sz="2133" dirty="0">
                <a:solidFill>
                  <a:srgbClr val="000000"/>
                </a:solidFill>
                <a:latin typeface="Arial" charset="0"/>
                <a:cs typeface="Arial" charset="0"/>
              </a:rPr>
              <a:t>Combined</a:t>
            </a:r>
            <a:endParaRPr lang="en-US" sz="2133" dirty="0">
              <a:solidFill>
                <a:srgbClr val="000000"/>
              </a:solidFill>
              <a:latin typeface="Arial" charset="0"/>
              <a:cs typeface="Arial" charset="0"/>
            </a:endParaRPr>
          </a:p>
        </p:txBody>
      </p:sp>
      <p:grpSp>
        <p:nvGrpSpPr>
          <p:cNvPr id="26" name="Group 25"/>
          <p:cNvGrpSpPr/>
          <p:nvPr/>
        </p:nvGrpSpPr>
        <p:grpSpPr>
          <a:xfrm>
            <a:off x="3724516" y="3609364"/>
            <a:ext cx="118497" cy="1152476"/>
            <a:chOff x="1276644" y="3461544"/>
            <a:chExt cx="88900" cy="490941"/>
          </a:xfrm>
        </p:grpSpPr>
        <p:grpSp>
          <p:nvGrpSpPr>
            <p:cNvPr id="27" name="Group 11"/>
            <p:cNvGrpSpPr/>
            <p:nvPr/>
          </p:nvGrpSpPr>
          <p:grpSpPr>
            <a:xfrm>
              <a:off x="1276644" y="3461544"/>
              <a:ext cx="88900" cy="297657"/>
              <a:chOff x="2171700" y="1283494"/>
              <a:chExt cx="88900" cy="297657"/>
            </a:xfrm>
          </p:grpSpPr>
          <p:cxnSp>
            <p:nvCxnSpPr>
              <p:cNvPr id="31" name="Straight Connector 30"/>
              <p:cNvCxnSpPr/>
              <p:nvPr/>
            </p:nvCxnSpPr>
            <p:spPr bwMode="auto">
              <a:xfrm>
                <a:off x="2171700" y="1283494"/>
                <a:ext cx="889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rot="5400000" flipH="1" flipV="1">
                <a:off x="2067323" y="1431529"/>
                <a:ext cx="297656" cy="1588"/>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28" name="Group 14"/>
            <p:cNvGrpSpPr/>
            <p:nvPr/>
          </p:nvGrpSpPr>
          <p:grpSpPr>
            <a:xfrm flipV="1">
              <a:off x="1276644" y="3654828"/>
              <a:ext cx="88900" cy="297657"/>
              <a:chOff x="2171700" y="1283494"/>
              <a:chExt cx="88900" cy="297657"/>
            </a:xfrm>
          </p:grpSpPr>
          <p:cxnSp>
            <p:nvCxnSpPr>
              <p:cNvPr id="29" name="Straight Connector 28"/>
              <p:cNvCxnSpPr/>
              <p:nvPr/>
            </p:nvCxnSpPr>
            <p:spPr bwMode="auto">
              <a:xfrm>
                <a:off x="2171700" y="1283494"/>
                <a:ext cx="889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rot="5400000" flipH="1" flipV="1">
                <a:off x="2067323" y="1431529"/>
                <a:ext cx="297656" cy="1588"/>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sp>
        <p:nvSpPr>
          <p:cNvPr id="33" name="Rectangle 32"/>
          <p:cNvSpPr/>
          <p:nvPr/>
        </p:nvSpPr>
        <p:spPr bwMode="auto">
          <a:xfrm>
            <a:off x="3369026" y="4201848"/>
            <a:ext cx="829477" cy="473987"/>
          </a:xfrm>
          <a:prstGeom prst="rect">
            <a:avLst/>
          </a:prstGeom>
          <a:gradFill flip="none" rotWithShape="1">
            <a:gsLst>
              <a:gs pos="0">
                <a:srgbClr val="FFDBB7">
                  <a:shade val="30000"/>
                  <a:satMod val="115000"/>
                </a:srgbClr>
              </a:gs>
              <a:gs pos="50000">
                <a:srgbClr val="FFDBB7">
                  <a:shade val="67500"/>
                  <a:satMod val="115000"/>
                </a:srgbClr>
              </a:gs>
              <a:gs pos="100000">
                <a:srgbClr val="FFDBB7">
                  <a:shade val="100000"/>
                  <a:satMod val="115000"/>
                </a:srgbClr>
              </a:gs>
            </a:gsLst>
            <a:lin ang="16200000" scaled="1"/>
            <a:tileRect/>
          </a:gradFill>
          <a:ln w="9525" cap="flat" cmpd="sng" algn="ctr">
            <a:noFill/>
            <a:prstDash val="solid"/>
            <a:round/>
            <a:headEnd type="none" w="med" len="med"/>
            <a:tailEnd type="none" w="med" len="med"/>
          </a:ln>
          <a:effectLst>
            <a:outerShdw blurRad="50800" dist="38100" dir="18900000" algn="bl" rotWithShape="0">
              <a:prstClr val="black">
                <a:alpha val="40000"/>
              </a:prstClr>
            </a:outerShdw>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cxnSp>
        <p:nvCxnSpPr>
          <p:cNvPr id="35" name="Straight Connector 34"/>
          <p:cNvCxnSpPr/>
          <p:nvPr/>
        </p:nvCxnSpPr>
        <p:spPr bwMode="auto">
          <a:xfrm rot="10800000" flipH="1">
            <a:off x="3369027" y="4479617"/>
            <a:ext cx="829477" cy="2117"/>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36" name="Oval 35"/>
          <p:cNvSpPr/>
          <p:nvPr/>
        </p:nvSpPr>
        <p:spPr bwMode="auto">
          <a:xfrm>
            <a:off x="3734485" y="4753899"/>
            <a:ext cx="98559" cy="98559"/>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37" name="Oval 36"/>
          <p:cNvSpPr/>
          <p:nvPr/>
        </p:nvSpPr>
        <p:spPr bwMode="auto">
          <a:xfrm>
            <a:off x="3734485" y="3453518"/>
            <a:ext cx="98559" cy="98559"/>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38" name="Oval 37"/>
          <p:cNvSpPr/>
          <p:nvPr/>
        </p:nvSpPr>
        <p:spPr bwMode="auto">
          <a:xfrm>
            <a:off x="3734485" y="2125951"/>
            <a:ext cx="98559" cy="98559"/>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grpSp>
        <p:nvGrpSpPr>
          <p:cNvPr id="39" name="Group 38"/>
          <p:cNvGrpSpPr/>
          <p:nvPr/>
        </p:nvGrpSpPr>
        <p:grpSpPr>
          <a:xfrm>
            <a:off x="5480258" y="3040082"/>
            <a:ext cx="118497" cy="1662853"/>
            <a:chOff x="1276644" y="3461544"/>
            <a:chExt cx="88900" cy="490941"/>
          </a:xfrm>
        </p:grpSpPr>
        <p:grpSp>
          <p:nvGrpSpPr>
            <p:cNvPr id="40" name="Group 11"/>
            <p:cNvGrpSpPr/>
            <p:nvPr/>
          </p:nvGrpSpPr>
          <p:grpSpPr>
            <a:xfrm>
              <a:off x="1276644" y="3461544"/>
              <a:ext cx="88900" cy="297657"/>
              <a:chOff x="2171700" y="1283494"/>
              <a:chExt cx="88900" cy="297657"/>
            </a:xfrm>
          </p:grpSpPr>
          <p:cxnSp>
            <p:nvCxnSpPr>
              <p:cNvPr id="44" name="Straight Connector 43"/>
              <p:cNvCxnSpPr/>
              <p:nvPr/>
            </p:nvCxnSpPr>
            <p:spPr bwMode="auto">
              <a:xfrm>
                <a:off x="2171700" y="1283494"/>
                <a:ext cx="889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rot="5400000" flipH="1" flipV="1">
                <a:off x="2067323" y="1431529"/>
                <a:ext cx="297656" cy="1588"/>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41" name="Group 14"/>
            <p:cNvGrpSpPr/>
            <p:nvPr/>
          </p:nvGrpSpPr>
          <p:grpSpPr>
            <a:xfrm flipV="1">
              <a:off x="1276644" y="3654828"/>
              <a:ext cx="88900" cy="297657"/>
              <a:chOff x="2171700" y="1283494"/>
              <a:chExt cx="88900" cy="297657"/>
            </a:xfrm>
          </p:grpSpPr>
          <p:cxnSp>
            <p:nvCxnSpPr>
              <p:cNvPr id="42" name="Straight Connector 41"/>
              <p:cNvCxnSpPr/>
              <p:nvPr/>
            </p:nvCxnSpPr>
            <p:spPr bwMode="auto">
              <a:xfrm>
                <a:off x="2171700" y="1283494"/>
                <a:ext cx="889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rot="5400000" flipH="1" flipV="1">
                <a:off x="2067323" y="1431529"/>
                <a:ext cx="297656" cy="1588"/>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sp>
        <p:nvSpPr>
          <p:cNvPr id="46" name="Rectangle 45"/>
          <p:cNvSpPr/>
          <p:nvPr/>
        </p:nvSpPr>
        <p:spPr bwMode="auto">
          <a:xfrm>
            <a:off x="5124768" y="3855651"/>
            <a:ext cx="829477" cy="720503"/>
          </a:xfrm>
          <a:prstGeom prst="rect">
            <a:avLst/>
          </a:prstGeom>
          <a:gradFill flip="none" rotWithShape="1">
            <a:gsLst>
              <a:gs pos="0">
                <a:srgbClr val="FFDBB7">
                  <a:shade val="30000"/>
                  <a:satMod val="115000"/>
                </a:srgbClr>
              </a:gs>
              <a:gs pos="50000">
                <a:srgbClr val="FFDBB7">
                  <a:shade val="67500"/>
                  <a:satMod val="115000"/>
                </a:srgbClr>
              </a:gs>
              <a:gs pos="100000">
                <a:srgbClr val="FFDBB7">
                  <a:shade val="100000"/>
                  <a:satMod val="115000"/>
                </a:srgbClr>
              </a:gs>
            </a:gsLst>
            <a:lin ang="16200000" scaled="1"/>
            <a:tileRect/>
          </a:gradFill>
          <a:ln w="9525" cap="flat" cmpd="sng" algn="ctr">
            <a:noFill/>
            <a:prstDash val="solid"/>
            <a:round/>
            <a:headEnd type="none" w="med" len="med"/>
            <a:tailEnd type="none" w="med" len="med"/>
          </a:ln>
          <a:effectLst>
            <a:outerShdw blurRad="50800" dist="38100" dir="18900000" algn="bl" rotWithShape="0">
              <a:prstClr val="black">
                <a:alpha val="40000"/>
              </a:prstClr>
            </a:outerShdw>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cxnSp>
        <p:nvCxnSpPr>
          <p:cNvPr id="47" name="Straight Connector 46"/>
          <p:cNvCxnSpPr/>
          <p:nvPr/>
        </p:nvCxnSpPr>
        <p:spPr bwMode="auto">
          <a:xfrm rot="10800000" flipH="1">
            <a:off x="5124768" y="4253079"/>
            <a:ext cx="829477" cy="2117"/>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48" name="Oval 47"/>
          <p:cNvSpPr/>
          <p:nvPr/>
        </p:nvSpPr>
        <p:spPr bwMode="auto">
          <a:xfrm>
            <a:off x="5490227" y="4708585"/>
            <a:ext cx="98559" cy="98559"/>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49" name="Oval 48"/>
          <p:cNvSpPr/>
          <p:nvPr/>
        </p:nvSpPr>
        <p:spPr bwMode="auto">
          <a:xfrm>
            <a:off x="5490227" y="2370696"/>
            <a:ext cx="98559" cy="98559"/>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50" name="Oval 49"/>
          <p:cNvSpPr/>
          <p:nvPr/>
        </p:nvSpPr>
        <p:spPr bwMode="auto">
          <a:xfrm>
            <a:off x="5490227" y="2234678"/>
            <a:ext cx="98559" cy="98559"/>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grpSp>
        <p:nvGrpSpPr>
          <p:cNvPr id="51" name="Group 50"/>
          <p:cNvGrpSpPr/>
          <p:nvPr/>
        </p:nvGrpSpPr>
        <p:grpSpPr>
          <a:xfrm>
            <a:off x="7227615" y="4331400"/>
            <a:ext cx="118497" cy="462159"/>
            <a:chOff x="1276644" y="3461544"/>
            <a:chExt cx="88900" cy="490941"/>
          </a:xfrm>
        </p:grpSpPr>
        <p:grpSp>
          <p:nvGrpSpPr>
            <p:cNvPr id="52" name="Group 11"/>
            <p:cNvGrpSpPr/>
            <p:nvPr/>
          </p:nvGrpSpPr>
          <p:grpSpPr>
            <a:xfrm>
              <a:off x="1276644" y="3461544"/>
              <a:ext cx="88900" cy="297657"/>
              <a:chOff x="2171700" y="1283494"/>
              <a:chExt cx="88900" cy="297657"/>
            </a:xfrm>
          </p:grpSpPr>
          <p:cxnSp>
            <p:nvCxnSpPr>
              <p:cNvPr id="56" name="Straight Connector 55"/>
              <p:cNvCxnSpPr/>
              <p:nvPr/>
            </p:nvCxnSpPr>
            <p:spPr bwMode="auto">
              <a:xfrm>
                <a:off x="2171700" y="1283494"/>
                <a:ext cx="889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7" name="Straight Connector 56"/>
              <p:cNvCxnSpPr/>
              <p:nvPr/>
            </p:nvCxnSpPr>
            <p:spPr bwMode="auto">
              <a:xfrm rot="5400000" flipH="1" flipV="1">
                <a:off x="2067323" y="1431529"/>
                <a:ext cx="297656" cy="1588"/>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53" name="Group 14"/>
            <p:cNvGrpSpPr/>
            <p:nvPr/>
          </p:nvGrpSpPr>
          <p:grpSpPr>
            <a:xfrm flipV="1">
              <a:off x="1276644" y="3654828"/>
              <a:ext cx="88900" cy="297657"/>
              <a:chOff x="2171700" y="1283494"/>
              <a:chExt cx="88900" cy="297657"/>
            </a:xfrm>
          </p:grpSpPr>
          <p:cxnSp>
            <p:nvCxnSpPr>
              <p:cNvPr id="54" name="Straight Connector 53"/>
              <p:cNvCxnSpPr/>
              <p:nvPr/>
            </p:nvCxnSpPr>
            <p:spPr bwMode="auto">
              <a:xfrm>
                <a:off x="2171700" y="1283494"/>
                <a:ext cx="889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5" name="Straight Connector 54"/>
              <p:cNvCxnSpPr/>
              <p:nvPr/>
            </p:nvCxnSpPr>
            <p:spPr bwMode="auto">
              <a:xfrm rot="5400000" flipH="1" flipV="1">
                <a:off x="2067323" y="1431529"/>
                <a:ext cx="297656" cy="1588"/>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sp>
        <p:nvSpPr>
          <p:cNvPr id="58" name="Rectangle 57"/>
          <p:cNvSpPr/>
          <p:nvPr/>
        </p:nvSpPr>
        <p:spPr bwMode="auto">
          <a:xfrm>
            <a:off x="6872125" y="4571540"/>
            <a:ext cx="829477" cy="163196"/>
          </a:xfrm>
          <a:prstGeom prst="rect">
            <a:avLst/>
          </a:prstGeom>
          <a:gradFill flip="none" rotWithShape="1">
            <a:gsLst>
              <a:gs pos="0">
                <a:srgbClr val="FFDBB7">
                  <a:shade val="30000"/>
                  <a:satMod val="115000"/>
                </a:srgbClr>
              </a:gs>
              <a:gs pos="50000">
                <a:srgbClr val="FFDBB7">
                  <a:shade val="67500"/>
                  <a:satMod val="115000"/>
                </a:srgbClr>
              </a:gs>
              <a:gs pos="100000">
                <a:srgbClr val="FFDBB7">
                  <a:shade val="100000"/>
                  <a:satMod val="115000"/>
                </a:srgbClr>
              </a:gs>
            </a:gsLst>
            <a:lin ang="16200000" scaled="1"/>
            <a:tileRect/>
          </a:gradFill>
          <a:ln w="9525" cap="flat" cmpd="sng" algn="ctr">
            <a:noFill/>
            <a:prstDash val="solid"/>
            <a:round/>
            <a:headEnd type="none" w="med" len="med"/>
            <a:tailEnd type="none" w="med" len="med"/>
          </a:ln>
          <a:effectLst>
            <a:outerShdw blurRad="50800" dist="38100" dir="18900000" algn="bl" rotWithShape="0">
              <a:prstClr val="black">
                <a:alpha val="40000"/>
              </a:prstClr>
            </a:outerShdw>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cxnSp>
        <p:nvCxnSpPr>
          <p:cNvPr id="59" name="Straight Connector 58"/>
          <p:cNvCxnSpPr/>
          <p:nvPr/>
        </p:nvCxnSpPr>
        <p:spPr bwMode="auto">
          <a:xfrm rot="10800000" flipH="1">
            <a:off x="6872125" y="4674437"/>
            <a:ext cx="829477" cy="2117"/>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60" name="Oval 59"/>
          <p:cNvSpPr/>
          <p:nvPr/>
        </p:nvSpPr>
        <p:spPr bwMode="auto">
          <a:xfrm>
            <a:off x="7237584" y="4767495"/>
            <a:ext cx="98559" cy="98559"/>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61" name="Oval 60"/>
          <p:cNvSpPr/>
          <p:nvPr/>
        </p:nvSpPr>
        <p:spPr bwMode="auto">
          <a:xfrm>
            <a:off x="7237584" y="4250908"/>
            <a:ext cx="98559" cy="98559"/>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62" name="Oval 61"/>
          <p:cNvSpPr/>
          <p:nvPr/>
        </p:nvSpPr>
        <p:spPr bwMode="auto">
          <a:xfrm>
            <a:off x="7237584" y="4114890"/>
            <a:ext cx="98559" cy="98559"/>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grpSp>
        <p:nvGrpSpPr>
          <p:cNvPr id="63" name="Group 62"/>
          <p:cNvGrpSpPr/>
          <p:nvPr/>
        </p:nvGrpSpPr>
        <p:grpSpPr>
          <a:xfrm>
            <a:off x="8997622" y="4354056"/>
            <a:ext cx="118497" cy="462159"/>
            <a:chOff x="1276644" y="3461544"/>
            <a:chExt cx="88900" cy="490941"/>
          </a:xfrm>
        </p:grpSpPr>
        <p:grpSp>
          <p:nvGrpSpPr>
            <p:cNvPr id="64" name="Group 11"/>
            <p:cNvGrpSpPr/>
            <p:nvPr/>
          </p:nvGrpSpPr>
          <p:grpSpPr>
            <a:xfrm>
              <a:off x="1276644" y="3461544"/>
              <a:ext cx="88900" cy="297657"/>
              <a:chOff x="2171700" y="1283494"/>
              <a:chExt cx="88900" cy="297657"/>
            </a:xfrm>
          </p:grpSpPr>
          <p:cxnSp>
            <p:nvCxnSpPr>
              <p:cNvPr id="68" name="Straight Connector 67"/>
              <p:cNvCxnSpPr/>
              <p:nvPr/>
            </p:nvCxnSpPr>
            <p:spPr bwMode="auto">
              <a:xfrm>
                <a:off x="2171700" y="1283494"/>
                <a:ext cx="889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9" name="Straight Connector 68"/>
              <p:cNvCxnSpPr/>
              <p:nvPr/>
            </p:nvCxnSpPr>
            <p:spPr bwMode="auto">
              <a:xfrm rot="5400000" flipH="1" flipV="1">
                <a:off x="2067323" y="1431529"/>
                <a:ext cx="297656" cy="1588"/>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65" name="Group 14"/>
            <p:cNvGrpSpPr/>
            <p:nvPr/>
          </p:nvGrpSpPr>
          <p:grpSpPr>
            <a:xfrm flipV="1">
              <a:off x="1276644" y="3654828"/>
              <a:ext cx="88900" cy="297657"/>
              <a:chOff x="2171700" y="1283494"/>
              <a:chExt cx="88900" cy="297657"/>
            </a:xfrm>
          </p:grpSpPr>
          <p:cxnSp>
            <p:nvCxnSpPr>
              <p:cNvPr id="66" name="Straight Connector 65"/>
              <p:cNvCxnSpPr/>
              <p:nvPr/>
            </p:nvCxnSpPr>
            <p:spPr bwMode="auto">
              <a:xfrm>
                <a:off x="2171700" y="1283494"/>
                <a:ext cx="889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7" name="Straight Connector 66"/>
              <p:cNvCxnSpPr/>
              <p:nvPr/>
            </p:nvCxnSpPr>
            <p:spPr bwMode="auto">
              <a:xfrm rot="5400000" flipH="1" flipV="1">
                <a:off x="2067323" y="1431529"/>
                <a:ext cx="297656" cy="1588"/>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sp>
        <p:nvSpPr>
          <p:cNvPr id="70" name="Rectangle 69"/>
          <p:cNvSpPr/>
          <p:nvPr/>
        </p:nvSpPr>
        <p:spPr bwMode="auto">
          <a:xfrm>
            <a:off x="8642132" y="4548887"/>
            <a:ext cx="829477" cy="208505"/>
          </a:xfrm>
          <a:prstGeom prst="rect">
            <a:avLst/>
          </a:prstGeom>
          <a:gradFill flip="none" rotWithShape="1">
            <a:gsLst>
              <a:gs pos="0">
                <a:srgbClr val="FFDBB7">
                  <a:shade val="30000"/>
                  <a:satMod val="115000"/>
                </a:srgbClr>
              </a:gs>
              <a:gs pos="50000">
                <a:srgbClr val="FFDBB7">
                  <a:shade val="67500"/>
                  <a:satMod val="115000"/>
                </a:srgbClr>
              </a:gs>
              <a:gs pos="100000">
                <a:srgbClr val="FFDBB7">
                  <a:shade val="100000"/>
                  <a:satMod val="115000"/>
                </a:srgbClr>
              </a:gs>
            </a:gsLst>
            <a:lin ang="16200000" scaled="1"/>
            <a:tileRect/>
          </a:gradFill>
          <a:ln w="9525" cap="flat" cmpd="sng" algn="ctr">
            <a:noFill/>
            <a:prstDash val="solid"/>
            <a:round/>
            <a:headEnd type="none" w="med" len="med"/>
            <a:tailEnd type="none" w="med" len="med"/>
          </a:ln>
          <a:effectLst>
            <a:outerShdw blurRad="50800" dist="38100" dir="18900000" algn="bl" rotWithShape="0">
              <a:prstClr val="black">
                <a:alpha val="40000"/>
              </a:prstClr>
            </a:outerShdw>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cxnSp>
        <p:nvCxnSpPr>
          <p:cNvPr id="71" name="Straight Connector 70"/>
          <p:cNvCxnSpPr/>
          <p:nvPr/>
        </p:nvCxnSpPr>
        <p:spPr bwMode="auto">
          <a:xfrm rot="10800000" flipH="1">
            <a:off x="8642132" y="4669909"/>
            <a:ext cx="829477" cy="2117"/>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72" name="Oval 71"/>
          <p:cNvSpPr/>
          <p:nvPr/>
        </p:nvSpPr>
        <p:spPr bwMode="auto">
          <a:xfrm>
            <a:off x="9007591" y="4790151"/>
            <a:ext cx="98559" cy="98559"/>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73" name="Oval 72"/>
          <p:cNvSpPr/>
          <p:nvPr/>
        </p:nvSpPr>
        <p:spPr bwMode="auto">
          <a:xfrm>
            <a:off x="9007591" y="3811442"/>
            <a:ext cx="98559" cy="98559"/>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74" name="Oval 73"/>
          <p:cNvSpPr/>
          <p:nvPr/>
        </p:nvSpPr>
        <p:spPr bwMode="auto">
          <a:xfrm>
            <a:off x="9007591" y="3109099"/>
            <a:ext cx="98559" cy="98559"/>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75" name="Text Box 9"/>
          <p:cNvSpPr txBox="1">
            <a:spLocks noChangeArrowheads="1"/>
          </p:cNvSpPr>
          <p:nvPr/>
        </p:nvSpPr>
        <p:spPr bwMode="auto">
          <a:xfrm rot="16200000">
            <a:off x="153388" y="2984649"/>
            <a:ext cx="2899589" cy="379463"/>
          </a:xfrm>
          <a:prstGeom prst="rect">
            <a:avLst/>
          </a:prstGeom>
          <a:noFill/>
          <a:ln w="9525">
            <a:noFill/>
            <a:miter lim="800000"/>
            <a:headEnd/>
            <a:tailEnd/>
          </a:ln>
          <a:effectLst/>
        </p:spPr>
        <p:txBody>
          <a:bodyPr wrap="square">
            <a:spAutoFit/>
          </a:bodyPr>
          <a:lstStyle/>
          <a:p>
            <a:pPr algn="ctr" defTabSz="1218804" fontAlgn="base">
              <a:spcBef>
                <a:spcPct val="0"/>
              </a:spcBef>
              <a:spcAft>
                <a:spcPct val="0"/>
              </a:spcAft>
            </a:pPr>
            <a:r>
              <a:rPr lang="en-ZA" sz="1866" dirty="0">
                <a:solidFill>
                  <a:srgbClr val="000000"/>
                </a:solidFill>
                <a:latin typeface="Arial" charset="0"/>
                <a:cs typeface="Arial" charset="0"/>
              </a:rPr>
              <a:t>% sputum eosinophils</a:t>
            </a:r>
            <a:endParaRPr lang="en-US" sz="1866" dirty="0">
              <a:solidFill>
                <a:srgbClr val="000000"/>
              </a:solidFill>
              <a:latin typeface="Arial" charset="0"/>
              <a:cs typeface="Arial" charset="0"/>
            </a:endParaRPr>
          </a:p>
        </p:txBody>
      </p:sp>
      <p:sp>
        <p:nvSpPr>
          <p:cNvPr id="76" name="Text Box 9"/>
          <p:cNvSpPr txBox="1">
            <a:spLocks noChangeArrowheads="1"/>
          </p:cNvSpPr>
          <p:nvPr/>
        </p:nvSpPr>
        <p:spPr bwMode="auto">
          <a:xfrm>
            <a:off x="3346358" y="1417174"/>
            <a:ext cx="888726" cy="338426"/>
          </a:xfrm>
          <a:prstGeom prst="rect">
            <a:avLst/>
          </a:prstGeom>
          <a:noFill/>
          <a:ln w="9525">
            <a:noFill/>
            <a:miter lim="800000"/>
            <a:headEnd/>
            <a:tailEnd/>
          </a:ln>
          <a:effectLst/>
        </p:spPr>
        <p:txBody>
          <a:bodyPr wrap="square">
            <a:spAutoFit/>
          </a:bodyPr>
          <a:lstStyle/>
          <a:p>
            <a:pPr algn="ctr" defTabSz="1218804" fontAlgn="base">
              <a:spcBef>
                <a:spcPct val="0"/>
              </a:spcBef>
              <a:spcAft>
                <a:spcPct val="0"/>
              </a:spcAft>
            </a:pPr>
            <a:r>
              <a:rPr lang="en-ZA" sz="1599" dirty="0">
                <a:solidFill>
                  <a:srgbClr val="000000"/>
                </a:solidFill>
                <a:latin typeface="Arial" charset="0"/>
                <a:cs typeface="Arial" charset="0"/>
              </a:rPr>
              <a:t>TPC</a:t>
            </a:r>
            <a:endParaRPr lang="en-US" sz="1599" dirty="0">
              <a:solidFill>
                <a:srgbClr val="000000"/>
              </a:solidFill>
              <a:latin typeface="Arial" charset="0"/>
              <a:cs typeface="Arial" charset="0"/>
            </a:endParaRPr>
          </a:p>
        </p:txBody>
      </p:sp>
      <p:sp>
        <p:nvSpPr>
          <p:cNvPr id="77" name="Text Box 9"/>
          <p:cNvSpPr txBox="1">
            <a:spLocks noChangeArrowheads="1"/>
          </p:cNvSpPr>
          <p:nvPr/>
        </p:nvSpPr>
        <p:spPr bwMode="auto">
          <a:xfrm>
            <a:off x="5084545" y="1417174"/>
            <a:ext cx="888726" cy="338426"/>
          </a:xfrm>
          <a:prstGeom prst="rect">
            <a:avLst/>
          </a:prstGeom>
          <a:noFill/>
          <a:ln w="9525">
            <a:noFill/>
            <a:miter lim="800000"/>
            <a:headEnd/>
            <a:tailEnd/>
          </a:ln>
          <a:effectLst/>
        </p:spPr>
        <p:txBody>
          <a:bodyPr wrap="square">
            <a:spAutoFit/>
          </a:bodyPr>
          <a:lstStyle/>
          <a:p>
            <a:pPr algn="ctr" defTabSz="1218804" fontAlgn="base">
              <a:spcBef>
                <a:spcPct val="0"/>
              </a:spcBef>
              <a:spcAft>
                <a:spcPct val="0"/>
              </a:spcAft>
            </a:pPr>
            <a:r>
              <a:rPr lang="en-ZA" sz="1599" dirty="0">
                <a:solidFill>
                  <a:srgbClr val="000000"/>
                </a:solidFill>
                <a:latin typeface="Arial" charset="0"/>
                <a:cs typeface="Arial" charset="0"/>
              </a:rPr>
              <a:t>PBC</a:t>
            </a:r>
            <a:endParaRPr lang="en-US" sz="1599" dirty="0">
              <a:solidFill>
                <a:srgbClr val="000000"/>
              </a:solidFill>
              <a:latin typeface="Arial" charset="0"/>
              <a:cs typeface="Arial" charset="0"/>
            </a:endParaRPr>
          </a:p>
        </p:txBody>
      </p:sp>
      <p:sp>
        <p:nvSpPr>
          <p:cNvPr id="78" name="Text Box 9"/>
          <p:cNvSpPr txBox="1">
            <a:spLocks noChangeArrowheads="1"/>
          </p:cNvSpPr>
          <p:nvPr/>
        </p:nvSpPr>
        <p:spPr bwMode="auto">
          <a:xfrm>
            <a:off x="6815444" y="1417174"/>
            <a:ext cx="888726" cy="338426"/>
          </a:xfrm>
          <a:prstGeom prst="rect">
            <a:avLst/>
          </a:prstGeom>
          <a:noFill/>
          <a:ln w="9525">
            <a:noFill/>
            <a:miter lim="800000"/>
            <a:headEnd/>
            <a:tailEnd/>
          </a:ln>
          <a:effectLst/>
        </p:spPr>
        <p:txBody>
          <a:bodyPr wrap="square">
            <a:spAutoFit/>
          </a:bodyPr>
          <a:lstStyle/>
          <a:p>
            <a:pPr algn="ctr" defTabSz="1218804" fontAlgn="base">
              <a:spcBef>
                <a:spcPct val="0"/>
              </a:spcBef>
              <a:spcAft>
                <a:spcPct val="0"/>
              </a:spcAft>
            </a:pPr>
            <a:r>
              <a:rPr lang="en-ZA" sz="1599" dirty="0">
                <a:solidFill>
                  <a:srgbClr val="000000"/>
                </a:solidFill>
                <a:latin typeface="Arial" charset="0"/>
                <a:cs typeface="Arial" charset="0"/>
              </a:rPr>
              <a:t>PT</a:t>
            </a:r>
            <a:endParaRPr lang="en-US" sz="1599" dirty="0">
              <a:solidFill>
                <a:srgbClr val="000000"/>
              </a:solidFill>
              <a:latin typeface="Arial" charset="0"/>
              <a:cs typeface="Arial" charset="0"/>
            </a:endParaRPr>
          </a:p>
        </p:txBody>
      </p:sp>
      <p:sp>
        <p:nvSpPr>
          <p:cNvPr id="79" name="Text Box 9"/>
          <p:cNvSpPr txBox="1">
            <a:spLocks noChangeArrowheads="1"/>
          </p:cNvSpPr>
          <p:nvPr/>
        </p:nvSpPr>
        <p:spPr bwMode="auto">
          <a:xfrm>
            <a:off x="8600576" y="1417174"/>
            <a:ext cx="888726" cy="338426"/>
          </a:xfrm>
          <a:prstGeom prst="rect">
            <a:avLst/>
          </a:prstGeom>
          <a:noFill/>
          <a:ln w="9525">
            <a:noFill/>
            <a:miter lim="800000"/>
            <a:headEnd/>
            <a:tailEnd/>
          </a:ln>
          <a:effectLst/>
        </p:spPr>
        <p:txBody>
          <a:bodyPr wrap="square">
            <a:spAutoFit/>
          </a:bodyPr>
          <a:lstStyle/>
          <a:p>
            <a:pPr algn="ctr" defTabSz="1218804" fontAlgn="base">
              <a:spcBef>
                <a:spcPct val="0"/>
              </a:spcBef>
              <a:spcAft>
                <a:spcPct val="0"/>
              </a:spcAft>
            </a:pPr>
            <a:r>
              <a:rPr lang="en-ZA" sz="1599" dirty="0">
                <a:solidFill>
                  <a:srgbClr val="000000"/>
                </a:solidFill>
                <a:latin typeface="Arial" charset="0"/>
                <a:cs typeface="Arial" charset="0"/>
              </a:rPr>
              <a:t>T</a:t>
            </a:r>
            <a:endParaRPr lang="en-US" sz="1599" dirty="0">
              <a:solidFill>
                <a:srgbClr val="000000"/>
              </a:solidFill>
              <a:latin typeface="Arial" charset="0"/>
              <a:cs typeface="Arial" charset="0"/>
            </a:endParaRPr>
          </a:p>
        </p:txBody>
      </p:sp>
      <p:sp>
        <p:nvSpPr>
          <p:cNvPr id="81" name="Oval 80"/>
          <p:cNvSpPr/>
          <p:nvPr/>
        </p:nvSpPr>
        <p:spPr bwMode="auto">
          <a:xfrm>
            <a:off x="9003261" y="4258803"/>
            <a:ext cx="98559" cy="98559"/>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82" name="TextBox 81"/>
          <p:cNvSpPr txBox="1"/>
          <p:nvPr/>
        </p:nvSpPr>
        <p:spPr>
          <a:xfrm>
            <a:off x="3694220" y="6533159"/>
            <a:ext cx="8434427" cy="276999"/>
          </a:xfrm>
          <a:prstGeom prst="rect">
            <a:avLst/>
          </a:prstGeom>
          <a:noFill/>
        </p:spPr>
        <p:txBody>
          <a:bodyPr wrap="square" rtlCol="0">
            <a:spAutoFit/>
          </a:bodyPr>
          <a:lstStyle/>
          <a:p>
            <a:pPr algn="r" defTabSz="1218804" fontAlgn="base">
              <a:spcBef>
                <a:spcPct val="0"/>
              </a:spcBef>
              <a:spcAft>
                <a:spcPct val="0"/>
              </a:spcAft>
            </a:pPr>
            <a:r>
              <a:rPr lang="en-ZA" sz="1200" dirty="0">
                <a:solidFill>
                  <a:srgbClr val="000000"/>
                </a:solidFill>
                <a:latin typeface="Arial" charset="0"/>
                <a:cs typeface="Arial" charset="0"/>
              </a:rPr>
              <a:t>Aldridge RE et al. Am J </a:t>
            </a:r>
            <a:r>
              <a:rPr lang="en-ZA" sz="1200" dirty="0" err="1">
                <a:solidFill>
                  <a:srgbClr val="000000"/>
                </a:solidFill>
                <a:latin typeface="Arial" charset="0"/>
                <a:cs typeface="Arial" charset="0"/>
              </a:rPr>
              <a:t>Respir</a:t>
            </a:r>
            <a:r>
              <a:rPr lang="en-ZA" sz="1200" dirty="0">
                <a:solidFill>
                  <a:srgbClr val="000000"/>
                </a:solidFill>
                <a:latin typeface="Arial" charset="0"/>
                <a:cs typeface="Arial" charset="0"/>
              </a:rPr>
              <a:t> </a:t>
            </a:r>
            <a:r>
              <a:rPr lang="en-ZA" sz="1200" dirty="0" err="1">
                <a:solidFill>
                  <a:srgbClr val="000000"/>
                </a:solidFill>
                <a:latin typeface="Arial" charset="0"/>
                <a:cs typeface="Arial" charset="0"/>
              </a:rPr>
              <a:t>Crit</a:t>
            </a:r>
            <a:r>
              <a:rPr lang="en-ZA" sz="1200" dirty="0">
                <a:solidFill>
                  <a:srgbClr val="000000"/>
                </a:solidFill>
                <a:latin typeface="Arial" charset="0"/>
                <a:cs typeface="Arial" charset="0"/>
              </a:rPr>
              <a:t> Care Med 2000; 161: 1459-1464</a:t>
            </a:r>
          </a:p>
        </p:txBody>
      </p:sp>
    </p:spTree>
    <p:extLst>
      <p:ext uri="{BB962C8B-B14F-4D97-AF65-F5344CB8AC3E}">
        <p14:creationId xmlns:p14="http://schemas.microsoft.com/office/powerpoint/2010/main" val="19111818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917700" y="1951038"/>
            <a:ext cx="3138488" cy="304800"/>
          </a:xfrm>
          <a:prstGeom prst="rect">
            <a:avLst/>
          </a:prstGeom>
          <a:noFill/>
          <a:ln w="9525">
            <a:noFill/>
            <a:miter lim="800000"/>
            <a:headEnd/>
            <a:tailEnd/>
          </a:ln>
        </p:spPr>
        <p:txBody>
          <a:bodyPr>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a:ea typeface="+mn-ea"/>
                <a:cs typeface="+mn-cs"/>
              </a:rPr>
              <a:t>% Change from day –14</a:t>
            </a: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1268" name="Text Box 4"/>
          <p:cNvSpPr txBox="1">
            <a:spLocks noChangeArrowheads="1"/>
          </p:cNvSpPr>
          <p:nvPr/>
        </p:nvSpPr>
        <p:spPr bwMode="auto">
          <a:xfrm>
            <a:off x="4019550" y="1322388"/>
            <a:ext cx="3644900" cy="366712"/>
          </a:xfrm>
          <a:prstGeom prst="rect">
            <a:avLst/>
          </a:prstGeom>
          <a:noFill/>
          <a:ln w="9525" algn="ctr">
            <a:noFill/>
            <a:miter lim="800000"/>
            <a:headEnd/>
            <a:tailEnd/>
          </a:ln>
        </p:spPr>
        <p:txBody>
          <a:bodyPr>
            <a:spAutoFit/>
          </a:bodyPr>
          <a:lstStyle/>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Profile of 425 exacerbations</a:t>
            </a:r>
          </a:p>
        </p:txBody>
      </p:sp>
      <p:sp>
        <p:nvSpPr>
          <p:cNvPr id="11270" name="Line 6"/>
          <p:cNvSpPr>
            <a:spLocks noChangeShapeType="1"/>
          </p:cNvSpPr>
          <p:nvPr/>
        </p:nvSpPr>
        <p:spPr bwMode="auto">
          <a:xfrm>
            <a:off x="7459663" y="5105400"/>
            <a:ext cx="0" cy="0"/>
          </a:xfrm>
          <a:prstGeom prst="line">
            <a:avLst/>
          </a:prstGeom>
          <a:noFill/>
          <a:ln w="9525">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271" name="Line 7"/>
          <p:cNvSpPr>
            <a:spLocks noChangeShapeType="1"/>
          </p:cNvSpPr>
          <p:nvPr/>
        </p:nvSpPr>
        <p:spPr bwMode="auto">
          <a:xfrm>
            <a:off x="3060701" y="5705475"/>
            <a:ext cx="5635625" cy="0"/>
          </a:xfrm>
          <a:prstGeom prst="line">
            <a:avLst/>
          </a:prstGeom>
          <a:noFill/>
          <a:ln w="28575">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272" name="Text Box 8"/>
          <p:cNvSpPr txBox="1">
            <a:spLocks noChangeArrowheads="1"/>
          </p:cNvSpPr>
          <p:nvPr/>
        </p:nvSpPr>
        <p:spPr bwMode="auto">
          <a:xfrm>
            <a:off x="2492375" y="2324100"/>
            <a:ext cx="527050" cy="336550"/>
          </a:xfrm>
          <a:prstGeom prst="rect">
            <a:avLst/>
          </a:prstGeom>
          <a:noFill/>
          <a:ln w="9525">
            <a:noFill/>
            <a:miter lim="800000"/>
            <a:headEnd/>
            <a:tailEnd/>
          </a:ln>
        </p:spPr>
        <p:txBody>
          <a:bodyPr>
            <a:spAutoFit/>
          </a:bodyPr>
          <a:lstStyle/>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a:ea typeface="+mn-ea"/>
                <a:cs typeface="+mn-cs"/>
              </a:rPr>
              <a:t>100</a:t>
            </a:r>
            <a:endParaRPr kumimoji="0" lang="en-GB"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1273" name="Text Box 9"/>
          <p:cNvSpPr txBox="1">
            <a:spLocks noChangeArrowheads="1"/>
          </p:cNvSpPr>
          <p:nvPr/>
        </p:nvSpPr>
        <p:spPr bwMode="auto">
          <a:xfrm>
            <a:off x="2603501" y="2924175"/>
            <a:ext cx="422275" cy="336550"/>
          </a:xfrm>
          <a:prstGeom prst="rect">
            <a:avLst/>
          </a:prstGeom>
          <a:noFill/>
          <a:ln w="9525">
            <a:noFill/>
            <a:miter lim="800000"/>
            <a:headEnd/>
            <a:tailEnd/>
          </a:ln>
        </p:spPr>
        <p:txBody>
          <a:bodyPr>
            <a:spAutoFit/>
          </a:bodyPr>
          <a:lstStyle/>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a:ea typeface="+mn-ea"/>
                <a:cs typeface="+mn-cs"/>
              </a:rPr>
              <a:t>80</a:t>
            </a:r>
            <a:endParaRPr kumimoji="0" lang="en-GB"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1274" name="Text Box 10"/>
          <p:cNvSpPr txBox="1">
            <a:spLocks noChangeArrowheads="1"/>
          </p:cNvSpPr>
          <p:nvPr/>
        </p:nvSpPr>
        <p:spPr bwMode="auto">
          <a:xfrm>
            <a:off x="2603501" y="3502025"/>
            <a:ext cx="411163" cy="336550"/>
          </a:xfrm>
          <a:prstGeom prst="rect">
            <a:avLst/>
          </a:prstGeom>
          <a:noFill/>
          <a:ln w="9525">
            <a:noFill/>
            <a:miter lim="800000"/>
            <a:headEnd/>
            <a:tailEnd/>
          </a:ln>
        </p:spPr>
        <p:txBody>
          <a:bodyPr>
            <a:spAutoFit/>
          </a:bodyPr>
          <a:lstStyle/>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a:ea typeface="+mn-ea"/>
                <a:cs typeface="+mn-cs"/>
              </a:rPr>
              <a:t>60</a:t>
            </a:r>
            <a:endParaRPr kumimoji="0" lang="en-GB"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1275" name="Text Box 11"/>
          <p:cNvSpPr txBox="1">
            <a:spLocks noChangeArrowheads="1"/>
          </p:cNvSpPr>
          <p:nvPr/>
        </p:nvSpPr>
        <p:spPr bwMode="auto">
          <a:xfrm>
            <a:off x="2603501" y="4068763"/>
            <a:ext cx="455613" cy="336550"/>
          </a:xfrm>
          <a:prstGeom prst="rect">
            <a:avLst/>
          </a:prstGeom>
          <a:noFill/>
          <a:ln w="9525">
            <a:noFill/>
            <a:miter lim="800000"/>
            <a:headEnd/>
            <a:tailEnd/>
          </a:ln>
        </p:spPr>
        <p:txBody>
          <a:bodyPr>
            <a:spAutoFit/>
          </a:bodyPr>
          <a:lstStyle/>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a:ea typeface="+mn-ea"/>
                <a:cs typeface="+mn-cs"/>
              </a:rPr>
              <a:t>40</a:t>
            </a:r>
            <a:endParaRPr kumimoji="0" lang="en-GB"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1276" name="Text Box 12"/>
          <p:cNvSpPr txBox="1">
            <a:spLocks noChangeArrowheads="1"/>
          </p:cNvSpPr>
          <p:nvPr/>
        </p:nvSpPr>
        <p:spPr bwMode="auto">
          <a:xfrm>
            <a:off x="2603501" y="4668838"/>
            <a:ext cx="479425" cy="336550"/>
          </a:xfrm>
          <a:prstGeom prst="rect">
            <a:avLst/>
          </a:prstGeom>
          <a:noFill/>
          <a:ln w="9525">
            <a:noFill/>
            <a:miter lim="800000"/>
            <a:headEnd/>
            <a:tailEnd/>
          </a:ln>
        </p:spPr>
        <p:txBody>
          <a:bodyPr>
            <a:spAutoFit/>
          </a:bodyPr>
          <a:lstStyle/>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a:ea typeface="+mn-ea"/>
                <a:cs typeface="+mn-cs"/>
              </a:rPr>
              <a:t>20</a:t>
            </a:r>
            <a:endParaRPr kumimoji="0" lang="en-GB"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1277" name="Text Box 13"/>
          <p:cNvSpPr txBox="1">
            <a:spLocks noChangeArrowheads="1"/>
          </p:cNvSpPr>
          <p:nvPr/>
        </p:nvSpPr>
        <p:spPr bwMode="auto">
          <a:xfrm>
            <a:off x="2719389" y="5245100"/>
            <a:ext cx="350837" cy="336550"/>
          </a:xfrm>
          <a:prstGeom prst="rect">
            <a:avLst/>
          </a:prstGeom>
          <a:noFill/>
          <a:ln w="9525">
            <a:noFill/>
            <a:miter lim="800000"/>
            <a:headEnd/>
            <a:tailEnd/>
          </a:ln>
        </p:spPr>
        <p:txBody>
          <a:bodyPr>
            <a:spAutoFit/>
          </a:bodyPr>
          <a:lstStyle/>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a:ea typeface="+mn-ea"/>
                <a:cs typeface="+mn-cs"/>
              </a:rPr>
              <a:t>0</a:t>
            </a:r>
            <a:endParaRPr kumimoji="0" lang="en-GB"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1278" name="Text Box 14"/>
          <p:cNvSpPr txBox="1">
            <a:spLocks noChangeArrowheads="1"/>
          </p:cNvSpPr>
          <p:nvPr/>
        </p:nvSpPr>
        <p:spPr bwMode="auto">
          <a:xfrm>
            <a:off x="2881313" y="5759450"/>
            <a:ext cx="596900" cy="336550"/>
          </a:xfrm>
          <a:prstGeom prst="rect">
            <a:avLst/>
          </a:prstGeom>
          <a:noFill/>
          <a:ln w="9525">
            <a:noFill/>
            <a:miter lim="800000"/>
            <a:headEnd/>
            <a:tailEnd/>
          </a:ln>
        </p:spPr>
        <p:txBody>
          <a:bodyPr>
            <a:spAutoFit/>
          </a:bodyPr>
          <a:lstStyle/>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a:ea typeface="+mn-ea"/>
                <a:cs typeface="+mn-cs"/>
              </a:rPr>
              <a:t>–15</a:t>
            </a:r>
            <a:endParaRPr kumimoji="0" lang="en-GB"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1279" name="Text Box 15"/>
          <p:cNvSpPr txBox="1">
            <a:spLocks noChangeArrowheads="1"/>
          </p:cNvSpPr>
          <p:nvPr/>
        </p:nvSpPr>
        <p:spPr bwMode="auto">
          <a:xfrm>
            <a:off x="4819650" y="5759450"/>
            <a:ext cx="533400" cy="336550"/>
          </a:xfrm>
          <a:prstGeom prst="rect">
            <a:avLst/>
          </a:prstGeom>
          <a:noFill/>
          <a:ln w="9525">
            <a:noFill/>
            <a:miter lim="800000"/>
            <a:headEnd/>
            <a:tailEnd/>
          </a:ln>
        </p:spPr>
        <p:txBody>
          <a:bodyPr>
            <a:spAutoFit/>
          </a:bodyPr>
          <a:lstStyle/>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a:ea typeface="+mn-ea"/>
                <a:cs typeface="+mn-cs"/>
              </a:rPr>
              <a:t>–5</a:t>
            </a:r>
            <a:endParaRPr kumimoji="0" lang="en-GB"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1280" name="Text Box 16"/>
          <p:cNvSpPr txBox="1">
            <a:spLocks noChangeArrowheads="1"/>
          </p:cNvSpPr>
          <p:nvPr/>
        </p:nvSpPr>
        <p:spPr bwMode="auto">
          <a:xfrm>
            <a:off x="3821114" y="5759450"/>
            <a:ext cx="638175" cy="336550"/>
          </a:xfrm>
          <a:prstGeom prst="rect">
            <a:avLst/>
          </a:prstGeom>
          <a:noFill/>
          <a:ln w="9525">
            <a:noFill/>
            <a:miter lim="800000"/>
            <a:headEnd/>
            <a:tailEnd/>
          </a:ln>
        </p:spPr>
        <p:txBody>
          <a:bodyPr>
            <a:spAutoFit/>
          </a:bodyPr>
          <a:lstStyle/>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a:ea typeface="+mn-ea"/>
                <a:cs typeface="+mn-cs"/>
              </a:rPr>
              <a:t>–10</a:t>
            </a:r>
            <a:endParaRPr kumimoji="0" lang="en-GB"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1281" name="Text Box 17"/>
          <p:cNvSpPr txBox="1">
            <a:spLocks noChangeArrowheads="1"/>
          </p:cNvSpPr>
          <p:nvPr/>
        </p:nvSpPr>
        <p:spPr bwMode="auto">
          <a:xfrm>
            <a:off x="6696076" y="5759450"/>
            <a:ext cx="352425" cy="336550"/>
          </a:xfrm>
          <a:prstGeom prst="rect">
            <a:avLst/>
          </a:prstGeom>
          <a:noFill/>
          <a:ln w="9525">
            <a:noFill/>
            <a:miter lim="800000"/>
            <a:headEnd/>
            <a:tailEnd/>
          </a:ln>
        </p:spPr>
        <p:txBody>
          <a:bodyPr>
            <a:spAutoFit/>
          </a:bodyPr>
          <a:lstStyle/>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a:ea typeface="+mn-ea"/>
                <a:cs typeface="+mn-cs"/>
              </a:rPr>
              <a:t>5</a:t>
            </a:r>
            <a:endParaRPr kumimoji="0" lang="en-GB"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1282" name="Text Box 18"/>
          <p:cNvSpPr txBox="1">
            <a:spLocks noChangeArrowheads="1"/>
          </p:cNvSpPr>
          <p:nvPr/>
        </p:nvSpPr>
        <p:spPr bwMode="auto">
          <a:xfrm>
            <a:off x="5719764" y="5759450"/>
            <a:ext cx="352425" cy="336550"/>
          </a:xfrm>
          <a:prstGeom prst="rect">
            <a:avLst/>
          </a:prstGeom>
          <a:noFill/>
          <a:ln w="9525">
            <a:noFill/>
            <a:miter lim="800000"/>
            <a:headEnd/>
            <a:tailEnd/>
          </a:ln>
        </p:spPr>
        <p:txBody>
          <a:bodyPr>
            <a:spAutoFit/>
          </a:bodyPr>
          <a:lstStyle/>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a:ea typeface="+mn-ea"/>
                <a:cs typeface="+mn-cs"/>
              </a:rPr>
              <a:t>0</a:t>
            </a:r>
            <a:endParaRPr kumimoji="0" lang="en-GB"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1283" name="Text Box 19"/>
          <p:cNvSpPr txBox="1">
            <a:spLocks noChangeArrowheads="1"/>
          </p:cNvSpPr>
          <p:nvPr/>
        </p:nvSpPr>
        <p:spPr bwMode="auto">
          <a:xfrm>
            <a:off x="7578726" y="5759450"/>
            <a:ext cx="479425" cy="336550"/>
          </a:xfrm>
          <a:prstGeom prst="rect">
            <a:avLst/>
          </a:prstGeom>
          <a:noFill/>
          <a:ln w="9525">
            <a:noFill/>
            <a:miter lim="800000"/>
            <a:headEnd/>
            <a:tailEnd/>
          </a:ln>
        </p:spPr>
        <p:txBody>
          <a:bodyPr>
            <a:spAutoFit/>
          </a:bodyPr>
          <a:lstStyle/>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a:ea typeface="+mn-ea"/>
                <a:cs typeface="+mn-cs"/>
              </a:rPr>
              <a:t>10</a:t>
            </a:r>
            <a:endParaRPr kumimoji="0" lang="en-GB"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1284" name="Text Box 20"/>
          <p:cNvSpPr txBox="1">
            <a:spLocks noChangeArrowheads="1"/>
          </p:cNvSpPr>
          <p:nvPr/>
        </p:nvSpPr>
        <p:spPr bwMode="auto">
          <a:xfrm>
            <a:off x="8515351" y="5759450"/>
            <a:ext cx="587375" cy="336550"/>
          </a:xfrm>
          <a:prstGeom prst="rect">
            <a:avLst/>
          </a:prstGeom>
          <a:noFill/>
          <a:ln w="9525">
            <a:noFill/>
            <a:miter lim="800000"/>
            <a:headEnd/>
            <a:tailEnd/>
          </a:ln>
        </p:spPr>
        <p:txBody>
          <a:bodyPr>
            <a:spAutoFit/>
          </a:bodyPr>
          <a:lstStyle/>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a:ea typeface="+mn-ea"/>
                <a:cs typeface="+mn-cs"/>
              </a:rPr>
              <a:t>15</a:t>
            </a:r>
            <a:endParaRPr kumimoji="0" lang="en-GB"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1285" name="Line 21"/>
          <p:cNvSpPr>
            <a:spLocks noChangeShapeType="1"/>
          </p:cNvSpPr>
          <p:nvPr/>
        </p:nvSpPr>
        <p:spPr bwMode="auto">
          <a:xfrm flipV="1">
            <a:off x="3074988" y="2493963"/>
            <a:ext cx="6350" cy="3219450"/>
          </a:xfrm>
          <a:prstGeom prst="line">
            <a:avLst/>
          </a:prstGeom>
          <a:noFill/>
          <a:ln w="28575">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286" name="Freeform 22"/>
          <p:cNvSpPr>
            <a:spLocks/>
          </p:cNvSpPr>
          <p:nvPr/>
        </p:nvSpPr>
        <p:spPr bwMode="auto">
          <a:xfrm>
            <a:off x="3306763" y="2487613"/>
            <a:ext cx="5129212" cy="2963862"/>
          </a:xfrm>
          <a:custGeom>
            <a:avLst/>
            <a:gdLst>
              <a:gd name="T0" fmla="*/ 0 w 3231"/>
              <a:gd name="T1" fmla="*/ 1856 h 1867"/>
              <a:gd name="T2" fmla="*/ 168 w 3231"/>
              <a:gd name="T3" fmla="*/ 1799 h 1867"/>
              <a:gd name="T4" fmla="*/ 211 w 3231"/>
              <a:gd name="T5" fmla="*/ 1789 h 1867"/>
              <a:gd name="T6" fmla="*/ 264 w 3231"/>
              <a:gd name="T7" fmla="*/ 1813 h 1867"/>
              <a:gd name="T8" fmla="*/ 307 w 3231"/>
              <a:gd name="T9" fmla="*/ 1851 h 1867"/>
              <a:gd name="T10" fmla="*/ 341 w 3231"/>
              <a:gd name="T11" fmla="*/ 1866 h 1867"/>
              <a:gd name="T12" fmla="*/ 375 w 3231"/>
              <a:gd name="T13" fmla="*/ 1842 h 1867"/>
              <a:gd name="T14" fmla="*/ 413 w 3231"/>
              <a:gd name="T15" fmla="*/ 1823 h 1867"/>
              <a:gd name="T16" fmla="*/ 451 w 3231"/>
              <a:gd name="T17" fmla="*/ 1823 h 1867"/>
              <a:gd name="T18" fmla="*/ 504 w 3231"/>
              <a:gd name="T19" fmla="*/ 1823 h 1867"/>
              <a:gd name="T20" fmla="*/ 547 w 3231"/>
              <a:gd name="T21" fmla="*/ 1827 h 1867"/>
              <a:gd name="T22" fmla="*/ 619 w 3231"/>
              <a:gd name="T23" fmla="*/ 1770 h 1867"/>
              <a:gd name="T24" fmla="*/ 730 w 3231"/>
              <a:gd name="T25" fmla="*/ 1698 h 1867"/>
              <a:gd name="T26" fmla="*/ 811 w 3231"/>
              <a:gd name="T27" fmla="*/ 1688 h 1867"/>
              <a:gd name="T28" fmla="*/ 883 w 3231"/>
              <a:gd name="T29" fmla="*/ 1683 h 1867"/>
              <a:gd name="T30" fmla="*/ 1023 w 3231"/>
              <a:gd name="T31" fmla="*/ 1602 h 1867"/>
              <a:gd name="T32" fmla="*/ 1109 w 3231"/>
              <a:gd name="T33" fmla="*/ 1501 h 1867"/>
              <a:gd name="T34" fmla="*/ 1215 w 3231"/>
              <a:gd name="T35" fmla="*/ 1376 h 1867"/>
              <a:gd name="T36" fmla="*/ 1311 w 3231"/>
              <a:gd name="T37" fmla="*/ 1218 h 1867"/>
              <a:gd name="T38" fmla="*/ 1397 w 3231"/>
              <a:gd name="T39" fmla="*/ 1011 h 1867"/>
              <a:gd name="T40" fmla="*/ 1479 w 3231"/>
              <a:gd name="T41" fmla="*/ 752 h 1867"/>
              <a:gd name="T42" fmla="*/ 1560 w 3231"/>
              <a:gd name="T43" fmla="*/ 378 h 1867"/>
              <a:gd name="T44" fmla="*/ 1575 w 3231"/>
              <a:gd name="T45" fmla="*/ 219 h 1867"/>
              <a:gd name="T46" fmla="*/ 1599 w 3231"/>
              <a:gd name="T47" fmla="*/ 56 h 1867"/>
              <a:gd name="T48" fmla="*/ 1613 w 3231"/>
              <a:gd name="T49" fmla="*/ 13 h 1867"/>
              <a:gd name="T50" fmla="*/ 1651 w 3231"/>
              <a:gd name="T51" fmla="*/ 133 h 1867"/>
              <a:gd name="T52" fmla="*/ 1695 w 3231"/>
              <a:gd name="T53" fmla="*/ 277 h 1867"/>
              <a:gd name="T54" fmla="*/ 1738 w 3231"/>
              <a:gd name="T55" fmla="*/ 435 h 1867"/>
              <a:gd name="T56" fmla="*/ 1877 w 3231"/>
              <a:gd name="T57" fmla="*/ 887 h 1867"/>
              <a:gd name="T58" fmla="*/ 1944 w 3231"/>
              <a:gd name="T59" fmla="*/ 1021 h 1867"/>
              <a:gd name="T60" fmla="*/ 2059 w 3231"/>
              <a:gd name="T61" fmla="*/ 1242 h 1867"/>
              <a:gd name="T62" fmla="*/ 2079 w 3231"/>
              <a:gd name="T63" fmla="*/ 1285 h 1867"/>
              <a:gd name="T64" fmla="*/ 2256 w 3231"/>
              <a:gd name="T65" fmla="*/ 1419 h 1867"/>
              <a:gd name="T66" fmla="*/ 2362 w 3231"/>
              <a:gd name="T67" fmla="*/ 1506 h 1867"/>
              <a:gd name="T68" fmla="*/ 2367 w 3231"/>
              <a:gd name="T69" fmla="*/ 1544 h 1867"/>
              <a:gd name="T70" fmla="*/ 2424 w 3231"/>
              <a:gd name="T71" fmla="*/ 1645 h 1867"/>
              <a:gd name="T72" fmla="*/ 2511 w 3231"/>
              <a:gd name="T73" fmla="*/ 1659 h 1867"/>
              <a:gd name="T74" fmla="*/ 2573 w 3231"/>
              <a:gd name="T75" fmla="*/ 1688 h 1867"/>
              <a:gd name="T76" fmla="*/ 2635 w 3231"/>
              <a:gd name="T77" fmla="*/ 1722 h 1867"/>
              <a:gd name="T78" fmla="*/ 2808 w 3231"/>
              <a:gd name="T79" fmla="*/ 1760 h 1867"/>
              <a:gd name="T80" fmla="*/ 2904 w 3231"/>
              <a:gd name="T81" fmla="*/ 1799 h 1867"/>
              <a:gd name="T82" fmla="*/ 2991 w 3231"/>
              <a:gd name="T83" fmla="*/ 1770 h 1867"/>
              <a:gd name="T84" fmla="*/ 3231 w 3231"/>
              <a:gd name="T85" fmla="*/ 1722 h 18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31"/>
              <a:gd name="T130" fmla="*/ 0 h 1867"/>
              <a:gd name="T131" fmla="*/ 3231 w 3231"/>
              <a:gd name="T132" fmla="*/ 1867 h 18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31" h="1867">
                <a:moveTo>
                  <a:pt x="0" y="1856"/>
                </a:moveTo>
                <a:cubicBezTo>
                  <a:pt x="66" y="1833"/>
                  <a:pt x="133" y="1810"/>
                  <a:pt x="168" y="1799"/>
                </a:cubicBezTo>
                <a:cubicBezTo>
                  <a:pt x="203" y="1788"/>
                  <a:pt x="195" y="1787"/>
                  <a:pt x="211" y="1789"/>
                </a:cubicBezTo>
                <a:cubicBezTo>
                  <a:pt x="227" y="1791"/>
                  <a:pt x="248" y="1803"/>
                  <a:pt x="264" y="1813"/>
                </a:cubicBezTo>
                <a:cubicBezTo>
                  <a:pt x="280" y="1823"/>
                  <a:pt x="294" y="1842"/>
                  <a:pt x="307" y="1851"/>
                </a:cubicBezTo>
                <a:cubicBezTo>
                  <a:pt x="320" y="1860"/>
                  <a:pt x="330" y="1867"/>
                  <a:pt x="341" y="1866"/>
                </a:cubicBezTo>
                <a:cubicBezTo>
                  <a:pt x="352" y="1865"/>
                  <a:pt x="363" y="1849"/>
                  <a:pt x="375" y="1842"/>
                </a:cubicBezTo>
                <a:cubicBezTo>
                  <a:pt x="387" y="1835"/>
                  <a:pt x="400" y="1826"/>
                  <a:pt x="413" y="1823"/>
                </a:cubicBezTo>
                <a:cubicBezTo>
                  <a:pt x="426" y="1820"/>
                  <a:pt x="436" y="1823"/>
                  <a:pt x="451" y="1823"/>
                </a:cubicBezTo>
                <a:cubicBezTo>
                  <a:pt x="466" y="1823"/>
                  <a:pt x="488" y="1822"/>
                  <a:pt x="504" y="1823"/>
                </a:cubicBezTo>
                <a:cubicBezTo>
                  <a:pt x="520" y="1824"/>
                  <a:pt x="528" y="1836"/>
                  <a:pt x="547" y="1827"/>
                </a:cubicBezTo>
                <a:cubicBezTo>
                  <a:pt x="566" y="1818"/>
                  <a:pt x="589" y="1791"/>
                  <a:pt x="619" y="1770"/>
                </a:cubicBezTo>
                <a:cubicBezTo>
                  <a:pt x="649" y="1749"/>
                  <a:pt x="698" y="1712"/>
                  <a:pt x="730" y="1698"/>
                </a:cubicBezTo>
                <a:cubicBezTo>
                  <a:pt x="762" y="1684"/>
                  <a:pt x="786" y="1690"/>
                  <a:pt x="811" y="1688"/>
                </a:cubicBezTo>
                <a:cubicBezTo>
                  <a:pt x="836" y="1686"/>
                  <a:pt x="848" y="1697"/>
                  <a:pt x="883" y="1683"/>
                </a:cubicBezTo>
                <a:cubicBezTo>
                  <a:pt x="918" y="1669"/>
                  <a:pt x="986" y="1632"/>
                  <a:pt x="1023" y="1602"/>
                </a:cubicBezTo>
                <a:cubicBezTo>
                  <a:pt x="1060" y="1572"/>
                  <a:pt x="1077" y="1539"/>
                  <a:pt x="1109" y="1501"/>
                </a:cubicBezTo>
                <a:cubicBezTo>
                  <a:pt x="1141" y="1463"/>
                  <a:pt x="1181" y="1423"/>
                  <a:pt x="1215" y="1376"/>
                </a:cubicBezTo>
                <a:cubicBezTo>
                  <a:pt x="1249" y="1329"/>
                  <a:pt x="1281" y="1279"/>
                  <a:pt x="1311" y="1218"/>
                </a:cubicBezTo>
                <a:cubicBezTo>
                  <a:pt x="1341" y="1157"/>
                  <a:pt x="1369" y="1089"/>
                  <a:pt x="1397" y="1011"/>
                </a:cubicBezTo>
                <a:cubicBezTo>
                  <a:pt x="1425" y="933"/>
                  <a:pt x="1452" y="857"/>
                  <a:pt x="1479" y="752"/>
                </a:cubicBezTo>
                <a:cubicBezTo>
                  <a:pt x="1506" y="647"/>
                  <a:pt x="1544" y="467"/>
                  <a:pt x="1560" y="378"/>
                </a:cubicBezTo>
                <a:cubicBezTo>
                  <a:pt x="1576" y="289"/>
                  <a:pt x="1569" y="273"/>
                  <a:pt x="1575" y="219"/>
                </a:cubicBezTo>
                <a:cubicBezTo>
                  <a:pt x="1581" y="165"/>
                  <a:pt x="1593" y="90"/>
                  <a:pt x="1599" y="56"/>
                </a:cubicBezTo>
                <a:cubicBezTo>
                  <a:pt x="1605" y="22"/>
                  <a:pt x="1604" y="0"/>
                  <a:pt x="1613" y="13"/>
                </a:cubicBezTo>
                <a:cubicBezTo>
                  <a:pt x="1622" y="26"/>
                  <a:pt x="1637" y="89"/>
                  <a:pt x="1651" y="133"/>
                </a:cubicBezTo>
                <a:cubicBezTo>
                  <a:pt x="1665" y="177"/>
                  <a:pt x="1681" y="227"/>
                  <a:pt x="1695" y="277"/>
                </a:cubicBezTo>
                <a:cubicBezTo>
                  <a:pt x="1709" y="327"/>
                  <a:pt x="1708" y="333"/>
                  <a:pt x="1738" y="435"/>
                </a:cubicBezTo>
                <a:cubicBezTo>
                  <a:pt x="1768" y="537"/>
                  <a:pt x="1843" y="789"/>
                  <a:pt x="1877" y="887"/>
                </a:cubicBezTo>
                <a:cubicBezTo>
                  <a:pt x="1911" y="985"/>
                  <a:pt x="1914" y="962"/>
                  <a:pt x="1944" y="1021"/>
                </a:cubicBezTo>
                <a:cubicBezTo>
                  <a:pt x="1974" y="1080"/>
                  <a:pt x="2037" y="1198"/>
                  <a:pt x="2059" y="1242"/>
                </a:cubicBezTo>
                <a:cubicBezTo>
                  <a:pt x="2081" y="1286"/>
                  <a:pt x="2046" y="1256"/>
                  <a:pt x="2079" y="1285"/>
                </a:cubicBezTo>
                <a:cubicBezTo>
                  <a:pt x="2112" y="1314"/>
                  <a:pt x="2209" y="1382"/>
                  <a:pt x="2256" y="1419"/>
                </a:cubicBezTo>
                <a:cubicBezTo>
                  <a:pt x="2303" y="1456"/>
                  <a:pt x="2344" y="1485"/>
                  <a:pt x="2362" y="1506"/>
                </a:cubicBezTo>
                <a:cubicBezTo>
                  <a:pt x="2380" y="1527"/>
                  <a:pt x="2357" y="1521"/>
                  <a:pt x="2367" y="1544"/>
                </a:cubicBezTo>
                <a:cubicBezTo>
                  <a:pt x="2377" y="1567"/>
                  <a:pt x="2400" y="1626"/>
                  <a:pt x="2424" y="1645"/>
                </a:cubicBezTo>
                <a:cubicBezTo>
                  <a:pt x="2448" y="1664"/>
                  <a:pt x="2486" y="1652"/>
                  <a:pt x="2511" y="1659"/>
                </a:cubicBezTo>
                <a:cubicBezTo>
                  <a:pt x="2536" y="1666"/>
                  <a:pt x="2552" y="1677"/>
                  <a:pt x="2573" y="1688"/>
                </a:cubicBezTo>
                <a:cubicBezTo>
                  <a:pt x="2594" y="1699"/>
                  <a:pt x="2596" y="1710"/>
                  <a:pt x="2635" y="1722"/>
                </a:cubicBezTo>
                <a:cubicBezTo>
                  <a:pt x="2674" y="1734"/>
                  <a:pt x="2763" y="1747"/>
                  <a:pt x="2808" y="1760"/>
                </a:cubicBezTo>
                <a:cubicBezTo>
                  <a:pt x="2853" y="1773"/>
                  <a:pt x="2874" y="1797"/>
                  <a:pt x="2904" y="1799"/>
                </a:cubicBezTo>
                <a:cubicBezTo>
                  <a:pt x="2934" y="1801"/>
                  <a:pt x="2937" y="1783"/>
                  <a:pt x="2991" y="1770"/>
                </a:cubicBezTo>
                <a:cubicBezTo>
                  <a:pt x="3045" y="1757"/>
                  <a:pt x="3138" y="1739"/>
                  <a:pt x="3231" y="1722"/>
                </a:cubicBezTo>
              </a:path>
            </a:pathLst>
          </a:custGeom>
          <a:noFill/>
          <a:ln w="38100">
            <a:solidFill>
              <a:srgbClr val="00B050"/>
            </a:solidFill>
            <a:round/>
            <a:headEnd/>
            <a:tailEnd/>
          </a:ln>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287" name="Freeform 23"/>
          <p:cNvSpPr>
            <a:spLocks/>
          </p:cNvSpPr>
          <p:nvPr/>
        </p:nvSpPr>
        <p:spPr bwMode="auto">
          <a:xfrm>
            <a:off x="3298825" y="2462213"/>
            <a:ext cx="5143500" cy="2874962"/>
          </a:xfrm>
          <a:custGeom>
            <a:avLst/>
            <a:gdLst>
              <a:gd name="T0" fmla="*/ 0 w 3240"/>
              <a:gd name="T1" fmla="*/ 1771 h 1811"/>
              <a:gd name="T2" fmla="*/ 58 w 3240"/>
              <a:gd name="T3" fmla="*/ 1743 h 1811"/>
              <a:gd name="T4" fmla="*/ 120 w 3240"/>
              <a:gd name="T5" fmla="*/ 1743 h 1811"/>
              <a:gd name="T6" fmla="*/ 192 w 3240"/>
              <a:gd name="T7" fmla="*/ 1728 h 1811"/>
              <a:gd name="T8" fmla="*/ 240 w 3240"/>
              <a:gd name="T9" fmla="*/ 1699 h 1811"/>
              <a:gd name="T10" fmla="*/ 308 w 3240"/>
              <a:gd name="T11" fmla="*/ 1699 h 1811"/>
              <a:gd name="T12" fmla="*/ 360 w 3240"/>
              <a:gd name="T13" fmla="*/ 1699 h 1811"/>
              <a:gd name="T14" fmla="*/ 413 w 3240"/>
              <a:gd name="T15" fmla="*/ 1671 h 1811"/>
              <a:gd name="T16" fmla="*/ 461 w 3240"/>
              <a:gd name="T17" fmla="*/ 1627 h 1811"/>
              <a:gd name="T18" fmla="*/ 528 w 3240"/>
              <a:gd name="T19" fmla="*/ 1618 h 1811"/>
              <a:gd name="T20" fmla="*/ 600 w 3240"/>
              <a:gd name="T21" fmla="*/ 1584 h 1811"/>
              <a:gd name="T22" fmla="*/ 716 w 3240"/>
              <a:gd name="T23" fmla="*/ 1498 h 1811"/>
              <a:gd name="T24" fmla="*/ 821 w 3240"/>
              <a:gd name="T25" fmla="*/ 1440 h 1811"/>
              <a:gd name="T26" fmla="*/ 884 w 3240"/>
              <a:gd name="T27" fmla="*/ 1416 h 1811"/>
              <a:gd name="T28" fmla="*/ 936 w 3240"/>
              <a:gd name="T29" fmla="*/ 1373 h 1811"/>
              <a:gd name="T30" fmla="*/ 1023 w 3240"/>
              <a:gd name="T31" fmla="*/ 1253 h 1811"/>
              <a:gd name="T32" fmla="*/ 1114 w 3240"/>
              <a:gd name="T33" fmla="*/ 1176 h 1811"/>
              <a:gd name="T34" fmla="*/ 1157 w 3240"/>
              <a:gd name="T35" fmla="*/ 1152 h 1811"/>
              <a:gd name="T36" fmla="*/ 1186 w 3240"/>
              <a:gd name="T37" fmla="*/ 1051 h 1811"/>
              <a:gd name="T38" fmla="*/ 1248 w 3240"/>
              <a:gd name="T39" fmla="*/ 960 h 1811"/>
              <a:gd name="T40" fmla="*/ 1277 w 3240"/>
              <a:gd name="T41" fmla="*/ 783 h 1811"/>
              <a:gd name="T42" fmla="*/ 1354 w 3240"/>
              <a:gd name="T43" fmla="*/ 610 h 1811"/>
              <a:gd name="T44" fmla="*/ 1388 w 3240"/>
              <a:gd name="T45" fmla="*/ 485 h 1811"/>
              <a:gd name="T46" fmla="*/ 1416 w 3240"/>
              <a:gd name="T47" fmla="*/ 269 h 1811"/>
              <a:gd name="T48" fmla="*/ 1431 w 3240"/>
              <a:gd name="T49" fmla="*/ 82 h 1811"/>
              <a:gd name="T50" fmla="*/ 1493 w 3240"/>
              <a:gd name="T51" fmla="*/ 24 h 1811"/>
              <a:gd name="T52" fmla="*/ 1580 w 3240"/>
              <a:gd name="T53" fmla="*/ 10 h 1811"/>
              <a:gd name="T54" fmla="*/ 1666 w 3240"/>
              <a:gd name="T55" fmla="*/ 82 h 1811"/>
              <a:gd name="T56" fmla="*/ 1714 w 3240"/>
              <a:gd name="T57" fmla="*/ 192 h 1811"/>
              <a:gd name="T58" fmla="*/ 1724 w 3240"/>
              <a:gd name="T59" fmla="*/ 346 h 1811"/>
              <a:gd name="T60" fmla="*/ 1776 w 3240"/>
              <a:gd name="T61" fmla="*/ 504 h 1811"/>
              <a:gd name="T62" fmla="*/ 1901 w 3240"/>
              <a:gd name="T63" fmla="*/ 936 h 1811"/>
              <a:gd name="T64" fmla="*/ 1997 w 3240"/>
              <a:gd name="T65" fmla="*/ 1047 h 1811"/>
              <a:gd name="T66" fmla="*/ 2256 w 3240"/>
              <a:gd name="T67" fmla="*/ 1325 h 1811"/>
              <a:gd name="T68" fmla="*/ 2396 w 3240"/>
              <a:gd name="T69" fmla="*/ 1474 h 1811"/>
              <a:gd name="T70" fmla="*/ 2631 w 3240"/>
              <a:gd name="T71" fmla="*/ 1690 h 1811"/>
              <a:gd name="T72" fmla="*/ 2703 w 3240"/>
              <a:gd name="T73" fmla="*/ 1738 h 1811"/>
              <a:gd name="T74" fmla="*/ 2765 w 3240"/>
              <a:gd name="T75" fmla="*/ 1800 h 1811"/>
              <a:gd name="T76" fmla="*/ 2818 w 3240"/>
              <a:gd name="T77" fmla="*/ 1786 h 1811"/>
              <a:gd name="T78" fmla="*/ 2900 w 3240"/>
              <a:gd name="T79" fmla="*/ 1776 h 1811"/>
              <a:gd name="T80" fmla="*/ 2991 w 3240"/>
              <a:gd name="T81" fmla="*/ 1810 h 1811"/>
              <a:gd name="T82" fmla="*/ 3077 w 3240"/>
              <a:gd name="T83" fmla="*/ 1781 h 1811"/>
              <a:gd name="T84" fmla="*/ 3173 w 3240"/>
              <a:gd name="T85" fmla="*/ 1733 h 1811"/>
              <a:gd name="T86" fmla="*/ 3240 w 3240"/>
              <a:gd name="T87" fmla="*/ 1738 h 18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40"/>
              <a:gd name="T133" fmla="*/ 0 h 1811"/>
              <a:gd name="T134" fmla="*/ 3240 w 3240"/>
              <a:gd name="T135" fmla="*/ 1811 h 18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40" h="1811">
                <a:moveTo>
                  <a:pt x="0" y="1771"/>
                </a:moveTo>
                <a:cubicBezTo>
                  <a:pt x="19" y="1759"/>
                  <a:pt x="38" y="1748"/>
                  <a:pt x="58" y="1743"/>
                </a:cubicBezTo>
                <a:cubicBezTo>
                  <a:pt x="78" y="1738"/>
                  <a:pt x="98" y="1745"/>
                  <a:pt x="120" y="1743"/>
                </a:cubicBezTo>
                <a:cubicBezTo>
                  <a:pt x="142" y="1741"/>
                  <a:pt x="172" y="1735"/>
                  <a:pt x="192" y="1728"/>
                </a:cubicBezTo>
                <a:cubicBezTo>
                  <a:pt x="212" y="1721"/>
                  <a:pt x="221" y="1704"/>
                  <a:pt x="240" y="1699"/>
                </a:cubicBezTo>
                <a:cubicBezTo>
                  <a:pt x="259" y="1694"/>
                  <a:pt x="288" y="1699"/>
                  <a:pt x="308" y="1699"/>
                </a:cubicBezTo>
                <a:cubicBezTo>
                  <a:pt x="328" y="1699"/>
                  <a:pt x="343" y="1704"/>
                  <a:pt x="360" y="1699"/>
                </a:cubicBezTo>
                <a:cubicBezTo>
                  <a:pt x="377" y="1694"/>
                  <a:pt x="396" y="1683"/>
                  <a:pt x="413" y="1671"/>
                </a:cubicBezTo>
                <a:cubicBezTo>
                  <a:pt x="430" y="1659"/>
                  <a:pt x="442" y="1636"/>
                  <a:pt x="461" y="1627"/>
                </a:cubicBezTo>
                <a:cubicBezTo>
                  <a:pt x="480" y="1618"/>
                  <a:pt x="505" y="1625"/>
                  <a:pt x="528" y="1618"/>
                </a:cubicBezTo>
                <a:cubicBezTo>
                  <a:pt x="551" y="1611"/>
                  <a:pt x="569" y="1604"/>
                  <a:pt x="600" y="1584"/>
                </a:cubicBezTo>
                <a:cubicBezTo>
                  <a:pt x="631" y="1564"/>
                  <a:pt x="679" y="1522"/>
                  <a:pt x="716" y="1498"/>
                </a:cubicBezTo>
                <a:cubicBezTo>
                  <a:pt x="753" y="1474"/>
                  <a:pt x="793" y="1454"/>
                  <a:pt x="821" y="1440"/>
                </a:cubicBezTo>
                <a:cubicBezTo>
                  <a:pt x="849" y="1426"/>
                  <a:pt x="865" y="1427"/>
                  <a:pt x="884" y="1416"/>
                </a:cubicBezTo>
                <a:cubicBezTo>
                  <a:pt x="903" y="1405"/>
                  <a:pt x="913" y="1400"/>
                  <a:pt x="936" y="1373"/>
                </a:cubicBezTo>
                <a:cubicBezTo>
                  <a:pt x="959" y="1346"/>
                  <a:pt x="993" y="1286"/>
                  <a:pt x="1023" y="1253"/>
                </a:cubicBezTo>
                <a:cubicBezTo>
                  <a:pt x="1053" y="1220"/>
                  <a:pt x="1092" y="1193"/>
                  <a:pt x="1114" y="1176"/>
                </a:cubicBezTo>
                <a:cubicBezTo>
                  <a:pt x="1136" y="1159"/>
                  <a:pt x="1145" y="1173"/>
                  <a:pt x="1157" y="1152"/>
                </a:cubicBezTo>
                <a:cubicBezTo>
                  <a:pt x="1169" y="1131"/>
                  <a:pt x="1171" y="1083"/>
                  <a:pt x="1186" y="1051"/>
                </a:cubicBezTo>
                <a:cubicBezTo>
                  <a:pt x="1201" y="1019"/>
                  <a:pt x="1233" y="1005"/>
                  <a:pt x="1248" y="960"/>
                </a:cubicBezTo>
                <a:cubicBezTo>
                  <a:pt x="1263" y="915"/>
                  <a:pt x="1259" y="841"/>
                  <a:pt x="1277" y="783"/>
                </a:cubicBezTo>
                <a:cubicBezTo>
                  <a:pt x="1295" y="725"/>
                  <a:pt x="1336" y="660"/>
                  <a:pt x="1354" y="610"/>
                </a:cubicBezTo>
                <a:cubicBezTo>
                  <a:pt x="1372" y="560"/>
                  <a:pt x="1378" y="542"/>
                  <a:pt x="1388" y="485"/>
                </a:cubicBezTo>
                <a:cubicBezTo>
                  <a:pt x="1398" y="428"/>
                  <a:pt x="1409" y="336"/>
                  <a:pt x="1416" y="269"/>
                </a:cubicBezTo>
                <a:cubicBezTo>
                  <a:pt x="1423" y="202"/>
                  <a:pt x="1418" y="123"/>
                  <a:pt x="1431" y="82"/>
                </a:cubicBezTo>
                <a:cubicBezTo>
                  <a:pt x="1444" y="41"/>
                  <a:pt x="1468" y="36"/>
                  <a:pt x="1493" y="24"/>
                </a:cubicBezTo>
                <a:cubicBezTo>
                  <a:pt x="1518" y="12"/>
                  <a:pt x="1551" y="0"/>
                  <a:pt x="1580" y="10"/>
                </a:cubicBezTo>
                <a:cubicBezTo>
                  <a:pt x="1609" y="20"/>
                  <a:pt x="1644" y="52"/>
                  <a:pt x="1666" y="82"/>
                </a:cubicBezTo>
                <a:cubicBezTo>
                  <a:pt x="1688" y="112"/>
                  <a:pt x="1704" y="148"/>
                  <a:pt x="1714" y="192"/>
                </a:cubicBezTo>
                <a:cubicBezTo>
                  <a:pt x="1724" y="236"/>
                  <a:pt x="1714" y="294"/>
                  <a:pt x="1724" y="346"/>
                </a:cubicBezTo>
                <a:cubicBezTo>
                  <a:pt x="1734" y="398"/>
                  <a:pt x="1747" y="406"/>
                  <a:pt x="1776" y="504"/>
                </a:cubicBezTo>
                <a:cubicBezTo>
                  <a:pt x="1805" y="602"/>
                  <a:pt x="1864" y="846"/>
                  <a:pt x="1901" y="936"/>
                </a:cubicBezTo>
                <a:cubicBezTo>
                  <a:pt x="1938" y="1026"/>
                  <a:pt x="1938" y="982"/>
                  <a:pt x="1997" y="1047"/>
                </a:cubicBezTo>
                <a:cubicBezTo>
                  <a:pt x="2056" y="1112"/>
                  <a:pt x="2189" y="1254"/>
                  <a:pt x="2256" y="1325"/>
                </a:cubicBezTo>
                <a:cubicBezTo>
                  <a:pt x="2323" y="1396"/>
                  <a:pt x="2334" y="1413"/>
                  <a:pt x="2396" y="1474"/>
                </a:cubicBezTo>
                <a:cubicBezTo>
                  <a:pt x="2458" y="1535"/>
                  <a:pt x="2580" y="1646"/>
                  <a:pt x="2631" y="1690"/>
                </a:cubicBezTo>
                <a:cubicBezTo>
                  <a:pt x="2682" y="1734"/>
                  <a:pt x="2681" y="1720"/>
                  <a:pt x="2703" y="1738"/>
                </a:cubicBezTo>
                <a:cubicBezTo>
                  <a:pt x="2725" y="1756"/>
                  <a:pt x="2746" y="1792"/>
                  <a:pt x="2765" y="1800"/>
                </a:cubicBezTo>
                <a:cubicBezTo>
                  <a:pt x="2784" y="1808"/>
                  <a:pt x="2796" y="1790"/>
                  <a:pt x="2818" y="1786"/>
                </a:cubicBezTo>
                <a:cubicBezTo>
                  <a:pt x="2840" y="1782"/>
                  <a:pt x="2871" y="1772"/>
                  <a:pt x="2900" y="1776"/>
                </a:cubicBezTo>
                <a:cubicBezTo>
                  <a:pt x="2929" y="1780"/>
                  <a:pt x="2962" y="1809"/>
                  <a:pt x="2991" y="1810"/>
                </a:cubicBezTo>
                <a:cubicBezTo>
                  <a:pt x="3020" y="1811"/>
                  <a:pt x="3047" y="1794"/>
                  <a:pt x="3077" y="1781"/>
                </a:cubicBezTo>
                <a:cubicBezTo>
                  <a:pt x="3107" y="1768"/>
                  <a:pt x="3146" y="1740"/>
                  <a:pt x="3173" y="1733"/>
                </a:cubicBezTo>
                <a:cubicBezTo>
                  <a:pt x="3200" y="1726"/>
                  <a:pt x="3220" y="1732"/>
                  <a:pt x="3240" y="1738"/>
                </a:cubicBezTo>
              </a:path>
            </a:pathLst>
          </a:custGeom>
          <a:noFill/>
          <a:ln w="38100">
            <a:solidFill>
              <a:srgbClr val="000000"/>
            </a:solidFill>
            <a:round/>
            <a:headEnd/>
            <a:tailEnd/>
          </a:ln>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5" name="Group 4"/>
          <p:cNvGrpSpPr/>
          <p:nvPr/>
        </p:nvGrpSpPr>
        <p:grpSpPr>
          <a:xfrm>
            <a:off x="7170739" y="2146300"/>
            <a:ext cx="3349624" cy="336550"/>
            <a:chOff x="7170739" y="2146300"/>
            <a:chExt cx="3349624" cy="336550"/>
          </a:xfrm>
        </p:grpSpPr>
        <p:sp>
          <p:nvSpPr>
            <p:cNvPr id="11288" name="Line 24"/>
            <p:cNvSpPr>
              <a:spLocks noChangeShapeType="1"/>
            </p:cNvSpPr>
            <p:nvPr/>
          </p:nvSpPr>
          <p:spPr bwMode="auto">
            <a:xfrm>
              <a:off x="7170739" y="2314575"/>
              <a:ext cx="422275" cy="0"/>
            </a:xfrm>
            <a:prstGeom prst="line">
              <a:avLst/>
            </a:prstGeom>
            <a:noFill/>
            <a:ln w="38100">
              <a:solidFill>
                <a:srgbClr val="00B05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289" name="Rectangle 25"/>
            <p:cNvSpPr>
              <a:spLocks noChangeArrowheads="1"/>
            </p:cNvSpPr>
            <p:nvPr/>
          </p:nvSpPr>
          <p:spPr bwMode="auto">
            <a:xfrm>
              <a:off x="7680325" y="2146300"/>
              <a:ext cx="2840038" cy="336550"/>
            </a:xfrm>
            <a:prstGeom prst="rect">
              <a:avLst/>
            </a:prstGeom>
            <a:noFill/>
            <a:ln w="9525">
              <a:noFill/>
              <a:miter lim="800000"/>
              <a:headEnd/>
              <a:tailEnd/>
            </a:ln>
          </p:spPr>
          <p:txBody>
            <a:bodyPr>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Night-time symptoms </a:t>
              </a:r>
              <a:endParaRPr kumimoji="0" lang="en-GB" sz="1600" b="0" i="0" u="none" strike="noStrike" kern="1200" cap="none" spc="0" normalizeH="0" baseline="-25000" noProof="0" dirty="0">
                <a:ln>
                  <a:noFill/>
                </a:ln>
                <a:solidFill>
                  <a:srgbClr val="000000"/>
                </a:solidFill>
                <a:effectLst/>
                <a:uLnTx/>
                <a:uFillTx/>
                <a:latin typeface="Symbol" pitchFamily="18" charset="2"/>
                <a:ea typeface="+mn-ea"/>
                <a:cs typeface="+mn-cs"/>
              </a:endParaRPr>
            </a:p>
          </p:txBody>
        </p:sp>
      </p:grpSp>
      <p:grpSp>
        <p:nvGrpSpPr>
          <p:cNvPr id="4" name="Group 3"/>
          <p:cNvGrpSpPr/>
          <p:nvPr/>
        </p:nvGrpSpPr>
        <p:grpSpPr>
          <a:xfrm>
            <a:off x="7162801" y="2520304"/>
            <a:ext cx="2354758" cy="338554"/>
            <a:chOff x="7162801" y="2443163"/>
            <a:chExt cx="2354758" cy="338554"/>
          </a:xfrm>
        </p:grpSpPr>
        <p:sp>
          <p:nvSpPr>
            <p:cNvPr id="11290" name="Rectangle 26"/>
            <p:cNvSpPr>
              <a:spLocks noChangeArrowheads="1"/>
            </p:cNvSpPr>
            <p:nvPr/>
          </p:nvSpPr>
          <p:spPr bwMode="auto">
            <a:xfrm>
              <a:off x="7680325" y="2443163"/>
              <a:ext cx="1837234" cy="338554"/>
            </a:xfrm>
            <a:prstGeom prst="rect">
              <a:avLst/>
            </a:prstGeom>
            <a:noFill/>
            <a:ln w="9525">
              <a:noFill/>
              <a:miter lim="800000"/>
              <a:headEnd/>
              <a:tailEnd/>
            </a:ln>
          </p:spPr>
          <p:txBody>
            <a:bodyPr wrap="non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 SABA rescue use</a:t>
              </a:r>
              <a:endParaRPr kumimoji="0" lang="en-GB" sz="1600" b="0" i="0" u="none" strike="noStrike" kern="1200" cap="none" spc="0" normalizeH="0" baseline="0" noProof="0" dirty="0">
                <a:ln>
                  <a:noFill/>
                </a:ln>
                <a:solidFill>
                  <a:srgbClr val="000000"/>
                </a:solidFill>
                <a:effectLst/>
                <a:uLnTx/>
                <a:uFillTx/>
                <a:latin typeface="Symbol" pitchFamily="18" charset="2"/>
                <a:ea typeface="+mn-ea"/>
                <a:cs typeface="+mn-cs"/>
              </a:endParaRPr>
            </a:p>
          </p:txBody>
        </p:sp>
        <p:sp>
          <p:nvSpPr>
            <p:cNvPr id="11291" name="Line 27"/>
            <p:cNvSpPr>
              <a:spLocks noChangeShapeType="1"/>
            </p:cNvSpPr>
            <p:nvPr/>
          </p:nvSpPr>
          <p:spPr bwMode="auto">
            <a:xfrm flipV="1">
              <a:off x="7162801" y="2612440"/>
              <a:ext cx="430213" cy="0"/>
            </a:xfrm>
            <a:prstGeom prst="line">
              <a:avLst/>
            </a:prstGeom>
            <a:noFill/>
            <a:ln w="3810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11292" name="Text Box 28"/>
          <p:cNvSpPr txBox="1">
            <a:spLocks noChangeArrowheads="1"/>
          </p:cNvSpPr>
          <p:nvPr/>
        </p:nvSpPr>
        <p:spPr bwMode="auto">
          <a:xfrm>
            <a:off x="3605213" y="6105525"/>
            <a:ext cx="4876800" cy="304800"/>
          </a:xfrm>
          <a:prstGeom prst="rect">
            <a:avLst/>
          </a:prstGeom>
          <a:noFill/>
          <a:ln w="9525">
            <a:noFill/>
            <a:miter lim="800000"/>
            <a:headEnd/>
            <a:tailEnd/>
          </a:ln>
        </p:spPr>
        <p:txBody>
          <a:bodyPr>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a:ea typeface="+mn-ea"/>
                <a:cs typeface="+mn-cs"/>
              </a:rPr>
              <a:t>Days before and after an exacerbation</a:t>
            </a: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878621" name="Oval 29"/>
          <p:cNvSpPr>
            <a:spLocks noChangeArrowheads="1"/>
          </p:cNvSpPr>
          <p:nvPr/>
        </p:nvSpPr>
        <p:spPr bwMode="auto">
          <a:xfrm>
            <a:off x="4205288" y="3879850"/>
            <a:ext cx="728662" cy="1174750"/>
          </a:xfrm>
          <a:prstGeom prst="ellipse">
            <a:avLst/>
          </a:prstGeom>
          <a:noFill/>
          <a:ln w="25400">
            <a:solidFill>
              <a:srgbClr val="33CC33"/>
            </a:solidFill>
            <a:prstDash val="sysDot"/>
            <a:round/>
            <a:headEnd/>
            <a:tailEnd/>
          </a:ln>
        </p:spPr>
        <p:txBody>
          <a:bodyPr wrap="none" anchor="ct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78622" name="Text Box 30"/>
          <p:cNvSpPr txBox="1">
            <a:spLocks noChangeArrowheads="1"/>
          </p:cNvSpPr>
          <p:nvPr/>
        </p:nvSpPr>
        <p:spPr bwMode="auto">
          <a:xfrm>
            <a:off x="3143250" y="2784475"/>
            <a:ext cx="2268538" cy="738664"/>
          </a:xfrm>
          <a:prstGeom prst="rect">
            <a:avLst/>
          </a:prstGeom>
          <a:noFill/>
          <a:ln w="19050">
            <a:noFill/>
            <a:miter lim="800000"/>
            <a:headEnd/>
            <a:tailEnd/>
          </a:ln>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a:ea typeface="+mn-ea"/>
                <a:cs typeface="+mn-cs"/>
              </a:rPr>
              <a:t>Window of opportunity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a:ea typeface="+mn-ea"/>
                <a:cs typeface="+mn-cs"/>
              </a:rPr>
              <a:t>to increase                               anti-inflammatory?</a:t>
            </a: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878623" name="Line 31"/>
          <p:cNvSpPr>
            <a:spLocks noChangeShapeType="1"/>
          </p:cNvSpPr>
          <p:nvPr/>
        </p:nvSpPr>
        <p:spPr bwMode="auto">
          <a:xfrm>
            <a:off x="4311650" y="3482976"/>
            <a:ext cx="234950" cy="930275"/>
          </a:xfrm>
          <a:prstGeom prst="line">
            <a:avLst/>
          </a:prstGeom>
          <a:noFill/>
          <a:ln w="57150">
            <a:solidFill>
              <a:srgbClr val="33CC33"/>
            </a:solidFill>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296" name="Line 32"/>
          <p:cNvSpPr>
            <a:spLocks noChangeShapeType="1"/>
          </p:cNvSpPr>
          <p:nvPr/>
        </p:nvSpPr>
        <p:spPr bwMode="auto">
          <a:xfrm>
            <a:off x="3005138" y="2508250"/>
            <a:ext cx="82550" cy="0"/>
          </a:xfrm>
          <a:prstGeom prst="line">
            <a:avLst/>
          </a:prstGeom>
          <a:noFill/>
          <a:ln w="28575">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297" name="Line 33"/>
          <p:cNvSpPr>
            <a:spLocks noChangeShapeType="1"/>
          </p:cNvSpPr>
          <p:nvPr/>
        </p:nvSpPr>
        <p:spPr bwMode="auto">
          <a:xfrm>
            <a:off x="3005138" y="3089275"/>
            <a:ext cx="82550" cy="0"/>
          </a:xfrm>
          <a:prstGeom prst="line">
            <a:avLst/>
          </a:prstGeom>
          <a:noFill/>
          <a:ln w="28575">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298" name="Line 34"/>
          <p:cNvSpPr>
            <a:spLocks noChangeShapeType="1"/>
          </p:cNvSpPr>
          <p:nvPr/>
        </p:nvSpPr>
        <p:spPr bwMode="auto">
          <a:xfrm>
            <a:off x="3005138" y="3670300"/>
            <a:ext cx="82550" cy="0"/>
          </a:xfrm>
          <a:prstGeom prst="line">
            <a:avLst/>
          </a:prstGeom>
          <a:noFill/>
          <a:ln w="28575">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299" name="Line 35"/>
          <p:cNvSpPr>
            <a:spLocks noChangeShapeType="1"/>
          </p:cNvSpPr>
          <p:nvPr/>
        </p:nvSpPr>
        <p:spPr bwMode="auto">
          <a:xfrm>
            <a:off x="3005138" y="4229100"/>
            <a:ext cx="82550" cy="0"/>
          </a:xfrm>
          <a:prstGeom prst="line">
            <a:avLst/>
          </a:prstGeom>
          <a:noFill/>
          <a:ln w="28575">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300" name="Line 36"/>
          <p:cNvSpPr>
            <a:spLocks noChangeShapeType="1"/>
          </p:cNvSpPr>
          <p:nvPr/>
        </p:nvSpPr>
        <p:spPr bwMode="auto">
          <a:xfrm>
            <a:off x="3005138" y="4810125"/>
            <a:ext cx="82550" cy="0"/>
          </a:xfrm>
          <a:prstGeom prst="line">
            <a:avLst/>
          </a:prstGeom>
          <a:noFill/>
          <a:ln w="28575">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301" name="Line 37"/>
          <p:cNvSpPr>
            <a:spLocks noChangeShapeType="1"/>
          </p:cNvSpPr>
          <p:nvPr/>
        </p:nvSpPr>
        <p:spPr bwMode="auto">
          <a:xfrm rot="5400000">
            <a:off x="3125788" y="5749925"/>
            <a:ext cx="82550" cy="0"/>
          </a:xfrm>
          <a:prstGeom prst="line">
            <a:avLst/>
          </a:prstGeom>
          <a:noFill/>
          <a:ln w="28575">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302" name="Line 38"/>
          <p:cNvSpPr>
            <a:spLocks noChangeShapeType="1"/>
          </p:cNvSpPr>
          <p:nvPr/>
        </p:nvSpPr>
        <p:spPr bwMode="auto">
          <a:xfrm>
            <a:off x="3005138" y="5419725"/>
            <a:ext cx="82550" cy="0"/>
          </a:xfrm>
          <a:prstGeom prst="line">
            <a:avLst/>
          </a:prstGeom>
          <a:noFill/>
          <a:ln w="28575">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303" name="Line 39"/>
          <p:cNvSpPr>
            <a:spLocks noChangeShapeType="1"/>
          </p:cNvSpPr>
          <p:nvPr/>
        </p:nvSpPr>
        <p:spPr bwMode="auto">
          <a:xfrm rot="5400000">
            <a:off x="4052888" y="5749925"/>
            <a:ext cx="82550" cy="0"/>
          </a:xfrm>
          <a:prstGeom prst="line">
            <a:avLst/>
          </a:prstGeom>
          <a:noFill/>
          <a:ln w="28575">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304" name="Line 40"/>
          <p:cNvSpPr>
            <a:spLocks noChangeShapeType="1"/>
          </p:cNvSpPr>
          <p:nvPr/>
        </p:nvSpPr>
        <p:spPr bwMode="auto">
          <a:xfrm rot="5400000">
            <a:off x="4973638" y="5749925"/>
            <a:ext cx="82550" cy="0"/>
          </a:xfrm>
          <a:prstGeom prst="line">
            <a:avLst/>
          </a:prstGeom>
          <a:noFill/>
          <a:ln w="28575">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305" name="Line 41"/>
          <p:cNvSpPr>
            <a:spLocks noChangeShapeType="1"/>
          </p:cNvSpPr>
          <p:nvPr/>
        </p:nvSpPr>
        <p:spPr bwMode="auto">
          <a:xfrm rot="5400000">
            <a:off x="5824538" y="5749925"/>
            <a:ext cx="82550" cy="0"/>
          </a:xfrm>
          <a:prstGeom prst="line">
            <a:avLst/>
          </a:prstGeom>
          <a:noFill/>
          <a:ln w="28575">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306" name="Line 42"/>
          <p:cNvSpPr>
            <a:spLocks noChangeShapeType="1"/>
          </p:cNvSpPr>
          <p:nvPr/>
        </p:nvSpPr>
        <p:spPr bwMode="auto">
          <a:xfrm rot="5400000">
            <a:off x="6799263" y="5749925"/>
            <a:ext cx="82550" cy="0"/>
          </a:xfrm>
          <a:prstGeom prst="line">
            <a:avLst/>
          </a:prstGeom>
          <a:noFill/>
          <a:ln w="28575">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307" name="Line 43"/>
          <p:cNvSpPr>
            <a:spLocks noChangeShapeType="1"/>
          </p:cNvSpPr>
          <p:nvPr/>
        </p:nvSpPr>
        <p:spPr bwMode="auto">
          <a:xfrm rot="5400000">
            <a:off x="7745413" y="5749925"/>
            <a:ext cx="82550" cy="0"/>
          </a:xfrm>
          <a:prstGeom prst="line">
            <a:avLst/>
          </a:prstGeom>
          <a:noFill/>
          <a:ln w="28575">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308" name="Line 44"/>
          <p:cNvSpPr>
            <a:spLocks noChangeShapeType="1"/>
          </p:cNvSpPr>
          <p:nvPr/>
        </p:nvSpPr>
        <p:spPr bwMode="auto">
          <a:xfrm rot="5400000">
            <a:off x="8640763" y="5749925"/>
            <a:ext cx="82550" cy="0"/>
          </a:xfrm>
          <a:prstGeom prst="line">
            <a:avLst/>
          </a:prstGeom>
          <a:noFill/>
          <a:ln w="28575">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itle 1">
            <a:extLst>
              <a:ext uri="{FF2B5EF4-FFF2-40B4-BE49-F238E27FC236}">
                <a16:creationId xmlns:a16="http://schemas.microsoft.com/office/drawing/2014/main" id="{59D95FC2-78E2-4311-979B-14BCC8985516}"/>
              </a:ext>
            </a:extLst>
          </p:cNvPr>
          <p:cNvSpPr>
            <a:spLocks noGrp="1"/>
          </p:cNvSpPr>
          <p:nvPr>
            <p:ph type="title"/>
          </p:nvPr>
        </p:nvSpPr>
        <p:spPr>
          <a:xfrm>
            <a:off x="514792" y="86399"/>
            <a:ext cx="11159820" cy="899985"/>
          </a:xfrm>
        </p:spPr>
        <p:txBody>
          <a:bodyPr wrap="square" lIns="0" tIns="46799" rIns="89999" bIns="46799" anchor="b">
            <a:noAutofit/>
          </a:bodyPr>
          <a:lstStyle/>
          <a:p>
            <a:r>
              <a:rPr lang="en-GB" dirty="0"/>
              <a:t>Window of opportunity for Symbicord</a:t>
            </a:r>
            <a:r>
              <a:rPr lang="en-GB" baseline="30000" dirty="0"/>
              <a:t>®*</a:t>
            </a:r>
            <a:r>
              <a:rPr lang="en-GB" dirty="0"/>
              <a:t> anti-inflammatory reliever to prevent exacerbations?</a:t>
            </a:r>
          </a:p>
        </p:txBody>
      </p:sp>
      <p:sp>
        <p:nvSpPr>
          <p:cNvPr id="7" name="Text Placeholder 6">
            <a:extLst>
              <a:ext uri="{FF2B5EF4-FFF2-40B4-BE49-F238E27FC236}">
                <a16:creationId xmlns:a16="http://schemas.microsoft.com/office/drawing/2014/main" id="{813E2CA3-F65F-4ED4-84FF-2C74A72E862A}"/>
              </a:ext>
            </a:extLst>
          </p:cNvPr>
          <p:cNvSpPr>
            <a:spLocks noGrp="1"/>
          </p:cNvSpPr>
          <p:nvPr>
            <p:ph type="body" sz="quarter" idx="4294967295"/>
          </p:nvPr>
        </p:nvSpPr>
        <p:spPr>
          <a:xfrm>
            <a:off x="602678" y="6263264"/>
            <a:ext cx="11519815" cy="539991"/>
          </a:xfrm>
        </p:spPr>
        <p:txBody>
          <a:bodyPr wrap="square" lIns="89999" tIns="46799" rIns="89999" bIns="46799" anchor="b">
            <a:noAutofit/>
          </a:bodyPr>
          <a:lstStyle/>
          <a:p>
            <a:pPr marL="0" indent="0">
              <a:spcAft>
                <a:spcPts val="0"/>
              </a:spcAft>
              <a:buNone/>
            </a:pPr>
            <a:r>
              <a:rPr lang="en-GB" sz="1000" dirty="0">
                <a:latin typeface="Arial" panose="020B0604020202020204" pitchFamily="34" charset="0"/>
              </a:rPr>
              <a:t>SABA, short-acting β</a:t>
            </a:r>
            <a:r>
              <a:rPr lang="en-GB" sz="1000" baseline="-25000" dirty="0">
                <a:latin typeface="Arial" panose="020B0604020202020204" pitchFamily="34" charset="0"/>
              </a:rPr>
              <a:t>2</a:t>
            </a:r>
            <a:r>
              <a:rPr lang="en-GB" sz="1000" dirty="0">
                <a:latin typeface="Arial" panose="020B0604020202020204" pitchFamily="34" charset="0"/>
              </a:rPr>
              <a:t>-agonist; *Symbicord</a:t>
            </a:r>
            <a:r>
              <a:rPr lang="en-GB" sz="1000" baseline="30000" dirty="0">
                <a:latin typeface="Arial" panose="020B0604020202020204" pitchFamily="34" charset="0"/>
              </a:rPr>
              <a:t>®</a:t>
            </a:r>
            <a:r>
              <a:rPr lang="en-GB" sz="1000" dirty="0">
                <a:latin typeface="Arial" panose="020B0604020202020204" pitchFamily="34" charset="0"/>
              </a:rPr>
              <a:t> maintenance and reliever therapy.</a:t>
            </a:r>
            <a:endParaRPr lang="en-GB" altLang="ko-KR" sz="1000" dirty="0">
              <a:latin typeface="Arial" panose="020B0604020202020204" pitchFamily="34" charset="0"/>
              <a:ea typeface="Gulim" pitchFamily="34" charset="-127"/>
            </a:endParaRPr>
          </a:p>
          <a:p>
            <a:pPr marL="0" indent="0" algn="r">
              <a:spcAft>
                <a:spcPts val="0"/>
              </a:spcAft>
              <a:buNone/>
            </a:pPr>
            <a:r>
              <a:rPr lang="en-GB" altLang="ko-KR" sz="1000" dirty="0" smtClean="0">
                <a:latin typeface="Arial" panose="020B0604020202020204" pitchFamily="34" charset="0"/>
                <a:ea typeface="Gulim" pitchFamily="34" charset="-127"/>
              </a:rPr>
              <a:t>											</a:t>
            </a:r>
            <a:r>
              <a:rPr lang="en-GB" altLang="ko-KR" sz="1200" dirty="0" smtClean="0">
                <a:latin typeface="Arial" panose="020B0604020202020204" pitchFamily="34" charset="0"/>
                <a:ea typeface="Gulim" pitchFamily="34" charset="-127"/>
              </a:rPr>
              <a:t>Adapted </a:t>
            </a:r>
            <a:r>
              <a:rPr lang="en-GB" altLang="ko-KR" sz="1200" dirty="0">
                <a:latin typeface="Arial" panose="020B0604020202020204" pitchFamily="34" charset="0"/>
                <a:ea typeface="Gulim" pitchFamily="34" charset="-127"/>
              </a:rPr>
              <a:t>from </a:t>
            </a:r>
            <a:r>
              <a:rPr lang="en-GB" altLang="ko-KR" sz="1200" dirty="0" err="1">
                <a:latin typeface="Arial" panose="020B0604020202020204" pitchFamily="34" charset="0"/>
                <a:ea typeface="Gulim" pitchFamily="34" charset="-127"/>
              </a:rPr>
              <a:t>Tattersfield</a:t>
            </a:r>
            <a:r>
              <a:rPr lang="en-GB" altLang="ko-KR" sz="1200" dirty="0">
                <a:latin typeface="Arial" panose="020B0604020202020204" pitchFamily="34" charset="0"/>
                <a:ea typeface="Gulim" pitchFamily="34" charset="-127"/>
              </a:rPr>
              <a:t> A </a:t>
            </a:r>
            <a:r>
              <a:rPr lang="en-GB" altLang="ko-KR" sz="1200" i="1" dirty="0">
                <a:latin typeface="Arial" panose="020B0604020202020204" pitchFamily="34" charset="0"/>
                <a:ea typeface="Gulim" pitchFamily="34" charset="-127"/>
              </a:rPr>
              <a:t>et al</a:t>
            </a:r>
            <a:r>
              <a:rPr lang="en-GB" altLang="ko-KR" sz="1200" dirty="0">
                <a:latin typeface="Arial" panose="020B0604020202020204" pitchFamily="34" charset="0"/>
                <a:ea typeface="Gulim" pitchFamily="34" charset="-127"/>
              </a:rPr>
              <a:t>. Am J </a:t>
            </a:r>
            <a:r>
              <a:rPr lang="en-GB" altLang="ko-KR" sz="1200" dirty="0" err="1">
                <a:latin typeface="Arial" panose="020B0604020202020204" pitchFamily="34" charset="0"/>
                <a:ea typeface="Gulim" pitchFamily="34" charset="-127"/>
              </a:rPr>
              <a:t>Respir</a:t>
            </a:r>
            <a:r>
              <a:rPr lang="en-GB" altLang="ko-KR" sz="1200" dirty="0">
                <a:latin typeface="Arial" panose="020B0604020202020204" pitchFamily="34" charset="0"/>
                <a:ea typeface="Gulim" pitchFamily="34" charset="-127"/>
              </a:rPr>
              <a:t> </a:t>
            </a:r>
            <a:r>
              <a:rPr lang="en-GB" altLang="ko-KR" sz="1200" dirty="0" err="1">
                <a:latin typeface="Arial" panose="020B0604020202020204" pitchFamily="34" charset="0"/>
                <a:ea typeface="Gulim" pitchFamily="34" charset="-127"/>
              </a:rPr>
              <a:t>Crit</a:t>
            </a:r>
            <a:r>
              <a:rPr lang="en-GB" altLang="ko-KR" sz="1200" dirty="0">
                <a:latin typeface="Arial" panose="020B0604020202020204" pitchFamily="34" charset="0"/>
                <a:ea typeface="Gulim" pitchFamily="34" charset="-127"/>
              </a:rPr>
              <a:t> Care Med 1999; 160:594-599 (FACET)</a:t>
            </a:r>
            <a:endParaRPr lang="en-GB" sz="1200" dirty="0">
              <a:latin typeface="Arial" panose="020B0604020202020204" pitchFamily="34" charset="0"/>
              <a:ea typeface="Gulim" pitchFamily="34" charset="-127"/>
            </a:endParaRPr>
          </a:p>
        </p:txBody>
      </p:sp>
    </p:spTree>
    <p:extLst>
      <p:ext uri="{BB962C8B-B14F-4D97-AF65-F5344CB8AC3E}">
        <p14:creationId xmlns:p14="http://schemas.microsoft.com/office/powerpoint/2010/main" val="237817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8622"/>
                                        </p:tgtEl>
                                        <p:attrNameLst>
                                          <p:attrName>style.visibility</p:attrName>
                                        </p:attrNameLst>
                                      </p:cBhvr>
                                      <p:to>
                                        <p:strVal val="visible"/>
                                      </p:to>
                                    </p:set>
                                    <p:animEffect transition="in" filter="wipe(left)">
                                      <p:cBhvr>
                                        <p:cTn id="7" dur="500"/>
                                        <p:tgtEl>
                                          <p:spTgt spid="8786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78623"/>
                                        </p:tgtEl>
                                        <p:attrNameLst>
                                          <p:attrName>style.visibility</p:attrName>
                                        </p:attrNameLst>
                                      </p:cBhvr>
                                      <p:to>
                                        <p:strVal val="visible"/>
                                      </p:to>
                                    </p:set>
                                    <p:animEffect transition="in" filter="wipe(left)">
                                      <p:cBhvr>
                                        <p:cTn id="11" dur="500"/>
                                        <p:tgtEl>
                                          <p:spTgt spid="87862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78621"/>
                                        </p:tgtEl>
                                        <p:attrNameLst>
                                          <p:attrName>style.visibility</p:attrName>
                                        </p:attrNameLst>
                                      </p:cBhvr>
                                      <p:to>
                                        <p:strVal val="visible"/>
                                      </p:to>
                                    </p:set>
                                    <p:animEffect transition="in" filter="wipe(left)">
                                      <p:cBhvr>
                                        <p:cTn id="15" dur="500"/>
                                        <p:tgtEl>
                                          <p:spTgt spid="878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8621" grpId="0" animBg="1"/>
      <p:bldP spid="878622" grpId="0" autoUpdateAnimBg="0"/>
      <p:bldP spid="87862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a:extLst>
              <a:ext uri="{FF2B5EF4-FFF2-40B4-BE49-F238E27FC236}">
                <a16:creationId xmlns:a16="http://schemas.microsoft.com/office/drawing/2014/main" id="{28438E7F-B2C9-41B7-A12A-2AACAC1150B4}"/>
              </a:ext>
            </a:extLst>
          </p:cNvPr>
          <p:cNvSpPr>
            <a:spLocks noChangeArrowheads="1"/>
          </p:cNvSpPr>
          <p:nvPr/>
        </p:nvSpPr>
        <p:spPr bwMode="auto">
          <a:xfrm>
            <a:off x="0" y="6317898"/>
            <a:ext cx="11519815" cy="539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999" tIns="46799" rIns="89999" bIns="46799" anchor="b">
            <a:noAutofit/>
          </a:bodyPr>
          <a:lstStyle/>
          <a:p>
            <a:pPr marL="0" marR="0" lvl="0" indent="0" algn="l" defTabSz="457200" rtl="0" eaLnBrk="1" fontAlgn="auto" latinLnBrk="0" hangingPunct="1">
              <a:lnSpc>
                <a:spcPct val="90000"/>
              </a:lnSpc>
              <a:spcBef>
                <a:spcPts val="500"/>
              </a:spcBef>
              <a:spcAft>
                <a:spcPts val="0"/>
              </a:spcAft>
              <a:buClrTx/>
              <a:buSzTx/>
              <a:buFontTx/>
              <a:buNone/>
              <a:tabLst/>
              <a:defRPr/>
            </a:pPr>
            <a:r>
              <a:rPr kumimoji="0" lang="en-US" altLang="en-US" sz="1000" b="0" i="0" u="none" strike="noStrike" kern="1200" cap="none" spc="0" normalizeH="0" baseline="0" noProof="0" dirty="0">
                <a:ln>
                  <a:noFill/>
                </a:ln>
                <a:solidFill>
                  <a:srgbClr val="5C5C5C"/>
                </a:solidFill>
                <a:effectLst/>
                <a:uLnTx/>
                <a:uFillTx/>
                <a:latin typeface="Arial"/>
                <a:ea typeface="+mn-ea"/>
                <a:cs typeface="+mn-cs"/>
              </a:rPr>
              <a:t>*P = 0.039 vs. </a:t>
            </a:r>
            <a:r>
              <a:rPr kumimoji="0" lang="en-GB" altLang="en-GB" sz="1000" b="0" i="0" u="none" strike="noStrike" kern="1200" cap="none" spc="0" normalizeH="0" baseline="0" noProof="0" dirty="0">
                <a:ln>
                  <a:noFill/>
                </a:ln>
                <a:solidFill>
                  <a:srgbClr val="5C5C5C"/>
                </a:solidFill>
                <a:effectLst/>
                <a:uLnTx/>
                <a:uFillTx/>
                <a:latin typeface="Arial"/>
                <a:ea typeface="+mn-ea"/>
                <a:cs typeface="+mn-cs"/>
              </a:rPr>
              <a:t>Symbicord</a:t>
            </a:r>
            <a:r>
              <a:rPr kumimoji="0" lang="en-GB" altLang="en-GB" sz="1000" b="0" i="0" u="none" strike="noStrike" kern="1200" cap="none" spc="0" normalizeH="0" baseline="30000" noProof="0" dirty="0">
                <a:ln>
                  <a:noFill/>
                </a:ln>
                <a:solidFill>
                  <a:srgbClr val="5C5C5C"/>
                </a:solidFill>
                <a:effectLst/>
                <a:uLnTx/>
                <a:uFillTx/>
                <a:latin typeface="Arial"/>
                <a:ea typeface="+mn-ea"/>
                <a:cs typeface="+mn-cs"/>
              </a:rPr>
              <a:t>®†</a:t>
            </a:r>
            <a:r>
              <a:rPr kumimoji="0" lang="en-US" altLang="en-US" sz="1000" b="0" i="0" u="none" strike="noStrike" kern="1200" cap="none" spc="0" normalizeH="0" baseline="0" noProof="0" dirty="0">
                <a:ln>
                  <a:noFill/>
                </a:ln>
                <a:solidFill>
                  <a:srgbClr val="5C5C5C"/>
                </a:solidFill>
                <a:effectLst/>
                <a:uLnTx/>
                <a:uFillTx/>
                <a:latin typeface="Arial"/>
                <a:ea typeface="+mn-ea"/>
                <a:cs typeface="+mn-cs"/>
              </a:rPr>
              <a:t>; **P = 0.0048 vs. </a:t>
            </a:r>
            <a:r>
              <a:rPr kumimoji="0" lang="en-GB" altLang="en-GB" sz="1000" b="0" i="0" u="none" strike="noStrike" kern="1200" cap="none" spc="0" normalizeH="0" baseline="0" noProof="0" dirty="0">
                <a:ln>
                  <a:noFill/>
                </a:ln>
                <a:solidFill>
                  <a:srgbClr val="5C5C5C"/>
                </a:solidFill>
                <a:effectLst/>
                <a:uLnTx/>
                <a:uFillTx/>
                <a:latin typeface="Arial"/>
                <a:ea typeface="+mn-ea"/>
                <a:cs typeface="+mn-cs"/>
              </a:rPr>
              <a:t>Symbicord</a:t>
            </a:r>
            <a:r>
              <a:rPr kumimoji="0" lang="en-GB" altLang="en-GB" sz="1000" b="0" i="0" u="none" strike="noStrike" kern="1200" cap="none" spc="0" normalizeH="0" baseline="30000" noProof="0" dirty="0">
                <a:ln>
                  <a:noFill/>
                </a:ln>
                <a:solidFill>
                  <a:srgbClr val="5C5C5C"/>
                </a:solidFill>
                <a:effectLst/>
                <a:uLnTx/>
                <a:uFillTx/>
                <a:latin typeface="Arial"/>
                <a:ea typeface="+mn-ea"/>
                <a:cs typeface="+mn-cs"/>
              </a:rPr>
              <a:t>®†</a:t>
            </a:r>
            <a:r>
              <a:rPr kumimoji="0" lang="en-US" altLang="en-US" sz="1000" b="0" i="0" u="none" strike="noStrike" kern="1200" cap="none" spc="0" normalizeH="0" baseline="0" noProof="0" dirty="0">
                <a:ln>
                  <a:noFill/>
                </a:ln>
                <a:solidFill>
                  <a:srgbClr val="5C5C5C"/>
                </a:solidFill>
                <a:effectLst/>
                <a:uLnTx/>
                <a:uFillTx/>
                <a:latin typeface="Arial"/>
                <a:ea typeface="+mn-ea"/>
                <a:cs typeface="+mn-cs"/>
              </a:rPr>
              <a:t>; ***P &lt; 0.001 vs. </a:t>
            </a:r>
            <a:r>
              <a:rPr kumimoji="0" lang="en-GB" altLang="en-GB" sz="1000" b="0" i="0" u="none" strike="noStrike" kern="1200" cap="none" spc="0" normalizeH="0" baseline="0" noProof="0" dirty="0">
                <a:ln>
                  <a:noFill/>
                </a:ln>
                <a:solidFill>
                  <a:srgbClr val="5C5C5C"/>
                </a:solidFill>
                <a:effectLst/>
                <a:uLnTx/>
                <a:uFillTx/>
                <a:latin typeface="Arial"/>
                <a:ea typeface="+mn-ea"/>
                <a:cs typeface="+mn-cs"/>
              </a:rPr>
              <a:t>Symbicord</a:t>
            </a:r>
            <a:r>
              <a:rPr kumimoji="0" lang="en-GB" altLang="en-GB" sz="1000" b="0" i="0" u="none" strike="noStrike" kern="1200" cap="none" spc="0" normalizeH="0" baseline="30000" noProof="0" dirty="0">
                <a:ln>
                  <a:noFill/>
                </a:ln>
                <a:solidFill>
                  <a:srgbClr val="5C5C5C"/>
                </a:solidFill>
                <a:effectLst/>
                <a:uLnTx/>
                <a:uFillTx/>
                <a:latin typeface="Arial"/>
                <a:ea typeface="+mn-ea"/>
                <a:cs typeface="+mn-cs"/>
              </a:rPr>
              <a:t>®†</a:t>
            </a:r>
            <a:r>
              <a:rPr kumimoji="0" lang="en-GB" altLang="en-GB" sz="1000" b="0" i="0" u="none" strike="noStrike" kern="1200" cap="none" spc="0" normalizeH="0" baseline="0" noProof="0" dirty="0">
                <a:ln>
                  <a:noFill/>
                </a:ln>
                <a:solidFill>
                  <a:srgbClr val="5C5C5C"/>
                </a:solidFill>
                <a:effectLst/>
                <a:uLnTx/>
                <a:uFillTx/>
                <a:latin typeface="Arial"/>
                <a:ea typeface="+mn-ea"/>
                <a:cs typeface="+mn-cs"/>
              </a:rPr>
              <a:t>;</a:t>
            </a:r>
            <a:r>
              <a:rPr kumimoji="0" lang="en-GB" altLang="en-GB" sz="1000" b="0" i="0" u="none" strike="noStrike" kern="1200" cap="none" spc="0" normalizeH="0" baseline="30000" noProof="0" dirty="0">
                <a:ln>
                  <a:noFill/>
                </a:ln>
                <a:solidFill>
                  <a:srgbClr val="5C5C5C"/>
                </a:solidFill>
                <a:effectLst/>
                <a:uLnTx/>
                <a:uFillTx/>
                <a:latin typeface="Arial"/>
                <a:ea typeface="+mn-ea"/>
                <a:cs typeface="+mn-cs"/>
              </a:rPr>
              <a:t> </a:t>
            </a:r>
            <a:r>
              <a:rPr kumimoji="0" lang="en-US" altLang="en-US" sz="1000" b="0" i="0" u="none" strike="noStrike" kern="1200" cap="none" spc="0" normalizeH="0" baseline="30000" noProof="0" dirty="0">
                <a:ln>
                  <a:noFill/>
                </a:ln>
                <a:solidFill>
                  <a:srgbClr val="5C5C5C"/>
                </a:solidFill>
                <a:effectLst/>
                <a:uLnTx/>
                <a:uFillTx/>
                <a:latin typeface="Arial"/>
                <a:ea typeface="굴림" panose="020B0600000101010101" pitchFamily="34" charset="-127"/>
                <a:cs typeface="+mn-cs"/>
              </a:rPr>
              <a:t>†</a:t>
            </a:r>
            <a:r>
              <a:rPr kumimoji="0" lang="en-GB" sz="1000" b="0" i="0" u="none" strike="noStrike" kern="1200" cap="none" spc="0" normalizeH="0" baseline="0" noProof="0" dirty="0">
                <a:ln>
                  <a:noFill/>
                </a:ln>
                <a:solidFill>
                  <a:srgbClr val="5C5C5C"/>
                </a:solidFill>
                <a:effectLst/>
                <a:uLnTx/>
                <a:uFillTx/>
                <a:latin typeface="Arial" panose="020B0604020202020204" pitchFamily="34" charset="0"/>
                <a:ea typeface="+mn-ea"/>
                <a:cs typeface="+mn-cs"/>
              </a:rPr>
              <a:t>Symbicord</a:t>
            </a:r>
            <a:r>
              <a:rPr kumimoji="0" lang="en-GB" sz="1000" b="0" i="0" u="none" strike="noStrike" kern="1200" cap="none" spc="0" normalizeH="0" baseline="30000" noProof="0" dirty="0">
                <a:ln>
                  <a:noFill/>
                </a:ln>
                <a:solidFill>
                  <a:srgbClr val="5C5C5C"/>
                </a:solidFill>
                <a:effectLst/>
                <a:uLnTx/>
                <a:uFillTx/>
                <a:latin typeface="Arial" panose="020B0604020202020204" pitchFamily="34" charset="0"/>
                <a:ea typeface="+mn-ea"/>
                <a:cs typeface="+mn-cs"/>
              </a:rPr>
              <a:t>®</a:t>
            </a:r>
            <a:r>
              <a:rPr kumimoji="0" lang="en-GB" sz="1000" b="0" i="0" u="none" strike="noStrike" kern="1200" cap="none" spc="0" normalizeH="0" baseline="0" noProof="0" dirty="0">
                <a:ln>
                  <a:noFill/>
                </a:ln>
                <a:solidFill>
                  <a:srgbClr val="5C5C5C"/>
                </a:solidFill>
                <a:effectLst/>
                <a:uLnTx/>
                <a:uFillTx/>
                <a:latin typeface="Arial" panose="020B0604020202020204" pitchFamily="34" charset="0"/>
                <a:ea typeface="+mn-ea"/>
                <a:cs typeface="+mn-cs"/>
              </a:rPr>
              <a:t> maintenance and reliever therapy;</a:t>
            </a:r>
            <a:r>
              <a:rPr kumimoji="0" lang="en-GB" altLang="en-US" sz="1000" b="0" i="0" u="none" strike="noStrike" kern="1200" cap="none" spc="0" normalizeH="0" baseline="30000" noProof="0" dirty="0">
                <a:ln>
                  <a:noFill/>
                </a:ln>
                <a:solidFill>
                  <a:srgbClr val="5C5C5C"/>
                </a:solidFill>
                <a:effectLst/>
                <a:uLnTx/>
                <a:uFillTx/>
                <a:latin typeface="Arial"/>
                <a:ea typeface="굴림" panose="020B0600000101010101" pitchFamily="34" charset="-127"/>
                <a:cs typeface="+mn-cs"/>
              </a:rPr>
              <a:t>‡</a:t>
            </a:r>
            <a:r>
              <a:rPr kumimoji="0" lang="en-GB" sz="1000" b="0" i="0" u="none" strike="noStrike" kern="1200" cap="none" spc="0" normalizeH="0" baseline="0" noProof="0" dirty="0">
                <a:ln>
                  <a:noFill/>
                </a:ln>
                <a:solidFill>
                  <a:srgbClr val="5C5C5C"/>
                </a:solidFill>
                <a:effectLst/>
                <a:uLnTx/>
                <a:uFillTx/>
                <a:latin typeface="Arial"/>
                <a:ea typeface="굴림" panose="020B0600000101010101" pitchFamily="34" charset="-127"/>
                <a:cs typeface="+mn-cs"/>
              </a:rPr>
              <a:t>This study did not achieve its primary endpoint (time to first severe exacerbation)</a:t>
            </a:r>
            <a:r>
              <a:rPr kumimoji="0" lang="en-GB" sz="1000" b="0" i="0" u="none" strike="noStrike" kern="1200" cap="none" spc="0" normalizeH="0" baseline="30000" noProof="0" dirty="0">
                <a:ln>
                  <a:noFill/>
                </a:ln>
                <a:solidFill>
                  <a:srgbClr val="5C5C5C"/>
                </a:solidFill>
                <a:effectLst/>
                <a:uLnTx/>
                <a:uFillTx/>
                <a:latin typeface="Arial"/>
                <a:ea typeface="굴림" panose="020B0600000101010101" pitchFamily="34" charset="-127"/>
                <a:cs typeface="+mn-cs"/>
              </a:rPr>
              <a:t>6;</a:t>
            </a:r>
            <a:r>
              <a:rPr kumimoji="0" lang="en-GB" sz="1000" b="0" i="0" u="none" strike="noStrike" kern="1200" cap="none" spc="0" normalizeH="0" baseline="0" noProof="0" dirty="0">
                <a:ln>
                  <a:noFill/>
                </a:ln>
                <a:solidFill>
                  <a:srgbClr val="5C5C5C"/>
                </a:solidFill>
                <a:effectLst/>
                <a:uLnTx/>
                <a:uFillTx/>
                <a:latin typeface="Arial"/>
                <a:ea typeface="굴림" panose="020B0600000101010101" pitchFamily="34" charset="-127"/>
                <a:cs typeface="+mn-cs"/>
              </a:rPr>
              <a:t> </a:t>
            </a:r>
            <a:r>
              <a:rPr kumimoji="0" lang="en-GB" sz="1000" b="0" i="0" u="none" strike="noStrike" kern="1200" cap="none" spc="0" normalizeH="0" baseline="0" noProof="0" dirty="0">
                <a:ln>
                  <a:noFill/>
                </a:ln>
                <a:solidFill>
                  <a:srgbClr val="5C5C5C"/>
                </a:solidFill>
                <a:effectLst/>
                <a:uLnTx/>
                <a:uFillTx/>
                <a:latin typeface="Arial" panose="020B0604020202020204" pitchFamily="34" charset="0"/>
                <a:ea typeface="+mn-ea"/>
                <a:cs typeface="+mn-cs"/>
              </a:rPr>
              <a:t>SABA, short-acting β</a:t>
            </a:r>
            <a:r>
              <a:rPr kumimoji="0" lang="en-GB" sz="1000" b="0" i="0" u="none" strike="noStrike" kern="1200" cap="none" spc="0" normalizeH="0" baseline="-25000" noProof="0" dirty="0">
                <a:ln>
                  <a:noFill/>
                </a:ln>
                <a:solidFill>
                  <a:srgbClr val="5C5C5C"/>
                </a:solidFill>
                <a:effectLst/>
                <a:uLnTx/>
                <a:uFillTx/>
                <a:latin typeface="Arial" panose="020B0604020202020204" pitchFamily="34" charset="0"/>
                <a:ea typeface="+mn-ea"/>
                <a:cs typeface="+mn-cs"/>
              </a:rPr>
              <a:t>2</a:t>
            </a:r>
            <a:r>
              <a:rPr kumimoji="0" lang="en-GB" sz="1000" b="0" i="0" u="none" strike="noStrike" kern="1200" cap="none" spc="0" normalizeH="0" baseline="0" noProof="0" dirty="0">
                <a:ln>
                  <a:noFill/>
                </a:ln>
                <a:solidFill>
                  <a:srgbClr val="5C5C5C"/>
                </a:solidFill>
                <a:effectLst/>
                <a:uLnTx/>
                <a:uFillTx/>
                <a:latin typeface="Arial" panose="020B0604020202020204" pitchFamily="34" charset="0"/>
                <a:ea typeface="+mn-ea"/>
                <a:cs typeface="+mn-cs"/>
              </a:rPr>
              <a:t>-agonist; SAL/FLU, salmeterol/fluticasone.</a:t>
            </a:r>
            <a:endParaRPr kumimoji="0" lang="en-GB" altLang="en-US" sz="1000" b="0" i="0" u="none" strike="noStrike" kern="1200" cap="none" spc="0" normalizeH="0" baseline="0" noProof="0" dirty="0">
              <a:ln>
                <a:noFill/>
              </a:ln>
              <a:solidFill>
                <a:srgbClr val="5C5C5C"/>
              </a:solidFill>
              <a:effectLst/>
              <a:uLnTx/>
              <a:uFillTx/>
              <a:latin typeface="Arial"/>
              <a:ea typeface="+mn-ea"/>
              <a:cs typeface="+mn-cs"/>
            </a:endParaRPr>
          </a:p>
          <a:p>
            <a:pPr marL="0" marR="0" lvl="0" indent="0" algn="l" defTabSz="457200" rtl="0" eaLnBrk="1" fontAlgn="auto" latinLnBrk="0" hangingPunct="1">
              <a:lnSpc>
                <a:spcPct val="90000"/>
              </a:lnSpc>
              <a:spcBef>
                <a:spcPts val="500"/>
              </a:spcBef>
              <a:spcAft>
                <a:spcPts val="0"/>
              </a:spcAft>
              <a:buClrTx/>
              <a:buSzTx/>
              <a:buFontTx/>
              <a:buNone/>
              <a:tabLst/>
              <a:defRPr/>
            </a:pPr>
            <a:r>
              <a:rPr kumimoji="0" lang="en-GB" altLang="en-US" sz="1000" b="0" i="0" u="none" strike="noStrike" kern="1200" cap="none" spc="0" normalizeH="0" baseline="0" noProof="0" dirty="0">
                <a:ln>
                  <a:noFill/>
                </a:ln>
                <a:solidFill>
                  <a:srgbClr val="5C5C5C"/>
                </a:solidFill>
                <a:effectLst/>
                <a:uLnTx/>
                <a:uFillTx/>
                <a:latin typeface="Arial"/>
                <a:ea typeface="+mn-ea"/>
                <a:cs typeface="+mn-cs"/>
              </a:rPr>
              <a:t>1. Rabe KF, et al. Chest 2006;129:246–256 (STEAM); 2.</a:t>
            </a:r>
            <a:r>
              <a:rPr kumimoji="0" lang="en-GB" altLang="en-US" sz="1000" b="0" i="0" u="none" strike="noStrike" kern="1200" cap="none" spc="0" normalizeH="0" baseline="30000" noProof="0" dirty="0">
                <a:ln>
                  <a:noFill/>
                </a:ln>
                <a:solidFill>
                  <a:srgbClr val="5C5C5C"/>
                </a:solidFill>
                <a:effectLst/>
                <a:uLnTx/>
                <a:uFillTx/>
                <a:latin typeface="Arial"/>
                <a:ea typeface="+mn-ea"/>
                <a:cs typeface="+mn-cs"/>
              </a:rPr>
              <a:t> </a:t>
            </a:r>
            <a:r>
              <a:rPr kumimoji="0" lang="en-GB" altLang="en-US" sz="1000" b="0" i="0" u="none" strike="noStrike" kern="1200" cap="none" spc="0" normalizeH="0" baseline="0" noProof="0" dirty="0" err="1">
                <a:ln>
                  <a:noFill/>
                </a:ln>
                <a:solidFill>
                  <a:srgbClr val="5C5C5C"/>
                </a:solidFill>
                <a:effectLst/>
                <a:uLnTx/>
                <a:uFillTx/>
                <a:latin typeface="Arial"/>
                <a:ea typeface="+mn-ea"/>
                <a:cs typeface="+mn-cs"/>
              </a:rPr>
              <a:t>Scicchitano</a:t>
            </a:r>
            <a:r>
              <a:rPr kumimoji="0" lang="en-GB" altLang="en-US" sz="1000" b="0" i="0" u="none" strike="noStrike" kern="1200" cap="none" spc="0" normalizeH="0" baseline="0" noProof="0" dirty="0">
                <a:ln>
                  <a:noFill/>
                </a:ln>
                <a:solidFill>
                  <a:srgbClr val="5C5C5C"/>
                </a:solidFill>
                <a:effectLst/>
                <a:uLnTx/>
                <a:uFillTx/>
                <a:latin typeface="Arial"/>
                <a:ea typeface="+mn-ea"/>
                <a:cs typeface="+mn-cs"/>
              </a:rPr>
              <a:t> R, et al. </a:t>
            </a:r>
            <a:r>
              <a:rPr kumimoji="0" lang="en-GB" altLang="en-US" sz="1000" b="0" i="0" u="none" strike="noStrike" kern="1200" cap="none" spc="0" normalizeH="0" baseline="0" noProof="0" dirty="0" err="1">
                <a:ln>
                  <a:noFill/>
                </a:ln>
                <a:solidFill>
                  <a:srgbClr val="5C5C5C"/>
                </a:solidFill>
                <a:effectLst/>
                <a:uLnTx/>
                <a:uFillTx/>
                <a:latin typeface="Arial"/>
                <a:ea typeface="+mn-ea"/>
                <a:cs typeface="+mn-cs"/>
              </a:rPr>
              <a:t>Curr</a:t>
            </a:r>
            <a:r>
              <a:rPr kumimoji="0" lang="en-GB" altLang="en-US" sz="1000" b="0" i="0" u="none" strike="noStrike" kern="1200" cap="none" spc="0" normalizeH="0" baseline="0" noProof="0" dirty="0">
                <a:ln>
                  <a:noFill/>
                </a:ln>
                <a:solidFill>
                  <a:srgbClr val="5C5C5C"/>
                </a:solidFill>
                <a:effectLst/>
                <a:uLnTx/>
                <a:uFillTx/>
                <a:latin typeface="Arial"/>
                <a:ea typeface="+mn-ea"/>
                <a:cs typeface="+mn-cs"/>
              </a:rPr>
              <a:t> Med Res </a:t>
            </a:r>
            <a:r>
              <a:rPr kumimoji="0" lang="en-GB" altLang="en-US" sz="1000" b="0" i="0" u="none" strike="noStrike" kern="1200" cap="none" spc="0" normalizeH="0" baseline="0" noProof="0" dirty="0" err="1">
                <a:ln>
                  <a:noFill/>
                </a:ln>
                <a:solidFill>
                  <a:srgbClr val="5C5C5C"/>
                </a:solidFill>
                <a:effectLst/>
                <a:uLnTx/>
                <a:uFillTx/>
                <a:latin typeface="Arial"/>
                <a:ea typeface="+mn-ea"/>
                <a:cs typeface="+mn-cs"/>
              </a:rPr>
              <a:t>Opin</a:t>
            </a:r>
            <a:r>
              <a:rPr kumimoji="0" lang="en-GB" altLang="en-US" sz="1000" b="0" i="0" u="none" strike="noStrike" kern="1200" cap="none" spc="0" normalizeH="0" baseline="0" noProof="0" dirty="0">
                <a:ln>
                  <a:noFill/>
                </a:ln>
                <a:solidFill>
                  <a:srgbClr val="5C5C5C"/>
                </a:solidFill>
                <a:effectLst/>
                <a:uLnTx/>
                <a:uFillTx/>
                <a:latin typeface="Arial"/>
                <a:ea typeface="+mn-ea"/>
                <a:cs typeface="+mn-cs"/>
              </a:rPr>
              <a:t> 2004;20:1403–1418 (STEP); 3. O’Byrne PM, et al. Am J </a:t>
            </a:r>
            <a:r>
              <a:rPr kumimoji="0" lang="en-GB" altLang="en-US" sz="1000" b="0" i="0" u="none" strike="noStrike" kern="1200" cap="none" spc="0" normalizeH="0" baseline="0" noProof="0" dirty="0" err="1">
                <a:ln>
                  <a:noFill/>
                </a:ln>
                <a:solidFill>
                  <a:srgbClr val="5C5C5C"/>
                </a:solidFill>
                <a:effectLst/>
                <a:uLnTx/>
                <a:uFillTx/>
                <a:latin typeface="Arial"/>
                <a:ea typeface="+mn-ea"/>
                <a:cs typeface="+mn-cs"/>
              </a:rPr>
              <a:t>Respir</a:t>
            </a:r>
            <a:r>
              <a:rPr kumimoji="0" lang="en-GB" altLang="en-US" sz="1000" b="0" i="0" u="none" strike="noStrike" kern="1200" cap="none" spc="0" normalizeH="0" baseline="0" noProof="0" dirty="0">
                <a:ln>
                  <a:noFill/>
                </a:ln>
                <a:solidFill>
                  <a:srgbClr val="5C5C5C"/>
                </a:solidFill>
                <a:effectLst/>
                <a:uLnTx/>
                <a:uFillTx/>
                <a:latin typeface="Arial"/>
                <a:ea typeface="+mn-ea"/>
                <a:cs typeface="+mn-cs"/>
              </a:rPr>
              <a:t> </a:t>
            </a:r>
            <a:r>
              <a:rPr kumimoji="0" lang="en-GB" altLang="en-US" sz="1000" b="0" i="0" u="none" strike="noStrike" kern="1200" cap="none" spc="0" normalizeH="0" baseline="0" noProof="0" dirty="0" err="1">
                <a:ln>
                  <a:noFill/>
                </a:ln>
                <a:solidFill>
                  <a:srgbClr val="5C5C5C"/>
                </a:solidFill>
                <a:effectLst/>
                <a:uLnTx/>
                <a:uFillTx/>
                <a:latin typeface="Arial"/>
                <a:ea typeface="+mn-ea"/>
                <a:cs typeface="+mn-cs"/>
              </a:rPr>
              <a:t>Crit</a:t>
            </a:r>
            <a:r>
              <a:rPr kumimoji="0" lang="en-GB" altLang="en-US" sz="1000" b="0" i="0" u="none" strike="noStrike" kern="1200" cap="none" spc="0" normalizeH="0" baseline="0" noProof="0" dirty="0">
                <a:ln>
                  <a:noFill/>
                </a:ln>
                <a:solidFill>
                  <a:srgbClr val="5C5C5C"/>
                </a:solidFill>
                <a:effectLst/>
                <a:uLnTx/>
                <a:uFillTx/>
                <a:latin typeface="Arial"/>
                <a:ea typeface="+mn-ea"/>
                <a:cs typeface="+mn-cs"/>
              </a:rPr>
              <a:t> Care Med 2005;171:129–136 (STAY); 4. </a:t>
            </a:r>
            <a:r>
              <a:rPr kumimoji="0" lang="en-GB" altLang="ko-KR" sz="1000" b="0" i="0" u="none" strike="noStrike" kern="1200" cap="none" spc="0" normalizeH="0" baseline="0" noProof="0" dirty="0">
                <a:ln>
                  <a:noFill/>
                </a:ln>
                <a:solidFill>
                  <a:srgbClr val="5C5C5C"/>
                </a:solidFill>
                <a:effectLst/>
                <a:uLnTx/>
                <a:uFillTx/>
                <a:latin typeface="Arial"/>
                <a:ea typeface="굴림" panose="020B0600000101010101" pitchFamily="34" charset="-127"/>
                <a:cs typeface="+mn-cs"/>
              </a:rPr>
              <a:t>Rabe KF, et al. Lancet 2006;368:744–753 (SMILE); </a:t>
            </a:r>
            <a:r>
              <a:rPr kumimoji="0" lang="en-GB" altLang="en-US" sz="1000" b="0" i="0" u="none" strike="noStrike" kern="1200" cap="none" spc="0" normalizeH="0" baseline="0" noProof="0" dirty="0">
                <a:ln>
                  <a:noFill/>
                </a:ln>
                <a:solidFill>
                  <a:srgbClr val="5C5C5C"/>
                </a:solidFill>
                <a:effectLst/>
                <a:uLnTx/>
                <a:uFillTx/>
                <a:latin typeface="Arial"/>
                <a:ea typeface="+mn-ea"/>
                <a:cs typeface="+mn-cs"/>
              </a:rPr>
              <a:t>5. Data on file, not in main publication (Kuna P, et al. </a:t>
            </a:r>
            <a:r>
              <a:rPr kumimoji="0" lang="en-GB" altLang="en-US" sz="1000" b="0" i="0" u="none" strike="noStrike" kern="1200" cap="none" spc="0" normalizeH="0" baseline="0" noProof="0" dirty="0" err="1">
                <a:ln>
                  <a:noFill/>
                </a:ln>
                <a:solidFill>
                  <a:srgbClr val="5C5C5C"/>
                </a:solidFill>
                <a:effectLst/>
                <a:uLnTx/>
                <a:uFillTx/>
                <a:latin typeface="Arial"/>
                <a:ea typeface="+mn-ea"/>
                <a:cs typeface="+mn-cs"/>
              </a:rPr>
              <a:t>Int</a:t>
            </a:r>
            <a:r>
              <a:rPr kumimoji="0" lang="en-GB" altLang="en-US" sz="1000" b="0" i="0" u="none" strike="noStrike" kern="1200" cap="none" spc="0" normalizeH="0" baseline="0" noProof="0" dirty="0">
                <a:ln>
                  <a:noFill/>
                </a:ln>
                <a:solidFill>
                  <a:srgbClr val="5C5C5C"/>
                </a:solidFill>
                <a:effectLst/>
                <a:uLnTx/>
                <a:uFillTx/>
                <a:latin typeface="Arial"/>
                <a:ea typeface="+mn-ea"/>
                <a:cs typeface="+mn-cs"/>
              </a:rPr>
              <a:t> J </a:t>
            </a:r>
            <a:r>
              <a:rPr kumimoji="0" lang="en-GB" altLang="en-US" sz="1000" b="0" i="0" u="none" strike="noStrike" kern="1200" cap="none" spc="0" normalizeH="0" baseline="0" noProof="0" dirty="0" err="1">
                <a:ln>
                  <a:noFill/>
                </a:ln>
                <a:solidFill>
                  <a:srgbClr val="5C5C5C"/>
                </a:solidFill>
                <a:effectLst/>
                <a:uLnTx/>
                <a:uFillTx/>
                <a:latin typeface="Arial"/>
                <a:ea typeface="+mn-ea"/>
                <a:cs typeface="+mn-cs"/>
              </a:rPr>
              <a:t>Clin</a:t>
            </a:r>
            <a:r>
              <a:rPr kumimoji="0" lang="en-GB" altLang="en-US" sz="1000" b="0" i="0" u="none" strike="noStrike" kern="1200" cap="none" spc="0" normalizeH="0" baseline="0" noProof="0" dirty="0">
                <a:ln>
                  <a:noFill/>
                </a:ln>
                <a:solidFill>
                  <a:srgbClr val="5C5C5C"/>
                </a:solidFill>
                <a:effectLst/>
                <a:uLnTx/>
                <a:uFillTx/>
                <a:latin typeface="Arial"/>
                <a:ea typeface="+mn-ea"/>
                <a:cs typeface="+mn-cs"/>
              </a:rPr>
              <a:t> </a:t>
            </a:r>
            <a:r>
              <a:rPr kumimoji="0" lang="en-GB" altLang="en-US" sz="1000" b="0" i="0" u="none" strike="noStrike" kern="1200" cap="none" spc="0" normalizeH="0" baseline="0" noProof="0" dirty="0" err="1">
                <a:ln>
                  <a:noFill/>
                </a:ln>
                <a:solidFill>
                  <a:srgbClr val="5C5C5C"/>
                </a:solidFill>
                <a:effectLst/>
                <a:uLnTx/>
                <a:uFillTx/>
                <a:latin typeface="Arial"/>
                <a:ea typeface="+mn-ea"/>
                <a:cs typeface="+mn-cs"/>
              </a:rPr>
              <a:t>Pract</a:t>
            </a:r>
            <a:r>
              <a:rPr kumimoji="0" lang="en-GB" altLang="en-US" sz="1000" b="0" i="0" u="none" strike="noStrike" kern="1200" cap="none" spc="0" normalizeH="0" baseline="0" noProof="0" dirty="0">
                <a:ln>
                  <a:noFill/>
                </a:ln>
                <a:solidFill>
                  <a:srgbClr val="5C5C5C"/>
                </a:solidFill>
                <a:effectLst/>
                <a:uLnTx/>
                <a:uFillTx/>
                <a:latin typeface="Arial"/>
                <a:ea typeface="+mn-ea"/>
                <a:cs typeface="+mn-cs"/>
              </a:rPr>
              <a:t> 2007;61:725–736); CSR SD-039-0735, table 17, footnote; data extrapolated from 6 </a:t>
            </a:r>
            <a:r>
              <a:rPr kumimoji="0" lang="en-GB" altLang="en-US" sz="1000" b="0" i="0" u="none" strike="noStrike" kern="1200" cap="none" spc="0" normalizeH="0" baseline="0" noProof="0" dirty="0" err="1">
                <a:ln>
                  <a:noFill/>
                </a:ln>
                <a:solidFill>
                  <a:srgbClr val="5C5C5C"/>
                </a:solidFill>
                <a:effectLst/>
                <a:uLnTx/>
                <a:uFillTx/>
                <a:latin typeface="Arial"/>
                <a:ea typeface="+mn-ea"/>
                <a:cs typeface="+mn-cs"/>
              </a:rPr>
              <a:t>mo</a:t>
            </a:r>
            <a:r>
              <a:rPr kumimoji="0" lang="en-GB" altLang="en-US" sz="1000" b="0" i="0" u="none" strike="noStrike" kern="1200" cap="none" spc="0" normalizeH="0" baseline="0" noProof="0" dirty="0">
                <a:ln>
                  <a:noFill/>
                </a:ln>
                <a:solidFill>
                  <a:srgbClr val="5C5C5C"/>
                </a:solidFill>
                <a:effectLst/>
                <a:uLnTx/>
                <a:uFillTx/>
                <a:latin typeface="Arial"/>
                <a:ea typeface="+mn-ea"/>
                <a:cs typeface="+mn-cs"/>
              </a:rPr>
              <a:t> data (COMPASS); 6. </a:t>
            </a:r>
            <a:r>
              <a:rPr kumimoji="0" lang="en-GB" altLang="en-US" sz="1000" b="0" i="0" u="none" strike="noStrike" kern="1200" cap="none" spc="0" normalizeH="0" baseline="0" noProof="0" dirty="0" err="1">
                <a:ln>
                  <a:noFill/>
                </a:ln>
                <a:solidFill>
                  <a:srgbClr val="5C5C5C"/>
                </a:solidFill>
                <a:effectLst/>
                <a:uLnTx/>
                <a:uFillTx/>
                <a:latin typeface="Arial"/>
                <a:ea typeface="+mn-ea"/>
                <a:cs typeface="+mn-cs"/>
              </a:rPr>
              <a:t>Bousquet</a:t>
            </a:r>
            <a:r>
              <a:rPr kumimoji="0" lang="en-GB" altLang="en-US" sz="1000" b="0" i="0" u="none" strike="noStrike" kern="1200" cap="none" spc="0" normalizeH="0" baseline="0" noProof="0" dirty="0">
                <a:ln>
                  <a:noFill/>
                </a:ln>
                <a:solidFill>
                  <a:srgbClr val="5C5C5C"/>
                </a:solidFill>
                <a:effectLst/>
                <a:uLnTx/>
                <a:uFillTx/>
                <a:latin typeface="Arial"/>
                <a:ea typeface="+mn-ea"/>
                <a:cs typeface="+mn-cs"/>
              </a:rPr>
              <a:t> J, et al. </a:t>
            </a:r>
            <a:r>
              <a:rPr kumimoji="0" lang="en-GB" altLang="en-US" sz="1000" b="0" i="0" u="none" strike="noStrike" kern="1200" cap="none" spc="0" normalizeH="0" baseline="0" noProof="0" dirty="0" err="1">
                <a:ln>
                  <a:noFill/>
                </a:ln>
                <a:solidFill>
                  <a:srgbClr val="5C5C5C"/>
                </a:solidFill>
                <a:effectLst/>
                <a:uLnTx/>
                <a:uFillTx/>
                <a:latin typeface="Arial"/>
                <a:ea typeface="+mn-ea"/>
                <a:cs typeface="+mn-cs"/>
              </a:rPr>
              <a:t>Respir</a:t>
            </a:r>
            <a:r>
              <a:rPr kumimoji="0" lang="en-GB" altLang="en-US" sz="1000" b="0" i="0" u="none" strike="noStrike" kern="1200" cap="none" spc="0" normalizeH="0" baseline="0" noProof="0" dirty="0">
                <a:ln>
                  <a:noFill/>
                </a:ln>
                <a:solidFill>
                  <a:srgbClr val="5C5C5C"/>
                </a:solidFill>
                <a:effectLst/>
                <a:uLnTx/>
                <a:uFillTx/>
                <a:latin typeface="Arial"/>
                <a:ea typeface="+mn-ea"/>
                <a:cs typeface="+mn-cs"/>
              </a:rPr>
              <a:t> Med 2007;101:2437–2446 (AHEAD).</a:t>
            </a:r>
          </a:p>
        </p:txBody>
      </p:sp>
      <p:sp>
        <p:nvSpPr>
          <p:cNvPr id="909373" name="Rectangle 61">
            <a:extLst>
              <a:ext uri="{FF2B5EF4-FFF2-40B4-BE49-F238E27FC236}">
                <a16:creationId xmlns:a16="http://schemas.microsoft.com/office/drawing/2014/main" id="{921005A1-DA97-4B16-A1AA-1711FD2E989E}"/>
              </a:ext>
            </a:extLst>
          </p:cNvPr>
          <p:cNvSpPr>
            <a:spLocks noGrp="1" noChangeArrowheads="1"/>
          </p:cNvSpPr>
          <p:nvPr>
            <p:ph type="title"/>
          </p:nvPr>
        </p:nvSpPr>
        <p:spPr>
          <a:xfrm>
            <a:off x="514792" y="86399"/>
            <a:ext cx="11159820" cy="899985"/>
          </a:xfrm>
        </p:spPr>
        <p:txBody>
          <a:bodyPr wrap="square" lIns="0" tIns="46799" rIns="89999" bIns="46799" anchor="b">
            <a:noAutofit/>
          </a:bodyPr>
          <a:lstStyle/>
          <a:p>
            <a:pPr>
              <a:lnSpc>
                <a:spcPct val="80000"/>
              </a:lnSpc>
            </a:pPr>
            <a:r>
              <a:rPr lang="en-GB" altLang="en-US" dirty="0"/>
              <a:t>Symbicord</a:t>
            </a:r>
            <a:r>
              <a:rPr lang="en-GB" altLang="en-US" baseline="30000" dirty="0"/>
              <a:t>®†</a:t>
            </a:r>
            <a:r>
              <a:rPr lang="en-GB" altLang="en-US" dirty="0"/>
              <a:t> reduced risk of severe exacerbations vs </a:t>
            </a:r>
            <a:br>
              <a:rPr lang="en-GB" altLang="en-US" dirty="0"/>
            </a:br>
            <a:r>
              <a:rPr lang="en-GB" altLang="en-US" dirty="0"/>
              <a:t>comparator therapies</a:t>
            </a:r>
          </a:p>
        </p:txBody>
      </p:sp>
      <p:grpSp>
        <p:nvGrpSpPr>
          <p:cNvPr id="233" name="Group 232">
            <a:extLst>
              <a:ext uri="{FF2B5EF4-FFF2-40B4-BE49-F238E27FC236}">
                <a16:creationId xmlns:a16="http://schemas.microsoft.com/office/drawing/2014/main" id="{8A1B1300-4ACC-4A27-8ACC-B3C0A4B93DBA}"/>
              </a:ext>
            </a:extLst>
          </p:cNvPr>
          <p:cNvGrpSpPr/>
          <p:nvPr/>
        </p:nvGrpSpPr>
        <p:grpSpPr>
          <a:xfrm>
            <a:off x="2830242" y="1078226"/>
            <a:ext cx="1398751" cy="215444"/>
            <a:chOff x="2452514" y="2269401"/>
            <a:chExt cx="1398751" cy="215444"/>
          </a:xfrm>
        </p:grpSpPr>
        <p:sp>
          <p:nvSpPr>
            <p:cNvPr id="68" name="Rectangle 49">
              <a:extLst>
                <a:ext uri="{FF2B5EF4-FFF2-40B4-BE49-F238E27FC236}">
                  <a16:creationId xmlns:a16="http://schemas.microsoft.com/office/drawing/2014/main" id="{B9170040-11F2-4DA4-824A-0C588C9F9E23}"/>
                </a:ext>
              </a:extLst>
            </p:cNvPr>
            <p:cNvSpPr>
              <a:spLocks noChangeArrowheads="1"/>
            </p:cNvSpPr>
            <p:nvPr/>
          </p:nvSpPr>
          <p:spPr bwMode="auto">
            <a:xfrm>
              <a:off x="2452514" y="2309528"/>
              <a:ext cx="323850" cy="135427"/>
            </a:xfrm>
            <a:prstGeom prst="rect">
              <a:avLst/>
            </a:prstGeom>
            <a:solidFill>
              <a:srgbClr val="EE2D24"/>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sp>
          <p:nvSpPr>
            <p:cNvPr id="69" name="Rectangle 50">
              <a:extLst>
                <a:ext uri="{FF2B5EF4-FFF2-40B4-BE49-F238E27FC236}">
                  <a16:creationId xmlns:a16="http://schemas.microsoft.com/office/drawing/2014/main" id="{FC696006-304A-4042-9BDD-A8E275CFBA74}"/>
                </a:ext>
              </a:extLst>
            </p:cNvPr>
            <p:cNvSpPr>
              <a:spLocks noChangeArrowheads="1"/>
            </p:cNvSpPr>
            <p:nvPr/>
          </p:nvSpPr>
          <p:spPr bwMode="auto">
            <a:xfrm>
              <a:off x="2849388" y="2269401"/>
              <a:ext cx="100187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ct val="20000"/>
                </a:spcBef>
                <a:spcAft>
                  <a:spcPts val="0"/>
                </a:spcAft>
                <a:buClr>
                  <a:srgbClr val="E8004D"/>
                </a:buClr>
                <a:buSzPct val="125000"/>
                <a:buFont typeface="Symbol" panose="05050102010706020507" pitchFamily="18" charset="2"/>
                <a:buNone/>
                <a:tabLst/>
                <a:defRPr/>
              </a:pPr>
              <a:r>
                <a:rPr kumimoji="0" lang="en-GB" altLang="en-GB" sz="1400" b="0" i="0" u="none" strike="noStrike" kern="1200" cap="none" spc="0" normalizeH="0" baseline="0" noProof="0" dirty="0">
                  <a:ln>
                    <a:noFill/>
                  </a:ln>
                  <a:solidFill>
                    <a:srgbClr val="5C5C5C"/>
                  </a:solidFill>
                  <a:effectLst/>
                  <a:uLnTx/>
                  <a:uFillTx/>
                  <a:latin typeface="Arial"/>
                  <a:ea typeface="+mn-ea"/>
                  <a:cs typeface="+mn-cs"/>
                </a:rPr>
                <a:t>Symbicord</a:t>
              </a:r>
              <a:r>
                <a:rPr kumimoji="0" lang="en-GB" altLang="en-GB" sz="1400" b="0" i="0" u="none" strike="noStrike" kern="1200" cap="none" spc="0" normalizeH="0" baseline="30000" noProof="0" dirty="0">
                  <a:ln>
                    <a:noFill/>
                  </a:ln>
                  <a:solidFill>
                    <a:srgbClr val="5C5C5C"/>
                  </a:solidFill>
                  <a:effectLst/>
                  <a:uLnTx/>
                  <a:uFillTx/>
                  <a:latin typeface="Arial"/>
                  <a:ea typeface="+mn-ea"/>
                  <a:cs typeface="+mn-cs"/>
                </a:rPr>
                <a:t>®†</a:t>
              </a:r>
              <a:endParaRPr kumimoji="0" lang="en-GB" altLang="en-GB" sz="2000" b="0" i="0" u="none" strike="noStrike" kern="1200" cap="none" spc="0" normalizeH="0" baseline="30000" noProof="0" dirty="0">
                <a:ln>
                  <a:noFill/>
                </a:ln>
                <a:solidFill>
                  <a:srgbClr val="5C5C5C"/>
                </a:solidFill>
                <a:effectLst/>
                <a:uLnTx/>
                <a:uFillTx/>
                <a:latin typeface="Arial"/>
                <a:ea typeface="+mn-ea"/>
                <a:cs typeface="+mn-cs"/>
              </a:endParaRPr>
            </a:p>
          </p:txBody>
        </p:sp>
      </p:grpSp>
      <p:grpSp>
        <p:nvGrpSpPr>
          <p:cNvPr id="13" name="Group 12">
            <a:extLst>
              <a:ext uri="{FF2B5EF4-FFF2-40B4-BE49-F238E27FC236}">
                <a16:creationId xmlns:a16="http://schemas.microsoft.com/office/drawing/2014/main" id="{5509EA40-0B87-4079-ABB9-6EF1FF7823D6}"/>
              </a:ext>
            </a:extLst>
          </p:cNvPr>
          <p:cNvGrpSpPr/>
          <p:nvPr/>
        </p:nvGrpSpPr>
        <p:grpSpPr>
          <a:xfrm>
            <a:off x="4995736" y="1078226"/>
            <a:ext cx="2016893" cy="215444"/>
            <a:chOff x="2446719" y="1441546"/>
            <a:chExt cx="2016893" cy="215444"/>
          </a:xfrm>
        </p:grpSpPr>
        <p:sp>
          <p:nvSpPr>
            <p:cNvPr id="70" name="Rectangle 51">
              <a:extLst>
                <a:ext uri="{FF2B5EF4-FFF2-40B4-BE49-F238E27FC236}">
                  <a16:creationId xmlns:a16="http://schemas.microsoft.com/office/drawing/2014/main" id="{64D2F6D7-0E6D-4706-A7E4-E71F8ADB2C6A}"/>
                </a:ext>
              </a:extLst>
            </p:cNvPr>
            <p:cNvSpPr>
              <a:spLocks noChangeArrowheads="1"/>
            </p:cNvSpPr>
            <p:nvPr/>
          </p:nvSpPr>
          <p:spPr bwMode="auto">
            <a:xfrm>
              <a:off x="2446719" y="1480837"/>
              <a:ext cx="323850" cy="137099"/>
            </a:xfrm>
            <a:prstGeom prst="rect">
              <a:avLst/>
            </a:prstGeom>
            <a:solidFill>
              <a:srgbClr val="B8292F"/>
            </a:solidFill>
            <a:ln>
              <a:noFill/>
            </a:ln>
            <a:effectLst/>
            <a:extLst>
              <a:ext uri="{91240B29-F687-4F45-9708-019B960494DF}">
                <a14:hiddenLine xmlns:a14="http://schemas.microsoft.com/office/drawing/2010/main" w="28575" algn="ctr">
                  <a:solidFill>
                    <a:srgbClr val="FF75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sp>
          <p:nvSpPr>
            <p:cNvPr id="71" name="Rectangle 52">
              <a:extLst>
                <a:ext uri="{FF2B5EF4-FFF2-40B4-BE49-F238E27FC236}">
                  <a16:creationId xmlns:a16="http://schemas.microsoft.com/office/drawing/2014/main" id="{0696E993-193D-4450-A147-C28C304F4BB9}"/>
                </a:ext>
              </a:extLst>
            </p:cNvPr>
            <p:cNvSpPr>
              <a:spLocks noChangeArrowheads="1"/>
            </p:cNvSpPr>
            <p:nvPr/>
          </p:nvSpPr>
          <p:spPr bwMode="auto">
            <a:xfrm>
              <a:off x="2849388" y="1441546"/>
              <a:ext cx="161422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ct val="20000"/>
                </a:spcBef>
                <a:spcAft>
                  <a:spcPts val="0"/>
                </a:spcAft>
                <a:buClr>
                  <a:srgbClr val="E8004D"/>
                </a:buClr>
                <a:buSzPct val="125000"/>
                <a:buFont typeface="Symbol" panose="05050102010706020507" pitchFamily="18" charset="2"/>
                <a:buNone/>
                <a:tabLst/>
                <a:defRPr/>
              </a:pPr>
              <a:r>
                <a:rPr kumimoji="0" lang="en-GB" altLang="en-GB" sz="1400" b="0" i="0" u="none" strike="noStrike" kern="1200" cap="none" spc="0" normalizeH="0" baseline="0" noProof="0" dirty="0">
                  <a:ln>
                    <a:noFill/>
                  </a:ln>
                  <a:solidFill>
                    <a:srgbClr val="5C5C5C"/>
                  </a:solidFill>
                  <a:effectLst/>
                  <a:uLnTx/>
                  <a:uFillTx/>
                  <a:latin typeface="Arial"/>
                  <a:ea typeface="+mn-ea"/>
                  <a:cs typeface="+mn-cs"/>
                </a:rPr>
                <a:t>Symbicord</a:t>
              </a:r>
              <a:r>
                <a:rPr kumimoji="0" lang="en-GB" altLang="en-GB" sz="1400" b="0" i="0" u="none" strike="noStrike" kern="1200" cap="none" spc="0" normalizeH="0" baseline="30000" noProof="0" dirty="0">
                  <a:ln>
                    <a:noFill/>
                  </a:ln>
                  <a:solidFill>
                    <a:srgbClr val="5C5C5C"/>
                  </a:solidFill>
                  <a:effectLst/>
                  <a:uLnTx/>
                  <a:uFillTx/>
                  <a:latin typeface="Arial"/>
                  <a:ea typeface="+mn-ea"/>
                  <a:cs typeface="+mn-cs"/>
                </a:rPr>
                <a:t>®</a:t>
              </a:r>
              <a:r>
                <a:rPr kumimoji="0" lang="en-GB" altLang="en-GB" sz="1400" b="0" i="0" u="none" strike="noStrike" kern="1200" cap="none" spc="0" normalizeH="0" baseline="0" noProof="0" dirty="0">
                  <a:ln>
                    <a:noFill/>
                  </a:ln>
                  <a:solidFill>
                    <a:srgbClr val="5C5C5C"/>
                  </a:solidFill>
                  <a:effectLst/>
                  <a:uLnTx/>
                  <a:uFillTx/>
                  <a:latin typeface="Arial"/>
                  <a:ea typeface="+mn-ea"/>
                  <a:cs typeface="+mn-cs"/>
                </a:rPr>
                <a:t> + SABA</a:t>
              </a:r>
              <a:endParaRPr kumimoji="0" lang="en-GB" altLang="en-GB" sz="2000" b="0" i="0" u="none" strike="noStrike" kern="1200" cap="none" spc="0" normalizeH="0" baseline="0" noProof="0" dirty="0">
                <a:ln>
                  <a:noFill/>
                </a:ln>
                <a:solidFill>
                  <a:srgbClr val="5C5C5C"/>
                </a:solidFill>
                <a:effectLst/>
                <a:uLnTx/>
                <a:uFillTx/>
                <a:latin typeface="Arial"/>
                <a:ea typeface="+mn-ea"/>
                <a:cs typeface="+mn-cs"/>
              </a:endParaRPr>
            </a:p>
          </p:txBody>
        </p:sp>
      </p:grpSp>
      <p:grpSp>
        <p:nvGrpSpPr>
          <p:cNvPr id="12" name="Group 11">
            <a:extLst>
              <a:ext uri="{FF2B5EF4-FFF2-40B4-BE49-F238E27FC236}">
                <a16:creationId xmlns:a16="http://schemas.microsoft.com/office/drawing/2014/main" id="{08622B01-35E4-4556-BEC9-A69E41D57CB3}"/>
              </a:ext>
            </a:extLst>
          </p:cNvPr>
          <p:cNvGrpSpPr/>
          <p:nvPr/>
        </p:nvGrpSpPr>
        <p:grpSpPr>
          <a:xfrm>
            <a:off x="633553" y="1078226"/>
            <a:ext cx="2033030" cy="215680"/>
            <a:chOff x="2446719" y="1217506"/>
            <a:chExt cx="2033030" cy="215680"/>
          </a:xfrm>
        </p:grpSpPr>
        <p:sp>
          <p:nvSpPr>
            <p:cNvPr id="72" name="Rectangle 53">
              <a:extLst>
                <a:ext uri="{FF2B5EF4-FFF2-40B4-BE49-F238E27FC236}">
                  <a16:creationId xmlns:a16="http://schemas.microsoft.com/office/drawing/2014/main" id="{106F1B60-DE9C-4DAD-9C83-ECDC9219DD59}"/>
                </a:ext>
              </a:extLst>
            </p:cNvPr>
            <p:cNvSpPr>
              <a:spLocks noChangeArrowheads="1"/>
            </p:cNvSpPr>
            <p:nvPr/>
          </p:nvSpPr>
          <p:spPr bwMode="auto">
            <a:xfrm>
              <a:off x="2446719" y="1256797"/>
              <a:ext cx="323850" cy="137099"/>
            </a:xfrm>
            <a:prstGeom prst="rect">
              <a:avLst/>
            </a:prstGeom>
            <a:solidFill>
              <a:srgbClr val="8B4513"/>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sp>
          <p:nvSpPr>
            <p:cNvPr id="73" name="Rectangle 54">
              <a:extLst>
                <a:ext uri="{FF2B5EF4-FFF2-40B4-BE49-F238E27FC236}">
                  <a16:creationId xmlns:a16="http://schemas.microsoft.com/office/drawing/2014/main" id="{413838D5-2ED3-4789-93F2-C030F9C174D0}"/>
                </a:ext>
              </a:extLst>
            </p:cNvPr>
            <p:cNvSpPr>
              <a:spLocks noChangeArrowheads="1"/>
            </p:cNvSpPr>
            <p:nvPr/>
          </p:nvSpPr>
          <p:spPr bwMode="auto">
            <a:xfrm>
              <a:off x="2849388" y="1217506"/>
              <a:ext cx="1630361" cy="21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ct val="20000"/>
                </a:spcBef>
                <a:spcAft>
                  <a:spcPts val="0"/>
                </a:spcAft>
                <a:buClr>
                  <a:srgbClr val="E8004D"/>
                </a:buClr>
                <a:buSzPct val="125000"/>
                <a:buFont typeface="Symbol" panose="05050102010706020507" pitchFamily="18" charset="2"/>
                <a:buNone/>
                <a:tabLst/>
                <a:defRPr/>
              </a:pPr>
              <a:r>
                <a:rPr kumimoji="0" lang="en-GB" altLang="en-GB" sz="1400" b="0" i="0" u="none" strike="noStrike" kern="1200" cap="none" spc="0" normalizeH="0" baseline="0" noProof="0" dirty="0">
                  <a:ln>
                    <a:noFill/>
                  </a:ln>
                  <a:solidFill>
                    <a:srgbClr val="5C5C5C"/>
                  </a:solidFill>
                  <a:effectLst/>
                  <a:uLnTx/>
                  <a:uFillTx/>
                  <a:latin typeface="Arial"/>
                  <a:ea typeface="+mn-ea"/>
                  <a:cs typeface="+mn-cs"/>
                </a:rPr>
                <a:t>Budesonide + SABA</a:t>
              </a:r>
              <a:endParaRPr kumimoji="0" lang="en-GB" altLang="en-GB" sz="2000" b="0" i="0" u="none" strike="noStrike" kern="1200" cap="none" spc="0" normalizeH="0" baseline="0" noProof="0" dirty="0">
                <a:ln>
                  <a:noFill/>
                </a:ln>
                <a:solidFill>
                  <a:srgbClr val="5C5C5C"/>
                </a:solidFill>
                <a:effectLst/>
                <a:uLnTx/>
                <a:uFillTx/>
                <a:latin typeface="Arial"/>
                <a:ea typeface="+mn-ea"/>
                <a:cs typeface="+mn-cs"/>
              </a:endParaRPr>
            </a:p>
          </p:txBody>
        </p:sp>
      </p:grpSp>
      <p:grpSp>
        <p:nvGrpSpPr>
          <p:cNvPr id="231" name="Group 230">
            <a:extLst>
              <a:ext uri="{FF2B5EF4-FFF2-40B4-BE49-F238E27FC236}">
                <a16:creationId xmlns:a16="http://schemas.microsoft.com/office/drawing/2014/main" id="{A0FDD471-2A32-4212-8A52-0DAAD15AB7EF}"/>
              </a:ext>
            </a:extLst>
          </p:cNvPr>
          <p:cNvGrpSpPr/>
          <p:nvPr/>
        </p:nvGrpSpPr>
        <p:grpSpPr>
          <a:xfrm>
            <a:off x="7176288" y="1078226"/>
            <a:ext cx="2329479" cy="215444"/>
            <a:chOff x="2446719" y="1683977"/>
            <a:chExt cx="2329479" cy="215444"/>
          </a:xfrm>
        </p:grpSpPr>
        <p:sp>
          <p:nvSpPr>
            <p:cNvPr id="74" name="Rectangle 55">
              <a:extLst>
                <a:ext uri="{FF2B5EF4-FFF2-40B4-BE49-F238E27FC236}">
                  <a16:creationId xmlns:a16="http://schemas.microsoft.com/office/drawing/2014/main" id="{69E7D5B7-2F3D-434F-9229-D67B4ACB3FEE}"/>
                </a:ext>
              </a:extLst>
            </p:cNvPr>
            <p:cNvSpPr>
              <a:spLocks noChangeArrowheads="1"/>
            </p:cNvSpPr>
            <p:nvPr/>
          </p:nvSpPr>
          <p:spPr bwMode="auto">
            <a:xfrm>
              <a:off x="2446719" y="1724104"/>
              <a:ext cx="323850" cy="135427"/>
            </a:xfrm>
            <a:prstGeom prst="rect">
              <a:avLst/>
            </a:prstGeom>
            <a:solidFill>
              <a:srgbClr val="8D1F24"/>
            </a:solidFill>
            <a:ln>
              <a:noFill/>
            </a:ln>
            <a:effectLst/>
            <a:extLst>
              <a:ext uri="{91240B29-F687-4F45-9708-019B960494DF}">
                <a14:hiddenLine xmlns:a14="http://schemas.microsoft.com/office/drawing/2010/main" w="9525">
                  <a:solidFill>
                    <a:srgbClr val="CC99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sp>
          <p:nvSpPr>
            <p:cNvPr id="75" name="Rectangle 56">
              <a:extLst>
                <a:ext uri="{FF2B5EF4-FFF2-40B4-BE49-F238E27FC236}">
                  <a16:creationId xmlns:a16="http://schemas.microsoft.com/office/drawing/2014/main" id="{3E1EA44A-3A63-44C2-A543-634DA0DDEC42}"/>
                </a:ext>
              </a:extLst>
            </p:cNvPr>
            <p:cNvSpPr>
              <a:spLocks noChangeArrowheads="1"/>
            </p:cNvSpPr>
            <p:nvPr/>
          </p:nvSpPr>
          <p:spPr bwMode="auto">
            <a:xfrm>
              <a:off x="2849388" y="1683977"/>
              <a:ext cx="19268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ct val="20000"/>
                </a:spcBef>
                <a:spcAft>
                  <a:spcPts val="0"/>
                </a:spcAft>
                <a:buClr>
                  <a:srgbClr val="E8004D"/>
                </a:buClr>
                <a:buSzPct val="125000"/>
                <a:buFont typeface="Symbol" panose="05050102010706020507" pitchFamily="18" charset="2"/>
                <a:buNone/>
                <a:tabLst/>
                <a:defRPr/>
              </a:pPr>
              <a:r>
                <a:rPr kumimoji="0" lang="en-GB" altLang="en-GB" sz="1400" b="0" i="0" u="none" strike="noStrike" kern="1200" cap="none" spc="0" normalizeH="0" baseline="0" noProof="0" dirty="0">
                  <a:ln>
                    <a:noFill/>
                  </a:ln>
                  <a:solidFill>
                    <a:srgbClr val="5C5C5C"/>
                  </a:solidFill>
                  <a:effectLst/>
                  <a:uLnTx/>
                  <a:uFillTx/>
                  <a:latin typeface="Arial"/>
                  <a:ea typeface="+mn-ea"/>
                  <a:cs typeface="+mn-cs"/>
                </a:rPr>
                <a:t>Symbicord</a:t>
              </a:r>
              <a:r>
                <a:rPr kumimoji="0" lang="en-GB" altLang="en-GB" sz="1400" b="0" i="0" u="none" strike="noStrike" kern="1200" cap="none" spc="0" normalizeH="0" baseline="30000" noProof="0" dirty="0">
                  <a:ln>
                    <a:noFill/>
                  </a:ln>
                  <a:solidFill>
                    <a:srgbClr val="5C5C5C"/>
                  </a:solidFill>
                  <a:effectLst/>
                  <a:uLnTx/>
                  <a:uFillTx/>
                  <a:latin typeface="Arial"/>
                  <a:ea typeface="+mn-ea"/>
                  <a:cs typeface="+mn-cs"/>
                </a:rPr>
                <a:t>®</a:t>
              </a:r>
              <a:r>
                <a:rPr kumimoji="0" lang="en-GB" altLang="en-GB" sz="1400" b="0" i="0" u="none" strike="noStrike" kern="1200" cap="none" spc="0" normalizeH="0" baseline="0" noProof="0" dirty="0">
                  <a:ln>
                    <a:noFill/>
                  </a:ln>
                  <a:solidFill>
                    <a:srgbClr val="5C5C5C"/>
                  </a:solidFill>
                  <a:effectLst/>
                  <a:uLnTx/>
                  <a:uFillTx/>
                  <a:latin typeface="Arial"/>
                  <a:ea typeface="+mn-ea"/>
                  <a:cs typeface="+mn-cs"/>
                </a:rPr>
                <a:t> + formoterol</a:t>
              </a:r>
              <a:endParaRPr kumimoji="0" lang="en-GB" altLang="en-GB" sz="2000" b="0" i="0" u="none" strike="noStrike" kern="1200" cap="none" spc="0" normalizeH="0" baseline="0" noProof="0" dirty="0">
                <a:ln>
                  <a:noFill/>
                </a:ln>
                <a:solidFill>
                  <a:srgbClr val="5C5C5C"/>
                </a:solidFill>
                <a:effectLst/>
                <a:uLnTx/>
                <a:uFillTx/>
                <a:latin typeface="Arial"/>
                <a:ea typeface="+mn-ea"/>
                <a:cs typeface="+mn-cs"/>
              </a:endParaRPr>
            </a:p>
          </p:txBody>
        </p:sp>
      </p:grpSp>
      <p:grpSp>
        <p:nvGrpSpPr>
          <p:cNvPr id="232" name="Group 231">
            <a:extLst>
              <a:ext uri="{FF2B5EF4-FFF2-40B4-BE49-F238E27FC236}">
                <a16:creationId xmlns:a16="http://schemas.microsoft.com/office/drawing/2014/main" id="{1FB00A0C-E8A0-4ACC-B2E5-DBDC8C493E24}"/>
              </a:ext>
            </a:extLst>
          </p:cNvPr>
          <p:cNvGrpSpPr/>
          <p:nvPr/>
        </p:nvGrpSpPr>
        <p:grpSpPr>
          <a:xfrm>
            <a:off x="9669427" y="1078226"/>
            <a:ext cx="1815543" cy="215680"/>
            <a:chOff x="2446719" y="1909690"/>
            <a:chExt cx="1815543" cy="215680"/>
          </a:xfrm>
        </p:grpSpPr>
        <p:sp>
          <p:nvSpPr>
            <p:cNvPr id="76" name="Rectangle 57">
              <a:extLst>
                <a:ext uri="{FF2B5EF4-FFF2-40B4-BE49-F238E27FC236}">
                  <a16:creationId xmlns:a16="http://schemas.microsoft.com/office/drawing/2014/main" id="{9BB084B0-C6BF-4CE2-9F41-C173D8C7C8F7}"/>
                </a:ext>
              </a:extLst>
            </p:cNvPr>
            <p:cNvSpPr>
              <a:spLocks noChangeArrowheads="1"/>
            </p:cNvSpPr>
            <p:nvPr/>
          </p:nvSpPr>
          <p:spPr bwMode="auto">
            <a:xfrm>
              <a:off x="2446719" y="1948981"/>
              <a:ext cx="323850" cy="137099"/>
            </a:xfrm>
            <a:prstGeom prst="rect">
              <a:avLst/>
            </a:prstGeom>
            <a:solidFill>
              <a:srgbClr val="7030A0"/>
            </a:solidFill>
            <a:ln>
              <a:noFill/>
            </a:ln>
            <a:effectLst/>
            <a:extLst>
              <a:ext uri="{91240B29-F687-4F45-9708-019B960494DF}">
                <a14:hiddenLine xmlns:a14="http://schemas.microsoft.com/office/drawing/2010/main" w="9525">
                  <a:solidFill>
                    <a:srgbClr val="CC99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sp>
          <p:nvSpPr>
            <p:cNvPr id="77" name="Rectangle 58">
              <a:extLst>
                <a:ext uri="{FF2B5EF4-FFF2-40B4-BE49-F238E27FC236}">
                  <a16:creationId xmlns:a16="http://schemas.microsoft.com/office/drawing/2014/main" id="{2FA5EFAB-5FE9-4AFA-9C75-C880BBBBD799}"/>
                </a:ext>
              </a:extLst>
            </p:cNvPr>
            <p:cNvSpPr>
              <a:spLocks noChangeArrowheads="1"/>
            </p:cNvSpPr>
            <p:nvPr/>
          </p:nvSpPr>
          <p:spPr bwMode="auto">
            <a:xfrm>
              <a:off x="2849388" y="1909690"/>
              <a:ext cx="1412874" cy="21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ct val="20000"/>
                </a:spcBef>
                <a:spcAft>
                  <a:spcPts val="0"/>
                </a:spcAft>
                <a:buClr>
                  <a:srgbClr val="E8004D"/>
                </a:buClr>
                <a:buSzPct val="125000"/>
                <a:buFont typeface="Symbol" panose="05050102010706020507" pitchFamily="18" charset="2"/>
                <a:buNone/>
                <a:tabLst/>
                <a:defRPr/>
              </a:pPr>
              <a:r>
                <a:rPr kumimoji="0" lang="en-GB" altLang="en-GB" sz="1400" b="0" i="0" u="none" strike="noStrike" kern="1200" cap="none" spc="0" normalizeH="0" baseline="0" noProof="0" dirty="0">
                  <a:ln>
                    <a:noFill/>
                  </a:ln>
                  <a:solidFill>
                    <a:srgbClr val="5C5C5C"/>
                  </a:solidFill>
                  <a:effectLst/>
                  <a:uLnTx/>
                  <a:uFillTx/>
                  <a:latin typeface="Arial"/>
                  <a:ea typeface="+mn-ea"/>
                  <a:cs typeface="+mn-cs"/>
                </a:rPr>
                <a:t>SAL/FLU + SABA</a:t>
              </a:r>
              <a:endParaRPr kumimoji="0" lang="en-GB" altLang="en-GB" sz="2000" b="0" i="0" u="none" strike="noStrike" kern="1200" cap="none" spc="0" normalizeH="0" baseline="0" noProof="0" dirty="0">
                <a:ln>
                  <a:noFill/>
                </a:ln>
                <a:solidFill>
                  <a:srgbClr val="5C5C5C"/>
                </a:solidFill>
                <a:effectLst/>
                <a:uLnTx/>
                <a:uFillTx/>
                <a:latin typeface="Arial"/>
                <a:ea typeface="+mn-ea"/>
                <a:cs typeface="+mn-cs"/>
              </a:endParaRPr>
            </a:p>
          </p:txBody>
        </p:sp>
      </p:grpSp>
      <p:sp>
        <p:nvSpPr>
          <p:cNvPr id="59" name="Text Box 40">
            <a:extLst>
              <a:ext uri="{FF2B5EF4-FFF2-40B4-BE49-F238E27FC236}">
                <a16:creationId xmlns:a16="http://schemas.microsoft.com/office/drawing/2014/main" id="{57E177F0-F07E-46E1-B051-F4B557CC863E}"/>
              </a:ext>
            </a:extLst>
          </p:cNvPr>
          <p:cNvSpPr txBox="1">
            <a:spLocks noChangeArrowheads="1"/>
          </p:cNvSpPr>
          <p:nvPr/>
        </p:nvSpPr>
        <p:spPr bwMode="auto">
          <a:xfrm flipH="1">
            <a:off x="872452" y="2261859"/>
            <a:ext cx="833438" cy="30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ct val="50000"/>
              </a:spcBef>
              <a:spcAft>
                <a:spcPts val="0"/>
              </a:spcAft>
              <a:buClr>
                <a:srgbClr val="E8004D"/>
              </a:buClr>
              <a:buSzPct val="125000"/>
              <a:buFont typeface="Symbol" panose="05050102010706020507" pitchFamily="18" charset="2"/>
              <a:buNone/>
              <a:tabLst/>
              <a:defRPr/>
            </a:pPr>
            <a:r>
              <a:rPr kumimoji="0" lang="en-US" altLang="en-US" sz="1400" b="0" i="0" u="none" strike="noStrike" kern="1200" cap="none" spc="0" normalizeH="0" baseline="0" noProof="0" dirty="0">
                <a:ln>
                  <a:noFill/>
                </a:ln>
                <a:solidFill>
                  <a:srgbClr val="5C5C5C"/>
                </a:solidFill>
                <a:effectLst/>
                <a:uLnTx/>
                <a:uFillTx/>
                <a:latin typeface="Arial"/>
                <a:ea typeface="+mn-ea"/>
                <a:cs typeface="+mn-cs"/>
              </a:rPr>
              <a:t>*** </a:t>
            </a:r>
            <a:endParaRPr kumimoji="0" lang="en-GB" altLang="en-US" sz="1400" b="0" i="0" u="none" strike="noStrike" kern="1200" cap="none" spc="0" normalizeH="0" baseline="0" noProof="0" dirty="0">
              <a:ln>
                <a:noFill/>
              </a:ln>
              <a:solidFill>
                <a:srgbClr val="5C5C5C"/>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0A39C715-E6B6-421A-B881-04C776A2DA74}"/>
              </a:ext>
            </a:extLst>
          </p:cNvPr>
          <p:cNvGrpSpPr/>
          <p:nvPr/>
        </p:nvGrpSpPr>
        <p:grpSpPr>
          <a:xfrm>
            <a:off x="41564" y="1354803"/>
            <a:ext cx="2005227" cy="4244031"/>
            <a:chOff x="442700" y="1817688"/>
            <a:chExt cx="2005227" cy="4244031"/>
          </a:xfrm>
        </p:grpSpPr>
        <p:sp>
          <p:nvSpPr>
            <p:cNvPr id="23" name="Rectangle 29">
              <a:extLst>
                <a:ext uri="{FF2B5EF4-FFF2-40B4-BE49-F238E27FC236}">
                  <a16:creationId xmlns:a16="http://schemas.microsoft.com/office/drawing/2014/main" id="{7A9E5C68-1E73-49FE-9341-48F993206951}"/>
                </a:ext>
              </a:extLst>
            </p:cNvPr>
            <p:cNvSpPr>
              <a:spLocks noChangeArrowheads="1"/>
            </p:cNvSpPr>
            <p:nvPr/>
          </p:nvSpPr>
          <p:spPr bwMode="auto">
            <a:xfrm flipH="1">
              <a:off x="1306514" y="2975313"/>
              <a:ext cx="414338" cy="2453897"/>
            </a:xfrm>
            <a:prstGeom prst="rect">
              <a:avLst/>
            </a:prstGeom>
            <a:solidFill>
              <a:srgbClr val="8B4513"/>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25" name="Rectangle 32">
              <a:extLst>
                <a:ext uri="{FF2B5EF4-FFF2-40B4-BE49-F238E27FC236}">
                  <a16:creationId xmlns:a16="http://schemas.microsoft.com/office/drawing/2014/main" id="{74738FAC-661A-4417-B317-70E088435D9F}"/>
                </a:ext>
              </a:extLst>
            </p:cNvPr>
            <p:cNvSpPr>
              <a:spLocks noChangeArrowheads="1"/>
            </p:cNvSpPr>
            <p:nvPr/>
          </p:nvSpPr>
          <p:spPr bwMode="auto">
            <a:xfrm flipH="1">
              <a:off x="1720852" y="4867937"/>
              <a:ext cx="414338" cy="561273"/>
            </a:xfrm>
            <a:prstGeom prst="rect">
              <a:avLst/>
            </a:prstGeom>
            <a:solidFill>
              <a:srgbClr val="EE2D24"/>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47" name="Text Box 28">
              <a:extLst>
                <a:ext uri="{FF2B5EF4-FFF2-40B4-BE49-F238E27FC236}">
                  <a16:creationId xmlns:a16="http://schemas.microsoft.com/office/drawing/2014/main" id="{80CFD29E-8CA0-4A7E-9EA3-D3691ED05A40}"/>
                </a:ext>
              </a:extLst>
            </p:cNvPr>
            <p:cNvSpPr txBox="1">
              <a:spLocks noChangeArrowheads="1"/>
            </p:cNvSpPr>
            <p:nvPr/>
          </p:nvSpPr>
          <p:spPr bwMode="auto">
            <a:xfrm>
              <a:off x="1125539" y="5507721"/>
              <a:ext cx="132238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457200" rtl="0" eaLnBrk="1" fontAlgn="auto" latinLnBrk="0" hangingPunct="1">
                <a:lnSpc>
                  <a:spcPct val="100000"/>
                </a:lnSpc>
                <a:spcBef>
                  <a:spcPct val="50000"/>
                </a:spcBef>
                <a:spcAft>
                  <a:spcPts val="0"/>
                </a:spcAft>
                <a:buClr>
                  <a:srgbClr val="E8004D"/>
                </a:buClr>
                <a:buSzPct val="125000"/>
                <a:buFont typeface="Symbol" panose="05050102010706020507" pitchFamily="18" charset="2"/>
                <a:buNone/>
                <a:tabLst/>
                <a:defRPr/>
              </a:pPr>
              <a:r>
                <a:rPr kumimoji="0" lang="en-US" altLang="en-US" sz="1200" b="0" i="0" u="none" strike="noStrike" kern="1200" cap="none" spc="0" normalizeH="0" baseline="0" noProof="0" dirty="0">
                  <a:ln>
                    <a:noFill/>
                  </a:ln>
                  <a:solidFill>
                    <a:srgbClr val="5C5C5C"/>
                  </a:solidFill>
                  <a:effectLst/>
                  <a:uLnTx/>
                  <a:uFillTx/>
                  <a:latin typeface="Arial"/>
                  <a:ea typeface="+mn-ea"/>
                  <a:cs typeface="+mn-cs"/>
                </a:rPr>
                <a:t>Rabe et al.</a:t>
              </a:r>
              <a:r>
                <a:rPr kumimoji="0" lang="en-US" altLang="en-US" sz="1200" b="0" i="0" u="none" strike="noStrike" kern="1200" cap="none" spc="0" normalizeH="0" baseline="30000" noProof="0" dirty="0">
                  <a:ln>
                    <a:noFill/>
                  </a:ln>
                  <a:solidFill>
                    <a:srgbClr val="5C5C5C"/>
                  </a:solidFill>
                  <a:effectLst/>
                  <a:uLnTx/>
                  <a:uFillTx/>
                  <a:latin typeface="Arial"/>
                  <a:ea typeface="+mn-ea"/>
                  <a:cs typeface="+mn-cs"/>
                </a:rPr>
                <a:t>1</a:t>
              </a:r>
            </a:p>
            <a:p>
              <a:pPr marL="0" marR="0" lvl="0" indent="0" algn="ctr" defTabSz="457200" rtl="0" eaLnBrk="1" fontAlgn="auto" latinLnBrk="0" hangingPunct="1">
                <a:lnSpc>
                  <a:spcPct val="100000"/>
                </a:lnSpc>
                <a:spcBef>
                  <a:spcPct val="50000"/>
                </a:spcBef>
                <a:spcAft>
                  <a:spcPts val="0"/>
                </a:spcAft>
                <a:buClr>
                  <a:srgbClr val="E8004D"/>
                </a:buClr>
                <a:buSzPct val="125000"/>
                <a:buFont typeface="Symbol" panose="05050102010706020507" pitchFamily="18" charset="2"/>
                <a:buNone/>
                <a:tabLst/>
                <a:defRPr/>
              </a:pPr>
              <a:r>
                <a:rPr kumimoji="0" lang="en-US" altLang="en-US" sz="1200" b="0" i="0" u="none" strike="noStrike" kern="1200" cap="none" spc="0" normalizeH="0" baseline="0" noProof="0" dirty="0">
                  <a:ln>
                    <a:noFill/>
                  </a:ln>
                  <a:solidFill>
                    <a:srgbClr val="5C5C5C"/>
                  </a:solidFill>
                  <a:effectLst/>
                  <a:uLnTx/>
                  <a:uFillTx/>
                  <a:latin typeface="Arial"/>
                  <a:ea typeface="+mn-ea"/>
                  <a:cs typeface="+mn-cs"/>
                </a:rPr>
                <a:t>STEAM</a:t>
              </a:r>
              <a:endParaRPr kumimoji="0" lang="en-GB" altLang="en-US" sz="1200" b="0" i="0" u="none" strike="noStrike" kern="1200" cap="none" spc="0" normalizeH="0" baseline="0" noProof="0" dirty="0">
                <a:ln>
                  <a:noFill/>
                </a:ln>
                <a:solidFill>
                  <a:srgbClr val="5C5C5C"/>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2C832339-086D-435F-A1E1-587229209715}"/>
                </a:ext>
              </a:extLst>
            </p:cNvPr>
            <p:cNvGrpSpPr/>
            <p:nvPr/>
          </p:nvGrpSpPr>
          <p:grpSpPr>
            <a:xfrm>
              <a:off x="442700" y="1817688"/>
              <a:ext cx="1884577" cy="3721771"/>
              <a:chOff x="1103100" y="1817688"/>
              <a:chExt cx="1884577" cy="3721771"/>
            </a:xfrm>
          </p:grpSpPr>
          <p:sp>
            <p:nvSpPr>
              <p:cNvPr id="17" name="Rectangle 11">
                <a:extLst>
                  <a:ext uri="{FF2B5EF4-FFF2-40B4-BE49-F238E27FC236}">
                    <a16:creationId xmlns:a16="http://schemas.microsoft.com/office/drawing/2014/main" id="{008E624E-D4C1-4035-B888-08FA5E39519A}"/>
                  </a:ext>
                </a:extLst>
              </p:cNvPr>
              <p:cNvSpPr>
                <a:spLocks noChangeArrowheads="1"/>
              </p:cNvSpPr>
              <p:nvPr/>
            </p:nvSpPr>
            <p:spPr bwMode="auto">
              <a:xfrm>
                <a:off x="1487489" y="5323971"/>
                <a:ext cx="98425" cy="21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srgbClr val="5C5C5C"/>
                    </a:solidFill>
                    <a:effectLst/>
                    <a:uLnTx/>
                    <a:uFillTx/>
                    <a:latin typeface="Arial" panose="020B0604020202020204" pitchFamily="34" charset="0"/>
                    <a:ea typeface="+mn-ea"/>
                    <a:cs typeface="+mn-cs"/>
                  </a:rPr>
                  <a:t>0</a:t>
                </a:r>
              </a:p>
            </p:txBody>
          </p:sp>
          <p:sp>
            <p:nvSpPr>
              <p:cNvPr id="18" name="Rectangle 12">
                <a:extLst>
                  <a:ext uri="{FF2B5EF4-FFF2-40B4-BE49-F238E27FC236}">
                    <a16:creationId xmlns:a16="http://schemas.microsoft.com/office/drawing/2014/main" id="{3A74F4B4-4AE7-4455-B09B-BD207DEA2187}"/>
                  </a:ext>
                </a:extLst>
              </p:cNvPr>
              <p:cNvSpPr>
                <a:spLocks noChangeArrowheads="1"/>
              </p:cNvSpPr>
              <p:nvPr/>
            </p:nvSpPr>
            <p:spPr bwMode="auto">
              <a:xfrm>
                <a:off x="1401764" y="4597323"/>
                <a:ext cx="198438" cy="21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sv-SE" altLang="en-US" sz="1400" b="0" i="0" u="none" strike="noStrike" kern="1200" cap="none" spc="0" normalizeH="0" baseline="0" noProof="0">
                    <a:ln>
                      <a:noFill/>
                    </a:ln>
                    <a:solidFill>
                      <a:srgbClr val="5C5C5C"/>
                    </a:solidFill>
                    <a:effectLst/>
                    <a:uLnTx/>
                    <a:uFillTx/>
                    <a:latin typeface="Arial" panose="020B0604020202020204" pitchFamily="34" charset="0"/>
                    <a:ea typeface="+mn-ea"/>
                    <a:cs typeface="+mn-cs"/>
                  </a:rPr>
                  <a:t>10</a:t>
                </a:r>
                <a:endParaRPr kumimoji="0" lang="en-GB" altLang="en-US" sz="1400" b="0" i="0" u="none"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19" name="Rectangle 13">
                <a:extLst>
                  <a:ext uri="{FF2B5EF4-FFF2-40B4-BE49-F238E27FC236}">
                    <a16:creationId xmlns:a16="http://schemas.microsoft.com/office/drawing/2014/main" id="{D0BAAB90-0863-4EBD-9A68-58C19C4E7397}"/>
                  </a:ext>
                </a:extLst>
              </p:cNvPr>
              <p:cNvSpPr>
                <a:spLocks noChangeArrowheads="1"/>
              </p:cNvSpPr>
              <p:nvPr/>
            </p:nvSpPr>
            <p:spPr bwMode="auto">
              <a:xfrm>
                <a:off x="1401764" y="3937494"/>
                <a:ext cx="198438" cy="21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a:ln>
                      <a:noFill/>
                    </a:ln>
                    <a:solidFill>
                      <a:srgbClr val="5C5C5C"/>
                    </a:solidFill>
                    <a:effectLst/>
                    <a:uLnTx/>
                    <a:uFillTx/>
                    <a:latin typeface="Arial" panose="020B0604020202020204" pitchFamily="34" charset="0"/>
                    <a:ea typeface="+mn-ea"/>
                    <a:cs typeface="+mn-cs"/>
                  </a:rPr>
                  <a:t>20</a:t>
                </a:r>
              </a:p>
            </p:txBody>
          </p:sp>
          <p:sp>
            <p:nvSpPr>
              <p:cNvPr id="20" name="Rectangle 14">
                <a:extLst>
                  <a:ext uri="{FF2B5EF4-FFF2-40B4-BE49-F238E27FC236}">
                    <a16:creationId xmlns:a16="http://schemas.microsoft.com/office/drawing/2014/main" id="{767B32CD-A557-4817-BC3D-B6CCBA6B61EC}"/>
                  </a:ext>
                </a:extLst>
              </p:cNvPr>
              <p:cNvSpPr>
                <a:spLocks noChangeArrowheads="1"/>
              </p:cNvSpPr>
              <p:nvPr/>
            </p:nvSpPr>
            <p:spPr bwMode="auto">
              <a:xfrm>
                <a:off x="1403352" y="3212517"/>
                <a:ext cx="196850" cy="21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a:ln>
                      <a:noFill/>
                    </a:ln>
                    <a:solidFill>
                      <a:srgbClr val="5C5C5C"/>
                    </a:solidFill>
                    <a:effectLst/>
                    <a:uLnTx/>
                    <a:uFillTx/>
                    <a:latin typeface="Arial" panose="020B0604020202020204" pitchFamily="34" charset="0"/>
                    <a:ea typeface="+mn-ea"/>
                    <a:cs typeface="+mn-cs"/>
                  </a:rPr>
                  <a:t>30</a:t>
                </a:r>
              </a:p>
            </p:txBody>
          </p:sp>
          <p:sp>
            <p:nvSpPr>
              <p:cNvPr id="21" name="Rectangle 15">
                <a:extLst>
                  <a:ext uri="{FF2B5EF4-FFF2-40B4-BE49-F238E27FC236}">
                    <a16:creationId xmlns:a16="http://schemas.microsoft.com/office/drawing/2014/main" id="{38CF1D06-FDEE-4A3C-93E7-FBB836184889}"/>
                  </a:ext>
                </a:extLst>
              </p:cNvPr>
              <p:cNvSpPr>
                <a:spLocks noChangeArrowheads="1"/>
              </p:cNvSpPr>
              <p:nvPr/>
            </p:nvSpPr>
            <p:spPr bwMode="auto">
              <a:xfrm>
                <a:off x="1403352" y="2537654"/>
                <a:ext cx="196850" cy="21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a:ln>
                      <a:noFill/>
                    </a:ln>
                    <a:solidFill>
                      <a:srgbClr val="5C5C5C"/>
                    </a:solidFill>
                    <a:effectLst/>
                    <a:uLnTx/>
                    <a:uFillTx/>
                    <a:latin typeface="Arial" panose="020B0604020202020204" pitchFamily="34" charset="0"/>
                    <a:ea typeface="+mn-ea"/>
                    <a:cs typeface="+mn-cs"/>
                  </a:rPr>
                  <a:t>40</a:t>
                </a:r>
              </a:p>
            </p:txBody>
          </p:sp>
          <p:sp>
            <p:nvSpPr>
              <p:cNvPr id="22" name="Rectangle 16">
                <a:extLst>
                  <a:ext uri="{FF2B5EF4-FFF2-40B4-BE49-F238E27FC236}">
                    <a16:creationId xmlns:a16="http://schemas.microsoft.com/office/drawing/2014/main" id="{9CAA9E73-8BAB-4AC1-9D99-5EC027AD3939}"/>
                  </a:ext>
                </a:extLst>
              </p:cNvPr>
              <p:cNvSpPr>
                <a:spLocks noChangeArrowheads="1"/>
              </p:cNvSpPr>
              <p:nvPr/>
            </p:nvSpPr>
            <p:spPr bwMode="auto">
              <a:xfrm>
                <a:off x="1401764" y="1817688"/>
                <a:ext cx="198438" cy="21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srgbClr val="5C5C5C"/>
                    </a:solidFill>
                    <a:effectLst/>
                    <a:uLnTx/>
                    <a:uFillTx/>
                    <a:latin typeface="Arial" panose="020B0604020202020204" pitchFamily="34" charset="0"/>
                    <a:ea typeface="+mn-ea"/>
                    <a:cs typeface="+mn-cs"/>
                  </a:rPr>
                  <a:t>50</a:t>
                </a:r>
              </a:p>
            </p:txBody>
          </p:sp>
          <p:sp>
            <p:nvSpPr>
              <p:cNvPr id="39" name="Line 40">
                <a:extLst>
                  <a:ext uri="{FF2B5EF4-FFF2-40B4-BE49-F238E27FC236}">
                    <a16:creationId xmlns:a16="http://schemas.microsoft.com/office/drawing/2014/main" id="{E3FF5827-949E-4BA3-B53A-333E55870C46}"/>
                  </a:ext>
                </a:extLst>
              </p:cNvPr>
              <p:cNvSpPr>
                <a:spLocks noChangeShapeType="1"/>
              </p:cNvSpPr>
              <p:nvPr/>
            </p:nvSpPr>
            <p:spPr bwMode="auto">
              <a:xfrm flipH="1" flipV="1">
                <a:off x="1765302" y="1917915"/>
                <a:ext cx="6350" cy="36215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sp>
            <p:nvSpPr>
              <p:cNvPr id="49" name="Line 30">
                <a:extLst>
                  <a:ext uri="{FF2B5EF4-FFF2-40B4-BE49-F238E27FC236}">
                    <a16:creationId xmlns:a16="http://schemas.microsoft.com/office/drawing/2014/main" id="{215B67C6-29BF-464D-B117-DE5D47272917}"/>
                  </a:ext>
                </a:extLst>
              </p:cNvPr>
              <p:cNvSpPr>
                <a:spLocks noChangeShapeType="1"/>
              </p:cNvSpPr>
              <p:nvPr/>
            </p:nvSpPr>
            <p:spPr bwMode="auto">
              <a:xfrm>
                <a:off x="1673227" y="4704232"/>
                <a:ext cx="1047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sp>
            <p:nvSpPr>
              <p:cNvPr id="50" name="Line 31">
                <a:extLst>
                  <a:ext uri="{FF2B5EF4-FFF2-40B4-BE49-F238E27FC236}">
                    <a16:creationId xmlns:a16="http://schemas.microsoft.com/office/drawing/2014/main" id="{05995FDC-B34C-470F-A4CA-78E906A411A9}"/>
                  </a:ext>
                </a:extLst>
              </p:cNvPr>
              <p:cNvSpPr>
                <a:spLocks noChangeShapeType="1"/>
              </p:cNvSpPr>
              <p:nvPr/>
            </p:nvSpPr>
            <p:spPr bwMode="auto">
              <a:xfrm>
                <a:off x="1673227" y="4049414"/>
                <a:ext cx="1047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sp>
            <p:nvSpPr>
              <p:cNvPr id="51" name="Line 32">
                <a:extLst>
                  <a:ext uri="{FF2B5EF4-FFF2-40B4-BE49-F238E27FC236}">
                    <a16:creationId xmlns:a16="http://schemas.microsoft.com/office/drawing/2014/main" id="{5B690C25-933D-4CD6-96C1-3E153ED47317}"/>
                  </a:ext>
                </a:extLst>
              </p:cNvPr>
              <p:cNvSpPr>
                <a:spLocks noChangeShapeType="1"/>
              </p:cNvSpPr>
              <p:nvPr/>
            </p:nvSpPr>
            <p:spPr bwMode="auto">
              <a:xfrm>
                <a:off x="1673227" y="3327778"/>
                <a:ext cx="1047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sp>
            <p:nvSpPr>
              <p:cNvPr id="52" name="Line 33">
                <a:extLst>
                  <a:ext uri="{FF2B5EF4-FFF2-40B4-BE49-F238E27FC236}">
                    <a16:creationId xmlns:a16="http://schemas.microsoft.com/office/drawing/2014/main" id="{803801F2-5D33-4314-811A-699B42DB9333}"/>
                  </a:ext>
                </a:extLst>
              </p:cNvPr>
              <p:cNvSpPr>
                <a:spLocks noChangeShapeType="1"/>
              </p:cNvSpPr>
              <p:nvPr/>
            </p:nvSpPr>
            <p:spPr bwMode="auto">
              <a:xfrm>
                <a:off x="1673227" y="2656256"/>
                <a:ext cx="1047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sp>
            <p:nvSpPr>
              <p:cNvPr id="53" name="Line 34">
                <a:extLst>
                  <a:ext uri="{FF2B5EF4-FFF2-40B4-BE49-F238E27FC236}">
                    <a16:creationId xmlns:a16="http://schemas.microsoft.com/office/drawing/2014/main" id="{577EB832-88C5-401A-BEE5-5DF6C28EF78C}"/>
                  </a:ext>
                </a:extLst>
              </p:cNvPr>
              <p:cNvSpPr>
                <a:spLocks noChangeShapeType="1"/>
              </p:cNvSpPr>
              <p:nvPr/>
            </p:nvSpPr>
            <p:spPr bwMode="auto">
              <a:xfrm>
                <a:off x="1673227" y="1931279"/>
                <a:ext cx="1047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sp>
            <p:nvSpPr>
              <p:cNvPr id="66" name="Line 47">
                <a:extLst>
                  <a:ext uri="{FF2B5EF4-FFF2-40B4-BE49-F238E27FC236}">
                    <a16:creationId xmlns:a16="http://schemas.microsoft.com/office/drawing/2014/main" id="{6619456C-13D6-4B4E-8317-4360F21BB892}"/>
                  </a:ext>
                </a:extLst>
              </p:cNvPr>
              <p:cNvSpPr>
                <a:spLocks noChangeShapeType="1"/>
              </p:cNvSpPr>
              <p:nvPr/>
            </p:nvSpPr>
            <p:spPr bwMode="auto">
              <a:xfrm>
                <a:off x="1652589" y="5430880"/>
                <a:ext cx="1335088"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sp>
            <p:nvSpPr>
              <p:cNvPr id="79" name="Text Box 3">
                <a:extLst>
                  <a:ext uri="{FF2B5EF4-FFF2-40B4-BE49-F238E27FC236}">
                    <a16:creationId xmlns:a16="http://schemas.microsoft.com/office/drawing/2014/main" id="{7E61D109-2457-45D8-9AE0-BEEC41C7E25C}"/>
                  </a:ext>
                </a:extLst>
              </p:cNvPr>
              <p:cNvSpPr txBox="1">
                <a:spLocks noChangeArrowheads="1"/>
              </p:cNvSpPr>
              <p:nvPr/>
            </p:nvSpPr>
            <p:spPr bwMode="auto">
              <a:xfrm rot="16200000">
                <a:off x="-191119" y="3430876"/>
                <a:ext cx="28654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ts val="0"/>
                  </a:spcBef>
                  <a:spcAft>
                    <a:spcPts val="0"/>
                  </a:spcAft>
                  <a:buClr>
                    <a:srgbClr val="E8004D"/>
                  </a:buClr>
                  <a:buSzPct val="125000"/>
                  <a:buFont typeface="Symbol" panose="05050102010706020507" pitchFamily="18" charset="2"/>
                  <a:buNone/>
                  <a:tabLst/>
                  <a:defRPr/>
                </a:pPr>
                <a:r>
                  <a:rPr kumimoji="0" lang="en-US" altLang="en-US" sz="1200" b="0" i="0" u="none" strike="noStrike" kern="1200" cap="none" spc="0" normalizeH="0" baseline="0" noProof="0" dirty="0">
                    <a:ln>
                      <a:noFill/>
                    </a:ln>
                    <a:solidFill>
                      <a:srgbClr val="5C5C5C"/>
                    </a:solidFill>
                    <a:effectLst/>
                    <a:uLnTx/>
                    <a:uFillTx/>
                    <a:latin typeface="Arial" panose="020B0604020202020204" pitchFamily="34" charset="0"/>
                    <a:ea typeface="+mn-ea"/>
                    <a:cs typeface="+mn-cs"/>
                  </a:rPr>
                  <a:t>Exacerbations (per 100 patients/year)</a:t>
                </a:r>
                <a:endParaRPr kumimoji="0" lang="en-GB" altLang="en-US" sz="1200" b="0" i="0" u="none" strike="noStrike" kern="1200" cap="none" spc="0" normalizeH="0" baseline="0" noProof="0" dirty="0">
                  <a:ln>
                    <a:noFill/>
                  </a:ln>
                  <a:solidFill>
                    <a:srgbClr val="5C5C5C"/>
                  </a:solidFill>
                  <a:effectLst/>
                  <a:uLnTx/>
                  <a:uFillTx/>
                  <a:latin typeface="Arial" panose="020B0604020202020204" pitchFamily="34" charset="0"/>
                  <a:ea typeface="+mn-ea"/>
                  <a:cs typeface="+mn-cs"/>
                </a:endParaRPr>
              </a:p>
            </p:txBody>
          </p:sp>
        </p:grpSp>
      </p:grpSp>
      <p:grpSp>
        <p:nvGrpSpPr>
          <p:cNvPr id="6" name="Group 5">
            <a:extLst>
              <a:ext uri="{FF2B5EF4-FFF2-40B4-BE49-F238E27FC236}">
                <a16:creationId xmlns:a16="http://schemas.microsoft.com/office/drawing/2014/main" id="{4895EA87-2AE5-42CC-8924-229A41B59A02}"/>
              </a:ext>
            </a:extLst>
          </p:cNvPr>
          <p:cNvGrpSpPr/>
          <p:nvPr/>
        </p:nvGrpSpPr>
        <p:grpSpPr>
          <a:xfrm>
            <a:off x="2224120" y="1354803"/>
            <a:ext cx="1793480" cy="3967328"/>
            <a:chOff x="2684860" y="1817688"/>
            <a:chExt cx="1793480" cy="3967328"/>
          </a:xfrm>
        </p:grpSpPr>
        <p:sp>
          <p:nvSpPr>
            <p:cNvPr id="44" name="Text Box 25">
              <a:extLst>
                <a:ext uri="{FF2B5EF4-FFF2-40B4-BE49-F238E27FC236}">
                  <a16:creationId xmlns:a16="http://schemas.microsoft.com/office/drawing/2014/main" id="{9679B4DF-7FD9-458D-A854-3A85D95C43C5}"/>
                </a:ext>
              </a:extLst>
            </p:cNvPr>
            <p:cNvSpPr txBox="1">
              <a:spLocks noChangeArrowheads="1"/>
            </p:cNvSpPr>
            <p:nvPr/>
          </p:nvSpPr>
          <p:spPr bwMode="auto">
            <a:xfrm>
              <a:off x="2987677" y="5507721"/>
              <a:ext cx="1490663" cy="27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457200" rtl="0" eaLnBrk="1" fontAlgn="auto" latinLnBrk="0" hangingPunct="1">
                <a:lnSpc>
                  <a:spcPct val="100000"/>
                </a:lnSpc>
                <a:spcBef>
                  <a:spcPct val="50000"/>
                </a:spcBef>
                <a:spcAft>
                  <a:spcPts val="0"/>
                </a:spcAft>
                <a:buClr>
                  <a:srgbClr val="E8004D"/>
                </a:buClr>
                <a:buSzPct val="125000"/>
                <a:buFont typeface="Symbol" panose="05050102010706020507" pitchFamily="18" charset="2"/>
                <a:buNone/>
                <a:tabLst/>
                <a:defRPr/>
              </a:pPr>
              <a:r>
                <a:rPr kumimoji="0" lang="en-US" altLang="en-US" sz="1200" b="0" i="0" u="none" strike="noStrike" kern="1200" cap="none" spc="0" normalizeH="0" baseline="0" noProof="0" dirty="0" err="1">
                  <a:ln>
                    <a:noFill/>
                  </a:ln>
                  <a:solidFill>
                    <a:srgbClr val="5C5C5C"/>
                  </a:solidFill>
                  <a:effectLst/>
                  <a:uLnTx/>
                  <a:uFillTx/>
                  <a:latin typeface="Arial"/>
                  <a:ea typeface="+mn-ea"/>
                  <a:cs typeface="+mn-cs"/>
                </a:rPr>
                <a:t>Scicchitano</a:t>
              </a:r>
              <a:r>
                <a:rPr kumimoji="0" lang="en-US" altLang="en-US" sz="1200" b="0" i="0" u="none" strike="noStrike" kern="1200" cap="none" spc="0" normalizeH="0" baseline="0" noProof="0" dirty="0">
                  <a:ln>
                    <a:noFill/>
                  </a:ln>
                  <a:solidFill>
                    <a:srgbClr val="5C5C5C"/>
                  </a:solidFill>
                  <a:effectLst/>
                  <a:uLnTx/>
                  <a:uFillTx/>
                  <a:latin typeface="Arial"/>
                  <a:ea typeface="+mn-ea"/>
                  <a:cs typeface="+mn-cs"/>
                </a:rPr>
                <a:t> et al.</a:t>
              </a:r>
              <a:r>
                <a:rPr kumimoji="0" lang="en-US" altLang="en-US" sz="1200" b="0" i="0" u="none" strike="noStrike" kern="1200" cap="none" spc="0" normalizeH="0" baseline="30000" noProof="0" dirty="0">
                  <a:ln>
                    <a:noFill/>
                  </a:ln>
                  <a:solidFill>
                    <a:srgbClr val="5C5C5C"/>
                  </a:solidFill>
                  <a:effectLst/>
                  <a:uLnTx/>
                  <a:uFillTx/>
                  <a:latin typeface="Arial"/>
                  <a:ea typeface="+mn-ea"/>
                  <a:cs typeface="+mn-cs"/>
                </a:rPr>
                <a:t>2</a:t>
              </a:r>
              <a:endParaRPr kumimoji="0" lang="en-GB" altLang="en-US" sz="1200" b="0" i="0" u="none" strike="noStrike" kern="1200" cap="none" spc="0" normalizeH="0" baseline="30000" noProof="0" dirty="0">
                <a:ln>
                  <a:noFill/>
                </a:ln>
                <a:solidFill>
                  <a:srgbClr val="5C5C5C"/>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37E1155D-BED5-4553-A1CF-E034A3ED01CE}"/>
                </a:ext>
              </a:extLst>
            </p:cNvPr>
            <p:cNvGrpSpPr/>
            <p:nvPr/>
          </p:nvGrpSpPr>
          <p:grpSpPr>
            <a:xfrm>
              <a:off x="3281364" y="2851699"/>
              <a:ext cx="842963" cy="2577511"/>
              <a:chOff x="3306764" y="2851699"/>
              <a:chExt cx="842963" cy="2577511"/>
            </a:xfrm>
          </p:grpSpPr>
          <p:sp>
            <p:nvSpPr>
              <p:cNvPr id="24" name="Rectangle 30">
                <a:extLst>
                  <a:ext uri="{FF2B5EF4-FFF2-40B4-BE49-F238E27FC236}">
                    <a16:creationId xmlns:a16="http://schemas.microsoft.com/office/drawing/2014/main" id="{BD10DD1E-DD79-460D-95BF-08CD57CBB4B9}"/>
                  </a:ext>
                </a:extLst>
              </p:cNvPr>
              <p:cNvSpPr>
                <a:spLocks noChangeArrowheads="1"/>
              </p:cNvSpPr>
              <p:nvPr/>
            </p:nvSpPr>
            <p:spPr bwMode="auto">
              <a:xfrm flipH="1">
                <a:off x="3306764" y="3118972"/>
                <a:ext cx="414338" cy="2310238"/>
              </a:xfrm>
              <a:prstGeom prst="rect">
                <a:avLst/>
              </a:prstGeom>
              <a:solidFill>
                <a:srgbClr val="8B4513"/>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26" name="Rectangle 33">
                <a:extLst>
                  <a:ext uri="{FF2B5EF4-FFF2-40B4-BE49-F238E27FC236}">
                    <a16:creationId xmlns:a16="http://schemas.microsoft.com/office/drawing/2014/main" id="{DE89AA9C-BFC1-4690-98EE-1F3C485AC1E0}"/>
                  </a:ext>
                </a:extLst>
              </p:cNvPr>
              <p:cNvSpPr>
                <a:spLocks noChangeArrowheads="1"/>
              </p:cNvSpPr>
              <p:nvPr/>
            </p:nvSpPr>
            <p:spPr bwMode="auto">
              <a:xfrm flipH="1">
                <a:off x="3721102" y="4179710"/>
                <a:ext cx="414338" cy="1249500"/>
              </a:xfrm>
              <a:prstGeom prst="rect">
                <a:avLst/>
              </a:prstGeom>
              <a:solidFill>
                <a:srgbClr val="EE2D24"/>
              </a:solidFill>
              <a:ln>
                <a:noFill/>
              </a:ln>
              <a:extLst>
                <a:ext uri="{91240B29-F687-4F45-9708-019B960494DF}">
                  <a14:hiddenLine xmlns:a14="http://schemas.microsoft.com/office/drawing/2010/main" w="3175">
                    <a:solidFill>
                      <a:srgbClr val="000000"/>
                    </a:solidFill>
                    <a:miter lim="800000"/>
                    <a:headEnd/>
                    <a:tailEnd/>
                  </a14:hiddenLine>
                </a:ext>
              </a:extLst>
            </p:spPr>
            <p:txBody>
              <a:bodyPr lIns="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56" name="Text Box 37">
                <a:extLst>
                  <a:ext uri="{FF2B5EF4-FFF2-40B4-BE49-F238E27FC236}">
                    <a16:creationId xmlns:a16="http://schemas.microsoft.com/office/drawing/2014/main" id="{2D2C7D07-8290-4A28-9F76-59E6013F6496}"/>
                  </a:ext>
                </a:extLst>
              </p:cNvPr>
              <p:cNvSpPr txBox="1">
                <a:spLocks noChangeArrowheads="1"/>
              </p:cNvSpPr>
              <p:nvPr/>
            </p:nvSpPr>
            <p:spPr bwMode="auto">
              <a:xfrm flipH="1">
                <a:off x="3316289" y="2851699"/>
                <a:ext cx="833438" cy="30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ct val="50000"/>
                  </a:spcBef>
                  <a:spcAft>
                    <a:spcPts val="0"/>
                  </a:spcAft>
                  <a:buClr>
                    <a:srgbClr val="E8004D"/>
                  </a:buClr>
                  <a:buSzPct val="125000"/>
                  <a:buFont typeface="Symbol" panose="05050102010706020507" pitchFamily="18" charset="2"/>
                  <a:buNone/>
                  <a:tabLst/>
                  <a:defRPr/>
                </a:pPr>
                <a:r>
                  <a:rPr kumimoji="0" lang="en-US" altLang="en-US" sz="1400" b="0" i="0" u="none" strike="noStrike" kern="1200" cap="none" spc="0" normalizeH="0" baseline="0" noProof="0">
                    <a:ln>
                      <a:noFill/>
                    </a:ln>
                    <a:solidFill>
                      <a:srgbClr val="5C5C5C"/>
                    </a:solidFill>
                    <a:effectLst/>
                    <a:uLnTx/>
                    <a:uFillTx/>
                    <a:latin typeface="Arial"/>
                    <a:ea typeface="+mn-ea"/>
                    <a:cs typeface="+mn-cs"/>
                  </a:rPr>
                  <a:t>*** </a:t>
                </a:r>
                <a:endParaRPr kumimoji="0" lang="en-GB" altLang="en-US" sz="1400" b="0" i="0" u="none" strike="noStrike" kern="1200" cap="none" spc="0" normalizeH="0" baseline="0" noProof="0">
                  <a:ln>
                    <a:noFill/>
                  </a:ln>
                  <a:solidFill>
                    <a:srgbClr val="5C5C5C"/>
                  </a:solidFill>
                  <a:effectLst/>
                  <a:uLnTx/>
                  <a:uFillTx/>
                  <a:latin typeface="Arial"/>
                  <a:ea typeface="+mn-ea"/>
                  <a:cs typeface="+mn-cs"/>
                </a:endParaRPr>
              </a:p>
            </p:txBody>
          </p:sp>
        </p:grpSp>
        <p:grpSp>
          <p:nvGrpSpPr>
            <p:cNvPr id="156" name="Group 155">
              <a:extLst>
                <a:ext uri="{FF2B5EF4-FFF2-40B4-BE49-F238E27FC236}">
                  <a16:creationId xmlns:a16="http://schemas.microsoft.com/office/drawing/2014/main" id="{86ADE5A0-30C8-49F1-A293-C6AE956F26FB}"/>
                </a:ext>
              </a:extLst>
            </p:cNvPr>
            <p:cNvGrpSpPr/>
            <p:nvPr/>
          </p:nvGrpSpPr>
          <p:grpSpPr>
            <a:xfrm>
              <a:off x="2684860" y="1817688"/>
              <a:ext cx="1585913" cy="3721771"/>
              <a:chOff x="1401764" y="1817688"/>
              <a:chExt cx="1585913" cy="3721771"/>
            </a:xfrm>
          </p:grpSpPr>
          <p:sp>
            <p:nvSpPr>
              <p:cNvPr id="157" name="Rectangle 11">
                <a:extLst>
                  <a:ext uri="{FF2B5EF4-FFF2-40B4-BE49-F238E27FC236}">
                    <a16:creationId xmlns:a16="http://schemas.microsoft.com/office/drawing/2014/main" id="{678F904F-3A6F-468C-937D-3CD991D6A23F}"/>
                  </a:ext>
                </a:extLst>
              </p:cNvPr>
              <p:cNvSpPr>
                <a:spLocks noChangeArrowheads="1"/>
              </p:cNvSpPr>
              <p:nvPr/>
            </p:nvSpPr>
            <p:spPr bwMode="auto">
              <a:xfrm>
                <a:off x="1487489" y="5323971"/>
                <a:ext cx="98425" cy="21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srgbClr val="5C5C5C"/>
                    </a:solidFill>
                    <a:effectLst/>
                    <a:uLnTx/>
                    <a:uFillTx/>
                    <a:latin typeface="Arial" panose="020B0604020202020204" pitchFamily="34" charset="0"/>
                    <a:ea typeface="+mn-ea"/>
                    <a:cs typeface="+mn-cs"/>
                  </a:rPr>
                  <a:t>0</a:t>
                </a:r>
              </a:p>
            </p:txBody>
          </p:sp>
          <p:sp>
            <p:nvSpPr>
              <p:cNvPr id="158" name="Rectangle 12">
                <a:extLst>
                  <a:ext uri="{FF2B5EF4-FFF2-40B4-BE49-F238E27FC236}">
                    <a16:creationId xmlns:a16="http://schemas.microsoft.com/office/drawing/2014/main" id="{98ADF889-D239-4018-8DC1-627282EBF19D}"/>
                  </a:ext>
                </a:extLst>
              </p:cNvPr>
              <p:cNvSpPr>
                <a:spLocks noChangeArrowheads="1"/>
              </p:cNvSpPr>
              <p:nvPr/>
            </p:nvSpPr>
            <p:spPr bwMode="auto">
              <a:xfrm>
                <a:off x="1401764" y="4597323"/>
                <a:ext cx="198438" cy="21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sv-SE" altLang="en-US" sz="1400" b="0" i="0" u="none" strike="noStrike" kern="1200" cap="none" spc="0" normalizeH="0" baseline="0" noProof="0">
                    <a:ln>
                      <a:noFill/>
                    </a:ln>
                    <a:solidFill>
                      <a:srgbClr val="5C5C5C"/>
                    </a:solidFill>
                    <a:effectLst/>
                    <a:uLnTx/>
                    <a:uFillTx/>
                    <a:latin typeface="Arial" panose="020B0604020202020204" pitchFamily="34" charset="0"/>
                    <a:ea typeface="+mn-ea"/>
                    <a:cs typeface="+mn-cs"/>
                  </a:rPr>
                  <a:t>10</a:t>
                </a:r>
                <a:endParaRPr kumimoji="0" lang="en-GB" altLang="en-US" sz="1400" b="0" i="0" u="none"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159" name="Rectangle 13">
                <a:extLst>
                  <a:ext uri="{FF2B5EF4-FFF2-40B4-BE49-F238E27FC236}">
                    <a16:creationId xmlns:a16="http://schemas.microsoft.com/office/drawing/2014/main" id="{C6FDE0EC-6A3D-4320-B21F-954D8E21891D}"/>
                  </a:ext>
                </a:extLst>
              </p:cNvPr>
              <p:cNvSpPr>
                <a:spLocks noChangeArrowheads="1"/>
              </p:cNvSpPr>
              <p:nvPr/>
            </p:nvSpPr>
            <p:spPr bwMode="auto">
              <a:xfrm>
                <a:off x="1401764" y="3937494"/>
                <a:ext cx="198438" cy="21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a:ln>
                      <a:noFill/>
                    </a:ln>
                    <a:solidFill>
                      <a:srgbClr val="5C5C5C"/>
                    </a:solidFill>
                    <a:effectLst/>
                    <a:uLnTx/>
                    <a:uFillTx/>
                    <a:latin typeface="Arial" panose="020B0604020202020204" pitchFamily="34" charset="0"/>
                    <a:ea typeface="+mn-ea"/>
                    <a:cs typeface="+mn-cs"/>
                  </a:rPr>
                  <a:t>20</a:t>
                </a:r>
              </a:p>
            </p:txBody>
          </p:sp>
          <p:sp>
            <p:nvSpPr>
              <p:cNvPr id="160" name="Rectangle 14">
                <a:extLst>
                  <a:ext uri="{FF2B5EF4-FFF2-40B4-BE49-F238E27FC236}">
                    <a16:creationId xmlns:a16="http://schemas.microsoft.com/office/drawing/2014/main" id="{719BEC9B-76C9-4A3B-8621-94CDA06D0F47}"/>
                  </a:ext>
                </a:extLst>
              </p:cNvPr>
              <p:cNvSpPr>
                <a:spLocks noChangeArrowheads="1"/>
              </p:cNvSpPr>
              <p:nvPr/>
            </p:nvSpPr>
            <p:spPr bwMode="auto">
              <a:xfrm>
                <a:off x="1403352" y="3212517"/>
                <a:ext cx="196850" cy="21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a:ln>
                      <a:noFill/>
                    </a:ln>
                    <a:solidFill>
                      <a:srgbClr val="5C5C5C"/>
                    </a:solidFill>
                    <a:effectLst/>
                    <a:uLnTx/>
                    <a:uFillTx/>
                    <a:latin typeface="Arial" panose="020B0604020202020204" pitchFamily="34" charset="0"/>
                    <a:ea typeface="+mn-ea"/>
                    <a:cs typeface="+mn-cs"/>
                  </a:rPr>
                  <a:t>30</a:t>
                </a:r>
              </a:p>
            </p:txBody>
          </p:sp>
          <p:sp>
            <p:nvSpPr>
              <p:cNvPr id="161" name="Rectangle 15">
                <a:extLst>
                  <a:ext uri="{FF2B5EF4-FFF2-40B4-BE49-F238E27FC236}">
                    <a16:creationId xmlns:a16="http://schemas.microsoft.com/office/drawing/2014/main" id="{7D3E24C1-AF2F-49EE-8E13-1ADED68E160F}"/>
                  </a:ext>
                </a:extLst>
              </p:cNvPr>
              <p:cNvSpPr>
                <a:spLocks noChangeArrowheads="1"/>
              </p:cNvSpPr>
              <p:nvPr/>
            </p:nvSpPr>
            <p:spPr bwMode="auto">
              <a:xfrm>
                <a:off x="1403352" y="2537654"/>
                <a:ext cx="196850" cy="21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a:ln>
                      <a:noFill/>
                    </a:ln>
                    <a:solidFill>
                      <a:srgbClr val="5C5C5C"/>
                    </a:solidFill>
                    <a:effectLst/>
                    <a:uLnTx/>
                    <a:uFillTx/>
                    <a:latin typeface="Arial" panose="020B0604020202020204" pitchFamily="34" charset="0"/>
                    <a:ea typeface="+mn-ea"/>
                    <a:cs typeface="+mn-cs"/>
                  </a:rPr>
                  <a:t>40</a:t>
                </a:r>
              </a:p>
            </p:txBody>
          </p:sp>
          <p:sp>
            <p:nvSpPr>
              <p:cNvPr id="162" name="Rectangle 16">
                <a:extLst>
                  <a:ext uri="{FF2B5EF4-FFF2-40B4-BE49-F238E27FC236}">
                    <a16:creationId xmlns:a16="http://schemas.microsoft.com/office/drawing/2014/main" id="{A2546BB8-C146-4570-ADD4-84233027E53B}"/>
                  </a:ext>
                </a:extLst>
              </p:cNvPr>
              <p:cNvSpPr>
                <a:spLocks noChangeArrowheads="1"/>
              </p:cNvSpPr>
              <p:nvPr/>
            </p:nvSpPr>
            <p:spPr bwMode="auto">
              <a:xfrm>
                <a:off x="1401764" y="1817688"/>
                <a:ext cx="198438" cy="21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a:ln>
                      <a:noFill/>
                    </a:ln>
                    <a:solidFill>
                      <a:srgbClr val="5C5C5C"/>
                    </a:solidFill>
                    <a:effectLst/>
                    <a:uLnTx/>
                    <a:uFillTx/>
                    <a:latin typeface="Arial" panose="020B0604020202020204" pitchFamily="34" charset="0"/>
                    <a:ea typeface="+mn-ea"/>
                    <a:cs typeface="+mn-cs"/>
                  </a:rPr>
                  <a:t>50</a:t>
                </a:r>
              </a:p>
            </p:txBody>
          </p:sp>
          <p:sp>
            <p:nvSpPr>
              <p:cNvPr id="163" name="Line 40">
                <a:extLst>
                  <a:ext uri="{FF2B5EF4-FFF2-40B4-BE49-F238E27FC236}">
                    <a16:creationId xmlns:a16="http://schemas.microsoft.com/office/drawing/2014/main" id="{9F9B0940-47E7-4FAF-97AC-3E86094CD219}"/>
                  </a:ext>
                </a:extLst>
              </p:cNvPr>
              <p:cNvSpPr>
                <a:spLocks noChangeShapeType="1"/>
              </p:cNvSpPr>
              <p:nvPr/>
            </p:nvSpPr>
            <p:spPr bwMode="auto">
              <a:xfrm flipH="1" flipV="1">
                <a:off x="1765302" y="1917915"/>
                <a:ext cx="6350" cy="36215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sp>
            <p:nvSpPr>
              <p:cNvPr id="164" name="Line 30">
                <a:extLst>
                  <a:ext uri="{FF2B5EF4-FFF2-40B4-BE49-F238E27FC236}">
                    <a16:creationId xmlns:a16="http://schemas.microsoft.com/office/drawing/2014/main" id="{A87E968D-9BF0-4DA9-ABE7-E64088047BDA}"/>
                  </a:ext>
                </a:extLst>
              </p:cNvPr>
              <p:cNvSpPr>
                <a:spLocks noChangeShapeType="1"/>
              </p:cNvSpPr>
              <p:nvPr/>
            </p:nvSpPr>
            <p:spPr bwMode="auto">
              <a:xfrm>
                <a:off x="1673227" y="4704232"/>
                <a:ext cx="1047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sp>
            <p:nvSpPr>
              <p:cNvPr id="165" name="Line 31">
                <a:extLst>
                  <a:ext uri="{FF2B5EF4-FFF2-40B4-BE49-F238E27FC236}">
                    <a16:creationId xmlns:a16="http://schemas.microsoft.com/office/drawing/2014/main" id="{2039CF3D-554B-487D-B87E-33D884452C28}"/>
                  </a:ext>
                </a:extLst>
              </p:cNvPr>
              <p:cNvSpPr>
                <a:spLocks noChangeShapeType="1"/>
              </p:cNvSpPr>
              <p:nvPr/>
            </p:nvSpPr>
            <p:spPr bwMode="auto">
              <a:xfrm>
                <a:off x="1673227" y="4049414"/>
                <a:ext cx="1047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sp>
            <p:nvSpPr>
              <p:cNvPr id="166" name="Line 32">
                <a:extLst>
                  <a:ext uri="{FF2B5EF4-FFF2-40B4-BE49-F238E27FC236}">
                    <a16:creationId xmlns:a16="http://schemas.microsoft.com/office/drawing/2014/main" id="{9F81D564-0569-4347-BFF5-DBE753CED231}"/>
                  </a:ext>
                </a:extLst>
              </p:cNvPr>
              <p:cNvSpPr>
                <a:spLocks noChangeShapeType="1"/>
              </p:cNvSpPr>
              <p:nvPr/>
            </p:nvSpPr>
            <p:spPr bwMode="auto">
              <a:xfrm>
                <a:off x="1673227" y="3327778"/>
                <a:ext cx="1047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sp>
            <p:nvSpPr>
              <p:cNvPr id="167" name="Line 33">
                <a:extLst>
                  <a:ext uri="{FF2B5EF4-FFF2-40B4-BE49-F238E27FC236}">
                    <a16:creationId xmlns:a16="http://schemas.microsoft.com/office/drawing/2014/main" id="{BAC1794C-55BB-4E74-BCA3-850A7EF5ACCD}"/>
                  </a:ext>
                </a:extLst>
              </p:cNvPr>
              <p:cNvSpPr>
                <a:spLocks noChangeShapeType="1"/>
              </p:cNvSpPr>
              <p:nvPr/>
            </p:nvSpPr>
            <p:spPr bwMode="auto">
              <a:xfrm>
                <a:off x="1673227" y="2656256"/>
                <a:ext cx="1047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sp>
            <p:nvSpPr>
              <p:cNvPr id="168" name="Line 34">
                <a:extLst>
                  <a:ext uri="{FF2B5EF4-FFF2-40B4-BE49-F238E27FC236}">
                    <a16:creationId xmlns:a16="http://schemas.microsoft.com/office/drawing/2014/main" id="{78715CCD-EA5C-4274-B3BC-7D6A513C5E35}"/>
                  </a:ext>
                </a:extLst>
              </p:cNvPr>
              <p:cNvSpPr>
                <a:spLocks noChangeShapeType="1"/>
              </p:cNvSpPr>
              <p:nvPr/>
            </p:nvSpPr>
            <p:spPr bwMode="auto">
              <a:xfrm>
                <a:off x="1673227" y="1931279"/>
                <a:ext cx="1047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sp>
            <p:nvSpPr>
              <p:cNvPr id="169" name="Line 47">
                <a:extLst>
                  <a:ext uri="{FF2B5EF4-FFF2-40B4-BE49-F238E27FC236}">
                    <a16:creationId xmlns:a16="http://schemas.microsoft.com/office/drawing/2014/main" id="{D16F0C02-57B7-4727-A06F-1D073CAA0587}"/>
                  </a:ext>
                </a:extLst>
              </p:cNvPr>
              <p:cNvSpPr>
                <a:spLocks noChangeShapeType="1"/>
              </p:cNvSpPr>
              <p:nvPr/>
            </p:nvSpPr>
            <p:spPr bwMode="auto">
              <a:xfrm>
                <a:off x="1652589" y="5430880"/>
                <a:ext cx="1335088"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grpSp>
      </p:grpSp>
      <p:grpSp>
        <p:nvGrpSpPr>
          <p:cNvPr id="7" name="Group 6">
            <a:extLst>
              <a:ext uri="{FF2B5EF4-FFF2-40B4-BE49-F238E27FC236}">
                <a16:creationId xmlns:a16="http://schemas.microsoft.com/office/drawing/2014/main" id="{E87DB326-2CBE-4207-B25A-A2EE0F867D94}"/>
              </a:ext>
            </a:extLst>
          </p:cNvPr>
          <p:cNvGrpSpPr/>
          <p:nvPr/>
        </p:nvGrpSpPr>
        <p:grpSpPr>
          <a:xfrm>
            <a:off x="4194929" y="1354803"/>
            <a:ext cx="1870825" cy="4244031"/>
            <a:chOff x="3840094" y="1817688"/>
            <a:chExt cx="1870825" cy="4244031"/>
          </a:xfrm>
        </p:grpSpPr>
        <p:sp>
          <p:nvSpPr>
            <p:cNvPr id="43" name="Text Box 24">
              <a:extLst>
                <a:ext uri="{FF2B5EF4-FFF2-40B4-BE49-F238E27FC236}">
                  <a16:creationId xmlns:a16="http://schemas.microsoft.com/office/drawing/2014/main" id="{DE637F39-AD88-4A33-93F7-3DF5AB0ABF6D}"/>
                </a:ext>
              </a:extLst>
            </p:cNvPr>
            <p:cNvSpPr txBox="1">
              <a:spLocks noChangeArrowheads="1"/>
            </p:cNvSpPr>
            <p:nvPr/>
          </p:nvSpPr>
          <p:spPr bwMode="auto">
            <a:xfrm flipH="1">
              <a:off x="4335464" y="5507721"/>
              <a:ext cx="128905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457200" rtl="0" eaLnBrk="1" fontAlgn="auto" latinLnBrk="0" hangingPunct="1">
                <a:lnSpc>
                  <a:spcPct val="100000"/>
                </a:lnSpc>
                <a:spcBef>
                  <a:spcPct val="50000"/>
                </a:spcBef>
                <a:spcAft>
                  <a:spcPts val="0"/>
                </a:spcAft>
                <a:buClr>
                  <a:srgbClr val="E8004D"/>
                </a:buClr>
                <a:buSzPct val="125000"/>
                <a:buFont typeface="Symbol" panose="05050102010706020507" pitchFamily="18" charset="2"/>
                <a:buNone/>
                <a:tabLst/>
                <a:defRPr/>
              </a:pPr>
              <a:r>
                <a:rPr kumimoji="0" lang="en-US" altLang="en-US" sz="1200" b="0" i="0" u="none" strike="noStrike" kern="1200" cap="none" spc="0" normalizeH="0" baseline="0" noProof="0" dirty="0">
                  <a:ln>
                    <a:noFill/>
                  </a:ln>
                  <a:solidFill>
                    <a:srgbClr val="5C5C5C"/>
                  </a:solidFill>
                  <a:effectLst/>
                  <a:uLnTx/>
                  <a:uFillTx/>
                  <a:latin typeface="Arial"/>
                  <a:ea typeface="+mn-ea"/>
                  <a:cs typeface="+mn-cs"/>
                </a:rPr>
                <a:t>O’Byrne et al.</a:t>
              </a:r>
              <a:r>
                <a:rPr kumimoji="0" lang="en-US" altLang="en-US" sz="1200" b="0" i="0" u="none" strike="noStrike" kern="1200" cap="none" spc="0" normalizeH="0" baseline="30000" noProof="0" dirty="0">
                  <a:ln>
                    <a:noFill/>
                  </a:ln>
                  <a:solidFill>
                    <a:srgbClr val="5C5C5C"/>
                  </a:solidFill>
                  <a:effectLst/>
                  <a:uLnTx/>
                  <a:uFillTx/>
                  <a:latin typeface="Arial"/>
                  <a:ea typeface="+mn-ea"/>
                  <a:cs typeface="+mn-cs"/>
                </a:rPr>
                <a:t>3</a:t>
              </a:r>
            </a:p>
            <a:p>
              <a:pPr marL="0" marR="0" lvl="0" indent="0" algn="ctr" defTabSz="457200" rtl="0" eaLnBrk="1" fontAlgn="auto" latinLnBrk="0" hangingPunct="1">
                <a:lnSpc>
                  <a:spcPct val="100000"/>
                </a:lnSpc>
                <a:spcBef>
                  <a:spcPct val="50000"/>
                </a:spcBef>
                <a:spcAft>
                  <a:spcPts val="0"/>
                </a:spcAft>
                <a:buClr>
                  <a:srgbClr val="E8004D"/>
                </a:buClr>
                <a:buSzPct val="125000"/>
                <a:buFont typeface="Symbol" panose="05050102010706020507" pitchFamily="18" charset="2"/>
                <a:buNone/>
                <a:tabLst/>
                <a:defRPr/>
              </a:pPr>
              <a:r>
                <a:rPr kumimoji="0" lang="en-US" altLang="en-US" sz="1200" b="0" i="0" u="none" strike="noStrike" kern="1200" cap="none" spc="0" normalizeH="0" baseline="0" noProof="0" dirty="0">
                  <a:ln>
                    <a:noFill/>
                  </a:ln>
                  <a:solidFill>
                    <a:srgbClr val="5C5C5C"/>
                  </a:solidFill>
                  <a:effectLst/>
                  <a:uLnTx/>
                  <a:uFillTx/>
                  <a:latin typeface="Arial"/>
                  <a:ea typeface="+mn-ea"/>
                  <a:cs typeface="+mn-cs"/>
                </a:rPr>
                <a:t>STAY</a:t>
              </a:r>
              <a:endParaRPr kumimoji="0" lang="en-GB" altLang="en-US" sz="1200" b="0" i="0" u="none" strike="noStrike" kern="1200" cap="none" spc="0" normalizeH="0" baseline="0" noProof="0" dirty="0">
                <a:ln>
                  <a:noFill/>
                </a:ln>
                <a:solidFill>
                  <a:srgbClr val="5C5C5C"/>
                </a:solidFill>
                <a:effectLst/>
                <a:uLnTx/>
                <a:uFillTx/>
                <a:latin typeface="Arial"/>
                <a:ea typeface="+mn-ea"/>
                <a:cs typeface="+mn-cs"/>
              </a:endParaRPr>
            </a:p>
          </p:txBody>
        </p:sp>
        <p:sp>
          <p:nvSpPr>
            <p:cNvPr id="55" name="Text Box 36">
              <a:extLst>
                <a:ext uri="{FF2B5EF4-FFF2-40B4-BE49-F238E27FC236}">
                  <a16:creationId xmlns:a16="http://schemas.microsoft.com/office/drawing/2014/main" id="{842F2C38-C779-453D-AB56-80E735BC228B}"/>
                </a:ext>
              </a:extLst>
            </p:cNvPr>
            <p:cNvSpPr txBox="1">
              <a:spLocks noChangeArrowheads="1"/>
            </p:cNvSpPr>
            <p:nvPr/>
          </p:nvSpPr>
          <p:spPr bwMode="auto">
            <a:xfrm flipH="1">
              <a:off x="4375152" y="2733097"/>
              <a:ext cx="533400" cy="30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ct val="50000"/>
                </a:spcBef>
                <a:spcAft>
                  <a:spcPts val="0"/>
                </a:spcAft>
                <a:buClr>
                  <a:srgbClr val="E8004D"/>
                </a:buClr>
                <a:buSzPct val="125000"/>
                <a:buFont typeface="Symbol" panose="05050102010706020507" pitchFamily="18" charset="2"/>
                <a:buNone/>
                <a:tabLst/>
                <a:defRPr/>
              </a:pPr>
              <a:r>
                <a:rPr kumimoji="0" lang="en-US" altLang="en-US" sz="1400" b="0" i="0" u="none" strike="noStrike" kern="1200" cap="none" spc="0" normalizeH="0" baseline="0" noProof="0" dirty="0">
                  <a:ln>
                    <a:noFill/>
                  </a:ln>
                  <a:solidFill>
                    <a:srgbClr val="5C5C5C"/>
                  </a:solidFill>
                  <a:effectLst/>
                  <a:uLnTx/>
                  <a:uFillTx/>
                  <a:latin typeface="Arial"/>
                  <a:ea typeface="+mn-ea"/>
                  <a:cs typeface="+mn-cs"/>
                </a:rPr>
                <a:t>*** </a:t>
              </a:r>
              <a:endParaRPr kumimoji="0" lang="en-GB" altLang="en-US" sz="1400" b="0" i="0" u="none" strike="noStrike" kern="1200" cap="none" spc="0" normalizeH="0" baseline="0" noProof="0" dirty="0">
                <a:ln>
                  <a:noFill/>
                </a:ln>
                <a:solidFill>
                  <a:srgbClr val="5C5C5C"/>
                </a:solidFill>
                <a:effectLst/>
                <a:uLnTx/>
                <a:uFillTx/>
                <a:latin typeface="Arial"/>
                <a:ea typeface="+mn-ea"/>
                <a:cs typeface="+mn-cs"/>
              </a:endParaRPr>
            </a:p>
          </p:txBody>
        </p:sp>
        <p:sp>
          <p:nvSpPr>
            <p:cNvPr id="60" name="Text Box 41">
              <a:extLst>
                <a:ext uri="{FF2B5EF4-FFF2-40B4-BE49-F238E27FC236}">
                  <a16:creationId xmlns:a16="http://schemas.microsoft.com/office/drawing/2014/main" id="{102D2453-4F6C-4070-B58D-0EB86108AC3C}"/>
                </a:ext>
              </a:extLst>
            </p:cNvPr>
            <p:cNvSpPr txBox="1">
              <a:spLocks noChangeArrowheads="1"/>
            </p:cNvSpPr>
            <p:nvPr/>
          </p:nvSpPr>
          <p:spPr bwMode="auto">
            <a:xfrm flipH="1">
              <a:off x="4799014" y="2420722"/>
              <a:ext cx="533400" cy="30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ct val="50000"/>
                </a:spcBef>
                <a:spcAft>
                  <a:spcPts val="0"/>
                </a:spcAft>
                <a:buClr>
                  <a:srgbClr val="E8004D"/>
                </a:buClr>
                <a:buSzPct val="125000"/>
                <a:buFont typeface="Symbol" panose="05050102010706020507" pitchFamily="18" charset="2"/>
                <a:buNone/>
                <a:tabLst/>
                <a:defRPr/>
              </a:pPr>
              <a:r>
                <a:rPr kumimoji="0" lang="en-US" altLang="en-US" sz="1400" b="0" i="0" u="none" strike="noStrike" kern="1200" cap="none" spc="0" normalizeH="0" baseline="0" noProof="0" dirty="0">
                  <a:ln>
                    <a:noFill/>
                  </a:ln>
                  <a:solidFill>
                    <a:srgbClr val="5C5C5C"/>
                  </a:solidFill>
                  <a:effectLst/>
                  <a:uLnTx/>
                  <a:uFillTx/>
                  <a:latin typeface="Arial"/>
                  <a:ea typeface="+mn-ea"/>
                  <a:cs typeface="+mn-cs"/>
                </a:rPr>
                <a:t>*** </a:t>
              </a:r>
              <a:endParaRPr kumimoji="0" lang="en-GB" altLang="en-US" sz="1400" b="0" i="0" u="none" strike="noStrike" kern="1200" cap="none" spc="0" normalizeH="0" baseline="0" noProof="0" dirty="0">
                <a:ln>
                  <a:noFill/>
                </a:ln>
                <a:solidFill>
                  <a:srgbClr val="5C5C5C"/>
                </a:solidFill>
                <a:effectLst/>
                <a:uLnTx/>
                <a:uFillTx/>
                <a:latin typeface="Arial"/>
                <a:ea typeface="+mn-ea"/>
                <a:cs typeface="+mn-cs"/>
              </a:endParaRPr>
            </a:p>
          </p:txBody>
        </p:sp>
        <p:sp>
          <p:nvSpPr>
            <p:cNvPr id="63" name="Rectangle 28">
              <a:extLst>
                <a:ext uri="{FF2B5EF4-FFF2-40B4-BE49-F238E27FC236}">
                  <a16:creationId xmlns:a16="http://schemas.microsoft.com/office/drawing/2014/main" id="{529123C0-D99F-4D7B-A4B8-9B1EFFD482C8}"/>
                </a:ext>
              </a:extLst>
            </p:cNvPr>
            <p:cNvSpPr>
              <a:spLocks noChangeArrowheads="1"/>
            </p:cNvSpPr>
            <p:nvPr/>
          </p:nvSpPr>
          <p:spPr bwMode="auto">
            <a:xfrm flipH="1">
              <a:off x="4368802" y="2975313"/>
              <a:ext cx="414338" cy="2453897"/>
            </a:xfrm>
            <a:prstGeom prst="rect">
              <a:avLst/>
            </a:prstGeom>
            <a:solidFill>
              <a:srgbClr val="8B4513"/>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64" name="Rectangle 31">
              <a:extLst>
                <a:ext uri="{FF2B5EF4-FFF2-40B4-BE49-F238E27FC236}">
                  <a16:creationId xmlns:a16="http://schemas.microsoft.com/office/drawing/2014/main" id="{44559317-D910-476F-AC72-2F22EB2C117E}"/>
                </a:ext>
              </a:extLst>
            </p:cNvPr>
            <p:cNvSpPr>
              <a:spLocks noChangeArrowheads="1"/>
            </p:cNvSpPr>
            <p:nvPr/>
          </p:nvSpPr>
          <p:spPr bwMode="auto">
            <a:xfrm flipH="1">
              <a:off x="5195889" y="4122915"/>
              <a:ext cx="414338" cy="1306295"/>
            </a:xfrm>
            <a:prstGeom prst="rect">
              <a:avLst/>
            </a:prstGeom>
            <a:solidFill>
              <a:srgbClr val="EE2D24"/>
            </a:soli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65" name="Rectangle 27">
              <a:extLst>
                <a:ext uri="{FF2B5EF4-FFF2-40B4-BE49-F238E27FC236}">
                  <a16:creationId xmlns:a16="http://schemas.microsoft.com/office/drawing/2014/main" id="{38A735DB-F11C-4FC2-ADB8-34108CE0CD9A}"/>
                </a:ext>
              </a:extLst>
            </p:cNvPr>
            <p:cNvSpPr>
              <a:spLocks noChangeArrowheads="1"/>
            </p:cNvSpPr>
            <p:nvPr/>
          </p:nvSpPr>
          <p:spPr bwMode="auto">
            <a:xfrm flipH="1">
              <a:off x="4781552" y="2646234"/>
              <a:ext cx="414338" cy="2782976"/>
            </a:xfrm>
            <a:prstGeom prst="rect">
              <a:avLst/>
            </a:prstGeom>
            <a:solidFill>
              <a:srgbClr val="B8292F"/>
            </a:solidFill>
            <a:ln>
              <a:noFill/>
            </a:ln>
            <a:effectLst/>
            <a:extLst>
              <a:ext uri="{91240B29-F687-4F45-9708-019B960494DF}">
                <a14:hiddenLine xmlns:a14="http://schemas.microsoft.com/office/drawing/2010/main" w="28575" algn="ctr">
                  <a:solidFill>
                    <a:srgbClr val="FF75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grpSp>
          <p:nvGrpSpPr>
            <p:cNvPr id="171" name="Group 170">
              <a:extLst>
                <a:ext uri="{FF2B5EF4-FFF2-40B4-BE49-F238E27FC236}">
                  <a16:creationId xmlns:a16="http://schemas.microsoft.com/office/drawing/2014/main" id="{E8286012-0279-4B15-A41F-ADE16DD3F1D9}"/>
                </a:ext>
              </a:extLst>
            </p:cNvPr>
            <p:cNvGrpSpPr/>
            <p:nvPr/>
          </p:nvGrpSpPr>
          <p:grpSpPr>
            <a:xfrm>
              <a:off x="3840094" y="1817688"/>
              <a:ext cx="1870825" cy="3721771"/>
              <a:chOff x="1401764" y="1817688"/>
              <a:chExt cx="1870825" cy="3721771"/>
            </a:xfrm>
          </p:grpSpPr>
          <p:sp>
            <p:nvSpPr>
              <p:cNvPr id="172" name="Rectangle 11">
                <a:extLst>
                  <a:ext uri="{FF2B5EF4-FFF2-40B4-BE49-F238E27FC236}">
                    <a16:creationId xmlns:a16="http://schemas.microsoft.com/office/drawing/2014/main" id="{D639F252-FB20-42B4-A5C7-71E3D2DEBFDB}"/>
                  </a:ext>
                </a:extLst>
              </p:cNvPr>
              <p:cNvSpPr>
                <a:spLocks noChangeArrowheads="1"/>
              </p:cNvSpPr>
              <p:nvPr/>
            </p:nvSpPr>
            <p:spPr bwMode="auto">
              <a:xfrm>
                <a:off x="1487489" y="5323971"/>
                <a:ext cx="98425" cy="21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srgbClr val="5C5C5C"/>
                    </a:solidFill>
                    <a:effectLst/>
                    <a:uLnTx/>
                    <a:uFillTx/>
                    <a:latin typeface="Arial" panose="020B0604020202020204" pitchFamily="34" charset="0"/>
                    <a:ea typeface="+mn-ea"/>
                    <a:cs typeface="+mn-cs"/>
                  </a:rPr>
                  <a:t>0</a:t>
                </a:r>
              </a:p>
            </p:txBody>
          </p:sp>
          <p:sp>
            <p:nvSpPr>
              <p:cNvPr id="173" name="Rectangle 12">
                <a:extLst>
                  <a:ext uri="{FF2B5EF4-FFF2-40B4-BE49-F238E27FC236}">
                    <a16:creationId xmlns:a16="http://schemas.microsoft.com/office/drawing/2014/main" id="{0F4EF4F7-0E61-42D2-9F58-CD7C503E0982}"/>
                  </a:ext>
                </a:extLst>
              </p:cNvPr>
              <p:cNvSpPr>
                <a:spLocks noChangeArrowheads="1"/>
              </p:cNvSpPr>
              <p:nvPr/>
            </p:nvSpPr>
            <p:spPr bwMode="auto">
              <a:xfrm>
                <a:off x="1401764" y="4597323"/>
                <a:ext cx="198438" cy="21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sv-SE" altLang="en-US" sz="1400" b="0" i="0" u="none" strike="noStrike" kern="1200" cap="none" spc="0" normalizeH="0" baseline="0" noProof="0">
                    <a:ln>
                      <a:noFill/>
                    </a:ln>
                    <a:solidFill>
                      <a:srgbClr val="5C5C5C"/>
                    </a:solidFill>
                    <a:effectLst/>
                    <a:uLnTx/>
                    <a:uFillTx/>
                    <a:latin typeface="Arial" panose="020B0604020202020204" pitchFamily="34" charset="0"/>
                    <a:ea typeface="+mn-ea"/>
                    <a:cs typeface="+mn-cs"/>
                  </a:rPr>
                  <a:t>10</a:t>
                </a:r>
                <a:endParaRPr kumimoji="0" lang="en-GB" altLang="en-US" sz="1400" b="0" i="0" u="none"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174" name="Rectangle 13">
                <a:extLst>
                  <a:ext uri="{FF2B5EF4-FFF2-40B4-BE49-F238E27FC236}">
                    <a16:creationId xmlns:a16="http://schemas.microsoft.com/office/drawing/2014/main" id="{40C890E3-5D94-45D6-9C64-18D3D49E0B1F}"/>
                  </a:ext>
                </a:extLst>
              </p:cNvPr>
              <p:cNvSpPr>
                <a:spLocks noChangeArrowheads="1"/>
              </p:cNvSpPr>
              <p:nvPr/>
            </p:nvSpPr>
            <p:spPr bwMode="auto">
              <a:xfrm>
                <a:off x="1401764" y="3937494"/>
                <a:ext cx="198438" cy="21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a:ln>
                      <a:noFill/>
                    </a:ln>
                    <a:solidFill>
                      <a:srgbClr val="5C5C5C"/>
                    </a:solidFill>
                    <a:effectLst/>
                    <a:uLnTx/>
                    <a:uFillTx/>
                    <a:latin typeface="Arial" panose="020B0604020202020204" pitchFamily="34" charset="0"/>
                    <a:ea typeface="+mn-ea"/>
                    <a:cs typeface="+mn-cs"/>
                  </a:rPr>
                  <a:t>20</a:t>
                </a:r>
              </a:p>
            </p:txBody>
          </p:sp>
          <p:sp>
            <p:nvSpPr>
              <p:cNvPr id="175" name="Rectangle 14">
                <a:extLst>
                  <a:ext uri="{FF2B5EF4-FFF2-40B4-BE49-F238E27FC236}">
                    <a16:creationId xmlns:a16="http://schemas.microsoft.com/office/drawing/2014/main" id="{66B1F181-A97B-4F72-B59C-AC70E52231A4}"/>
                  </a:ext>
                </a:extLst>
              </p:cNvPr>
              <p:cNvSpPr>
                <a:spLocks noChangeArrowheads="1"/>
              </p:cNvSpPr>
              <p:nvPr/>
            </p:nvSpPr>
            <p:spPr bwMode="auto">
              <a:xfrm>
                <a:off x="1403352" y="3212517"/>
                <a:ext cx="196850" cy="21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a:ln>
                      <a:noFill/>
                    </a:ln>
                    <a:solidFill>
                      <a:srgbClr val="5C5C5C"/>
                    </a:solidFill>
                    <a:effectLst/>
                    <a:uLnTx/>
                    <a:uFillTx/>
                    <a:latin typeface="Arial" panose="020B0604020202020204" pitchFamily="34" charset="0"/>
                    <a:ea typeface="+mn-ea"/>
                    <a:cs typeface="+mn-cs"/>
                  </a:rPr>
                  <a:t>30</a:t>
                </a:r>
              </a:p>
            </p:txBody>
          </p:sp>
          <p:sp>
            <p:nvSpPr>
              <p:cNvPr id="176" name="Rectangle 15">
                <a:extLst>
                  <a:ext uri="{FF2B5EF4-FFF2-40B4-BE49-F238E27FC236}">
                    <a16:creationId xmlns:a16="http://schemas.microsoft.com/office/drawing/2014/main" id="{13C04C00-D58C-422C-AD30-4D0AAFBD907F}"/>
                  </a:ext>
                </a:extLst>
              </p:cNvPr>
              <p:cNvSpPr>
                <a:spLocks noChangeArrowheads="1"/>
              </p:cNvSpPr>
              <p:nvPr/>
            </p:nvSpPr>
            <p:spPr bwMode="auto">
              <a:xfrm>
                <a:off x="1403352" y="2537654"/>
                <a:ext cx="196850" cy="21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a:ln>
                      <a:noFill/>
                    </a:ln>
                    <a:solidFill>
                      <a:srgbClr val="5C5C5C"/>
                    </a:solidFill>
                    <a:effectLst/>
                    <a:uLnTx/>
                    <a:uFillTx/>
                    <a:latin typeface="Arial" panose="020B0604020202020204" pitchFamily="34" charset="0"/>
                    <a:ea typeface="+mn-ea"/>
                    <a:cs typeface="+mn-cs"/>
                  </a:rPr>
                  <a:t>40</a:t>
                </a:r>
              </a:p>
            </p:txBody>
          </p:sp>
          <p:sp>
            <p:nvSpPr>
              <p:cNvPr id="177" name="Rectangle 16">
                <a:extLst>
                  <a:ext uri="{FF2B5EF4-FFF2-40B4-BE49-F238E27FC236}">
                    <a16:creationId xmlns:a16="http://schemas.microsoft.com/office/drawing/2014/main" id="{1D4A3D98-1D68-4F65-883B-C1269C1FACAD}"/>
                  </a:ext>
                </a:extLst>
              </p:cNvPr>
              <p:cNvSpPr>
                <a:spLocks noChangeArrowheads="1"/>
              </p:cNvSpPr>
              <p:nvPr/>
            </p:nvSpPr>
            <p:spPr bwMode="auto">
              <a:xfrm>
                <a:off x="1401764" y="1817688"/>
                <a:ext cx="198438" cy="21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a:ln>
                      <a:noFill/>
                    </a:ln>
                    <a:solidFill>
                      <a:srgbClr val="5C5C5C"/>
                    </a:solidFill>
                    <a:effectLst/>
                    <a:uLnTx/>
                    <a:uFillTx/>
                    <a:latin typeface="Arial" panose="020B0604020202020204" pitchFamily="34" charset="0"/>
                    <a:ea typeface="+mn-ea"/>
                    <a:cs typeface="+mn-cs"/>
                  </a:rPr>
                  <a:t>50</a:t>
                </a:r>
              </a:p>
            </p:txBody>
          </p:sp>
          <p:sp>
            <p:nvSpPr>
              <p:cNvPr id="178" name="Line 40">
                <a:extLst>
                  <a:ext uri="{FF2B5EF4-FFF2-40B4-BE49-F238E27FC236}">
                    <a16:creationId xmlns:a16="http://schemas.microsoft.com/office/drawing/2014/main" id="{51ACF9B6-143E-4893-A6A5-5396ADFE5D3E}"/>
                  </a:ext>
                </a:extLst>
              </p:cNvPr>
              <p:cNvSpPr>
                <a:spLocks noChangeShapeType="1"/>
              </p:cNvSpPr>
              <p:nvPr/>
            </p:nvSpPr>
            <p:spPr bwMode="auto">
              <a:xfrm flipH="1" flipV="1">
                <a:off x="1765302" y="1917915"/>
                <a:ext cx="6350" cy="36215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sp>
            <p:nvSpPr>
              <p:cNvPr id="179" name="Line 30">
                <a:extLst>
                  <a:ext uri="{FF2B5EF4-FFF2-40B4-BE49-F238E27FC236}">
                    <a16:creationId xmlns:a16="http://schemas.microsoft.com/office/drawing/2014/main" id="{982FFFBE-C721-4D91-B950-3317886DDB9A}"/>
                  </a:ext>
                </a:extLst>
              </p:cNvPr>
              <p:cNvSpPr>
                <a:spLocks noChangeShapeType="1"/>
              </p:cNvSpPr>
              <p:nvPr/>
            </p:nvSpPr>
            <p:spPr bwMode="auto">
              <a:xfrm>
                <a:off x="1673227" y="4704232"/>
                <a:ext cx="1047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sp>
            <p:nvSpPr>
              <p:cNvPr id="180" name="Line 31">
                <a:extLst>
                  <a:ext uri="{FF2B5EF4-FFF2-40B4-BE49-F238E27FC236}">
                    <a16:creationId xmlns:a16="http://schemas.microsoft.com/office/drawing/2014/main" id="{46A61286-9A07-4777-BAC8-13A1F314D8A1}"/>
                  </a:ext>
                </a:extLst>
              </p:cNvPr>
              <p:cNvSpPr>
                <a:spLocks noChangeShapeType="1"/>
              </p:cNvSpPr>
              <p:nvPr/>
            </p:nvSpPr>
            <p:spPr bwMode="auto">
              <a:xfrm>
                <a:off x="1673227" y="4049414"/>
                <a:ext cx="1047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sp>
            <p:nvSpPr>
              <p:cNvPr id="181" name="Line 32">
                <a:extLst>
                  <a:ext uri="{FF2B5EF4-FFF2-40B4-BE49-F238E27FC236}">
                    <a16:creationId xmlns:a16="http://schemas.microsoft.com/office/drawing/2014/main" id="{C5B3BA9A-FAA2-4824-9D5E-B2A3825541CC}"/>
                  </a:ext>
                </a:extLst>
              </p:cNvPr>
              <p:cNvSpPr>
                <a:spLocks noChangeShapeType="1"/>
              </p:cNvSpPr>
              <p:nvPr/>
            </p:nvSpPr>
            <p:spPr bwMode="auto">
              <a:xfrm>
                <a:off x="1673227" y="3327778"/>
                <a:ext cx="1047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sp>
            <p:nvSpPr>
              <p:cNvPr id="182" name="Line 33">
                <a:extLst>
                  <a:ext uri="{FF2B5EF4-FFF2-40B4-BE49-F238E27FC236}">
                    <a16:creationId xmlns:a16="http://schemas.microsoft.com/office/drawing/2014/main" id="{1C235AED-CD86-42ED-A0D3-3E814ECF10A9}"/>
                  </a:ext>
                </a:extLst>
              </p:cNvPr>
              <p:cNvSpPr>
                <a:spLocks noChangeShapeType="1"/>
              </p:cNvSpPr>
              <p:nvPr/>
            </p:nvSpPr>
            <p:spPr bwMode="auto">
              <a:xfrm>
                <a:off x="1673227" y="2656256"/>
                <a:ext cx="1047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sp>
            <p:nvSpPr>
              <p:cNvPr id="183" name="Line 34">
                <a:extLst>
                  <a:ext uri="{FF2B5EF4-FFF2-40B4-BE49-F238E27FC236}">
                    <a16:creationId xmlns:a16="http://schemas.microsoft.com/office/drawing/2014/main" id="{21B0C850-E889-4580-BA88-71529E9A18A5}"/>
                  </a:ext>
                </a:extLst>
              </p:cNvPr>
              <p:cNvSpPr>
                <a:spLocks noChangeShapeType="1"/>
              </p:cNvSpPr>
              <p:nvPr/>
            </p:nvSpPr>
            <p:spPr bwMode="auto">
              <a:xfrm>
                <a:off x="1673227" y="1931279"/>
                <a:ext cx="1047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sp>
            <p:nvSpPr>
              <p:cNvPr id="184" name="Line 47">
                <a:extLst>
                  <a:ext uri="{FF2B5EF4-FFF2-40B4-BE49-F238E27FC236}">
                    <a16:creationId xmlns:a16="http://schemas.microsoft.com/office/drawing/2014/main" id="{C81D37ED-3012-4D97-8091-28498D6F5C2F}"/>
                  </a:ext>
                </a:extLst>
              </p:cNvPr>
              <p:cNvSpPr>
                <a:spLocks noChangeShapeType="1"/>
              </p:cNvSpPr>
              <p:nvPr/>
            </p:nvSpPr>
            <p:spPr bwMode="auto">
              <a:xfrm>
                <a:off x="1652589" y="5430880"/>
                <a:ext cx="1620000"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grpSp>
      </p:grpSp>
      <p:grpSp>
        <p:nvGrpSpPr>
          <p:cNvPr id="8" name="Group 7">
            <a:extLst>
              <a:ext uri="{FF2B5EF4-FFF2-40B4-BE49-F238E27FC236}">
                <a16:creationId xmlns:a16="http://schemas.microsoft.com/office/drawing/2014/main" id="{FBF79C5E-1C57-4E78-8C79-3AF4006D51F5}"/>
              </a:ext>
            </a:extLst>
          </p:cNvPr>
          <p:cNvGrpSpPr/>
          <p:nvPr/>
        </p:nvGrpSpPr>
        <p:grpSpPr>
          <a:xfrm>
            <a:off x="6243083" y="1354803"/>
            <a:ext cx="1870825" cy="4244031"/>
            <a:chOff x="5361385" y="1817688"/>
            <a:chExt cx="1870825" cy="4244031"/>
          </a:xfrm>
        </p:grpSpPr>
        <p:sp>
          <p:nvSpPr>
            <p:cNvPr id="27" name="Rectangle 34">
              <a:extLst>
                <a:ext uri="{FF2B5EF4-FFF2-40B4-BE49-F238E27FC236}">
                  <a16:creationId xmlns:a16="http://schemas.microsoft.com/office/drawing/2014/main" id="{D143C2B0-B8B7-4403-AAD9-F26A193AB76B}"/>
                </a:ext>
              </a:extLst>
            </p:cNvPr>
            <p:cNvSpPr>
              <a:spLocks noChangeArrowheads="1"/>
            </p:cNvSpPr>
            <p:nvPr/>
          </p:nvSpPr>
          <p:spPr bwMode="auto">
            <a:xfrm flipH="1">
              <a:off x="6689727" y="4122915"/>
              <a:ext cx="414338" cy="1306295"/>
            </a:xfrm>
            <a:prstGeom prst="rect">
              <a:avLst/>
            </a:prstGeom>
            <a:solidFill>
              <a:srgbClr val="EE2D24"/>
            </a:soli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28" name="Rectangle 35">
              <a:extLst>
                <a:ext uri="{FF2B5EF4-FFF2-40B4-BE49-F238E27FC236}">
                  <a16:creationId xmlns:a16="http://schemas.microsoft.com/office/drawing/2014/main" id="{441911B8-E756-45C8-BCFD-6192DD829F0A}"/>
                </a:ext>
              </a:extLst>
            </p:cNvPr>
            <p:cNvSpPr>
              <a:spLocks noChangeArrowheads="1"/>
            </p:cNvSpPr>
            <p:nvPr/>
          </p:nvSpPr>
          <p:spPr bwMode="auto">
            <a:xfrm flipH="1">
              <a:off x="5862640" y="2865063"/>
              <a:ext cx="414338" cy="2564147"/>
            </a:xfrm>
            <a:prstGeom prst="rect">
              <a:avLst/>
            </a:prstGeom>
            <a:solidFill>
              <a:srgbClr val="B8292F"/>
            </a:solidFill>
            <a:ln>
              <a:noFill/>
            </a:ln>
            <a:effectLst/>
            <a:extLst>
              <a:ext uri="{91240B29-F687-4F45-9708-019B960494DF}">
                <a14:hiddenLine xmlns:a14="http://schemas.microsoft.com/office/drawing/2010/main" w="28575" algn="ctr">
                  <a:solidFill>
                    <a:srgbClr val="FF75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42" name="Text Box 23">
              <a:extLst>
                <a:ext uri="{FF2B5EF4-FFF2-40B4-BE49-F238E27FC236}">
                  <a16:creationId xmlns:a16="http://schemas.microsoft.com/office/drawing/2014/main" id="{58FFBDE7-DE6C-4111-AF0C-16331DE0BFFF}"/>
                </a:ext>
              </a:extLst>
            </p:cNvPr>
            <p:cNvSpPr txBox="1">
              <a:spLocks noChangeArrowheads="1"/>
            </p:cNvSpPr>
            <p:nvPr/>
          </p:nvSpPr>
          <p:spPr bwMode="auto">
            <a:xfrm>
              <a:off x="5826127" y="5507721"/>
              <a:ext cx="132238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457200" rtl="0" eaLnBrk="1" fontAlgn="auto" latinLnBrk="0" hangingPunct="1">
                <a:lnSpc>
                  <a:spcPct val="100000"/>
                </a:lnSpc>
                <a:spcBef>
                  <a:spcPct val="50000"/>
                </a:spcBef>
                <a:spcAft>
                  <a:spcPts val="0"/>
                </a:spcAft>
                <a:buClr>
                  <a:srgbClr val="E8004D"/>
                </a:buClr>
                <a:buSzPct val="125000"/>
                <a:buFont typeface="Symbol" panose="05050102010706020507" pitchFamily="18" charset="2"/>
                <a:buNone/>
                <a:tabLst/>
                <a:defRPr/>
              </a:pPr>
              <a:r>
                <a:rPr kumimoji="0" lang="en-US" altLang="en-US" sz="1200" b="0" i="0" u="none" strike="noStrike" kern="1200" cap="none" spc="0" normalizeH="0" baseline="0" noProof="0" dirty="0">
                  <a:ln>
                    <a:noFill/>
                  </a:ln>
                  <a:solidFill>
                    <a:srgbClr val="5C5C5C"/>
                  </a:solidFill>
                  <a:effectLst/>
                  <a:uLnTx/>
                  <a:uFillTx/>
                  <a:latin typeface="Arial"/>
                  <a:ea typeface="+mn-ea"/>
                  <a:cs typeface="+mn-cs"/>
                </a:rPr>
                <a:t>Rabe et al.</a:t>
              </a:r>
              <a:r>
                <a:rPr kumimoji="0" lang="en-US" altLang="en-US" sz="1200" b="0" i="0" u="none" strike="noStrike" kern="1200" cap="none" spc="0" normalizeH="0" baseline="30000" noProof="0" dirty="0">
                  <a:ln>
                    <a:noFill/>
                  </a:ln>
                  <a:solidFill>
                    <a:srgbClr val="5C5C5C"/>
                  </a:solidFill>
                  <a:effectLst/>
                  <a:uLnTx/>
                  <a:uFillTx/>
                  <a:latin typeface="Arial"/>
                  <a:ea typeface="+mn-ea"/>
                  <a:cs typeface="+mn-cs"/>
                </a:rPr>
                <a:t>4</a:t>
              </a:r>
            </a:p>
            <a:p>
              <a:pPr marL="0" marR="0" lvl="0" indent="0" algn="ctr" defTabSz="457200" rtl="0" eaLnBrk="1" fontAlgn="auto" latinLnBrk="0" hangingPunct="1">
                <a:lnSpc>
                  <a:spcPct val="100000"/>
                </a:lnSpc>
                <a:spcBef>
                  <a:spcPct val="50000"/>
                </a:spcBef>
                <a:spcAft>
                  <a:spcPts val="0"/>
                </a:spcAft>
                <a:buClr>
                  <a:srgbClr val="E8004D"/>
                </a:buClr>
                <a:buSzPct val="125000"/>
                <a:buFont typeface="Symbol" panose="05050102010706020507" pitchFamily="18" charset="2"/>
                <a:buNone/>
                <a:tabLst/>
                <a:defRPr/>
              </a:pPr>
              <a:r>
                <a:rPr kumimoji="0" lang="en-US" altLang="en-US" sz="1200" b="0" i="0" u="none" strike="noStrike" kern="1200" cap="none" spc="0" normalizeH="0" baseline="0" noProof="0" dirty="0">
                  <a:ln>
                    <a:noFill/>
                  </a:ln>
                  <a:solidFill>
                    <a:srgbClr val="5C5C5C"/>
                  </a:solidFill>
                  <a:effectLst/>
                  <a:uLnTx/>
                  <a:uFillTx/>
                  <a:latin typeface="Arial"/>
                  <a:ea typeface="+mn-ea"/>
                  <a:cs typeface="+mn-cs"/>
                </a:rPr>
                <a:t>SMILE</a:t>
              </a:r>
              <a:endParaRPr kumimoji="0" lang="en-GB" altLang="en-US" sz="1200" b="0" i="0" u="none" strike="noStrike" kern="1200" cap="none" spc="0" normalizeH="0" baseline="0" noProof="0" dirty="0">
                <a:ln>
                  <a:noFill/>
                </a:ln>
                <a:solidFill>
                  <a:srgbClr val="5C5C5C"/>
                </a:solidFill>
                <a:effectLst/>
                <a:uLnTx/>
                <a:uFillTx/>
                <a:latin typeface="Arial"/>
                <a:ea typeface="+mn-ea"/>
                <a:cs typeface="+mn-cs"/>
              </a:endParaRPr>
            </a:p>
          </p:txBody>
        </p:sp>
        <p:sp>
          <p:nvSpPr>
            <p:cNvPr id="48" name="Rectangle 36">
              <a:extLst>
                <a:ext uri="{FF2B5EF4-FFF2-40B4-BE49-F238E27FC236}">
                  <a16:creationId xmlns:a16="http://schemas.microsoft.com/office/drawing/2014/main" id="{74674965-B000-4CF7-B07B-8F03D296BBF7}"/>
                </a:ext>
              </a:extLst>
            </p:cNvPr>
            <p:cNvSpPr>
              <a:spLocks noChangeArrowheads="1"/>
            </p:cNvSpPr>
            <p:nvPr/>
          </p:nvSpPr>
          <p:spPr bwMode="auto">
            <a:xfrm flipH="1">
              <a:off x="6276977" y="3421324"/>
              <a:ext cx="414338" cy="2007886"/>
            </a:xfrm>
            <a:prstGeom prst="rect">
              <a:avLst/>
            </a:prstGeom>
            <a:solidFill>
              <a:srgbClr val="8D1F24"/>
            </a:solidFill>
            <a:ln>
              <a:noFill/>
            </a:ln>
            <a:effectLst/>
            <a:extLst>
              <a:ext uri="{91240B29-F687-4F45-9708-019B960494DF}">
                <a14:hiddenLine xmlns:a14="http://schemas.microsoft.com/office/drawing/2010/main" w="9525" algn="ctr">
                  <a:solidFill>
                    <a:srgbClr val="CC99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54" name="Text Box 35">
              <a:extLst>
                <a:ext uri="{FF2B5EF4-FFF2-40B4-BE49-F238E27FC236}">
                  <a16:creationId xmlns:a16="http://schemas.microsoft.com/office/drawing/2014/main" id="{977F267B-B190-4694-A0B2-B44334CF9928}"/>
                </a:ext>
              </a:extLst>
            </p:cNvPr>
            <p:cNvSpPr txBox="1">
              <a:spLocks noChangeArrowheads="1"/>
            </p:cNvSpPr>
            <p:nvPr/>
          </p:nvSpPr>
          <p:spPr bwMode="auto">
            <a:xfrm flipH="1">
              <a:off x="5846765" y="2619506"/>
              <a:ext cx="530225" cy="30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ct val="50000"/>
                </a:spcBef>
                <a:spcAft>
                  <a:spcPts val="0"/>
                </a:spcAft>
                <a:buClr>
                  <a:srgbClr val="E8004D"/>
                </a:buClr>
                <a:buSzPct val="125000"/>
                <a:buFont typeface="Symbol" panose="05050102010706020507" pitchFamily="18" charset="2"/>
                <a:buNone/>
                <a:tabLst/>
                <a:defRPr/>
              </a:pPr>
              <a:r>
                <a:rPr kumimoji="0" lang="en-US" altLang="en-US" sz="1400" b="0" i="0" u="none" strike="noStrike" kern="1200" cap="none" spc="0" normalizeH="0" baseline="0" noProof="0" dirty="0">
                  <a:ln>
                    <a:noFill/>
                  </a:ln>
                  <a:solidFill>
                    <a:srgbClr val="5C5C5C"/>
                  </a:solidFill>
                  <a:effectLst/>
                  <a:uLnTx/>
                  <a:uFillTx/>
                  <a:latin typeface="Arial"/>
                  <a:ea typeface="+mn-ea"/>
                  <a:cs typeface="+mn-cs"/>
                </a:rPr>
                <a:t>*** </a:t>
              </a:r>
              <a:endParaRPr kumimoji="0" lang="en-GB" altLang="en-US" sz="1400" b="0" i="0" u="none" strike="noStrike" kern="1200" cap="none" spc="0" normalizeH="0" baseline="0" noProof="0" dirty="0">
                <a:ln>
                  <a:noFill/>
                </a:ln>
                <a:solidFill>
                  <a:srgbClr val="5C5C5C"/>
                </a:solidFill>
                <a:effectLst/>
                <a:uLnTx/>
                <a:uFillTx/>
                <a:latin typeface="Arial"/>
                <a:ea typeface="+mn-ea"/>
                <a:cs typeface="+mn-cs"/>
              </a:endParaRPr>
            </a:p>
          </p:txBody>
        </p:sp>
        <p:sp>
          <p:nvSpPr>
            <p:cNvPr id="61" name="Text Box 42">
              <a:extLst>
                <a:ext uri="{FF2B5EF4-FFF2-40B4-BE49-F238E27FC236}">
                  <a16:creationId xmlns:a16="http://schemas.microsoft.com/office/drawing/2014/main" id="{32781174-39FC-4473-96B3-5E9C668C6E4D}"/>
                </a:ext>
              </a:extLst>
            </p:cNvPr>
            <p:cNvSpPr txBox="1">
              <a:spLocks noChangeArrowheads="1"/>
            </p:cNvSpPr>
            <p:nvPr/>
          </p:nvSpPr>
          <p:spPr bwMode="auto">
            <a:xfrm flipH="1">
              <a:off x="6284915" y="3170756"/>
              <a:ext cx="530225" cy="30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ct val="50000"/>
                </a:spcBef>
                <a:spcAft>
                  <a:spcPts val="0"/>
                </a:spcAft>
                <a:buClr>
                  <a:srgbClr val="E8004D"/>
                </a:buClr>
                <a:buSzPct val="125000"/>
                <a:buFont typeface="Symbol" panose="05050102010706020507" pitchFamily="18" charset="2"/>
                <a:buNone/>
                <a:tabLst/>
                <a:defRPr/>
              </a:pPr>
              <a:r>
                <a:rPr kumimoji="0" lang="en-US" altLang="en-US" sz="1400" b="0" i="0" u="none" strike="noStrike" kern="1200" cap="none" spc="0" normalizeH="0" baseline="0" noProof="0" dirty="0">
                  <a:ln>
                    <a:noFill/>
                  </a:ln>
                  <a:solidFill>
                    <a:srgbClr val="5C5C5C"/>
                  </a:solidFill>
                  <a:effectLst/>
                  <a:uLnTx/>
                  <a:uFillTx/>
                  <a:latin typeface="Arial"/>
                  <a:ea typeface="+mn-ea"/>
                  <a:cs typeface="+mn-cs"/>
                </a:rPr>
                <a:t>*** </a:t>
              </a:r>
              <a:endParaRPr kumimoji="0" lang="en-GB" altLang="en-US" sz="1400" b="0" i="0" u="none" strike="noStrike" kern="1200" cap="none" spc="0" normalizeH="0" baseline="0" noProof="0" dirty="0">
                <a:ln>
                  <a:noFill/>
                </a:ln>
                <a:solidFill>
                  <a:srgbClr val="5C5C5C"/>
                </a:solidFill>
                <a:effectLst/>
                <a:uLnTx/>
                <a:uFillTx/>
                <a:latin typeface="Arial"/>
                <a:ea typeface="+mn-ea"/>
                <a:cs typeface="+mn-cs"/>
              </a:endParaRPr>
            </a:p>
          </p:txBody>
        </p:sp>
        <p:grpSp>
          <p:nvGrpSpPr>
            <p:cNvPr id="186" name="Group 185">
              <a:extLst>
                <a:ext uri="{FF2B5EF4-FFF2-40B4-BE49-F238E27FC236}">
                  <a16:creationId xmlns:a16="http://schemas.microsoft.com/office/drawing/2014/main" id="{95F82D33-2C80-494E-85EF-5B0738781243}"/>
                </a:ext>
              </a:extLst>
            </p:cNvPr>
            <p:cNvGrpSpPr/>
            <p:nvPr/>
          </p:nvGrpSpPr>
          <p:grpSpPr>
            <a:xfrm>
              <a:off x="5361385" y="1817688"/>
              <a:ext cx="1870825" cy="3721771"/>
              <a:chOff x="1401764" y="1817688"/>
              <a:chExt cx="1870825" cy="3721771"/>
            </a:xfrm>
          </p:grpSpPr>
          <p:sp>
            <p:nvSpPr>
              <p:cNvPr id="187" name="Rectangle 11">
                <a:extLst>
                  <a:ext uri="{FF2B5EF4-FFF2-40B4-BE49-F238E27FC236}">
                    <a16:creationId xmlns:a16="http://schemas.microsoft.com/office/drawing/2014/main" id="{6E5F6320-F355-4F45-B231-5EB5F904D875}"/>
                  </a:ext>
                </a:extLst>
              </p:cNvPr>
              <p:cNvSpPr>
                <a:spLocks noChangeArrowheads="1"/>
              </p:cNvSpPr>
              <p:nvPr/>
            </p:nvSpPr>
            <p:spPr bwMode="auto">
              <a:xfrm>
                <a:off x="1487489" y="5323971"/>
                <a:ext cx="98425" cy="21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srgbClr val="5C5C5C"/>
                    </a:solidFill>
                    <a:effectLst/>
                    <a:uLnTx/>
                    <a:uFillTx/>
                    <a:latin typeface="Arial" panose="020B0604020202020204" pitchFamily="34" charset="0"/>
                    <a:ea typeface="+mn-ea"/>
                    <a:cs typeface="+mn-cs"/>
                  </a:rPr>
                  <a:t>0</a:t>
                </a:r>
              </a:p>
            </p:txBody>
          </p:sp>
          <p:sp>
            <p:nvSpPr>
              <p:cNvPr id="188" name="Rectangle 12">
                <a:extLst>
                  <a:ext uri="{FF2B5EF4-FFF2-40B4-BE49-F238E27FC236}">
                    <a16:creationId xmlns:a16="http://schemas.microsoft.com/office/drawing/2014/main" id="{BAB93FFB-58CD-4F03-9CFB-966CE290F817}"/>
                  </a:ext>
                </a:extLst>
              </p:cNvPr>
              <p:cNvSpPr>
                <a:spLocks noChangeArrowheads="1"/>
              </p:cNvSpPr>
              <p:nvPr/>
            </p:nvSpPr>
            <p:spPr bwMode="auto">
              <a:xfrm>
                <a:off x="1401764" y="4597323"/>
                <a:ext cx="198438" cy="21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sv-SE" altLang="en-US" sz="1400" b="0" i="0" u="none" strike="noStrike" kern="1200" cap="none" spc="0" normalizeH="0" baseline="0" noProof="0">
                    <a:ln>
                      <a:noFill/>
                    </a:ln>
                    <a:solidFill>
                      <a:srgbClr val="5C5C5C"/>
                    </a:solidFill>
                    <a:effectLst/>
                    <a:uLnTx/>
                    <a:uFillTx/>
                    <a:latin typeface="Arial" panose="020B0604020202020204" pitchFamily="34" charset="0"/>
                    <a:ea typeface="+mn-ea"/>
                    <a:cs typeface="+mn-cs"/>
                  </a:rPr>
                  <a:t>10</a:t>
                </a:r>
                <a:endParaRPr kumimoji="0" lang="en-GB" altLang="en-US" sz="1400" b="0" i="0" u="none"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189" name="Rectangle 13">
                <a:extLst>
                  <a:ext uri="{FF2B5EF4-FFF2-40B4-BE49-F238E27FC236}">
                    <a16:creationId xmlns:a16="http://schemas.microsoft.com/office/drawing/2014/main" id="{6BC8B2A0-0D2E-491C-A555-420A8E268DBD}"/>
                  </a:ext>
                </a:extLst>
              </p:cNvPr>
              <p:cNvSpPr>
                <a:spLocks noChangeArrowheads="1"/>
              </p:cNvSpPr>
              <p:nvPr/>
            </p:nvSpPr>
            <p:spPr bwMode="auto">
              <a:xfrm>
                <a:off x="1401764" y="3937494"/>
                <a:ext cx="198438" cy="21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a:ln>
                      <a:noFill/>
                    </a:ln>
                    <a:solidFill>
                      <a:srgbClr val="5C5C5C"/>
                    </a:solidFill>
                    <a:effectLst/>
                    <a:uLnTx/>
                    <a:uFillTx/>
                    <a:latin typeface="Arial" panose="020B0604020202020204" pitchFamily="34" charset="0"/>
                    <a:ea typeface="+mn-ea"/>
                    <a:cs typeface="+mn-cs"/>
                  </a:rPr>
                  <a:t>20</a:t>
                </a:r>
              </a:p>
            </p:txBody>
          </p:sp>
          <p:sp>
            <p:nvSpPr>
              <p:cNvPr id="190" name="Rectangle 14">
                <a:extLst>
                  <a:ext uri="{FF2B5EF4-FFF2-40B4-BE49-F238E27FC236}">
                    <a16:creationId xmlns:a16="http://schemas.microsoft.com/office/drawing/2014/main" id="{8FFB72A9-99D7-4627-83B5-41771E8A0746}"/>
                  </a:ext>
                </a:extLst>
              </p:cNvPr>
              <p:cNvSpPr>
                <a:spLocks noChangeArrowheads="1"/>
              </p:cNvSpPr>
              <p:nvPr/>
            </p:nvSpPr>
            <p:spPr bwMode="auto">
              <a:xfrm>
                <a:off x="1403352" y="3212517"/>
                <a:ext cx="196850" cy="21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a:ln>
                      <a:noFill/>
                    </a:ln>
                    <a:solidFill>
                      <a:srgbClr val="5C5C5C"/>
                    </a:solidFill>
                    <a:effectLst/>
                    <a:uLnTx/>
                    <a:uFillTx/>
                    <a:latin typeface="Arial" panose="020B0604020202020204" pitchFamily="34" charset="0"/>
                    <a:ea typeface="+mn-ea"/>
                    <a:cs typeface="+mn-cs"/>
                  </a:rPr>
                  <a:t>30</a:t>
                </a:r>
              </a:p>
            </p:txBody>
          </p:sp>
          <p:sp>
            <p:nvSpPr>
              <p:cNvPr id="191" name="Rectangle 15">
                <a:extLst>
                  <a:ext uri="{FF2B5EF4-FFF2-40B4-BE49-F238E27FC236}">
                    <a16:creationId xmlns:a16="http://schemas.microsoft.com/office/drawing/2014/main" id="{77DCAC57-3F47-4655-87C2-01F700189CA5}"/>
                  </a:ext>
                </a:extLst>
              </p:cNvPr>
              <p:cNvSpPr>
                <a:spLocks noChangeArrowheads="1"/>
              </p:cNvSpPr>
              <p:nvPr/>
            </p:nvSpPr>
            <p:spPr bwMode="auto">
              <a:xfrm>
                <a:off x="1403352" y="2537654"/>
                <a:ext cx="196850" cy="21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a:ln>
                      <a:noFill/>
                    </a:ln>
                    <a:solidFill>
                      <a:srgbClr val="5C5C5C"/>
                    </a:solidFill>
                    <a:effectLst/>
                    <a:uLnTx/>
                    <a:uFillTx/>
                    <a:latin typeface="Arial" panose="020B0604020202020204" pitchFamily="34" charset="0"/>
                    <a:ea typeface="+mn-ea"/>
                    <a:cs typeface="+mn-cs"/>
                  </a:rPr>
                  <a:t>40</a:t>
                </a:r>
              </a:p>
            </p:txBody>
          </p:sp>
          <p:sp>
            <p:nvSpPr>
              <p:cNvPr id="192" name="Rectangle 16">
                <a:extLst>
                  <a:ext uri="{FF2B5EF4-FFF2-40B4-BE49-F238E27FC236}">
                    <a16:creationId xmlns:a16="http://schemas.microsoft.com/office/drawing/2014/main" id="{A184CEB8-787C-43BC-9072-9B313A1E280F}"/>
                  </a:ext>
                </a:extLst>
              </p:cNvPr>
              <p:cNvSpPr>
                <a:spLocks noChangeArrowheads="1"/>
              </p:cNvSpPr>
              <p:nvPr/>
            </p:nvSpPr>
            <p:spPr bwMode="auto">
              <a:xfrm>
                <a:off x="1401764" y="1817688"/>
                <a:ext cx="198438" cy="21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a:ln>
                      <a:noFill/>
                    </a:ln>
                    <a:solidFill>
                      <a:srgbClr val="5C5C5C"/>
                    </a:solidFill>
                    <a:effectLst/>
                    <a:uLnTx/>
                    <a:uFillTx/>
                    <a:latin typeface="Arial" panose="020B0604020202020204" pitchFamily="34" charset="0"/>
                    <a:ea typeface="+mn-ea"/>
                    <a:cs typeface="+mn-cs"/>
                  </a:rPr>
                  <a:t>50</a:t>
                </a:r>
              </a:p>
            </p:txBody>
          </p:sp>
          <p:sp>
            <p:nvSpPr>
              <p:cNvPr id="193" name="Line 40">
                <a:extLst>
                  <a:ext uri="{FF2B5EF4-FFF2-40B4-BE49-F238E27FC236}">
                    <a16:creationId xmlns:a16="http://schemas.microsoft.com/office/drawing/2014/main" id="{14CCEDA8-1073-465A-9FA9-5ADC1D352772}"/>
                  </a:ext>
                </a:extLst>
              </p:cNvPr>
              <p:cNvSpPr>
                <a:spLocks noChangeShapeType="1"/>
              </p:cNvSpPr>
              <p:nvPr/>
            </p:nvSpPr>
            <p:spPr bwMode="auto">
              <a:xfrm flipH="1" flipV="1">
                <a:off x="1765302" y="1917915"/>
                <a:ext cx="6350" cy="36215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sp>
            <p:nvSpPr>
              <p:cNvPr id="194" name="Line 30">
                <a:extLst>
                  <a:ext uri="{FF2B5EF4-FFF2-40B4-BE49-F238E27FC236}">
                    <a16:creationId xmlns:a16="http://schemas.microsoft.com/office/drawing/2014/main" id="{AD2653C0-7192-4EE8-8E35-D874818F944F}"/>
                  </a:ext>
                </a:extLst>
              </p:cNvPr>
              <p:cNvSpPr>
                <a:spLocks noChangeShapeType="1"/>
              </p:cNvSpPr>
              <p:nvPr/>
            </p:nvSpPr>
            <p:spPr bwMode="auto">
              <a:xfrm>
                <a:off x="1673227" y="4704232"/>
                <a:ext cx="1047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sp>
            <p:nvSpPr>
              <p:cNvPr id="195" name="Line 31">
                <a:extLst>
                  <a:ext uri="{FF2B5EF4-FFF2-40B4-BE49-F238E27FC236}">
                    <a16:creationId xmlns:a16="http://schemas.microsoft.com/office/drawing/2014/main" id="{A88A712B-86FF-4179-81EE-F54162DCACCF}"/>
                  </a:ext>
                </a:extLst>
              </p:cNvPr>
              <p:cNvSpPr>
                <a:spLocks noChangeShapeType="1"/>
              </p:cNvSpPr>
              <p:nvPr/>
            </p:nvSpPr>
            <p:spPr bwMode="auto">
              <a:xfrm>
                <a:off x="1673227" y="4049414"/>
                <a:ext cx="1047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sp>
            <p:nvSpPr>
              <p:cNvPr id="196" name="Line 32">
                <a:extLst>
                  <a:ext uri="{FF2B5EF4-FFF2-40B4-BE49-F238E27FC236}">
                    <a16:creationId xmlns:a16="http://schemas.microsoft.com/office/drawing/2014/main" id="{5EFD5659-8557-4097-B4F2-3FE89E4B64C3}"/>
                  </a:ext>
                </a:extLst>
              </p:cNvPr>
              <p:cNvSpPr>
                <a:spLocks noChangeShapeType="1"/>
              </p:cNvSpPr>
              <p:nvPr/>
            </p:nvSpPr>
            <p:spPr bwMode="auto">
              <a:xfrm>
                <a:off x="1673227" y="3327778"/>
                <a:ext cx="1047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sp>
            <p:nvSpPr>
              <p:cNvPr id="197" name="Line 33">
                <a:extLst>
                  <a:ext uri="{FF2B5EF4-FFF2-40B4-BE49-F238E27FC236}">
                    <a16:creationId xmlns:a16="http://schemas.microsoft.com/office/drawing/2014/main" id="{6A0E6100-1627-484E-9441-E2E04BDBC85B}"/>
                  </a:ext>
                </a:extLst>
              </p:cNvPr>
              <p:cNvSpPr>
                <a:spLocks noChangeShapeType="1"/>
              </p:cNvSpPr>
              <p:nvPr/>
            </p:nvSpPr>
            <p:spPr bwMode="auto">
              <a:xfrm>
                <a:off x="1673227" y="2656256"/>
                <a:ext cx="1047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sp>
            <p:nvSpPr>
              <p:cNvPr id="198" name="Line 34">
                <a:extLst>
                  <a:ext uri="{FF2B5EF4-FFF2-40B4-BE49-F238E27FC236}">
                    <a16:creationId xmlns:a16="http://schemas.microsoft.com/office/drawing/2014/main" id="{61B62C19-FBA9-4DD9-B140-55233C74FD84}"/>
                  </a:ext>
                </a:extLst>
              </p:cNvPr>
              <p:cNvSpPr>
                <a:spLocks noChangeShapeType="1"/>
              </p:cNvSpPr>
              <p:nvPr/>
            </p:nvSpPr>
            <p:spPr bwMode="auto">
              <a:xfrm>
                <a:off x="1673227" y="1931279"/>
                <a:ext cx="1047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sp>
            <p:nvSpPr>
              <p:cNvPr id="199" name="Line 47">
                <a:extLst>
                  <a:ext uri="{FF2B5EF4-FFF2-40B4-BE49-F238E27FC236}">
                    <a16:creationId xmlns:a16="http://schemas.microsoft.com/office/drawing/2014/main" id="{B1D115DF-FB95-4DEB-AD79-722DAC635E4E}"/>
                  </a:ext>
                </a:extLst>
              </p:cNvPr>
              <p:cNvSpPr>
                <a:spLocks noChangeShapeType="1"/>
              </p:cNvSpPr>
              <p:nvPr/>
            </p:nvSpPr>
            <p:spPr bwMode="auto">
              <a:xfrm>
                <a:off x="1652589" y="5430880"/>
                <a:ext cx="1620000"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grpSp>
      </p:grpSp>
      <p:grpSp>
        <p:nvGrpSpPr>
          <p:cNvPr id="9" name="Group 8">
            <a:extLst>
              <a:ext uri="{FF2B5EF4-FFF2-40B4-BE49-F238E27FC236}">
                <a16:creationId xmlns:a16="http://schemas.microsoft.com/office/drawing/2014/main" id="{28F7C2CF-EA03-414C-BC8D-0D1E9D2BE673}"/>
              </a:ext>
            </a:extLst>
          </p:cNvPr>
          <p:cNvGrpSpPr/>
          <p:nvPr/>
        </p:nvGrpSpPr>
        <p:grpSpPr>
          <a:xfrm>
            <a:off x="8291237" y="1354803"/>
            <a:ext cx="1870825" cy="4244031"/>
            <a:chOff x="6885384" y="1817688"/>
            <a:chExt cx="1870825" cy="4244031"/>
          </a:xfrm>
        </p:grpSpPr>
        <p:sp>
          <p:nvSpPr>
            <p:cNvPr id="30" name="Rectangle 37">
              <a:extLst>
                <a:ext uri="{FF2B5EF4-FFF2-40B4-BE49-F238E27FC236}">
                  <a16:creationId xmlns:a16="http://schemas.microsoft.com/office/drawing/2014/main" id="{18A76A6F-07A8-4D25-9BC9-C58665FAA1A0}"/>
                </a:ext>
              </a:extLst>
            </p:cNvPr>
            <p:cNvSpPr>
              <a:spLocks noChangeArrowheads="1"/>
            </p:cNvSpPr>
            <p:nvPr/>
          </p:nvSpPr>
          <p:spPr bwMode="auto">
            <a:xfrm flipH="1">
              <a:off x="8240715" y="3835597"/>
              <a:ext cx="414338" cy="1593613"/>
            </a:xfrm>
            <a:prstGeom prst="rect">
              <a:avLst/>
            </a:prstGeom>
            <a:solidFill>
              <a:srgbClr val="EE2D24"/>
            </a:soli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36" name="Rectangle 38">
              <a:extLst>
                <a:ext uri="{FF2B5EF4-FFF2-40B4-BE49-F238E27FC236}">
                  <a16:creationId xmlns:a16="http://schemas.microsoft.com/office/drawing/2014/main" id="{7292D333-DAE4-4795-B1AA-2B5B318C83D5}"/>
                </a:ext>
              </a:extLst>
            </p:cNvPr>
            <p:cNvSpPr>
              <a:spLocks noChangeArrowheads="1"/>
            </p:cNvSpPr>
            <p:nvPr/>
          </p:nvSpPr>
          <p:spPr bwMode="auto">
            <a:xfrm flipH="1">
              <a:off x="7416802" y="2796575"/>
              <a:ext cx="414338" cy="2632635"/>
            </a:xfrm>
            <a:prstGeom prst="rect">
              <a:avLst/>
            </a:prstGeom>
            <a:solidFill>
              <a:srgbClr val="7030A0"/>
            </a:solidFill>
            <a:ln>
              <a:noFill/>
            </a:ln>
            <a:effectLst/>
            <a:extLst>
              <a:ext uri="{91240B29-F687-4F45-9708-019B960494DF}">
                <a14:hiddenLine xmlns:a14="http://schemas.microsoft.com/office/drawing/2010/main" w="9525" algn="ctr">
                  <a:solidFill>
                    <a:srgbClr val="CC99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38" name="Rectangle 39">
              <a:extLst>
                <a:ext uri="{FF2B5EF4-FFF2-40B4-BE49-F238E27FC236}">
                  <a16:creationId xmlns:a16="http://schemas.microsoft.com/office/drawing/2014/main" id="{B17FF26B-7FE1-4D3B-95C2-D45036480003}"/>
                </a:ext>
              </a:extLst>
            </p:cNvPr>
            <p:cNvSpPr>
              <a:spLocks noChangeArrowheads="1"/>
            </p:cNvSpPr>
            <p:nvPr/>
          </p:nvSpPr>
          <p:spPr bwMode="auto">
            <a:xfrm flipH="1">
              <a:off x="7827965" y="3210847"/>
              <a:ext cx="414338" cy="2218363"/>
            </a:xfrm>
            <a:prstGeom prst="rect">
              <a:avLst/>
            </a:prstGeom>
            <a:solidFill>
              <a:srgbClr val="B8292F"/>
            </a:solidFill>
            <a:ln>
              <a:noFill/>
            </a:ln>
            <a:effectLst/>
            <a:extLst>
              <a:ext uri="{91240B29-F687-4F45-9708-019B960494DF}">
                <a14:hiddenLine xmlns:a14="http://schemas.microsoft.com/office/drawing/2010/main" w="28575" algn="ctr">
                  <a:solidFill>
                    <a:srgbClr val="FF75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45" name="Text Box 26">
              <a:extLst>
                <a:ext uri="{FF2B5EF4-FFF2-40B4-BE49-F238E27FC236}">
                  <a16:creationId xmlns:a16="http://schemas.microsoft.com/office/drawing/2014/main" id="{16DAE27F-6BE0-4A1A-A1E8-53AF612A4808}"/>
                </a:ext>
              </a:extLst>
            </p:cNvPr>
            <p:cNvSpPr txBox="1">
              <a:spLocks noChangeArrowheads="1"/>
            </p:cNvSpPr>
            <p:nvPr/>
          </p:nvSpPr>
          <p:spPr bwMode="auto">
            <a:xfrm flipH="1">
              <a:off x="7373940" y="5507721"/>
              <a:ext cx="129063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457200" rtl="0" eaLnBrk="1" fontAlgn="auto" latinLnBrk="0" hangingPunct="1">
                <a:lnSpc>
                  <a:spcPct val="100000"/>
                </a:lnSpc>
                <a:spcBef>
                  <a:spcPct val="50000"/>
                </a:spcBef>
                <a:spcAft>
                  <a:spcPts val="0"/>
                </a:spcAft>
                <a:buClr>
                  <a:srgbClr val="E8004D"/>
                </a:buClr>
                <a:buSzPct val="125000"/>
                <a:buFont typeface="Symbol" panose="05050102010706020507" pitchFamily="18" charset="2"/>
                <a:buNone/>
                <a:tabLst/>
                <a:defRPr/>
              </a:pPr>
              <a:r>
                <a:rPr kumimoji="0" lang="en-US" altLang="en-US" sz="1200" b="0" i="0" u="none" strike="noStrike" kern="1200" cap="none" spc="0" normalizeH="0" baseline="0" noProof="0" dirty="0">
                  <a:ln>
                    <a:noFill/>
                  </a:ln>
                  <a:solidFill>
                    <a:srgbClr val="5C5C5C"/>
                  </a:solidFill>
                  <a:effectLst/>
                  <a:uLnTx/>
                  <a:uFillTx/>
                  <a:latin typeface="Arial"/>
                  <a:ea typeface="+mn-ea"/>
                  <a:cs typeface="+mn-cs"/>
                </a:rPr>
                <a:t>Kuna et al.</a:t>
              </a:r>
              <a:r>
                <a:rPr kumimoji="0" lang="en-US" altLang="en-US" sz="1200" b="0" i="0" u="none" strike="noStrike" kern="1200" cap="none" spc="0" normalizeH="0" baseline="30000" noProof="0" dirty="0">
                  <a:ln>
                    <a:noFill/>
                  </a:ln>
                  <a:solidFill>
                    <a:srgbClr val="5C5C5C"/>
                  </a:solidFill>
                  <a:effectLst/>
                  <a:uLnTx/>
                  <a:uFillTx/>
                  <a:latin typeface="Arial"/>
                  <a:ea typeface="+mn-ea"/>
                  <a:cs typeface="+mn-cs"/>
                </a:rPr>
                <a:t>5</a:t>
              </a:r>
            </a:p>
            <a:p>
              <a:pPr marL="0" marR="0" lvl="0" indent="0" algn="ctr" defTabSz="457200" rtl="0" eaLnBrk="1" fontAlgn="auto" latinLnBrk="0" hangingPunct="1">
                <a:lnSpc>
                  <a:spcPct val="100000"/>
                </a:lnSpc>
                <a:spcBef>
                  <a:spcPct val="50000"/>
                </a:spcBef>
                <a:spcAft>
                  <a:spcPts val="0"/>
                </a:spcAft>
                <a:buClr>
                  <a:srgbClr val="E8004D"/>
                </a:buClr>
                <a:buSzPct val="125000"/>
                <a:buFont typeface="Symbol" panose="05050102010706020507" pitchFamily="18" charset="2"/>
                <a:buNone/>
                <a:tabLst/>
                <a:defRPr/>
              </a:pPr>
              <a:r>
                <a:rPr kumimoji="0" lang="en-US" altLang="en-US" sz="1200" b="0" i="0" u="none" strike="noStrike" kern="1200" cap="none" spc="0" normalizeH="0" baseline="0" noProof="0" dirty="0">
                  <a:ln>
                    <a:noFill/>
                  </a:ln>
                  <a:solidFill>
                    <a:srgbClr val="5C5C5C"/>
                  </a:solidFill>
                  <a:effectLst/>
                  <a:uLnTx/>
                  <a:uFillTx/>
                  <a:latin typeface="Arial"/>
                  <a:ea typeface="+mn-ea"/>
                  <a:cs typeface="+mn-cs"/>
                </a:rPr>
                <a:t>COMPASS</a:t>
              </a:r>
              <a:endParaRPr kumimoji="0" lang="en-GB" altLang="en-US" sz="1200" b="0" i="0" u="none" strike="noStrike" kern="1200" cap="none" spc="0" normalizeH="0" baseline="0" noProof="0" dirty="0">
                <a:ln>
                  <a:noFill/>
                </a:ln>
                <a:solidFill>
                  <a:srgbClr val="5C5C5C"/>
                </a:solidFill>
                <a:effectLst/>
                <a:uLnTx/>
                <a:uFillTx/>
                <a:latin typeface="Arial"/>
                <a:ea typeface="+mn-ea"/>
                <a:cs typeface="+mn-cs"/>
              </a:endParaRPr>
            </a:p>
          </p:txBody>
        </p:sp>
        <p:sp>
          <p:nvSpPr>
            <p:cNvPr id="57" name="Text Box 38">
              <a:extLst>
                <a:ext uri="{FF2B5EF4-FFF2-40B4-BE49-F238E27FC236}">
                  <a16:creationId xmlns:a16="http://schemas.microsoft.com/office/drawing/2014/main" id="{97222CCD-D2DF-4026-A447-23AEF896DC05}"/>
                </a:ext>
              </a:extLst>
            </p:cNvPr>
            <p:cNvSpPr txBox="1">
              <a:spLocks noChangeArrowheads="1"/>
            </p:cNvSpPr>
            <p:nvPr/>
          </p:nvSpPr>
          <p:spPr bwMode="auto">
            <a:xfrm flipH="1">
              <a:off x="7405690" y="2556029"/>
              <a:ext cx="533400" cy="30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ct val="50000"/>
                </a:spcBef>
                <a:spcAft>
                  <a:spcPts val="0"/>
                </a:spcAft>
                <a:buClr>
                  <a:srgbClr val="E8004D"/>
                </a:buClr>
                <a:buSzPct val="125000"/>
                <a:buFont typeface="Symbol" panose="05050102010706020507" pitchFamily="18" charset="2"/>
                <a:buNone/>
                <a:tabLst/>
                <a:defRPr/>
              </a:pPr>
              <a:r>
                <a:rPr kumimoji="0" lang="en-US" altLang="en-US" sz="1400" b="0" i="0" u="none" strike="noStrike" kern="1200" cap="none" spc="0" normalizeH="0" baseline="0" noProof="0" dirty="0">
                  <a:ln>
                    <a:noFill/>
                  </a:ln>
                  <a:solidFill>
                    <a:srgbClr val="5C5C5C"/>
                  </a:solidFill>
                  <a:effectLst/>
                  <a:uLnTx/>
                  <a:uFillTx/>
                  <a:latin typeface="Arial"/>
                  <a:ea typeface="+mn-ea"/>
                  <a:cs typeface="+mn-cs"/>
                </a:rPr>
                <a:t>*** </a:t>
              </a:r>
              <a:endParaRPr kumimoji="0" lang="en-GB" altLang="en-US" sz="1400" b="0" i="0" u="none" strike="noStrike" kern="1200" cap="none" spc="0" normalizeH="0" baseline="0" noProof="0" dirty="0">
                <a:ln>
                  <a:noFill/>
                </a:ln>
                <a:solidFill>
                  <a:srgbClr val="5C5C5C"/>
                </a:solidFill>
                <a:effectLst/>
                <a:uLnTx/>
                <a:uFillTx/>
                <a:latin typeface="Arial"/>
                <a:ea typeface="+mn-ea"/>
                <a:cs typeface="+mn-cs"/>
              </a:endParaRPr>
            </a:p>
          </p:txBody>
        </p:sp>
        <p:sp>
          <p:nvSpPr>
            <p:cNvPr id="62" name="Text Box 43">
              <a:extLst>
                <a:ext uri="{FF2B5EF4-FFF2-40B4-BE49-F238E27FC236}">
                  <a16:creationId xmlns:a16="http://schemas.microsoft.com/office/drawing/2014/main" id="{8AF208EB-DFD2-4B82-9EF8-370A14A312F5}"/>
                </a:ext>
              </a:extLst>
            </p:cNvPr>
            <p:cNvSpPr txBox="1">
              <a:spLocks noChangeArrowheads="1"/>
            </p:cNvSpPr>
            <p:nvPr/>
          </p:nvSpPr>
          <p:spPr bwMode="auto">
            <a:xfrm flipH="1">
              <a:off x="7872415" y="2951926"/>
              <a:ext cx="530225" cy="30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ct val="50000"/>
                </a:spcBef>
                <a:spcAft>
                  <a:spcPts val="0"/>
                </a:spcAft>
                <a:buClr>
                  <a:srgbClr val="E8004D"/>
                </a:buClr>
                <a:buSzPct val="125000"/>
                <a:buFont typeface="Symbol" panose="05050102010706020507" pitchFamily="18" charset="2"/>
                <a:buNone/>
                <a:tabLst/>
                <a:defRPr/>
              </a:pPr>
              <a:r>
                <a:rPr kumimoji="0" lang="en-US" altLang="en-US" sz="1400" b="0" i="0" u="none" strike="noStrike" kern="1200" cap="none" spc="0" normalizeH="0" baseline="0" noProof="0">
                  <a:ln>
                    <a:noFill/>
                  </a:ln>
                  <a:solidFill>
                    <a:srgbClr val="5C5C5C"/>
                  </a:solidFill>
                  <a:effectLst/>
                  <a:uLnTx/>
                  <a:uFillTx/>
                  <a:latin typeface="Arial"/>
                  <a:ea typeface="+mn-ea"/>
                  <a:cs typeface="+mn-cs"/>
                </a:rPr>
                <a:t>**</a:t>
              </a:r>
              <a:endParaRPr kumimoji="0" lang="en-GB" altLang="en-US" sz="1400" b="0" i="0" u="none" strike="noStrike" kern="1200" cap="none" spc="0" normalizeH="0" baseline="0" noProof="0">
                <a:ln>
                  <a:noFill/>
                </a:ln>
                <a:solidFill>
                  <a:srgbClr val="5C5C5C"/>
                </a:solidFill>
                <a:effectLst/>
                <a:uLnTx/>
                <a:uFillTx/>
                <a:latin typeface="Arial"/>
                <a:ea typeface="+mn-ea"/>
                <a:cs typeface="+mn-cs"/>
              </a:endParaRPr>
            </a:p>
          </p:txBody>
        </p:sp>
        <p:grpSp>
          <p:nvGrpSpPr>
            <p:cNvPr id="201" name="Group 200">
              <a:extLst>
                <a:ext uri="{FF2B5EF4-FFF2-40B4-BE49-F238E27FC236}">
                  <a16:creationId xmlns:a16="http://schemas.microsoft.com/office/drawing/2014/main" id="{756D2894-4382-49BC-9049-7A12AA7AF606}"/>
                </a:ext>
              </a:extLst>
            </p:cNvPr>
            <p:cNvGrpSpPr/>
            <p:nvPr/>
          </p:nvGrpSpPr>
          <p:grpSpPr>
            <a:xfrm>
              <a:off x="6885384" y="1817688"/>
              <a:ext cx="1870825" cy="3721771"/>
              <a:chOff x="1401764" y="1817688"/>
              <a:chExt cx="1870825" cy="3721771"/>
            </a:xfrm>
          </p:grpSpPr>
          <p:sp>
            <p:nvSpPr>
              <p:cNvPr id="202" name="Rectangle 11">
                <a:extLst>
                  <a:ext uri="{FF2B5EF4-FFF2-40B4-BE49-F238E27FC236}">
                    <a16:creationId xmlns:a16="http://schemas.microsoft.com/office/drawing/2014/main" id="{E337F488-AD18-4CEA-B4E8-7CB6EAEFF51B}"/>
                  </a:ext>
                </a:extLst>
              </p:cNvPr>
              <p:cNvSpPr>
                <a:spLocks noChangeArrowheads="1"/>
              </p:cNvSpPr>
              <p:nvPr/>
            </p:nvSpPr>
            <p:spPr bwMode="auto">
              <a:xfrm>
                <a:off x="1487489" y="5323971"/>
                <a:ext cx="98425" cy="21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srgbClr val="5C5C5C"/>
                    </a:solidFill>
                    <a:effectLst/>
                    <a:uLnTx/>
                    <a:uFillTx/>
                    <a:latin typeface="Arial" panose="020B0604020202020204" pitchFamily="34" charset="0"/>
                    <a:ea typeface="+mn-ea"/>
                    <a:cs typeface="+mn-cs"/>
                  </a:rPr>
                  <a:t>0</a:t>
                </a:r>
              </a:p>
            </p:txBody>
          </p:sp>
          <p:sp>
            <p:nvSpPr>
              <p:cNvPr id="203" name="Rectangle 12">
                <a:extLst>
                  <a:ext uri="{FF2B5EF4-FFF2-40B4-BE49-F238E27FC236}">
                    <a16:creationId xmlns:a16="http://schemas.microsoft.com/office/drawing/2014/main" id="{6096EA20-261D-4AF1-8F08-2CC7F5794768}"/>
                  </a:ext>
                </a:extLst>
              </p:cNvPr>
              <p:cNvSpPr>
                <a:spLocks noChangeArrowheads="1"/>
              </p:cNvSpPr>
              <p:nvPr/>
            </p:nvSpPr>
            <p:spPr bwMode="auto">
              <a:xfrm>
                <a:off x="1401764" y="4597323"/>
                <a:ext cx="198438" cy="21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sv-SE" altLang="en-US" sz="1400" b="0" i="0" u="none" strike="noStrike" kern="1200" cap="none" spc="0" normalizeH="0" baseline="0" noProof="0">
                    <a:ln>
                      <a:noFill/>
                    </a:ln>
                    <a:solidFill>
                      <a:srgbClr val="5C5C5C"/>
                    </a:solidFill>
                    <a:effectLst/>
                    <a:uLnTx/>
                    <a:uFillTx/>
                    <a:latin typeface="Arial" panose="020B0604020202020204" pitchFamily="34" charset="0"/>
                    <a:ea typeface="+mn-ea"/>
                    <a:cs typeface="+mn-cs"/>
                  </a:rPr>
                  <a:t>10</a:t>
                </a:r>
                <a:endParaRPr kumimoji="0" lang="en-GB" altLang="en-US" sz="1400" b="0" i="0" u="none"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204" name="Rectangle 13">
                <a:extLst>
                  <a:ext uri="{FF2B5EF4-FFF2-40B4-BE49-F238E27FC236}">
                    <a16:creationId xmlns:a16="http://schemas.microsoft.com/office/drawing/2014/main" id="{09BEEE1F-8A7A-4606-8F71-99DBB3AA14E3}"/>
                  </a:ext>
                </a:extLst>
              </p:cNvPr>
              <p:cNvSpPr>
                <a:spLocks noChangeArrowheads="1"/>
              </p:cNvSpPr>
              <p:nvPr/>
            </p:nvSpPr>
            <p:spPr bwMode="auto">
              <a:xfrm>
                <a:off x="1401764" y="3937494"/>
                <a:ext cx="198438" cy="21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a:ln>
                      <a:noFill/>
                    </a:ln>
                    <a:solidFill>
                      <a:srgbClr val="5C5C5C"/>
                    </a:solidFill>
                    <a:effectLst/>
                    <a:uLnTx/>
                    <a:uFillTx/>
                    <a:latin typeface="Arial" panose="020B0604020202020204" pitchFamily="34" charset="0"/>
                    <a:ea typeface="+mn-ea"/>
                    <a:cs typeface="+mn-cs"/>
                  </a:rPr>
                  <a:t>20</a:t>
                </a:r>
              </a:p>
            </p:txBody>
          </p:sp>
          <p:sp>
            <p:nvSpPr>
              <p:cNvPr id="205" name="Rectangle 14">
                <a:extLst>
                  <a:ext uri="{FF2B5EF4-FFF2-40B4-BE49-F238E27FC236}">
                    <a16:creationId xmlns:a16="http://schemas.microsoft.com/office/drawing/2014/main" id="{3F834A9C-76D2-4962-9EFE-9905674F3AFE}"/>
                  </a:ext>
                </a:extLst>
              </p:cNvPr>
              <p:cNvSpPr>
                <a:spLocks noChangeArrowheads="1"/>
              </p:cNvSpPr>
              <p:nvPr/>
            </p:nvSpPr>
            <p:spPr bwMode="auto">
              <a:xfrm>
                <a:off x="1403352" y="3212517"/>
                <a:ext cx="196850" cy="21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a:ln>
                      <a:noFill/>
                    </a:ln>
                    <a:solidFill>
                      <a:srgbClr val="5C5C5C"/>
                    </a:solidFill>
                    <a:effectLst/>
                    <a:uLnTx/>
                    <a:uFillTx/>
                    <a:latin typeface="Arial" panose="020B0604020202020204" pitchFamily="34" charset="0"/>
                    <a:ea typeface="+mn-ea"/>
                    <a:cs typeface="+mn-cs"/>
                  </a:rPr>
                  <a:t>30</a:t>
                </a:r>
              </a:p>
            </p:txBody>
          </p:sp>
          <p:sp>
            <p:nvSpPr>
              <p:cNvPr id="206" name="Rectangle 15">
                <a:extLst>
                  <a:ext uri="{FF2B5EF4-FFF2-40B4-BE49-F238E27FC236}">
                    <a16:creationId xmlns:a16="http://schemas.microsoft.com/office/drawing/2014/main" id="{5915DD70-FF57-459D-8413-9B3FB0032E3F}"/>
                  </a:ext>
                </a:extLst>
              </p:cNvPr>
              <p:cNvSpPr>
                <a:spLocks noChangeArrowheads="1"/>
              </p:cNvSpPr>
              <p:nvPr/>
            </p:nvSpPr>
            <p:spPr bwMode="auto">
              <a:xfrm>
                <a:off x="1403352" y="2537654"/>
                <a:ext cx="196850" cy="21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a:ln>
                      <a:noFill/>
                    </a:ln>
                    <a:solidFill>
                      <a:srgbClr val="5C5C5C"/>
                    </a:solidFill>
                    <a:effectLst/>
                    <a:uLnTx/>
                    <a:uFillTx/>
                    <a:latin typeface="Arial" panose="020B0604020202020204" pitchFamily="34" charset="0"/>
                    <a:ea typeface="+mn-ea"/>
                    <a:cs typeface="+mn-cs"/>
                  </a:rPr>
                  <a:t>40</a:t>
                </a:r>
              </a:p>
            </p:txBody>
          </p:sp>
          <p:sp>
            <p:nvSpPr>
              <p:cNvPr id="207" name="Rectangle 16">
                <a:extLst>
                  <a:ext uri="{FF2B5EF4-FFF2-40B4-BE49-F238E27FC236}">
                    <a16:creationId xmlns:a16="http://schemas.microsoft.com/office/drawing/2014/main" id="{9D126AB5-D767-4D66-BE3F-015EA255B1DA}"/>
                  </a:ext>
                </a:extLst>
              </p:cNvPr>
              <p:cNvSpPr>
                <a:spLocks noChangeArrowheads="1"/>
              </p:cNvSpPr>
              <p:nvPr/>
            </p:nvSpPr>
            <p:spPr bwMode="auto">
              <a:xfrm>
                <a:off x="1401764" y="1817688"/>
                <a:ext cx="198438" cy="21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a:ln>
                      <a:noFill/>
                    </a:ln>
                    <a:solidFill>
                      <a:srgbClr val="5C5C5C"/>
                    </a:solidFill>
                    <a:effectLst/>
                    <a:uLnTx/>
                    <a:uFillTx/>
                    <a:latin typeface="Arial" panose="020B0604020202020204" pitchFamily="34" charset="0"/>
                    <a:ea typeface="+mn-ea"/>
                    <a:cs typeface="+mn-cs"/>
                  </a:rPr>
                  <a:t>50</a:t>
                </a:r>
              </a:p>
            </p:txBody>
          </p:sp>
          <p:sp>
            <p:nvSpPr>
              <p:cNvPr id="208" name="Line 40">
                <a:extLst>
                  <a:ext uri="{FF2B5EF4-FFF2-40B4-BE49-F238E27FC236}">
                    <a16:creationId xmlns:a16="http://schemas.microsoft.com/office/drawing/2014/main" id="{F0C6C5FA-F72A-45FA-ACD3-1FA6D102C365}"/>
                  </a:ext>
                </a:extLst>
              </p:cNvPr>
              <p:cNvSpPr>
                <a:spLocks noChangeShapeType="1"/>
              </p:cNvSpPr>
              <p:nvPr/>
            </p:nvSpPr>
            <p:spPr bwMode="auto">
              <a:xfrm flipH="1" flipV="1">
                <a:off x="1765302" y="1917915"/>
                <a:ext cx="6350" cy="36215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sp>
            <p:nvSpPr>
              <p:cNvPr id="209" name="Line 30">
                <a:extLst>
                  <a:ext uri="{FF2B5EF4-FFF2-40B4-BE49-F238E27FC236}">
                    <a16:creationId xmlns:a16="http://schemas.microsoft.com/office/drawing/2014/main" id="{4F859F16-5C65-4FC3-9D20-F6724E1E7016}"/>
                  </a:ext>
                </a:extLst>
              </p:cNvPr>
              <p:cNvSpPr>
                <a:spLocks noChangeShapeType="1"/>
              </p:cNvSpPr>
              <p:nvPr/>
            </p:nvSpPr>
            <p:spPr bwMode="auto">
              <a:xfrm>
                <a:off x="1673227" y="4704232"/>
                <a:ext cx="1047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sp>
            <p:nvSpPr>
              <p:cNvPr id="210" name="Line 31">
                <a:extLst>
                  <a:ext uri="{FF2B5EF4-FFF2-40B4-BE49-F238E27FC236}">
                    <a16:creationId xmlns:a16="http://schemas.microsoft.com/office/drawing/2014/main" id="{7BB62160-76B9-439C-9423-54C8B93C6D9C}"/>
                  </a:ext>
                </a:extLst>
              </p:cNvPr>
              <p:cNvSpPr>
                <a:spLocks noChangeShapeType="1"/>
              </p:cNvSpPr>
              <p:nvPr/>
            </p:nvSpPr>
            <p:spPr bwMode="auto">
              <a:xfrm>
                <a:off x="1673227" y="4049414"/>
                <a:ext cx="1047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sp>
            <p:nvSpPr>
              <p:cNvPr id="211" name="Line 32">
                <a:extLst>
                  <a:ext uri="{FF2B5EF4-FFF2-40B4-BE49-F238E27FC236}">
                    <a16:creationId xmlns:a16="http://schemas.microsoft.com/office/drawing/2014/main" id="{FFE3D89A-4648-410D-B8BF-6700218F886E}"/>
                  </a:ext>
                </a:extLst>
              </p:cNvPr>
              <p:cNvSpPr>
                <a:spLocks noChangeShapeType="1"/>
              </p:cNvSpPr>
              <p:nvPr/>
            </p:nvSpPr>
            <p:spPr bwMode="auto">
              <a:xfrm>
                <a:off x="1673227" y="3327778"/>
                <a:ext cx="1047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sp>
            <p:nvSpPr>
              <p:cNvPr id="212" name="Line 33">
                <a:extLst>
                  <a:ext uri="{FF2B5EF4-FFF2-40B4-BE49-F238E27FC236}">
                    <a16:creationId xmlns:a16="http://schemas.microsoft.com/office/drawing/2014/main" id="{DA59D335-A6C4-4B81-969C-68B8DD91D6A6}"/>
                  </a:ext>
                </a:extLst>
              </p:cNvPr>
              <p:cNvSpPr>
                <a:spLocks noChangeShapeType="1"/>
              </p:cNvSpPr>
              <p:nvPr/>
            </p:nvSpPr>
            <p:spPr bwMode="auto">
              <a:xfrm>
                <a:off x="1673227" y="2656256"/>
                <a:ext cx="1047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sp>
            <p:nvSpPr>
              <p:cNvPr id="213" name="Line 34">
                <a:extLst>
                  <a:ext uri="{FF2B5EF4-FFF2-40B4-BE49-F238E27FC236}">
                    <a16:creationId xmlns:a16="http://schemas.microsoft.com/office/drawing/2014/main" id="{931DD0CC-369F-4B4B-8B14-C85DB9B7E5AC}"/>
                  </a:ext>
                </a:extLst>
              </p:cNvPr>
              <p:cNvSpPr>
                <a:spLocks noChangeShapeType="1"/>
              </p:cNvSpPr>
              <p:nvPr/>
            </p:nvSpPr>
            <p:spPr bwMode="auto">
              <a:xfrm>
                <a:off x="1673227" y="1931279"/>
                <a:ext cx="1047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sp>
            <p:nvSpPr>
              <p:cNvPr id="214" name="Line 47">
                <a:extLst>
                  <a:ext uri="{FF2B5EF4-FFF2-40B4-BE49-F238E27FC236}">
                    <a16:creationId xmlns:a16="http://schemas.microsoft.com/office/drawing/2014/main" id="{A7114604-E843-4EB5-B2E8-27EC5616CCC8}"/>
                  </a:ext>
                </a:extLst>
              </p:cNvPr>
              <p:cNvSpPr>
                <a:spLocks noChangeShapeType="1"/>
              </p:cNvSpPr>
              <p:nvPr/>
            </p:nvSpPr>
            <p:spPr bwMode="auto">
              <a:xfrm>
                <a:off x="1652589" y="5430880"/>
                <a:ext cx="1620000"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grpSp>
      </p:grpSp>
      <p:grpSp>
        <p:nvGrpSpPr>
          <p:cNvPr id="10" name="Group 9">
            <a:extLst>
              <a:ext uri="{FF2B5EF4-FFF2-40B4-BE49-F238E27FC236}">
                <a16:creationId xmlns:a16="http://schemas.microsoft.com/office/drawing/2014/main" id="{0E50F238-9C33-436C-B347-1AB41D434C05}"/>
              </a:ext>
            </a:extLst>
          </p:cNvPr>
          <p:cNvGrpSpPr/>
          <p:nvPr/>
        </p:nvGrpSpPr>
        <p:grpSpPr>
          <a:xfrm>
            <a:off x="10339391" y="1354803"/>
            <a:ext cx="1649413" cy="4244031"/>
            <a:chOff x="8477252" y="1817688"/>
            <a:chExt cx="1649413" cy="4244031"/>
          </a:xfrm>
        </p:grpSpPr>
        <p:sp>
          <p:nvSpPr>
            <p:cNvPr id="40" name="Rectangle 45">
              <a:extLst>
                <a:ext uri="{FF2B5EF4-FFF2-40B4-BE49-F238E27FC236}">
                  <a16:creationId xmlns:a16="http://schemas.microsoft.com/office/drawing/2014/main" id="{7419B861-7483-485A-BC08-760019306FA1}"/>
                </a:ext>
              </a:extLst>
            </p:cNvPr>
            <p:cNvSpPr>
              <a:spLocks noChangeArrowheads="1"/>
            </p:cNvSpPr>
            <p:nvPr/>
          </p:nvSpPr>
          <p:spPr bwMode="auto">
            <a:xfrm flipH="1">
              <a:off x="9485315" y="3695279"/>
              <a:ext cx="414338" cy="1733931"/>
            </a:xfrm>
            <a:prstGeom prst="rect">
              <a:avLst/>
            </a:prstGeom>
            <a:solidFill>
              <a:srgbClr val="EE2D24"/>
            </a:soli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41" name="Rectangle 46">
              <a:extLst>
                <a:ext uri="{FF2B5EF4-FFF2-40B4-BE49-F238E27FC236}">
                  <a16:creationId xmlns:a16="http://schemas.microsoft.com/office/drawing/2014/main" id="{9B243AAA-2CD6-44E0-AA7D-0E1B0836BAA0}"/>
                </a:ext>
              </a:extLst>
            </p:cNvPr>
            <p:cNvSpPr>
              <a:spLocks noChangeArrowheads="1"/>
            </p:cNvSpPr>
            <p:nvPr/>
          </p:nvSpPr>
          <p:spPr bwMode="auto">
            <a:xfrm flipH="1">
              <a:off x="9082090" y="3282677"/>
              <a:ext cx="414338" cy="2146533"/>
            </a:xfrm>
            <a:prstGeom prst="rect">
              <a:avLst/>
            </a:prstGeom>
            <a:solidFill>
              <a:srgbClr val="7030A0"/>
            </a:solidFill>
            <a:ln>
              <a:noFill/>
            </a:ln>
            <a:effectLst/>
            <a:extLst>
              <a:ext uri="{91240B29-F687-4F45-9708-019B960494DF}">
                <a14:hiddenLine xmlns:a14="http://schemas.microsoft.com/office/drawing/2010/main" w="9525" algn="ctr">
                  <a:solidFill>
                    <a:srgbClr val="CC99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46" name="Text Box 27">
              <a:extLst>
                <a:ext uri="{FF2B5EF4-FFF2-40B4-BE49-F238E27FC236}">
                  <a16:creationId xmlns:a16="http://schemas.microsoft.com/office/drawing/2014/main" id="{BF9672AD-550F-49FB-8A2F-A69CAAC97475}"/>
                </a:ext>
              </a:extLst>
            </p:cNvPr>
            <p:cNvSpPr txBox="1">
              <a:spLocks noChangeArrowheads="1"/>
            </p:cNvSpPr>
            <p:nvPr/>
          </p:nvSpPr>
          <p:spPr bwMode="auto">
            <a:xfrm>
              <a:off x="8477252" y="5507721"/>
              <a:ext cx="164941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457200" rtl="0" eaLnBrk="1" fontAlgn="auto" latinLnBrk="0" hangingPunct="1">
                <a:lnSpc>
                  <a:spcPct val="100000"/>
                </a:lnSpc>
                <a:spcBef>
                  <a:spcPct val="50000"/>
                </a:spcBef>
                <a:spcAft>
                  <a:spcPts val="0"/>
                </a:spcAft>
                <a:buClr>
                  <a:srgbClr val="E8004D"/>
                </a:buClr>
                <a:buSzPct val="125000"/>
                <a:buFont typeface="Symbol" panose="05050102010706020507" pitchFamily="18" charset="2"/>
                <a:buNone/>
                <a:tabLst/>
                <a:defRPr/>
              </a:pPr>
              <a:r>
                <a:rPr kumimoji="0" lang="en-US" altLang="en-US" sz="1200" b="0" i="0" u="none" strike="noStrike" kern="1200" cap="none" spc="0" normalizeH="0" baseline="0" noProof="0" dirty="0">
                  <a:ln>
                    <a:noFill/>
                  </a:ln>
                  <a:solidFill>
                    <a:srgbClr val="5C5C5C"/>
                  </a:solidFill>
                  <a:effectLst/>
                  <a:uLnTx/>
                  <a:uFillTx/>
                  <a:latin typeface="Arial"/>
                  <a:ea typeface="+mn-ea"/>
                  <a:cs typeface="+mn-cs"/>
                </a:rPr>
                <a:t>Bousquet et al.</a:t>
              </a:r>
              <a:r>
                <a:rPr kumimoji="0" lang="en-US" altLang="en-US" sz="1200" b="0" i="0" u="none" strike="noStrike" kern="1200" cap="none" spc="0" normalizeH="0" baseline="30000" noProof="0" dirty="0">
                  <a:ln>
                    <a:noFill/>
                  </a:ln>
                  <a:solidFill>
                    <a:srgbClr val="5C5C5C"/>
                  </a:solidFill>
                  <a:effectLst/>
                  <a:uLnTx/>
                  <a:uFillTx/>
                  <a:latin typeface="Arial"/>
                  <a:ea typeface="+mn-ea"/>
                  <a:cs typeface="+mn-cs"/>
                </a:rPr>
                <a:t>6‡</a:t>
              </a:r>
            </a:p>
            <a:p>
              <a:pPr marL="0" marR="0" lvl="0" indent="0" algn="ctr" defTabSz="457200" rtl="0" eaLnBrk="1" fontAlgn="auto" latinLnBrk="0" hangingPunct="1">
                <a:lnSpc>
                  <a:spcPct val="100000"/>
                </a:lnSpc>
                <a:spcBef>
                  <a:spcPct val="50000"/>
                </a:spcBef>
                <a:spcAft>
                  <a:spcPts val="0"/>
                </a:spcAft>
                <a:buClr>
                  <a:srgbClr val="E8004D"/>
                </a:buClr>
                <a:buSzPct val="125000"/>
                <a:buFont typeface="Symbol" panose="05050102010706020507" pitchFamily="18" charset="2"/>
                <a:buNone/>
                <a:tabLst/>
                <a:defRPr/>
              </a:pPr>
              <a:r>
                <a:rPr kumimoji="0" lang="en-US" altLang="en-US" sz="1200" b="0" i="0" u="none" strike="noStrike" kern="1200" cap="none" spc="0" normalizeH="0" baseline="0" noProof="0" dirty="0">
                  <a:ln>
                    <a:noFill/>
                  </a:ln>
                  <a:solidFill>
                    <a:srgbClr val="5C5C5C"/>
                  </a:solidFill>
                  <a:effectLst/>
                  <a:uLnTx/>
                  <a:uFillTx/>
                  <a:latin typeface="Arial"/>
                  <a:ea typeface="+mn-ea"/>
                  <a:cs typeface="+mn-cs"/>
                </a:rPr>
                <a:t>AHEAD</a:t>
              </a:r>
              <a:endParaRPr kumimoji="0" lang="en-GB" altLang="en-US" sz="1200" b="0" i="0" u="none" strike="noStrike" kern="1200" cap="none" spc="0" normalizeH="0" baseline="0" noProof="0" dirty="0">
                <a:ln>
                  <a:noFill/>
                </a:ln>
                <a:solidFill>
                  <a:srgbClr val="5C5C5C"/>
                </a:solidFill>
                <a:effectLst/>
                <a:uLnTx/>
                <a:uFillTx/>
                <a:latin typeface="Arial"/>
                <a:ea typeface="+mn-ea"/>
                <a:cs typeface="+mn-cs"/>
              </a:endParaRPr>
            </a:p>
          </p:txBody>
        </p:sp>
        <p:sp>
          <p:nvSpPr>
            <p:cNvPr id="58" name="Text Box 39">
              <a:extLst>
                <a:ext uri="{FF2B5EF4-FFF2-40B4-BE49-F238E27FC236}">
                  <a16:creationId xmlns:a16="http://schemas.microsoft.com/office/drawing/2014/main" id="{B6E4F967-2313-46AF-9403-9E310C749315}"/>
                </a:ext>
              </a:extLst>
            </p:cNvPr>
            <p:cNvSpPr txBox="1">
              <a:spLocks noChangeArrowheads="1"/>
            </p:cNvSpPr>
            <p:nvPr/>
          </p:nvSpPr>
          <p:spPr bwMode="auto">
            <a:xfrm flipH="1">
              <a:off x="9148765" y="3030438"/>
              <a:ext cx="474663" cy="30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ct val="50000"/>
                </a:spcBef>
                <a:spcAft>
                  <a:spcPts val="0"/>
                </a:spcAft>
                <a:buClr>
                  <a:srgbClr val="E8004D"/>
                </a:buClr>
                <a:buSzPct val="125000"/>
                <a:buFont typeface="Symbol" panose="05050102010706020507" pitchFamily="18" charset="2"/>
                <a:buNone/>
                <a:tabLst/>
                <a:defRPr/>
              </a:pPr>
              <a:r>
                <a:rPr kumimoji="0" lang="en-US" altLang="en-US" sz="1400" b="0" i="0" u="none" strike="noStrike" kern="1200" cap="none" spc="0" normalizeH="0" baseline="0" noProof="0">
                  <a:ln>
                    <a:noFill/>
                  </a:ln>
                  <a:solidFill>
                    <a:srgbClr val="5C5C5C"/>
                  </a:solidFill>
                  <a:effectLst/>
                  <a:uLnTx/>
                  <a:uFillTx/>
                  <a:latin typeface="Arial"/>
                  <a:ea typeface="+mn-ea"/>
                  <a:cs typeface="+mn-cs"/>
                </a:rPr>
                <a:t>* </a:t>
              </a:r>
              <a:endParaRPr kumimoji="0" lang="en-GB" altLang="en-US" sz="1400" b="0" i="0" u="none" strike="noStrike" kern="1200" cap="none" spc="0" normalizeH="0" baseline="0" noProof="0">
                <a:ln>
                  <a:noFill/>
                </a:ln>
                <a:solidFill>
                  <a:srgbClr val="5C5C5C"/>
                </a:solidFill>
                <a:effectLst/>
                <a:uLnTx/>
                <a:uFillTx/>
                <a:latin typeface="Arial"/>
                <a:ea typeface="+mn-ea"/>
                <a:cs typeface="+mn-cs"/>
              </a:endParaRPr>
            </a:p>
          </p:txBody>
        </p:sp>
        <p:grpSp>
          <p:nvGrpSpPr>
            <p:cNvPr id="216" name="Group 215">
              <a:extLst>
                <a:ext uri="{FF2B5EF4-FFF2-40B4-BE49-F238E27FC236}">
                  <a16:creationId xmlns:a16="http://schemas.microsoft.com/office/drawing/2014/main" id="{D8C6F8E2-B66E-4B53-ACE0-22CD59591745}"/>
                </a:ext>
              </a:extLst>
            </p:cNvPr>
            <p:cNvGrpSpPr/>
            <p:nvPr/>
          </p:nvGrpSpPr>
          <p:grpSpPr>
            <a:xfrm>
              <a:off x="8535589" y="1817688"/>
              <a:ext cx="1585913" cy="3721771"/>
              <a:chOff x="1401764" y="1817688"/>
              <a:chExt cx="1585913" cy="3721771"/>
            </a:xfrm>
          </p:grpSpPr>
          <p:sp>
            <p:nvSpPr>
              <p:cNvPr id="217" name="Rectangle 11">
                <a:extLst>
                  <a:ext uri="{FF2B5EF4-FFF2-40B4-BE49-F238E27FC236}">
                    <a16:creationId xmlns:a16="http://schemas.microsoft.com/office/drawing/2014/main" id="{5EEDD3D6-C9FF-4AE1-8063-6EE44ED89593}"/>
                  </a:ext>
                </a:extLst>
              </p:cNvPr>
              <p:cNvSpPr>
                <a:spLocks noChangeArrowheads="1"/>
              </p:cNvSpPr>
              <p:nvPr/>
            </p:nvSpPr>
            <p:spPr bwMode="auto">
              <a:xfrm>
                <a:off x="1487489" y="5323971"/>
                <a:ext cx="98425" cy="21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srgbClr val="5C5C5C"/>
                    </a:solidFill>
                    <a:effectLst/>
                    <a:uLnTx/>
                    <a:uFillTx/>
                    <a:latin typeface="Arial" panose="020B0604020202020204" pitchFamily="34" charset="0"/>
                    <a:ea typeface="+mn-ea"/>
                    <a:cs typeface="+mn-cs"/>
                  </a:rPr>
                  <a:t>0</a:t>
                </a:r>
              </a:p>
            </p:txBody>
          </p:sp>
          <p:sp>
            <p:nvSpPr>
              <p:cNvPr id="218" name="Rectangle 12">
                <a:extLst>
                  <a:ext uri="{FF2B5EF4-FFF2-40B4-BE49-F238E27FC236}">
                    <a16:creationId xmlns:a16="http://schemas.microsoft.com/office/drawing/2014/main" id="{8DAFD343-7C64-4459-99AB-0A5492718C7F}"/>
                  </a:ext>
                </a:extLst>
              </p:cNvPr>
              <p:cNvSpPr>
                <a:spLocks noChangeArrowheads="1"/>
              </p:cNvSpPr>
              <p:nvPr/>
            </p:nvSpPr>
            <p:spPr bwMode="auto">
              <a:xfrm>
                <a:off x="1401764" y="4597323"/>
                <a:ext cx="198438" cy="21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sv-SE" altLang="en-US" sz="1400" b="0" i="0" u="none" strike="noStrike" kern="1200" cap="none" spc="0" normalizeH="0" baseline="0" noProof="0">
                    <a:ln>
                      <a:noFill/>
                    </a:ln>
                    <a:solidFill>
                      <a:srgbClr val="5C5C5C"/>
                    </a:solidFill>
                    <a:effectLst/>
                    <a:uLnTx/>
                    <a:uFillTx/>
                    <a:latin typeface="Arial" panose="020B0604020202020204" pitchFamily="34" charset="0"/>
                    <a:ea typeface="+mn-ea"/>
                    <a:cs typeface="+mn-cs"/>
                  </a:rPr>
                  <a:t>10</a:t>
                </a:r>
                <a:endParaRPr kumimoji="0" lang="en-GB" altLang="en-US" sz="1400" b="0" i="0" u="none" strike="noStrike" kern="1200" cap="none" spc="0" normalizeH="0" baseline="0" noProof="0">
                  <a:ln>
                    <a:noFill/>
                  </a:ln>
                  <a:solidFill>
                    <a:srgbClr val="5C5C5C"/>
                  </a:solidFill>
                  <a:effectLst/>
                  <a:uLnTx/>
                  <a:uFillTx/>
                  <a:latin typeface="Arial" panose="020B0604020202020204" pitchFamily="34" charset="0"/>
                  <a:ea typeface="+mn-ea"/>
                  <a:cs typeface="+mn-cs"/>
                </a:endParaRPr>
              </a:p>
            </p:txBody>
          </p:sp>
          <p:sp>
            <p:nvSpPr>
              <p:cNvPr id="219" name="Rectangle 13">
                <a:extLst>
                  <a:ext uri="{FF2B5EF4-FFF2-40B4-BE49-F238E27FC236}">
                    <a16:creationId xmlns:a16="http://schemas.microsoft.com/office/drawing/2014/main" id="{67B43DFB-E1F6-4CF3-BCFB-E74CFF26AF89}"/>
                  </a:ext>
                </a:extLst>
              </p:cNvPr>
              <p:cNvSpPr>
                <a:spLocks noChangeArrowheads="1"/>
              </p:cNvSpPr>
              <p:nvPr/>
            </p:nvSpPr>
            <p:spPr bwMode="auto">
              <a:xfrm>
                <a:off x="1401764" y="3937494"/>
                <a:ext cx="198438" cy="21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a:ln>
                      <a:noFill/>
                    </a:ln>
                    <a:solidFill>
                      <a:srgbClr val="5C5C5C"/>
                    </a:solidFill>
                    <a:effectLst/>
                    <a:uLnTx/>
                    <a:uFillTx/>
                    <a:latin typeface="Arial" panose="020B0604020202020204" pitchFamily="34" charset="0"/>
                    <a:ea typeface="+mn-ea"/>
                    <a:cs typeface="+mn-cs"/>
                  </a:rPr>
                  <a:t>20</a:t>
                </a:r>
              </a:p>
            </p:txBody>
          </p:sp>
          <p:sp>
            <p:nvSpPr>
              <p:cNvPr id="220" name="Rectangle 14">
                <a:extLst>
                  <a:ext uri="{FF2B5EF4-FFF2-40B4-BE49-F238E27FC236}">
                    <a16:creationId xmlns:a16="http://schemas.microsoft.com/office/drawing/2014/main" id="{C1B9F241-83BB-4312-9707-57DF99903486}"/>
                  </a:ext>
                </a:extLst>
              </p:cNvPr>
              <p:cNvSpPr>
                <a:spLocks noChangeArrowheads="1"/>
              </p:cNvSpPr>
              <p:nvPr/>
            </p:nvSpPr>
            <p:spPr bwMode="auto">
              <a:xfrm>
                <a:off x="1403352" y="3212517"/>
                <a:ext cx="196850" cy="21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a:ln>
                      <a:noFill/>
                    </a:ln>
                    <a:solidFill>
                      <a:srgbClr val="5C5C5C"/>
                    </a:solidFill>
                    <a:effectLst/>
                    <a:uLnTx/>
                    <a:uFillTx/>
                    <a:latin typeface="Arial" panose="020B0604020202020204" pitchFamily="34" charset="0"/>
                    <a:ea typeface="+mn-ea"/>
                    <a:cs typeface="+mn-cs"/>
                  </a:rPr>
                  <a:t>30</a:t>
                </a:r>
              </a:p>
            </p:txBody>
          </p:sp>
          <p:sp>
            <p:nvSpPr>
              <p:cNvPr id="221" name="Rectangle 15">
                <a:extLst>
                  <a:ext uri="{FF2B5EF4-FFF2-40B4-BE49-F238E27FC236}">
                    <a16:creationId xmlns:a16="http://schemas.microsoft.com/office/drawing/2014/main" id="{162BF395-A292-4EF5-8C44-11EDB31AAD78}"/>
                  </a:ext>
                </a:extLst>
              </p:cNvPr>
              <p:cNvSpPr>
                <a:spLocks noChangeArrowheads="1"/>
              </p:cNvSpPr>
              <p:nvPr/>
            </p:nvSpPr>
            <p:spPr bwMode="auto">
              <a:xfrm>
                <a:off x="1403352" y="2537654"/>
                <a:ext cx="196850" cy="21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a:ln>
                      <a:noFill/>
                    </a:ln>
                    <a:solidFill>
                      <a:srgbClr val="5C5C5C"/>
                    </a:solidFill>
                    <a:effectLst/>
                    <a:uLnTx/>
                    <a:uFillTx/>
                    <a:latin typeface="Arial" panose="020B0604020202020204" pitchFamily="34" charset="0"/>
                    <a:ea typeface="+mn-ea"/>
                    <a:cs typeface="+mn-cs"/>
                  </a:rPr>
                  <a:t>40</a:t>
                </a:r>
              </a:p>
            </p:txBody>
          </p:sp>
          <p:sp>
            <p:nvSpPr>
              <p:cNvPr id="222" name="Rectangle 16">
                <a:extLst>
                  <a:ext uri="{FF2B5EF4-FFF2-40B4-BE49-F238E27FC236}">
                    <a16:creationId xmlns:a16="http://schemas.microsoft.com/office/drawing/2014/main" id="{BC793F6C-E7E9-41F3-B593-DD8D40CDE32C}"/>
                  </a:ext>
                </a:extLst>
              </p:cNvPr>
              <p:cNvSpPr>
                <a:spLocks noChangeArrowheads="1"/>
              </p:cNvSpPr>
              <p:nvPr/>
            </p:nvSpPr>
            <p:spPr bwMode="auto">
              <a:xfrm>
                <a:off x="1401764" y="1817688"/>
                <a:ext cx="198438" cy="21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a:ln>
                      <a:noFill/>
                    </a:ln>
                    <a:solidFill>
                      <a:srgbClr val="5C5C5C"/>
                    </a:solidFill>
                    <a:effectLst/>
                    <a:uLnTx/>
                    <a:uFillTx/>
                    <a:latin typeface="Arial" panose="020B0604020202020204" pitchFamily="34" charset="0"/>
                    <a:ea typeface="+mn-ea"/>
                    <a:cs typeface="+mn-cs"/>
                  </a:rPr>
                  <a:t>50</a:t>
                </a:r>
              </a:p>
            </p:txBody>
          </p:sp>
          <p:sp>
            <p:nvSpPr>
              <p:cNvPr id="223" name="Line 40">
                <a:extLst>
                  <a:ext uri="{FF2B5EF4-FFF2-40B4-BE49-F238E27FC236}">
                    <a16:creationId xmlns:a16="http://schemas.microsoft.com/office/drawing/2014/main" id="{E40D430F-D351-4D16-B2C9-86CF470F8894}"/>
                  </a:ext>
                </a:extLst>
              </p:cNvPr>
              <p:cNvSpPr>
                <a:spLocks noChangeShapeType="1"/>
              </p:cNvSpPr>
              <p:nvPr/>
            </p:nvSpPr>
            <p:spPr bwMode="auto">
              <a:xfrm flipH="1" flipV="1">
                <a:off x="1765302" y="1917915"/>
                <a:ext cx="6350" cy="36215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sp>
            <p:nvSpPr>
              <p:cNvPr id="224" name="Line 30">
                <a:extLst>
                  <a:ext uri="{FF2B5EF4-FFF2-40B4-BE49-F238E27FC236}">
                    <a16:creationId xmlns:a16="http://schemas.microsoft.com/office/drawing/2014/main" id="{ABFC2EC7-9DCD-4E53-9FDE-6E732AFA2B3B}"/>
                  </a:ext>
                </a:extLst>
              </p:cNvPr>
              <p:cNvSpPr>
                <a:spLocks noChangeShapeType="1"/>
              </p:cNvSpPr>
              <p:nvPr/>
            </p:nvSpPr>
            <p:spPr bwMode="auto">
              <a:xfrm>
                <a:off x="1673227" y="4704232"/>
                <a:ext cx="1047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sp>
            <p:nvSpPr>
              <p:cNvPr id="225" name="Line 31">
                <a:extLst>
                  <a:ext uri="{FF2B5EF4-FFF2-40B4-BE49-F238E27FC236}">
                    <a16:creationId xmlns:a16="http://schemas.microsoft.com/office/drawing/2014/main" id="{116C7868-096C-4D2D-9A63-E48B59059595}"/>
                  </a:ext>
                </a:extLst>
              </p:cNvPr>
              <p:cNvSpPr>
                <a:spLocks noChangeShapeType="1"/>
              </p:cNvSpPr>
              <p:nvPr/>
            </p:nvSpPr>
            <p:spPr bwMode="auto">
              <a:xfrm>
                <a:off x="1673227" y="4049414"/>
                <a:ext cx="1047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sp>
            <p:nvSpPr>
              <p:cNvPr id="226" name="Line 32">
                <a:extLst>
                  <a:ext uri="{FF2B5EF4-FFF2-40B4-BE49-F238E27FC236}">
                    <a16:creationId xmlns:a16="http://schemas.microsoft.com/office/drawing/2014/main" id="{1E02AAC2-6C21-4C99-ABC0-6A686C5747B6}"/>
                  </a:ext>
                </a:extLst>
              </p:cNvPr>
              <p:cNvSpPr>
                <a:spLocks noChangeShapeType="1"/>
              </p:cNvSpPr>
              <p:nvPr/>
            </p:nvSpPr>
            <p:spPr bwMode="auto">
              <a:xfrm>
                <a:off x="1673227" y="3327778"/>
                <a:ext cx="1047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sp>
            <p:nvSpPr>
              <p:cNvPr id="227" name="Line 33">
                <a:extLst>
                  <a:ext uri="{FF2B5EF4-FFF2-40B4-BE49-F238E27FC236}">
                    <a16:creationId xmlns:a16="http://schemas.microsoft.com/office/drawing/2014/main" id="{97E2CAC2-A8C2-41E0-8EEA-B17184018B60}"/>
                  </a:ext>
                </a:extLst>
              </p:cNvPr>
              <p:cNvSpPr>
                <a:spLocks noChangeShapeType="1"/>
              </p:cNvSpPr>
              <p:nvPr/>
            </p:nvSpPr>
            <p:spPr bwMode="auto">
              <a:xfrm>
                <a:off x="1673227" y="2656256"/>
                <a:ext cx="1047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sp>
            <p:nvSpPr>
              <p:cNvPr id="228" name="Line 34">
                <a:extLst>
                  <a:ext uri="{FF2B5EF4-FFF2-40B4-BE49-F238E27FC236}">
                    <a16:creationId xmlns:a16="http://schemas.microsoft.com/office/drawing/2014/main" id="{CE8A01AE-E1D8-4E74-B0F3-E7C95C41E44F}"/>
                  </a:ext>
                </a:extLst>
              </p:cNvPr>
              <p:cNvSpPr>
                <a:spLocks noChangeShapeType="1"/>
              </p:cNvSpPr>
              <p:nvPr/>
            </p:nvSpPr>
            <p:spPr bwMode="auto">
              <a:xfrm>
                <a:off x="1673227" y="1931279"/>
                <a:ext cx="1047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sp>
            <p:nvSpPr>
              <p:cNvPr id="229" name="Line 47">
                <a:extLst>
                  <a:ext uri="{FF2B5EF4-FFF2-40B4-BE49-F238E27FC236}">
                    <a16:creationId xmlns:a16="http://schemas.microsoft.com/office/drawing/2014/main" id="{D3CFDBFE-1770-47AF-A874-BCA5C5CDEB24}"/>
                  </a:ext>
                </a:extLst>
              </p:cNvPr>
              <p:cNvSpPr>
                <a:spLocks noChangeShapeType="1"/>
              </p:cNvSpPr>
              <p:nvPr/>
            </p:nvSpPr>
            <p:spPr bwMode="auto">
              <a:xfrm>
                <a:off x="1652589" y="5430880"/>
                <a:ext cx="1335088"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C5C"/>
                  </a:solidFill>
                  <a:effectLst/>
                  <a:uLnTx/>
                  <a:uFillTx/>
                  <a:latin typeface="Arial"/>
                  <a:ea typeface="+mn-ea"/>
                  <a:cs typeface="+mn-cs"/>
                </a:endParaRPr>
              </a:p>
            </p:txBody>
          </p:sp>
        </p:grpSp>
      </p:grpSp>
      <p:sp>
        <p:nvSpPr>
          <p:cNvPr id="141" name="Text Box 24">
            <a:extLst>
              <a:ext uri="{FF2B5EF4-FFF2-40B4-BE49-F238E27FC236}">
                <a16:creationId xmlns:a16="http://schemas.microsoft.com/office/drawing/2014/main" id="{DE637F39-AD88-4A33-93F7-3DF5AB0ABF6D}"/>
              </a:ext>
            </a:extLst>
          </p:cNvPr>
          <p:cNvSpPr txBox="1">
            <a:spLocks noChangeArrowheads="1"/>
          </p:cNvSpPr>
          <p:nvPr/>
        </p:nvSpPr>
        <p:spPr bwMode="auto">
          <a:xfrm flipH="1">
            <a:off x="2526937" y="5312833"/>
            <a:ext cx="12890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457200" rtl="0" eaLnBrk="1" fontAlgn="auto" latinLnBrk="0" hangingPunct="1">
              <a:lnSpc>
                <a:spcPct val="100000"/>
              </a:lnSpc>
              <a:spcBef>
                <a:spcPct val="50000"/>
              </a:spcBef>
              <a:spcAft>
                <a:spcPts val="0"/>
              </a:spcAft>
              <a:buClr>
                <a:srgbClr val="E8004D"/>
              </a:buClr>
              <a:buSzPct val="125000"/>
              <a:buFont typeface="Symbol" panose="05050102010706020507" pitchFamily="18" charset="2"/>
              <a:buNone/>
              <a:tabLst/>
              <a:defRPr/>
            </a:pPr>
            <a:r>
              <a:rPr kumimoji="0" lang="en-US" altLang="en-US" sz="1200" b="0" i="0" u="none" strike="noStrike" kern="1200" cap="none" spc="0" normalizeH="0" baseline="0" noProof="0" dirty="0">
                <a:ln>
                  <a:noFill/>
                </a:ln>
                <a:solidFill>
                  <a:srgbClr val="5C5C5C"/>
                </a:solidFill>
                <a:effectLst/>
                <a:uLnTx/>
                <a:uFillTx/>
                <a:latin typeface="Arial"/>
                <a:ea typeface="+mn-ea"/>
                <a:cs typeface="+mn-cs"/>
              </a:rPr>
              <a:t>STEP</a:t>
            </a:r>
            <a:endParaRPr kumimoji="0" lang="en-GB" altLang="en-US" sz="1200" b="0" i="0" u="none" strike="noStrike" kern="1200" cap="none" spc="0" normalizeH="0" baseline="0" noProof="0" dirty="0">
              <a:ln>
                <a:noFill/>
              </a:ln>
              <a:solidFill>
                <a:srgbClr val="5C5C5C"/>
              </a:solidFill>
              <a:effectLst/>
              <a:uLnTx/>
              <a:uFillTx/>
              <a:latin typeface="Arial"/>
              <a:ea typeface="+mn-ea"/>
              <a:cs typeface="+mn-cs"/>
            </a:endParaRPr>
          </a:p>
        </p:txBody>
      </p:sp>
    </p:spTree>
    <p:extLst>
      <p:ext uri="{BB962C8B-B14F-4D97-AF65-F5344CB8AC3E}">
        <p14:creationId xmlns:p14="http://schemas.microsoft.com/office/powerpoint/2010/main" val="4424529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313" name="Rectangle 65"/>
          <p:cNvSpPr>
            <a:spLocks noChangeArrowheads="1"/>
          </p:cNvSpPr>
          <p:nvPr/>
        </p:nvSpPr>
        <p:spPr bwMode="auto">
          <a:xfrm>
            <a:off x="66508" y="5796542"/>
            <a:ext cx="11264900" cy="539991"/>
          </a:xfrm>
          <a:prstGeom prst="rect">
            <a:avLst/>
          </a:prstGeom>
          <a:noFill/>
          <a:ln w="9525">
            <a:noFill/>
            <a:miter lim="800000"/>
            <a:headEnd/>
            <a:tailEnd/>
          </a:ln>
          <a:effectLst/>
        </p:spPr>
        <p:txBody>
          <a:bodyPr wrap="square" lIns="89999" tIns="46799" rIns="89999" bIns="46799" anchor="b">
            <a:noAutofit/>
          </a:bodyPr>
          <a:lstStyle/>
          <a:p>
            <a:pPr marL="0" marR="0" lvl="0" indent="0" algn="l" defTabSz="457200" rtl="0" eaLnBrk="1" fontAlgn="auto" latinLnBrk="0" hangingPunct="1">
              <a:lnSpc>
                <a:spcPct val="100000"/>
              </a:lnSpc>
              <a:spcBef>
                <a:spcPts val="500"/>
              </a:spcBef>
              <a:spcAft>
                <a:spcPts val="0"/>
              </a:spcAft>
              <a:buClrTx/>
              <a:buSzTx/>
              <a:buFontTx/>
              <a:buNone/>
              <a:tabLst/>
              <a:defRPr/>
            </a:pPr>
            <a:r>
              <a:rPr kumimoji="0" lang="en-GB" sz="1000" b="0" i="0" u="none" strike="noStrike" kern="1200" cap="none" spc="0" normalizeH="0" baseline="0" noProof="0" dirty="0">
                <a:ln>
                  <a:noFill/>
                </a:ln>
                <a:solidFill>
                  <a:srgbClr val="5C5C5C"/>
                </a:solidFill>
                <a:effectLst/>
                <a:uLnTx/>
                <a:uFillTx/>
                <a:latin typeface="Arial" panose="020B0604020202020204" pitchFamily="34" charset="0"/>
                <a:ea typeface="+mn-ea"/>
                <a:cs typeface="+mn-cs"/>
              </a:rPr>
              <a:t>Severe exacerbation was defined as deterioration in asthma resulting in emergency treatment or hospitalisation or the need for oral steroids for 3 days or more (as judged by the investigator</a:t>
            </a:r>
            <a:r>
              <a:rPr kumimoji="0" lang="en-GB" sz="1000" b="0" i="0" u="none" strike="noStrike" kern="1200" cap="none" spc="0" normalizeH="0" baseline="0" noProof="0" dirty="0" smtClean="0">
                <a:ln>
                  <a:noFill/>
                </a:ln>
                <a:solidFill>
                  <a:srgbClr val="5C5C5C"/>
                </a:solidFill>
                <a:effectLst/>
                <a:uLnTx/>
                <a:uFillTx/>
                <a:latin typeface="Arial" panose="020B0604020202020204" pitchFamily="34" charset="0"/>
                <a:ea typeface="+mn-ea"/>
                <a:cs typeface="+mn-cs"/>
              </a:rPr>
              <a:t>)</a:t>
            </a:r>
            <a:endParaRPr kumimoji="0" lang="en-GB" sz="1000" b="0" i="0" u="none" strike="noStrike" kern="1200" cap="none" spc="0" normalizeH="0" baseline="0" noProof="0" dirty="0">
              <a:ln>
                <a:noFill/>
              </a:ln>
              <a:solidFill>
                <a:srgbClr val="5C5C5C"/>
              </a:solidFill>
              <a:effectLst/>
              <a:uLnTx/>
              <a:uFillTx/>
              <a:latin typeface="Arial" panose="020B0604020202020204" pitchFamily="34" charset="0"/>
              <a:ea typeface="+mn-ea"/>
              <a:cs typeface="+mn-cs"/>
            </a:endParaRPr>
          </a:p>
        </p:txBody>
      </p:sp>
      <p:sp>
        <p:nvSpPr>
          <p:cNvPr id="5" name="Title 4">
            <a:extLst>
              <a:ext uri="{FF2B5EF4-FFF2-40B4-BE49-F238E27FC236}">
                <a16:creationId xmlns:a16="http://schemas.microsoft.com/office/drawing/2014/main" id="{E19BCB53-9ED0-413D-95E0-806C1F44E1FC}"/>
              </a:ext>
            </a:extLst>
          </p:cNvPr>
          <p:cNvSpPr>
            <a:spLocks noGrp="1"/>
          </p:cNvSpPr>
          <p:nvPr>
            <p:ph type="title"/>
          </p:nvPr>
        </p:nvSpPr>
        <p:spPr/>
        <p:txBody>
          <a:bodyPr/>
          <a:lstStyle/>
          <a:p>
            <a:r>
              <a:rPr lang="en-GB" altLang="en-US" dirty="0">
                <a:ea typeface="ＭＳ Ｐゴシック" panose="020B0600070205080204" pitchFamily="34" charset="-128"/>
              </a:rPr>
              <a:t>Exacerbations with Symbicord</a:t>
            </a:r>
            <a:r>
              <a:rPr lang="en-GB" altLang="en-US" baseline="30000" dirty="0">
                <a:ea typeface="ＭＳ Ｐゴシック" panose="020B0600070205080204" pitchFamily="34" charset="-128"/>
              </a:rPr>
              <a:t>®</a:t>
            </a:r>
            <a:r>
              <a:rPr lang="en-GB" altLang="en-US" dirty="0">
                <a:ea typeface="ＭＳ Ｐゴシック" panose="020B0600070205080204" pitchFamily="34" charset="-128"/>
              </a:rPr>
              <a:t> plus Symbicord</a:t>
            </a:r>
            <a:r>
              <a:rPr lang="en-GB" altLang="en-US" baseline="30000" dirty="0">
                <a:ea typeface="ＭＳ Ｐゴシック" panose="020B0600070205080204" pitchFamily="34" charset="-128"/>
              </a:rPr>
              <a:t>®</a:t>
            </a:r>
            <a:r>
              <a:rPr lang="en-GB" altLang="en-US" dirty="0">
                <a:ea typeface="ＭＳ Ｐゴシック" panose="020B0600070205080204" pitchFamily="34" charset="-128"/>
              </a:rPr>
              <a:t> as-needed vs Symbicord</a:t>
            </a:r>
            <a:r>
              <a:rPr lang="en-GB" altLang="en-US" baseline="30000" dirty="0">
                <a:ea typeface="ＭＳ Ｐゴシック" panose="020B0600070205080204" pitchFamily="34" charset="-128"/>
              </a:rPr>
              <a:t>®</a:t>
            </a:r>
            <a:r>
              <a:rPr lang="en-GB" altLang="en-US" dirty="0">
                <a:ea typeface="ＭＳ Ｐゴシック" panose="020B0600070205080204" pitchFamily="34" charset="-128"/>
              </a:rPr>
              <a:t> plus as-needed formoterol or terbutaline</a:t>
            </a:r>
            <a:endParaRPr lang="en-GB" dirty="0"/>
          </a:p>
        </p:txBody>
      </p:sp>
      <p:grpSp>
        <p:nvGrpSpPr>
          <p:cNvPr id="2" name="Group 1">
            <a:extLst>
              <a:ext uri="{FF2B5EF4-FFF2-40B4-BE49-F238E27FC236}">
                <a16:creationId xmlns:a16="http://schemas.microsoft.com/office/drawing/2014/main" id="{C7D39E1E-822F-4DC3-BA50-2551D2D0E1E3}"/>
              </a:ext>
            </a:extLst>
          </p:cNvPr>
          <p:cNvGrpSpPr/>
          <p:nvPr/>
        </p:nvGrpSpPr>
        <p:grpSpPr>
          <a:xfrm>
            <a:off x="968893" y="1460451"/>
            <a:ext cx="7088691" cy="4355144"/>
            <a:chOff x="-65335" y="1768260"/>
            <a:chExt cx="8891835" cy="4355144"/>
          </a:xfrm>
        </p:grpSpPr>
        <p:sp>
          <p:nvSpPr>
            <p:cNvPr id="89" name="Text Box 2">
              <a:extLst>
                <a:ext uri="{FF2B5EF4-FFF2-40B4-BE49-F238E27FC236}">
                  <a16:creationId xmlns:a16="http://schemas.microsoft.com/office/drawing/2014/main" id="{56A5B973-273E-4071-A5CB-3B3E33477588}"/>
                </a:ext>
              </a:extLst>
            </p:cNvPr>
            <p:cNvSpPr txBox="1">
              <a:spLocks noChangeArrowheads="1"/>
            </p:cNvSpPr>
            <p:nvPr/>
          </p:nvSpPr>
          <p:spPr bwMode="auto">
            <a:xfrm>
              <a:off x="2187575" y="5784850"/>
              <a:ext cx="3420701" cy="338554"/>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25000" noProof="0" dirty="0">
                  <a:ln>
                    <a:noFill/>
                  </a:ln>
                  <a:solidFill>
                    <a:srgbClr val="5C5C5C"/>
                  </a:solidFill>
                  <a:effectLst/>
                  <a:uLnTx/>
                  <a:uFillTx/>
                  <a:latin typeface="Arial"/>
                  <a:ea typeface="+mn-ea"/>
                  <a:cs typeface="+mn-cs"/>
                </a:rPr>
                <a:t>Days since </a:t>
              </a:r>
              <a:r>
                <a:rPr kumimoji="0" lang="en-US" sz="2400" b="1" i="0" u="none" strike="noStrike" kern="1200" cap="none" spc="0" normalizeH="0" baseline="-25000" noProof="0" dirty="0" err="1">
                  <a:ln>
                    <a:noFill/>
                  </a:ln>
                  <a:solidFill>
                    <a:srgbClr val="5C5C5C"/>
                  </a:solidFill>
                  <a:effectLst/>
                  <a:uLnTx/>
                  <a:uFillTx/>
                  <a:latin typeface="Arial"/>
                  <a:ea typeface="+mn-ea"/>
                  <a:cs typeface="+mn-cs"/>
                </a:rPr>
                <a:t>randomisation</a:t>
              </a:r>
              <a:endParaRPr kumimoji="0" lang="en-US" sz="2400" b="1" i="0" u="none" strike="noStrike" kern="1200" cap="none" spc="0" normalizeH="0" baseline="-25000" noProof="0" dirty="0">
                <a:ln>
                  <a:noFill/>
                </a:ln>
                <a:solidFill>
                  <a:srgbClr val="000000"/>
                </a:solidFill>
                <a:effectLst/>
                <a:uLnTx/>
                <a:uFillTx/>
                <a:latin typeface="Arial"/>
                <a:ea typeface="+mn-ea"/>
                <a:cs typeface="+mn-cs"/>
              </a:endParaRPr>
            </a:p>
          </p:txBody>
        </p:sp>
        <p:sp>
          <p:nvSpPr>
            <p:cNvPr id="90" name="Text Box 3">
              <a:extLst>
                <a:ext uri="{FF2B5EF4-FFF2-40B4-BE49-F238E27FC236}">
                  <a16:creationId xmlns:a16="http://schemas.microsoft.com/office/drawing/2014/main" id="{802BFD8D-E228-410B-AC5C-2BA88D72CC93}"/>
                </a:ext>
              </a:extLst>
            </p:cNvPr>
            <p:cNvSpPr txBox="1">
              <a:spLocks noChangeArrowheads="1"/>
            </p:cNvSpPr>
            <p:nvPr/>
          </p:nvSpPr>
          <p:spPr bwMode="auto">
            <a:xfrm rot="16200000">
              <a:off x="-1893452" y="3596377"/>
              <a:ext cx="4080905" cy="424672"/>
            </a:xfrm>
            <a:prstGeom prst="rect">
              <a:avLst/>
            </a:prstGeom>
            <a:noFill/>
            <a:ln w="9525">
              <a:noFill/>
              <a:miter lim="800000"/>
              <a:headEnd/>
              <a:tailEnd/>
            </a:ln>
            <a:effec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25000" noProof="0" dirty="0">
                  <a:ln>
                    <a:noFill/>
                  </a:ln>
                  <a:solidFill>
                    <a:srgbClr val="5C5C5C"/>
                  </a:solidFill>
                  <a:effectLst/>
                  <a:uLnTx/>
                  <a:uFillTx/>
                  <a:latin typeface="Arial"/>
                  <a:ea typeface="+mn-ea"/>
                  <a:cs typeface="+mn-cs"/>
                </a:rPr>
                <a:t>Patients with severe exacerbations (%)</a:t>
              </a:r>
            </a:p>
          </p:txBody>
        </p:sp>
        <p:sp>
          <p:nvSpPr>
            <p:cNvPr id="91" name="Freeform 5">
              <a:extLst>
                <a:ext uri="{FF2B5EF4-FFF2-40B4-BE49-F238E27FC236}">
                  <a16:creationId xmlns:a16="http://schemas.microsoft.com/office/drawing/2014/main" id="{60D34ACB-FC89-4325-AFC4-6F0A6B629169}"/>
                </a:ext>
              </a:extLst>
            </p:cNvPr>
            <p:cNvSpPr>
              <a:spLocks/>
            </p:cNvSpPr>
            <p:nvPr/>
          </p:nvSpPr>
          <p:spPr bwMode="auto">
            <a:xfrm>
              <a:off x="1052513" y="3716338"/>
              <a:ext cx="5232400" cy="1889125"/>
            </a:xfrm>
            <a:custGeom>
              <a:avLst/>
              <a:gdLst/>
              <a:ahLst/>
              <a:cxnLst>
                <a:cxn ang="0">
                  <a:pos x="0" y="1148"/>
                </a:cxn>
                <a:cxn ang="0">
                  <a:pos x="64" y="1124"/>
                </a:cxn>
                <a:cxn ang="0">
                  <a:pos x="84" y="1100"/>
                </a:cxn>
                <a:cxn ang="0">
                  <a:pos x="132" y="1088"/>
                </a:cxn>
                <a:cxn ang="0">
                  <a:pos x="180" y="1076"/>
                </a:cxn>
                <a:cxn ang="0">
                  <a:pos x="260" y="1028"/>
                </a:cxn>
                <a:cxn ang="0">
                  <a:pos x="288" y="992"/>
                </a:cxn>
                <a:cxn ang="0">
                  <a:pos x="316" y="980"/>
                </a:cxn>
                <a:cxn ang="0">
                  <a:pos x="368" y="968"/>
                </a:cxn>
                <a:cxn ang="0">
                  <a:pos x="392" y="940"/>
                </a:cxn>
                <a:cxn ang="0">
                  <a:pos x="424" y="940"/>
                </a:cxn>
                <a:cxn ang="0">
                  <a:pos x="452" y="920"/>
                </a:cxn>
                <a:cxn ang="0">
                  <a:pos x="492" y="912"/>
                </a:cxn>
                <a:cxn ang="0">
                  <a:pos x="512" y="888"/>
                </a:cxn>
                <a:cxn ang="0">
                  <a:pos x="600" y="884"/>
                </a:cxn>
                <a:cxn ang="0">
                  <a:pos x="648" y="856"/>
                </a:cxn>
                <a:cxn ang="0">
                  <a:pos x="684" y="816"/>
                </a:cxn>
                <a:cxn ang="0">
                  <a:pos x="772" y="816"/>
                </a:cxn>
                <a:cxn ang="0">
                  <a:pos x="824" y="796"/>
                </a:cxn>
                <a:cxn ang="0">
                  <a:pos x="844" y="760"/>
                </a:cxn>
                <a:cxn ang="0">
                  <a:pos x="876" y="728"/>
                </a:cxn>
                <a:cxn ang="0">
                  <a:pos x="908" y="704"/>
                </a:cxn>
                <a:cxn ang="0">
                  <a:pos x="944" y="688"/>
                </a:cxn>
                <a:cxn ang="0">
                  <a:pos x="988" y="664"/>
                </a:cxn>
                <a:cxn ang="0">
                  <a:pos x="1040" y="648"/>
                </a:cxn>
                <a:cxn ang="0">
                  <a:pos x="1060" y="620"/>
                </a:cxn>
                <a:cxn ang="0">
                  <a:pos x="1100" y="600"/>
                </a:cxn>
                <a:cxn ang="0">
                  <a:pos x="1124" y="596"/>
                </a:cxn>
                <a:cxn ang="0">
                  <a:pos x="1156" y="564"/>
                </a:cxn>
                <a:cxn ang="0">
                  <a:pos x="1200" y="536"/>
                </a:cxn>
                <a:cxn ang="0">
                  <a:pos x="1244" y="528"/>
                </a:cxn>
                <a:cxn ang="0">
                  <a:pos x="1288" y="460"/>
                </a:cxn>
                <a:cxn ang="0">
                  <a:pos x="1372" y="460"/>
                </a:cxn>
                <a:cxn ang="0">
                  <a:pos x="1396" y="432"/>
                </a:cxn>
                <a:cxn ang="0">
                  <a:pos x="1496" y="420"/>
                </a:cxn>
                <a:cxn ang="0">
                  <a:pos x="1544" y="392"/>
                </a:cxn>
                <a:cxn ang="0">
                  <a:pos x="1608" y="356"/>
                </a:cxn>
                <a:cxn ang="0">
                  <a:pos x="1708" y="348"/>
                </a:cxn>
                <a:cxn ang="0">
                  <a:pos x="1728" y="320"/>
                </a:cxn>
                <a:cxn ang="0">
                  <a:pos x="1800" y="304"/>
                </a:cxn>
                <a:cxn ang="0">
                  <a:pos x="1824" y="288"/>
                </a:cxn>
                <a:cxn ang="0">
                  <a:pos x="1844" y="256"/>
                </a:cxn>
                <a:cxn ang="0">
                  <a:pos x="1884" y="244"/>
                </a:cxn>
                <a:cxn ang="0">
                  <a:pos x="1912" y="212"/>
                </a:cxn>
                <a:cxn ang="0">
                  <a:pos x="1976" y="180"/>
                </a:cxn>
                <a:cxn ang="0">
                  <a:pos x="2024" y="168"/>
                </a:cxn>
                <a:cxn ang="0">
                  <a:pos x="2088" y="164"/>
                </a:cxn>
                <a:cxn ang="0">
                  <a:pos x="2104" y="144"/>
                </a:cxn>
                <a:cxn ang="0">
                  <a:pos x="2216" y="148"/>
                </a:cxn>
                <a:cxn ang="0">
                  <a:pos x="2272" y="132"/>
                </a:cxn>
                <a:cxn ang="0">
                  <a:pos x="2304" y="120"/>
                </a:cxn>
                <a:cxn ang="0">
                  <a:pos x="2444" y="112"/>
                </a:cxn>
                <a:cxn ang="0">
                  <a:pos x="2464" y="80"/>
                </a:cxn>
                <a:cxn ang="0">
                  <a:pos x="2500" y="60"/>
                </a:cxn>
                <a:cxn ang="0">
                  <a:pos x="2556" y="60"/>
                </a:cxn>
                <a:cxn ang="0">
                  <a:pos x="2588" y="24"/>
                </a:cxn>
                <a:cxn ang="0">
                  <a:pos x="2664" y="24"/>
                </a:cxn>
                <a:cxn ang="0">
                  <a:pos x="2692" y="0"/>
                </a:cxn>
                <a:cxn ang="0">
                  <a:pos x="2776" y="0"/>
                </a:cxn>
              </a:cxnLst>
              <a:rect l="0" t="0" r="r" b="b"/>
              <a:pathLst>
                <a:path w="2776" h="1150">
                  <a:moveTo>
                    <a:pt x="0" y="1148"/>
                  </a:moveTo>
                  <a:cubicBezTo>
                    <a:pt x="65" y="1127"/>
                    <a:pt x="64" y="1150"/>
                    <a:pt x="64" y="1124"/>
                  </a:cubicBezTo>
                  <a:lnTo>
                    <a:pt x="84" y="1100"/>
                  </a:lnTo>
                  <a:lnTo>
                    <a:pt x="132" y="1088"/>
                  </a:lnTo>
                  <a:lnTo>
                    <a:pt x="180" y="1076"/>
                  </a:lnTo>
                  <a:lnTo>
                    <a:pt x="260" y="1028"/>
                  </a:lnTo>
                  <a:lnTo>
                    <a:pt x="288" y="992"/>
                  </a:lnTo>
                  <a:lnTo>
                    <a:pt x="316" y="980"/>
                  </a:lnTo>
                  <a:lnTo>
                    <a:pt x="368" y="968"/>
                  </a:lnTo>
                  <a:lnTo>
                    <a:pt x="392" y="940"/>
                  </a:lnTo>
                  <a:cubicBezTo>
                    <a:pt x="402" y="940"/>
                    <a:pt x="413" y="940"/>
                    <a:pt x="424" y="940"/>
                  </a:cubicBezTo>
                  <a:lnTo>
                    <a:pt x="452" y="920"/>
                  </a:lnTo>
                  <a:lnTo>
                    <a:pt x="492" y="912"/>
                  </a:lnTo>
                  <a:lnTo>
                    <a:pt x="512" y="888"/>
                  </a:lnTo>
                  <a:cubicBezTo>
                    <a:pt x="597" y="883"/>
                    <a:pt x="567" y="884"/>
                    <a:pt x="600" y="884"/>
                  </a:cubicBezTo>
                  <a:cubicBezTo>
                    <a:pt x="649" y="859"/>
                    <a:pt x="648" y="877"/>
                    <a:pt x="648" y="856"/>
                  </a:cubicBezTo>
                  <a:lnTo>
                    <a:pt x="684" y="816"/>
                  </a:lnTo>
                  <a:lnTo>
                    <a:pt x="772" y="816"/>
                  </a:lnTo>
                  <a:lnTo>
                    <a:pt x="824" y="796"/>
                  </a:lnTo>
                  <a:cubicBezTo>
                    <a:pt x="844" y="762"/>
                    <a:pt x="844" y="776"/>
                    <a:pt x="844" y="760"/>
                  </a:cubicBezTo>
                  <a:lnTo>
                    <a:pt x="876" y="728"/>
                  </a:lnTo>
                  <a:lnTo>
                    <a:pt x="908" y="704"/>
                  </a:lnTo>
                  <a:lnTo>
                    <a:pt x="944" y="688"/>
                  </a:lnTo>
                  <a:cubicBezTo>
                    <a:pt x="985" y="663"/>
                    <a:pt x="968" y="664"/>
                    <a:pt x="988" y="664"/>
                  </a:cubicBezTo>
                  <a:lnTo>
                    <a:pt x="1040" y="648"/>
                  </a:lnTo>
                  <a:lnTo>
                    <a:pt x="1060" y="620"/>
                  </a:lnTo>
                  <a:cubicBezTo>
                    <a:pt x="1097" y="599"/>
                    <a:pt x="1082" y="600"/>
                    <a:pt x="1100" y="600"/>
                  </a:cubicBezTo>
                  <a:lnTo>
                    <a:pt x="1124" y="596"/>
                  </a:lnTo>
                  <a:cubicBezTo>
                    <a:pt x="1152" y="562"/>
                    <a:pt x="1137" y="564"/>
                    <a:pt x="1156" y="564"/>
                  </a:cubicBezTo>
                  <a:cubicBezTo>
                    <a:pt x="1194" y="538"/>
                    <a:pt x="1179" y="546"/>
                    <a:pt x="1200" y="536"/>
                  </a:cubicBezTo>
                  <a:cubicBezTo>
                    <a:pt x="1241" y="527"/>
                    <a:pt x="1226" y="528"/>
                    <a:pt x="1244" y="528"/>
                  </a:cubicBezTo>
                  <a:lnTo>
                    <a:pt x="1288" y="460"/>
                  </a:lnTo>
                  <a:cubicBezTo>
                    <a:pt x="1316" y="460"/>
                    <a:pt x="1344" y="460"/>
                    <a:pt x="1372" y="460"/>
                  </a:cubicBezTo>
                  <a:lnTo>
                    <a:pt x="1396" y="432"/>
                  </a:lnTo>
                  <a:cubicBezTo>
                    <a:pt x="1497" y="423"/>
                    <a:pt x="1496" y="457"/>
                    <a:pt x="1496" y="420"/>
                  </a:cubicBezTo>
                  <a:lnTo>
                    <a:pt x="1544" y="392"/>
                  </a:lnTo>
                  <a:lnTo>
                    <a:pt x="1608" y="356"/>
                  </a:lnTo>
                  <a:lnTo>
                    <a:pt x="1708" y="348"/>
                  </a:lnTo>
                  <a:lnTo>
                    <a:pt x="1728" y="320"/>
                  </a:lnTo>
                  <a:lnTo>
                    <a:pt x="1800" y="304"/>
                  </a:lnTo>
                  <a:cubicBezTo>
                    <a:pt x="1825" y="291"/>
                    <a:pt x="1824" y="300"/>
                    <a:pt x="1824" y="288"/>
                  </a:cubicBezTo>
                  <a:lnTo>
                    <a:pt x="1844" y="256"/>
                  </a:lnTo>
                  <a:cubicBezTo>
                    <a:pt x="1881" y="247"/>
                    <a:pt x="1871" y="256"/>
                    <a:pt x="1884" y="244"/>
                  </a:cubicBezTo>
                  <a:lnTo>
                    <a:pt x="1912" y="212"/>
                  </a:lnTo>
                  <a:cubicBezTo>
                    <a:pt x="1973" y="179"/>
                    <a:pt x="1949" y="180"/>
                    <a:pt x="1976" y="180"/>
                  </a:cubicBezTo>
                  <a:cubicBezTo>
                    <a:pt x="2021" y="167"/>
                    <a:pt x="2004" y="168"/>
                    <a:pt x="2024" y="168"/>
                  </a:cubicBezTo>
                  <a:lnTo>
                    <a:pt x="2088" y="164"/>
                  </a:lnTo>
                  <a:lnTo>
                    <a:pt x="2104" y="144"/>
                  </a:lnTo>
                  <a:lnTo>
                    <a:pt x="2216" y="148"/>
                  </a:lnTo>
                  <a:cubicBezTo>
                    <a:pt x="2273" y="135"/>
                    <a:pt x="2272" y="155"/>
                    <a:pt x="2272" y="132"/>
                  </a:cubicBezTo>
                  <a:lnTo>
                    <a:pt x="2304" y="120"/>
                  </a:lnTo>
                  <a:lnTo>
                    <a:pt x="2444" y="112"/>
                  </a:lnTo>
                  <a:lnTo>
                    <a:pt x="2464" y="80"/>
                  </a:lnTo>
                  <a:lnTo>
                    <a:pt x="2500" y="60"/>
                  </a:lnTo>
                  <a:cubicBezTo>
                    <a:pt x="2518" y="60"/>
                    <a:pt x="2537" y="60"/>
                    <a:pt x="2556" y="60"/>
                  </a:cubicBezTo>
                  <a:cubicBezTo>
                    <a:pt x="2584" y="22"/>
                    <a:pt x="2568" y="24"/>
                    <a:pt x="2588" y="24"/>
                  </a:cubicBezTo>
                  <a:lnTo>
                    <a:pt x="2664" y="24"/>
                  </a:lnTo>
                  <a:lnTo>
                    <a:pt x="2692" y="0"/>
                  </a:lnTo>
                  <a:lnTo>
                    <a:pt x="2776" y="0"/>
                  </a:lnTo>
                </a:path>
              </a:pathLst>
            </a:custGeom>
            <a:noFill/>
            <a:ln w="38100" cap="flat" cmpd="sng">
              <a:solidFill>
                <a:srgbClr val="FF3300"/>
              </a:solidFill>
              <a:prstDash val="solid"/>
              <a:round/>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5C5C5C"/>
                </a:solidFill>
                <a:effectLst/>
                <a:uLnTx/>
                <a:uFillTx/>
                <a:latin typeface="Arial"/>
                <a:ea typeface="+mn-ea"/>
                <a:cs typeface="+mn-cs"/>
              </a:endParaRPr>
            </a:p>
          </p:txBody>
        </p:sp>
        <p:sp>
          <p:nvSpPr>
            <p:cNvPr id="92" name="Freeform 6">
              <a:extLst>
                <a:ext uri="{FF2B5EF4-FFF2-40B4-BE49-F238E27FC236}">
                  <a16:creationId xmlns:a16="http://schemas.microsoft.com/office/drawing/2014/main" id="{0BE22349-FFCD-4FA2-B730-D68B1EDFBF1A}"/>
                </a:ext>
              </a:extLst>
            </p:cNvPr>
            <p:cNvSpPr>
              <a:spLocks/>
            </p:cNvSpPr>
            <p:nvPr/>
          </p:nvSpPr>
          <p:spPr bwMode="auto">
            <a:xfrm>
              <a:off x="1038225" y="3090863"/>
              <a:ext cx="5254625" cy="2498725"/>
            </a:xfrm>
            <a:custGeom>
              <a:avLst/>
              <a:gdLst/>
              <a:ahLst/>
              <a:cxnLst>
                <a:cxn ang="0">
                  <a:pos x="44" y="1472"/>
                </a:cxn>
                <a:cxn ang="0">
                  <a:pos x="96" y="1440"/>
                </a:cxn>
                <a:cxn ang="0">
                  <a:pos x="176" y="1388"/>
                </a:cxn>
                <a:cxn ang="0">
                  <a:pos x="240" y="1372"/>
                </a:cxn>
                <a:cxn ang="0">
                  <a:pos x="276" y="1308"/>
                </a:cxn>
                <a:cxn ang="0">
                  <a:pos x="380" y="1228"/>
                </a:cxn>
                <a:cxn ang="0">
                  <a:pos x="464" y="1180"/>
                </a:cxn>
                <a:cxn ang="0">
                  <a:pos x="544" y="1144"/>
                </a:cxn>
                <a:cxn ang="0">
                  <a:pos x="608" y="1092"/>
                </a:cxn>
                <a:cxn ang="0">
                  <a:pos x="652" y="1028"/>
                </a:cxn>
                <a:cxn ang="0">
                  <a:pos x="700" y="1000"/>
                </a:cxn>
                <a:cxn ang="0">
                  <a:pos x="752" y="964"/>
                </a:cxn>
                <a:cxn ang="0">
                  <a:pos x="824" y="944"/>
                </a:cxn>
                <a:cxn ang="0">
                  <a:pos x="864" y="876"/>
                </a:cxn>
                <a:cxn ang="0">
                  <a:pos x="912" y="820"/>
                </a:cxn>
                <a:cxn ang="0">
                  <a:pos x="1004" y="692"/>
                </a:cxn>
                <a:cxn ang="0">
                  <a:pos x="1088" y="652"/>
                </a:cxn>
                <a:cxn ang="0">
                  <a:pos x="1184" y="636"/>
                </a:cxn>
                <a:cxn ang="0">
                  <a:pos x="1264" y="580"/>
                </a:cxn>
                <a:cxn ang="0">
                  <a:pos x="1364" y="528"/>
                </a:cxn>
                <a:cxn ang="0">
                  <a:pos x="1424" y="488"/>
                </a:cxn>
                <a:cxn ang="0">
                  <a:pos x="1540" y="444"/>
                </a:cxn>
                <a:cxn ang="0">
                  <a:pos x="1612" y="388"/>
                </a:cxn>
                <a:cxn ang="0">
                  <a:pos x="1740" y="328"/>
                </a:cxn>
                <a:cxn ang="0">
                  <a:pos x="1820" y="300"/>
                </a:cxn>
                <a:cxn ang="0">
                  <a:pos x="1904" y="248"/>
                </a:cxn>
                <a:cxn ang="0">
                  <a:pos x="2048" y="212"/>
                </a:cxn>
                <a:cxn ang="0">
                  <a:pos x="2140" y="172"/>
                </a:cxn>
                <a:cxn ang="0">
                  <a:pos x="2268" y="140"/>
                </a:cxn>
                <a:cxn ang="0">
                  <a:pos x="2380" y="120"/>
                </a:cxn>
                <a:cxn ang="0">
                  <a:pos x="2520" y="88"/>
                </a:cxn>
                <a:cxn ang="0">
                  <a:pos x="2608" y="44"/>
                </a:cxn>
                <a:cxn ang="0">
                  <a:pos x="2740" y="12"/>
                </a:cxn>
              </a:cxnLst>
              <a:rect l="0" t="0" r="r" b="b"/>
              <a:pathLst>
                <a:path w="2788" h="1520">
                  <a:moveTo>
                    <a:pt x="0" y="1520"/>
                  </a:moveTo>
                  <a:lnTo>
                    <a:pt x="44" y="1472"/>
                  </a:lnTo>
                  <a:cubicBezTo>
                    <a:pt x="64" y="1438"/>
                    <a:pt x="51" y="1440"/>
                    <a:pt x="68" y="1440"/>
                  </a:cubicBezTo>
                  <a:lnTo>
                    <a:pt x="96" y="1440"/>
                  </a:lnTo>
                  <a:lnTo>
                    <a:pt x="124" y="1416"/>
                  </a:lnTo>
                  <a:lnTo>
                    <a:pt x="176" y="1388"/>
                  </a:lnTo>
                  <a:cubicBezTo>
                    <a:pt x="185" y="1385"/>
                    <a:pt x="194" y="1382"/>
                    <a:pt x="204" y="1380"/>
                  </a:cubicBezTo>
                  <a:cubicBezTo>
                    <a:pt x="215" y="1377"/>
                    <a:pt x="240" y="1372"/>
                    <a:pt x="240" y="1372"/>
                  </a:cubicBezTo>
                  <a:lnTo>
                    <a:pt x="236" y="1340"/>
                  </a:lnTo>
                  <a:cubicBezTo>
                    <a:pt x="272" y="1307"/>
                    <a:pt x="255" y="1308"/>
                    <a:pt x="276" y="1308"/>
                  </a:cubicBezTo>
                  <a:lnTo>
                    <a:pt x="308" y="1276"/>
                  </a:lnTo>
                  <a:lnTo>
                    <a:pt x="380" y="1228"/>
                  </a:lnTo>
                  <a:cubicBezTo>
                    <a:pt x="430" y="1223"/>
                    <a:pt x="420" y="1238"/>
                    <a:pt x="432" y="1216"/>
                  </a:cubicBezTo>
                  <a:lnTo>
                    <a:pt x="464" y="1180"/>
                  </a:lnTo>
                  <a:cubicBezTo>
                    <a:pt x="509" y="1163"/>
                    <a:pt x="508" y="1179"/>
                    <a:pt x="508" y="1160"/>
                  </a:cubicBezTo>
                  <a:cubicBezTo>
                    <a:pt x="541" y="1147"/>
                    <a:pt x="531" y="1156"/>
                    <a:pt x="544" y="1144"/>
                  </a:cubicBezTo>
                  <a:lnTo>
                    <a:pt x="568" y="1116"/>
                  </a:lnTo>
                  <a:cubicBezTo>
                    <a:pt x="602" y="1090"/>
                    <a:pt x="586" y="1092"/>
                    <a:pt x="608" y="1092"/>
                  </a:cubicBezTo>
                  <a:cubicBezTo>
                    <a:pt x="637" y="1087"/>
                    <a:pt x="636" y="1097"/>
                    <a:pt x="636" y="1084"/>
                  </a:cubicBezTo>
                  <a:lnTo>
                    <a:pt x="652" y="1028"/>
                  </a:lnTo>
                  <a:cubicBezTo>
                    <a:pt x="669" y="1005"/>
                    <a:pt x="659" y="1008"/>
                    <a:pt x="676" y="1008"/>
                  </a:cubicBezTo>
                  <a:lnTo>
                    <a:pt x="700" y="1000"/>
                  </a:lnTo>
                  <a:lnTo>
                    <a:pt x="704" y="976"/>
                  </a:lnTo>
                  <a:lnTo>
                    <a:pt x="752" y="964"/>
                  </a:lnTo>
                  <a:cubicBezTo>
                    <a:pt x="793" y="943"/>
                    <a:pt x="777" y="944"/>
                    <a:pt x="796" y="944"/>
                  </a:cubicBezTo>
                  <a:lnTo>
                    <a:pt x="824" y="944"/>
                  </a:lnTo>
                  <a:lnTo>
                    <a:pt x="824" y="920"/>
                  </a:lnTo>
                  <a:lnTo>
                    <a:pt x="864" y="876"/>
                  </a:lnTo>
                  <a:lnTo>
                    <a:pt x="888" y="840"/>
                  </a:lnTo>
                  <a:lnTo>
                    <a:pt x="912" y="820"/>
                  </a:lnTo>
                  <a:lnTo>
                    <a:pt x="932" y="776"/>
                  </a:lnTo>
                  <a:lnTo>
                    <a:pt x="1004" y="692"/>
                  </a:lnTo>
                  <a:cubicBezTo>
                    <a:pt x="1005" y="691"/>
                    <a:pt x="1030" y="678"/>
                    <a:pt x="1044" y="672"/>
                  </a:cubicBezTo>
                  <a:cubicBezTo>
                    <a:pt x="1085" y="651"/>
                    <a:pt x="1069" y="652"/>
                    <a:pt x="1088" y="652"/>
                  </a:cubicBezTo>
                  <a:lnTo>
                    <a:pt x="1120" y="644"/>
                  </a:lnTo>
                  <a:lnTo>
                    <a:pt x="1184" y="636"/>
                  </a:lnTo>
                  <a:lnTo>
                    <a:pt x="1232" y="592"/>
                  </a:lnTo>
                  <a:cubicBezTo>
                    <a:pt x="1261" y="579"/>
                    <a:pt x="1249" y="580"/>
                    <a:pt x="1264" y="580"/>
                  </a:cubicBezTo>
                  <a:lnTo>
                    <a:pt x="1340" y="564"/>
                  </a:lnTo>
                  <a:cubicBezTo>
                    <a:pt x="1360" y="530"/>
                    <a:pt x="1351" y="540"/>
                    <a:pt x="1364" y="528"/>
                  </a:cubicBezTo>
                  <a:cubicBezTo>
                    <a:pt x="1397" y="507"/>
                    <a:pt x="1383" y="508"/>
                    <a:pt x="1400" y="508"/>
                  </a:cubicBezTo>
                  <a:lnTo>
                    <a:pt x="1424" y="488"/>
                  </a:lnTo>
                  <a:cubicBezTo>
                    <a:pt x="1460" y="455"/>
                    <a:pt x="1443" y="456"/>
                    <a:pt x="1464" y="456"/>
                  </a:cubicBezTo>
                  <a:lnTo>
                    <a:pt x="1540" y="444"/>
                  </a:lnTo>
                  <a:lnTo>
                    <a:pt x="1576" y="404"/>
                  </a:lnTo>
                  <a:lnTo>
                    <a:pt x="1612" y="388"/>
                  </a:lnTo>
                  <a:lnTo>
                    <a:pt x="1704" y="364"/>
                  </a:lnTo>
                  <a:lnTo>
                    <a:pt x="1740" y="328"/>
                  </a:lnTo>
                  <a:lnTo>
                    <a:pt x="1800" y="320"/>
                  </a:lnTo>
                  <a:lnTo>
                    <a:pt x="1820" y="300"/>
                  </a:lnTo>
                  <a:lnTo>
                    <a:pt x="1872" y="284"/>
                  </a:lnTo>
                  <a:lnTo>
                    <a:pt x="1904" y="248"/>
                  </a:lnTo>
                  <a:lnTo>
                    <a:pt x="1980" y="236"/>
                  </a:lnTo>
                  <a:lnTo>
                    <a:pt x="2048" y="212"/>
                  </a:lnTo>
                  <a:cubicBezTo>
                    <a:pt x="2101" y="203"/>
                    <a:pt x="2087" y="216"/>
                    <a:pt x="2104" y="200"/>
                  </a:cubicBezTo>
                  <a:lnTo>
                    <a:pt x="2140" y="172"/>
                  </a:lnTo>
                  <a:cubicBezTo>
                    <a:pt x="2178" y="142"/>
                    <a:pt x="2160" y="144"/>
                    <a:pt x="2184" y="144"/>
                  </a:cubicBezTo>
                  <a:lnTo>
                    <a:pt x="2268" y="140"/>
                  </a:lnTo>
                  <a:lnTo>
                    <a:pt x="2336" y="136"/>
                  </a:lnTo>
                  <a:cubicBezTo>
                    <a:pt x="2377" y="119"/>
                    <a:pt x="2361" y="120"/>
                    <a:pt x="2380" y="120"/>
                  </a:cubicBezTo>
                  <a:lnTo>
                    <a:pt x="2440" y="100"/>
                  </a:lnTo>
                  <a:lnTo>
                    <a:pt x="2520" y="88"/>
                  </a:lnTo>
                  <a:lnTo>
                    <a:pt x="2556" y="68"/>
                  </a:lnTo>
                  <a:lnTo>
                    <a:pt x="2608" y="44"/>
                  </a:lnTo>
                  <a:lnTo>
                    <a:pt x="2700" y="36"/>
                  </a:lnTo>
                  <a:lnTo>
                    <a:pt x="2740" y="12"/>
                  </a:lnTo>
                  <a:lnTo>
                    <a:pt x="2788" y="0"/>
                  </a:lnTo>
                </a:path>
              </a:pathLst>
            </a:custGeom>
            <a:noFill/>
            <a:ln w="38100" cap="flat" cmpd="sng">
              <a:solidFill>
                <a:srgbClr val="002C5B"/>
              </a:solidFill>
              <a:prstDash val="solid"/>
              <a:round/>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5C5C5C"/>
                </a:solidFill>
                <a:effectLst/>
                <a:uLnTx/>
                <a:uFillTx/>
                <a:latin typeface="Arial"/>
                <a:ea typeface="+mn-ea"/>
                <a:cs typeface="+mn-cs"/>
              </a:endParaRPr>
            </a:p>
          </p:txBody>
        </p:sp>
        <p:sp>
          <p:nvSpPr>
            <p:cNvPr id="93" name="Freeform 7">
              <a:extLst>
                <a:ext uri="{FF2B5EF4-FFF2-40B4-BE49-F238E27FC236}">
                  <a16:creationId xmlns:a16="http://schemas.microsoft.com/office/drawing/2014/main" id="{ADEF485C-F102-4DD8-B38F-746437F590A2}"/>
                </a:ext>
              </a:extLst>
            </p:cNvPr>
            <p:cNvSpPr>
              <a:spLocks/>
            </p:cNvSpPr>
            <p:nvPr/>
          </p:nvSpPr>
          <p:spPr bwMode="auto">
            <a:xfrm>
              <a:off x="1030288" y="2403475"/>
              <a:ext cx="5262562" cy="3170238"/>
            </a:xfrm>
            <a:custGeom>
              <a:avLst/>
              <a:gdLst/>
              <a:ahLst/>
              <a:cxnLst>
                <a:cxn ang="0">
                  <a:pos x="19" y="1918"/>
                </a:cxn>
                <a:cxn ang="0">
                  <a:pos x="133" y="1856"/>
                </a:cxn>
                <a:cxn ang="0">
                  <a:pos x="237" y="1806"/>
                </a:cxn>
                <a:cxn ang="0">
                  <a:pos x="261" y="1690"/>
                </a:cxn>
                <a:cxn ang="0">
                  <a:pos x="366" y="1554"/>
                </a:cxn>
                <a:cxn ang="0">
                  <a:pos x="465" y="1516"/>
                </a:cxn>
                <a:cxn ang="0">
                  <a:pos x="560" y="1487"/>
                </a:cxn>
                <a:cxn ang="0">
                  <a:pos x="660" y="1425"/>
                </a:cxn>
                <a:cxn ang="0">
                  <a:pos x="717" y="1355"/>
                </a:cxn>
                <a:cxn ang="0">
                  <a:pos x="793" y="1289"/>
                </a:cxn>
                <a:cxn ang="0">
                  <a:pos x="893" y="1202"/>
                </a:cxn>
                <a:cxn ang="0">
                  <a:pos x="974" y="1152"/>
                </a:cxn>
                <a:cxn ang="0">
                  <a:pos x="1069" y="1131"/>
                </a:cxn>
                <a:cxn ang="0">
                  <a:pos x="1193" y="931"/>
                </a:cxn>
                <a:cxn ang="0">
                  <a:pos x="1343" y="922"/>
                </a:cxn>
                <a:cxn ang="0">
                  <a:pos x="1434" y="866"/>
                </a:cxn>
                <a:cxn ang="0">
                  <a:pos x="1539" y="791"/>
                </a:cxn>
                <a:cxn ang="0">
                  <a:pos x="1653" y="733"/>
                </a:cxn>
                <a:cxn ang="0">
                  <a:pos x="1738" y="675"/>
                </a:cxn>
                <a:cxn ang="0">
                  <a:pos x="1857" y="601"/>
                </a:cxn>
                <a:cxn ang="0">
                  <a:pos x="1999" y="522"/>
                </a:cxn>
                <a:cxn ang="0">
                  <a:pos x="2066" y="481"/>
                </a:cxn>
                <a:cxn ang="0">
                  <a:pos x="2137" y="402"/>
                </a:cxn>
                <a:cxn ang="0">
                  <a:pos x="2218" y="331"/>
                </a:cxn>
                <a:cxn ang="0">
                  <a:pos x="2365" y="282"/>
                </a:cxn>
                <a:cxn ang="0">
                  <a:pos x="2436" y="249"/>
                </a:cxn>
                <a:cxn ang="0">
                  <a:pos x="2565" y="199"/>
                </a:cxn>
                <a:cxn ang="0">
                  <a:pos x="2688" y="182"/>
                </a:cxn>
                <a:cxn ang="0">
                  <a:pos x="2859" y="149"/>
                </a:cxn>
                <a:cxn ang="0">
                  <a:pos x="2959" y="95"/>
                </a:cxn>
                <a:cxn ang="0">
                  <a:pos x="3116" y="70"/>
                </a:cxn>
                <a:cxn ang="0">
                  <a:pos x="3249" y="29"/>
                </a:cxn>
                <a:cxn ang="0">
                  <a:pos x="3315" y="0"/>
                </a:cxn>
              </a:cxnLst>
              <a:rect l="0" t="0" r="r" b="b"/>
              <a:pathLst>
                <a:path w="3315" h="1997">
                  <a:moveTo>
                    <a:pt x="0" y="1997"/>
                  </a:moveTo>
                  <a:lnTo>
                    <a:pt x="19" y="1918"/>
                  </a:lnTo>
                  <a:lnTo>
                    <a:pt x="95" y="1914"/>
                  </a:lnTo>
                  <a:lnTo>
                    <a:pt x="133" y="1856"/>
                  </a:lnTo>
                  <a:lnTo>
                    <a:pt x="176" y="1827"/>
                  </a:lnTo>
                  <a:cubicBezTo>
                    <a:pt x="234" y="1810"/>
                    <a:pt x="218" y="1822"/>
                    <a:pt x="237" y="1806"/>
                  </a:cubicBezTo>
                  <a:lnTo>
                    <a:pt x="256" y="1744"/>
                  </a:lnTo>
                  <a:cubicBezTo>
                    <a:pt x="261" y="1692"/>
                    <a:pt x="261" y="1711"/>
                    <a:pt x="261" y="1690"/>
                  </a:cubicBezTo>
                  <a:lnTo>
                    <a:pt x="309" y="1620"/>
                  </a:lnTo>
                  <a:lnTo>
                    <a:pt x="366" y="1554"/>
                  </a:lnTo>
                  <a:cubicBezTo>
                    <a:pt x="429" y="1549"/>
                    <a:pt x="406" y="1550"/>
                    <a:pt x="432" y="1550"/>
                  </a:cubicBezTo>
                  <a:lnTo>
                    <a:pt x="465" y="1516"/>
                  </a:lnTo>
                  <a:cubicBezTo>
                    <a:pt x="496" y="1494"/>
                    <a:pt x="481" y="1496"/>
                    <a:pt x="503" y="1496"/>
                  </a:cubicBezTo>
                  <a:cubicBezTo>
                    <a:pt x="557" y="1486"/>
                    <a:pt x="538" y="1487"/>
                    <a:pt x="560" y="1487"/>
                  </a:cubicBezTo>
                  <a:lnTo>
                    <a:pt x="613" y="1471"/>
                  </a:lnTo>
                  <a:lnTo>
                    <a:pt x="660" y="1425"/>
                  </a:lnTo>
                  <a:cubicBezTo>
                    <a:pt x="704" y="1398"/>
                    <a:pt x="690" y="1411"/>
                    <a:pt x="708" y="1396"/>
                  </a:cubicBezTo>
                  <a:lnTo>
                    <a:pt x="717" y="1355"/>
                  </a:lnTo>
                  <a:cubicBezTo>
                    <a:pt x="746" y="1303"/>
                    <a:pt x="724" y="1305"/>
                    <a:pt x="750" y="1305"/>
                  </a:cubicBezTo>
                  <a:cubicBezTo>
                    <a:pt x="794" y="1292"/>
                    <a:pt x="793" y="1305"/>
                    <a:pt x="793" y="1289"/>
                  </a:cubicBezTo>
                  <a:lnTo>
                    <a:pt x="822" y="1251"/>
                  </a:lnTo>
                  <a:lnTo>
                    <a:pt x="893" y="1202"/>
                  </a:lnTo>
                  <a:lnTo>
                    <a:pt x="907" y="1164"/>
                  </a:lnTo>
                  <a:cubicBezTo>
                    <a:pt x="970" y="1155"/>
                    <a:pt x="953" y="1168"/>
                    <a:pt x="974" y="1152"/>
                  </a:cubicBezTo>
                  <a:lnTo>
                    <a:pt x="1016" y="1135"/>
                  </a:lnTo>
                  <a:cubicBezTo>
                    <a:pt x="1033" y="1133"/>
                    <a:pt x="1069" y="1131"/>
                    <a:pt x="1069" y="1131"/>
                  </a:cubicBezTo>
                  <a:lnTo>
                    <a:pt x="1111" y="1032"/>
                  </a:lnTo>
                  <a:lnTo>
                    <a:pt x="1193" y="931"/>
                  </a:lnTo>
                  <a:cubicBezTo>
                    <a:pt x="1219" y="913"/>
                    <a:pt x="1226" y="928"/>
                    <a:pt x="1259" y="923"/>
                  </a:cubicBezTo>
                  <a:cubicBezTo>
                    <a:pt x="1284" y="922"/>
                    <a:pt x="1321" y="926"/>
                    <a:pt x="1343" y="922"/>
                  </a:cubicBezTo>
                  <a:cubicBezTo>
                    <a:pt x="1365" y="918"/>
                    <a:pt x="1377" y="908"/>
                    <a:pt x="1392" y="899"/>
                  </a:cubicBezTo>
                  <a:lnTo>
                    <a:pt x="1434" y="866"/>
                  </a:lnTo>
                  <a:cubicBezTo>
                    <a:pt x="1483" y="836"/>
                    <a:pt x="1462" y="837"/>
                    <a:pt x="1487" y="837"/>
                  </a:cubicBezTo>
                  <a:lnTo>
                    <a:pt x="1539" y="791"/>
                  </a:lnTo>
                  <a:lnTo>
                    <a:pt x="1596" y="775"/>
                  </a:lnTo>
                  <a:lnTo>
                    <a:pt x="1653" y="733"/>
                  </a:lnTo>
                  <a:lnTo>
                    <a:pt x="1700" y="713"/>
                  </a:lnTo>
                  <a:lnTo>
                    <a:pt x="1738" y="675"/>
                  </a:lnTo>
                  <a:lnTo>
                    <a:pt x="1814" y="642"/>
                  </a:lnTo>
                  <a:cubicBezTo>
                    <a:pt x="1857" y="604"/>
                    <a:pt x="1857" y="621"/>
                    <a:pt x="1857" y="601"/>
                  </a:cubicBezTo>
                  <a:lnTo>
                    <a:pt x="1904" y="580"/>
                  </a:lnTo>
                  <a:lnTo>
                    <a:pt x="1999" y="522"/>
                  </a:lnTo>
                  <a:lnTo>
                    <a:pt x="2004" y="489"/>
                  </a:lnTo>
                  <a:lnTo>
                    <a:pt x="2066" y="481"/>
                  </a:lnTo>
                  <a:cubicBezTo>
                    <a:pt x="2094" y="437"/>
                    <a:pt x="2075" y="439"/>
                    <a:pt x="2099" y="439"/>
                  </a:cubicBezTo>
                  <a:lnTo>
                    <a:pt x="2137" y="402"/>
                  </a:lnTo>
                  <a:lnTo>
                    <a:pt x="2170" y="365"/>
                  </a:lnTo>
                  <a:lnTo>
                    <a:pt x="2218" y="331"/>
                  </a:lnTo>
                  <a:lnTo>
                    <a:pt x="2251" y="286"/>
                  </a:lnTo>
                  <a:lnTo>
                    <a:pt x="2365" y="282"/>
                  </a:lnTo>
                  <a:lnTo>
                    <a:pt x="2389" y="257"/>
                  </a:lnTo>
                  <a:lnTo>
                    <a:pt x="2436" y="249"/>
                  </a:lnTo>
                  <a:lnTo>
                    <a:pt x="2489" y="228"/>
                  </a:lnTo>
                  <a:lnTo>
                    <a:pt x="2565" y="199"/>
                  </a:lnTo>
                  <a:cubicBezTo>
                    <a:pt x="2642" y="194"/>
                    <a:pt x="2641" y="216"/>
                    <a:pt x="2641" y="191"/>
                  </a:cubicBezTo>
                  <a:lnTo>
                    <a:pt x="2688" y="182"/>
                  </a:lnTo>
                  <a:cubicBezTo>
                    <a:pt x="2770" y="161"/>
                    <a:pt x="2740" y="162"/>
                    <a:pt x="2774" y="162"/>
                  </a:cubicBezTo>
                  <a:lnTo>
                    <a:pt x="2859" y="149"/>
                  </a:lnTo>
                  <a:lnTo>
                    <a:pt x="2897" y="128"/>
                  </a:lnTo>
                  <a:lnTo>
                    <a:pt x="2959" y="95"/>
                  </a:lnTo>
                  <a:lnTo>
                    <a:pt x="2978" y="70"/>
                  </a:lnTo>
                  <a:lnTo>
                    <a:pt x="3116" y="70"/>
                  </a:lnTo>
                  <a:lnTo>
                    <a:pt x="3168" y="37"/>
                  </a:lnTo>
                  <a:cubicBezTo>
                    <a:pt x="3245" y="28"/>
                    <a:pt x="3218" y="29"/>
                    <a:pt x="3249" y="29"/>
                  </a:cubicBezTo>
                  <a:lnTo>
                    <a:pt x="3287" y="17"/>
                  </a:lnTo>
                  <a:lnTo>
                    <a:pt x="3315" y="0"/>
                  </a:lnTo>
                </a:path>
              </a:pathLst>
            </a:custGeom>
            <a:noFill/>
            <a:ln w="38100" cap="flat" cmpd="sng">
              <a:solidFill>
                <a:srgbClr val="00B050"/>
              </a:solidFill>
              <a:prstDash val="solid"/>
              <a:round/>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5C5C5C"/>
                </a:solidFill>
                <a:effectLst/>
                <a:uLnTx/>
                <a:uFillTx/>
                <a:latin typeface="Arial"/>
                <a:ea typeface="+mn-ea"/>
                <a:cs typeface="+mn-cs"/>
              </a:endParaRPr>
            </a:p>
          </p:txBody>
        </p:sp>
        <p:sp>
          <p:nvSpPr>
            <p:cNvPr id="94" name="Line 8">
              <a:extLst>
                <a:ext uri="{FF2B5EF4-FFF2-40B4-BE49-F238E27FC236}">
                  <a16:creationId xmlns:a16="http://schemas.microsoft.com/office/drawing/2014/main" id="{BADB5413-32EC-47C6-AADB-FBF6586D4A11}"/>
                </a:ext>
              </a:extLst>
            </p:cNvPr>
            <p:cNvSpPr>
              <a:spLocks noChangeShapeType="1"/>
            </p:cNvSpPr>
            <p:nvPr/>
          </p:nvSpPr>
          <p:spPr bwMode="auto">
            <a:xfrm flipH="1">
              <a:off x="944563" y="2789238"/>
              <a:ext cx="74612" cy="0"/>
            </a:xfrm>
            <a:prstGeom prst="line">
              <a:avLst/>
            </a:prstGeom>
            <a:noFill/>
            <a:ln w="28575">
              <a:solidFill>
                <a:schemeClr val="tx1"/>
              </a:solidFill>
              <a:round/>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5C5C5C"/>
                </a:solidFill>
                <a:effectLst/>
                <a:uLnTx/>
                <a:uFillTx/>
                <a:latin typeface="Arial"/>
                <a:ea typeface="+mn-ea"/>
                <a:cs typeface="+mn-cs"/>
              </a:endParaRPr>
            </a:p>
          </p:txBody>
        </p:sp>
        <p:sp>
          <p:nvSpPr>
            <p:cNvPr id="95" name="Line 9">
              <a:extLst>
                <a:ext uri="{FF2B5EF4-FFF2-40B4-BE49-F238E27FC236}">
                  <a16:creationId xmlns:a16="http://schemas.microsoft.com/office/drawing/2014/main" id="{F7473359-CC1F-481D-915D-42958F6A6B93}"/>
                </a:ext>
              </a:extLst>
            </p:cNvPr>
            <p:cNvSpPr>
              <a:spLocks noChangeShapeType="1"/>
            </p:cNvSpPr>
            <p:nvPr/>
          </p:nvSpPr>
          <p:spPr bwMode="auto">
            <a:xfrm flipH="1">
              <a:off x="950913" y="3498850"/>
              <a:ext cx="76200" cy="0"/>
            </a:xfrm>
            <a:prstGeom prst="line">
              <a:avLst/>
            </a:prstGeom>
            <a:noFill/>
            <a:ln w="28575">
              <a:solidFill>
                <a:schemeClr val="tx1"/>
              </a:solidFill>
              <a:round/>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5C5C5C"/>
                </a:solidFill>
                <a:effectLst/>
                <a:uLnTx/>
                <a:uFillTx/>
                <a:latin typeface="Arial"/>
                <a:ea typeface="+mn-ea"/>
                <a:cs typeface="+mn-cs"/>
              </a:endParaRPr>
            </a:p>
          </p:txBody>
        </p:sp>
        <p:sp>
          <p:nvSpPr>
            <p:cNvPr id="96" name="Line 10">
              <a:extLst>
                <a:ext uri="{FF2B5EF4-FFF2-40B4-BE49-F238E27FC236}">
                  <a16:creationId xmlns:a16="http://schemas.microsoft.com/office/drawing/2014/main" id="{2A10A8E0-68CE-4780-A91C-91B5111D883B}"/>
                </a:ext>
              </a:extLst>
            </p:cNvPr>
            <p:cNvSpPr>
              <a:spLocks noChangeShapeType="1"/>
            </p:cNvSpPr>
            <p:nvPr/>
          </p:nvSpPr>
          <p:spPr bwMode="auto">
            <a:xfrm flipH="1">
              <a:off x="954088" y="2095500"/>
              <a:ext cx="74612" cy="0"/>
            </a:xfrm>
            <a:prstGeom prst="line">
              <a:avLst/>
            </a:prstGeom>
            <a:noFill/>
            <a:ln w="28575">
              <a:solidFill>
                <a:schemeClr val="tx1"/>
              </a:solidFill>
              <a:round/>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5C5C5C"/>
                </a:solidFill>
                <a:effectLst/>
                <a:uLnTx/>
                <a:uFillTx/>
                <a:latin typeface="Arial"/>
                <a:ea typeface="+mn-ea"/>
                <a:cs typeface="+mn-cs"/>
              </a:endParaRPr>
            </a:p>
          </p:txBody>
        </p:sp>
        <p:sp>
          <p:nvSpPr>
            <p:cNvPr id="97" name="Line 11">
              <a:extLst>
                <a:ext uri="{FF2B5EF4-FFF2-40B4-BE49-F238E27FC236}">
                  <a16:creationId xmlns:a16="http://schemas.microsoft.com/office/drawing/2014/main" id="{E16348F1-1270-4D17-81CE-A61B8AA437DB}"/>
                </a:ext>
              </a:extLst>
            </p:cNvPr>
            <p:cNvSpPr>
              <a:spLocks noChangeShapeType="1"/>
            </p:cNvSpPr>
            <p:nvPr/>
          </p:nvSpPr>
          <p:spPr bwMode="auto">
            <a:xfrm flipH="1">
              <a:off x="944563" y="4195763"/>
              <a:ext cx="74612" cy="0"/>
            </a:xfrm>
            <a:prstGeom prst="line">
              <a:avLst/>
            </a:prstGeom>
            <a:noFill/>
            <a:ln w="28575">
              <a:solidFill>
                <a:schemeClr val="tx1"/>
              </a:solidFill>
              <a:round/>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5C5C5C"/>
                </a:solidFill>
                <a:effectLst/>
                <a:uLnTx/>
                <a:uFillTx/>
                <a:latin typeface="Arial"/>
                <a:ea typeface="+mn-ea"/>
                <a:cs typeface="+mn-cs"/>
              </a:endParaRPr>
            </a:p>
          </p:txBody>
        </p:sp>
        <p:sp>
          <p:nvSpPr>
            <p:cNvPr id="98" name="Line 12">
              <a:extLst>
                <a:ext uri="{FF2B5EF4-FFF2-40B4-BE49-F238E27FC236}">
                  <a16:creationId xmlns:a16="http://schemas.microsoft.com/office/drawing/2014/main" id="{5CDCDA86-662D-4798-B642-C75AB7A7171C}"/>
                </a:ext>
              </a:extLst>
            </p:cNvPr>
            <p:cNvSpPr>
              <a:spLocks noChangeShapeType="1"/>
            </p:cNvSpPr>
            <p:nvPr/>
          </p:nvSpPr>
          <p:spPr bwMode="auto">
            <a:xfrm flipH="1">
              <a:off x="950913" y="4905375"/>
              <a:ext cx="76200" cy="0"/>
            </a:xfrm>
            <a:prstGeom prst="line">
              <a:avLst/>
            </a:prstGeom>
            <a:noFill/>
            <a:ln w="28575">
              <a:solidFill>
                <a:schemeClr val="tx1"/>
              </a:solidFill>
              <a:round/>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5C5C5C"/>
                </a:solidFill>
                <a:effectLst/>
                <a:uLnTx/>
                <a:uFillTx/>
                <a:latin typeface="Arial"/>
                <a:ea typeface="+mn-ea"/>
                <a:cs typeface="+mn-cs"/>
              </a:endParaRPr>
            </a:p>
          </p:txBody>
        </p:sp>
        <p:sp>
          <p:nvSpPr>
            <p:cNvPr id="99" name="Line 13">
              <a:extLst>
                <a:ext uri="{FF2B5EF4-FFF2-40B4-BE49-F238E27FC236}">
                  <a16:creationId xmlns:a16="http://schemas.microsoft.com/office/drawing/2014/main" id="{3B222CD0-98ED-4F02-9F57-426804C793D7}"/>
                </a:ext>
              </a:extLst>
            </p:cNvPr>
            <p:cNvSpPr>
              <a:spLocks noChangeShapeType="1"/>
            </p:cNvSpPr>
            <p:nvPr/>
          </p:nvSpPr>
          <p:spPr bwMode="auto">
            <a:xfrm>
              <a:off x="1905000" y="5624513"/>
              <a:ext cx="0" cy="52387"/>
            </a:xfrm>
            <a:prstGeom prst="line">
              <a:avLst/>
            </a:prstGeom>
            <a:noFill/>
            <a:ln w="28575">
              <a:solidFill>
                <a:schemeClr val="tx1"/>
              </a:solidFill>
              <a:round/>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5C5C5C"/>
                </a:solidFill>
                <a:effectLst/>
                <a:uLnTx/>
                <a:uFillTx/>
                <a:latin typeface="Arial"/>
                <a:ea typeface="+mn-ea"/>
                <a:cs typeface="+mn-cs"/>
              </a:endParaRPr>
            </a:p>
          </p:txBody>
        </p:sp>
        <p:sp>
          <p:nvSpPr>
            <p:cNvPr id="100" name="Line 14">
              <a:extLst>
                <a:ext uri="{FF2B5EF4-FFF2-40B4-BE49-F238E27FC236}">
                  <a16:creationId xmlns:a16="http://schemas.microsoft.com/office/drawing/2014/main" id="{50E905CF-D566-4662-BEAD-A482769A4D48}"/>
                </a:ext>
              </a:extLst>
            </p:cNvPr>
            <p:cNvSpPr>
              <a:spLocks noChangeShapeType="1"/>
            </p:cNvSpPr>
            <p:nvPr/>
          </p:nvSpPr>
          <p:spPr bwMode="auto">
            <a:xfrm>
              <a:off x="2779713" y="5624513"/>
              <a:ext cx="0" cy="52387"/>
            </a:xfrm>
            <a:prstGeom prst="line">
              <a:avLst/>
            </a:prstGeom>
            <a:noFill/>
            <a:ln w="28575">
              <a:solidFill>
                <a:schemeClr val="tx1"/>
              </a:solidFill>
              <a:round/>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5C5C5C"/>
                </a:solidFill>
                <a:effectLst/>
                <a:uLnTx/>
                <a:uFillTx/>
                <a:latin typeface="Arial"/>
                <a:ea typeface="+mn-ea"/>
                <a:cs typeface="+mn-cs"/>
              </a:endParaRPr>
            </a:p>
          </p:txBody>
        </p:sp>
        <p:sp>
          <p:nvSpPr>
            <p:cNvPr id="101" name="Line 15">
              <a:extLst>
                <a:ext uri="{FF2B5EF4-FFF2-40B4-BE49-F238E27FC236}">
                  <a16:creationId xmlns:a16="http://schemas.microsoft.com/office/drawing/2014/main" id="{56904EE1-ED82-43A8-B8D1-D3048FB0AEAE}"/>
                </a:ext>
              </a:extLst>
            </p:cNvPr>
            <p:cNvSpPr>
              <a:spLocks noChangeShapeType="1"/>
            </p:cNvSpPr>
            <p:nvPr/>
          </p:nvSpPr>
          <p:spPr bwMode="auto">
            <a:xfrm>
              <a:off x="3668713" y="5624513"/>
              <a:ext cx="0" cy="52387"/>
            </a:xfrm>
            <a:prstGeom prst="line">
              <a:avLst/>
            </a:prstGeom>
            <a:noFill/>
            <a:ln w="28575">
              <a:solidFill>
                <a:schemeClr val="tx1"/>
              </a:solidFill>
              <a:round/>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5C5C5C"/>
                </a:solidFill>
                <a:effectLst/>
                <a:uLnTx/>
                <a:uFillTx/>
                <a:latin typeface="Arial"/>
                <a:ea typeface="+mn-ea"/>
                <a:cs typeface="+mn-cs"/>
              </a:endParaRPr>
            </a:p>
          </p:txBody>
        </p:sp>
        <p:sp>
          <p:nvSpPr>
            <p:cNvPr id="102" name="Line 16">
              <a:extLst>
                <a:ext uri="{FF2B5EF4-FFF2-40B4-BE49-F238E27FC236}">
                  <a16:creationId xmlns:a16="http://schemas.microsoft.com/office/drawing/2014/main" id="{D6CE626C-192C-4729-8990-76721F4AE7BF}"/>
                </a:ext>
              </a:extLst>
            </p:cNvPr>
            <p:cNvSpPr>
              <a:spLocks noChangeShapeType="1"/>
            </p:cNvSpPr>
            <p:nvPr/>
          </p:nvSpPr>
          <p:spPr bwMode="auto">
            <a:xfrm>
              <a:off x="4527550" y="5618163"/>
              <a:ext cx="0" cy="52387"/>
            </a:xfrm>
            <a:prstGeom prst="line">
              <a:avLst/>
            </a:prstGeom>
            <a:noFill/>
            <a:ln w="28575">
              <a:solidFill>
                <a:schemeClr val="tx1"/>
              </a:solidFill>
              <a:round/>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5C5C5C"/>
                </a:solidFill>
                <a:effectLst/>
                <a:uLnTx/>
                <a:uFillTx/>
                <a:latin typeface="Arial"/>
                <a:ea typeface="+mn-ea"/>
                <a:cs typeface="+mn-cs"/>
              </a:endParaRPr>
            </a:p>
          </p:txBody>
        </p:sp>
        <p:sp>
          <p:nvSpPr>
            <p:cNvPr id="103" name="Line 17">
              <a:extLst>
                <a:ext uri="{FF2B5EF4-FFF2-40B4-BE49-F238E27FC236}">
                  <a16:creationId xmlns:a16="http://schemas.microsoft.com/office/drawing/2014/main" id="{19FA7E69-B2B8-4426-B078-86745F85BB50}"/>
                </a:ext>
              </a:extLst>
            </p:cNvPr>
            <p:cNvSpPr>
              <a:spLocks noChangeShapeType="1"/>
            </p:cNvSpPr>
            <p:nvPr/>
          </p:nvSpPr>
          <p:spPr bwMode="auto">
            <a:xfrm>
              <a:off x="5402263" y="5618163"/>
              <a:ext cx="0" cy="52387"/>
            </a:xfrm>
            <a:prstGeom prst="line">
              <a:avLst/>
            </a:prstGeom>
            <a:noFill/>
            <a:ln w="28575">
              <a:solidFill>
                <a:schemeClr val="tx1"/>
              </a:solidFill>
              <a:round/>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5C5C5C"/>
                </a:solidFill>
                <a:effectLst/>
                <a:uLnTx/>
                <a:uFillTx/>
                <a:latin typeface="Arial"/>
                <a:ea typeface="+mn-ea"/>
                <a:cs typeface="+mn-cs"/>
              </a:endParaRPr>
            </a:p>
          </p:txBody>
        </p:sp>
        <p:sp>
          <p:nvSpPr>
            <p:cNvPr id="104" name="Line 18">
              <a:extLst>
                <a:ext uri="{FF2B5EF4-FFF2-40B4-BE49-F238E27FC236}">
                  <a16:creationId xmlns:a16="http://schemas.microsoft.com/office/drawing/2014/main" id="{B9F97B2D-5C10-4710-9BC2-83773A12ACB3}"/>
                </a:ext>
              </a:extLst>
            </p:cNvPr>
            <p:cNvSpPr>
              <a:spLocks noChangeShapeType="1"/>
            </p:cNvSpPr>
            <p:nvPr/>
          </p:nvSpPr>
          <p:spPr bwMode="auto">
            <a:xfrm>
              <a:off x="6276975" y="5608638"/>
              <a:ext cx="0" cy="53975"/>
            </a:xfrm>
            <a:prstGeom prst="line">
              <a:avLst/>
            </a:prstGeom>
            <a:noFill/>
            <a:ln w="28575">
              <a:solidFill>
                <a:schemeClr val="tx1"/>
              </a:solidFill>
              <a:round/>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5C5C5C"/>
                </a:solidFill>
                <a:effectLst/>
                <a:uLnTx/>
                <a:uFillTx/>
                <a:latin typeface="Arial"/>
                <a:ea typeface="+mn-ea"/>
                <a:cs typeface="+mn-cs"/>
              </a:endParaRPr>
            </a:p>
          </p:txBody>
        </p:sp>
        <p:sp>
          <p:nvSpPr>
            <p:cNvPr id="105" name="Text Box 19">
              <a:extLst>
                <a:ext uri="{FF2B5EF4-FFF2-40B4-BE49-F238E27FC236}">
                  <a16:creationId xmlns:a16="http://schemas.microsoft.com/office/drawing/2014/main" id="{4E804D8E-9DF3-414B-835F-FA83847EBC31}"/>
                </a:ext>
              </a:extLst>
            </p:cNvPr>
            <p:cNvSpPr txBox="1">
              <a:spLocks noChangeArrowheads="1"/>
            </p:cNvSpPr>
            <p:nvPr/>
          </p:nvSpPr>
          <p:spPr bwMode="auto">
            <a:xfrm>
              <a:off x="3273425" y="5073650"/>
              <a:ext cx="1463676" cy="276999"/>
            </a:xfrm>
            <a:prstGeom prst="rect">
              <a:avLst/>
            </a:prstGeom>
            <a:noFill/>
            <a:ln w="9525">
              <a:noFill/>
              <a:miter lim="800000"/>
              <a:headEnd/>
              <a:tailEnd/>
            </a:ln>
            <a:effec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25000" noProof="0">
                  <a:ln>
                    <a:noFill/>
                  </a:ln>
                  <a:solidFill>
                    <a:srgbClr val="5C5C5C"/>
                  </a:solidFill>
                  <a:effectLst/>
                  <a:uLnTx/>
                  <a:uFillTx/>
                  <a:latin typeface="Arial"/>
                  <a:ea typeface="+mn-ea"/>
                  <a:cs typeface="+mn-cs"/>
                </a:rPr>
                <a:t> </a:t>
              </a:r>
            </a:p>
          </p:txBody>
        </p:sp>
        <p:sp>
          <p:nvSpPr>
            <p:cNvPr id="106" name="Text Box 20">
              <a:extLst>
                <a:ext uri="{FF2B5EF4-FFF2-40B4-BE49-F238E27FC236}">
                  <a16:creationId xmlns:a16="http://schemas.microsoft.com/office/drawing/2014/main" id="{C42C9E80-1717-4C8C-99F2-89FC53C55012}"/>
                </a:ext>
              </a:extLst>
            </p:cNvPr>
            <p:cNvSpPr txBox="1">
              <a:spLocks noChangeArrowheads="1"/>
            </p:cNvSpPr>
            <p:nvPr/>
          </p:nvSpPr>
          <p:spPr bwMode="auto">
            <a:xfrm>
              <a:off x="2530475" y="5538788"/>
              <a:ext cx="587544" cy="297517"/>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25000" noProof="0">
                  <a:ln>
                    <a:noFill/>
                  </a:ln>
                  <a:solidFill>
                    <a:srgbClr val="5C5C5C"/>
                  </a:solidFill>
                  <a:effectLst/>
                  <a:uLnTx/>
                  <a:uFillTx/>
                  <a:latin typeface="Arial"/>
                  <a:ea typeface="+mn-ea"/>
                  <a:cs typeface="+mn-cs"/>
                </a:rPr>
                <a:t>120</a:t>
              </a:r>
            </a:p>
          </p:txBody>
        </p:sp>
        <p:sp>
          <p:nvSpPr>
            <p:cNvPr id="107" name="Text Box 21">
              <a:extLst>
                <a:ext uri="{FF2B5EF4-FFF2-40B4-BE49-F238E27FC236}">
                  <a16:creationId xmlns:a16="http://schemas.microsoft.com/office/drawing/2014/main" id="{556479F1-AF2F-4BE6-9A1D-92D862096053}"/>
                </a:ext>
              </a:extLst>
            </p:cNvPr>
            <p:cNvSpPr txBox="1">
              <a:spLocks noChangeArrowheads="1"/>
            </p:cNvSpPr>
            <p:nvPr/>
          </p:nvSpPr>
          <p:spPr bwMode="auto">
            <a:xfrm>
              <a:off x="900114" y="5524500"/>
              <a:ext cx="350275" cy="297517"/>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25000" noProof="0">
                  <a:ln>
                    <a:noFill/>
                  </a:ln>
                  <a:solidFill>
                    <a:srgbClr val="5C5C5C"/>
                  </a:solidFill>
                  <a:effectLst/>
                  <a:uLnTx/>
                  <a:uFillTx/>
                  <a:latin typeface="Arial"/>
                  <a:ea typeface="+mn-ea"/>
                  <a:cs typeface="+mn-cs"/>
                </a:rPr>
                <a:t>0</a:t>
              </a:r>
            </a:p>
          </p:txBody>
        </p:sp>
        <p:sp>
          <p:nvSpPr>
            <p:cNvPr id="108" name="Text Box 22">
              <a:extLst>
                <a:ext uri="{FF2B5EF4-FFF2-40B4-BE49-F238E27FC236}">
                  <a16:creationId xmlns:a16="http://schemas.microsoft.com/office/drawing/2014/main" id="{06ADFA05-37F0-4D3C-9FDF-5C10A890D8C8}"/>
                </a:ext>
              </a:extLst>
            </p:cNvPr>
            <p:cNvSpPr txBox="1">
              <a:spLocks noChangeArrowheads="1"/>
            </p:cNvSpPr>
            <p:nvPr/>
          </p:nvSpPr>
          <p:spPr bwMode="auto">
            <a:xfrm>
              <a:off x="3398838" y="5524500"/>
              <a:ext cx="587544" cy="297517"/>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25000" noProof="0">
                  <a:ln>
                    <a:noFill/>
                  </a:ln>
                  <a:solidFill>
                    <a:srgbClr val="5C5C5C"/>
                  </a:solidFill>
                  <a:effectLst/>
                  <a:uLnTx/>
                  <a:uFillTx/>
                  <a:latin typeface="Arial"/>
                  <a:ea typeface="+mn-ea"/>
                  <a:cs typeface="+mn-cs"/>
                </a:rPr>
                <a:t>180</a:t>
              </a:r>
            </a:p>
          </p:txBody>
        </p:sp>
        <p:sp>
          <p:nvSpPr>
            <p:cNvPr id="109" name="Text Box 23">
              <a:extLst>
                <a:ext uri="{FF2B5EF4-FFF2-40B4-BE49-F238E27FC236}">
                  <a16:creationId xmlns:a16="http://schemas.microsoft.com/office/drawing/2014/main" id="{EEBD3A66-F4E7-4D49-A8D3-6F7EFCE80FE7}"/>
                </a:ext>
              </a:extLst>
            </p:cNvPr>
            <p:cNvSpPr txBox="1">
              <a:spLocks noChangeArrowheads="1"/>
            </p:cNvSpPr>
            <p:nvPr/>
          </p:nvSpPr>
          <p:spPr bwMode="auto">
            <a:xfrm>
              <a:off x="4265613" y="5532438"/>
              <a:ext cx="587544" cy="297517"/>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25000" noProof="0">
                  <a:ln>
                    <a:noFill/>
                  </a:ln>
                  <a:solidFill>
                    <a:srgbClr val="5C5C5C"/>
                  </a:solidFill>
                  <a:effectLst/>
                  <a:uLnTx/>
                  <a:uFillTx/>
                  <a:latin typeface="Arial"/>
                  <a:ea typeface="+mn-ea"/>
                  <a:cs typeface="+mn-cs"/>
                </a:rPr>
                <a:t>240</a:t>
              </a:r>
            </a:p>
          </p:txBody>
        </p:sp>
        <p:sp>
          <p:nvSpPr>
            <p:cNvPr id="110" name="Text Box 24">
              <a:extLst>
                <a:ext uri="{FF2B5EF4-FFF2-40B4-BE49-F238E27FC236}">
                  <a16:creationId xmlns:a16="http://schemas.microsoft.com/office/drawing/2014/main" id="{97D12704-8769-4E24-A1E5-EFA3A1315A47}"/>
                </a:ext>
              </a:extLst>
            </p:cNvPr>
            <p:cNvSpPr txBox="1">
              <a:spLocks noChangeArrowheads="1"/>
            </p:cNvSpPr>
            <p:nvPr/>
          </p:nvSpPr>
          <p:spPr bwMode="auto">
            <a:xfrm>
              <a:off x="5151438" y="5524500"/>
              <a:ext cx="587544" cy="297517"/>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25000" noProof="0">
                  <a:ln>
                    <a:noFill/>
                  </a:ln>
                  <a:solidFill>
                    <a:srgbClr val="5C5C5C"/>
                  </a:solidFill>
                  <a:effectLst/>
                  <a:uLnTx/>
                  <a:uFillTx/>
                  <a:latin typeface="Arial"/>
                  <a:ea typeface="+mn-ea"/>
                  <a:cs typeface="+mn-cs"/>
                </a:rPr>
                <a:t>300</a:t>
              </a:r>
            </a:p>
          </p:txBody>
        </p:sp>
        <p:sp>
          <p:nvSpPr>
            <p:cNvPr id="111" name="Text Box 25">
              <a:extLst>
                <a:ext uri="{FF2B5EF4-FFF2-40B4-BE49-F238E27FC236}">
                  <a16:creationId xmlns:a16="http://schemas.microsoft.com/office/drawing/2014/main" id="{734B1380-D40C-4F1D-8849-54ECA4B8DCB2}"/>
                </a:ext>
              </a:extLst>
            </p:cNvPr>
            <p:cNvSpPr txBox="1">
              <a:spLocks noChangeArrowheads="1"/>
            </p:cNvSpPr>
            <p:nvPr/>
          </p:nvSpPr>
          <p:spPr bwMode="auto">
            <a:xfrm>
              <a:off x="6010275" y="5518150"/>
              <a:ext cx="587544" cy="297517"/>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25000" noProof="0">
                  <a:ln>
                    <a:noFill/>
                  </a:ln>
                  <a:solidFill>
                    <a:srgbClr val="5C5C5C"/>
                  </a:solidFill>
                  <a:effectLst/>
                  <a:uLnTx/>
                  <a:uFillTx/>
                  <a:latin typeface="Arial"/>
                  <a:ea typeface="+mn-ea"/>
                  <a:cs typeface="+mn-cs"/>
                </a:rPr>
                <a:t>360</a:t>
              </a:r>
            </a:p>
          </p:txBody>
        </p:sp>
        <p:sp>
          <p:nvSpPr>
            <p:cNvPr id="112" name="Text Box 26">
              <a:extLst>
                <a:ext uri="{FF2B5EF4-FFF2-40B4-BE49-F238E27FC236}">
                  <a16:creationId xmlns:a16="http://schemas.microsoft.com/office/drawing/2014/main" id="{0DBC8C3E-1B4E-41DC-B610-A03413DBC8DE}"/>
                </a:ext>
              </a:extLst>
            </p:cNvPr>
            <p:cNvSpPr txBox="1">
              <a:spLocks noChangeArrowheads="1"/>
            </p:cNvSpPr>
            <p:nvPr/>
          </p:nvSpPr>
          <p:spPr bwMode="auto">
            <a:xfrm>
              <a:off x="508000" y="1824038"/>
              <a:ext cx="468908" cy="297517"/>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25000" noProof="0">
                  <a:ln>
                    <a:noFill/>
                  </a:ln>
                  <a:solidFill>
                    <a:srgbClr val="5C5C5C"/>
                  </a:solidFill>
                  <a:effectLst/>
                  <a:uLnTx/>
                  <a:uFillTx/>
                  <a:latin typeface="Arial"/>
                  <a:ea typeface="+mn-ea"/>
                  <a:cs typeface="+mn-cs"/>
                </a:rPr>
                <a:t>25</a:t>
              </a:r>
            </a:p>
          </p:txBody>
        </p:sp>
        <p:sp>
          <p:nvSpPr>
            <p:cNvPr id="113" name="Text Box 27">
              <a:extLst>
                <a:ext uri="{FF2B5EF4-FFF2-40B4-BE49-F238E27FC236}">
                  <a16:creationId xmlns:a16="http://schemas.microsoft.com/office/drawing/2014/main" id="{5BDD0213-87D3-4519-AEFB-7A2467274732}"/>
                </a:ext>
              </a:extLst>
            </p:cNvPr>
            <p:cNvSpPr txBox="1">
              <a:spLocks noChangeArrowheads="1"/>
            </p:cNvSpPr>
            <p:nvPr/>
          </p:nvSpPr>
          <p:spPr bwMode="auto">
            <a:xfrm>
              <a:off x="514350" y="2498725"/>
              <a:ext cx="468908" cy="297517"/>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25000" noProof="0">
                  <a:ln>
                    <a:noFill/>
                  </a:ln>
                  <a:solidFill>
                    <a:srgbClr val="5C5C5C"/>
                  </a:solidFill>
                  <a:effectLst/>
                  <a:uLnTx/>
                  <a:uFillTx/>
                  <a:latin typeface="Arial"/>
                  <a:ea typeface="+mn-ea"/>
                  <a:cs typeface="+mn-cs"/>
                </a:rPr>
                <a:t>20</a:t>
              </a:r>
            </a:p>
          </p:txBody>
        </p:sp>
        <p:sp>
          <p:nvSpPr>
            <p:cNvPr id="114" name="Text Box 28">
              <a:extLst>
                <a:ext uri="{FF2B5EF4-FFF2-40B4-BE49-F238E27FC236}">
                  <a16:creationId xmlns:a16="http://schemas.microsoft.com/office/drawing/2014/main" id="{F9F9B1C6-87BE-48A9-B8BA-CEC685890D19}"/>
                </a:ext>
              </a:extLst>
            </p:cNvPr>
            <p:cNvSpPr txBox="1">
              <a:spLocks noChangeArrowheads="1"/>
            </p:cNvSpPr>
            <p:nvPr/>
          </p:nvSpPr>
          <p:spPr bwMode="auto">
            <a:xfrm>
              <a:off x="495300" y="3201988"/>
              <a:ext cx="468908" cy="297517"/>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25000" noProof="0">
                  <a:ln>
                    <a:noFill/>
                  </a:ln>
                  <a:solidFill>
                    <a:srgbClr val="5C5C5C"/>
                  </a:solidFill>
                  <a:effectLst/>
                  <a:uLnTx/>
                  <a:uFillTx/>
                  <a:latin typeface="Arial"/>
                  <a:ea typeface="+mn-ea"/>
                  <a:cs typeface="+mn-cs"/>
                </a:rPr>
                <a:t>15</a:t>
              </a:r>
            </a:p>
          </p:txBody>
        </p:sp>
        <p:sp>
          <p:nvSpPr>
            <p:cNvPr id="115" name="Text Box 29">
              <a:extLst>
                <a:ext uri="{FF2B5EF4-FFF2-40B4-BE49-F238E27FC236}">
                  <a16:creationId xmlns:a16="http://schemas.microsoft.com/office/drawing/2014/main" id="{95B6B626-3AD1-4C3D-9915-1947EF0CF1EB}"/>
                </a:ext>
              </a:extLst>
            </p:cNvPr>
            <p:cNvSpPr txBox="1">
              <a:spLocks noChangeArrowheads="1"/>
            </p:cNvSpPr>
            <p:nvPr/>
          </p:nvSpPr>
          <p:spPr bwMode="auto">
            <a:xfrm>
              <a:off x="503237" y="3913188"/>
              <a:ext cx="468908" cy="297517"/>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25000" noProof="0">
                  <a:ln>
                    <a:noFill/>
                  </a:ln>
                  <a:solidFill>
                    <a:srgbClr val="5C5C5C"/>
                  </a:solidFill>
                  <a:effectLst/>
                  <a:uLnTx/>
                  <a:uFillTx/>
                  <a:latin typeface="Arial"/>
                  <a:ea typeface="+mn-ea"/>
                  <a:cs typeface="+mn-cs"/>
                </a:rPr>
                <a:t>10</a:t>
              </a:r>
            </a:p>
          </p:txBody>
        </p:sp>
        <p:sp>
          <p:nvSpPr>
            <p:cNvPr id="116" name="Text Box 30">
              <a:extLst>
                <a:ext uri="{FF2B5EF4-FFF2-40B4-BE49-F238E27FC236}">
                  <a16:creationId xmlns:a16="http://schemas.microsoft.com/office/drawing/2014/main" id="{34D994C0-C7D1-414B-9109-F7E4D2EC8594}"/>
                </a:ext>
              </a:extLst>
            </p:cNvPr>
            <p:cNvSpPr txBox="1">
              <a:spLocks noChangeArrowheads="1"/>
            </p:cNvSpPr>
            <p:nvPr/>
          </p:nvSpPr>
          <p:spPr bwMode="auto">
            <a:xfrm>
              <a:off x="569913" y="4610100"/>
              <a:ext cx="350275" cy="297517"/>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25000" noProof="0">
                  <a:ln>
                    <a:noFill/>
                  </a:ln>
                  <a:solidFill>
                    <a:srgbClr val="5C5C5C"/>
                  </a:solidFill>
                  <a:effectLst/>
                  <a:uLnTx/>
                  <a:uFillTx/>
                  <a:latin typeface="Arial"/>
                  <a:ea typeface="+mn-ea"/>
                  <a:cs typeface="+mn-cs"/>
                </a:rPr>
                <a:t>5</a:t>
              </a:r>
            </a:p>
          </p:txBody>
        </p:sp>
        <p:sp>
          <p:nvSpPr>
            <p:cNvPr id="117" name="Text Box 31">
              <a:extLst>
                <a:ext uri="{FF2B5EF4-FFF2-40B4-BE49-F238E27FC236}">
                  <a16:creationId xmlns:a16="http://schemas.microsoft.com/office/drawing/2014/main" id="{A6352725-F2C0-4969-9DEA-7D7097B22F2C}"/>
                </a:ext>
              </a:extLst>
            </p:cNvPr>
            <p:cNvSpPr txBox="1">
              <a:spLocks noChangeArrowheads="1"/>
            </p:cNvSpPr>
            <p:nvPr/>
          </p:nvSpPr>
          <p:spPr bwMode="auto">
            <a:xfrm>
              <a:off x="577850" y="5297488"/>
              <a:ext cx="350275" cy="297517"/>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25000" noProof="0">
                  <a:ln>
                    <a:noFill/>
                  </a:ln>
                  <a:solidFill>
                    <a:srgbClr val="5C5C5C"/>
                  </a:solidFill>
                  <a:effectLst/>
                  <a:uLnTx/>
                  <a:uFillTx/>
                  <a:latin typeface="Arial"/>
                  <a:ea typeface="+mn-ea"/>
                  <a:cs typeface="+mn-cs"/>
                </a:rPr>
                <a:t>0</a:t>
              </a:r>
            </a:p>
          </p:txBody>
        </p:sp>
        <p:sp>
          <p:nvSpPr>
            <p:cNvPr id="118" name="Freeform 32">
              <a:extLst>
                <a:ext uri="{FF2B5EF4-FFF2-40B4-BE49-F238E27FC236}">
                  <a16:creationId xmlns:a16="http://schemas.microsoft.com/office/drawing/2014/main" id="{FD8766C6-738D-4E4F-843D-3D65AC97742A}"/>
                </a:ext>
              </a:extLst>
            </p:cNvPr>
            <p:cNvSpPr>
              <a:spLocks/>
            </p:cNvSpPr>
            <p:nvPr/>
          </p:nvSpPr>
          <p:spPr bwMode="auto">
            <a:xfrm>
              <a:off x="1019175" y="2084388"/>
              <a:ext cx="5273675" cy="3529012"/>
            </a:xfrm>
            <a:custGeom>
              <a:avLst/>
              <a:gdLst/>
              <a:ahLst/>
              <a:cxnLst>
                <a:cxn ang="0">
                  <a:pos x="0" y="0"/>
                </a:cxn>
                <a:cxn ang="0">
                  <a:pos x="0" y="2136"/>
                </a:cxn>
                <a:cxn ang="0">
                  <a:pos x="2803" y="2129"/>
                </a:cxn>
              </a:cxnLst>
              <a:rect l="0" t="0" r="r" b="b"/>
              <a:pathLst>
                <a:path w="2803" h="2136">
                  <a:moveTo>
                    <a:pt x="0" y="0"/>
                  </a:moveTo>
                  <a:lnTo>
                    <a:pt x="0" y="2136"/>
                  </a:lnTo>
                  <a:lnTo>
                    <a:pt x="2803" y="2129"/>
                  </a:lnTo>
                </a:path>
              </a:pathLst>
            </a:custGeom>
            <a:noFill/>
            <a:ln w="28575" cap="flat" cmpd="sng">
              <a:solidFill>
                <a:schemeClr val="tx1"/>
              </a:solidFill>
              <a:prstDash val="solid"/>
              <a:round/>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5C5C5C"/>
                </a:solidFill>
                <a:effectLst/>
                <a:uLnTx/>
                <a:uFillTx/>
                <a:latin typeface="Arial"/>
                <a:ea typeface="+mn-ea"/>
                <a:cs typeface="+mn-cs"/>
              </a:endParaRPr>
            </a:p>
          </p:txBody>
        </p:sp>
        <p:sp>
          <p:nvSpPr>
            <p:cNvPr id="119" name="Line 33">
              <a:extLst>
                <a:ext uri="{FF2B5EF4-FFF2-40B4-BE49-F238E27FC236}">
                  <a16:creationId xmlns:a16="http://schemas.microsoft.com/office/drawing/2014/main" id="{9E08BFC5-2C26-45C8-AE25-398FFB43D9B1}"/>
                </a:ext>
              </a:extLst>
            </p:cNvPr>
            <p:cNvSpPr>
              <a:spLocks noChangeShapeType="1"/>
            </p:cNvSpPr>
            <p:nvPr/>
          </p:nvSpPr>
          <p:spPr bwMode="auto">
            <a:xfrm flipH="1">
              <a:off x="946150" y="5611813"/>
              <a:ext cx="76200" cy="0"/>
            </a:xfrm>
            <a:prstGeom prst="line">
              <a:avLst/>
            </a:prstGeom>
            <a:noFill/>
            <a:ln w="28575">
              <a:solidFill>
                <a:schemeClr val="tx1"/>
              </a:solidFill>
              <a:round/>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5C5C5C"/>
                </a:solidFill>
                <a:effectLst/>
                <a:uLnTx/>
                <a:uFillTx/>
                <a:latin typeface="Arial"/>
                <a:ea typeface="+mn-ea"/>
                <a:cs typeface="+mn-cs"/>
              </a:endParaRPr>
            </a:p>
          </p:txBody>
        </p:sp>
        <p:sp>
          <p:nvSpPr>
            <p:cNvPr id="120" name="Line 34">
              <a:extLst>
                <a:ext uri="{FF2B5EF4-FFF2-40B4-BE49-F238E27FC236}">
                  <a16:creationId xmlns:a16="http://schemas.microsoft.com/office/drawing/2014/main" id="{1CB37F02-A28D-45E3-9D72-B1FF21583292}"/>
                </a:ext>
              </a:extLst>
            </p:cNvPr>
            <p:cNvSpPr>
              <a:spLocks noChangeShapeType="1"/>
            </p:cNvSpPr>
            <p:nvPr/>
          </p:nvSpPr>
          <p:spPr bwMode="auto">
            <a:xfrm>
              <a:off x="1011238" y="5622925"/>
              <a:ext cx="0" cy="52388"/>
            </a:xfrm>
            <a:prstGeom prst="line">
              <a:avLst/>
            </a:prstGeom>
            <a:noFill/>
            <a:ln w="28575">
              <a:solidFill>
                <a:schemeClr val="tx1"/>
              </a:solidFill>
              <a:round/>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5C5C5C"/>
                </a:solidFill>
                <a:effectLst/>
                <a:uLnTx/>
                <a:uFillTx/>
                <a:latin typeface="Arial"/>
                <a:ea typeface="+mn-ea"/>
                <a:cs typeface="+mn-cs"/>
              </a:endParaRPr>
            </a:p>
          </p:txBody>
        </p:sp>
        <p:sp>
          <p:nvSpPr>
            <p:cNvPr id="121" name="Text Box 35">
              <a:extLst>
                <a:ext uri="{FF2B5EF4-FFF2-40B4-BE49-F238E27FC236}">
                  <a16:creationId xmlns:a16="http://schemas.microsoft.com/office/drawing/2014/main" id="{B7641392-9DEF-4785-87DC-6A440FBF3434}"/>
                </a:ext>
              </a:extLst>
            </p:cNvPr>
            <p:cNvSpPr txBox="1">
              <a:spLocks noChangeArrowheads="1"/>
            </p:cNvSpPr>
            <p:nvPr/>
          </p:nvSpPr>
          <p:spPr bwMode="auto">
            <a:xfrm>
              <a:off x="1693863" y="5538788"/>
              <a:ext cx="468908" cy="297517"/>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25000" noProof="0">
                  <a:ln>
                    <a:noFill/>
                  </a:ln>
                  <a:solidFill>
                    <a:srgbClr val="5C5C5C"/>
                  </a:solidFill>
                  <a:effectLst/>
                  <a:uLnTx/>
                  <a:uFillTx/>
                  <a:latin typeface="Arial"/>
                  <a:ea typeface="+mn-ea"/>
                  <a:cs typeface="+mn-cs"/>
                </a:rPr>
                <a:t>60</a:t>
              </a:r>
            </a:p>
          </p:txBody>
        </p:sp>
        <p:sp>
          <p:nvSpPr>
            <p:cNvPr id="122" name="Rectangle 36">
              <a:extLst>
                <a:ext uri="{FF2B5EF4-FFF2-40B4-BE49-F238E27FC236}">
                  <a16:creationId xmlns:a16="http://schemas.microsoft.com/office/drawing/2014/main" id="{B4405BD0-9169-4F70-AF92-0D1C3EFA3D29}"/>
                </a:ext>
              </a:extLst>
            </p:cNvPr>
            <p:cNvSpPr>
              <a:spLocks noChangeArrowheads="1"/>
            </p:cNvSpPr>
            <p:nvPr/>
          </p:nvSpPr>
          <p:spPr bwMode="auto">
            <a:xfrm>
              <a:off x="1250312" y="1787155"/>
              <a:ext cx="4733770" cy="837152"/>
            </a:xfrm>
            <a:prstGeom prst="rect">
              <a:avLst/>
            </a:prstGeom>
            <a:noFill/>
            <a:ln w="9525">
              <a:noFill/>
              <a:miter lim="800000"/>
              <a:headEnd/>
              <a:tailEnd/>
            </a:ln>
            <a:effectLst/>
          </p:spPr>
          <p:txBody>
            <a:bodyPr wrap="square">
              <a:spAutoFit/>
            </a:bodyPr>
            <a:lstStyle/>
            <a:p>
              <a:pPr marL="0" marR="0" lvl="0" indent="0" algn="l" defTabSz="457200" rtl="0" eaLnBrk="1" fontAlgn="auto" latinLnBrk="0" hangingPunct="1">
                <a:lnSpc>
                  <a:spcPct val="100000"/>
                </a:lnSpc>
                <a:spcBef>
                  <a:spcPct val="20000"/>
                </a:spcBef>
                <a:spcAft>
                  <a:spcPts val="0"/>
                </a:spcAft>
                <a:buClr>
                  <a:srgbClr val="E8004D"/>
                </a:buClr>
                <a:buSzPct val="125000"/>
                <a:buFont typeface="Symbol" pitchFamily="18" charset="2"/>
                <a:buNone/>
                <a:tabLst/>
                <a:defRPr/>
              </a:pPr>
              <a:r>
                <a:rPr kumimoji="0" lang="en-GB" sz="1100" b="0" i="0" u="none" strike="noStrike" kern="1200" cap="none" spc="0" normalizeH="0" baseline="0" noProof="0" dirty="0">
                  <a:ln>
                    <a:noFill/>
                  </a:ln>
                  <a:solidFill>
                    <a:srgbClr val="5C5C5C"/>
                  </a:solidFill>
                  <a:effectLst/>
                  <a:uLnTx/>
                  <a:uFillTx/>
                  <a:latin typeface="Arial"/>
                  <a:ea typeface="+mn-ea"/>
                  <a:cs typeface="+mn-cs"/>
                </a:rPr>
                <a:t>Symbicord</a:t>
              </a:r>
              <a:r>
                <a:rPr kumimoji="0" lang="en-GB" sz="1100" b="0" i="0" u="none" strike="noStrike" kern="1200" cap="none" spc="0" normalizeH="0" baseline="30000" noProof="0" dirty="0">
                  <a:ln>
                    <a:noFill/>
                  </a:ln>
                  <a:solidFill>
                    <a:srgbClr val="5C5C5C"/>
                  </a:solidFill>
                  <a:effectLst/>
                  <a:uLnTx/>
                  <a:uFillTx/>
                  <a:latin typeface="Arial"/>
                  <a:ea typeface="+mn-ea"/>
                  <a:cs typeface="+mn-cs"/>
                </a:rPr>
                <a:t>®</a:t>
              </a:r>
              <a:r>
                <a:rPr kumimoji="0" lang="en-GB" sz="1100" b="0" i="0" u="none" strike="noStrike" kern="1200" cap="none" spc="0" normalizeH="0" baseline="0" noProof="0" dirty="0">
                  <a:ln>
                    <a:noFill/>
                  </a:ln>
                  <a:solidFill>
                    <a:srgbClr val="5C5C5C"/>
                  </a:solidFill>
                  <a:effectLst/>
                  <a:uLnTx/>
                  <a:uFillTx/>
                  <a:latin typeface="Arial"/>
                  <a:ea typeface="+mn-ea"/>
                  <a:cs typeface="+mn-cs"/>
                </a:rPr>
                <a:t> + Symbicord</a:t>
              </a:r>
              <a:r>
                <a:rPr kumimoji="0" lang="en-GB" sz="1100" b="0" i="0" u="none" strike="noStrike" kern="1200" cap="none" spc="0" normalizeH="0" baseline="30000" noProof="0" dirty="0">
                  <a:ln>
                    <a:noFill/>
                  </a:ln>
                  <a:solidFill>
                    <a:srgbClr val="5C5C5C"/>
                  </a:solidFill>
                  <a:effectLst/>
                  <a:uLnTx/>
                  <a:uFillTx/>
                  <a:latin typeface="Arial"/>
                  <a:ea typeface="+mn-ea"/>
                  <a:cs typeface="+mn-cs"/>
                </a:rPr>
                <a:t>®</a:t>
              </a:r>
              <a:r>
                <a:rPr kumimoji="0" lang="en-GB" sz="1100" b="0" i="0" u="none" strike="noStrike" kern="1200" cap="none" spc="0" normalizeH="0" baseline="0" noProof="0" dirty="0">
                  <a:ln>
                    <a:noFill/>
                  </a:ln>
                  <a:solidFill>
                    <a:srgbClr val="5C5C5C"/>
                  </a:solidFill>
                  <a:effectLst/>
                  <a:uLnTx/>
                  <a:uFillTx/>
                  <a:latin typeface="Arial"/>
                  <a:ea typeface="+mn-ea"/>
                  <a:cs typeface="+mn-cs"/>
                </a:rPr>
                <a:t> as needed decreased instantaneous risk by: </a:t>
              </a:r>
            </a:p>
            <a:p>
              <a:pPr marL="0" marR="0" lvl="0" indent="0" algn="l" defTabSz="457200" rtl="0" eaLnBrk="1" fontAlgn="auto" latinLnBrk="0" hangingPunct="1">
                <a:lnSpc>
                  <a:spcPct val="100000"/>
                </a:lnSpc>
                <a:spcBef>
                  <a:spcPct val="20000"/>
                </a:spcBef>
                <a:spcAft>
                  <a:spcPts val="0"/>
                </a:spcAft>
                <a:buClr>
                  <a:srgbClr val="E8004D"/>
                </a:buClr>
                <a:buSzPct val="125000"/>
                <a:buFont typeface="Symbol" pitchFamily="18" charset="2"/>
                <a:buChar char="·"/>
                <a:tabLst/>
                <a:defRPr/>
              </a:pPr>
              <a:r>
                <a:rPr kumimoji="0" lang="en-GB" sz="1100" b="0" i="0" u="none" strike="noStrike" kern="1200" cap="none" spc="0" normalizeH="0" baseline="0" noProof="0" dirty="0">
                  <a:ln>
                    <a:noFill/>
                  </a:ln>
                  <a:solidFill>
                    <a:srgbClr val="5C5C5C"/>
                  </a:solidFill>
                  <a:effectLst/>
                  <a:uLnTx/>
                  <a:uFillTx/>
                  <a:latin typeface="Arial"/>
                  <a:ea typeface="+mn-ea"/>
                  <a:cs typeface="+mn-cs"/>
                </a:rPr>
                <a:t> 27% vs Symbicord</a:t>
              </a:r>
              <a:r>
                <a:rPr kumimoji="0" lang="en-GB" sz="1100" b="0" i="0" u="none" strike="noStrike" kern="1200" cap="none" spc="0" normalizeH="0" baseline="30000" noProof="0" dirty="0">
                  <a:ln>
                    <a:noFill/>
                  </a:ln>
                  <a:solidFill>
                    <a:srgbClr val="5C5C5C"/>
                  </a:solidFill>
                  <a:effectLst/>
                  <a:uLnTx/>
                  <a:uFillTx/>
                  <a:latin typeface="Arial"/>
                  <a:ea typeface="+mn-ea"/>
                  <a:cs typeface="+mn-cs"/>
                </a:rPr>
                <a:t>®</a:t>
              </a:r>
              <a:r>
                <a:rPr kumimoji="0" lang="en-GB" sz="1100" b="0" i="0" u="none" strike="noStrike" kern="1200" cap="none" spc="0" normalizeH="0" baseline="0" noProof="0" dirty="0">
                  <a:ln>
                    <a:noFill/>
                  </a:ln>
                  <a:solidFill>
                    <a:srgbClr val="5C5C5C"/>
                  </a:solidFill>
                  <a:effectLst/>
                  <a:uLnTx/>
                  <a:uFillTx/>
                  <a:latin typeface="Arial"/>
                  <a:ea typeface="+mn-ea"/>
                  <a:cs typeface="+mn-cs"/>
                </a:rPr>
                <a:t> + formoterol </a:t>
              </a:r>
            </a:p>
            <a:p>
              <a:pPr marL="0" marR="0" lvl="0" indent="0" algn="l" defTabSz="457200" rtl="0" eaLnBrk="1" fontAlgn="auto" latinLnBrk="0" hangingPunct="1">
                <a:lnSpc>
                  <a:spcPct val="100000"/>
                </a:lnSpc>
                <a:spcBef>
                  <a:spcPct val="20000"/>
                </a:spcBef>
                <a:spcAft>
                  <a:spcPts val="0"/>
                </a:spcAft>
                <a:buClr>
                  <a:srgbClr val="E8004D"/>
                </a:buClr>
                <a:buSzPct val="125000"/>
                <a:buFont typeface="Symbol" pitchFamily="18" charset="2"/>
                <a:buChar char="·"/>
                <a:tabLst/>
                <a:defRPr/>
              </a:pPr>
              <a:r>
                <a:rPr kumimoji="0" lang="en-GB" sz="1100" b="0" i="0" u="none" strike="noStrike" kern="1200" cap="none" spc="0" normalizeH="0" baseline="0" noProof="0" dirty="0">
                  <a:ln>
                    <a:noFill/>
                  </a:ln>
                  <a:solidFill>
                    <a:srgbClr val="5C5C5C"/>
                  </a:solidFill>
                  <a:effectLst/>
                  <a:uLnTx/>
                  <a:uFillTx/>
                  <a:latin typeface="Arial"/>
                  <a:ea typeface="+mn-ea"/>
                  <a:cs typeface="+mn-cs"/>
                </a:rPr>
                <a:t> 45% vs Symbicord</a:t>
              </a:r>
              <a:r>
                <a:rPr kumimoji="0" lang="en-GB" sz="1100" b="0" i="0" u="none" strike="noStrike" kern="1200" cap="none" spc="0" normalizeH="0" baseline="30000" noProof="0" dirty="0">
                  <a:ln>
                    <a:noFill/>
                  </a:ln>
                  <a:solidFill>
                    <a:srgbClr val="5C5C5C"/>
                  </a:solidFill>
                  <a:effectLst/>
                  <a:uLnTx/>
                  <a:uFillTx/>
                  <a:latin typeface="Arial"/>
                  <a:ea typeface="+mn-ea"/>
                  <a:cs typeface="+mn-cs"/>
                </a:rPr>
                <a:t>®</a:t>
              </a:r>
              <a:r>
                <a:rPr kumimoji="0" lang="en-GB" sz="1100" b="0" i="0" u="none" strike="noStrike" kern="1200" cap="none" spc="0" normalizeH="0" baseline="0" noProof="0" dirty="0">
                  <a:ln>
                    <a:noFill/>
                  </a:ln>
                  <a:solidFill>
                    <a:srgbClr val="5C5C5C"/>
                  </a:solidFill>
                  <a:effectLst/>
                  <a:uLnTx/>
                  <a:uFillTx/>
                  <a:latin typeface="Arial"/>
                  <a:ea typeface="+mn-ea"/>
                  <a:cs typeface="+mn-cs"/>
                </a:rPr>
                <a:t> + terbutaline </a:t>
              </a:r>
            </a:p>
          </p:txBody>
        </p:sp>
        <p:grpSp>
          <p:nvGrpSpPr>
            <p:cNvPr id="123" name="Group 37">
              <a:extLst>
                <a:ext uri="{FF2B5EF4-FFF2-40B4-BE49-F238E27FC236}">
                  <a16:creationId xmlns:a16="http://schemas.microsoft.com/office/drawing/2014/main" id="{64C2BA67-8FC6-4C42-AD1B-BEF582B9F65C}"/>
                </a:ext>
              </a:extLst>
            </p:cNvPr>
            <p:cNvGrpSpPr>
              <a:grpSpLocks/>
            </p:cNvGrpSpPr>
            <p:nvPr/>
          </p:nvGrpSpPr>
          <p:grpSpPr bwMode="auto">
            <a:xfrm>
              <a:off x="6438900" y="3121025"/>
              <a:ext cx="2044700" cy="611188"/>
              <a:chOff x="4368" y="1896"/>
              <a:chExt cx="1288" cy="385"/>
            </a:xfrm>
          </p:grpSpPr>
          <p:sp>
            <p:nvSpPr>
              <p:cNvPr id="124" name="Text Box 38">
                <a:extLst>
                  <a:ext uri="{FF2B5EF4-FFF2-40B4-BE49-F238E27FC236}">
                    <a16:creationId xmlns:a16="http://schemas.microsoft.com/office/drawing/2014/main" id="{3B698522-566B-4C2A-9A29-A9BEA219BB22}"/>
                  </a:ext>
                </a:extLst>
              </p:cNvPr>
              <p:cNvSpPr txBox="1">
                <a:spLocks noChangeArrowheads="1"/>
              </p:cNvSpPr>
              <p:nvPr/>
            </p:nvSpPr>
            <p:spPr bwMode="auto">
              <a:xfrm>
                <a:off x="4467" y="1963"/>
                <a:ext cx="1189" cy="165"/>
              </a:xfrm>
              <a:prstGeom prst="rect">
                <a:avLst/>
              </a:prstGeom>
              <a:noFill/>
              <a:ln w="9525">
                <a:noFill/>
                <a:miter lim="800000"/>
                <a:headEnd/>
                <a:tailEnd/>
              </a:ln>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GB" sz="1100" b="0" i="0" u="none" strike="noStrike" kern="1200" cap="none" spc="0" normalizeH="0" baseline="0" noProof="0">
                    <a:ln>
                      <a:noFill/>
                    </a:ln>
                    <a:solidFill>
                      <a:srgbClr val="5C5C5C"/>
                    </a:solidFill>
                    <a:effectLst/>
                    <a:uLnTx/>
                    <a:uFillTx/>
                    <a:latin typeface="Arial"/>
                    <a:ea typeface="+mn-ea"/>
                    <a:cs typeface="+mn-cs"/>
                  </a:rPr>
                  <a:t>P&lt;0.005</a:t>
                </a:r>
                <a:endParaRPr kumimoji="0" lang="en-GB" sz="1100" b="0" i="0" u="none" strike="noStrike" kern="1200" cap="none" spc="0" normalizeH="0" baseline="30000" noProof="0">
                  <a:ln>
                    <a:noFill/>
                  </a:ln>
                  <a:solidFill>
                    <a:srgbClr val="5C5C5C"/>
                  </a:solidFill>
                  <a:effectLst/>
                  <a:uLnTx/>
                  <a:uFillTx/>
                  <a:latin typeface="Arial"/>
                  <a:ea typeface="+mn-ea"/>
                  <a:cs typeface="+mn-cs"/>
                </a:endParaRPr>
              </a:p>
            </p:txBody>
          </p:sp>
          <p:sp>
            <p:nvSpPr>
              <p:cNvPr id="125" name="Line 39">
                <a:extLst>
                  <a:ext uri="{FF2B5EF4-FFF2-40B4-BE49-F238E27FC236}">
                    <a16:creationId xmlns:a16="http://schemas.microsoft.com/office/drawing/2014/main" id="{4D8801BF-4F6A-4E42-991C-AF22F71B2195}"/>
                  </a:ext>
                </a:extLst>
              </p:cNvPr>
              <p:cNvSpPr>
                <a:spLocks noChangeShapeType="1"/>
              </p:cNvSpPr>
              <p:nvPr/>
            </p:nvSpPr>
            <p:spPr bwMode="auto">
              <a:xfrm>
                <a:off x="4448" y="1896"/>
                <a:ext cx="0" cy="384"/>
              </a:xfrm>
              <a:prstGeom prst="line">
                <a:avLst/>
              </a:prstGeom>
              <a:noFill/>
              <a:ln w="9525">
                <a:solidFill>
                  <a:schemeClr val="tx1"/>
                </a:solidFill>
                <a:round/>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5C5C5C"/>
                  </a:solidFill>
                  <a:effectLst/>
                  <a:uLnTx/>
                  <a:uFillTx/>
                  <a:latin typeface="Arial"/>
                  <a:ea typeface="+mn-ea"/>
                  <a:cs typeface="+mn-cs"/>
                </a:endParaRPr>
              </a:p>
            </p:txBody>
          </p:sp>
          <p:sp>
            <p:nvSpPr>
              <p:cNvPr id="126" name="Line 40">
                <a:extLst>
                  <a:ext uri="{FF2B5EF4-FFF2-40B4-BE49-F238E27FC236}">
                    <a16:creationId xmlns:a16="http://schemas.microsoft.com/office/drawing/2014/main" id="{49EC0B6C-2519-462E-988B-92DAC3C69BEF}"/>
                  </a:ext>
                </a:extLst>
              </p:cNvPr>
              <p:cNvSpPr>
                <a:spLocks noChangeShapeType="1"/>
              </p:cNvSpPr>
              <p:nvPr/>
            </p:nvSpPr>
            <p:spPr bwMode="auto">
              <a:xfrm flipH="1">
                <a:off x="4368" y="1896"/>
                <a:ext cx="80" cy="0"/>
              </a:xfrm>
              <a:prstGeom prst="line">
                <a:avLst/>
              </a:prstGeom>
              <a:noFill/>
              <a:ln w="9525">
                <a:solidFill>
                  <a:schemeClr val="tx1"/>
                </a:solidFill>
                <a:round/>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5C5C5C"/>
                  </a:solidFill>
                  <a:effectLst/>
                  <a:uLnTx/>
                  <a:uFillTx/>
                  <a:latin typeface="Arial"/>
                  <a:ea typeface="+mn-ea"/>
                  <a:cs typeface="+mn-cs"/>
                </a:endParaRPr>
              </a:p>
            </p:txBody>
          </p:sp>
          <p:sp>
            <p:nvSpPr>
              <p:cNvPr id="127" name="Line 41">
                <a:extLst>
                  <a:ext uri="{FF2B5EF4-FFF2-40B4-BE49-F238E27FC236}">
                    <a16:creationId xmlns:a16="http://schemas.microsoft.com/office/drawing/2014/main" id="{7E025E8B-2B51-496B-A62A-68010F78E62F}"/>
                  </a:ext>
                </a:extLst>
              </p:cNvPr>
              <p:cNvSpPr>
                <a:spLocks noChangeShapeType="1"/>
              </p:cNvSpPr>
              <p:nvPr/>
            </p:nvSpPr>
            <p:spPr bwMode="auto">
              <a:xfrm flipH="1">
                <a:off x="4369" y="2281"/>
                <a:ext cx="80" cy="0"/>
              </a:xfrm>
              <a:prstGeom prst="line">
                <a:avLst/>
              </a:prstGeom>
              <a:noFill/>
              <a:ln w="9525">
                <a:solidFill>
                  <a:schemeClr val="tx1"/>
                </a:solidFill>
                <a:round/>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5C5C5C"/>
                  </a:solidFill>
                  <a:effectLst/>
                  <a:uLnTx/>
                  <a:uFillTx/>
                  <a:latin typeface="Arial"/>
                  <a:ea typeface="+mn-ea"/>
                  <a:cs typeface="+mn-cs"/>
                </a:endParaRPr>
              </a:p>
            </p:txBody>
          </p:sp>
        </p:grpSp>
        <p:grpSp>
          <p:nvGrpSpPr>
            <p:cNvPr id="128" name="Group 42">
              <a:extLst>
                <a:ext uri="{FF2B5EF4-FFF2-40B4-BE49-F238E27FC236}">
                  <a16:creationId xmlns:a16="http://schemas.microsoft.com/office/drawing/2014/main" id="{23071E20-8634-4829-A650-6E954910BD39}"/>
                </a:ext>
              </a:extLst>
            </p:cNvPr>
            <p:cNvGrpSpPr>
              <a:grpSpLocks/>
            </p:cNvGrpSpPr>
            <p:nvPr/>
          </p:nvGrpSpPr>
          <p:grpSpPr bwMode="auto">
            <a:xfrm>
              <a:off x="6438900" y="2439988"/>
              <a:ext cx="2044700" cy="611187"/>
              <a:chOff x="4368" y="1896"/>
              <a:chExt cx="1288" cy="385"/>
            </a:xfrm>
          </p:grpSpPr>
          <p:sp>
            <p:nvSpPr>
              <p:cNvPr id="129" name="Text Box 43">
                <a:extLst>
                  <a:ext uri="{FF2B5EF4-FFF2-40B4-BE49-F238E27FC236}">
                    <a16:creationId xmlns:a16="http://schemas.microsoft.com/office/drawing/2014/main" id="{ED436A61-E48C-4D54-BB2C-83955A969E8F}"/>
                  </a:ext>
                </a:extLst>
              </p:cNvPr>
              <p:cNvSpPr txBox="1">
                <a:spLocks noChangeArrowheads="1"/>
              </p:cNvSpPr>
              <p:nvPr/>
            </p:nvSpPr>
            <p:spPr bwMode="auto">
              <a:xfrm>
                <a:off x="4467" y="1963"/>
                <a:ext cx="1189" cy="165"/>
              </a:xfrm>
              <a:prstGeom prst="rect">
                <a:avLst/>
              </a:prstGeom>
              <a:noFill/>
              <a:ln w="9525">
                <a:noFill/>
                <a:miter lim="800000"/>
                <a:headEnd/>
                <a:tailEnd/>
              </a:ln>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GB" sz="1100" b="0" i="0" u="none" strike="noStrike" kern="1200" cap="none" spc="0" normalizeH="0" baseline="0" noProof="0">
                    <a:ln>
                      <a:noFill/>
                    </a:ln>
                    <a:solidFill>
                      <a:srgbClr val="5C5C5C"/>
                    </a:solidFill>
                    <a:effectLst/>
                    <a:uLnTx/>
                    <a:uFillTx/>
                    <a:latin typeface="Arial"/>
                    <a:ea typeface="+mn-ea"/>
                    <a:cs typeface="+mn-cs"/>
                  </a:rPr>
                  <a:t>P&lt;0.01</a:t>
                </a:r>
                <a:endParaRPr kumimoji="0" lang="en-GB" sz="1100" b="0" i="0" u="none" strike="noStrike" kern="1200" cap="none" spc="0" normalizeH="0" baseline="30000" noProof="0">
                  <a:ln>
                    <a:noFill/>
                  </a:ln>
                  <a:solidFill>
                    <a:srgbClr val="5C5C5C"/>
                  </a:solidFill>
                  <a:effectLst/>
                  <a:uLnTx/>
                  <a:uFillTx/>
                  <a:latin typeface="Arial"/>
                  <a:ea typeface="+mn-ea"/>
                  <a:cs typeface="+mn-cs"/>
                </a:endParaRPr>
              </a:p>
            </p:txBody>
          </p:sp>
          <p:sp>
            <p:nvSpPr>
              <p:cNvPr id="130" name="Line 44">
                <a:extLst>
                  <a:ext uri="{FF2B5EF4-FFF2-40B4-BE49-F238E27FC236}">
                    <a16:creationId xmlns:a16="http://schemas.microsoft.com/office/drawing/2014/main" id="{8251E631-D948-434D-BC08-145F5D359507}"/>
                  </a:ext>
                </a:extLst>
              </p:cNvPr>
              <p:cNvSpPr>
                <a:spLocks noChangeShapeType="1"/>
              </p:cNvSpPr>
              <p:nvPr/>
            </p:nvSpPr>
            <p:spPr bwMode="auto">
              <a:xfrm>
                <a:off x="4448" y="1896"/>
                <a:ext cx="0" cy="384"/>
              </a:xfrm>
              <a:prstGeom prst="line">
                <a:avLst/>
              </a:prstGeom>
              <a:noFill/>
              <a:ln w="9525">
                <a:solidFill>
                  <a:schemeClr val="tx1"/>
                </a:solidFill>
                <a:round/>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5C5C5C"/>
                  </a:solidFill>
                  <a:effectLst/>
                  <a:uLnTx/>
                  <a:uFillTx/>
                  <a:latin typeface="Arial"/>
                  <a:ea typeface="+mn-ea"/>
                  <a:cs typeface="+mn-cs"/>
                </a:endParaRPr>
              </a:p>
            </p:txBody>
          </p:sp>
          <p:sp>
            <p:nvSpPr>
              <p:cNvPr id="131" name="Line 45">
                <a:extLst>
                  <a:ext uri="{FF2B5EF4-FFF2-40B4-BE49-F238E27FC236}">
                    <a16:creationId xmlns:a16="http://schemas.microsoft.com/office/drawing/2014/main" id="{92D3A57F-E9A5-49E0-9D28-49D1AA1307B7}"/>
                  </a:ext>
                </a:extLst>
              </p:cNvPr>
              <p:cNvSpPr>
                <a:spLocks noChangeShapeType="1"/>
              </p:cNvSpPr>
              <p:nvPr/>
            </p:nvSpPr>
            <p:spPr bwMode="auto">
              <a:xfrm flipH="1">
                <a:off x="4368" y="1896"/>
                <a:ext cx="80" cy="0"/>
              </a:xfrm>
              <a:prstGeom prst="line">
                <a:avLst/>
              </a:prstGeom>
              <a:noFill/>
              <a:ln w="9525">
                <a:solidFill>
                  <a:schemeClr val="tx1"/>
                </a:solidFill>
                <a:round/>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5C5C5C"/>
                  </a:solidFill>
                  <a:effectLst/>
                  <a:uLnTx/>
                  <a:uFillTx/>
                  <a:latin typeface="Arial"/>
                  <a:ea typeface="+mn-ea"/>
                  <a:cs typeface="+mn-cs"/>
                </a:endParaRPr>
              </a:p>
            </p:txBody>
          </p:sp>
          <p:sp>
            <p:nvSpPr>
              <p:cNvPr id="132" name="Line 46">
                <a:extLst>
                  <a:ext uri="{FF2B5EF4-FFF2-40B4-BE49-F238E27FC236}">
                    <a16:creationId xmlns:a16="http://schemas.microsoft.com/office/drawing/2014/main" id="{229FC44F-A97E-430A-B5D9-B2F4AA3BD3AB}"/>
                  </a:ext>
                </a:extLst>
              </p:cNvPr>
              <p:cNvSpPr>
                <a:spLocks noChangeShapeType="1"/>
              </p:cNvSpPr>
              <p:nvPr/>
            </p:nvSpPr>
            <p:spPr bwMode="auto">
              <a:xfrm flipH="1">
                <a:off x="4369" y="2281"/>
                <a:ext cx="80" cy="0"/>
              </a:xfrm>
              <a:prstGeom prst="line">
                <a:avLst/>
              </a:prstGeom>
              <a:noFill/>
              <a:ln w="9525">
                <a:solidFill>
                  <a:schemeClr val="tx1"/>
                </a:solidFill>
                <a:round/>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5C5C5C"/>
                  </a:solidFill>
                  <a:effectLst/>
                  <a:uLnTx/>
                  <a:uFillTx/>
                  <a:latin typeface="Arial"/>
                  <a:ea typeface="+mn-ea"/>
                  <a:cs typeface="+mn-cs"/>
                </a:endParaRPr>
              </a:p>
            </p:txBody>
          </p:sp>
        </p:grpSp>
        <p:sp>
          <p:nvSpPr>
            <p:cNvPr id="133" name="Text Box 47">
              <a:extLst>
                <a:ext uri="{FF2B5EF4-FFF2-40B4-BE49-F238E27FC236}">
                  <a16:creationId xmlns:a16="http://schemas.microsoft.com/office/drawing/2014/main" id="{63622C74-2823-4B9A-B243-BF4CF1C00F6D}"/>
                </a:ext>
              </a:extLst>
            </p:cNvPr>
            <p:cNvSpPr txBox="1">
              <a:spLocks noChangeArrowheads="1"/>
            </p:cNvSpPr>
            <p:nvPr/>
          </p:nvSpPr>
          <p:spPr bwMode="auto">
            <a:xfrm>
              <a:off x="7599363" y="2943225"/>
              <a:ext cx="1227137" cy="261610"/>
            </a:xfrm>
            <a:prstGeom prst="rect">
              <a:avLst/>
            </a:prstGeom>
            <a:noFill/>
            <a:ln w="9525">
              <a:noFill/>
              <a:miter lim="800000"/>
              <a:headEnd/>
              <a:tailEnd/>
            </a:ln>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GB" sz="1100" b="0" i="0" u="none" strike="noStrike" kern="1200" cap="none" spc="0" normalizeH="0" baseline="0" noProof="0" dirty="0">
                  <a:ln>
                    <a:noFill/>
                  </a:ln>
                  <a:solidFill>
                    <a:srgbClr val="5C5C5C"/>
                  </a:solidFill>
                  <a:effectLst/>
                  <a:uLnTx/>
                  <a:uFillTx/>
                  <a:latin typeface="Arial"/>
                  <a:ea typeface="+mn-ea"/>
                  <a:cs typeface="+mn-cs"/>
                </a:rPr>
                <a:t>P&lt;0.0001</a:t>
              </a:r>
              <a:endParaRPr kumimoji="0" lang="en-GB" sz="1100" b="0" i="0" u="none" strike="noStrike" kern="1200" cap="none" spc="0" normalizeH="0" baseline="30000" noProof="0" dirty="0">
                <a:ln>
                  <a:noFill/>
                </a:ln>
                <a:solidFill>
                  <a:srgbClr val="5C5C5C"/>
                </a:solidFill>
                <a:effectLst/>
                <a:uLnTx/>
                <a:uFillTx/>
                <a:latin typeface="Arial"/>
                <a:ea typeface="+mn-ea"/>
                <a:cs typeface="+mn-cs"/>
              </a:endParaRPr>
            </a:p>
          </p:txBody>
        </p:sp>
        <p:sp>
          <p:nvSpPr>
            <p:cNvPr id="134" name="Line 48">
              <a:extLst>
                <a:ext uri="{FF2B5EF4-FFF2-40B4-BE49-F238E27FC236}">
                  <a16:creationId xmlns:a16="http://schemas.microsoft.com/office/drawing/2014/main" id="{EF3C3626-D507-414B-858C-9ADE994AABB6}"/>
                </a:ext>
              </a:extLst>
            </p:cNvPr>
            <p:cNvSpPr>
              <a:spLocks noChangeShapeType="1"/>
            </p:cNvSpPr>
            <p:nvPr/>
          </p:nvSpPr>
          <p:spPr bwMode="auto">
            <a:xfrm>
              <a:off x="7569200" y="2414588"/>
              <a:ext cx="0" cy="1357312"/>
            </a:xfrm>
            <a:prstGeom prst="line">
              <a:avLst/>
            </a:prstGeom>
            <a:noFill/>
            <a:ln w="9525">
              <a:solidFill>
                <a:schemeClr val="tx1"/>
              </a:solidFill>
              <a:round/>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5C5C5C"/>
                </a:solidFill>
                <a:effectLst/>
                <a:uLnTx/>
                <a:uFillTx/>
                <a:latin typeface="Arial"/>
                <a:ea typeface="+mn-ea"/>
                <a:cs typeface="+mn-cs"/>
              </a:endParaRPr>
            </a:p>
          </p:txBody>
        </p:sp>
        <p:sp>
          <p:nvSpPr>
            <p:cNvPr id="135" name="Line 49">
              <a:extLst>
                <a:ext uri="{FF2B5EF4-FFF2-40B4-BE49-F238E27FC236}">
                  <a16:creationId xmlns:a16="http://schemas.microsoft.com/office/drawing/2014/main" id="{D184956E-4024-438B-97CD-DF6E824F128E}"/>
                </a:ext>
              </a:extLst>
            </p:cNvPr>
            <p:cNvSpPr>
              <a:spLocks noChangeShapeType="1"/>
            </p:cNvSpPr>
            <p:nvPr/>
          </p:nvSpPr>
          <p:spPr bwMode="auto">
            <a:xfrm flipH="1">
              <a:off x="7442200" y="2414588"/>
              <a:ext cx="127000" cy="0"/>
            </a:xfrm>
            <a:prstGeom prst="line">
              <a:avLst/>
            </a:prstGeom>
            <a:noFill/>
            <a:ln w="9525">
              <a:solidFill>
                <a:schemeClr val="tx1"/>
              </a:solidFill>
              <a:round/>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5C5C5C"/>
                </a:solidFill>
                <a:effectLst/>
                <a:uLnTx/>
                <a:uFillTx/>
                <a:latin typeface="Arial"/>
                <a:ea typeface="+mn-ea"/>
                <a:cs typeface="+mn-cs"/>
              </a:endParaRPr>
            </a:p>
          </p:txBody>
        </p:sp>
        <p:sp>
          <p:nvSpPr>
            <p:cNvPr id="136" name="Line 50">
              <a:extLst>
                <a:ext uri="{FF2B5EF4-FFF2-40B4-BE49-F238E27FC236}">
                  <a16:creationId xmlns:a16="http://schemas.microsoft.com/office/drawing/2014/main" id="{947A3358-C3D5-4EED-A68F-35445E282F70}"/>
                </a:ext>
              </a:extLst>
            </p:cNvPr>
            <p:cNvSpPr>
              <a:spLocks noChangeShapeType="1"/>
            </p:cNvSpPr>
            <p:nvPr/>
          </p:nvSpPr>
          <p:spPr bwMode="auto">
            <a:xfrm flipH="1">
              <a:off x="7443788" y="3775075"/>
              <a:ext cx="127000" cy="0"/>
            </a:xfrm>
            <a:prstGeom prst="line">
              <a:avLst/>
            </a:prstGeom>
            <a:noFill/>
            <a:ln w="9525">
              <a:solidFill>
                <a:schemeClr val="tx1"/>
              </a:solidFill>
              <a:round/>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5C5C5C"/>
                </a:solidFill>
                <a:effectLst/>
                <a:uLnTx/>
                <a:uFillTx/>
                <a:latin typeface="Arial"/>
                <a:ea typeface="+mn-ea"/>
                <a:cs typeface="+mn-cs"/>
              </a:endParaRPr>
            </a:p>
          </p:txBody>
        </p:sp>
      </p:grpSp>
      <p:grpSp>
        <p:nvGrpSpPr>
          <p:cNvPr id="10" name="Group 9">
            <a:extLst>
              <a:ext uri="{FF2B5EF4-FFF2-40B4-BE49-F238E27FC236}">
                <a16:creationId xmlns:a16="http://schemas.microsoft.com/office/drawing/2014/main" id="{505E21D7-0D71-472B-8313-EBEDB442F0FC}"/>
              </a:ext>
            </a:extLst>
          </p:cNvPr>
          <p:cNvGrpSpPr/>
          <p:nvPr/>
        </p:nvGrpSpPr>
        <p:grpSpPr>
          <a:xfrm>
            <a:off x="7851315" y="1381514"/>
            <a:ext cx="4316748" cy="909497"/>
            <a:chOff x="7860368" y="4202469"/>
            <a:chExt cx="4316748" cy="909497"/>
          </a:xfrm>
        </p:grpSpPr>
        <p:grpSp>
          <p:nvGrpSpPr>
            <p:cNvPr id="6" name="Group 5"/>
            <p:cNvGrpSpPr/>
            <p:nvPr/>
          </p:nvGrpSpPr>
          <p:grpSpPr>
            <a:xfrm>
              <a:off x="7860368" y="4202469"/>
              <a:ext cx="4316748" cy="307777"/>
              <a:chOff x="10211223" y="2877710"/>
              <a:chExt cx="4316748" cy="307777"/>
            </a:xfrm>
          </p:grpSpPr>
          <p:sp>
            <p:nvSpPr>
              <p:cNvPr id="437298" name="Text Box 50"/>
              <p:cNvSpPr txBox="1">
                <a:spLocks noChangeArrowheads="1"/>
              </p:cNvSpPr>
              <p:nvPr/>
            </p:nvSpPr>
            <p:spPr bwMode="auto">
              <a:xfrm flipH="1">
                <a:off x="10599908" y="2877710"/>
                <a:ext cx="3928063" cy="307777"/>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C5C5C"/>
                    </a:solidFill>
                    <a:effectLst/>
                    <a:uLnTx/>
                    <a:uFillTx/>
                    <a:latin typeface="Arial"/>
                    <a:ea typeface="+mn-ea"/>
                    <a:cs typeface="+mn-cs"/>
                  </a:rPr>
                  <a:t>Symbicord</a:t>
                </a:r>
                <a:r>
                  <a:rPr kumimoji="0" lang="en-GB" sz="1400" b="0" i="0" u="none" strike="noStrike" kern="1200" cap="none" spc="0" normalizeH="0" baseline="30000" noProof="0" dirty="0">
                    <a:ln>
                      <a:noFill/>
                    </a:ln>
                    <a:solidFill>
                      <a:srgbClr val="5C5C5C"/>
                    </a:solidFill>
                    <a:effectLst/>
                    <a:uLnTx/>
                    <a:uFillTx/>
                    <a:latin typeface="Arial"/>
                    <a:ea typeface="+mn-ea"/>
                    <a:cs typeface="+mn-cs"/>
                  </a:rPr>
                  <a:t>®</a:t>
                </a:r>
                <a:r>
                  <a:rPr kumimoji="0" lang="en-GB" sz="1400" b="0" i="0" u="none" strike="noStrike" kern="1200" cap="none" spc="0" normalizeH="0" baseline="0" noProof="0" dirty="0">
                    <a:ln>
                      <a:noFill/>
                    </a:ln>
                    <a:solidFill>
                      <a:srgbClr val="5C5C5C"/>
                    </a:solidFill>
                    <a:effectLst/>
                    <a:uLnTx/>
                    <a:uFillTx/>
                    <a:latin typeface="Arial"/>
                    <a:ea typeface="+mn-ea"/>
                    <a:cs typeface="+mn-cs"/>
                  </a:rPr>
                  <a:t> + Terbutaline as-needed (n = 1141)</a:t>
                </a:r>
              </a:p>
            </p:txBody>
          </p:sp>
          <p:sp>
            <p:nvSpPr>
              <p:cNvPr id="437302" name="Rectangle 54"/>
              <p:cNvSpPr>
                <a:spLocks noChangeArrowheads="1"/>
              </p:cNvSpPr>
              <p:nvPr/>
            </p:nvSpPr>
            <p:spPr bwMode="auto">
              <a:xfrm flipH="1">
                <a:off x="10211223" y="2890409"/>
                <a:ext cx="357187" cy="271462"/>
              </a:xfrm>
              <a:prstGeom prst="rect">
                <a:avLst/>
              </a:prstGeom>
              <a:solidFill>
                <a:srgbClr val="00B050"/>
              </a:solidFill>
              <a:ln w="9525">
                <a:solidFill>
                  <a:schemeClr val="bg1"/>
                </a:solidFill>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C5C5C"/>
                  </a:solidFill>
                  <a:effectLst/>
                  <a:uLnTx/>
                  <a:uFillTx/>
                  <a:latin typeface="Arial"/>
                  <a:ea typeface="+mn-ea"/>
                  <a:cs typeface="+mn-cs"/>
                </a:endParaRPr>
              </a:p>
            </p:txBody>
          </p:sp>
        </p:grpSp>
        <p:grpSp>
          <p:nvGrpSpPr>
            <p:cNvPr id="4" name="Group 3"/>
            <p:cNvGrpSpPr/>
            <p:nvPr/>
          </p:nvGrpSpPr>
          <p:grpSpPr>
            <a:xfrm>
              <a:off x="7860368" y="4504519"/>
              <a:ext cx="3234107" cy="307777"/>
              <a:chOff x="10223670" y="3376554"/>
              <a:chExt cx="3234107" cy="307777"/>
            </a:xfrm>
          </p:grpSpPr>
          <p:sp>
            <p:nvSpPr>
              <p:cNvPr id="437299" name="Text Box 51"/>
              <p:cNvSpPr txBox="1">
                <a:spLocks noChangeArrowheads="1"/>
              </p:cNvSpPr>
              <p:nvPr/>
            </p:nvSpPr>
            <p:spPr bwMode="auto">
              <a:xfrm flipH="1">
                <a:off x="10609433" y="3376554"/>
                <a:ext cx="2848344" cy="307777"/>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C5C5C"/>
                    </a:solidFill>
                    <a:effectLst/>
                    <a:uLnTx/>
                    <a:uFillTx/>
                    <a:latin typeface="Arial"/>
                    <a:ea typeface="+mn-ea"/>
                    <a:cs typeface="+mn-cs"/>
                  </a:rPr>
                  <a:t>Formoterol as-needed (n = 1140) </a:t>
                </a:r>
              </a:p>
            </p:txBody>
          </p:sp>
          <p:sp>
            <p:nvSpPr>
              <p:cNvPr id="437303" name="Rectangle 55"/>
              <p:cNvSpPr>
                <a:spLocks noChangeArrowheads="1"/>
              </p:cNvSpPr>
              <p:nvPr/>
            </p:nvSpPr>
            <p:spPr bwMode="auto">
              <a:xfrm flipH="1">
                <a:off x="10223670" y="3400650"/>
                <a:ext cx="357188" cy="271463"/>
              </a:xfrm>
              <a:prstGeom prst="rect">
                <a:avLst/>
              </a:prstGeom>
              <a:solidFill>
                <a:srgbClr val="002C5B"/>
              </a:solidFill>
              <a:ln w="9525">
                <a:solidFill>
                  <a:schemeClr val="bg1"/>
                </a:solidFill>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C5C5C"/>
                  </a:solidFill>
                  <a:effectLst/>
                  <a:uLnTx/>
                  <a:uFillTx/>
                  <a:latin typeface="Arial"/>
                  <a:ea typeface="+mn-ea"/>
                  <a:cs typeface="+mn-cs"/>
                </a:endParaRPr>
              </a:p>
            </p:txBody>
          </p:sp>
        </p:grpSp>
        <p:grpSp>
          <p:nvGrpSpPr>
            <p:cNvPr id="3" name="Group 2"/>
            <p:cNvGrpSpPr/>
            <p:nvPr/>
          </p:nvGrpSpPr>
          <p:grpSpPr>
            <a:xfrm>
              <a:off x="7860368" y="4796146"/>
              <a:ext cx="3241609" cy="315820"/>
              <a:chOff x="10223670" y="3912850"/>
              <a:chExt cx="3241609" cy="315820"/>
            </a:xfrm>
          </p:grpSpPr>
          <p:sp>
            <p:nvSpPr>
              <p:cNvPr id="437300" name="Text Box 52"/>
              <p:cNvSpPr txBox="1">
                <a:spLocks noChangeArrowheads="1"/>
              </p:cNvSpPr>
              <p:nvPr/>
            </p:nvSpPr>
            <p:spPr bwMode="auto">
              <a:xfrm flipH="1">
                <a:off x="10609433" y="3912850"/>
                <a:ext cx="2855846" cy="307777"/>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C5C5C"/>
                    </a:solidFill>
                    <a:effectLst/>
                    <a:uLnTx/>
                    <a:uFillTx/>
                    <a:latin typeface="Arial"/>
                    <a:ea typeface="+mn-ea"/>
                    <a:cs typeface="+mn-cs"/>
                  </a:rPr>
                  <a:t>Symbicord</a:t>
                </a:r>
                <a:r>
                  <a:rPr kumimoji="0" lang="en-GB" sz="1400" b="0" i="0" u="none" strike="noStrike" kern="1200" cap="none" spc="0" normalizeH="0" baseline="30000" noProof="0" dirty="0">
                    <a:ln>
                      <a:noFill/>
                    </a:ln>
                    <a:solidFill>
                      <a:srgbClr val="5C5C5C"/>
                    </a:solidFill>
                    <a:effectLst/>
                    <a:uLnTx/>
                    <a:uFillTx/>
                    <a:latin typeface="Arial"/>
                    <a:ea typeface="+mn-ea"/>
                    <a:cs typeface="+mn-cs"/>
                  </a:rPr>
                  <a:t>®</a:t>
                </a:r>
                <a:r>
                  <a:rPr kumimoji="0" lang="en-GB" sz="1400" b="0" i="0" u="none" strike="noStrike" kern="1200" cap="none" spc="0" normalizeH="0" baseline="0" noProof="0" dirty="0">
                    <a:ln>
                      <a:noFill/>
                    </a:ln>
                    <a:solidFill>
                      <a:srgbClr val="5C5C5C"/>
                    </a:solidFill>
                    <a:effectLst/>
                    <a:uLnTx/>
                    <a:uFillTx/>
                    <a:latin typeface="Arial"/>
                    <a:ea typeface="+mn-ea"/>
                    <a:cs typeface="+mn-cs"/>
                  </a:rPr>
                  <a:t> as-needed (n = 1113)</a:t>
                </a:r>
                <a:endParaRPr kumimoji="0" lang="en-GB" sz="1400" b="0" i="0" u="none" strike="noStrike" kern="1200" cap="none" spc="0" normalizeH="0" baseline="30000" noProof="0" dirty="0">
                  <a:ln>
                    <a:noFill/>
                  </a:ln>
                  <a:solidFill>
                    <a:srgbClr val="5C5C5C"/>
                  </a:solidFill>
                  <a:effectLst/>
                  <a:uLnTx/>
                  <a:uFillTx/>
                  <a:latin typeface="Arial"/>
                  <a:ea typeface="+mn-ea"/>
                  <a:cs typeface="+mn-cs"/>
                </a:endParaRPr>
              </a:p>
            </p:txBody>
          </p:sp>
          <p:sp>
            <p:nvSpPr>
              <p:cNvPr id="437304" name="Rectangle 56"/>
              <p:cNvSpPr>
                <a:spLocks noChangeArrowheads="1"/>
              </p:cNvSpPr>
              <p:nvPr/>
            </p:nvSpPr>
            <p:spPr bwMode="auto">
              <a:xfrm flipH="1">
                <a:off x="10223670" y="3957208"/>
                <a:ext cx="357188" cy="271462"/>
              </a:xfrm>
              <a:prstGeom prst="rect">
                <a:avLst/>
              </a:prstGeom>
              <a:solidFill>
                <a:srgbClr val="FF3300"/>
              </a:solidFill>
              <a:ln w="9525">
                <a:solidFill>
                  <a:schemeClr val="bg1"/>
                </a:solidFill>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C5C5C"/>
                  </a:solidFill>
                  <a:effectLst/>
                  <a:uLnTx/>
                  <a:uFillTx/>
                  <a:latin typeface="Arial"/>
                  <a:ea typeface="+mn-ea"/>
                  <a:cs typeface="+mn-cs"/>
                </a:endParaRPr>
              </a:p>
            </p:txBody>
          </p:sp>
        </p:grpSp>
      </p:grpSp>
      <p:sp>
        <p:nvSpPr>
          <p:cNvPr id="7" name="TextBox 6"/>
          <p:cNvSpPr txBox="1"/>
          <p:nvPr/>
        </p:nvSpPr>
        <p:spPr>
          <a:xfrm>
            <a:off x="7482714" y="3625411"/>
            <a:ext cx="4328286" cy="1754326"/>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
                <a:srgbClr val="FF0000"/>
              </a:buClr>
              <a:buSzTx/>
              <a:buFont typeface="Arial" pitchFamily="34" charset="0"/>
              <a:buChar char="•"/>
              <a:tabLst/>
              <a:defRPr/>
            </a:pPr>
            <a:r>
              <a:rPr kumimoji="0" lang="en-GB" sz="1800" b="0" i="0" u="none" strike="noStrike" kern="1200" cap="none" spc="0" normalizeH="0" baseline="0" noProof="0" dirty="0">
                <a:ln>
                  <a:noFill/>
                </a:ln>
                <a:solidFill>
                  <a:srgbClr val="5C5C5C"/>
                </a:solidFill>
                <a:effectLst/>
                <a:uLnTx/>
                <a:uFillTx/>
                <a:latin typeface="Arial"/>
                <a:ea typeface="+mn-ea"/>
                <a:cs typeface="+mn-cs"/>
              </a:rPr>
              <a:t>The number of as-needed reliever inhalations taken was significantly reduced in the Symbicord as-needed treatment arm vs as-needed formoterol and as-needed terbutaline (p&lt;0.0001)</a:t>
            </a:r>
          </a:p>
        </p:txBody>
      </p:sp>
      <p:sp>
        <p:nvSpPr>
          <p:cNvPr id="8" name="Rectangle 7"/>
          <p:cNvSpPr/>
          <p:nvPr/>
        </p:nvSpPr>
        <p:spPr>
          <a:xfrm>
            <a:off x="9186283" y="6534907"/>
            <a:ext cx="2940227" cy="276999"/>
          </a:xfrm>
          <a:prstGeom prst="rect">
            <a:avLst/>
          </a:prstGeom>
        </p:spPr>
        <p:txBody>
          <a:bodyPr wrap="none">
            <a:spAutoFit/>
          </a:bodyPr>
          <a:lstStyle/>
          <a:p>
            <a:pPr lvl="0" algn="r">
              <a:spcBef>
                <a:spcPts val="500"/>
              </a:spcBef>
              <a:defRPr/>
            </a:pPr>
            <a:r>
              <a:rPr lang="en-GB" sz="1200" dirty="0" err="1">
                <a:solidFill>
                  <a:srgbClr val="5C5C5C"/>
                </a:solidFill>
                <a:latin typeface="Arial" panose="020B0604020202020204" pitchFamily="34" charset="0"/>
              </a:rPr>
              <a:t>Rabe</a:t>
            </a:r>
            <a:r>
              <a:rPr lang="en-GB" sz="1200" dirty="0">
                <a:solidFill>
                  <a:srgbClr val="5C5C5C"/>
                </a:solidFill>
                <a:latin typeface="Arial" panose="020B0604020202020204" pitchFamily="34" charset="0"/>
              </a:rPr>
              <a:t> </a:t>
            </a:r>
            <a:r>
              <a:rPr lang="en-GB" sz="1200" dirty="0" smtClean="0">
                <a:solidFill>
                  <a:srgbClr val="5C5C5C"/>
                </a:solidFill>
                <a:latin typeface="Arial" panose="020B0604020202020204" pitchFamily="34" charset="0"/>
              </a:rPr>
              <a:t>K </a:t>
            </a:r>
            <a:r>
              <a:rPr lang="en-GB" sz="1200" dirty="0">
                <a:solidFill>
                  <a:srgbClr val="5C5C5C"/>
                </a:solidFill>
                <a:latin typeface="Arial" panose="020B0604020202020204" pitchFamily="34" charset="0"/>
              </a:rPr>
              <a:t>et al. Lancet  2006; 368: </a:t>
            </a:r>
            <a:r>
              <a:rPr lang="en-GB" sz="1200" dirty="0" smtClean="0">
                <a:solidFill>
                  <a:srgbClr val="5C5C5C"/>
                </a:solidFill>
                <a:latin typeface="Arial" panose="020B0604020202020204" pitchFamily="34" charset="0"/>
              </a:rPr>
              <a:t>744–53</a:t>
            </a:r>
            <a:endParaRPr lang="en-GB" sz="1200" dirty="0">
              <a:solidFill>
                <a:srgbClr val="5C5C5C"/>
              </a:solidFill>
              <a:latin typeface="Arial" panose="020B0604020202020204" pitchFamily="34" charset="0"/>
            </a:endParaRPr>
          </a:p>
        </p:txBody>
      </p:sp>
    </p:spTree>
    <p:extLst>
      <p:ext uri="{BB962C8B-B14F-4D97-AF65-F5344CB8AC3E}">
        <p14:creationId xmlns:p14="http://schemas.microsoft.com/office/powerpoint/2010/main" val="3112747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 Box 7"/>
          <p:cNvSpPr txBox="1">
            <a:spLocks noChangeArrowheads="1"/>
          </p:cNvSpPr>
          <p:nvPr/>
        </p:nvSpPr>
        <p:spPr bwMode="auto">
          <a:xfrm>
            <a:off x="1287088" y="1131023"/>
            <a:ext cx="9617825"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44500">
              <a:defRPr sz="2000" b="1">
                <a:solidFill>
                  <a:schemeClr val="tx1"/>
                </a:solidFill>
                <a:latin typeface="Arial" panose="020B0604020202020204" pitchFamily="34" charset="0"/>
                <a:cs typeface="Arial" panose="020B0604020202020204" pitchFamily="34" charset="0"/>
              </a:defRPr>
            </a:lvl1pPr>
            <a:lvl2pPr marL="884238" indent="-342900" defTabSz="444500">
              <a:defRPr sz="2000" b="1">
                <a:solidFill>
                  <a:schemeClr val="tx1"/>
                </a:solidFill>
                <a:latin typeface="Arial" panose="020B0604020202020204" pitchFamily="34" charset="0"/>
                <a:cs typeface="Arial" panose="020B0604020202020204" pitchFamily="34" charset="0"/>
              </a:defRPr>
            </a:lvl2pPr>
            <a:lvl3pPr marL="1406525" indent="-342900" defTabSz="444500">
              <a:defRPr sz="2000" b="1">
                <a:solidFill>
                  <a:schemeClr val="tx1"/>
                </a:solidFill>
                <a:latin typeface="Arial" panose="020B0604020202020204" pitchFamily="34" charset="0"/>
                <a:cs typeface="Arial" panose="020B0604020202020204" pitchFamily="34" charset="0"/>
              </a:defRPr>
            </a:lvl3pPr>
            <a:lvl4pPr marL="1928813" indent="-342900" defTabSz="444500">
              <a:defRPr sz="2000" b="1">
                <a:solidFill>
                  <a:schemeClr val="tx1"/>
                </a:solidFill>
                <a:latin typeface="Arial" panose="020B0604020202020204" pitchFamily="34" charset="0"/>
                <a:cs typeface="Arial" panose="020B0604020202020204" pitchFamily="34" charset="0"/>
              </a:defRPr>
            </a:lvl4pPr>
            <a:lvl5pPr marL="2451100" indent="-342900" defTabSz="444500">
              <a:defRPr sz="2000" b="1">
                <a:solidFill>
                  <a:schemeClr val="tx1"/>
                </a:solidFill>
                <a:latin typeface="Arial" panose="020B0604020202020204" pitchFamily="34" charset="0"/>
                <a:cs typeface="Arial" panose="020B0604020202020204" pitchFamily="34" charset="0"/>
              </a:defRPr>
            </a:lvl5pPr>
            <a:lvl6pPr marL="2908300" indent="-342900" defTabSz="4445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3365500" indent="-342900" defTabSz="4445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822700" indent="-342900" defTabSz="4445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4279900" indent="-342900" defTabSz="4445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marL="0" marR="0" lvl="0" indent="0" algn="l" defTabSz="444500" rtl="0" eaLnBrk="1" fontAlgn="auto" latinLnBrk="0" hangingPunct="1">
              <a:lnSpc>
                <a:spcPct val="100000"/>
              </a:lnSpc>
              <a:spcBef>
                <a:spcPts val="0"/>
              </a:spcBef>
              <a:spcAft>
                <a:spcPts val="0"/>
              </a:spcAft>
              <a:buClr>
                <a:srgbClr val="FF3300"/>
              </a:buClr>
              <a:buSzTx/>
              <a:buFont typeface="Wingdings" panose="05000000000000000000" pitchFamily="2" charset="2"/>
              <a:buNone/>
              <a:tabLst/>
              <a:defRPr/>
            </a:pPr>
            <a:r>
              <a:rPr kumimoji="0" lang="en-ZA" altLang="en-US" sz="2600" b="0" i="0" u="none" strike="noStrike" kern="1200" cap="none" spc="0" normalizeH="0" baseline="0" noProof="0" dirty="0" smtClean="0">
                <a:ln>
                  <a:noFill/>
                </a:ln>
                <a:solidFill>
                  <a:srgbClr val="020202"/>
                </a:solidFill>
                <a:effectLst/>
                <a:uLnTx/>
                <a:uFillTx/>
                <a:latin typeface="Arial" panose="020B0604020202020204" pitchFamily="34" charset="0"/>
                <a:ea typeface="+mn-ea"/>
                <a:cs typeface="Arial" panose="020B0604020202020204" pitchFamily="34" charset="0"/>
              </a:rPr>
              <a:t>When asthma is under good control patients can</a:t>
            </a:r>
          </a:p>
          <a:p>
            <a:pPr marL="457200" marR="0" lvl="0" indent="-457200" algn="l" defTabSz="444500" rtl="0" eaLnBrk="1" fontAlgn="auto" latinLnBrk="0" hangingPunct="1">
              <a:lnSpc>
                <a:spcPct val="100000"/>
              </a:lnSpc>
              <a:spcBef>
                <a:spcPts val="0"/>
              </a:spcBef>
              <a:spcAft>
                <a:spcPts val="0"/>
              </a:spcAft>
              <a:buClr>
                <a:srgbClr val="FF3300"/>
              </a:buClr>
              <a:buSzTx/>
              <a:buFont typeface="Wingdings" panose="05000000000000000000" pitchFamily="2" charset="2"/>
              <a:buChar char="ü"/>
              <a:tabLst/>
              <a:defRPr/>
            </a:pPr>
            <a:r>
              <a:rPr lang="en-ZA" altLang="en-US" sz="2600" b="0" dirty="0" smtClean="0">
                <a:solidFill>
                  <a:srgbClr val="020202"/>
                </a:solidFill>
              </a:rPr>
              <a:t>Avoid troublesome symptoms day and night</a:t>
            </a:r>
          </a:p>
          <a:p>
            <a:pPr marL="457200" marR="0" lvl="0" indent="-457200" algn="l" defTabSz="444500" rtl="0" eaLnBrk="1" fontAlgn="auto" latinLnBrk="0" hangingPunct="1">
              <a:lnSpc>
                <a:spcPct val="100000"/>
              </a:lnSpc>
              <a:spcBef>
                <a:spcPts val="0"/>
              </a:spcBef>
              <a:spcAft>
                <a:spcPts val="0"/>
              </a:spcAft>
              <a:buClr>
                <a:srgbClr val="FF3300"/>
              </a:buClr>
              <a:buSzTx/>
              <a:buFont typeface="Wingdings" panose="05000000000000000000" pitchFamily="2" charset="2"/>
              <a:buChar char="ü"/>
              <a:tabLst/>
              <a:defRPr/>
            </a:pPr>
            <a:r>
              <a:rPr kumimoji="0" lang="en-ZA" altLang="en-US" sz="2600" b="0" i="0" u="none" strike="noStrike" kern="1200" cap="none" spc="0" normalizeH="0" baseline="0" noProof="0" dirty="0" smtClean="0">
                <a:ln>
                  <a:noFill/>
                </a:ln>
                <a:solidFill>
                  <a:srgbClr val="020202"/>
                </a:solidFill>
                <a:effectLst/>
                <a:uLnTx/>
                <a:uFillTx/>
                <a:latin typeface="Arial" panose="020B0604020202020204" pitchFamily="34" charset="0"/>
                <a:ea typeface="+mn-ea"/>
                <a:cs typeface="Arial" panose="020B0604020202020204" pitchFamily="34" charset="0"/>
              </a:rPr>
              <a:t>Need little or no reliever medication</a:t>
            </a:r>
          </a:p>
          <a:p>
            <a:pPr marL="457200" marR="0" lvl="0" indent="-457200" algn="l" defTabSz="444500" rtl="0" eaLnBrk="1" fontAlgn="auto" latinLnBrk="0" hangingPunct="1">
              <a:lnSpc>
                <a:spcPct val="100000"/>
              </a:lnSpc>
              <a:spcBef>
                <a:spcPts val="0"/>
              </a:spcBef>
              <a:spcAft>
                <a:spcPts val="0"/>
              </a:spcAft>
              <a:buClr>
                <a:srgbClr val="FF3300"/>
              </a:buClr>
              <a:buSzTx/>
              <a:buFont typeface="Wingdings" panose="05000000000000000000" pitchFamily="2" charset="2"/>
              <a:buChar char="ü"/>
              <a:tabLst/>
              <a:defRPr/>
            </a:pPr>
            <a:r>
              <a:rPr lang="en-ZA" altLang="en-US" sz="2600" b="0" dirty="0" smtClean="0">
                <a:solidFill>
                  <a:srgbClr val="020202"/>
                </a:solidFill>
              </a:rPr>
              <a:t>Have productive, physically active lives</a:t>
            </a:r>
          </a:p>
          <a:p>
            <a:pPr marL="457200" marR="0" lvl="0" indent="-457200" algn="l" defTabSz="444500" rtl="0" eaLnBrk="1" fontAlgn="auto" latinLnBrk="0" hangingPunct="1">
              <a:lnSpc>
                <a:spcPct val="100000"/>
              </a:lnSpc>
              <a:spcBef>
                <a:spcPts val="0"/>
              </a:spcBef>
              <a:spcAft>
                <a:spcPts val="0"/>
              </a:spcAft>
              <a:buClr>
                <a:srgbClr val="FF3300"/>
              </a:buClr>
              <a:buSzTx/>
              <a:buFont typeface="Wingdings" panose="05000000000000000000" pitchFamily="2" charset="2"/>
              <a:buChar char="ü"/>
              <a:tabLst/>
              <a:defRPr/>
            </a:pPr>
            <a:r>
              <a:rPr kumimoji="0" lang="en-ZA" altLang="en-US" sz="2600" b="0" i="0" u="none" strike="noStrike" kern="1200" cap="none" spc="0" normalizeH="0" baseline="0" noProof="0" dirty="0" smtClean="0">
                <a:ln>
                  <a:noFill/>
                </a:ln>
                <a:solidFill>
                  <a:srgbClr val="020202"/>
                </a:solidFill>
                <a:effectLst/>
                <a:uLnTx/>
                <a:uFillTx/>
                <a:latin typeface="Arial" panose="020B0604020202020204" pitchFamily="34" charset="0"/>
                <a:ea typeface="+mn-ea"/>
                <a:cs typeface="Arial" panose="020B0604020202020204" pitchFamily="34" charset="0"/>
              </a:rPr>
              <a:t>Have normal or near normal lung function</a:t>
            </a:r>
          </a:p>
          <a:p>
            <a:pPr marL="457200" marR="0" lvl="0" indent="-457200" algn="l" defTabSz="444500" rtl="0" eaLnBrk="1" fontAlgn="auto" latinLnBrk="0" hangingPunct="1">
              <a:lnSpc>
                <a:spcPct val="100000"/>
              </a:lnSpc>
              <a:spcBef>
                <a:spcPts val="0"/>
              </a:spcBef>
              <a:spcAft>
                <a:spcPts val="0"/>
              </a:spcAft>
              <a:buClr>
                <a:srgbClr val="FF3300"/>
              </a:buClr>
              <a:buSzTx/>
              <a:buFont typeface="Wingdings" panose="05000000000000000000" pitchFamily="2" charset="2"/>
              <a:buChar char="ü"/>
              <a:tabLst/>
              <a:defRPr/>
            </a:pPr>
            <a:r>
              <a:rPr lang="en-ZA" altLang="en-US" sz="2600" b="0" dirty="0" smtClean="0">
                <a:solidFill>
                  <a:srgbClr val="020202"/>
                </a:solidFill>
              </a:rPr>
              <a:t>Avoid serious asthma flare-ups (exacerbations or attacks)</a:t>
            </a:r>
            <a:endParaRPr kumimoji="0" lang="en-ZA" altLang="en-US" sz="2600" b="0" i="0" u="none" strike="noStrike" kern="1200" cap="none" spc="0" normalizeH="0" baseline="0" noProof="0" dirty="0">
              <a:ln>
                <a:noFill/>
              </a:ln>
              <a:solidFill>
                <a:srgbClr val="020202"/>
              </a:solidFill>
              <a:effectLst/>
              <a:uLnTx/>
              <a:uFillTx/>
              <a:latin typeface="Arial" panose="020B0604020202020204" pitchFamily="34" charset="0"/>
              <a:ea typeface="+mn-ea"/>
              <a:cs typeface="Arial" panose="020B0604020202020204" pitchFamily="34" charset="0"/>
            </a:endParaRPr>
          </a:p>
        </p:txBody>
      </p:sp>
      <p:sp>
        <p:nvSpPr>
          <p:cNvPr id="190469" name="Text Box 12"/>
          <p:cNvSpPr txBox="1">
            <a:spLocks noChangeArrowheads="1"/>
          </p:cNvSpPr>
          <p:nvPr/>
        </p:nvSpPr>
        <p:spPr bwMode="auto">
          <a:xfrm>
            <a:off x="2699488" y="3074645"/>
            <a:ext cx="525579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44500">
              <a:defRPr sz="2000" b="1">
                <a:solidFill>
                  <a:schemeClr val="tx1"/>
                </a:solidFill>
                <a:latin typeface="Arial" panose="020B0604020202020204" pitchFamily="34" charset="0"/>
                <a:cs typeface="Arial" panose="020B0604020202020204" pitchFamily="34" charset="0"/>
              </a:defRPr>
            </a:lvl1pPr>
            <a:lvl2pPr marL="884238" indent="-342900" defTabSz="444500">
              <a:defRPr sz="2000" b="1">
                <a:solidFill>
                  <a:schemeClr val="tx1"/>
                </a:solidFill>
                <a:latin typeface="Arial" panose="020B0604020202020204" pitchFamily="34" charset="0"/>
                <a:cs typeface="Arial" panose="020B0604020202020204" pitchFamily="34" charset="0"/>
              </a:defRPr>
            </a:lvl2pPr>
            <a:lvl3pPr marL="1406525" indent="-342900" defTabSz="444500">
              <a:defRPr sz="2000" b="1">
                <a:solidFill>
                  <a:schemeClr val="tx1"/>
                </a:solidFill>
                <a:latin typeface="Arial" panose="020B0604020202020204" pitchFamily="34" charset="0"/>
                <a:cs typeface="Arial" panose="020B0604020202020204" pitchFamily="34" charset="0"/>
              </a:defRPr>
            </a:lvl3pPr>
            <a:lvl4pPr marL="1928813" indent="-342900" defTabSz="444500">
              <a:defRPr sz="2000" b="1">
                <a:solidFill>
                  <a:schemeClr val="tx1"/>
                </a:solidFill>
                <a:latin typeface="Arial" panose="020B0604020202020204" pitchFamily="34" charset="0"/>
                <a:cs typeface="Arial" panose="020B0604020202020204" pitchFamily="34" charset="0"/>
              </a:defRPr>
            </a:lvl4pPr>
            <a:lvl5pPr marL="2451100" indent="-342900" defTabSz="444500">
              <a:defRPr sz="2000" b="1">
                <a:solidFill>
                  <a:schemeClr val="tx1"/>
                </a:solidFill>
                <a:latin typeface="Arial" panose="020B0604020202020204" pitchFamily="34" charset="0"/>
                <a:cs typeface="Arial" panose="020B0604020202020204" pitchFamily="34" charset="0"/>
              </a:defRPr>
            </a:lvl5pPr>
            <a:lvl6pPr marL="2908300" indent="-342900" defTabSz="4445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3365500" indent="-342900" defTabSz="4445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822700" indent="-342900" defTabSz="4445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4279900" indent="-342900" defTabSz="4445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marL="0" marR="0" lvl="0" indent="0" algn="l" defTabSz="444500" rtl="0" eaLnBrk="1" fontAlgn="auto" latinLnBrk="0" hangingPunct="1">
              <a:lnSpc>
                <a:spcPct val="100000"/>
              </a:lnSpc>
              <a:spcBef>
                <a:spcPts val="0"/>
              </a:spcBef>
              <a:spcAft>
                <a:spcPts val="0"/>
              </a:spcAft>
              <a:buClr>
                <a:srgbClr val="FF3300"/>
              </a:buClr>
              <a:buSzTx/>
              <a:buFont typeface="Wingdings" panose="05000000000000000000" pitchFamily="2" charset="2"/>
              <a:buNone/>
              <a:tabLst/>
              <a:defRPr/>
            </a:pPr>
            <a:endParaRPr kumimoji="0" lang="en-ZA" altLang="en-US" sz="2600" b="0" i="0" u="none" strike="noStrike" kern="1200" cap="none" spc="0" normalizeH="0" baseline="0" noProof="0" dirty="0">
              <a:ln>
                <a:noFill/>
              </a:ln>
              <a:solidFill>
                <a:srgbClr val="020202"/>
              </a:solidFill>
              <a:effectLst/>
              <a:uLnTx/>
              <a:uFillTx/>
              <a:latin typeface="Arial" panose="020B0604020202020204" pitchFamily="34" charset="0"/>
              <a:ea typeface="+mn-ea"/>
              <a:cs typeface="Arial" panose="020B0604020202020204" pitchFamily="34" charset="0"/>
            </a:endParaRPr>
          </a:p>
        </p:txBody>
      </p:sp>
      <p:cxnSp>
        <p:nvCxnSpPr>
          <p:cNvPr id="8" name="Straight Connector 7"/>
          <p:cNvCxnSpPr/>
          <p:nvPr/>
        </p:nvCxnSpPr>
        <p:spPr>
          <a:xfrm>
            <a:off x="921327" y="699336"/>
            <a:ext cx="10349346" cy="1588"/>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652335" y="131387"/>
            <a:ext cx="6887335"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3600" b="1" i="0" u="none" strike="noStrike" kern="1200" cap="none" spc="0" normalizeH="0" baseline="0" noProof="0" dirty="0" smtClean="0">
                <a:ln>
                  <a:noFill/>
                </a:ln>
                <a:solidFill>
                  <a:srgbClr val="000000"/>
                </a:solidFill>
                <a:effectLst/>
                <a:uLnTx/>
                <a:uFillTx/>
                <a:latin typeface="Arial"/>
                <a:ea typeface="+mn-ea"/>
                <a:cs typeface="+mn-cs"/>
              </a:rPr>
              <a:t>What is known about Asthma?</a:t>
            </a:r>
            <a:endParaRPr kumimoji="0" lang="en-ZA" sz="3600" b="1" i="0" u="none" strike="noStrike" kern="1200" cap="none" spc="0" normalizeH="0" baseline="0" noProof="0" dirty="0">
              <a:ln>
                <a:noFill/>
              </a:ln>
              <a:solidFill>
                <a:srgbClr val="000000"/>
              </a:solidFill>
              <a:effectLst/>
              <a:uLnTx/>
              <a:uFillTx/>
              <a:latin typeface="Arial"/>
              <a:ea typeface="+mn-ea"/>
              <a:cs typeface="+mn-cs"/>
            </a:endParaRPr>
          </a:p>
        </p:txBody>
      </p:sp>
      <p:sp>
        <p:nvSpPr>
          <p:cNvPr id="7" name="TextBox 1"/>
          <p:cNvSpPr txBox="1">
            <a:spLocks noChangeArrowheads="1"/>
          </p:cNvSpPr>
          <p:nvPr/>
        </p:nvSpPr>
        <p:spPr bwMode="auto">
          <a:xfrm>
            <a:off x="6099995" y="6549988"/>
            <a:ext cx="60374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US" altLang="en-US" sz="1200" dirty="0" smtClean="0">
                <a:solidFill>
                  <a:srgbClr val="5C5C5C"/>
                </a:solidFill>
              </a:rPr>
              <a:t>Pocket guide for Asthma Management and Prevention GINA 2019</a:t>
            </a:r>
            <a:r>
              <a:rPr kumimoji="0" lang="en-US" altLang="en-US" sz="1200" b="0" i="0" u="none" strike="noStrike" kern="1200" cap="none" spc="0" normalizeH="0" baseline="0" noProof="0" dirty="0" smtClean="0">
                <a:ln>
                  <a:noFill/>
                </a:ln>
                <a:solidFill>
                  <a:srgbClr val="5C5C5C"/>
                </a:solidFill>
                <a:effectLst/>
                <a:uLnTx/>
                <a:uFillTx/>
              </a:rPr>
              <a:t> </a:t>
            </a:r>
            <a:r>
              <a:rPr kumimoji="0" lang="en-US" altLang="en-US" sz="1200" b="0" i="0" u="none" strike="noStrike" kern="1200" cap="none" spc="0" normalizeH="0" baseline="0" noProof="0" dirty="0">
                <a:ln>
                  <a:noFill/>
                </a:ln>
                <a:solidFill>
                  <a:srgbClr val="5C5C5C"/>
                </a:solidFill>
                <a:effectLst/>
                <a:uLnTx/>
                <a:uFillTx/>
                <a:hlinkClick r:id="rId2"/>
              </a:rPr>
              <a:t>www.ginasthma.org</a:t>
            </a:r>
            <a:endParaRPr kumimoji="0" lang="en-US" altLang="en-US" sz="1200" b="0" i="0" u="none" strike="noStrike" kern="1200" cap="none" spc="0" normalizeH="0" baseline="0" noProof="0" dirty="0">
              <a:ln>
                <a:noFill/>
              </a:ln>
              <a:solidFill>
                <a:srgbClr val="5C5C5C"/>
              </a:solidFill>
              <a:effectLst/>
              <a:uLnTx/>
              <a:uFillTx/>
            </a:endParaRPr>
          </a:p>
        </p:txBody>
      </p:sp>
    </p:spTree>
    <p:extLst>
      <p:ext uri="{BB962C8B-B14F-4D97-AF65-F5344CB8AC3E}">
        <p14:creationId xmlns:p14="http://schemas.microsoft.com/office/powerpoint/2010/main" val="4711435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633" y="317009"/>
            <a:ext cx="10517875" cy="648195"/>
          </a:xfrm>
        </p:spPr>
        <p:txBody>
          <a:bodyPr wrap="square" lIns="0" tIns="46799" rIns="89999" bIns="46799" anchor="b">
            <a:noAutofit/>
          </a:bodyPr>
          <a:lstStyle/>
          <a:p>
            <a:r>
              <a:rPr lang="en-GB" dirty="0"/>
              <a:t>Paradoxes in </a:t>
            </a:r>
            <a:r>
              <a:rPr lang="en-GB" dirty="0">
                <a:solidFill>
                  <a:schemeClr val="tx1"/>
                </a:solidFill>
              </a:rPr>
              <a:t>asthma management potentially contributing to over-reliance on SABA and under-use of ICS</a:t>
            </a:r>
            <a:endParaRPr lang="en-GB" baseline="30000" dirty="0">
              <a:solidFill>
                <a:schemeClr val="tx1"/>
              </a:solidFill>
            </a:endParaRPr>
          </a:p>
        </p:txBody>
      </p:sp>
      <p:sp>
        <p:nvSpPr>
          <p:cNvPr id="6" name="Rectangle 5"/>
          <p:cNvSpPr>
            <a:spLocks/>
          </p:cNvSpPr>
          <p:nvPr/>
        </p:nvSpPr>
        <p:spPr>
          <a:xfrm>
            <a:off x="0" y="6317898"/>
            <a:ext cx="12192000" cy="539991"/>
          </a:xfrm>
          <a:prstGeom prst="rect">
            <a:avLst/>
          </a:prstGeom>
        </p:spPr>
        <p:txBody>
          <a:bodyPr wrap="square" lIns="89999" tIns="46799" rIns="89999" bIns="46799" anchor="b">
            <a:noAutofit/>
          </a:bodyPr>
          <a:lstStyle/>
          <a:p>
            <a:pPr marL="0" marR="0" lvl="0" indent="0" algn="l" defTabSz="457178" rtl="0" eaLnBrk="1" fontAlgn="auto" latinLnBrk="0" hangingPunct="1">
              <a:lnSpc>
                <a:spcPct val="100000"/>
              </a:lnSpc>
              <a:spcBef>
                <a:spcPts val="300"/>
              </a:spcBef>
              <a:spcAft>
                <a:spcPts val="0"/>
              </a:spcAft>
              <a:buClrTx/>
              <a:buSzTx/>
              <a:buFontTx/>
              <a:buNone/>
              <a:tabLst/>
              <a:defRPr/>
            </a:pPr>
            <a:r>
              <a:rPr kumimoji="0" lang="en-GB" sz="1000" b="0" i="0" u="none" strike="noStrike" kern="1200" cap="none" spc="0" normalizeH="0" baseline="0" noProof="0" dirty="0">
                <a:ln>
                  <a:noFill/>
                </a:ln>
                <a:solidFill>
                  <a:srgbClr val="5C5C5C"/>
                </a:solidFill>
                <a:effectLst/>
                <a:uLnTx/>
                <a:uFillTx/>
                <a:latin typeface="Arial"/>
                <a:ea typeface="+mn-ea"/>
                <a:cs typeface="+mn-cs"/>
              </a:rPr>
              <a:t>ICS, inhaled corticosteroid; LABA, long-acting β</a:t>
            </a:r>
            <a:r>
              <a:rPr kumimoji="0" lang="en-GB" sz="1000" b="0" i="0" u="none" strike="noStrike" kern="1200" cap="none" spc="0" normalizeH="0" baseline="-25000" noProof="0" dirty="0">
                <a:ln>
                  <a:noFill/>
                </a:ln>
                <a:solidFill>
                  <a:srgbClr val="5C5C5C"/>
                </a:solidFill>
                <a:effectLst/>
                <a:uLnTx/>
                <a:uFillTx/>
                <a:latin typeface="Arial"/>
                <a:ea typeface="+mn-ea"/>
                <a:cs typeface="+mn-cs"/>
              </a:rPr>
              <a:t>2</a:t>
            </a:r>
            <a:r>
              <a:rPr kumimoji="0" lang="en-GB" sz="1000" b="0" i="0" u="none" strike="noStrike" kern="1200" cap="none" spc="0" normalizeH="0" baseline="0" noProof="0" dirty="0">
                <a:ln>
                  <a:noFill/>
                </a:ln>
                <a:solidFill>
                  <a:srgbClr val="5C5C5C"/>
                </a:solidFill>
                <a:effectLst/>
                <a:uLnTx/>
                <a:uFillTx/>
                <a:latin typeface="Arial"/>
                <a:ea typeface="+mn-ea"/>
                <a:cs typeface="+mn-cs"/>
              </a:rPr>
              <a:t>-agonist; SABA, short-acting β</a:t>
            </a:r>
            <a:r>
              <a:rPr kumimoji="0" lang="en-GB" sz="1000" b="0" i="0" u="none" strike="noStrike" kern="1200" cap="none" spc="0" normalizeH="0" baseline="-25000" noProof="0" dirty="0">
                <a:ln>
                  <a:noFill/>
                </a:ln>
                <a:solidFill>
                  <a:srgbClr val="5C5C5C"/>
                </a:solidFill>
                <a:effectLst/>
                <a:uLnTx/>
                <a:uFillTx/>
                <a:latin typeface="Arial"/>
                <a:ea typeface="+mn-ea"/>
                <a:cs typeface="+mn-cs"/>
              </a:rPr>
              <a:t>2</a:t>
            </a:r>
            <a:r>
              <a:rPr kumimoji="0" lang="en-GB" sz="1000" b="0" i="0" u="none" strike="noStrike" kern="1200" cap="none" spc="0" normalizeH="0" baseline="0" noProof="0" dirty="0">
                <a:ln>
                  <a:noFill/>
                </a:ln>
                <a:solidFill>
                  <a:srgbClr val="5C5C5C"/>
                </a:solidFill>
                <a:effectLst/>
                <a:uLnTx/>
                <a:uFillTx/>
                <a:latin typeface="Arial"/>
                <a:ea typeface="+mn-ea"/>
                <a:cs typeface="+mn-cs"/>
              </a:rPr>
              <a:t>-agonist.</a:t>
            </a:r>
          </a:p>
          <a:p>
            <a:pPr marL="0" marR="0" lvl="0" indent="0" algn="l" defTabSz="457178" rtl="0" eaLnBrk="1" fontAlgn="auto" latinLnBrk="0" hangingPunct="1">
              <a:lnSpc>
                <a:spcPct val="100000"/>
              </a:lnSpc>
              <a:spcBef>
                <a:spcPts val="300"/>
              </a:spcBef>
              <a:spcAft>
                <a:spcPts val="0"/>
              </a:spcAft>
              <a:buClrTx/>
              <a:buSzTx/>
              <a:buFontTx/>
              <a:buNone/>
              <a:tabLst/>
              <a:defRPr/>
            </a:pPr>
            <a:r>
              <a:rPr kumimoji="0" lang="en-GB" sz="1000" b="0" i="0" u="none" strike="noStrike" kern="1200" cap="none" spc="0" normalizeH="0" baseline="0" noProof="0" dirty="0">
                <a:ln>
                  <a:noFill/>
                </a:ln>
                <a:solidFill>
                  <a:srgbClr val="5C5C5C"/>
                </a:solidFill>
                <a:effectLst/>
                <a:uLnTx/>
                <a:uFillTx/>
                <a:latin typeface="Arial"/>
                <a:ea typeface="+mn-ea"/>
                <a:cs typeface="+mn-cs"/>
              </a:rPr>
              <a:t>O’Byrne PM, et al. </a:t>
            </a:r>
            <a:r>
              <a:rPr kumimoji="0" lang="fr-FR" sz="1000" b="0" i="0" u="none" strike="noStrike" kern="1200" cap="none" spc="0" normalizeH="0" baseline="0" noProof="0" dirty="0">
                <a:ln>
                  <a:noFill/>
                </a:ln>
                <a:solidFill>
                  <a:srgbClr val="5C5C5C"/>
                </a:solidFill>
                <a:effectLst/>
                <a:uLnTx/>
                <a:uFillTx/>
                <a:latin typeface="Arial"/>
                <a:ea typeface="+mn-ea"/>
                <a:cs typeface="+mn-cs"/>
              </a:rPr>
              <a:t>Eur Respir J 2017;50. pii:1701103. </a:t>
            </a:r>
            <a:endParaRPr kumimoji="0" lang="en-GB" sz="1000" b="0" i="0" u="none" strike="noStrike" kern="1200" cap="none" spc="0" normalizeH="0" baseline="0" noProof="0" dirty="0">
              <a:ln>
                <a:noFill/>
              </a:ln>
              <a:solidFill>
                <a:srgbClr val="5C5C5C"/>
              </a:solidFill>
              <a:effectLst/>
              <a:uLnTx/>
              <a:uFillTx/>
              <a:latin typeface="Arial"/>
              <a:ea typeface="+mn-ea"/>
              <a:cs typeface="+mn-cs"/>
            </a:endParaRPr>
          </a:p>
        </p:txBody>
      </p:sp>
      <p:sp>
        <p:nvSpPr>
          <p:cNvPr id="3" name="TextBox 2"/>
          <p:cNvSpPr txBox="1"/>
          <p:nvPr/>
        </p:nvSpPr>
        <p:spPr>
          <a:xfrm>
            <a:off x="-19050" y="6207442"/>
            <a:ext cx="622935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C5C5C"/>
                </a:solidFill>
                <a:effectLst/>
                <a:uLnTx/>
                <a:uFillTx/>
                <a:latin typeface="Arial"/>
                <a:ea typeface="+mn-ea"/>
                <a:cs typeface="+mn-cs"/>
              </a:rPr>
              <a:t>Symbicord is authorised for use in GINA steps 3-5. For more information please see Product Information.</a:t>
            </a:r>
          </a:p>
        </p:txBody>
      </p:sp>
      <p:pic>
        <p:nvPicPr>
          <p:cNvPr id="2150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79"/>
          <a:stretch/>
        </p:blipFill>
        <p:spPr bwMode="auto">
          <a:xfrm>
            <a:off x="483952" y="1222744"/>
            <a:ext cx="11190660" cy="4688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81752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937159" y="2945464"/>
            <a:ext cx="10918630" cy="2143536"/>
          </a:xfrm>
          <a:prstGeom prst="rect">
            <a:avLst/>
          </a:prstGeom>
          <a:noFill/>
          <a:ln w="9525">
            <a:noFill/>
            <a:miter lim="800000"/>
            <a:headEnd/>
            <a:tailEnd/>
          </a:ln>
          <a:effectLst/>
        </p:spPr>
        <p:txBody>
          <a:bodyPr wrap="square">
            <a:spAutoFit/>
          </a:bodyPr>
          <a:lstStyle/>
          <a:p>
            <a:pPr marL="194670" indent="-194670" defTabSz="592474" fontAlgn="base">
              <a:spcBef>
                <a:spcPts val="800"/>
              </a:spcBef>
              <a:spcAft>
                <a:spcPct val="0"/>
              </a:spcAft>
              <a:buClr>
                <a:srgbClr val="990099"/>
              </a:buClr>
              <a:buFont typeface="Arial" pitchFamily="34" charset="0"/>
              <a:buChar char="•"/>
              <a:tabLst>
                <a:tab pos="186206" algn="l"/>
              </a:tabLst>
            </a:pPr>
            <a:r>
              <a:rPr lang="en-ZA" sz="2399" dirty="0">
                <a:solidFill>
                  <a:srgbClr val="000000"/>
                </a:solidFill>
                <a:latin typeface="Arial" charset="0"/>
                <a:cs typeface="Arial" charset="0"/>
              </a:rPr>
              <a:t>(for mild asthma) as-needed low dose ICS-</a:t>
            </a:r>
            <a:r>
              <a:rPr lang="en-ZA" sz="2399" dirty="0" err="1">
                <a:solidFill>
                  <a:srgbClr val="000000"/>
                </a:solidFill>
                <a:latin typeface="Arial" charset="0"/>
                <a:cs typeface="Arial" charset="0"/>
              </a:rPr>
              <a:t>formoterol</a:t>
            </a:r>
            <a:r>
              <a:rPr lang="en-ZA" sz="2399" dirty="0">
                <a:solidFill>
                  <a:srgbClr val="000000"/>
                </a:solidFill>
                <a:latin typeface="Arial" charset="0"/>
                <a:cs typeface="Arial" charset="0"/>
              </a:rPr>
              <a:t>*, or if not available, low dose ICS taken whenever SABA is taken</a:t>
            </a:r>
            <a:r>
              <a:rPr lang="en-ZA" sz="2399" baseline="30000" dirty="0">
                <a:solidFill>
                  <a:srgbClr val="000000"/>
                </a:solidFill>
                <a:latin typeface="Arial" charset="0"/>
                <a:cs typeface="Arial" charset="0"/>
              </a:rPr>
              <a:t>†</a:t>
            </a:r>
            <a:r>
              <a:rPr lang="en-ZA" sz="2399" dirty="0">
                <a:solidFill>
                  <a:srgbClr val="000000"/>
                </a:solidFill>
                <a:latin typeface="Arial" charset="0"/>
                <a:cs typeface="Arial" charset="0"/>
              </a:rPr>
              <a:t>, or</a:t>
            </a:r>
          </a:p>
          <a:p>
            <a:pPr marL="194670" indent="-194670" defTabSz="592474" fontAlgn="base">
              <a:spcBef>
                <a:spcPts val="800"/>
              </a:spcBef>
              <a:spcAft>
                <a:spcPct val="0"/>
              </a:spcAft>
              <a:buClr>
                <a:srgbClr val="990099"/>
              </a:buClr>
              <a:buFont typeface="Arial" pitchFamily="34" charset="0"/>
              <a:buChar char="•"/>
              <a:tabLst>
                <a:tab pos="186206" algn="l"/>
              </a:tabLst>
            </a:pPr>
            <a:r>
              <a:rPr lang="en-ZA" sz="2399" dirty="0">
                <a:solidFill>
                  <a:srgbClr val="000000"/>
                </a:solidFill>
                <a:latin typeface="Arial" charset="0"/>
                <a:cs typeface="Arial" charset="0"/>
              </a:rPr>
              <a:t>regular ICS or ICS-LABA every day, plus as-needed SABA, or</a:t>
            </a:r>
          </a:p>
          <a:p>
            <a:pPr marL="194670" indent="-194670" defTabSz="592474" fontAlgn="base">
              <a:spcBef>
                <a:spcPts val="800"/>
              </a:spcBef>
              <a:spcAft>
                <a:spcPct val="0"/>
              </a:spcAft>
              <a:buClr>
                <a:srgbClr val="990099"/>
              </a:buClr>
              <a:buFont typeface="Arial" pitchFamily="34" charset="0"/>
              <a:buChar char="•"/>
              <a:tabLst>
                <a:tab pos="186206" algn="l"/>
              </a:tabLst>
            </a:pPr>
            <a:r>
              <a:rPr lang="en-ZA" sz="2399" dirty="0">
                <a:solidFill>
                  <a:srgbClr val="000000"/>
                </a:solidFill>
                <a:latin typeface="Arial" charset="0"/>
                <a:cs typeface="Arial" charset="0"/>
              </a:rPr>
              <a:t>maintenance and reliever treatment with ICS-</a:t>
            </a:r>
            <a:r>
              <a:rPr lang="en-ZA" sz="2399" dirty="0" err="1">
                <a:solidFill>
                  <a:srgbClr val="000000"/>
                </a:solidFill>
                <a:latin typeface="Arial" charset="0"/>
                <a:cs typeface="Arial" charset="0"/>
              </a:rPr>
              <a:t>formoterol</a:t>
            </a:r>
            <a:r>
              <a:rPr lang="en-ZA" sz="2399" dirty="0">
                <a:solidFill>
                  <a:srgbClr val="000000"/>
                </a:solidFill>
                <a:latin typeface="Arial" charset="0"/>
                <a:cs typeface="Arial" charset="0"/>
              </a:rPr>
              <a:t> with the reliever being low-dose </a:t>
            </a:r>
            <a:r>
              <a:rPr lang="en-ZA" sz="2399" dirty="0" err="1">
                <a:solidFill>
                  <a:srgbClr val="000000"/>
                </a:solidFill>
                <a:latin typeface="Arial" charset="0"/>
                <a:cs typeface="Arial" charset="0"/>
              </a:rPr>
              <a:t>budesonide-formoterol</a:t>
            </a:r>
            <a:r>
              <a:rPr lang="en-ZA" sz="2399" dirty="0">
                <a:solidFill>
                  <a:srgbClr val="000000"/>
                </a:solidFill>
                <a:latin typeface="Arial" charset="0"/>
                <a:cs typeface="Arial" charset="0"/>
              </a:rPr>
              <a:t> or BDP-</a:t>
            </a:r>
            <a:r>
              <a:rPr lang="en-ZA" sz="2399" dirty="0" err="1">
                <a:solidFill>
                  <a:srgbClr val="000000"/>
                </a:solidFill>
                <a:latin typeface="Arial" charset="0"/>
                <a:cs typeface="Arial" charset="0"/>
              </a:rPr>
              <a:t>formoterol</a:t>
            </a:r>
            <a:r>
              <a:rPr lang="en-ZA" sz="2399" dirty="0">
                <a:solidFill>
                  <a:srgbClr val="000000"/>
                </a:solidFill>
                <a:latin typeface="Arial" charset="0"/>
                <a:cs typeface="Arial" charset="0"/>
              </a:rPr>
              <a:t>.</a:t>
            </a:r>
          </a:p>
        </p:txBody>
      </p:sp>
      <p:sp>
        <p:nvSpPr>
          <p:cNvPr id="3" name="Text Box 3"/>
          <p:cNvSpPr txBox="1">
            <a:spLocks noChangeArrowheads="1"/>
          </p:cNvSpPr>
          <p:nvPr/>
        </p:nvSpPr>
        <p:spPr bwMode="auto">
          <a:xfrm>
            <a:off x="577437" y="940569"/>
            <a:ext cx="10977878" cy="2040943"/>
          </a:xfrm>
          <a:prstGeom prst="rect">
            <a:avLst/>
          </a:prstGeom>
          <a:noFill/>
          <a:ln w="9525">
            <a:noFill/>
            <a:miter lim="800000"/>
            <a:headEnd/>
            <a:tailEnd/>
          </a:ln>
          <a:effectLst/>
        </p:spPr>
        <p:txBody>
          <a:bodyPr>
            <a:spAutoFit/>
          </a:bodyPr>
          <a:lstStyle/>
          <a:p>
            <a:pPr indent="-236990" defTabSz="592474" fontAlgn="base">
              <a:spcBef>
                <a:spcPts val="800"/>
              </a:spcBef>
              <a:spcAft>
                <a:spcPct val="0"/>
              </a:spcAft>
              <a:buClr>
                <a:srgbClr val="990099"/>
              </a:buClr>
              <a:buFont typeface="Wingdings" pitchFamily="2" charset="2"/>
              <a:buChar char="§"/>
              <a:tabLst>
                <a:tab pos="241222" algn="l"/>
              </a:tabLst>
            </a:pPr>
            <a:r>
              <a:rPr lang="en-ZA" sz="2399" b="1" dirty="0">
                <a:solidFill>
                  <a:srgbClr val="000000"/>
                </a:solidFill>
                <a:latin typeface="Arial" charset="0"/>
                <a:cs typeface="Arial" charset="0"/>
              </a:rPr>
              <a:t>From 2019, for safety, GINA no longer recommends starting with SABA-	only treatment, but recommended that all adults and adolescents with 	asthma should receive ICS-containing controller treatment, to reduce 	their risk of serious exacerbations and to control symptoms.</a:t>
            </a:r>
          </a:p>
          <a:p>
            <a:pPr indent="-236990" defTabSz="592474" fontAlgn="base">
              <a:spcBef>
                <a:spcPts val="800"/>
              </a:spcBef>
              <a:spcAft>
                <a:spcPct val="0"/>
              </a:spcAft>
              <a:buClr>
                <a:srgbClr val="990099"/>
              </a:buClr>
              <a:buFont typeface="Wingdings" pitchFamily="2" charset="2"/>
              <a:buChar char="§"/>
              <a:tabLst>
                <a:tab pos="241222" algn="l"/>
              </a:tabLst>
            </a:pPr>
            <a:r>
              <a:rPr lang="en-ZA" sz="2399" dirty="0">
                <a:solidFill>
                  <a:srgbClr val="000000"/>
                </a:solidFill>
                <a:latin typeface="Arial" charset="0"/>
                <a:cs typeface="Arial" charset="0"/>
              </a:rPr>
              <a:t> The new ICS controller options now include:</a:t>
            </a:r>
          </a:p>
        </p:txBody>
      </p:sp>
      <p:sp>
        <p:nvSpPr>
          <p:cNvPr id="4" name="Rectangle 4"/>
          <p:cNvSpPr>
            <a:spLocks noChangeArrowheads="1"/>
          </p:cNvSpPr>
          <p:nvPr/>
        </p:nvSpPr>
        <p:spPr bwMode="auto">
          <a:xfrm>
            <a:off x="336211" y="466582"/>
            <a:ext cx="11519578" cy="5796099"/>
          </a:xfrm>
          <a:prstGeom prst="rect">
            <a:avLst/>
          </a:prstGeom>
          <a:noFill/>
          <a:ln w="38100">
            <a:solidFill>
              <a:srgbClr val="990099"/>
            </a:solidFill>
            <a:miter lim="800000"/>
            <a:headEnd/>
            <a:tailEnd/>
          </a:ln>
          <a:effectLst/>
        </p:spPr>
        <p:txBody>
          <a:bodyPr wrap="none" anchor="ct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5" name="Rectangle 5"/>
          <p:cNvSpPr>
            <a:spLocks noChangeArrowheads="1"/>
          </p:cNvSpPr>
          <p:nvPr/>
        </p:nvSpPr>
        <p:spPr bwMode="auto">
          <a:xfrm>
            <a:off x="708630" y="170340"/>
            <a:ext cx="10774741" cy="566822"/>
          </a:xfrm>
          <a:prstGeom prst="rect">
            <a:avLst/>
          </a:prstGeom>
          <a:solidFill>
            <a:schemeClr val="bg1"/>
          </a:solidFill>
          <a:ln w="12700" algn="ctr">
            <a:solidFill>
              <a:srgbClr val="990099"/>
            </a:solidFill>
            <a:miter lim="800000"/>
            <a:headEnd/>
            <a:tailEnd/>
          </a:ln>
          <a:effectLst/>
        </p:spPr>
        <p:txBody>
          <a:bodyPr wrap="square">
            <a:spAutoFit/>
          </a:bodyPr>
          <a:lstStyle/>
          <a:p>
            <a:pPr algn="ctr" defTabSz="1218804" fontAlgn="base">
              <a:lnSpc>
                <a:spcPts val="3732"/>
              </a:lnSpc>
              <a:spcBef>
                <a:spcPct val="0"/>
              </a:spcBef>
              <a:spcAft>
                <a:spcPct val="0"/>
              </a:spcAft>
            </a:pPr>
            <a:r>
              <a:rPr lang="en-US" altLang="ko-KR" sz="2666" b="1" dirty="0">
                <a:solidFill>
                  <a:srgbClr val="000000"/>
                </a:solidFill>
                <a:latin typeface="Arial" charset="0"/>
                <a:cs typeface="Arial" charset="0"/>
              </a:rPr>
              <a:t>A Major Change in GINA 2019 Recommendations for Mild Asthma</a:t>
            </a:r>
            <a:endParaRPr lang="en-GB" sz="2666" b="1" dirty="0">
              <a:solidFill>
                <a:srgbClr val="000000"/>
              </a:solidFill>
              <a:latin typeface="Arial" charset="0"/>
              <a:cs typeface="Arial" charset="0"/>
            </a:endParaRPr>
          </a:p>
        </p:txBody>
      </p:sp>
      <p:sp>
        <p:nvSpPr>
          <p:cNvPr id="7" name="Text Box 3"/>
          <p:cNvSpPr txBox="1">
            <a:spLocks noChangeArrowheads="1"/>
          </p:cNvSpPr>
          <p:nvPr/>
        </p:nvSpPr>
        <p:spPr bwMode="auto">
          <a:xfrm>
            <a:off x="937160" y="5621191"/>
            <a:ext cx="10609692" cy="379463"/>
          </a:xfrm>
          <a:prstGeom prst="rect">
            <a:avLst/>
          </a:prstGeom>
          <a:noFill/>
          <a:ln w="9525">
            <a:noFill/>
            <a:miter lim="800000"/>
            <a:headEnd/>
            <a:tailEnd/>
          </a:ln>
          <a:effectLst/>
        </p:spPr>
        <p:txBody>
          <a:bodyPr wrap="square">
            <a:spAutoFit/>
          </a:bodyPr>
          <a:lstStyle/>
          <a:p>
            <a:pPr marL="194670" indent="-194670" defTabSz="592474" fontAlgn="base">
              <a:spcBef>
                <a:spcPts val="800"/>
              </a:spcBef>
              <a:spcAft>
                <a:spcPct val="0"/>
              </a:spcAft>
              <a:buClr>
                <a:srgbClr val="990099"/>
              </a:buClr>
              <a:tabLst>
                <a:tab pos="186206" algn="l"/>
              </a:tabLst>
            </a:pPr>
            <a:r>
              <a:rPr lang="en-ZA" sz="1866" dirty="0">
                <a:solidFill>
                  <a:srgbClr val="000000"/>
                </a:solidFill>
                <a:latin typeface="Arial" charset="0"/>
                <a:cs typeface="Arial" charset="0"/>
              </a:rPr>
              <a:t>*Off-label; evidence only with </a:t>
            </a:r>
            <a:r>
              <a:rPr lang="en-ZA" sz="1866" dirty="0" err="1">
                <a:solidFill>
                  <a:srgbClr val="000000"/>
                </a:solidFill>
                <a:latin typeface="Arial" charset="0"/>
                <a:cs typeface="Arial" charset="0"/>
              </a:rPr>
              <a:t>budesonide-formoterol</a:t>
            </a:r>
            <a:r>
              <a:rPr lang="en-ZA" sz="1866" dirty="0">
                <a:solidFill>
                  <a:srgbClr val="000000"/>
                </a:solidFill>
                <a:latin typeface="Arial" charset="0"/>
                <a:cs typeface="Arial" charset="0"/>
              </a:rPr>
              <a:t>; </a:t>
            </a:r>
            <a:r>
              <a:rPr lang="en-ZA" sz="1866" baseline="30000" dirty="0">
                <a:solidFill>
                  <a:srgbClr val="000000"/>
                </a:solidFill>
                <a:latin typeface="Arial" charset="0"/>
                <a:cs typeface="Arial" charset="0"/>
              </a:rPr>
              <a:t>†</a:t>
            </a:r>
            <a:r>
              <a:rPr lang="en-ZA" sz="1866" dirty="0">
                <a:solidFill>
                  <a:srgbClr val="000000"/>
                </a:solidFill>
                <a:latin typeface="Arial" charset="0"/>
                <a:cs typeface="Arial" charset="0"/>
              </a:rPr>
              <a:t>Off-label, combination of separate inhalers</a:t>
            </a:r>
          </a:p>
        </p:txBody>
      </p:sp>
      <p:sp>
        <p:nvSpPr>
          <p:cNvPr id="8" name="TextBox 7"/>
          <p:cNvSpPr txBox="1"/>
          <p:nvPr/>
        </p:nvSpPr>
        <p:spPr>
          <a:xfrm>
            <a:off x="10615418" y="6530014"/>
            <a:ext cx="1522725" cy="276999"/>
          </a:xfrm>
          <a:prstGeom prst="rect">
            <a:avLst/>
          </a:prstGeom>
          <a:noFill/>
        </p:spPr>
        <p:txBody>
          <a:bodyPr wrap="none" rtlCol="0">
            <a:spAutoFit/>
          </a:bodyPr>
          <a:lstStyle/>
          <a:p>
            <a:pPr algn="r" defTabSz="1218804" fontAlgn="base">
              <a:spcBef>
                <a:spcPct val="0"/>
              </a:spcBef>
              <a:spcAft>
                <a:spcPct val="0"/>
              </a:spcAft>
            </a:pPr>
            <a:r>
              <a:rPr lang="en-US" sz="1200" dirty="0">
                <a:solidFill>
                  <a:srgbClr val="000000"/>
                </a:solidFill>
                <a:latin typeface="Arial" charset="0"/>
                <a:cs typeface="Arial" charset="0"/>
              </a:rPr>
              <a:t>www.ginasthma.org</a:t>
            </a:r>
          </a:p>
        </p:txBody>
      </p:sp>
    </p:spTree>
    <p:extLst>
      <p:ext uri="{BB962C8B-B14F-4D97-AF65-F5344CB8AC3E}">
        <p14:creationId xmlns:p14="http://schemas.microsoft.com/office/powerpoint/2010/main" val="13851783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577436" y="940569"/>
            <a:ext cx="11278352" cy="1671740"/>
          </a:xfrm>
          <a:prstGeom prst="rect">
            <a:avLst/>
          </a:prstGeom>
          <a:noFill/>
          <a:ln w="9525">
            <a:noFill/>
            <a:miter lim="800000"/>
            <a:headEnd/>
            <a:tailEnd/>
          </a:ln>
          <a:effectLst/>
        </p:spPr>
        <p:txBody>
          <a:bodyPr wrap="square">
            <a:spAutoFit/>
          </a:bodyPr>
          <a:lstStyle/>
          <a:p>
            <a:pPr indent="-236990" defTabSz="592474" fontAlgn="base">
              <a:spcBef>
                <a:spcPts val="800"/>
              </a:spcBef>
              <a:spcAft>
                <a:spcPct val="0"/>
              </a:spcAft>
              <a:buClr>
                <a:srgbClr val="990099"/>
              </a:buClr>
              <a:tabLst>
                <a:tab pos="298354" algn="l"/>
              </a:tabLst>
            </a:pPr>
            <a:r>
              <a:rPr lang="en-ZA" sz="2399" b="1" i="1" dirty="0">
                <a:solidFill>
                  <a:srgbClr val="000000"/>
                </a:solidFill>
                <a:latin typeface="Arial" charset="0"/>
                <a:cs typeface="Arial" charset="0"/>
              </a:rPr>
              <a:t>Why has GINA changed these recommendations?</a:t>
            </a:r>
          </a:p>
          <a:p>
            <a:pPr indent="-236990" defTabSz="592474" fontAlgn="base">
              <a:spcBef>
                <a:spcPts val="800"/>
              </a:spcBef>
              <a:spcAft>
                <a:spcPct val="0"/>
              </a:spcAft>
              <a:buClr>
                <a:srgbClr val="990099"/>
              </a:buClr>
              <a:buFont typeface="Wingdings" pitchFamily="2" charset="2"/>
              <a:buChar char="§"/>
              <a:tabLst>
                <a:tab pos="241222" algn="l"/>
              </a:tabLst>
            </a:pPr>
            <a:r>
              <a:rPr lang="en-ZA" sz="2399" dirty="0">
                <a:solidFill>
                  <a:srgbClr val="000000"/>
                </a:solidFill>
                <a:latin typeface="Arial" charset="0"/>
                <a:cs typeface="Arial" charset="0"/>
              </a:rPr>
              <a:t>These new recommendations represent the culmination of a 12-year campaign 	by GINA to obtain evidence for strategies to improve the treatment of mild 	asthma. Our aims were:</a:t>
            </a:r>
          </a:p>
        </p:txBody>
      </p:sp>
      <p:sp>
        <p:nvSpPr>
          <p:cNvPr id="6" name="Text Box 3"/>
          <p:cNvSpPr txBox="1">
            <a:spLocks noChangeArrowheads="1"/>
          </p:cNvSpPr>
          <p:nvPr/>
        </p:nvSpPr>
        <p:spPr bwMode="auto">
          <a:xfrm>
            <a:off x="937159" y="2599523"/>
            <a:ext cx="10918630" cy="2881943"/>
          </a:xfrm>
          <a:prstGeom prst="rect">
            <a:avLst/>
          </a:prstGeom>
          <a:noFill/>
          <a:ln w="9525">
            <a:noFill/>
            <a:miter lim="800000"/>
            <a:headEnd/>
            <a:tailEnd/>
          </a:ln>
          <a:effectLst/>
        </p:spPr>
        <p:txBody>
          <a:bodyPr wrap="square">
            <a:spAutoFit/>
          </a:bodyPr>
          <a:lstStyle/>
          <a:p>
            <a:pPr marL="194670" indent="-194670" defTabSz="592474" fontAlgn="base">
              <a:spcBef>
                <a:spcPts val="800"/>
              </a:spcBef>
              <a:spcAft>
                <a:spcPct val="0"/>
              </a:spcAft>
              <a:buClr>
                <a:srgbClr val="990099"/>
              </a:buClr>
              <a:buFont typeface="Arial" pitchFamily="34" charset="0"/>
              <a:buChar char="•"/>
              <a:tabLst>
                <a:tab pos="186206" algn="l"/>
              </a:tabLst>
            </a:pPr>
            <a:r>
              <a:rPr lang="en-ZA" sz="2399" dirty="0">
                <a:solidFill>
                  <a:srgbClr val="000000"/>
                </a:solidFill>
                <a:latin typeface="Arial" charset="0"/>
                <a:cs typeface="Arial" charset="0"/>
              </a:rPr>
              <a:t>to reduce the risk of asthma-related exacerbations and death, including in patients with so-called mild asthma,</a:t>
            </a:r>
          </a:p>
          <a:p>
            <a:pPr marL="194670" indent="-194670" defTabSz="592474" fontAlgn="base">
              <a:spcBef>
                <a:spcPts val="800"/>
              </a:spcBef>
              <a:spcAft>
                <a:spcPct val="0"/>
              </a:spcAft>
              <a:buClr>
                <a:srgbClr val="990099"/>
              </a:buClr>
              <a:buFont typeface="Arial" pitchFamily="34" charset="0"/>
              <a:buChar char="•"/>
              <a:tabLst>
                <a:tab pos="186206" algn="l"/>
              </a:tabLst>
            </a:pPr>
            <a:r>
              <a:rPr lang="en-ZA" sz="2399" dirty="0">
                <a:solidFill>
                  <a:srgbClr val="000000"/>
                </a:solidFill>
                <a:latin typeface="Arial" charset="0"/>
                <a:cs typeface="Arial" charset="0"/>
              </a:rPr>
              <a:t>to provide consistent messaging about the aims of asthma treatment, including prevention of exacerbations, across the spectrum of asthma severity,</a:t>
            </a:r>
          </a:p>
          <a:p>
            <a:pPr marL="194670" indent="-194670" defTabSz="592474" fontAlgn="base">
              <a:spcBef>
                <a:spcPts val="800"/>
              </a:spcBef>
              <a:spcAft>
                <a:spcPct val="0"/>
              </a:spcAft>
              <a:buClr>
                <a:srgbClr val="990099"/>
              </a:buClr>
              <a:buFont typeface="Arial" pitchFamily="34" charset="0"/>
              <a:buChar char="•"/>
              <a:tabLst>
                <a:tab pos="186206" algn="l"/>
              </a:tabLst>
            </a:pPr>
            <a:r>
              <a:rPr lang="en-ZA" sz="2399" dirty="0">
                <a:solidFill>
                  <a:srgbClr val="000000"/>
                </a:solidFill>
                <a:latin typeface="Arial" charset="0"/>
                <a:cs typeface="Arial" charset="0"/>
              </a:rPr>
              <a:t>to avoid establishing a pattern of patient reliance on SABA early on the course of the disease.</a:t>
            </a:r>
          </a:p>
        </p:txBody>
      </p:sp>
      <p:sp>
        <p:nvSpPr>
          <p:cNvPr id="3" name="Rectangle 4"/>
          <p:cNvSpPr>
            <a:spLocks noChangeArrowheads="1"/>
          </p:cNvSpPr>
          <p:nvPr/>
        </p:nvSpPr>
        <p:spPr bwMode="auto">
          <a:xfrm>
            <a:off x="336211" y="466582"/>
            <a:ext cx="11519578" cy="5575672"/>
          </a:xfrm>
          <a:prstGeom prst="rect">
            <a:avLst/>
          </a:prstGeom>
          <a:noFill/>
          <a:ln w="38100">
            <a:solidFill>
              <a:srgbClr val="990099"/>
            </a:solidFill>
            <a:miter lim="800000"/>
            <a:headEnd/>
            <a:tailEnd/>
          </a:ln>
          <a:effectLst/>
        </p:spPr>
        <p:txBody>
          <a:bodyPr wrap="none" anchor="ct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4" name="Rectangle 5"/>
          <p:cNvSpPr>
            <a:spLocks noChangeArrowheads="1"/>
          </p:cNvSpPr>
          <p:nvPr/>
        </p:nvSpPr>
        <p:spPr bwMode="auto">
          <a:xfrm>
            <a:off x="708630" y="170340"/>
            <a:ext cx="10774741" cy="566822"/>
          </a:xfrm>
          <a:prstGeom prst="rect">
            <a:avLst/>
          </a:prstGeom>
          <a:solidFill>
            <a:schemeClr val="bg1"/>
          </a:solidFill>
          <a:ln w="12700" algn="ctr">
            <a:solidFill>
              <a:srgbClr val="990099"/>
            </a:solidFill>
            <a:miter lim="800000"/>
            <a:headEnd/>
            <a:tailEnd/>
          </a:ln>
          <a:effectLst/>
        </p:spPr>
        <p:txBody>
          <a:bodyPr wrap="square">
            <a:spAutoFit/>
          </a:bodyPr>
          <a:lstStyle/>
          <a:p>
            <a:pPr algn="ctr" defTabSz="1218804" fontAlgn="base">
              <a:lnSpc>
                <a:spcPts val="3732"/>
              </a:lnSpc>
              <a:spcBef>
                <a:spcPct val="0"/>
              </a:spcBef>
              <a:spcAft>
                <a:spcPct val="0"/>
              </a:spcAft>
            </a:pPr>
            <a:r>
              <a:rPr lang="en-US" altLang="ko-KR" sz="2666" b="1" dirty="0">
                <a:solidFill>
                  <a:srgbClr val="000000"/>
                </a:solidFill>
                <a:latin typeface="Arial" charset="0"/>
                <a:cs typeface="Arial" charset="0"/>
              </a:rPr>
              <a:t>A Major Change in GINA 2019 Recommendations for Mild Asthma</a:t>
            </a:r>
            <a:endParaRPr lang="en-GB" sz="2666" b="1" dirty="0">
              <a:solidFill>
                <a:srgbClr val="000000"/>
              </a:solidFill>
              <a:latin typeface="Arial" charset="0"/>
              <a:cs typeface="Arial" charset="0"/>
            </a:endParaRPr>
          </a:p>
        </p:txBody>
      </p:sp>
      <p:sp>
        <p:nvSpPr>
          <p:cNvPr id="8" name="TextBox 7"/>
          <p:cNvSpPr txBox="1"/>
          <p:nvPr/>
        </p:nvSpPr>
        <p:spPr>
          <a:xfrm>
            <a:off x="10615418" y="6530014"/>
            <a:ext cx="1522725" cy="276999"/>
          </a:xfrm>
          <a:prstGeom prst="rect">
            <a:avLst/>
          </a:prstGeom>
          <a:noFill/>
        </p:spPr>
        <p:txBody>
          <a:bodyPr wrap="none" rtlCol="0">
            <a:spAutoFit/>
          </a:bodyPr>
          <a:lstStyle/>
          <a:p>
            <a:pPr algn="r" defTabSz="1218804" fontAlgn="base">
              <a:spcBef>
                <a:spcPct val="0"/>
              </a:spcBef>
              <a:spcAft>
                <a:spcPct val="0"/>
              </a:spcAft>
            </a:pPr>
            <a:r>
              <a:rPr lang="en-US" sz="1200" dirty="0">
                <a:solidFill>
                  <a:srgbClr val="000000"/>
                </a:solidFill>
                <a:latin typeface="Arial" charset="0"/>
                <a:cs typeface="Arial" charset="0"/>
              </a:rPr>
              <a:t>www.ginasthma.org</a:t>
            </a:r>
          </a:p>
        </p:txBody>
      </p:sp>
    </p:spTree>
    <p:extLst>
      <p:ext uri="{BB962C8B-B14F-4D97-AF65-F5344CB8AC3E}">
        <p14:creationId xmlns:p14="http://schemas.microsoft.com/office/powerpoint/2010/main" val="40161095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577436" y="940569"/>
            <a:ext cx="11278352" cy="461537"/>
          </a:xfrm>
          <a:prstGeom prst="rect">
            <a:avLst/>
          </a:prstGeom>
          <a:noFill/>
          <a:ln w="9525">
            <a:noFill/>
            <a:miter lim="800000"/>
            <a:headEnd/>
            <a:tailEnd/>
          </a:ln>
          <a:effectLst/>
        </p:spPr>
        <p:txBody>
          <a:bodyPr wrap="square">
            <a:spAutoFit/>
          </a:bodyPr>
          <a:lstStyle/>
          <a:p>
            <a:pPr indent="-236990" defTabSz="592474" fontAlgn="base">
              <a:spcBef>
                <a:spcPts val="800"/>
              </a:spcBef>
              <a:spcAft>
                <a:spcPct val="0"/>
              </a:spcAft>
              <a:buClr>
                <a:srgbClr val="C00000"/>
              </a:buClr>
              <a:tabLst>
                <a:tab pos="298354" algn="l"/>
              </a:tabLst>
            </a:pPr>
            <a:r>
              <a:rPr lang="en-ZA" sz="2399" b="1" i="1" dirty="0">
                <a:solidFill>
                  <a:srgbClr val="000000"/>
                </a:solidFill>
                <a:latin typeface="Arial" charset="0"/>
                <a:cs typeface="Arial" charset="0"/>
              </a:rPr>
              <a:t>Why are these concerns about SABA-only treatment?</a:t>
            </a:r>
            <a:endParaRPr lang="en-ZA" sz="2399" dirty="0">
              <a:solidFill>
                <a:srgbClr val="000000"/>
              </a:solidFill>
              <a:latin typeface="Arial" charset="0"/>
              <a:cs typeface="Arial" charset="0"/>
            </a:endParaRPr>
          </a:p>
        </p:txBody>
      </p:sp>
      <p:sp>
        <p:nvSpPr>
          <p:cNvPr id="4" name="Rectangle 4"/>
          <p:cNvSpPr>
            <a:spLocks noChangeArrowheads="1"/>
          </p:cNvSpPr>
          <p:nvPr/>
        </p:nvSpPr>
        <p:spPr bwMode="auto">
          <a:xfrm>
            <a:off x="336211" y="466581"/>
            <a:ext cx="11519578" cy="5614572"/>
          </a:xfrm>
          <a:prstGeom prst="rect">
            <a:avLst/>
          </a:prstGeom>
          <a:noFill/>
          <a:ln w="38100">
            <a:solidFill>
              <a:srgbClr val="990099"/>
            </a:solidFill>
            <a:miter lim="800000"/>
            <a:headEnd/>
            <a:tailEnd/>
          </a:ln>
          <a:effectLst/>
        </p:spPr>
        <p:txBody>
          <a:bodyPr wrap="none" anchor="ct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5" name="Rectangle 5"/>
          <p:cNvSpPr>
            <a:spLocks noChangeArrowheads="1"/>
          </p:cNvSpPr>
          <p:nvPr/>
        </p:nvSpPr>
        <p:spPr bwMode="auto">
          <a:xfrm>
            <a:off x="708630" y="170340"/>
            <a:ext cx="10774741" cy="566822"/>
          </a:xfrm>
          <a:prstGeom prst="rect">
            <a:avLst/>
          </a:prstGeom>
          <a:solidFill>
            <a:schemeClr val="bg1"/>
          </a:solidFill>
          <a:ln w="12700" algn="ctr">
            <a:solidFill>
              <a:srgbClr val="990099"/>
            </a:solidFill>
            <a:miter lim="800000"/>
            <a:headEnd/>
            <a:tailEnd/>
          </a:ln>
          <a:effectLst/>
        </p:spPr>
        <p:txBody>
          <a:bodyPr wrap="square">
            <a:spAutoFit/>
          </a:bodyPr>
          <a:lstStyle/>
          <a:p>
            <a:pPr algn="ctr" defTabSz="1218804" fontAlgn="base">
              <a:lnSpc>
                <a:spcPts val="3732"/>
              </a:lnSpc>
              <a:spcBef>
                <a:spcPct val="0"/>
              </a:spcBef>
              <a:spcAft>
                <a:spcPct val="0"/>
              </a:spcAft>
            </a:pPr>
            <a:r>
              <a:rPr lang="en-US" altLang="ko-KR" sz="2666" b="1" dirty="0">
                <a:solidFill>
                  <a:srgbClr val="000000"/>
                </a:solidFill>
                <a:latin typeface="Arial" charset="0"/>
                <a:cs typeface="Arial" charset="0"/>
              </a:rPr>
              <a:t>A Major Change in GINA 2019 Recommendations for Mild Asthma</a:t>
            </a:r>
            <a:endParaRPr lang="en-GB" sz="2666" b="1" dirty="0">
              <a:solidFill>
                <a:srgbClr val="000000"/>
              </a:solidFill>
              <a:latin typeface="Arial" charset="0"/>
              <a:cs typeface="Arial" charset="0"/>
            </a:endParaRPr>
          </a:p>
        </p:txBody>
      </p:sp>
      <p:sp>
        <p:nvSpPr>
          <p:cNvPr id="6" name="Text Box 3"/>
          <p:cNvSpPr txBox="1">
            <a:spLocks noChangeArrowheads="1"/>
          </p:cNvSpPr>
          <p:nvPr/>
        </p:nvSpPr>
        <p:spPr bwMode="auto">
          <a:xfrm>
            <a:off x="577438" y="1464678"/>
            <a:ext cx="11147160" cy="4358757"/>
          </a:xfrm>
          <a:prstGeom prst="rect">
            <a:avLst/>
          </a:prstGeom>
          <a:noFill/>
          <a:ln w="9525">
            <a:noFill/>
            <a:miter lim="800000"/>
            <a:headEnd/>
            <a:tailEnd/>
          </a:ln>
          <a:effectLst/>
        </p:spPr>
        <p:txBody>
          <a:bodyPr wrap="square">
            <a:spAutoFit/>
          </a:bodyPr>
          <a:lstStyle/>
          <a:p>
            <a:pPr indent="-236990" defTabSz="592474" fontAlgn="base">
              <a:spcBef>
                <a:spcPts val="1599"/>
              </a:spcBef>
              <a:spcAft>
                <a:spcPct val="0"/>
              </a:spcAft>
              <a:buClr>
                <a:srgbClr val="990099"/>
              </a:buClr>
              <a:buFont typeface="Wingdings" pitchFamily="2" charset="2"/>
              <a:buChar char="§"/>
              <a:tabLst>
                <a:tab pos="241222" algn="l"/>
              </a:tabLst>
            </a:pPr>
            <a:r>
              <a:rPr lang="en-ZA" sz="2399" dirty="0">
                <a:solidFill>
                  <a:srgbClr val="000000"/>
                </a:solidFill>
                <a:latin typeface="Arial" charset="0"/>
                <a:cs typeface="Arial" charset="0"/>
              </a:rPr>
              <a:t>Many guidelines recommend that patients with mild asthma should be treated 	with as-needed SABA reliever alone. This dates back more than 50 years, to 	when asthma was thought of primarily as a disease of bronchoconstriction. 	However, airway inflammation is found in most patients with asthma, even in 	those with intermittent or infrequent symptoms.</a:t>
            </a:r>
          </a:p>
          <a:p>
            <a:pPr indent="-236990" defTabSz="592474" fontAlgn="base">
              <a:spcBef>
                <a:spcPts val="1599"/>
              </a:spcBef>
              <a:spcAft>
                <a:spcPct val="0"/>
              </a:spcAft>
              <a:buClr>
                <a:srgbClr val="990099"/>
              </a:buClr>
              <a:buFont typeface="Wingdings" pitchFamily="2" charset="2"/>
              <a:buChar char="§"/>
              <a:tabLst>
                <a:tab pos="241222" algn="l"/>
              </a:tabLst>
            </a:pPr>
            <a:r>
              <a:rPr lang="en-ZA" sz="2399" dirty="0">
                <a:solidFill>
                  <a:srgbClr val="000000"/>
                </a:solidFill>
                <a:latin typeface="Arial" charset="0"/>
                <a:cs typeface="Arial" charset="0"/>
              </a:rPr>
              <a:t>Although SABA provides quick relief of symptoms, SABA-only treatment is 	associated with increased risk of exacerbations and lower lung function. 	Regular use increases allergic responses and airway inflammation. Over-use 	of 	SABA (e.g. ≥3 canisters dispenses in a year) is associated with an 	increased risk of severe exacerbations, and dispensing of ≥12 canisters in a 	year is associated with increased risk of asthma-related death.</a:t>
            </a:r>
          </a:p>
        </p:txBody>
      </p:sp>
      <p:sp>
        <p:nvSpPr>
          <p:cNvPr id="8" name="TextBox 7"/>
          <p:cNvSpPr txBox="1"/>
          <p:nvPr/>
        </p:nvSpPr>
        <p:spPr>
          <a:xfrm>
            <a:off x="10615418" y="6530014"/>
            <a:ext cx="1522725" cy="276999"/>
          </a:xfrm>
          <a:prstGeom prst="rect">
            <a:avLst/>
          </a:prstGeom>
          <a:noFill/>
        </p:spPr>
        <p:txBody>
          <a:bodyPr wrap="none" rtlCol="0">
            <a:spAutoFit/>
          </a:bodyPr>
          <a:lstStyle/>
          <a:p>
            <a:pPr algn="r" defTabSz="1218804" fontAlgn="base">
              <a:spcBef>
                <a:spcPct val="0"/>
              </a:spcBef>
              <a:spcAft>
                <a:spcPct val="0"/>
              </a:spcAft>
            </a:pPr>
            <a:r>
              <a:rPr lang="en-US" sz="1200" dirty="0">
                <a:solidFill>
                  <a:srgbClr val="000000"/>
                </a:solidFill>
                <a:latin typeface="Arial" charset="0"/>
                <a:cs typeface="Arial" charset="0"/>
              </a:rPr>
              <a:t>www.ginasthma.org</a:t>
            </a:r>
          </a:p>
        </p:txBody>
      </p:sp>
    </p:spTree>
    <p:extLst>
      <p:ext uri="{BB962C8B-B14F-4D97-AF65-F5344CB8AC3E}">
        <p14:creationId xmlns:p14="http://schemas.microsoft.com/office/powerpoint/2010/main" val="17078678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16090" y="211095"/>
            <a:ext cx="11159820" cy="379114"/>
          </a:xfrm>
        </p:spPr>
        <p:txBody>
          <a:bodyPr wrap="square" lIns="0" tIns="46799" rIns="89999" bIns="46799" anchor="b">
            <a:noAutofit/>
          </a:bodyPr>
          <a:lstStyle/>
          <a:p>
            <a:pPr algn="ctr"/>
            <a:r>
              <a:rPr lang="en-GB" dirty="0"/>
              <a:t>Asthma guidelines have moved towards earlier ICS use</a:t>
            </a:r>
          </a:p>
        </p:txBody>
      </p:sp>
      <p:sp>
        <p:nvSpPr>
          <p:cNvPr id="6" name="Text Placeholder 5"/>
          <p:cNvSpPr>
            <a:spLocks noGrp="1"/>
          </p:cNvSpPr>
          <p:nvPr>
            <p:ph type="body" sz="quarter" idx="4294967295"/>
          </p:nvPr>
        </p:nvSpPr>
        <p:spPr>
          <a:xfrm>
            <a:off x="191199" y="5893718"/>
            <a:ext cx="11519815" cy="797911"/>
          </a:xfrm>
          <a:prstGeom prst="rect">
            <a:avLst/>
          </a:prstGeom>
        </p:spPr>
        <p:txBody>
          <a:bodyPr wrap="square" lIns="89999" tIns="46799" rIns="89999" bIns="46799" anchor="b">
            <a:noAutofit/>
          </a:bodyPr>
          <a:lstStyle/>
          <a:p>
            <a:pPr marL="0" indent="0" algn="ctr">
              <a:spcAft>
                <a:spcPts val="0"/>
              </a:spcAft>
              <a:buNone/>
            </a:pPr>
            <a:r>
              <a:rPr lang="en-GB" sz="1000" dirty="0">
                <a:solidFill>
                  <a:srgbClr val="060606"/>
                </a:solidFill>
                <a:latin typeface="Arial" panose="020B0604020202020204" pitchFamily="34" charset="0"/>
              </a:rPr>
              <a:t>*Not for children &lt;12 years; **For children 6–11years, the preferred Step 3 treatment is medium dose ICS; </a:t>
            </a:r>
            <a:r>
              <a:rPr lang="en-GB" sz="1000" baseline="30000" dirty="0">
                <a:solidFill>
                  <a:srgbClr val="060606"/>
                </a:solidFill>
                <a:latin typeface="Arial" panose="020B0604020202020204" pitchFamily="34" charset="0"/>
              </a:rPr>
              <a:t>#</a:t>
            </a:r>
            <a:r>
              <a:rPr lang="en-GB" sz="1000" dirty="0">
                <a:solidFill>
                  <a:srgbClr val="060606"/>
                </a:solidFill>
                <a:latin typeface="Arial" panose="020B0604020202020204" pitchFamily="34" charset="0"/>
              </a:rPr>
              <a:t>Low dose ICS/formoterol is the reliever medication for patients prescribed low dose budesonide/formoterol or low dose </a:t>
            </a:r>
            <a:r>
              <a:rPr lang="en-GB" sz="1000" dirty="0" err="1">
                <a:solidFill>
                  <a:srgbClr val="060606"/>
                </a:solidFill>
                <a:latin typeface="Arial" panose="020B0604020202020204" pitchFamily="34" charset="0"/>
              </a:rPr>
              <a:t>beclometasone/formoterol</a:t>
            </a:r>
            <a:r>
              <a:rPr lang="en-GB" sz="1000" dirty="0">
                <a:solidFill>
                  <a:srgbClr val="060606"/>
                </a:solidFill>
                <a:latin typeface="Arial" panose="020B0604020202020204" pitchFamily="34" charset="0"/>
              </a:rPr>
              <a:t> maintenance and reliever therapy; </a:t>
            </a:r>
            <a:r>
              <a:rPr lang="en-GB" sz="1000" baseline="30000" dirty="0">
                <a:solidFill>
                  <a:srgbClr val="060606"/>
                </a:solidFill>
                <a:latin typeface="Arial" panose="020B0604020202020204" pitchFamily="34" charset="0"/>
              </a:rPr>
              <a:t>†</a:t>
            </a:r>
            <a:r>
              <a:rPr lang="en-GB" sz="1000" dirty="0">
                <a:solidFill>
                  <a:srgbClr val="060606"/>
                </a:solidFill>
                <a:latin typeface="Arial" panose="020B0604020202020204" pitchFamily="34" charset="0"/>
              </a:rPr>
              <a:t>Tiotropium by mist inhaler is an add-on treatment for patients with a history of exacerbations; it is not indicated in children &lt;12 </a:t>
            </a:r>
            <a:r>
              <a:rPr lang="en-GB" sz="1000" dirty="0" err="1" smtClean="0">
                <a:solidFill>
                  <a:srgbClr val="060606"/>
                </a:solidFill>
                <a:latin typeface="Arial" panose="020B0604020202020204" pitchFamily="34" charset="0"/>
              </a:rPr>
              <a:t>yearsGlobal</a:t>
            </a:r>
            <a:r>
              <a:rPr lang="en-GB" sz="1000" dirty="0" smtClean="0">
                <a:solidFill>
                  <a:srgbClr val="060606"/>
                </a:solidFill>
                <a:latin typeface="Arial" panose="020B0604020202020204" pitchFamily="34" charset="0"/>
              </a:rPr>
              <a:t> </a:t>
            </a:r>
            <a:r>
              <a:rPr lang="en-GB" sz="1000" dirty="0">
                <a:solidFill>
                  <a:srgbClr val="060606"/>
                </a:solidFill>
                <a:latin typeface="Arial" panose="020B0604020202020204" pitchFamily="34" charset="0"/>
              </a:rPr>
              <a:t>Initiative For Asthma (GINA), Global strategy for asthma management and prevention, http://ginasthma.org. Last accessed May 2017.</a:t>
            </a:r>
          </a:p>
        </p:txBody>
      </p:sp>
      <p:sp>
        <p:nvSpPr>
          <p:cNvPr id="3" name="TextBox 2"/>
          <p:cNvSpPr txBox="1"/>
          <p:nvPr/>
        </p:nvSpPr>
        <p:spPr>
          <a:xfrm>
            <a:off x="641435" y="1255590"/>
            <a:ext cx="10749896" cy="707886"/>
          </a:xfrm>
          <a:prstGeom prst="rect">
            <a:avLst/>
          </a:prstGeom>
          <a:noFill/>
        </p:spPr>
        <p:txBody>
          <a:bodyPr wrap="square" rtlCol="0">
            <a:spAutoFit/>
          </a:bodyPr>
          <a:lstStyle/>
          <a:p>
            <a:pPr marL="177800" indent="-177800">
              <a:spcBef>
                <a:spcPts val="500"/>
              </a:spcBef>
              <a:spcAft>
                <a:spcPts val="500"/>
              </a:spcAft>
              <a:buClr>
                <a:schemeClr val="accent1"/>
              </a:buClr>
              <a:buSzPct val="110000"/>
              <a:buFont typeface="Wingdings" charset="2"/>
              <a:buChar char="§"/>
            </a:pPr>
            <a:r>
              <a:rPr lang="en-GB" sz="2000" dirty="0">
                <a:solidFill>
                  <a:srgbClr val="060606"/>
                </a:solidFill>
              </a:rPr>
              <a:t>GINA recommendations have moved towards considering ICS from the initial diagnosis, but still with SABA as a reliever</a:t>
            </a:r>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1583785" y="1266482"/>
            <a:ext cx="8352244" cy="4206605"/>
          </a:xfrm>
          <a:prstGeom prst="rect">
            <a:avLst/>
          </a:prstGeom>
        </p:spPr>
      </p:pic>
      <p:cxnSp>
        <p:nvCxnSpPr>
          <p:cNvPr id="9" name="Straight Connector 8"/>
          <p:cNvCxnSpPr/>
          <p:nvPr/>
        </p:nvCxnSpPr>
        <p:spPr>
          <a:xfrm flipV="1">
            <a:off x="504551" y="631753"/>
            <a:ext cx="11182898" cy="8316"/>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61032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reeform 6"/>
          <p:cNvSpPr>
            <a:spLocks/>
          </p:cNvSpPr>
          <p:nvPr/>
        </p:nvSpPr>
        <p:spPr bwMode="auto">
          <a:xfrm rot="20352377" flipH="1">
            <a:off x="5071622" y="2016689"/>
            <a:ext cx="1958394" cy="941158"/>
          </a:xfrm>
          <a:custGeom>
            <a:avLst/>
            <a:gdLst/>
            <a:ahLst/>
            <a:cxnLst>
              <a:cxn ang="0">
                <a:pos x="3273" y="2902"/>
              </a:cxn>
              <a:cxn ang="0">
                <a:pos x="3449" y="2873"/>
              </a:cxn>
              <a:cxn ang="0">
                <a:pos x="3584" y="2844"/>
              </a:cxn>
              <a:cxn ang="0">
                <a:pos x="3730" y="2809"/>
              </a:cxn>
              <a:cxn ang="0">
                <a:pos x="3869" y="2764"/>
              </a:cxn>
              <a:cxn ang="0">
                <a:pos x="4037" y="2706"/>
              </a:cxn>
              <a:cxn ang="0">
                <a:pos x="4194" y="2645"/>
              </a:cxn>
              <a:cxn ang="0">
                <a:pos x="4347" y="2578"/>
              </a:cxn>
              <a:cxn ang="0">
                <a:pos x="4475" y="2507"/>
              </a:cxn>
              <a:cxn ang="0">
                <a:pos x="4606" y="2433"/>
              </a:cxn>
              <a:cxn ang="0">
                <a:pos x="4753" y="2343"/>
              </a:cxn>
              <a:cxn ang="0">
                <a:pos x="4877" y="2260"/>
              </a:cxn>
              <a:cxn ang="0">
                <a:pos x="5070" y="2119"/>
              </a:cxn>
              <a:cxn ang="0">
                <a:pos x="5257" y="1945"/>
              </a:cxn>
              <a:cxn ang="0">
                <a:pos x="5395" y="1801"/>
              </a:cxn>
              <a:cxn ang="0">
                <a:pos x="5545" y="1634"/>
              </a:cxn>
              <a:cxn ang="0">
                <a:pos x="5691" y="1441"/>
              </a:cxn>
              <a:cxn ang="0">
                <a:pos x="5706" y="0"/>
              </a:cxn>
              <a:cxn ang="0">
                <a:pos x="4259" y="706"/>
              </a:cxn>
              <a:cxn ang="0">
                <a:pos x="4132" y="851"/>
              </a:cxn>
              <a:cxn ang="0">
                <a:pos x="4000" y="982"/>
              </a:cxn>
              <a:cxn ang="0">
                <a:pos x="3887" y="1085"/>
              </a:cxn>
              <a:cxn ang="0">
                <a:pos x="3748" y="1178"/>
              </a:cxn>
              <a:cxn ang="0">
                <a:pos x="3587" y="1271"/>
              </a:cxn>
              <a:cxn ang="0">
                <a:pos x="3434" y="1348"/>
              </a:cxn>
              <a:cxn ang="0">
                <a:pos x="3284" y="1396"/>
              </a:cxn>
              <a:cxn ang="0">
                <a:pos x="3105" y="1445"/>
              </a:cxn>
              <a:cxn ang="0">
                <a:pos x="2893" y="1467"/>
              </a:cxn>
              <a:cxn ang="0">
                <a:pos x="2528" y="1477"/>
              </a:cxn>
              <a:cxn ang="0">
                <a:pos x="2229" y="1429"/>
              </a:cxn>
              <a:cxn ang="0">
                <a:pos x="1918" y="1332"/>
              </a:cxn>
              <a:cxn ang="0">
                <a:pos x="1640" y="1194"/>
              </a:cxn>
              <a:cxn ang="0">
                <a:pos x="0" y="1862"/>
              </a:cxn>
              <a:cxn ang="0">
                <a:pos x="150" y="2000"/>
              </a:cxn>
              <a:cxn ang="0">
                <a:pos x="296" y="2125"/>
              </a:cxn>
              <a:cxn ang="0">
                <a:pos x="457" y="2250"/>
              </a:cxn>
              <a:cxn ang="0">
                <a:pos x="618" y="2356"/>
              </a:cxn>
              <a:cxn ang="0">
                <a:pos x="797" y="2462"/>
              </a:cxn>
              <a:cxn ang="0">
                <a:pos x="972" y="2555"/>
              </a:cxn>
              <a:cxn ang="0">
                <a:pos x="1136" y="2632"/>
              </a:cxn>
              <a:cxn ang="0">
                <a:pos x="1348" y="2716"/>
              </a:cxn>
              <a:cxn ang="0">
                <a:pos x="1553" y="2783"/>
              </a:cxn>
              <a:cxn ang="0">
                <a:pos x="1735" y="2838"/>
              </a:cxn>
              <a:cxn ang="0">
                <a:pos x="1925" y="2879"/>
              </a:cxn>
              <a:cxn ang="0">
                <a:pos x="2145" y="2915"/>
              </a:cxn>
              <a:cxn ang="0">
                <a:pos x="2375" y="2937"/>
              </a:cxn>
              <a:cxn ang="0">
                <a:pos x="2583" y="2947"/>
              </a:cxn>
              <a:cxn ang="0">
                <a:pos x="2802" y="2944"/>
              </a:cxn>
              <a:cxn ang="0">
                <a:pos x="3018" y="2934"/>
              </a:cxn>
              <a:cxn ang="0">
                <a:pos x="3207" y="2911"/>
              </a:cxn>
            </a:cxnLst>
            <a:rect l="0" t="0" r="r" b="b"/>
            <a:pathLst>
              <a:path w="6378" h="2947">
                <a:moveTo>
                  <a:pt x="3207" y="2911"/>
                </a:moveTo>
                <a:lnTo>
                  <a:pt x="3273" y="2902"/>
                </a:lnTo>
                <a:lnTo>
                  <a:pt x="3361" y="2889"/>
                </a:lnTo>
                <a:lnTo>
                  <a:pt x="3449" y="2873"/>
                </a:lnTo>
                <a:lnTo>
                  <a:pt x="3511" y="2860"/>
                </a:lnTo>
                <a:lnTo>
                  <a:pt x="3584" y="2844"/>
                </a:lnTo>
                <a:lnTo>
                  <a:pt x="3657" y="2825"/>
                </a:lnTo>
                <a:lnTo>
                  <a:pt x="3730" y="2809"/>
                </a:lnTo>
                <a:lnTo>
                  <a:pt x="3796" y="2790"/>
                </a:lnTo>
                <a:lnTo>
                  <a:pt x="3869" y="2764"/>
                </a:lnTo>
                <a:lnTo>
                  <a:pt x="3960" y="2735"/>
                </a:lnTo>
                <a:lnTo>
                  <a:pt x="4037" y="2706"/>
                </a:lnTo>
                <a:lnTo>
                  <a:pt x="4110" y="2677"/>
                </a:lnTo>
                <a:lnTo>
                  <a:pt x="4194" y="2645"/>
                </a:lnTo>
                <a:lnTo>
                  <a:pt x="4274" y="2610"/>
                </a:lnTo>
                <a:lnTo>
                  <a:pt x="4347" y="2578"/>
                </a:lnTo>
                <a:lnTo>
                  <a:pt x="4413" y="2539"/>
                </a:lnTo>
                <a:lnTo>
                  <a:pt x="4475" y="2507"/>
                </a:lnTo>
                <a:lnTo>
                  <a:pt x="4537" y="2469"/>
                </a:lnTo>
                <a:lnTo>
                  <a:pt x="4606" y="2433"/>
                </a:lnTo>
                <a:lnTo>
                  <a:pt x="4683" y="2388"/>
                </a:lnTo>
                <a:lnTo>
                  <a:pt x="4753" y="2343"/>
                </a:lnTo>
                <a:lnTo>
                  <a:pt x="4818" y="2298"/>
                </a:lnTo>
                <a:lnTo>
                  <a:pt x="4877" y="2260"/>
                </a:lnTo>
                <a:lnTo>
                  <a:pt x="4979" y="2189"/>
                </a:lnTo>
                <a:lnTo>
                  <a:pt x="5070" y="2119"/>
                </a:lnTo>
                <a:lnTo>
                  <a:pt x="5162" y="2038"/>
                </a:lnTo>
                <a:lnTo>
                  <a:pt x="5257" y="1945"/>
                </a:lnTo>
                <a:lnTo>
                  <a:pt x="5322" y="1878"/>
                </a:lnTo>
                <a:lnTo>
                  <a:pt x="5395" y="1801"/>
                </a:lnTo>
                <a:lnTo>
                  <a:pt x="5476" y="1717"/>
                </a:lnTo>
                <a:lnTo>
                  <a:pt x="5545" y="1634"/>
                </a:lnTo>
                <a:lnTo>
                  <a:pt x="5611" y="1544"/>
                </a:lnTo>
                <a:lnTo>
                  <a:pt x="5691" y="1441"/>
                </a:lnTo>
                <a:lnTo>
                  <a:pt x="6378" y="1794"/>
                </a:lnTo>
                <a:lnTo>
                  <a:pt x="5706" y="0"/>
                </a:lnTo>
                <a:lnTo>
                  <a:pt x="3525" y="340"/>
                </a:lnTo>
                <a:lnTo>
                  <a:pt x="4259" y="706"/>
                </a:lnTo>
                <a:lnTo>
                  <a:pt x="4197" y="783"/>
                </a:lnTo>
                <a:lnTo>
                  <a:pt x="4132" y="851"/>
                </a:lnTo>
                <a:lnTo>
                  <a:pt x="4066" y="918"/>
                </a:lnTo>
                <a:lnTo>
                  <a:pt x="4000" y="982"/>
                </a:lnTo>
                <a:lnTo>
                  <a:pt x="3945" y="1031"/>
                </a:lnTo>
                <a:lnTo>
                  <a:pt x="3887" y="1085"/>
                </a:lnTo>
                <a:lnTo>
                  <a:pt x="3821" y="1130"/>
                </a:lnTo>
                <a:lnTo>
                  <a:pt x="3748" y="1178"/>
                </a:lnTo>
                <a:lnTo>
                  <a:pt x="3660" y="1230"/>
                </a:lnTo>
                <a:lnTo>
                  <a:pt x="3587" y="1271"/>
                </a:lnTo>
                <a:lnTo>
                  <a:pt x="3525" y="1303"/>
                </a:lnTo>
                <a:lnTo>
                  <a:pt x="3434" y="1348"/>
                </a:lnTo>
                <a:lnTo>
                  <a:pt x="3354" y="1377"/>
                </a:lnTo>
                <a:lnTo>
                  <a:pt x="3284" y="1396"/>
                </a:lnTo>
                <a:lnTo>
                  <a:pt x="3211" y="1419"/>
                </a:lnTo>
                <a:lnTo>
                  <a:pt x="3105" y="1445"/>
                </a:lnTo>
                <a:lnTo>
                  <a:pt x="2999" y="1457"/>
                </a:lnTo>
                <a:lnTo>
                  <a:pt x="2893" y="1467"/>
                </a:lnTo>
                <a:lnTo>
                  <a:pt x="2736" y="1474"/>
                </a:lnTo>
                <a:lnTo>
                  <a:pt x="2528" y="1477"/>
                </a:lnTo>
                <a:lnTo>
                  <a:pt x="2371" y="1457"/>
                </a:lnTo>
                <a:lnTo>
                  <a:pt x="2229" y="1429"/>
                </a:lnTo>
                <a:lnTo>
                  <a:pt x="2064" y="1387"/>
                </a:lnTo>
                <a:lnTo>
                  <a:pt x="1918" y="1332"/>
                </a:lnTo>
                <a:lnTo>
                  <a:pt x="1772" y="1268"/>
                </a:lnTo>
                <a:lnTo>
                  <a:pt x="1640" y="1194"/>
                </a:lnTo>
                <a:lnTo>
                  <a:pt x="1513" y="1095"/>
                </a:lnTo>
                <a:lnTo>
                  <a:pt x="0" y="1862"/>
                </a:lnTo>
                <a:lnTo>
                  <a:pt x="62" y="1926"/>
                </a:lnTo>
                <a:lnTo>
                  <a:pt x="150" y="2000"/>
                </a:lnTo>
                <a:lnTo>
                  <a:pt x="223" y="2064"/>
                </a:lnTo>
                <a:lnTo>
                  <a:pt x="296" y="2125"/>
                </a:lnTo>
                <a:lnTo>
                  <a:pt x="369" y="2186"/>
                </a:lnTo>
                <a:lnTo>
                  <a:pt x="457" y="2250"/>
                </a:lnTo>
                <a:lnTo>
                  <a:pt x="537" y="2305"/>
                </a:lnTo>
                <a:lnTo>
                  <a:pt x="618" y="2356"/>
                </a:lnTo>
                <a:lnTo>
                  <a:pt x="709" y="2408"/>
                </a:lnTo>
                <a:lnTo>
                  <a:pt x="797" y="2462"/>
                </a:lnTo>
                <a:lnTo>
                  <a:pt x="888" y="2513"/>
                </a:lnTo>
                <a:lnTo>
                  <a:pt x="972" y="2555"/>
                </a:lnTo>
                <a:lnTo>
                  <a:pt x="1056" y="2597"/>
                </a:lnTo>
                <a:lnTo>
                  <a:pt x="1136" y="2632"/>
                </a:lnTo>
                <a:lnTo>
                  <a:pt x="1246" y="2677"/>
                </a:lnTo>
                <a:lnTo>
                  <a:pt x="1348" y="2716"/>
                </a:lnTo>
                <a:lnTo>
                  <a:pt x="1465" y="2754"/>
                </a:lnTo>
                <a:lnTo>
                  <a:pt x="1553" y="2783"/>
                </a:lnTo>
                <a:lnTo>
                  <a:pt x="1637" y="2812"/>
                </a:lnTo>
                <a:lnTo>
                  <a:pt x="1735" y="2838"/>
                </a:lnTo>
                <a:lnTo>
                  <a:pt x="1830" y="2860"/>
                </a:lnTo>
                <a:lnTo>
                  <a:pt x="1925" y="2879"/>
                </a:lnTo>
                <a:lnTo>
                  <a:pt x="2035" y="2899"/>
                </a:lnTo>
                <a:lnTo>
                  <a:pt x="2145" y="2915"/>
                </a:lnTo>
                <a:lnTo>
                  <a:pt x="2258" y="2928"/>
                </a:lnTo>
                <a:lnTo>
                  <a:pt x="2375" y="2937"/>
                </a:lnTo>
                <a:lnTo>
                  <a:pt x="2462" y="2940"/>
                </a:lnTo>
                <a:lnTo>
                  <a:pt x="2583" y="2947"/>
                </a:lnTo>
                <a:lnTo>
                  <a:pt x="2707" y="2947"/>
                </a:lnTo>
                <a:lnTo>
                  <a:pt x="2802" y="2944"/>
                </a:lnTo>
                <a:lnTo>
                  <a:pt x="2904" y="2940"/>
                </a:lnTo>
                <a:lnTo>
                  <a:pt x="3018" y="2934"/>
                </a:lnTo>
                <a:lnTo>
                  <a:pt x="3120" y="2921"/>
                </a:lnTo>
                <a:lnTo>
                  <a:pt x="3207" y="2911"/>
                </a:lnTo>
                <a:close/>
              </a:path>
            </a:pathLst>
          </a:custGeom>
          <a:solidFill>
            <a:srgbClr val="E8A177"/>
          </a:solidFill>
          <a:ln w="9525">
            <a:noFill/>
            <a:round/>
            <a:headEnd/>
            <a:tailEnd/>
          </a:ln>
        </p:spPr>
        <p:txBody>
          <a:bodyPr vert="horz" wrap="square" lIns="121882" tIns="60941" rIns="121882" bIns="60941" numCol="1"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85" name="Freeform 7"/>
          <p:cNvSpPr>
            <a:spLocks/>
          </p:cNvSpPr>
          <p:nvPr/>
        </p:nvSpPr>
        <p:spPr bwMode="auto">
          <a:xfrm rot="20352377" flipH="1">
            <a:off x="6089934" y="748615"/>
            <a:ext cx="992635" cy="1679175"/>
          </a:xfrm>
          <a:custGeom>
            <a:avLst/>
            <a:gdLst/>
            <a:ahLst/>
            <a:cxnLst>
              <a:cxn ang="0">
                <a:pos x="3163" y="9"/>
              </a:cxn>
              <a:cxn ang="0">
                <a:pos x="2999" y="38"/>
              </a:cxn>
              <a:cxn ang="0">
                <a:pos x="2857" y="70"/>
              </a:cxn>
              <a:cxn ang="0">
                <a:pos x="2714" y="106"/>
              </a:cxn>
              <a:cxn ang="0">
                <a:pos x="2572" y="151"/>
              </a:cxn>
              <a:cxn ang="0">
                <a:pos x="2411" y="208"/>
              </a:cxn>
              <a:cxn ang="0">
                <a:pos x="2254" y="269"/>
              </a:cxn>
              <a:cxn ang="0">
                <a:pos x="2100" y="337"/>
              </a:cxn>
              <a:cxn ang="0">
                <a:pos x="1969" y="408"/>
              </a:cxn>
              <a:cxn ang="0">
                <a:pos x="1837" y="481"/>
              </a:cxn>
              <a:cxn ang="0">
                <a:pos x="1691" y="574"/>
              </a:cxn>
              <a:cxn ang="0">
                <a:pos x="1563" y="658"/>
              </a:cxn>
              <a:cxn ang="0">
                <a:pos x="1359" y="818"/>
              </a:cxn>
              <a:cxn ang="0">
                <a:pos x="1184" y="976"/>
              </a:cxn>
              <a:cxn ang="0">
                <a:pos x="1045" y="1120"/>
              </a:cxn>
              <a:cxn ang="0">
                <a:pos x="899" y="1287"/>
              </a:cxn>
              <a:cxn ang="0">
                <a:pos x="767" y="1470"/>
              </a:cxn>
              <a:cxn ang="0">
                <a:pos x="647" y="1650"/>
              </a:cxn>
              <a:cxn ang="0">
                <a:pos x="544" y="1852"/>
              </a:cxn>
              <a:cxn ang="0">
                <a:pos x="457" y="2067"/>
              </a:cxn>
              <a:cxn ang="0">
                <a:pos x="365" y="2333"/>
              </a:cxn>
              <a:cxn ang="0">
                <a:pos x="311" y="2593"/>
              </a:cxn>
              <a:cxn ang="0">
                <a:pos x="267" y="2934"/>
              </a:cxn>
              <a:cxn ang="0">
                <a:pos x="267" y="3226"/>
              </a:cxn>
              <a:cxn ang="0">
                <a:pos x="300" y="3492"/>
              </a:cxn>
              <a:cxn ang="0">
                <a:pos x="351" y="3765"/>
              </a:cxn>
              <a:cxn ang="0">
                <a:pos x="449" y="4063"/>
              </a:cxn>
              <a:cxn ang="0">
                <a:pos x="566" y="4343"/>
              </a:cxn>
              <a:cxn ang="0">
                <a:pos x="727" y="4606"/>
              </a:cxn>
              <a:cxn ang="0">
                <a:pos x="2217" y="5257"/>
              </a:cxn>
              <a:cxn ang="0">
                <a:pos x="2181" y="3868"/>
              </a:cxn>
              <a:cxn ang="0">
                <a:pos x="2046" y="3649"/>
              </a:cxn>
              <a:cxn ang="0">
                <a:pos x="1965" y="3438"/>
              </a:cxn>
              <a:cxn ang="0">
                <a:pos x="1936" y="3235"/>
              </a:cxn>
              <a:cxn ang="0">
                <a:pos x="1925" y="3036"/>
              </a:cxn>
              <a:cxn ang="0">
                <a:pos x="1947" y="2802"/>
              </a:cxn>
              <a:cxn ang="0">
                <a:pos x="2009" y="2568"/>
              </a:cxn>
              <a:cxn ang="0">
                <a:pos x="2104" y="2353"/>
              </a:cxn>
              <a:cxn ang="0">
                <a:pos x="2217" y="2183"/>
              </a:cxn>
              <a:cxn ang="0">
                <a:pos x="2320" y="2061"/>
              </a:cxn>
              <a:cxn ang="0">
                <a:pos x="2440" y="1935"/>
              </a:cxn>
              <a:cxn ang="0">
                <a:pos x="2557" y="1833"/>
              </a:cxn>
              <a:cxn ang="0">
                <a:pos x="2692" y="1740"/>
              </a:cxn>
              <a:cxn ang="0">
                <a:pos x="2853" y="1646"/>
              </a:cxn>
              <a:cxn ang="0">
                <a:pos x="3006" y="1569"/>
              </a:cxn>
              <a:cxn ang="0">
                <a:pos x="3233" y="1502"/>
              </a:cxn>
            </a:cxnLst>
            <a:rect l="0" t="0" r="r" b="b"/>
            <a:pathLst>
              <a:path w="3233" h="5257">
                <a:moveTo>
                  <a:pt x="3233" y="0"/>
                </a:moveTo>
                <a:lnTo>
                  <a:pt x="3163" y="9"/>
                </a:lnTo>
                <a:lnTo>
                  <a:pt x="3094" y="19"/>
                </a:lnTo>
                <a:lnTo>
                  <a:pt x="2999" y="38"/>
                </a:lnTo>
                <a:lnTo>
                  <a:pt x="2930" y="51"/>
                </a:lnTo>
                <a:lnTo>
                  <a:pt x="2857" y="70"/>
                </a:lnTo>
                <a:lnTo>
                  <a:pt x="2787" y="90"/>
                </a:lnTo>
                <a:lnTo>
                  <a:pt x="2714" y="106"/>
                </a:lnTo>
                <a:lnTo>
                  <a:pt x="2645" y="125"/>
                </a:lnTo>
                <a:lnTo>
                  <a:pt x="2572" y="151"/>
                </a:lnTo>
                <a:lnTo>
                  <a:pt x="2484" y="180"/>
                </a:lnTo>
                <a:lnTo>
                  <a:pt x="2411" y="208"/>
                </a:lnTo>
                <a:lnTo>
                  <a:pt x="2334" y="237"/>
                </a:lnTo>
                <a:lnTo>
                  <a:pt x="2254" y="269"/>
                </a:lnTo>
                <a:lnTo>
                  <a:pt x="2173" y="305"/>
                </a:lnTo>
                <a:lnTo>
                  <a:pt x="2100" y="337"/>
                </a:lnTo>
                <a:lnTo>
                  <a:pt x="2031" y="375"/>
                </a:lnTo>
                <a:lnTo>
                  <a:pt x="1969" y="408"/>
                </a:lnTo>
                <a:lnTo>
                  <a:pt x="1907" y="446"/>
                </a:lnTo>
                <a:lnTo>
                  <a:pt x="1837" y="481"/>
                </a:lnTo>
                <a:lnTo>
                  <a:pt x="1761" y="526"/>
                </a:lnTo>
                <a:lnTo>
                  <a:pt x="1691" y="574"/>
                </a:lnTo>
                <a:lnTo>
                  <a:pt x="1626" y="619"/>
                </a:lnTo>
                <a:lnTo>
                  <a:pt x="1563" y="658"/>
                </a:lnTo>
                <a:lnTo>
                  <a:pt x="1461" y="732"/>
                </a:lnTo>
                <a:lnTo>
                  <a:pt x="1359" y="818"/>
                </a:lnTo>
                <a:lnTo>
                  <a:pt x="1279" y="883"/>
                </a:lnTo>
                <a:lnTo>
                  <a:pt x="1184" y="976"/>
                </a:lnTo>
                <a:lnTo>
                  <a:pt x="1118" y="1043"/>
                </a:lnTo>
                <a:lnTo>
                  <a:pt x="1045" y="1120"/>
                </a:lnTo>
                <a:lnTo>
                  <a:pt x="964" y="1207"/>
                </a:lnTo>
                <a:lnTo>
                  <a:pt x="899" y="1287"/>
                </a:lnTo>
                <a:lnTo>
                  <a:pt x="833" y="1380"/>
                </a:lnTo>
                <a:lnTo>
                  <a:pt x="767" y="1470"/>
                </a:lnTo>
                <a:lnTo>
                  <a:pt x="701" y="1566"/>
                </a:lnTo>
                <a:lnTo>
                  <a:pt x="647" y="1650"/>
                </a:lnTo>
                <a:lnTo>
                  <a:pt x="595" y="1752"/>
                </a:lnTo>
                <a:lnTo>
                  <a:pt x="544" y="1852"/>
                </a:lnTo>
                <a:lnTo>
                  <a:pt x="501" y="1955"/>
                </a:lnTo>
                <a:lnTo>
                  <a:pt x="457" y="2067"/>
                </a:lnTo>
                <a:lnTo>
                  <a:pt x="402" y="2205"/>
                </a:lnTo>
                <a:lnTo>
                  <a:pt x="365" y="2333"/>
                </a:lnTo>
                <a:lnTo>
                  <a:pt x="329" y="2465"/>
                </a:lnTo>
                <a:lnTo>
                  <a:pt x="311" y="2593"/>
                </a:lnTo>
                <a:lnTo>
                  <a:pt x="285" y="2747"/>
                </a:lnTo>
                <a:lnTo>
                  <a:pt x="267" y="2934"/>
                </a:lnTo>
                <a:lnTo>
                  <a:pt x="263" y="3081"/>
                </a:lnTo>
                <a:lnTo>
                  <a:pt x="267" y="3226"/>
                </a:lnTo>
                <a:lnTo>
                  <a:pt x="281" y="3364"/>
                </a:lnTo>
                <a:lnTo>
                  <a:pt x="300" y="3492"/>
                </a:lnTo>
                <a:lnTo>
                  <a:pt x="318" y="3627"/>
                </a:lnTo>
                <a:lnTo>
                  <a:pt x="351" y="3765"/>
                </a:lnTo>
                <a:lnTo>
                  <a:pt x="395" y="3913"/>
                </a:lnTo>
                <a:lnTo>
                  <a:pt x="449" y="4063"/>
                </a:lnTo>
                <a:lnTo>
                  <a:pt x="504" y="4205"/>
                </a:lnTo>
                <a:lnTo>
                  <a:pt x="566" y="4343"/>
                </a:lnTo>
                <a:lnTo>
                  <a:pt x="639" y="4477"/>
                </a:lnTo>
                <a:lnTo>
                  <a:pt x="727" y="4606"/>
                </a:lnTo>
                <a:lnTo>
                  <a:pt x="0" y="4969"/>
                </a:lnTo>
                <a:lnTo>
                  <a:pt x="2217" y="5257"/>
                </a:lnTo>
                <a:lnTo>
                  <a:pt x="3032" y="3466"/>
                </a:lnTo>
                <a:lnTo>
                  <a:pt x="2181" y="3868"/>
                </a:lnTo>
                <a:lnTo>
                  <a:pt x="2097" y="3752"/>
                </a:lnTo>
                <a:lnTo>
                  <a:pt x="2046" y="3649"/>
                </a:lnTo>
                <a:lnTo>
                  <a:pt x="1998" y="3543"/>
                </a:lnTo>
                <a:lnTo>
                  <a:pt x="1965" y="3438"/>
                </a:lnTo>
                <a:lnTo>
                  <a:pt x="1943" y="3335"/>
                </a:lnTo>
                <a:lnTo>
                  <a:pt x="1936" y="3235"/>
                </a:lnTo>
                <a:lnTo>
                  <a:pt x="1925" y="3136"/>
                </a:lnTo>
                <a:lnTo>
                  <a:pt x="1925" y="3036"/>
                </a:lnTo>
                <a:lnTo>
                  <a:pt x="1932" y="2918"/>
                </a:lnTo>
                <a:lnTo>
                  <a:pt x="1947" y="2802"/>
                </a:lnTo>
                <a:lnTo>
                  <a:pt x="1976" y="2670"/>
                </a:lnTo>
                <a:lnTo>
                  <a:pt x="2009" y="2568"/>
                </a:lnTo>
                <a:lnTo>
                  <a:pt x="2060" y="2452"/>
                </a:lnTo>
                <a:lnTo>
                  <a:pt x="2104" y="2353"/>
                </a:lnTo>
                <a:lnTo>
                  <a:pt x="2166" y="2256"/>
                </a:lnTo>
                <a:lnTo>
                  <a:pt x="2217" y="2183"/>
                </a:lnTo>
                <a:lnTo>
                  <a:pt x="2268" y="2122"/>
                </a:lnTo>
                <a:lnTo>
                  <a:pt x="2320" y="2061"/>
                </a:lnTo>
                <a:lnTo>
                  <a:pt x="2378" y="2000"/>
                </a:lnTo>
                <a:lnTo>
                  <a:pt x="2440" y="1935"/>
                </a:lnTo>
                <a:lnTo>
                  <a:pt x="2495" y="1890"/>
                </a:lnTo>
                <a:lnTo>
                  <a:pt x="2557" y="1833"/>
                </a:lnTo>
                <a:lnTo>
                  <a:pt x="2619" y="1788"/>
                </a:lnTo>
                <a:lnTo>
                  <a:pt x="2692" y="1740"/>
                </a:lnTo>
                <a:lnTo>
                  <a:pt x="2780" y="1688"/>
                </a:lnTo>
                <a:lnTo>
                  <a:pt x="2853" y="1646"/>
                </a:lnTo>
                <a:lnTo>
                  <a:pt x="2915" y="1614"/>
                </a:lnTo>
                <a:lnTo>
                  <a:pt x="3006" y="1569"/>
                </a:lnTo>
                <a:lnTo>
                  <a:pt x="3094" y="1537"/>
                </a:lnTo>
                <a:lnTo>
                  <a:pt x="3233" y="1502"/>
                </a:lnTo>
                <a:lnTo>
                  <a:pt x="3233" y="0"/>
                </a:lnTo>
                <a:close/>
              </a:path>
            </a:pathLst>
          </a:custGeom>
          <a:solidFill>
            <a:srgbClr val="42A0D6"/>
          </a:solidFill>
          <a:ln w="9525">
            <a:noFill/>
            <a:round/>
            <a:headEnd/>
            <a:tailEnd/>
          </a:ln>
        </p:spPr>
        <p:txBody>
          <a:bodyPr vert="horz" wrap="square" lIns="121882" tIns="60941" rIns="121882" bIns="60941" numCol="1"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86" name="Freeform 8"/>
          <p:cNvSpPr>
            <a:spLocks/>
          </p:cNvSpPr>
          <p:nvPr/>
        </p:nvSpPr>
        <p:spPr bwMode="auto">
          <a:xfrm rot="20352377" flipH="1">
            <a:off x="4797773" y="898377"/>
            <a:ext cx="1478202" cy="1520761"/>
          </a:xfrm>
          <a:custGeom>
            <a:avLst/>
            <a:gdLst/>
            <a:ahLst/>
            <a:cxnLst>
              <a:cxn ang="0">
                <a:pos x="1899" y="706"/>
              </a:cxn>
              <a:cxn ang="0">
                <a:pos x="2074" y="738"/>
              </a:cxn>
              <a:cxn ang="0">
                <a:pos x="2210" y="767"/>
              </a:cxn>
              <a:cxn ang="0">
                <a:pos x="2352" y="806"/>
              </a:cxn>
              <a:cxn ang="0">
                <a:pos x="2495" y="847"/>
              </a:cxn>
              <a:cxn ang="0">
                <a:pos x="2659" y="905"/>
              </a:cxn>
              <a:cxn ang="0">
                <a:pos x="2816" y="966"/>
              </a:cxn>
              <a:cxn ang="0">
                <a:pos x="2969" y="1034"/>
              </a:cxn>
              <a:cxn ang="0">
                <a:pos x="3101" y="1104"/>
              </a:cxn>
              <a:cxn ang="0">
                <a:pos x="3232" y="1178"/>
              </a:cxn>
              <a:cxn ang="0">
                <a:pos x="3379" y="1268"/>
              </a:cxn>
              <a:cxn ang="0">
                <a:pos x="3506" y="1355"/>
              </a:cxn>
              <a:cxn ang="0">
                <a:pos x="3707" y="1512"/>
              </a:cxn>
              <a:cxn ang="0">
                <a:pos x="3883" y="1669"/>
              </a:cxn>
              <a:cxn ang="0">
                <a:pos x="4021" y="1814"/>
              </a:cxn>
              <a:cxn ang="0">
                <a:pos x="4168" y="1984"/>
              </a:cxn>
              <a:cxn ang="0">
                <a:pos x="4303" y="2167"/>
              </a:cxn>
              <a:cxn ang="0">
                <a:pos x="4420" y="2346"/>
              </a:cxn>
              <a:cxn ang="0">
                <a:pos x="4525" y="2549"/>
              </a:cxn>
              <a:cxn ang="0">
                <a:pos x="4613" y="2764"/>
              </a:cxn>
              <a:cxn ang="0">
                <a:pos x="4704" y="3030"/>
              </a:cxn>
              <a:cxn ang="0">
                <a:pos x="4759" y="3290"/>
              </a:cxn>
              <a:cxn ang="0">
                <a:pos x="4803" y="3630"/>
              </a:cxn>
              <a:cxn ang="0">
                <a:pos x="4803" y="3919"/>
              </a:cxn>
              <a:cxn ang="0">
                <a:pos x="4770" y="4186"/>
              </a:cxn>
              <a:cxn ang="0">
                <a:pos x="4719" y="4458"/>
              </a:cxn>
              <a:cxn ang="0">
                <a:pos x="4620" y="4760"/>
              </a:cxn>
              <a:cxn ang="0">
                <a:pos x="3108" y="4080"/>
              </a:cxn>
              <a:cxn ang="0">
                <a:pos x="3145" y="3833"/>
              </a:cxn>
              <a:cxn ang="0">
                <a:pos x="3137" y="3611"/>
              </a:cxn>
              <a:cxn ang="0">
                <a:pos x="3094" y="3367"/>
              </a:cxn>
              <a:cxn ang="0">
                <a:pos x="3010" y="3149"/>
              </a:cxn>
              <a:cxn ang="0">
                <a:pos x="2904" y="2953"/>
              </a:cxn>
              <a:cxn ang="0">
                <a:pos x="2801" y="2818"/>
              </a:cxn>
              <a:cxn ang="0">
                <a:pos x="2692" y="2696"/>
              </a:cxn>
              <a:cxn ang="0">
                <a:pos x="2571" y="2587"/>
              </a:cxn>
              <a:cxn ang="0">
                <a:pos x="2447" y="2484"/>
              </a:cxn>
              <a:cxn ang="0">
                <a:pos x="2286" y="2388"/>
              </a:cxn>
              <a:cxn ang="0">
                <a:pos x="2151" y="2314"/>
              </a:cxn>
              <a:cxn ang="0">
                <a:pos x="1980" y="2241"/>
              </a:cxn>
              <a:cxn ang="0">
                <a:pos x="1837" y="2196"/>
              </a:cxn>
              <a:cxn ang="0">
                <a:pos x="1625" y="2157"/>
              </a:cxn>
              <a:cxn ang="0">
                <a:pos x="1413" y="2141"/>
              </a:cxn>
              <a:cxn ang="0">
                <a:pos x="1355" y="2911"/>
              </a:cxn>
              <a:cxn ang="0">
                <a:pos x="1351" y="0"/>
              </a:cxn>
              <a:cxn ang="0">
                <a:pos x="1424" y="668"/>
              </a:cxn>
              <a:cxn ang="0">
                <a:pos x="1640" y="677"/>
              </a:cxn>
              <a:cxn ang="0">
                <a:pos x="1833" y="697"/>
              </a:cxn>
            </a:cxnLst>
            <a:rect l="0" t="0" r="r" b="b"/>
            <a:pathLst>
              <a:path w="4807" h="4760">
                <a:moveTo>
                  <a:pt x="1833" y="697"/>
                </a:moveTo>
                <a:lnTo>
                  <a:pt x="1899" y="706"/>
                </a:lnTo>
                <a:lnTo>
                  <a:pt x="1987" y="719"/>
                </a:lnTo>
                <a:lnTo>
                  <a:pt x="2074" y="738"/>
                </a:lnTo>
                <a:lnTo>
                  <a:pt x="2137" y="751"/>
                </a:lnTo>
                <a:lnTo>
                  <a:pt x="2210" y="767"/>
                </a:lnTo>
                <a:lnTo>
                  <a:pt x="2279" y="786"/>
                </a:lnTo>
                <a:lnTo>
                  <a:pt x="2352" y="806"/>
                </a:lnTo>
                <a:lnTo>
                  <a:pt x="2418" y="822"/>
                </a:lnTo>
                <a:lnTo>
                  <a:pt x="2495" y="847"/>
                </a:lnTo>
                <a:lnTo>
                  <a:pt x="2582" y="880"/>
                </a:lnTo>
                <a:lnTo>
                  <a:pt x="2659" y="905"/>
                </a:lnTo>
                <a:lnTo>
                  <a:pt x="2732" y="934"/>
                </a:lnTo>
                <a:lnTo>
                  <a:pt x="2816" y="966"/>
                </a:lnTo>
                <a:lnTo>
                  <a:pt x="2896" y="1002"/>
                </a:lnTo>
                <a:lnTo>
                  <a:pt x="2969" y="1034"/>
                </a:lnTo>
                <a:lnTo>
                  <a:pt x="3039" y="1072"/>
                </a:lnTo>
                <a:lnTo>
                  <a:pt x="3101" y="1104"/>
                </a:lnTo>
                <a:lnTo>
                  <a:pt x="3163" y="1143"/>
                </a:lnTo>
                <a:lnTo>
                  <a:pt x="3232" y="1178"/>
                </a:lnTo>
                <a:lnTo>
                  <a:pt x="3309" y="1223"/>
                </a:lnTo>
                <a:lnTo>
                  <a:pt x="3379" y="1268"/>
                </a:lnTo>
                <a:lnTo>
                  <a:pt x="3444" y="1313"/>
                </a:lnTo>
                <a:lnTo>
                  <a:pt x="3506" y="1355"/>
                </a:lnTo>
                <a:lnTo>
                  <a:pt x="3605" y="1428"/>
                </a:lnTo>
                <a:lnTo>
                  <a:pt x="3707" y="1512"/>
                </a:lnTo>
                <a:lnTo>
                  <a:pt x="3788" y="1576"/>
                </a:lnTo>
                <a:lnTo>
                  <a:pt x="3883" y="1669"/>
                </a:lnTo>
                <a:lnTo>
                  <a:pt x="3948" y="1737"/>
                </a:lnTo>
                <a:lnTo>
                  <a:pt x="4021" y="1814"/>
                </a:lnTo>
                <a:lnTo>
                  <a:pt x="4102" y="1900"/>
                </a:lnTo>
                <a:lnTo>
                  <a:pt x="4168" y="1984"/>
                </a:lnTo>
                <a:lnTo>
                  <a:pt x="4233" y="2077"/>
                </a:lnTo>
                <a:lnTo>
                  <a:pt x="4303" y="2167"/>
                </a:lnTo>
                <a:lnTo>
                  <a:pt x="4361" y="2263"/>
                </a:lnTo>
                <a:lnTo>
                  <a:pt x="4420" y="2346"/>
                </a:lnTo>
                <a:lnTo>
                  <a:pt x="4474" y="2449"/>
                </a:lnTo>
                <a:lnTo>
                  <a:pt x="4525" y="2549"/>
                </a:lnTo>
                <a:lnTo>
                  <a:pt x="4569" y="2651"/>
                </a:lnTo>
                <a:lnTo>
                  <a:pt x="4613" y="2764"/>
                </a:lnTo>
                <a:lnTo>
                  <a:pt x="4668" y="2902"/>
                </a:lnTo>
                <a:lnTo>
                  <a:pt x="4704" y="3030"/>
                </a:lnTo>
                <a:lnTo>
                  <a:pt x="4741" y="3162"/>
                </a:lnTo>
                <a:lnTo>
                  <a:pt x="4759" y="3290"/>
                </a:lnTo>
                <a:lnTo>
                  <a:pt x="4785" y="3444"/>
                </a:lnTo>
                <a:lnTo>
                  <a:pt x="4803" y="3630"/>
                </a:lnTo>
                <a:lnTo>
                  <a:pt x="4807" y="3775"/>
                </a:lnTo>
                <a:lnTo>
                  <a:pt x="4803" y="3919"/>
                </a:lnTo>
                <a:lnTo>
                  <a:pt x="4788" y="4057"/>
                </a:lnTo>
                <a:lnTo>
                  <a:pt x="4770" y="4186"/>
                </a:lnTo>
                <a:lnTo>
                  <a:pt x="4752" y="4320"/>
                </a:lnTo>
                <a:lnTo>
                  <a:pt x="4719" y="4458"/>
                </a:lnTo>
                <a:lnTo>
                  <a:pt x="4675" y="4606"/>
                </a:lnTo>
                <a:lnTo>
                  <a:pt x="4620" y="4760"/>
                </a:lnTo>
                <a:lnTo>
                  <a:pt x="4306" y="3900"/>
                </a:lnTo>
                <a:lnTo>
                  <a:pt x="3108" y="4080"/>
                </a:lnTo>
                <a:lnTo>
                  <a:pt x="3134" y="3929"/>
                </a:lnTo>
                <a:lnTo>
                  <a:pt x="3145" y="3833"/>
                </a:lnTo>
                <a:lnTo>
                  <a:pt x="3145" y="3730"/>
                </a:lnTo>
                <a:lnTo>
                  <a:pt x="3137" y="3611"/>
                </a:lnTo>
                <a:lnTo>
                  <a:pt x="3119" y="3499"/>
                </a:lnTo>
                <a:lnTo>
                  <a:pt x="3094" y="3367"/>
                </a:lnTo>
                <a:lnTo>
                  <a:pt x="3061" y="3264"/>
                </a:lnTo>
                <a:lnTo>
                  <a:pt x="3010" y="3149"/>
                </a:lnTo>
                <a:lnTo>
                  <a:pt x="2962" y="3049"/>
                </a:lnTo>
                <a:lnTo>
                  <a:pt x="2904" y="2953"/>
                </a:lnTo>
                <a:lnTo>
                  <a:pt x="2853" y="2879"/>
                </a:lnTo>
                <a:lnTo>
                  <a:pt x="2801" y="2818"/>
                </a:lnTo>
                <a:lnTo>
                  <a:pt x="2750" y="2757"/>
                </a:lnTo>
                <a:lnTo>
                  <a:pt x="2692" y="2696"/>
                </a:lnTo>
                <a:lnTo>
                  <a:pt x="2626" y="2632"/>
                </a:lnTo>
                <a:lnTo>
                  <a:pt x="2571" y="2587"/>
                </a:lnTo>
                <a:lnTo>
                  <a:pt x="2509" y="2533"/>
                </a:lnTo>
                <a:lnTo>
                  <a:pt x="2447" y="2484"/>
                </a:lnTo>
                <a:lnTo>
                  <a:pt x="2374" y="2436"/>
                </a:lnTo>
                <a:lnTo>
                  <a:pt x="2286" y="2388"/>
                </a:lnTo>
                <a:lnTo>
                  <a:pt x="2213" y="2343"/>
                </a:lnTo>
                <a:lnTo>
                  <a:pt x="2151" y="2314"/>
                </a:lnTo>
                <a:lnTo>
                  <a:pt x="2060" y="2266"/>
                </a:lnTo>
                <a:lnTo>
                  <a:pt x="1980" y="2241"/>
                </a:lnTo>
                <a:lnTo>
                  <a:pt x="1910" y="2218"/>
                </a:lnTo>
                <a:lnTo>
                  <a:pt x="1837" y="2196"/>
                </a:lnTo>
                <a:lnTo>
                  <a:pt x="1727" y="2173"/>
                </a:lnTo>
                <a:lnTo>
                  <a:pt x="1625" y="2157"/>
                </a:lnTo>
                <a:lnTo>
                  <a:pt x="1519" y="2147"/>
                </a:lnTo>
                <a:lnTo>
                  <a:pt x="1413" y="2141"/>
                </a:lnTo>
                <a:lnTo>
                  <a:pt x="1355" y="2138"/>
                </a:lnTo>
                <a:lnTo>
                  <a:pt x="1355" y="2911"/>
                </a:lnTo>
                <a:lnTo>
                  <a:pt x="0" y="1477"/>
                </a:lnTo>
                <a:lnTo>
                  <a:pt x="1351" y="0"/>
                </a:lnTo>
                <a:lnTo>
                  <a:pt x="1351" y="665"/>
                </a:lnTo>
                <a:lnTo>
                  <a:pt x="1424" y="668"/>
                </a:lnTo>
                <a:lnTo>
                  <a:pt x="1530" y="671"/>
                </a:lnTo>
                <a:lnTo>
                  <a:pt x="1640" y="677"/>
                </a:lnTo>
                <a:lnTo>
                  <a:pt x="1746" y="687"/>
                </a:lnTo>
                <a:lnTo>
                  <a:pt x="1833" y="697"/>
                </a:lnTo>
                <a:close/>
              </a:path>
            </a:pathLst>
          </a:custGeom>
          <a:solidFill>
            <a:srgbClr val="578AB5"/>
          </a:solidFill>
          <a:ln w="9525">
            <a:noFill/>
            <a:round/>
            <a:headEnd/>
            <a:tailEnd/>
          </a:ln>
        </p:spPr>
        <p:txBody>
          <a:bodyPr vert="horz" wrap="square" lIns="121882" tIns="60941" rIns="121882" bIns="60941" numCol="1"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
        <p:nvSpPr>
          <p:cNvPr id="56" name="Rectangle 55"/>
          <p:cNvSpPr/>
          <p:nvPr/>
        </p:nvSpPr>
        <p:spPr bwMode="auto">
          <a:xfrm>
            <a:off x="2077691" y="5254884"/>
            <a:ext cx="9767519" cy="333508"/>
          </a:xfrm>
          <a:prstGeom prst="rect">
            <a:avLst/>
          </a:prstGeom>
          <a:solidFill>
            <a:srgbClr val="DEF1F7"/>
          </a:solidFill>
          <a:ln w="9525" cap="flat" cmpd="sng" algn="ctr">
            <a:noFill/>
            <a:prstDash val="solid"/>
            <a:round/>
            <a:headEnd type="none" w="med" len="med"/>
            <a:tailEnd type="none" w="med" len="med"/>
          </a:ln>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dirty="0">
              <a:solidFill>
                <a:srgbClr val="000000"/>
              </a:solidFill>
              <a:latin typeface="Arial" charset="0"/>
              <a:cs typeface="Arial" charset="0"/>
            </a:endParaRPr>
          </a:p>
        </p:txBody>
      </p:sp>
      <p:sp>
        <p:nvSpPr>
          <p:cNvPr id="53" name="Rectangle 52"/>
          <p:cNvSpPr/>
          <p:nvPr/>
        </p:nvSpPr>
        <p:spPr bwMode="auto">
          <a:xfrm>
            <a:off x="2067110" y="3606745"/>
            <a:ext cx="9778099" cy="1718203"/>
          </a:xfrm>
          <a:prstGeom prst="rect">
            <a:avLst/>
          </a:prstGeom>
          <a:solidFill>
            <a:srgbClr val="EAEAEA"/>
          </a:solidFill>
          <a:ln w="9525" cap="flat" cmpd="sng" algn="ctr">
            <a:noFill/>
            <a:prstDash val="solid"/>
            <a:round/>
            <a:headEnd type="none" w="med" len="med"/>
            <a:tailEnd type="none" w="med" len="med"/>
          </a:ln>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dirty="0">
              <a:solidFill>
                <a:srgbClr val="000000"/>
              </a:solidFill>
              <a:latin typeface="Arial" charset="0"/>
              <a:cs typeface="Arial" charset="0"/>
            </a:endParaRPr>
          </a:p>
        </p:txBody>
      </p:sp>
      <p:sp>
        <p:nvSpPr>
          <p:cNvPr id="3" name="Rectangle 5"/>
          <p:cNvSpPr>
            <a:spLocks noChangeArrowheads="1"/>
          </p:cNvSpPr>
          <p:nvPr/>
        </p:nvSpPr>
        <p:spPr bwMode="auto">
          <a:xfrm>
            <a:off x="1881" y="135618"/>
            <a:ext cx="12188238" cy="541174"/>
          </a:xfrm>
          <a:prstGeom prst="rect">
            <a:avLst/>
          </a:prstGeom>
          <a:solidFill>
            <a:schemeClr val="bg2">
              <a:lumMod val="20000"/>
              <a:lumOff val="80000"/>
            </a:schemeClr>
          </a:solidFill>
          <a:ln w="9525" algn="ctr">
            <a:noFill/>
            <a:miter lim="800000"/>
            <a:headEnd/>
            <a:tailEnd/>
          </a:ln>
          <a:effectLst/>
        </p:spPr>
        <p:txBody>
          <a:bodyPr wrap="square">
            <a:spAutoFit/>
          </a:bodyPr>
          <a:lstStyle/>
          <a:p>
            <a:pPr algn="ctr" defTabSz="1218804" fontAlgn="base">
              <a:lnSpc>
                <a:spcPts val="3466"/>
              </a:lnSpc>
              <a:spcBef>
                <a:spcPct val="0"/>
              </a:spcBef>
              <a:spcAft>
                <a:spcPct val="0"/>
              </a:spcAft>
            </a:pPr>
            <a:r>
              <a:rPr lang="en-US" altLang="ko-KR" sz="3199" b="1" dirty="0">
                <a:solidFill>
                  <a:srgbClr val="000000"/>
                </a:solidFill>
                <a:latin typeface="Arial" charset="0"/>
                <a:cs typeface="Arial" charset="0"/>
              </a:rPr>
              <a:t>The GINA Asthma Treatment Strategy</a:t>
            </a:r>
            <a:endParaRPr lang="en-GB" sz="3199" b="1" dirty="0">
              <a:solidFill>
                <a:srgbClr val="000000"/>
              </a:solidFill>
              <a:latin typeface="Arial" charset="0"/>
              <a:cs typeface="Arial" charset="0"/>
            </a:endParaRPr>
          </a:p>
        </p:txBody>
      </p:sp>
      <p:sp>
        <p:nvSpPr>
          <p:cNvPr id="5" name="TextBox 4"/>
          <p:cNvSpPr txBox="1"/>
          <p:nvPr/>
        </p:nvSpPr>
        <p:spPr>
          <a:xfrm>
            <a:off x="276963" y="822071"/>
            <a:ext cx="3268844" cy="338426"/>
          </a:xfrm>
          <a:prstGeom prst="rect">
            <a:avLst/>
          </a:prstGeom>
          <a:noFill/>
        </p:spPr>
        <p:txBody>
          <a:bodyPr wrap="none" rtlCol="0">
            <a:spAutoFit/>
          </a:bodyPr>
          <a:lstStyle/>
          <a:p>
            <a:pPr defTabSz="1218804" fontAlgn="base">
              <a:spcBef>
                <a:spcPct val="0"/>
              </a:spcBef>
              <a:spcAft>
                <a:spcPct val="0"/>
              </a:spcAft>
            </a:pPr>
            <a:r>
              <a:rPr lang="en-ZA" sz="1599" b="1" dirty="0">
                <a:solidFill>
                  <a:srgbClr val="000000"/>
                </a:solidFill>
                <a:latin typeface="Arial" charset="0"/>
                <a:cs typeface="Arial" charset="0"/>
              </a:rPr>
              <a:t>Adults &amp; adolescents 12+ years</a:t>
            </a:r>
          </a:p>
        </p:txBody>
      </p:sp>
      <p:sp>
        <p:nvSpPr>
          <p:cNvPr id="17" name="TextBox 16"/>
          <p:cNvSpPr txBox="1"/>
          <p:nvPr/>
        </p:nvSpPr>
        <p:spPr>
          <a:xfrm rot="21327219">
            <a:off x="5421821" y="2397740"/>
            <a:ext cx="1318521" cy="301828"/>
          </a:xfrm>
          <a:prstGeom prst="rect">
            <a:avLst/>
          </a:prstGeom>
          <a:noFill/>
        </p:spPr>
        <p:txBody>
          <a:bodyPr wrap="none" rtlCol="0">
            <a:prstTxWarp prst="textArchDown">
              <a:avLst/>
            </a:prstTxWarp>
            <a:spAutoFit/>
          </a:bodyPr>
          <a:lstStyle/>
          <a:p>
            <a:pPr algn="ctr" defTabSz="1218804" fontAlgn="base">
              <a:spcBef>
                <a:spcPct val="0"/>
              </a:spcBef>
              <a:spcAft>
                <a:spcPct val="0"/>
              </a:spcAft>
            </a:pPr>
            <a:r>
              <a:rPr lang="en-ZA" sz="1466" b="1" dirty="0">
                <a:solidFill>
                  <a:srgbClr val="FFFFFF"/>
                </a:solidFill>
                <a:latin typeface="Arial" charset="0"/>
                <a:cs typeface="Arial" charset="0"/>
              </a:rPr>
              <a:t>Adjust</a:t>
            </a:r>
          </a:p>
        </p:txBody>
      </p:sp>
      <p:sp>
        <p:nvSpPr>
          <p:cNvPr id="18" name="TextBox 17"/>
          <p:cNvSpPr txBox="1"/>
          <p:nvPr/>
        </p:nvSpPr>
        <p:spPr>
          <a:xfrm rot="17762733">
            <a:off x="4934277" y="1697619"/>
            <a:ext cx="1135356" cy="301828"/>
          </a:xfrm>
          <a:prstGeom prst="rect">
            <a:avLst/>
          </a:prstGeom>
          <a:noFill/>
        </p:spPr>
        <p:txBody>
          <a:bodyPr wrap="none" rtlCol="0">
            <a:prstTxWarp prst="textArchUp">
              <a:avLst/>
            </a:prstTxWarp>
            <a:spAutoFit/>
          </a:bodyPr>
          <a:lstStyle/>
          <a:p>
            <a:pPr algn="ctr" defTabSz="1218804" fontAlgn="base">
              <a:lnSpc>
                <a:spcPts val="1466"/>
              </a:lnSpc>
              <a:spcBef>
                <a:spcPct val="0"/>
              </a:spcBef>
              <a:spcAft>
                <a:spcPct val="0"/>
              </a:spcAft>
            </a:pPr>
            <a:r>
              <a:rPr lang="en-ZA" sz="1466" b="1" dirty="0">
                <a:solidFill>
                  <a:srgbClr val="FFFFFF"/>
                </a:solidFill>
                <a:latin typeface="Arial" charset="0"/>
                <a:cs typeface="Arial" charset="0"/>
              </a:rPr>
              <a:t>Review</a:t>
            </a:r>
          </a:p>
          <a:p>
            <a:pPr algn="ctr" defTabSz="1218804" fontAlgn="base">
              <a:lnSpc>
                <a:spcPts val="1466"/>
              </a:lnSpc>
              <a:spcBef>
                <a:spcPct val="0"/>
              </a:spcBef>
              <a:spcAft>
                <a:spcPct val="0"/>
              </a:spcAft>
            </a:pPr>
            <a:r>
              <a:rPr lang="en-ZA" sz="1466" b="1" dirty="0">
                <a:solidFill>
                  <a:srgbClr val="FFFFFF"/>
                </a:solidFill>
                <a:latin typeface="Arial" charset="0"/>
                <a:cs typeface="Arial" charset="0"/>
              </a:rPr>
              <a:t>response</a:t>
            </a:r>
          </a:p>
        </p:txBody>
      </p:sp>
      <p:sp>
        <p:nvSpPr>
          <p:cNvPr id="19" name="TextBox 18"/>
          <p:cNvSpPr txBox="1"/>
          <p:nvPr/>
        </p:nvSpPr>
        <p:spPr>
          <a:xfrm rot="3090319">
            <a:off x="5997933" y="1487751"/>
            <a:ext cx="1150330" cy="304319"/>
          </a:xfrm>
          <a:prstGeom prst="rect">
            <a:avLst/>
          </a:prstGeom>
          <a:noFill/>
        </p:spPr>
        <p:txBody>
          <a:bodyPr wrap="none" rtlCol="0">
            <a:prstTxWarp prst="textArchUp">
              <a:avLst/>
            </a:prstTxWarp>
            <a:spAutoFit/>
          </a:bodyPr>
          <a:lstStyle/>
          <a:p>
            <a:pPr algn="ctr" defTabSz="1218804" fontAlgn="base">
              <a:spcBef>
                <a:spcPct val="0"/>
              </a:spcBef>
              <a:spcAft>
                <a:spcPct val="0"/>
              </a:spcAft>
            </a:pPr>
            <a:r>
              <a:rPr lang="en-ZA" sz="1466" b="1" dirty="0">
                <a:solidFill>
                  <a:srgbClr val="FFFFFF"/>
                </a:solidFill>
                <a:latin typeface="Arial" charset="0"/>
                <a:cs typeface="Arial" charset="0"/>
              </a:rPr>
              <a:t>Access</a:t>
            </a:r>
          </a:p>
        </p:txBody>
      </p:sp>
      <p:sp>
        <p:nvSpPr>
          <p:cNvPr id="23" name="TextBox 22"/>
          <p:cNvSpPr txBox="1"/>
          <p:nvPr/>
        </p:nvSpPr>
        <p:spPr>
          <a:xfrm>
            <a:off x="7045579" y="852746"/>
            <a:ext cx="3780231" cy="1200329"/>
          </a:xfrm>
          <a:prstGeom prst="rect">
            <a:avLst/>
          </a:prstGeom>
          <a:noFill/>
          <a:ln w="19050">
            <a:noFill/>
          </a:ln>
        </p:spPr>
        <p:txBody>
          <a:bodyPr wrap="square" rtlCol="0">
            <a:spAutoFit/>
          </a:bodyPr>
          <a:lstStyle/>
          <a:p>
            <a:pPr defTabSz="1218804" fontAlgn="base">
              <a:spcBef>
                <a:spcPct val="0"/>
              </a:spcBef>
              <a:spcAft>
                <a:spcPct val="0"/>
              </a:spcAft>
            </a:pPr>
            <a:r>
              <a:rPr lang="en-ZA" sz="1200" dirty="0">
                <a:solidFill>
                  <a:srgbClr val="000000"/>
                </a:solidFill>
                <a:latin typeface="Arial Narrow" pitchFamily="34" charset="0"/>
                <a:cs typeface="Arial" charset="0"/>
              </a:rPr>
              <a:t>Confirmation of diagnosis if necessary</a:t>
            </a:r>
          </a:p>
          <a:p>
            <a:pPr defTabSz="1218804" fontAlgn="base">
              <a:spcBef>
                <a:spcPct val="0"/>
              </a:spcBef>
              <a:spcAft>
                <a:spcPct val="0"/>
              </a:spcAft>
            </a:pPr>
            <a:r>
              <a:rPr lang="en-ZA" sz="1200" dirty="0">
                <a:solidFill>
                  <a:srgbClr val="000000"/>
                </a:solidFill>
                <a:latin typeface="Arial Narrow" pitchFamily="34" charset="0"/>
                <a:cs typeface="Arial" charset="0"/>
              </a:rPr>
              <a:t>Symptom control &amp; modifiable risk factors (including lung function)</a:t>
            </a:r>
          </a:p>
          <a:p>
            <a:pPr defTabSz="1218804" fontAlgn="base">
              <a:spcBef>
                <a:spcPct val="0"/>
              </a:spcBef>
              <a:spcAft>
                <a:spcPct val="0"/>
              </a:spcAft>
            </a:pPr>
            <a:r>
              <a:rPr lang="en-ZA" sz="1200" dirty="0">
                <a:solidFill>
                  <a:srgbClr val="000000"/>
                </a:solidFill>
                <a:latin typeface="Arial Narrow" pitchFamily="34" charset="0"/>
                <a:cs typeface="Arial" charset="0"/>
              </a:rPr>
              <a:t>Comorbidities</a:t>
            </a:r>
          </a:p>
          <a:p>
            <a:pPr defTabSz="1218804" fontAlgn="base">
              <a:spcBef>
                <a:spcPct val="0"/>
              </a:spcBef>
              <a:spcAft>
                <a:spcPct val="0"/>
              </a:spcAft>
            </a:pPr>
            <a:r>
              <a:rPr lang="en-ZA" sz="1200" dirty="0">
                <a:solidFill>
                  <a:srgbClr val="000000"/>
                </a:solidFill>
                <a:latin typeface="Arial Narrow" pitchFamily="34" charset="0"/>
                <a:cs typeface="Arial" charset="0"/>
              </a:rPr>
              <a:t>Inhaler technique &amp; adherence</a:t>
            </a:r>
          </a:p>
          <a:p>
            <a:pPr defTabSz="1218804" fontAlgn="base">
              <a:spcBef>
                <a:spcPct val="0"/>
              </a:spcBef>
              <a:spcAft>
                <a:spcPct val="0"/>
              </a:spcAft>
            </a:pPr>
            <a:r>
              <a:rPr lang="en-ZA" sz="1200" dirty="0">
                <a:solidFill>
                  <a:srgbClr val="000000"/>
                </a:solidFill>
                <a:latin typeface="Arial Narrow" pitchFamily="34" charset="0"/>
                <a:cs typeface="Arial" charset="0"/>
              </a:rPr>
              <a:t>Patient goals</a:t>
            </a:r>
          </a:p>
        </p:txBody>
      </p:sp>
      <p:sp>
        <p:nvSpPr>
          <p:cNvPr id="24" name="TextBox 23"/>
          <p:cNvSpPr txBox="1"/>
          <p:nvPr/>
        </p:nvSpPr>
        <p:spPr>
          <a:xfrm>
            <a:off x="3604359" y="1651549"/>
            <a:ext cx="1303464" cy="1015663"/>
          </a:xfrm>
          <a:prstGeom prst="rect">
            <a:avLst/>
          </a:prstGeom>
          <a:noFill/>
          <a:ln w="19050">
            <a:noFill/>
          </a:ln>
        </p:spPr>
        <p:txBody>
          <a:bodyPr wrap="square" rtlCol="0">
            <a:spAutoFit/>
          </a:bodyPr>
          <a:lstStyle/>
          <a:p>
            <a:pPr defTabSz="1218804" fontAlgn="base">
              <a:spcBef>
                <a:spcPct val="0"/>
              </a:spcBef>
              <a:spcAft>
                <a:spcPct val="0"/>
              </a:spcAft>
            </a:pPr>
            <a:r>
              <a:rPr lang="en-ZA" sz="1200" dirty="0">
                <a:solidFill>
                  <a:srgbClr val="000000"/>
                </a:solidFill>
                <a:latin typeface="Arial Narrow" pitchFamily="34" charset="0"/>
                <a:cs typeface="Arial" charset="0"/>
              </a:rPr>
              <a:t>Symptoms</a:t>
            </a:r>
          </a:p>
          <a:p>
            <a:pPr defTabSz="1218804" fontAlgn="base">
              <a:spcBef>
                <a:spcPct val="0"/>
              </a:spcBef>
              <a:spcAft>
                <a:spcPct val="0"/>
              </a:spcAft>
            </a:pPr>
            <a:r>
              <a:rPr lang="en-ZA" sz="1200" dirty="0">
                <a:solidFill>
                  <a:srgbClr val="000000"/>
                </a:solidFill>
                <a:latin typeface="Arial Narrow" pitchFamily="34" charset="0"/>
                <a:cs typeface="Arial" charset="0"/>
              </a:rPr>
              <a:t>Exacerbations</a:t>
            </a:r>
          </a:p>
          <a:p>
            <a:pPr defTabSz="1218804" fontAlgn="base">
              <a:spcBef>
                <a:spcPct val="0"/>
              </a:spcBef>
              <a:spcAft>
                <a:spcPct val="0"/>
              </a:spcAft>
            </a:pPr>
            <a:r>
              <a:rPr lang="en-ZA" sz="1200" dirty="0">
                <a:solidFill>
                  <a:srgbClr val="000000"/>
                </a:solidFill>
                <a:latin typeface="Arial Narrow" pitchFamily="34" charset="0"/>
                <a:cs typeface="Arial" charset="0"/>
              </a:rPr>
              <a:t>Side-effects</a:t>
            </a:r>
          </a:p>
          <a:p>
            <a:pPr defTabSz="1218804" fontAlgn="base">
              <a:spcBef>
                <a:spcPct val="0"/>
              </a:spcBef>
              <a:spcAft>
                <a:spcPct val="0"/>
              </a:spcAft>
            </a:pPr>
            <a:r>
              <a:rPr lang="en-ZA" sz="1200" dirty="0">
                <a:solidFill>
                  <a:srgbClr val="000000"/>
                </a:solidFill>
                <a:latin typeface="Arial Narrow" pitchFamily="34" charset="0"/>
                <a:cs typeface="Arial" charset="0"/>
              </a:rPr>
              <a:t>Lung function</a:t>
            </a:r>
          </a:p>
          <a:p>
            <a:pPr defTabSz="1218804" fontAlgn="base">
              <a:spcBef>
                <a:spcPct val="0"/>
              </a:spcBef>
              <a:spcAft>
                <a:spcPct val="0"/>
              </a:spcAft>
            </a:pPr>
            <a:r>
              <a:rPr lang="en-ZA" sz="1200" dirty="0">
                <a:solidFill>
                  <a:srgbClr val="000000"/>
                </a:solidFill>
                <a:latin typeface="Arial Narrow" pitchFamily="34" charset="0"/>
                <a:cs typeface="Arial" charset="0"/>
              </a:rPr>
              <a:t>Patient satisfaction</a:t>
            </a:r>
          </a:p>
        </p:txBody>
      </p:sp>
      <p:cxnSp>
        <p:nvCxnSpPr>
          <p:cNvPr id="26" name="Straight Connector 25"/>
          <p:cNvCxnSpPr/>
          <p:nvPr/>
        </p:nvCxnSpPr>
        <p:spPr bwMode="auto">
          <a:xfrm flipV="1">
            <a:off x="3740706" y="1651549"/>
            <a:ext cx="1276470" cy="0"/>
          </a:xfrm>
          <a:prstGeom prst="line">
            <a:avLst/>
          </a:prstGeom>
          <a:solidFill>
            <a:schemeClr val="accent1"/>
          </a:solidFill>
          <a:ln w="19050" cap="flat" cmpd="sng" algn="ctr">
            <a:solidFill>
              <a:srgbClr val="578AB5"/>
            </a:solidFill>
            <a:prstDash val="solid"/>
            <a:round/>
            <a:headEnd type="none" w="med" len="med"/>
            <a:tailEnd type="none" w="med" len="med"/>
          </a:ln>
          <a:effectLst/>
        </p:spPr>
      </p:cxnSp>
      <p:cxnSp>
        <p:nvCxnSpPr>
          <p:cNvPr id="28" name="Straight Connector 27"/>
          <p:cNvCxnSpPr/>
          <p:nvPr/>
        </p:nvCxnSpPr>
        <p:spPr bwMode="auto">
          <a:xfrm rot="16200000" flipV="1">
            <a:off x="6612607" y="1388105"/>
            <a:ext cx="893383" cy="0"/>
          </a:xfrm>
          <a:prstGeom prst="line">
            <a:avLst/>
          </a:prstGeom>
          <a:solidFill>
            <a:schemeClr val="accent1"/>
          </a:solidFill>
          <a:ln w="19050" cap="flat" cmpd="sng" algn="ctr">
            <a:solidFill>
              <a:srgbClr val="42A0D6"/>
            </a:solidFill>
            <a:prstDash val="solid"/>
            <a:round/>
            <a:headEnd type="none" w="med" len="med"/>
            <a:tailEnd type="none" w="med" len="med"/>
          </a:ln>
          <a:effectLst/>
        </p:spPr>
      </p:cxnSp>
      <p:sp>
        <p:nvSpPr>
          <p:cNvPr id="30" name="TextBox 29"/>
          <p:cNvSpPr txBox="1"/>
          <p:nvPr/>
        </p:nvSpPr>
        <p:spPr>
          <a:xfrm>
            <a:off x="6866229" y="2349833"/>
            <a:ext cx="3095729" cy="830997"/>
          </a:xfrm>
          <a:prstGeom prst="rect">
            <a:avLst/>
          </a:prstGeom>
          <a:noFill/>
          <a:ln w="19050">
            <a:noFill/>
          </a:ln>
        </p:spPr>
        <p:txBody>
          <a:bodyPr wrap="square" rtlCol="0">
            <a:spAutoFit/>
          </a:bodyPr>
          <a:lstStyle/>
          <a:p>
            <a:pPr defTabSz="1218804" fontAlgn="base">
              <a:spcBef>
                <a:spcPct val="0"/>
              </a:spcBef>
              <a:spcAft>
                <a:spcPct val="0"/>
              </a:spcAft>
            </a:pPr>
            <a:r>
              <a:rPr lang="en-ZA" sz="1200" dirty="0">
                <a:solidFill>
                  <a:srgbClr val="000000"/>
                </a:solidFill>
                <a:latin typeface="Arial Narrow" pitchFamily="34" charset="0"/>
                <a:cs typeface="Arial" charset="0"/>
              </a:rPr>
              <a:t>Treatment of modifiable risk factors &amp; comorbidities</a:t>
            </a:r>
          </a:p>
          <a:p>
            <a:pPr defTabSz="1218804" fontAlgn="base">
              <a:spcBef>
                <a:spcPct val="0"/>
              </a:spcBef>
              <a:spcAft>
                <a:spcPct val="0"/>
              </a:spcAft>
            </a:pPr>
            <a:r>
              <a:rPr lang="en-ZA" sz="1200" dirty="0">
                <a:solidFill>
                  <a:srgbClr val="000000"/>
                </a:solidFill>
                <a:latin typeface="Arial Narrow" pitchFamily="34" charset="0"/>
                <a:cs typeface="Arial" charset="0"/>
              </a:rPr>
              <a:t>Non-pharmacological strategies</a:t>
            </a:r>
          </a:p>
          <a:p>
            <a:pPr defTabSz="1218804" fontAlgn="base">
              <a:spcBef>
                <a:spcPct val="0"/>
              </a:spcBef>
              <a:spcAft>
                <a:spcPct val="0"/>
              </a:spcAft>
            </a:pPr>
            <a:r>
              <a:rPr lang="en-ZA" sz="1200" dirty="0">
                <a:solidFill>
                  <a:srgbClr val="000000"/>
                </a:solidFill>
                <a:latin typeface="Arial Narrow" pitchFamily="34" charset="0"/>
                <a:cs typeface="Arial" charset="0"/>
              </a:rPr>
              <a:t>Education &amp; skills training</a:t>
            </a:r>
          </a:p>
          <a:p>
            <a:pPr defTabSz="1218804" fontAlgn="base">
              <a:spcBef>
                <a:spcPct val="0"/>
              </a:spcBef>
              <a:spcAft>
                <a:spcPct val="0"/>
              </a:spcAft>
            </a:pPr>
            <a:r>
              <a:rPr lang="en-ZA" sz="1200" dirty="0">
                <a:solidFill>
                  <a:srgbClr val="000000"/>
                </a:solidFill>
                <a:latin typeface="Arial Narrow" pitchFamily="34" charset="0"/>
                <a:cs typeface="Arial" charset="0"/>
              </a:rPr>
              <a:t>Asthma medications</a:t>
            </a:r>
          </a:p>
        </p:txBody>
      </p:sp>
      <p:cxnSp>
        <p:nvCxnSpPr>
          <p:cNvPr id="31" name="Straight Connector 30"/>
          <p:cNvCxnSpPr/>
          <p:nvPr/>
        </p:nvCxnSpPr>
        <p:spPr bwMode="auto">
          <a:xfrm>
            <a:off x="6902202" y="2337136"/>
            <a:ext cx="1421961" cy="2117"/>
          </a:xfrm>
          <a:prstGeom prst="line">
            <a:avLst/>
          </a:prstGeom>
          <a:solidFill>
            <a:schemeClr val="accent1"/>
          </a:solidFill>
          <a:ln w="19050" cap="flat" cmpd="sng" algn="ctr">
            <a:solidFill>
              <a:srgbClr val="EC9A6A"/>
            </a:solidFill>
            <a:prstDash val="solid"/>
            <a:round/>
            <a:headEnd type="none" w="med" len="med"/>
            <a:tailEnd type="none" w="med" len="med"/>
          </a:ln>
          <a:effectLst/>
        </p:spPr>
      </p:cxnSp>
      <p:sp>
        <p:nvSpPr>
          <p:cNvPr id="32" name="TextBox 31"/>
          <p:cNvSpPr txBox="1"/>
          <p:nvPr/>
        </p:nvSpPr>
        <p:spPr>
          <a:xfrm>
            <a:off x="276963" y="1296058"/>
            <a:ext cx="3340979" cy="543482"/>
          </a:xfrm>
          <a:prstGeom prst="rect">
            <a:avLst/>
          </a:prstGeom>
          <a:noFill/>
        </p:spPr>
        <p:txBody>
          <a:bodyPr wrap="none" rtlCol="0">
            <a:spAutoFit/>
          </a:bodyPr>
          <a:lstStyle/>
          <a:p>
            <a:pPr defTabSz="1218804" fontAlgn="base">
              <a:spcBef>
                <a:spcPct val="0"/>
              </a:spcBef>
              <a:spcAft>
                <a:spcPct val="0"/>
              </a:spcAft>
            </a:pPr>
            <a:r>
              <a:rPr lang="en-ZA" sz="1466" b="1" dirty="0">
                <a:solidFill>
                  <a:srgbClr val="000000"/>
                </a:solidFill>
                <a:latin typeface="Arial" charset="0"/>
                <a:cs typeface="Arial" charset="0"/>
              </a:rPr>
              <a:t>Personalised asthma management:</a:t>
            </a:r>
          </a:p>
          <a:p>
            <a:pPr defTabSz="1218804" fontAlgn="base">
              <a:spcBef>
                <a:spcPct val="0"/>
              </a:spcBef>
              <a:spcAft>
                <a:spcPct val="0"/>
              </a:spcAft>
            </a:pPr>
            <a:r>
              <a:rPr lang="en-ZA" sz="1466" dirty="0">
                <a:solidFill>
                  <a:srgbClr val="000000"/>
                </a:solidFill>
                <a:latin typeface="Arial" charset="0"/>
                <a:cs typeface="Arial" charset="0"/>
              </a:rPr>
              <a:t>Assess, Adjust, Review response</a:t>
            </a:r>
          </a:p>
        </p:txBody>
      </p:sp>
      <p:sp>
        <p:nvSpPr>
          <p:cNvPr id="33" name="TextBox 32"/>
          <p:cNvSpPr txBox="1"/>
          <p:nvPr/>
        </p:nvSpPr>
        <p:spPr>
          <a:xfrm>
            <a:off x="276963" y="2718020"/>
            <a:ext cx="3271357" cy="769057"/>
          </a:xfrm>
          <a:prstGeom prst="rect">
            <a:avLst/>
          </a:prstGeom>
          <a:noFill/>
        </p:spPr>
        <p:txBody>
          <a:bodyPr wrap="square" rtlCol="0">
            <a:spAutoFit/>
          </a:bodyPr>
          <a:lstStyle/>
          <a:p>
            <a:pPr defTabSz="1218804" fontAlgn="base">
              <a:spcBef>
                <a:spcPct val="0"/>
              </a:spcBef>
              <a:spcAft>
                <a:spcPct val="0"/>
              </a:spcAft>
            </a:pPr>
            <a:r>
              <a:rPr lang="en-ZA" sz="1466" b="1" dirty="0">
                <a:solidFill>
                  <a:srgbClr val="000000"/>
                </a:solidFill>
                <a:latin typeface="Arial" charset="0"/>
                <a:cs typeface="Arial" charset="0"/>
              </a:rPr>
              <a:t>Asthma medication options:</a:t>
            </a:r>
          </a:p>
          <a:p>
            <a:pPr defTabSz="1218804" fontAlgn="base">
              <a:spcBef>
                <a:spcPct val="0"/>
              </a:spcBef>
              <a:spcAft>
                <a:spcPct val="0"/>
              </a:spcAft>
            </a:pPr>
            <a:r>
              <a:rPr lang="en-ZA" sz="1466" dirty="0">
                <a:solidFill>
                  <a:srgbClr val="000000"/>
                </a:solidFill>
                <a:latin typeface="Arial" charset="0"/>
                <a:cs typeface="Arial" charset="0"/>
              </a:rPr>
              <a:t>Adjust treatment up and down for individual patient needs</a:t>
            </a:r>
          </a:p>
        </p:txBody>
      </p:sp>
      <p:sp>
        <p:nvSpPr>
          <p:cNvPr id="35" name="Rectangle 34"/>
          <p:cNvSpPr/>
          <p:nvPr/>
        </p:nvSpPr>
        <p:spPr bwMode="auto">
          <a:xfrm>
            <a:off x="3457333" y="3487190"/>
            <a:ext cx="4378031" cy="1559503"/>
          </a:xfrm>
          <a:prstGeom prst="rect">
            <a:avLst/>
          </a:prstGeom>
          <a:solidFill>
            <a:srgbClr val="F5C39E"/>
          </a:solidFill>
          <a:ln w="12700" cap="flat" cmpd="sng" algn="ctr">
            <a:solidFill>
              <a:srgbClr val="C0C0C0"/>
            </a:solidFill>
            <a:prstDash val="solid"/>
            <a:round/>
            <a:headEnd type="none" w="med" len="med"/>
            <a:tailEnd type="none" w="med" len="med"/>
          </a:ln>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dirty="0">
              <a:solidFill>
                <a:srgbClr val="000000"/>
              </a:solidFill>
              <a:latin typeface="Arial" charset="0"/>
              <a:cs typeface="Arial" charset="0"/>
            </a:endParaRPr>
          </a:p>
        </p:txBody>
      </p:sp>
      <p:sp>
        <p:nvSpPr>
          <p:cNvPr id="36" name="TextBox 35"/>
          <p:cNvSpPr txBox="1"/>
          <p:nvPr/>
        </p:nvSpPr>
        <p:spPr>
          <a:xfrm>
            <a:off x="3457332" y="3487190"/>
            <a:ext cx="4028890" cy="584391"/>
          </a:xfrm>
          <a:prstGeom prst="rect">
            <a:avLst/>
          </a:prstGeom>
          <a:noFill/>
          <a:ln w="19050">
            <a:noFill/>
          </a:ln>
        </p:spPr>
        <p:txBody>
          <a:bodyPr wrap="square" rtlCol="0">
            <a:spAutoFit/>
          </a:bodyPr>
          <a:lstStyle/>
          <a:p>
            <a:pPr defTabSz="1218804" fontAlgn="base">
              <a:spcBef>
                <a:spcPct val="0"/>
              </a:spcBef>
              <a:spcAft>
                <a:spcPct val="0"/>
              </a:spcAft>
            </a:pPr>
            <a:r>
              <a:rPr lang="en-ZA" sz="1066" b="1" dirty="0">
                <a:solidFill>
                  <a:srgbClr val="000000"/>
                </a:solidFill>
                <a:latin typeface="Arial Narrow" pitchFamily="34" charset="0"/>
                <a:cs typeface="Arial" charset="0"/>
              </a:rPr>
              <a:t>Step 2</a:t>
            </a:r>
          </a:p>
          <a:p>
            <a:pPr defTabSz="1218804" fontAlgn="base">
              <a:spcBef>
                <a:spcPct val="0"/>
              </a:spcBef>
              <a:spcAft>
                <a:spcPct val="0"/>
              </a:spcAft>
            </a:pPr>
            <a:r>
              <a:rPr lang="en-ZA" sz="1066" b="1" dirty="0">
                <a:solidFill>
                  <a:srgbClr val="000000"/>
                </a:solidFill>
                <a:latin typeface="Arial Narrow" pitchFamily="34" charset="0"/>
                <a:cs typeface="Arial" charset="0"/>
              </a:rPr>
              <a:t>Daily low-dose inhaled corticosteroid (ICS),</a:t>
            </a:r>
          </a:p>
          <a:p>
            <a:pPr defTabSz="1218804" fontAlgn="base">
              <a:spcBef>
                <a:spcPct val="0"/>
              </a:spcBef>
              <a:spcAft>
                <a:spcPct val="0"/>
              </a:spcAft>
            </a:pPr>
            <a:r>
              <a:rPr lang="en-ZA" sz="1066" b="1" dirty="0">
                <a:solidFill>
                  <a:srgbClr val="000000"/>
                </a:solidFill>
                <a:latin typeface="Arial Narrow" pitchFamily="34" charset="0"/>
                <a:cs typeface="Arial" charset="0"/>
              </a:rPr>
              <a:t>or as-needed low dose ICS-formoterol*</a:t>
            </a:r>
          </a:p>
        </p:txBody>
      </p:sp>
      <p:sp>
        <p:nvSpPr>
          <p:cNvPr id="37" name="TextBox 36"/>
          <p:cNvSpPr txBox="1"/>
          <p:nvPr/>
        </p:nvSpPr>
        <p:spPr>
          <a:xfrm>
            <a:off x="3457332" y="4308496"/>
            <a:ext cx="4238375" cy="420371"/>
          </a:xfrm>
          <a:prstGeom prst="rect">
            <a:avLst/>
          </a:prstGeom>
          <a:noFill/>
          <a:ln w="19050">
            <a:noFill/>
          </a:ln>
        </p:spPr>
        <p:txBody>
          <a:bodyPr wrap="square" rtlCol="0">
            <a:spAutoFit/>
          </a:bodyPr>
          <a:lstStyle/>
          <a:p>
            <a:pPr defTabSz="1218804" fontAlgn="base">
              <a:spcBef>
                <a:spcPct val="0"/>
              </a:spcBef>
              <a:spcAft>
                <a:spcPct val="0"/>
              </a:spcAft>
            </a:pPr>
            <a:r>
              <a:rPr lang="en-ZA" sz="1066" b="1" i="1" dirty="0">
                <a:solidFill>
                  <a:srgbClr val="000000"/>
                </a:solidFill>
                <a:latin typeface="Arial Narrow" pitchFamily="34" charset="0"/>
                <a:cs typeface="Arial" charset="0"/>
              </a:rPr>
              <a:t>Leukotriene receptor antagonist (LTRA), or low dose ICS taken whenever SABA taken</a:t>
            </a:r>
            <a:r>
              <a:rPr lang="en-ZA" sz="1066" b="1" i="1" baseline="30000" dirty="0">
                <a:solidFill>
                  <a:srgbClr val="000000"/>
                </a:solidFill>
                <a:latin typeface="Arial Narrow" pitchFamily="34" charset="0"/>
                <a:cs typeface="Arial" charset="0"/>
              </a:rPr>
              <a:t>†</a:t>
            </a:r>
          </a:p>
        </p:txBody>
      </p:sp>
      <p:sp>
        <p:nvSpPr>
          <p:cNvPr id="40" name="Rectangle 39"/>
          <p:cNvSpPr/>
          <p:nvPr/>
        </p:nvSpPr>
        <p:spPr bwMode="auto">
          <a:xfrm>
            <a:off x="7812089" y="3307329"/>
            <a:ext cx="1464281" cy="1739363"/>
          </a:xfrm>
          <a:prstGeom prst="rect">
            <a:avLst/>
          </a:prstGeom>
          <a:solidFill>
            <a:srgbClr val="EDAC84"/>
          </a:solidFill>
          <a:ln w="12700" cap="flat" cmpd="sng" algn="ctr">
            <a:solidFill>
              <a:srgbClr val="C0C0C0"/>
            </a:solidFill>
            <a:prstDash val="solid"/>
            <a:round/>
            <a:headEnd type="none" w="med" len="med"/>
            <a:tailEnd type="none" w="med" len="med"/>
          </a:ln>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dirty="0">
              <a:solidFill>
                <a:srgbClr val="000000"/>
              </a:solidFill>
              <a:latin typeface="Arial" charset="0"/>
              <a:cs typeface="Arial" charset="0"/>
            </a:endParaRPr>
          </a:p>
        </p:txBody>
      </p:sp>
      <p:sp>
        <p:nvSpPr>
          <p:cNvPr id="41" name="TextBox 40"/>
          <p:cNvSpPr txBox="1"/>
          <p:nvPr/>
        </p:nvSpPr>
        <p:spPr>
          <a:xfrm>
            <a:off x="7801506" y="3307330"/>
            <a:ext cx="1612402" cy="584391"/>
          </a:xfrm>
          <a:prstGeom prst="rect">
            <a:avLst/>
          </a:prstGeom>
          <a:noFill/>
          <a:ln w="19050">
            <a:noFill/>
          </a:ln>
        </p:spPr>
        <p:txBody>
          <a:bodyPr wrap="square" rtlCol="0">
            <a:spAutoFit/>
          </a:bodyPr>
          <a:lstStyle/>
          <a:p>
            <a:pPr defTabSz="1218804" fontAlgn="base">
              <a:spcBef>
                <a:spcPct val="0"/>
              </a:spcBef>
              <a:spcAft>
                <a:spcPct val="0"/>
              </a:spcAft>
            </a:pPr>
            <a:r>
              <a:rPr lang="en-ZA" sz="1066" b="1" dirty="0">
                <a:solidFill>
                  <a:srgbClr val="000000"/>
                </a:solidFill>
                <a:latin typeface="Arial Narrow" pitchFamily="34" charset="0"/>
                <a:cs typeface="Arial" charset="0"/>
              </a:rPr>
              <a:t>Step 3</a:t>
            </a:r>
          </a:p>
          <a:p>
            <a:pPr defTabSz="1218804" fontAlgn="base">
              <a:spcBef>
                <a:spcPct val="0"/>
              </a:spcBef>
              <a:spcAft>
                <a:spcPct val="0"/>
              </a:spcAft>
            </a:pPr>
            <a:r>
              <a:rPr lang="en-ZA" sz="1066" b="1" dirty="0">
                <a:solidFill>
                  <a:srgbClr val="000000"/>
                </a:solidFill>
                <a:latin typeface="Arial Narrow" pitchFamily="34" charset="0"/>
                <a:cs typeface="Arial" charset="0"/>
              </a:rPr>
              <a:t>Low-dose inhaled </a:t>
            </a:r>
          </a:p>
          <a:p>
            <a:pPr defTabSz="1218804" fontAlgn="base">
              <a:spcBef>
                <a:spcPct val="0"/>
              </a:spcBef>
              <a:spcAft>
                <a:spcPct val="0"/>
              </a:spcAft>
            </a:pPr>
            <a:r>
              <a:rPr lang="en-ZA" sz="1066" b="1" dirty="0">
                <a:solidFill>
                  <a:srgbClr val="000000"/>
                </a:solidFill>
                <a:latin typeface="Arial Narrow" pitchFamily="34" charset="0"/>
                <a:cs typeface="Arial" charset="0"/>
              </a:rPr>
              <a:t>ICS-LABA</a:t>
            </a:r>
          </a:p>
        </p:txBody>
      </p:sp>
      <p:sp>
        <p:nvSpPr>
          <p:cNvPr id="42" name="TextBox 41"/>
          <p:cNvSpPr txBox="1"/>
          <p:nvPr/>
        </p:nvSpPr>
        <p:spPr>
          <a:xfrm>
            <a:off x="7803075" y="4308496"/>
            <a:ext cx="1599706" cy="584391"/>
          </a:xfrm>
          <a:prstGeom prst="rect">
            <a:avLst/>
          </a:prstGeom>
          <a:noFill/>
          <a:ln w="19050">
            <a:noFill/>
          </a:ln>
        </p:spPr>
        <p:txBody>
          <a:bodyPr wrap="square" rtlCol="0">
            <a:spAutoFit/>
          </a:bodyPr>
          <a:lstStyle/>
          <a:p>
            <a:pPr defTabSz="1218804" fontAlgn="base">
              <a:spcBef>
                <a:spcPct val="0"/>
              </a:spcBef>
              <a:spcAft>
                <a:spcPct val="0"/>
              </a:spcAft>
            </a:pPr>
            <a:r>
              <a:rPr lang="en-ZA" sz="1066" b="1" i="1" dirty="0">
                <a:solidFill>
                  <a:srgbClr val="000000"/>
                </a:solidFill>
                <a:latin typeface="Arial Narrow" pitchFamily="34" charset="0"/>
                <a:cs typeface="Arial" charset="0"/>
              </a:rPr>
              <a:t>Medium dose</a:t>
            </a:r>
          </a:p>
          <a:p>
            <a:pPr defTabSz="1218804" fontAlgn="base">
              <a:spcBef>
                <a:spcPct val="0"/>
              </a:spcBef>
              <a:spcAft>
                <a:spcPct val="0"/>
              </a:spcAft>
            </a:pPr>
            <a:r>
              <a:rPr lang="en-ZA" sz="1066" b="1" i="1" dirty="0">
                <a:solidFill>
                  <a:srgbClr val="000000"/>
                </a:solidFill>
                <a:latin typeface="Arial Narrow" pitchFamily="34" charset="0"/>
                <a:cs typeface="Arial" charset="0"/>
              </a:rPr>
              <a:t>ICSA, or low dose</a:t>
            </a:r>
          </a:p>
          <a:p>
            <a:pPr defTabSz="1218804" fontAlgn="base">
              <a:spcBef>
                <a:spcPct val="0"/>
              </a:spcBef>
              <a:spcAft>
                <a:spcPct val="0"/>
              </a:spcAft>
            </a:pPr>
            <a:r>
              <a:rPr lang="en-ZA" sz="1066" b="1" i="1" dirty="0">
                <a:solidFill>
                  <a:srgbClr val="000000"/>
                </a:solidFill>
                <a:latin typeface="Arial Narrow" pitchFamily="34" charset="0"/>
                <a:cs typeface="Arial" charset="0"/>
              </a:rPr>
              <a:t>ICS+LTRA</a:t>
            </a:r>
            <a:r>
              <a:rPr lang="en-ZA" sz="1066" b="1" i="1" baseline="30000" dirty="0">
                <a:solidFill>
                  <a:srgbClr val="000000"/>
                </a:solidFill>
                <a:latin typeface="Arial Narrow" pitchFamily="34" charset="0"/>
                <a:cs typeface="Arial" charset="0"/>
              </a:rPr>
              <a:t>#</a:t>
            </a:r>
          </a:p>
        </p:txBody>
      </p:sp>
      <p:sp>
        <p:nvSpPr>
          <p:cNvPr id="43" name="Rectangle 42"/>
          <p:cNvSpPr/>
          <p:nvPr/>
        </p:nvSpPr>
        <p:spPr bwMode="auto">
          <a:xfrm>
            <a:off x="9276369" y="3068220"/>
            <a:ext cx="1199779" cy="1978473"/>
          </a:xfrm>
          <a:prstGeom prst="rect">
            <a:avLst/>
          </a:prstGeom>
          <a:solidFill>
            <a:srgbClr val="E99C72"/>
          </a:solidFill>
          <a:ln w="12700" cap="flat" cmpd="sng" algn="ctr">
            <a:solidFill>
              <a:srgbClr val="C0C0C0"/>
            </a:solidFill>
            <a:prstDash val="solid"/>
            <a:round/>
            <a:headEnd type="none" w="med" len="med"/>
            <a:tailEnd type="none" w="med" len="med"/>
          </a:ln>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dirty="0">
              <a:solidFill>
                <a:srgbClr val="000000"/>
              </a:solidFill>
              <a:latin typeface="Arial" charset="0"/>
              <a:cs typeface="Arial" charset="0"/>
            </a:endParaRPr>
          </a:p>
        </p:txBody>
      </p:sp>
      <p:sp>
        <p:nvSpPr>
          <p:cNvPr id="44" name="Rectangle 43"/>
          <p:cNvSpPr/>
          <p:nvPr/>
        </p:nvSpPr>
        <p:spPr bwMode="auto">
          <a:xfrm>
            <a:off x="10476147" y="2587885"/>
            <a:ext cx="1366946" cy="2458808"/>
          </a:xfrm>
          <a:prstGeom prst="rect">
            <a:avLst/>
          </a:prstGeom>
          <a:solidFill>
            <a:srgbClr val="EC9A6A"/>
          </a:solidFill>
          <a:ln w="12700" cap="flat" cmpd="sng" algn="ctr">
            <a:solidFill>
              <a:srgbClr val="C0C0C0"/>
            </a:solidFill>
            <a:prstDash val="solid"/>
            <a:round/>
            <a:headEnd type="none" w="med" len="med"/>
            <a:tailEnd type="none" w="med" len="med"/>
          </a:ln>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dirty="0">
              <a:solidFill>
                <a:srgbClr val="000000"/>
              </a:solidFill>
              <a:latin typeface="Arial" charset="0"/>
              <a:cs typeface="Arial" charset="0"/>
            </a:endParaRPr>
          </a:p>
        </p:txBody>
      </p:sp>
      <p:sp>
        <p:nvSpPr>
          <p:cNvPr id="45" name="TextBox 44"/>
          <p:cNvSpPr txBox="1"/>
          <p:nvPr/>
        </p:nvSpPr>
        <p:spPr>
          <a:xfrm>
            <a:off x="10476147" y="2587885"/>
            <a:ext cx="1366946" cy="1404487"/>
          </a:xfrm>
          <a:prstGeom prst="rect">
            <a:avLst/>
          </a:prstGeom>
          <a:noFill/>
          <a:ln w="19050">
            <a:noFill/>
          </a:ln>
        </p:spPr>
        <p:txBody>
          <a:bodyPr wrap="square" rtlCol="0">
            <a:spAutoFit/>
          </a:bodyPr>
          <a:lstStyle/>
          <a:p>
            <a:pPr defTabSz="1218804" fontAlgn="base">
              <a:spcBef>
                <a:spcPct val="0"/>
              </a:spcBef>
              <a:spcAft>
                <a:spcPct val="0"/>
              </a:spcAft>
            </a:pPr>
            <a:r>
              <a:rPr lang="en-ZA" sz="1066" b="1" dirty="0">
                <a:solidFill>
                  <a:srgbClr val="000000"/>
                </a:solidFill>
                <a:latin typeface="Arial Narrow" pitchFamily="34" charset="0"/>
                <a:cs typeface="Arial" charset="0"/>
              </a:rPr>
              <a:t>Step 5</a:t>
            </a:r>
          </a:p>
          <a:p>
            <a:pPr defTabSz="1218804" fontAlgn="base">
              <a:spcBef>
                <a:spcPct val="0"/>
              </a:spcBef>
              <a:spcAft>
                <a:spcPct val="0"/>
              </a:spcAft>
            </a:pPr>
            <a:r>
              <a:rPr lang="en-ZA" sz="1066" b="1" dirty="0">
                <a:solidFill>
                  <a:srgbClr val="000000"/>
                </a:solidFill>
                <a:latin typeface="Arial Narrow" pitchFamily="34" charset="0"/>
                <a:cs typeface="Arial" charset="0"/>
              </a:rPr>
              <a:t>High-dose</a:t>
            </a:r>
          </a:p>
          <a:p>
            <a:pPr defTabSz="1218804" fontAlgn="base">
              <a:spcBef>
                <a:spcPct val="0"/>
              </a:spcBef>
              <a:spcAft>
                <a:spcPct val="0"/>
              </a:spcAft>
            </a:pPr>
            <a:r>
              <a:rPr lang="en-ZA" sz="1066" b="1" dirty="0">
                <a:solidFill>
                  <a:srgbClr val="000000"/>
                </a:solidFill>
                <a:latin typeface="Arial Narrow" pitchFamily="34" charset="0"/>
                <a:cs typeface="Arial" charset="0"/>
              </a:rPr>
              <a:t>ICS-LABA</a:t>
            </a:r>
          </a:p>
          <a:p>
            <a:pPr defTabSz="1218804" fontAlgn="base">
              <a:spcBef>
                <a:spcPct val="0"/>
              </a:spcBef>
              <a:spcAft>
                <a:spcPct val="0"/>
              </a:spcAft>
            </a:pPr>
            <a:r>
              <a:rPr lang="en-ZA" sz="1066" b="1" dirty="0">
                <a:solidFill>
                  <a:srgbClr val="000000"/>
                </a:solidFill>
                <a:latin typeface="Arial Narrow" pitchFamily="34" charset="0"/>
                <a:cs typeface="Arial" charset="0"/>
              </a:rPr>
              <a:t>refer for phenotypic assessment ± add-on therapy eg. tiotropium, anti-IgE, anti-IL-5/5R, anti-IL4R</a:t>
            </a:r>
          </a:p>
        </p:txBody>
      </p:sp>
      <p:sp>
        <p:nvSpPr>
          <p:cNvPr id="46" name="TextBox 45"/>
          <p:cNvSpPr txBox="1"/>
          <p:nvPr/>
        </p:nvSpPr>
        <p:spPr>
          <a:xfrm>
            <a:off x="10476147" y="4308495"/>
            <a:ext cx="1366946" cy="584391"/>
          </a:xfrm>
          <a:prstGeom prst="rect">
            <a:avLst/>
          </a:prstGeom>
          <a:noFill/>
          <a:ln w="19050">
            <a:noFill/>
          </a:ln>
        </p:spPr>
        <p:txBody>
          <a:bodyPr wrap="square" rtlCol="0">
            <a:spAutoFit/>
          </a:bodyPr>
          <a:lstStyle/>
          <a:p>
            <a:pPr defTabSz="1218804" fontAlgn="base">
              <a:spcBef>
                <a:spcPct val="0"/>
              </a:spcBef>
              <a:spcAft>
                <a:spcPct val="0"/>
              </a:spcAft>
            </a:pPr>
            <a:r>
              <a:rPr lang="en-ZA" sz="1066" b="1" i="1" dirty="0">
                <a:solidFill>
                  <a:srgbClr val="000000"/>
                </a:solidFill>
                <a:latin typeface="Arial Narrow" pitchFamily="34" charset="0"/>
                <a:cs typeface="Arial" charset="0"/>
              </a:rPr>
              <a:t>Add low dose QCS, but consider side-effects</a:t>
            </a:r>
            <a:endParaRPr lang="en-ZA" sz="1066" b="1" i="1" baseline="30000" dirty="0">
              <a:solidFill>
                <a:srgbClr val="000000"/>
              </a:solidFill>
              <a:latin typeface="Arial Narrow" pitchFamily="34" charset="0"/>
              <a:cs typeface="Arial" charset="0"/>
            </a:endParaRPr>
          </a:p>
        </p:txBody>
      </p:sp>
      <p:sp>
        <p:nvSpPr>
          <p:cNvPr id="47" name="TextBox 46"/>
          <p:cNvSpPr txBox="1"/>
          <p:nvPr/>
        </p:nvSpPr>
        <p:spPr>
          <a:xfrm>
            <a:off x="9276370" y="3068220"/>
            <a:ext cx="1263259" cy="584391"/>
          </a:xfrm>
          <a:prstGeom prst="rect">
            <a:avLst/>
          </a:prstGeom>
          <a:noFill/>
          <a:ln w="19050">
            <a:noFill/>
          </a:ln>
        </p:spPr>
        <p:txBody>
          <a:bodyPr wrap="square" rtlCol="0">
            <a:spAutoFit/>
          </a:bodyPr>
          <a:lstStyle/>
          <a:p>
            <a:pPr defTabSz="1218804" fontAlgn="base">
              <a:spcBef>
                <a:spcPct val="0"/>
              </a:spcBef>
              <a:spcAft>
                <a:spcPct val="0"/>
              </a:spcAft>
            </a:pPr>
            <a:r>
              <a:rPr lang="en-ZA" sz="1066" b="1" dirty="0">
                <a:solidFill>
                  <a:srgbClr val="000000"/>
                </a:solidFill>
                <a:latin typeface="Arial Narrow" pitchFamily="34" charset="0"/>
                <a:cs typeface="Arial" charset="0"/>
              </a:rPr>
              <a:t>Step 4</a:t>
            </a:r>
          </a:p>
          <a:p>
            <a:pPr defTabSz="1218804" fontAlgn="base">
              <a:spcBef>
                <a:spcPct val="0"/>
              </a:spcBef>
              <a:spcAft>
                <a:spcPct val="0"/>
              </a:spcAft>
            </a:pPr>
            <a:r>
              <a:rPr lang="en-ZA" sz="1066" b="1" dirty="0">
                <a:solidFill>
                  <a:srgbClr val="000000"/>
                </a:solidFill>
                <a:latin typeface="Arial Narrow" pitchFamily="34" charset="0"/>
                <a:cs typeface="Arial" charset="0"/>
              </a:rPr>
              <a:t>Medium-dose</a:t>
            </a:r>
          </a:p>
          <a:p>
            <a:pPr defTabSz="1218804" fontAlgn="base">
              <a:spcBef>
                <a:spcPct val="0"/>
              </a:spcBef>
              <a:spcAft>
                <a:spcPct val="0"/>
              </a:spcAft>
            </a:pPr>
            <a:r>
              <a:rPr lang="en-ZA" sz="1066" b="1" dirty="0">
                <a:solidFill>
                  <a:srgbClr val="000000"/>
                </a:solidFill>
                <a:latin typeface="Arial Narrow" pitchFamily="34" charset="0"/>
                <a:cs typeface="Arial" charset="0"/>
              </a:rPr>
              <a:t>ICS-LABA</a:t>
            </a:r>
          </a:p>
        </p:txBody>
      </p:sp>
      <p:sp>
        <p:nvSpPr>
          <p:cNvPr id="48" name="TextBox 47"/>
          <p:cNvSpPr txBox="1"/>
          <p:nvPr/>
        </p:nvSpPr>
        <p:spPr>
          <a:xfrm>
            <a:off x="9236166" y="4308495"/>
            <a:ext cx="1303463" cy="748410"/>
          </a:xfrm>
          <a:prstGeom prst="rect">
            <a:avLst/>
          </a:prstGeom>
          <a:noFill/>
          <a:ln w="19050">
            <a:noFill/>
          </a:ln>
        </p:spPr>
        <p:txBody>
          <a:bodyPr wrap="square" rtlCol="0">
            <a:spAutoFit/>
          </a:bodyPr>
          <a:lstStyle/>
          <a:p>
            <a:pPr defTabSz="1218804" fontAlgn="base">
              <a:spcBef>
                <a:spcPct val="0"/>
              </a:spcBef>
              <a:spcAft>
                <a:spcPct val="0"/>
              </a:spcAft>
            </a:pPr>
            <a:r>
              <a:rPr lang="en-ZA" sz="1066" b="1" i="1" dirty="0">
                <a:solidFill>
                  <a:srgbClr val="000000"/>
                </a:solidFill>
                <a:latin typeface="Arial Narrow" pitchFamily="34" charset="0"/>
                <a:cs typeface="Arial" charset="0"/>
              </a:rPr>
              <a:t>High dose</a:t>
            </a:r>
          </a:p>
          <a:p>
            <a:pPr defTabSz="1218804" fontAlgn="base">
              <a:spcBef>
                <a:spcPct val="0"/>
              </a:spcBef>
              <a:spcAft>
                <a:spcPct val="0"/>
              </a:spcAft>
            </a:pPr>
            <a:r>
              <a:rPr lang="en-ZA" sz="1066" b="1" i="1" dirty="0">
                <a:solidFill>
                  <a:srgbClr val="000000"/>
                </a:solidFill>
                <a:latin typeface="Arial Narrow" pitchFamily="34" charset="0"/>
                <a:cs typeface="Arial" charset="0"/>
              </a:rPr>
              <a:t>ICS, add-on tiotropium, or add-on LTRA</a:t>
            </a:r>
            <a:r>
              <a:rPr lang="en-ZA" sz="1066" b="1" i="1" baseline="30000" dirty="0">
                <a:solidFill>
                  <a:srgbClr val="000000"/>
                </a:solidFill>
                <a:latin typeface="Arial Narrow" pitchFamily="34" charset="0"/>
                <a:cs typeface="Arial" charset="0"/>
              </a:rPr>
              <a:t>#</a:t>
            </a:r>
          </a:p>
        </p:txBody>
      </p:sp>
      <p:sp>
        <p:nvSpPr>
          <p:cNvPr id="38" name="TextBox 37"/>
          <p:cNvSpPr txBox="1"/>
          <p:nvPr/>
        </p:nvSpPr>
        <p:spPr>
          <a:xfrm>
            <a:off x="2026592" y="3665994"/>
            <a:ext cx="1567967" cy="592470"/>
          </a:xfrm>
          <a:prstGeom prst="rect">
            <a:avLst/>
          </a:prstGeom>
          <a:noFill/>
          <a:ln w="19050">
            <a:noFill/>
          </a:ln>
        </p:spPr>
        <p:txBody>
          <a:bodyPr wrap="square" rtlCol="0">
            <a:spAutoFit/>
          </a:bodyPr>
          <a:lstStyle/>
          <a:p>
            <a:pPr defTabSz="1218804" fontAlgn="base">
              <a:lnSpc>
                <a:spcPts val="1333"/>
              </a:lnSpc>
              <a:spcBef>
                <a:spcPct val="0"/>
              </a:spcBef>
              <a:spcAft>
                <a:spcPct val="0"/>
              </a:spcAft>
            </a:pPr>
            <a:r>
              <a:rPr lang="en-ZA" sz="1066" b="1" dirty="0">
                <a:solidFill>
                  <a:srgbClr val="000000"/>
                </a:solidFill>
                <a:latin typeface="Arial Narrow" pitchFamily="34" charset="0"/>
                <a:cs typeface="Arial" charset="0"/>
              </a:rPr>
              <a:t>Step 1</a:t>
            </a:r>
          </a:p>
          <a:p>
            <a:pPr defTabSz="1218804" fontAlgn="base">
              <a:lnSpc>
                <a:spcPts val="1333"/>
              </a:lnSpc>
              <a:spcBef>
                <a:spcPct val="0"/>
              </a:spcBef>
              <a:spcAft>
                <a:spcPct val="0"/>
              </a:spcAft>
            </a:pPr>
            <a:r>
              <a:rPr lang="en-ZA" sz="1066" b="1" dirty="0">
                <a:solidFill>
                  <a:srgbClr val="000000"/>
                </a:solidFill>
                <a:latin typeface="Arial Narrow" pitchFamily="34" charset="0"/>
                <a:cs typeface="Arial" charset="0"/>
              </a:rPr>
              <a:t>As-needed low dose ICS-formoterol</a:t>
            </a:r>
          </a:p>
        </p:txBody>
      </p:sp>
      <p:sp>
        <p:nvSpPr>
          <p:cNvPr id="39" name="TextBox 38"/>
          <p:cNvSpPr txBox="1"/>
          <p:nvPr/>
        </p:nvSpPr>
        <p:spPr>
          <a:xfrm>
            <a:off x="2005810" y="4308495"/>
            <a:ext cx="1591350" cy="425758"/>
          </a:xfrm>
          <a:prstGeom prst="rect">
            <a:avLst/>
          </a:prstGeom>
          <a:noFill/>
          <a:ln w="19050">
            <a:noFill/>
          </a:ln>
        </p:spPr>
        <p:txBody>
          <a:bodyPr wrap="square" rtlCol="0">
            <a:spAutoFit/>
          </a:bodyPr>
          <a:lstStyle/>
          <a:p>
            <a:pPr defTabSz="1218804" fontAlgn="base">
              <a:lnSpc>
                <a:spcPts val="1333"/>
              </a:lnSpc>
              <a:spcBef>
                <a:spcPct val="0"/>
              </a:spcBef>
              <a:spcAft>
                <a:spcPct val="0"/>
              </a:spcAft>
            </a:pPr>
            <a:r>
              <a:rPr lang="en-ZA" sz="1066" b="1" i="1" dirty="0">
                <a:solidFill>
                  <a:srgbClr val="000000"/>
                </a:solidFill>
                <a:latin typeface="Arial Narrow" pitchFamily="34" charset="0"/>
                <a:cs typeface="Arial" charset="0"/>
              </a:rPr>
              <a:t>Low dose ICS taken whenever SABA is taken</a:t>
            </a:r>
            <a:r>
              <a:rPr lang="en-ZA" sz="1066" b="1" i="1" baseline="30000" dirty="0">
                <a:solidFill>
                  <a:srgbClr val="000000"/>
                </a:solidFill>
                <a:latin typeface="Arial Narrow" pitchFamily="34" charset="0"/>
                <a:cs typeface="Arial" charset="0"/>
              </a:rPr>
              <a:t> †</a:t>
            </a:r>
          </a:p>
        </p:txBody>
      </p:sp>
      <p:cxnSp>
        <p:nvCxnSpPr>
          <p:cNvPr id="51" name="Straight Connector 50"/>
          <p:cNvCxnSpPr/>
          <p:nvPr/>
        </p:nvCxnSpPr>
        <p:spPr bwMode="auto">
          <a:xfrm>
            <a:off x="1673647" y="4323531"/>
            <a:ext cx="10182141" cy="645"/>
          </a:xfrm>
          <a:prstGeom prst="line">
            <a:avLst/>
          </a:prstGeom>
          <a:solidFill>
            <a:schemeClr val="accent1"/>
          </a:solidFill>
          <a:ln w="9525" cap="flat" cmpd="sng" algn="ctr">
            <a:solidFill>
              <a:srgbClr val="C0C0C0"/>
            </a:solidFill>
            <a:prstDash val="solid"/>
            <a:round/>
            <a:headEnd type="none" w="med" len="med"/>
            <a:tailEnd type="none" w="med" len="med"/>
          </a:ln>
          <a:effectLst/>
        </p:spPr>
      </p:cxnSp>
      <p:sp>
        <p:nvSpPr>
          <p:cNvPr id="52" name="TextBox 51"/>
          <p:cNvSpPr txBox="1"/>
          <p:nvPr/>
        </p:nvSpPr>
        <p:spPr>
          <a:xfrm>
            <a:off x="848688" y="4295454"/>
            <a:ext cx="1218423" cy="374461"/>
          </a:xfrm>
          <a:prstGeom prst="rect">
            <a:avLst/>
          </a:prstGeom>
          <a:noFill/>
          <a:ln w="19050">
            <a:noFill/>
          </a:ln>
        </p:spPr>
        <p:txBody>
          <a:bodyPr wrap="square" rtlCol="0">
            <a:spAutoFit/>
          </a:bodyPr>
          <a:lstStyle/>
          <a:p>
            <a:pPr algn="r" defTabSz="1218804" fontAlgn="base">
              <a:lnSpc>
                <a:spcPts val="1066"/>
              </a:lnSpc>
              <a:spcBef>
                <a:spcPct val="0"/>
              </a:spcBef>
              <a:spcAft>
                <a:spcPct val="0"/>
              </a:spcAft>
            </a:pPr>
            <a:r>
              <a:rPr lang="en-ZA" sz="1066" b="1" i="1" dirty="0">
                <a:solidFill>
                  <a:srgbClr val="000000"/>
                </a:solidFill>
                <a:latin typeface="Arial Narrow" pitchFamily="34" charset="0"/>
                <a:cs typeface="Arial" charset="0"/>
              </a:rPr>
              <a:t>Other</a:t>
            </a:r>
          </a:p>
          <a:p>
            <a:pPr algn="r" defTabSz="1218804" fontAlgn="base">
              <a:lnSpc>
                <a:spcPts val="1066"/>
              </a:lnSpc>
              <a:spcBef>
                <a:spcPct val="0"/>
              </a:spcBef>
              <a:spcAft>
                <a:spcPct val="0"/>
              </a:spcAft>
            </a:pPr>
            <a:r>
              <a:rPr lang="en-ZA" sz="1066" b="1" i="1" dirty="0">
                <a:solidFill>
                  <a:srgbClr val="000000"/>
                </a:solidFill>
                <a:latin typeface="Arial Narrow" pitchFamily="34" charset="0"/>
                <a:cs typeface="Arial" charset="0"/>
              </a:rPr>
              <a:t>controller options</a:t>
            </a:r>
            <a:endParaRPr lang="en-ZA" sz="1066" b="1" i="1" baseline="30000" dirty="0">
              <a:solidFill>
                <a:srgbClr val="000000"/>
              </a:solidFill>
              <a:latin typeface="Arial Narrow" pitchFamily="34" charset="0"/>
              <a:cs typeface="Arial" charset="0"/>
            </a:endParaRPr>
          </a:p>
        </p:txBody>
      </p:sp>
      <p:sp>
        <p:nvSpPr>
          <p:cNvPr id="54" name="TextBox 53"/>
          <p:cNvSpPr txBox="1"/>
          <p:nvPr/>
        </p:nvSpPr>
        <p:spPr>
          <a:xfrm>
            <a:off x="3593852" y="5030548"/>
            <a:ext cx="4028890" cy="256352"/>
          </a:xfrm>
          <a:prstGeom prst="rect">
            <a:avLst/>
          </a:prstGeom>
          <a:noFill/>
          <a:ln w="19050">
            <a:noFill/>
          </a:ln>
        </p:spPr>
        <p:txBody>
          <a:bodyPr wrap="square" rtlCol="0">
            <a:spAutoFit/>
          </a:bodyPr>
          <a:lstStyle/>
          <a:p>
            <a:pPr algn="ctr" defTabSz="1218804" fontAlgn="base">
              <a:spcBef>
                <a:spcPct val="0"/>
              </a:spcBef>
              <a:spcAft>
                <a:spcPct val="0"/>
              </a:spcAft>
            </a:pPr>
            <a:r>
              <a:rPr lang="en-ZA" sz="1066" b="1" dirty="0">
                <a:solidFill>
                  <a:srgbClr val="000000"/>
                </a:solidFill>
                <a:latin typeface="Arial"/>
                <a:cs typeface="Arial" charset="0"/>
              </a:rPr>
              <a:t>As-needed low dose ICS-formoterol*</a:t>
            </a:r>
          </a:p>
        </p:txBody>
      </p:sp>
      <p:sp>
        <p:nvSpPr>
          <p:cNvPr id="55" name="TextBox 54"/>
          <p:cNvSpPr txBox="1"/>
          <p:nvPr/>
        </p:nvSpPr>
        <p:spPr>
          <a:xfrm>
            <a:off x="5560179" y="5296245"/>
            <a:ext cx="4028890" cy="256352"/>
          </a:xfrm>
          <a:prstGeom prst="rect">
            <a:avLst/>
          </a:prstGeom>
          <a:noFill/>
          <a:ln w="19050">
            <a:noFill/>
          </a:ln>
        </p:spPr>
        <p:txBody>
          <a:bodyPr wrap="square" rtlCol="0">
            <a:spAutoFit/>
          </a:bodyPr>
          <a:lstStyle/>
          <a:p>
            <a:pPr algn="ctr" defTabSz="1218804" fontAlgn="base">
              <a:spcBef>
                <a:spcPct val="0"/>
              </a:spcBef>
              <a:spcAft>
                <a:spcPct val="0"/>
              </a:spcAft>
            </a:pPr>
            <a:r>
              <a:rPr lang="en-ZA" sz="1066" b="1" i="1" dirty="0">
                <a:solidFill>
                  <a:srgbClr val="000000"/>
                </a:solidFill>
                <a:latin typeface="Arial"/>
                <a:cs typeface="Arial" charset="0"/>
              </a:rPr>
              <a:t>As-needed short-acting </a:t>
            </a:r>
            <a:r>
              <a:rPr lang="el-GR" sz="1066" b="1" i="1" dirty="0">
                <a:solidFill>
                  <a:srgbClr val="000000"/>
                </a:solidFill>
                <a:latin typeface="Arial"/>
                <a:cs typeface="Arial" charset="0"/>
              </a:rPr>
              <a:t>β</a:t>
            </a:r>
            <a:r>
              <a:rPr lang="en-ZA" sz="1066" b="1" i="1" baseline="-25000" dirty="0">
                <a:solidFill>
                  <a:srgbClr val="000000"/>
                </a:solidFill>
                <a:latin typeface="Arial"/>
                <a:cs typeface="Arial" charset="0"/>
              </a:rPr>
              <a:t>2</a:t>
            </a:r>
            <a:r>
              <a:rPr lang="en-ZA" sz="1066" b="1" i="1" dirty="0">
                <a:solidFill>
                  <a:srgbClr val="000000"/>
                </a:solidFill>
                <a:latin typeface="Arial"/>
                <a:cs typeface="Arial" charset="0"/>
              </a:rPr>
              <a:t>-agonist (SABA)</a:t>
            </a:r>
          </a:p>
        </p:txBody>
      </p:sp>
      <p:sp>
        <p:nvSpPr>
          <p:cNvPr id="57" name="TextBox 56"/>
          <p:cNvSpPr txBox="1"/>
          <p:nvPr/>
        </p:nvSpPr>
        <p:spPr>
          <a:xfrm>
            <a:off x="276964" y="3604828"/>
            <a:ext cx="1790147" cy="707886"/>
          </a:xfrm>
          <a:prstGeom prst="rect">
            <a:avLst/>
          </a:prstGeom>
          <a:noFill/>
        </p:spPr>
        <p:txBody>
          <a:bodyPr wrap="square" rtlCol="0">
            <a:spAutoFit/>
          </a:bodyPr>
          <a:lstStyle/>
          <a:p>
            <a:pPr defTabSz="1218804" fontAlgn="base">
              <a:lnSpc>
                <a:spcPts val="1200"/>
              </a:lnSpc>
              <a:spcBef>
                <a:spcPct val="0"/>
              </a:spcBef>
              <a:spcAft>
                <a:spcPct val="0"/>
              </a:spcAft>
            </a:pPr>
            <a:r>
              <a:rPr lang="en-ZA" sz="1200" b="1" dirty="0">
                <a:solidFill>
                  <a:srgbClr val="EC9A6A"/>
                </a:solidFill>
                <a:latin typeface="Arial Narrow" pitchFamily="34" charset="0"/>
                <a:cs typeface="Arial" charset="0"/>
              </a:rPr>
              <a:t>PREFERRED</a:t>
            </a:r>
          </a:p>
          <a:p>
            <a:pPr defTabSz="1218804" fontAlgn="base">
              <a:lnSpc>
                <a:spcPts val="1200"/>
              </a:lnSpc>
              <a:spcBef>
                <a:spcPct val="0"/>
              </a:spcBef>
              <a:spcAft>
                <a:spcPct val="0"/>
              </a:spcAft>
            </a:pPr>
            <a:r>
              <a:rPr lang="en-ZA" sz="1200" b="1" dirty="0">
                <a:solidFill>
                  <a:srgbClr val="EC9A6A"/>
                </a:solidFill>
                <a:latin typeface="Arial Narrow" pitchFamily="34" charset="0"/>
                <a:cs typeface="Arial" charset="0"/>
              </a:rPr>
              <a:t>CONTROLLER</a:t>
            </a:r>
          </a:p>
          <a:p>
            <a:pPr defTabSz="1218804" fontAlgn="base">
              <a:lnSpc>
                <a:spcPts val="1200"/>
              </a:lnSpc>
              <a:spcBef>
                <a:spcPct val="0"/>
              </a:spcBef>
              <a:spcAft>
                <a:spcPct val="0"/>
              </a:spcAft>
            </a:pPr>
            <a:r>
              <a:rPr lang="en-ZA" sz="1200" b="1" dirty="0">
                <a:solidFill>
                  <a:srgbClr val="000000"/>
                </a:solidFill>
                <a:latin typeface="Arial Narrow" pitchFamily="34" charset="0"/>
                <a:cs typeface="Arial" charset="0"/>
              </a:rPr>
              <a:t>to prevent exacerbations</a:t>
            </a:r>
          </a:p>
          <a:p>
            <a:pPr defTabSz="1218804" fontAlgn="base">
              <a:lnSpc>
                <a:spcPts val="1200"/>
              </a:lnSpc>
              <a:spcBef>
                <a:spcPct val="0"/>
              </a:spcBef>
              <a:spcAft>
                <a:spcPct val="0"/>
              </a:spcAft>
            </a:pPr>
            <a:r>
              <a:rPr lang="en-ZA" sz="1200" b="1" dirty="0">
                <a:solidFill>
                  <a:srgbClr val="000000"/>
                </a:solidFill>
                <a:latin typeface="Arial Narrow" pitchFamily="34" charset="0"/>
                <a:cs typeface="Arial" charset="0"/>
              </a:rPr>
              <a:t>and control symptoms</a:t>
            </a:r>
            <a:endParaRPr lang="en-ZA" sz="1200" dirty="0">
              <a:solidFill>
                <a:srgbClr val="000000"/>
              </a:solidFill>
              <a:latin typeface="Arial Narrow" pitchFamily="34" charset="0"/>
              <a:cs typeface="Arial" charset="0"/>
            </a:endParaRPr>
          </a:p>
        </p:txBody>
      </p:sp>
      <p:sp>
        <p:nvSpPr>
          <p:cNvPr id="58" name="TextBox 57"/>
          <p:cNvSpPr txBox="1"/>
          <p:nvPr/>
        </p:nvSpPr>
        <p:spPr>
          <a:xfrm>
            <a:off x="276963" y="5052194"/>
            <a:ext cx="1197664" cy="400110"/>
          </a:xfrm>
          <a:prstGeom prst="rect">
            <a:avLst/>
          </a:prstGeom>
          <a:noFill/>
        </p:spPr>
        <p:txBody>
          <a:bodyPr wrap="square" rtlCol="0">
            <a:spAutoFit/>
          </a:bodyPr>
          <a:lstStyle/>
          <a:p>
            <a:pPr defTabSz="1218804" fontAlgn="base">
              <a:lnSpc>
                <a:spcPts val="1200"/>
              </a:lnSpc>
              <a:spcBef>
                <a:spcPct val="0"/>
              </a:spcBef>
              <a:spcAft>
                <a:spcPct val="0"/>
              </a:spcAft>
            </a:pPr>
            <a:r>
              <a:rPr lang="en-ZA" sz="1200" b="1" dirty="0">
                <a:solidFill>
                  <a:srgbClr val="578AB5"/>
                </a:solidFill>
                <a:latin typeface="Arial Narrow" pitchFamily="34" charset="0"/>
                <a:cs typeface="Arial" charset="0"/>
              </a:rPr>
              <a:t>PREFERRED RELIEVER</a:t>
            </a:r>
            <a:endParaRPr lang="en-ZA" sz="1200" dirty="0">
              <a:solidFill>
                <a:srgbClr val="578AB5"/>
              </a:solidFill>
              <a:latin typeface="Arial Narrow" pitchFamily="34" charset="0"/>
              <a:cs typeface="Arial" charset="0"/>
            </a:endParaRPr>
          </a:p>
        </p:txBody>
      </p:sp>
      <p:sp>
        <p:nvSpPr>
          <p:cNvPr id="59" name="TextBox 58"/>
          <p:cNvSpPr txBox="1"/>
          <p:nvPr/>
        </p:nvSpPr>
        <p:spPr>
          <a:xfrm>
            <a:off x="658862" y="5262172"/>
            <a:ext cx="1408249" cy="374461"/>
          </a:xfrm>
          <a:prstGeom prst="rect">
            <a:avLst/>
          </a:prstGeom>
          <a:noFill/>
          <a:ln w="19050">
            <a:noFill/>
          </a:ln>
        </p:spPr>
        <p:txBody>
          <a:bodyPr wrap="square" rtlCol="0">
            <a:spAutoFit/>
          </a:bodyPr>
          <a:lstStyle/>
          <a:p>
            <a:pPr algn="r" defTabSz="1218804" fontAlgn="base">
              <a:lnSpc>
                <a:spcPts val="1066"/>
              </a:lnSpc>
              <a:spcBef>
                <a:spcPct val="0"/>
              </a:spcBef>
              <a:spcAft>
                <a:spcPct val="0"/>
              </a:spcAft>
            </a:pPr>
            <a:r>
              <a:rPr lang="en-ZA" sz="1066" b="1" i="1" dirty="0">
                <a:solidFill>
                  <a:srgbClr val="000000"/>
                </a:solidFill>
                <a:latin typeface="Arial Narrow" pitchFamily="34" charset="0"/>
                <a:cs typeface="Arial" charset="0"/>
              </a:rPr>
              <a:t>Other </a:t>
            </a:r>
          </a:p>
          <a:p>
            <a:pPr algn="r" defTabSz="1218804" fontAlgn="base">
              <a:lnSpc>
                <a:spcPts val="1066"/>
              </a:lnSpc>
              <a:spcBef>
                <a:spcPct val="0"/>
              </a:spcBef>
              <a:spcAft>
                <a:spcPct val="0"/>
              </a:spcAft>
            </a:pPr>
            <a:r>
              <a:rPr lang="en-ZA" sz="1066" b="1" i="1" dirty="0">
                <a:solidFill>
                  <a:srgbClr val="000000"/>
                </a:solidFill>
                <a:latin typeface="Arial Narrow" pitchFamily="34" charset="0"/>
                <a:cs typeface="Arial" charset="0"/>
              </a:rPr>
              <a:t>reliever options</a:t>
            </a:r>
            <a:endParaRPr lang="en-ZA" sz="1066" b="1" i="1" baseline="30000" dirty="0">
              <a:solidFill>
                <a:srgbClr val="000000"/>
              </a:solidFill>
              <a:latin typeface="Arial Narrow" pitchFamily="34" charset="0"/>
              <a:cs typeface="Arial" charset="0"/>
            </a:endParaRPr>
          </a:p>
        </p:txBody>
      </p:sp>
      <p:sp>
        <p:nvSpPr>
          <p:cNvPr id="61" name="TextBox 60"/>
          <p:cNvSpPr txBox="1"/>
          <p:nvPr/>
        </p:nvSpPr>
        <p:spPr>
          <a:xfrm>
            <a:off x="7873451" y="5030549"/>
            <a:ext cx="3080916" cy="256352"/>
          </a:xfrm>
          <a:prstGeom prst="rect">
            <a:avLst/>
          </a:prstGeom>
          <a:noFill/>
          <a:ln w="19050">
            <a:noFill/>
          </a:ln>
        </p:spPr>
        <p:txBody>
          <a:bodyPr wrap="square" rtlCol="0">
            <a:spAutoFit/>
          </a:bodyPr>
          <a:lstStyle/>
          <a:p>
            <a:pPr algn="ctr" defTabSz="1218804" fontAlgn="base">
              <a:spcBef>
                <a:spcPct val="0"/>
              </a:spcBef>
              <a:spcAft>
                <a:spcPct val="0"/>
              </a:spcAft>
            </a:pPr>
            <a:r>
              <a:rPr lang="en-ZA" sz="1066" b="1" dirty="0">
                <a:solidFill>
                  <a:srgbClr val="000000"/>
                </a:solidFill>
                <a:latin typeface="Arial"/>
                <a:cs typeface="Arial" charset="0"/>
              </a:rPr>
              <a:t>As-needed low dose ICS-formoterol</a:t>
            </a:r>
            <a:r>
              <a:rPr lang="en-ZA" sz="1066" b="1" baseline="30000" dirty="0">
                <a:solidFill>
                  <a:srgbClr val="000000"/>
                </a:solidFill>
                <a:latin typeface="Arial"/>
                <a:cs typeface="Arial" charset="0"/>
              </a:rPr>
              <a:t>‡</a:t>
            </a:r>
          </a:p>
        </p:txBody>
      </p:sp>
      <p:sp>
        <p:nvSpPr>
          <p:cNvPr id="64" name="TextBox 63"/>
          <p:cNvSpPr txBox="1"/>
          <p:nvPr/>
        </p:nvSpPr>
        <p:spPr>
          <a:xfrm>
            <a:off x="2067110" y="5561942"/>
            <a:ext cx="4028890" cy="420371"/>
          </a:xfrm>
          <a:prstGeom prst="rect">
            <a:avLst/>
          </a:prstGeom>
          <a:noFill/>
          <a:ln w="19050">
            <a:noFill/>
          </a:ln>
        </p:spPr>
        <p:txBody>
          <a:bodyPr wrap="square" rtlCol="0">
            <a:spAutoFit/>
          </a:bodyPr>
          <a:lstStyle/>
          <a:p>
            <a:pPr defTabSz="1218804" fontAlgn="base">
              <a:spcBef>
                <a:spcPct val="0"/>
              </a:spcBef>
              <a:spcAft>
                <a:spcPct val="0"/>
              </a:spcAft>
            </a:pPr>
            <a:r>
              <a:rPr lang="en-ZA" sz="1066" dirty="0">
                <a:solidFill>
                  <a:srgbClr val="000000"/>
                </a:solidFill>
                <a:latin typeface="Arial"/>
                <a:cs typeface="Arial" charset="0"/>
              </a:rPr>
              <a:t>* Off-label; data only with bud-form</a:t>
            </a:r>
          </a:p>
          <a:p>
            <a:pPr defTabSz="1218804" fontAlgn="base">
              <a:spcBef>
                <a:spcPct val="0"/>
              </a:spcBef>
              <a:spcAft>
                <a:spcPct val="0"/>
              </a:spcAft>
            </a:pPr>
            <a:r>
              <a:rPr lang="en-ZA" sz="1066" baseline="30000" dirty="0">
                <a:solidFill>
                  <a:srgbClr val="000000"/>
                </a:solidFill>
                <a:latin typeface="Arial"/>
                <a:cs typeface="Arial" charset="0"/>
              </a:rPr>
              <a:t>†</a:t>
            </a:r>
            <a:r>
              <a:rPr lang="en-ZA" sz="1066" dirty="0">
                <a:solidFill>
                  <a:srgbClr val="000000"/>
                </a:solidFill>
                <a:latin typeface="Arial"/>
                <a:cs typeface="Arial" charset="0"/>
              </a:rPr>
              <a:t> Off-label; separate or combination ICS and SABA inhalers</a:t>
            </a:r>
          </a:p>
        </p:txBody>
      </p:sp>
      <p:sp>
        <p:nvSpPr>
          <p:cNvPr id="65" name="TextBox 64"/>
          <p:cNvSpPr txBox="1"/>
          <p:nvPr/>
        </p:nvSpPr>
        <p:spPr>
          <a:xfrm>
            <a:off x="7517960" y="5561943"/>
            <a:ext cx="4337828" cy="748410"/>
          </a:xfrm>
          <a:prstGeom prst="rect">
            <a:avLst/>
          </a:prstGeom>
          <a:noFill/>
          <a:ln w="19050">
            <a:noFill/>
          </a:ln>
        </p:spPr>
        <p:txBody>
          <a:bodyPr wrap="square" rtlCol="0">
            <a:spAutoFit/>
          </a:bodyPr>
          <a:lstStyle/>
          <a:p>
            <a:pPr defTabSz="1218804" fontAlgn="base">
              <a:spcBef>
                <a:spcPct val="0"/>
              </a:spcBef>
              <a:spcAft>
                <a:spcPct val="0"/>
              </a:spcAft>
              <a:tabLst>
                <a:tab pos="78292" algn="l"/>
              </a:tabLst>
            </a:pPr>
            <a:r>
              <a:rPr lang="en-ZA" sz="1066" baseline="30000" dirty="0">
                <a:solidFill>
                  <a:srgbClr val="000000"/>
                </a:solidFill>
                <a:latin typeface="Arial"/>
                <a:cs typeface="Arial" charset="0"/>
              </a:rPr>
              <a:t>‡</a:t>
            </a:r>
            <a:r>
              <a:rPr lang="en-ZA" sz="1066" dirty="0">
                <a:solidFill>
                  <a:srgbClr val="000000"/>
                </a:solidFill>
                <a:latin typeface="Arial"/>
                <a:cs typeface="Arial" charset="0"/>
              </a:rPr>
              <a:t> Low-dose ICS-form is the reliever for patients prescribed bud-form 	or BDP-form maintenance and reliever therapy</a:t>
            </a:r>
          </a:p>
          <a:p>
            <a:pPr defTabSz="1218804" fontAlgn="base">
              <a:spcBef>
                <a:spcPct val="0"/>
              </a:spcBef>
              <a:spcAft>
                <a:spcPct val="0"/>
              </a:spcAft>
              <a:tabLst>
                <a:tab pos="80407" algn="l"/>
              </a:tabLst>
            </a:pPr>
            <a:r>
              <a:rPr lang="en-ZA" sz="1066" baseline="30000" dirty="0">
                <a:solidFill>
                  <a:srgbClr val="000000"/>
                </a:solidFill>
                <a:latin typeface="Arial"/>
                <a:cs typeface="Arial" charset="0"/>
              </a:rPr>
              <a:t>#</a:t>
            </a:r>
            <a:r>
              <a:rPr lang="en-ZA" sz="1066" dirty="0">
                <a:solidFill>
                  <a:srgbClr val="000000"/>
                </a:solidFill>
                <a:latin typeface="Arial"/>
                <a:cs typeface="Arial" charset="0"/>
              </a:rPr>
              <a:t> Consider adding HDM SLIT for sensitised patients with allergic 	rhinitis and FEV1 &gt;70% predicted</a:t>
            </a:r>
          </a:p>
        </p:txBody>
      </p:sp>
      <p:sp>
        <p:nvSpPr>
          <p:cNvPr id="66" name="TextBox 65"/>
          <p:cNvSpPr txBox="1"/>
          <p:nvPr/>
        </p:nvSpPr>
        <p:spPr>
          <a:xfrm>
            <a:off x="2718843" y="6272923"/>
            <a:ext cx="6754315" cy="256352"/>
          </a:xfrm>
          <a:prstGeom prst="rect">
            <a:avLst/>
          </a:prstGeom>
          <a:noFill/>
          <a:ln w="19050">
            <a:noFill/>
          </a:ln>
        </p:spPr>
        <p:txBody>
          <a:bodyPr wrap="square" rtlCol="0">
            <a:spAutoFit/>
          </a:bodyPr>
          <a:lstStyle/>
          <a:p>
            <a:pPr algn="ctr" defTabSz="1218804" fontAlgn="base">
              <a:spcBef>
                <a:spcPct val="0"/>
              </a:spcBef>
              <a:spcAft>
                <a:spcPct val="0"/>
              </a:spcAft>
            </a:pPr>
            <a:r>
              <a:rPr lang="en-ZA" sz="1066" dirty="0">
                <a:solidFill>
                  <a:srgbClr val="000000"/>
                </a:solidFill>
                <a:latin typeface="Arial"/>
                <a:cs typeface="Arial" charset="0"/>
              </a:rPr>
              <a:t>For children 6-11 years, preferred Step 3 treatment is low-dose ICS-LABA or medium dose ICS</a:t>
            </a:r>
          </a:p>
        </p:txBody>
      </p:sp>
      <p:cxnSp>
        <p:nvCxnSpPr>
          <p:cNvPr id="69" name="Straight Connector 68"/>
          <p:cNvCxnSpPr/>
          <p:nvPr/>
        </p:nvCxnSpPr>
        <p:spPr bwMode="auto">
          <a:xfrm>
            <a:off x="2077176" y="5040001"/>
            <a:ext cx="9553650" cy="0"/>
          </a:xfrm>
          <a:prstGeom prst="line">
            <a:avLst/>
          </a:prstGeom>
          <a:solidFill>
            <a:schemeClr val="accent1"/>
          </a:solidFill>
          <a:ln w="12700" cap="flat" cmpd="sng" algn="ctr">
            <a:solidFill>
              <a:srgbClr val="C0C0C0"/>
            </a:solidFill>
            <a:prstDash val="sysDash"/>
            <a:round/>
            <a:headEnd type="none" w="med" len="med"/>
            <a:tailEnd type="none" w="med" len="med"/>
          </a:ln>
          <a:effectLst/>
        </p:spPr>
      </p:cxnSp>
      <p:cxnSp>
        <p:nvCxnSpPr>
          <p:cNvPr id="62" name="Straight Connector 61"/>
          <p:cNvCxnSpPr/>
          <p:nvPr/>
        </p:nvCxnSpPr>
        <p:spPr bwMode="auto">
          <a:xfrm rot="5400000">
            <a:off x="7594838" y="5124358"/>
            <a:ext cx="413340" cy="2117"/>
          </a:xfrm>
          <a:prstGeom prst="line">
            <a:avLst/>
          </a:prstGeom>
          <a:solidFill>
            <a:schemeClr val="accent1"/>
          </a:solidFill>
          <a:ln w="12700" cap="flat" cmpd="sng" algn="ctr">
            <a:solidFill>
              <a:srgbClr val="C0C0C0"/>
            </a:solidFill>
            <a:prstDash val="sysDash"/>
            <a:round/>
            <a:headEnd type="none" w="med" len="med"/>
            <a:tailEnd type="none" w="med" len="med"/>
          </a:ln>
          <a:effectLst/>
        </p:spPr>
      </p:cxnSp>
      <p:cxnSp>
        <p:nvCxnSpPr>
          <p:cNvPr id="87" name="Straight Connector 86"/>
          <p:cNvCxnSpPr/>
          <p:nvPr/>
        </p:nvCxnSpPr>
        <p:spPr bwMode="auto">
          <a:xfrm>
            <a:off x="1673647" y="5296246"/>
            <a:ext cx="10165669" cy="16151"/>
          </a:xfrm>
          <a:prstGeom prst="line">
            <a:avLst/>
          </a:prstGeom>
          <a:solidFill>
            <a:schemeClr val="accent1"/>
          </a:solidFill>
          <a:ln w="9525" cap="flat" cmpd="sng" algn="ctr">
            <a:solidFill>
              <a:srgbClr val="C0C0C0"/>
            </a:solidFill>
            <a:prstDash val="solid"/>
            <a:round/>
            <a:headEnd type="none" w="med" len="med"/>
            <a:tailEnd type="none" w="med" len="med"/>
          </a:ln>
          <a:effectLst/>
        </p:spPr>
      </p:cxnSp>
      <p:cxnSp>
        <p:nvCxnSpPr>
          <p:cNvPr id="96" name="Straight Connector 95"/>
          <p:cNvCxnSpPr/>
          <p:nvPr/>
        </p:nvCxnSpPr>
        <p:spPr bwMode="auto">
          <a:xfrm>
            <a:off x="397576" y="3606745"/>
            <a:ext cx="1379641" cy="2117"/>
          </a:xfrm>
          <a:prstGeom prst="line">
            <a:avLst/>
          </a:prstGeom>
          <a:solidFill>
            <a:schemeClr val="accent1"/>
          </a:solidFill>
          <a:ln w="12700" cap="flat" cmpd="sng" algn="ctr">
            <a:solidFill>
              <a:srgbClr val="E8A177"/>
            </a:solidFill>
            <a:prstDash val="solid"/>
            <a:round/>
            <a:headEnd type="none" w="med" len="med"/>
            <a:tailEnd type="none" w="med" len="med"/>
          </a:ln>
          <a:effectLst/>
        </p:spPr>
      </p:cxnSp>
      <p:cxnSp>
        <p:nvCxnSpPr>
          <p:cNvPr id="97" name="Straight Connector 96"/>
          <p:cNvCxnSpPr/>
          <p:nvPr/>
        </p:nvCxnSpPr>
        <p:spPr bwMode="auto">
          <a:xfrm>
            <a:off x="397576" y="5044576"/>
            <a:ext cx="1379641" cy="2117"/>
          </a:xfrm>
          <a:prstGeom prst="line">
            <a:avLst/>
          </a:prstGeom>
          <a:solidFill>
            <a:schemeClr val="accent1"/>
          </a:solidFill>
          <a:ln w="12700" cap="flat" cmpd="sng" algn="ctr">
            <a:solidFill>
              <a:srgbClr val="578AB5"/>
            </a:solidFill>
            <a:prstDash val="solid"/>
            <a:round/>
            <a:headEnd type="none" w="med" len="med"/>
            <a:tailEnd type="none" w="med" len="med"/>
          </a:ln>
          <a:effectLst/>
        </p:spPr>
      </p:cxnSp>
      <p:cxnSp>
        <p:nvCxnSpPr>
          <p:cNvPr id="67" name="Straight Connector 66"/>
          <p:cNvCxnSpPr/>
          <p:nvPr/>
        </p:nvCxnSpPr>
        <p:spPr bwMode="auto">
          <a:xfrm flipV="1">
            <a:off x="2073004" y="5575840"/>
            <a:ext cx="9772205" cy="0"/>
          </a:xfrm>
          <a:prstGeom prst="line">
            <a:avLst/>
          </a:prstGeom>
          <a:solidFill>
            <a:schemeClr val="accent1"/>
          </a:solidFill>
          <a:ln w="12700" cap="flat" cmpd="sng" algn="ctr">
            <a:solidFill>
              <a:srgbClr val="C0C0C0"/>
            </a:solidFill>
            <a:prstDash val="solid"/>
            <a:round/>
            <a:headEnd type="none" w="med" len="med"/>
            <a:tailEnd type="none" w="med" len="med"/>
          </a:ln>
          <a:effectLst/>
        </p:spPr>
      </p:cxnSp>
      <p:sp>
        <p:nvSpPr>
          <p:cNvPr id="68" name="Freeform 67"/>
          <p:cNvSpPr/>
          <p:nvPr/>
        </p:nvSpPr>
        <p:spPr bwMode="auto">
          <a:xfrm>
            <a:off x="2071428" y="3599212"/>
            <a:ext cx="1386515" cy="1987745"/>
          </a:xfrm>
          <a:custGeom>
            <a:avLst/>
            <a:gdLst>
              <a:gd name="connsiteX0" fmla="*/ 0 w 1040207"/>
              <a:gd name="connsiteY0" fmla="*/ 1491269 h 1491269"/>
              <a:gd name="connsiteX1" fmla="*/ 6137 w 1040207"/>
              <a:gd name="connsiteY1" fmla="*/ 0 h 1491269"/>
              <a:gd name="connsiteX2" fmla="*/ 1040207 w 1040207"/>
              <a:gd name="connsiteY2" fmla="*/ 0 h 1491269"/>
            </a:gdLst>
            <a:ahLst/>
            <a:cxnLst>
              <a:cxn ang="0">
                <a:pos x="connsiteX0" y="connsiteY0"/>
              </a:cxn>
              <a:cxn ang="0">
                <a:pos x="connsiteX1" y="connsiteY1"/>
              </a:cxn>
              <a:cxn ang="0">
                <a:pos x="connsiteX2" y="connsiteY2"/>
              </a:cxn>
            </a:cxnLst>
            <a:rect l="l" t="t" r="r" b="b"/>
            <a:pathLst>
              <a:path w="1040207" h="1491269">
                <a:moveTo>
                  <a:pt x="0" y="1491269"/>
                </a:moveTo>
                <a:cubicBezTo>
                  <a:pt x="2046" y="994179"/>
                  <a:pt x="4091" y="497090"/>
                  <a:pt x="6137" y="0"/>
                </a:cubicBezTo>
                <a:lnTo>
                  <a:pt x="1040207" y="0"/>
                </a:lnTo>
              </a:path>
            </a:pathLst>
          </a:custGeom>
          <a:noFill/>
          <a:ln w="12700" cap="flat" cmpd="sng" algn="ctr">
            <a:solidFill>
              <a:srgbClr val="B2B2B2"/>
            </a:solidFill>
            <a:prstDash val="sysDash"/>
            <a:round/>
            <a:headEnd type="none" w="med" len="med"/>
            <a:tailEnd type="none" w="med" len="med"/>
          </a:ln>
          <a:effectLst/>
        </p:spPr>
        <p:txBody>
          <a:bodyPr vert="horz" wrap="square" lIns="121882" tIns="60941" rIns="121882" bIns="60941" numCol="1" rtlCol="0" anchor="t" anchorCtr="0" compatLnSpc="1">
            <a:prstTxWarp prst="textNoShape">
              <a:avLst/>
            </a:prstTxWarp>
          </a:bodyPr>
          <a:lstStyle/>
          <a:p>
            <a:pPr algn="r" defTabSz="1218804" fontAlgn="base">
              <a:spcBef>
                <a:spcPct val="0"/>
              </a:spcBef>
              <a:spcAft>
                <a:spcPct val="0"/>
              </a:spcAft>
            </a:pPr>
            <a:endParaRPr lang="en-ZA" sz="2133" b="1">
              <a:solidFill>
                <a:srgbClr val="000000"/>
              </a:solidFill>
              <a:latin typeface="Arial" charset="0"/>
              <a:cs typeface="Arial" charset="0"/>
            </a:endParaRPr>
          </a:p>
        </p:txBody>
      </p:sp>
    </p:spTree>
    <p:extLst>
      <p:ext uri="{BB962C8B-B14F-4D97-AF65-F5344CB8AC3E}">
        <p14:creationId xmlns:p14="http://schemas.microsoft.com/office/powerpoint/2010/main" val="13353391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6090" y="142875"/>
            <a:ext cx="11159820" cy="569189"/>
          </a:xfrm>
        </p:spPr>
        <p:txBody>
          <a:bodyPr/>
          <a:lstStyle/>
          <a:p>
            <a:pPr algn="ctr"/>
            <a:r>
              <a:rPr lang="en-GB" sz="3200" dirty="0">
                <a:solidFill>
                  <a:srgbClr val="060606"/>
                </a:solidFill>
              </a:rPr>
              <a:t>Summary – asthma disease and management</a:t>
            </a:r>
          </a:p>
        </p:txBody>
      </p:sp>
      <p:sp>
        <p:nvSpPr>
          <p:cNvPr id="3" name="Content Placeholder 2"/>
          <p:cNvSpPr>
            <a:spLocks noGrp="1"/>
          </p:cNvSpPr>
          <p:nvPr>
            <p:ph idx="1"/>
          </p:nvPr>
        </p:nvSpPr>
        <p:spPr>
          <a:xfrm>
            <a:off x="609600" y="1330282"/>
            <a:ext cx="10972800" cy="4222616"/>
          </a:xfrm>
        </p:spPr>
        <p:txBody>
          <a:bodyPr/>
          <a:lstStyle/>
          <a:p>
            <a:pPr>
              <a:lnSpc>
                <a:spcPts val="2800"/>
              </a:lnSpc>
            </a:pPr>
            <a:r>
              <a:rPr lang="en-GB" sz="2400" dirty="0">
                <a:solidFill>
                  <a:srgbClr val="060606"/>
                </a:solidFill>
              </a:rPr>
              <a:t>Asthma remains a highly prevalent global health concern, with suboptimal levels of control</a:t>
            </a:r>
            <a:r>
              <a:rPr lang="en-GB" sz="2400" baseline="30000" dirty="0">
                <a:solidFill>
                  <a:srgbClr val="060606"/>
                </a:solidFill>
              </a:rPr>
              <a:t>1–3</a:t>
            </a:r>
          </a:p>
          <a:p>
            <a:pPr>
              <a:lnSpc>
                <a:spcPts val="2800"/>
              </a:lnSpc>
            </a:pPr>
            <a:r>
              <a:rPr lang="en-GB" sz="2400" dirty="0">
                <a:solidFill>
                  <a:srgbClr val="060606"/>
                </a:solidFill>
              </a:rPr>
              <a:t>Asthma control levels are low, regardless of severity, and asthma control is often overestimated by patients</a:t>
            </a:r>
            <a:r>
              <a:rPr lang="en-GB" sz="2400" baseline="30000" dirty="0">
                <a:solidFill>
                  <a:srgbClr val="060606"/>
                </a:solidFill>
              </a:rPr>
              <a:t>3,4</a:t>
            </a:r>
          </a:p>
          <a:p>
            <a:pPr>
              <a:lnSpc>
                <a:spcPts val="2800"/>
              </a:lnSpc>
            </a:pPr>
            <a:r>
              <a:rPr lang="en-GB" sz="2400" dirty="0">
                <a:solidFill>
                  <a:srgbClr val="060606"/>
                </a:solidFill>
              </a:rPr>
              <a:t>Poor adherence to medication and over-reliance on SABAs represent major hurdles to improving asthma control rates</a:t>
            </a:r>
            <a:r>
              <a:rPr lang="en-GB" sz="2400" baseline="30000" dirty="0">
                <a:solidFill>
                  <a:srgbClr val="060606"/>
                </a:solidFill>
              </a:rPr>
              <a:t>4–6</a:t>
            </a:r>
          </a:p>
          <a:p>
            <a:pPr>
              <a:lnSpc>
                <a:spcPts val="2800"/>
              </a:lnSpc>
            </a:pPr>
            <a:r>
              <a:rPr lang="en-GB" sz="2400" dirty="0">
                <a:solidFill>
                  <a:srgbClr val="060606"/>
                </a:solidFill>
              </a:rPr>
              <a:t>The over-use of SABA and under-use of ICS both increase the risk of mortality</a:t>
            </a:r>
            <a:r>
              <a:rPr lang="en-GB" sz="2400" baseline="30000" dirty="0">
                <a:solidFill>
                  <a:srgbClr val="060606"/>
                </a:solidFill>
              </a:rPr>
              <a:t>7,8</a:t>
            </a:r>
          </a:p>
          <a:p>
            <a:pPr>
              <a:lnSpc>
                <a:spcPts val="2800"/>
              </a:lnSpc>
            </a:pPr>
            <a:r>
              <a:rPr lang="en-GB" sz="2400" dirty="0">
                <a:solidFill>
                  <a:srgbClr val="060606"/>
                </a:solidFill>
              </a:rPr>
              <a:t>The importance of ICS early in disease is now reflected in GINA guidelines</a:t>
            </a:r>
            <a:r>
              <a:rPr lang="en-GB" sz="2400" baseline="30000" dirty="0">
                <a:solidFill>
                  <a:srgbClr val="060606"/>
                </a:solidFill>
              </a:rPr>
              <a:t>9</a:t>
            </a:r>
          </a:p>
        </p:txBody>
      </p:sp>
      <p:sp>
        <p:nvSpPr>
          <p:cNvPr id="5" name="Text Placeholder 5">
            <a:extLst>
              <a:ext uri="{FF2B5EF4-FFF2-40B4-BE49-F238E27FC236}">
                <a16:creationId xmlns:a16="http://schemas.microsoft.com/office/drawing/2014/main" id="{25A646E3-0B2B-4E2E-B7AC-BF1B161CDEBE}"/>
              </a:ext>
            </a:extLst>
          </p:cNvPr>
          <p:cNvSpPr>
            <a:spLocks noGrp="1"/>
          </p:cNvSpPr>
          <p:nvPr>
            <p:ph idx="4294967295"/>
          </p:nvPr>
        </p:nvSpPr>
        <p:spPr>
          <a:xfrm>
            <a:off x="672185" y="6218253"/>
            <a:ext cx="11519815" cy="539991"/>
          </a:xfrm>
          <a:prstGeom prst="rect">
            <a:avLst/>
          </a:prstGeom>
        </p:spPr>
        <p:txBody>
          <a:bodyPr wrap="square" lIns="89999" tIns="46799" rIns="89999" bIns="46799" anchor="b">
            <a:noAutofit/>
          </a:bodyPr>
          <a:lstStyle/>
          <a:p>
            <a:pPr marL="0" indent="0" algn="r">
              <a:spcAft>
                <a:spcPts val="0"/>
              </a:spcAft>
              <a:buNone/>
            </a:pPr>
            <a:r>
              <a:rPr lang="en-GB" altLang="en-US" sz="1000" dirty="0">
                <a:solidFill>
                  <a:srgbClr val="060606"/>
                </a:solidFill>
                <a:latin typeface="Arial" panose="020B0604020202020204" pitchFamily="34" charset="0"/>
              </a:rPr>
              <a:t>1. </a:t>
            </a:r>
            <a:r>
              <a:rPr lang="fr-FR" altLang="en-US" sz="1000" dirty="0">
                <a:solidFill>
                  <a:srgbClr val="060606"/>
                </a:solidFill>
                <a:latin typeface="Arial" panose="020B0604020202020204" pitchFamily="34" charset="0"/>
              </a:rPr>
              <a:t>Vos T, et al. </a:t>
            </a:r>
            <a:r>
              <a:rPr lang="fr-FR" altLang="en-US" sz="1000" i="1" dirty="0">
                <a:solidFill>
                  <a:srgbClr val="060606"/>
                </a:solidFill>
                <a:latin typeface="Arial" panose="020B0604020202020204" pitchFamily="34" charset="0"/>
              </a:rPr>
              <a:t>Lancet</a:t>
            </a:r>
            <a:r>
              <a:rPr lang="fr-FR" altLang="en-US" sz="1000" dirty="0">
                <a:solidFill>
                  <a:srgbClr val="060606"/>
                </a:solidFill>
                <a:latin typeface="Arial" panose="020B0604020202020204" pitchFamily="34" charset="0"/>
              </a:rPr>
              <a:t>. 2012;380:2163–96</a:t>
            </a:r>
            <a:r>
              <a:rPr lang="en-GB" altLang="en-US" sz="1000" dirty="0">
                <a:solidFill>
                  <a:srgbClr val="060606"/>
                </a:solidFill>
                <a:latin typeface="Arial" panose="020B0604020202020204" pitchFamily="34" charset="0"/>
              </a:rPr>
              <a:t>; 2. To T, et al. </a:t>
            </a:r>
            <a:r>
              <a:rPr lang="en-GB" altLang="en-US" sz="1000" i="1" dirty="0">
                <a:solidFill>
                  <a:srgbClr val="060606"/>
                </a:solidFill>
                <a:latin typeface="Arial" panose="020B0604020202020204" pitchFamily="34" charset="0"/>
              </a:rPr>
              <a:t>BMC Public Health</a:t>
            </a:r>
            <a:r>
              <a:rPr lang="en-GB" altLang="en-US" sz="1000" dirty="0">
                <a:solidFill>
                  <a:srgbClr val="060606"/>
                </a:solidFill>
                <a:latin typeface="Arial" panose="020B0604020202020204" pitchFamily="34" charset="0"/>
              </a:rPr>
              <a:t>. 2012;12:204; 3. </a:t>
            </a:r>
            <a:r>
              <a:rPr lang="en-GB" sz="1000" dirty="0" err="1">
                <a:solidFill>
                  <a:srgbClr val="060606"/>
                </a:solidFill>
                <a:latin typeface="Arial" panose="020B0604020202020204" pitchFamily="34" charset="0"/>
              </a:rPr>
              <a:t>Olaguibel</a:t>
            </a:r>
            <a:r>
              <a:rPr lang="en-GB" sz="1000" dirty="0">
                <a:solidFill>
                  <a:srgbClr val="060606"/>
                </a:solidFill>
                <a:latin typeface="Arial" panose="020B0604020202020204" pitchFamily="34" charset="0"/>
              </a:rPr>
              <a:t> JM et al. </a:t>
            </a:r>
            <a:r>
              <a:rPr lang="en-GB" sz="1000" i="1" dirty="0" err="1">
                <a:solidFill>
                  <a:srgbClr val="060606"/>
                </a:solidFill>
                <a:latin typeface="Arial" panose="020B0604020202020204" pitchFamily="34" charset="0"/>
              </a:rPr>
              <a:t>Respir</a:t>
            </a:r>
            <a:r>
              <a:rPr lang="en-GB" sz="1000" i="1" dirty="0">
                <a:solidFill>
                  <a:srgbClr val="060606"/>
                </a:solidFill>
                <a:latin typeface="Arial" panose="020B0604020202020204" pitchFamily="34" charset="0"/>
              </a:rPr>
              <a:t> Res </a:t>
            </a:r>
            <a:r>
              <a:rPr lang="en-GB" sz="1000" dirty="0">
                <a:solidFill>
                  <a:srgbClr val="060606"/>
                </a:solidFill>
                <a:latin typeface="Arial" panose="020B0604020202020204" pitchFamily="34" charset="0"/>
              </a:rPr>
              <a:t>2012, 13: 50; 4. Price D, et al. </a:t>
            </a:r>
            <a:r>
              <a:rPr lang="en-GB" sz="1000" i="1" dirty="0">
                <a:solidFill>
                  <a:srgbClr val="060606"/>
                </a:solidFill>
                <a:latin typeface="Arial" panose="020B0604020202020204" pitchFamily="34" charset="0"/>
              </a:rPr>
              <a:t>NPJ Prim Care </a:t>
            </a:r>
            <a:r>
              <a:rPr lang="en-GB" sz="1000" i="1" dirty="0" err="1">
                <a:solidFill>
                  <a:srgbClr val="060606"/>
                </a:solidFill>
                <a:latin typeface="Arial" panose="020B0604020202020204" pitchFamily="34" charset="0"/>
              </a:rPr>
              <a:t>Respir</a:t>
            </a:r>
            <a:r>
              <a:rPr lang="en-GB" sz="1000" i="1" dirty="0">
                <a:solidFill>
                  <a:srgbClr val="060606"/>
                </a:solidFill>
                <a:latin typeface="Arial" panose="020B0604020202020204" pitchFamily="34" charset="0"/>
              </a:rPr>
              <a:t> Med</a:t>
            </a:r>
            <a:r>
              <a:rPr lang="en-GB" sz="1000" dirty="0">
                <a:solidFill>
                  <a:srgbClr val="060606"/>
                </a:solidFill>
                <a:latin typeface="Arial" panose="020B0604020202020204" pitchFamily="34" charset="0"/>
              </a:rPr>
              <a:t>. 2014;24:14009; </a:t>
            </a:r>
            <a:br>
              <a:rPr lang="en-GB" sz="1000" dirty="0">
                <a:solidFill>
                  <a:srgbClr val="060606"/>
                </a:solidFill>
                <a:latin typeface="Arial" panose="020B0604020202020204" pitchFamily="34" charset="0"/>
              </a:rPr>
            </a:br>
            <a:r>
              <a:rPr lang="en-GB" sz="1000" dirty="0">
                <a:solidFill>
                  <a:srgbClr val="060606"/>
                </a:solidFill>
                <a:latin typeface="Arial" panose="020B0604020202020204" pitchFamily="34" charset="0"/>
              </a:rPr>
              <a:t>5. Rabe KF et al</a:t>
            </a:r>
            <a:r>
              <a:rPr lang="en-GB" sz="1000" i="1" dirty="0">
                <a:solidFill>
                  <a:srgbClr val="060606"/>
                </a:solidFill>
                <a:latin typeface="Arial" panose="020B0604020202020204" pitchFamily="34" charset="0"/>
              </a:rPr>
              <a:t>. </a:t>
            </a:r>
            <a:r>
              <a:rPr lang="en-GB" sz="1000" i="1" dirty="0" err="1">
                <a:solidFill>
                  <a:srgbClr val="060606"/>
                </a:solidFill>
                <a:latin typeface="Arial" panose="020B0604020202020204" pitchFamily="34" charset="0"/>
              </a:rPr>
              <a:t>Eur</a:t>
            </a:r>
            <a:r>
              <a:rPr lang="en-GB" sz="1000" i="1" dirty="0">
                <a:solidFill>
                  <a:srgbClr val="060606"/>
                </a:solidFill>
                <a:latin typeface="Arial" panose="020B0604020202020204" pitchFamily="34" charset="0"/>
              </a:rPr>
              <a:t> </a:t>
            </a:r>
            <a:r>
              <a:rPr lang="en-GB" sz="1000" i="1" dirty="0" err="1">
                <a:solidFill>
                  <a:srgbClr val="060606"/>
                </a:solidFill>
                <a:latin typeface="Arial" panose="020B0604020202020204" pitchFamily="34" charset="0"/>
              </a:rPr>
              <a:t>Respir</a:t>
            </a:r>
            <a:r>
              <a:rPr lang="en-GB" sz="1000" i="1" dirty="0">
                <a:solidFill>
                  <a:srgbClr val="060606"/>
                </a:solidFill>
                <a:latin typeface="Arial" panose="020B0604020202020204" pitchFamily="34" charset="0"/>
              </a:rPr>
              <a:t> J </a:t>
            </a:r>
            <a:r>
              <a:rPr lang="en-GB" sz="1000" dirty="0">
                <a:solidFill>
                  <a:srgbClr val="060606"/>
                </a:solidFill>
                <a:latin typeface="Arial" panose="020B0604020202020204" pitchFamily="34" charset="0"/>
              </a:rPr>
              <a:t>2000; 16: 802–7; 6. Partridge MR et al. </a:t>
            </a:r>
            <a:r>
              <a:rPr lang="en-GB" sz="1000" i="1" dirty="0">
                <a:solidFill>
                  <a:srgbClr val="060606"/>
                </a:solidFill>
                <a:latin typeface="Arial" panose="020B0604020202020204" pitchFamily="34" charset="0"/>
              </a:rPr>
              <a:t>BMC </a:t>
            </a:r>
            <a:r>
              <a:rPr lang="en-GB" sz="1000" i="1" dirty="0" err="1">
                <a:solidFill>
                  <a:srgbClr val="060606"/>
                </a:solidFill>
                <a:latin typeface="Arial" panose="020B0604020202020204" pitchFamily="34" charset="0"/>
              </a:rPr>
              <a:t>Pulm</a:t>
            </a:r>
            <a:r>
              <a:rPr lang="en-GB" sz="1000" i="1" dirty="0">
                <a:solidFill>
                  <a:srgbClr val="060606"/>
                </a:solidFill>
                <a:latin typeface="Arial" panose="020B0604020202020204" pitchFamily="34" charset="0"/>
              </a:rPr>
              <a:t> Med </a:t>
            </a:r>
            <a:r>
              <a:rPr lang="en-GB" sz="1000" dirty="0">
                <a:solidFill>
                  <a:srgbClr val="060606"/>
                </a:solidFill>
                <a:latin typeface="Arial" panose="020B0604020202020204" pitchFamily="34" charset="0"/>
              </a:rPr>
              <a:t>2006; 6:13; 7. </a:t>
            </a:r>
            <a:r>
              <a:rPr lang="en-GB" sz="1000" dirty="0" err="1">
                <a:solidFill>
                  <a:srgbClr val="060606"/>
                </a:solidFill>
                <a:latin typeface="Arial" panose="020B0604020202020204" pitchFamily="34" charset="0"/>
              </a:rPr>
              <a:t>Suissa</a:t>
            </a:r>
            <a:r>
              <a:rPr lang="en-GB" sz="1000" dirty="0">
                <a:solidFill>
                  <a:srgbClr val="060606"/>
                </a:solidFill>
                <a:latin typeface="Arial" panose="020B0604020202020204" pitchFamily="34" charset="0"/>
              </a:rPr>
              <a:t> S et al. </a:t>
            </a:r>
            <a:r>
              <a:rPr lang="en-GB" sz="1000" i="1" dirty="0">
                <a:solidFill>
                  <a:srgbClr val="060606"/>
                </a:solidFill>
                <a:latin typeface="Arial" panose="020B0604020202020204" pitchFamily="34" charset="0"/>
              </a:rPr>
              <a:t>Am J </a:t>
            </a:r>
            <a:r>
              <a:rPr lang="en-GB" sz="1000" i="1" dirty="0" err="1">
                <a:solidFill>
                  <a:srgbClr val="060606"/>
                </a:solidFill>
                <a:latin typeface="Arial" panose="020B0604020202020204" pitchFamily="34" charset="0"/>
              </a:rPr>
              <a:t>Respir</a:t>
            </a:r>
            <a:r>
              <a:rPr lang="en-GB" sz="1000" i="1" dirty="0">
                <a:solidFill>
                  <a:srgbClr val="060606"/>
                </a:solidFill>
                <a:latin typeface="Arial" panose="020B0604020202020204" pitchFamily="34" charset="0"/>
              </a:rPr>
              <a:t> </a:t>
            </a:r>
            <a:r>
              <a:rPr lang="en-GB" sz="1000" i="1" dirty="0" err="1">
                <a:solidFill>
                  <a:srgbClr val="060606"/>
                </a:solidFill>
                <a:latin typeface="Arial" panose="020B0604020202020204" pitchFamily="34" charset="0"/>
              </a:rPr>
              <a:t>Crit</a:t>
            </a:r>
            <a:r>
              <a:rPr lang="en-GB" sz="1000" i="1" dirty="0">
                <a:solidFill>
                  <a:srgbClr val="060606"/>
                </a:solidFill>
                <a:latin typeface="Arial" panose="020B0604020202020204" pitchFamily="34" charset="0"/>
              </a:rPr>
              <a:t> Care Med </a:t>
            </a:r>
            <a:r>
              <a:rPr lang="en-GB" sz="1000" dirty="0">
                <a:solidFill>
                  <a:srgbClr val="060606"/>
                </a:solidFill>
                <a:latin typeface="Arial" panose="020B0604020202020204" pitchFamily="34" charset="0"/>
              </a:rPr>
              <a:t>1994; 149: 604–10; 8. </a:t>
            </a:r>
            <a:r>
              <a:rPr lang="en-GB" sz="1000" dirty="0" err="1">
                <a:solidFill>
                  <a:srgbClr val="060606"/>
                </a:solidFill>
                <a:latin typeface="Arial" panose="020B0604020202020204" pitchFamily="34" charset="0"/>
              </a:rPr>
              <a:t>Suissa</a:t>
            </a:r>
            <a:r>
              <a:rPr lang="en-GB" sz="1000" dirty="0">
                <a:solidFill>
                  <a:srgbClr val="060606"/>
                </a:solidFill>
                <a:latin typeface="Arial" panose="020B0604020202020204" pitchFamily="34" charset="0"/>
              </a:rPr>
              <a:t> S et al. </a:t>
            </a:r>
            <a:r>
              <a:rPr lang="en-GB" sz="1000" i="1" dirty="0">
                <a:solidFill>
                  <a:srgbClr val="060606"/>
                </a:solidFill>
                <a:latin typeface="Arial" panose="020B0604020202020204" pitchFamily="34" charset="0"/>
              </a:rPr>
              <a:t>N </a:t>
            </a:r>
            <a:r>
              <a:rPr lang="en-GB" sz="1000" i="1" dirty="0" err="1">
                <a:solidFill>
                  <a:srgbClr val="060606"/>
                </a:solidFill>
                <a:latin typeface="Arial" panose="020B0604020202020204" pitchFamily="34" charset="0"/>
              </a:rPr>
              <a:t>Engl</a:t>
            </a:r>
            <a:r>
              <a:rPr lang="en-GB" sz="1000" i="1" dirty="0">
                <a:solidFill>
                  <a:srgbClr val="060606"/>
                </a:solidFill>
                <a:latin typeface="Arial" panose="020B0604020202020204" pitchFamily="34" charset="0"/>
              </a:rPr>
              <a:t> J Med </a:t>
            </a:r>
            <a:r>
              <a:rPr lang="en-GB" sz="1000" dirty="0">
                <a:solidFill>
                  <a:srgbClr val="060606"/>
                </a:solidFill>
                <a:latin typeface="Arial" panose="020B0604020202020204" pitchFamily="34" charset="0"/>
              </a:rPr>
              <a:t>2000; 343: 332–6; 3. Buhl R et al. </a:t>
            </a:r>
            <a:r>
              <a:rPr lang="en-GB" sz="1000" i="1" dirty="0" err="1">
                <a:solidFill>
                  <a:srgbClr val="060606"/>
                </a:solidFill>
                <a:latin typeface="Arial" panose="020B0604020202020204" pitchFamily="34" charset="0"/>
              </a:rPr>
              <a:t>Respir</a:t>
            </a:r>
            <a:r>
              <a:rPr lang="en-GB" sz="1000" i="1" dirty="0">
                <a:solidFill>
                  <a:srgbClr val="060606"/>
                </a:solidFill>
                <a:latin typeface="Arial" panose="020B0604020202020204" pitchFamily="34" charset="0"/>
              </a:rPr>
              <a:t> Res </a:t>
            </a:r>
            <a:r>
              <a:rPr lang="en-GB" sz="1000" dirty="0">
                <a:solidFill>
                  <a:srgbClr val="060606"/>
                </a:solidFill>
                <a:latin typeface="Arial" panose="020B0604020202020204" pitchFamily="34" charset="0"/>
              </a:rPr>
              <a:t>2012; 13: 59; 9. Global Initiative For Asthma (GINA), Global strategy for asthma management and prevention, http://ginasthma.org. Last accessed May 2017.</a:t>
            </a:r>
            <a:endParaRPr lang="en-GB" altLang="en-US" sz="1000" dirty="0">
              <a:solidFill>
                <a:srgbClr val="060606"/>
              </a:solidFill>
              <a:latin typeface="Arial" panose="020B0604020202020204" pitchFamily="34" charset="0"/>
            </a:endParaRPr>
          </a:p>
        </p:txBody>
      </p:sp>
      <p:cxnSp>
        <p:nvCxnSpPr>
          <p:cNvPr id="6" name="Straight Connector 5"/>
          <p:cNvCxnSpPr/>
          <p:nvPr/>
        </p:nvCxnSpPr>
        <p:spPr>
          <a:xfrm flipV="1">
            <a:off x="504551" y="748135"/>
            <a:ext cx="11182898" cy="8316"/>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4612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EB54F0-28B3-49B2-95DE-425B9C01A6C0}"/>
              </a:ext>
            </a:extLst>
          </p:cNvPr>
          <p:cNvPicPr>
            <a:picLocks noChangeAspect="1"/>
          </p:cNvPicPr>
          <p:nvPr/>
        </p:nvPicPr>
        <p:blipFill rotWithShape="1">
          <a:blip r:embed="rId3">
            <a:clrChange>
              <a:clrFrom>
                <a:srgbClr val="FFFFFF"/>
              </a:clrFrom>
              <a:clrTo>
                <a:srgbClr val="FFFFFF">
                  <a:alpha val="0"/>
                </a:srgbClr>
              </a:clrTo>
            </a:clrChange>
          </a:blip>
          <a:srcRect t="6956" b="13044"/>
          <a:stretch/>
        </p:blipFill>
        <p:spPr>
          <a:xfrm>
            <a:off x="1971315" y="1860682"/>
            <a:ext cx="8249371" cy="4521803"/>
          </a:xfrm>
          <a:prstGeom prst="rect">
            <a:avLst/>
          </a:prstGeom>
        </p:spPr>
      </p:pic>
      <p:sp>
        <p:nvSpPr>
          <p:cNvPr id="42004" name="Title 1"/>
          <p:cNvSpPr txBox="1">
            <a:spLocks/>
          </p:cNvSpPr>
          <p:nvPr/>
        </p:nvSpPr>
        <p:spPr bwMode="auto">
          <a:xfrm>
            <a:off x="1795241" y="-228444"/>
            <a:ext cx="7597211"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GB" altLang="en-US" sz="1800" b="1" i="0"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p:txBody>
      </p:sp>
      <p:sp>
        <p:nvSpPr>
          <p:cNvPr id="4" name="Title 3">
            <a:extLst>
              <a:ext uri="{FF2B5EF4-FFF2-40B4-BE49-F238E27FC236}">
                <a16:creationId xmlns:a16="http://schemas.microsoft.com/office/drawing/2014/main" id="{B327C9FC-0998-47C2-A363-BCE46878D4B5}"/>
              </a:ext>
            </a:extLst>
          </p:cNvPr>
          <p:cNvSpPr>
            <a:spLocks noGrp="1"/>
          </p:cNvSpPr>
          <p:nvPr>
            <p:ph type="title"/>
          </p:nvPr>
        </p:nvSpPr>
        <p:spPr>
          <a:xfrm>
            <a:off x="514792" y="-173376"/>
            <a:ext cx="11159820" cy="899985"/>
          </a:xfrm>
        </p:spPr>
        <p:txBody>
          <a:bodyPr>
            <a:normAutofit/>
          </a:bodyPr>
          <a:lstStyle/>
          <a:p>
            <a:r>
              <a:rPr lang="en-GB" altLang="en-US" sz="3200" dirty="0"/>
              <a:t>Asthma is a global health concern</a:t>
            </a:r>
            <a:endParaRPr lang="en-GB" sz="3200" baseline="30000" dirty="0"/>
          </a:p>
        </p:txBody>
      </p:sp>
      <p:sp>
        <p:nvSpPr>
          <p:cNvPr id="5" name="Content Placeholder 4">
            <a:extLst>
              <a:ext uri="{FF2B5EF4-FFF2-40B4-BE49-F238E27FC236}">
                <a16:creationId xmlns:a16="http://schemas.microsoft.com/office/drawing/2014/main" id="{6DE52BDD-5E2A-484C-BEED-D3D034737E58}"/>
              </a:ext>
            </a:extLst>
          </p:cNvPr>
          <p:cNvSpPr>
            <a:spLocks noGrp="1"/>
          </p:cNvSpPr>
          <p:nvPr>
            <p:ph idx="1"/>
          </p:nvPr>
        </p:nvSpPr>
        <p:spPr>
          <a:xfrm>
            <a:off x="609600" y="1211548"/>
            <a:ext cx="10972800" cy="1210348"/>
          </a:xfrm>
        </p:spPr>
        <p:txBody>
          <a:bodyPr numCol="1"/>
          <a:lstStyle/>
          <a:p>
            <a:r>
              <a:rPr lang="en-GB" altLang="en-US" dirty="0"/>
              <a:t>Up to 334 million people worldwide are estimated to have asthma</a:t>
            </a:r>
            <a:r>
              <a:rPr lang="en-GB" altLang="en-US" baseline="30000" dirty="0"/>
              <a:t>1</a:t>
            </a:r>
            <a:r>
              <a:rPr lang="en-GB" altLang="en-US" dirty="0"/>
              <a:t>, but prevalence varies</a:t>
            </a:r>
            <a:r>
              <a:rPr lang="en-GB" altLang="en-US" baseline="30000" dirty="0"/>
              <a:t>2,3</a:t>
            </a:r>
          </a:p>
        </p:txBody>
      </p:sp>
      <p:sp>
        <p:nvSpPr>
          <p:cNvPr id="6" name="Text Placeholder 5">
            <a:extLst>
              <a:ext uri="{FF2B5EF4-FFF2-40B4-BE49-F238E27FC236}">
                <a16:creationId xmlns:a16="http://schemas.microsoft.com/office/drawing/2014/main" id="{D804D543-70F2-44EC-A7EC-7F581F8125FC}"/>
              </a:ext>
            </a:extLst>
          </p:cNvPr>
          <p:cNvSpPr>
            <a:spLocks noGrp="1"/>
          </p:cNvSpPr>
          <p:nvPr>
            <p:ph idx="4294967295"/>
          </p:nvPr>
        </p:nvSpPr>
        <p:spPr>
          <a:xfrm>
            <a:off x="0" y="6317898"/>
            <a:ext cx="12192000" cy="539991"/>
          </a:xfrm>
        </p:spPr>
        <p:txBody>
          <a:bodyPr wrap="square" lIns="89999" tIns="46799" rIns="89999" bIns="46799" anchor="b">
            <a:noAutofit/>
          </a:bodyPr>
          <a:lstStyle/>
          <a:p>
            <a:pPr marL="228600" indent="-228600">
              <a:spcAft>
                <a:spcPts val="0"/>
              </a:spcAft>
              <a:buAutoNum type="arabicPeriod"/>
            </a:pPr>
            <a:r>
              <a:rPr lang="en-GB" altLang="en-US" sz="1200" dirty="0" smtClean="0">
                <a:latin typeface="Arial" panose="020B0604020202020204" pitchFamily="34" charset="0"/>
              </a:rPr>
              <a:t>Global </a:t>
            </a:r>
            <a:r>
              <a:rPr lang="en-GB" altLang="en-US" sz="1200" dirty="0">
                <a:latin typeface="Arial" panose="020B0604020202020204" pitchFamily="34" charset="0"/>
              </a:rPr>
              <a:t>Asthma Report 2014, available from </a:t>
            </a:r>
            <a:r>
              <a:rPr lang="en-GB" altLang="en-US" sz="1200" dirty="0">
                <a:latin typeface="Arial" panose="020B0604020202020204" pitchFamily="34" charset="0"/>
                <a:hlinkClick r:id="rId4"/>
              </a:rPr>
              <a:t>http://www.globalasthmanetwork.org/publications/Global_Asthma_Report_2014.pdf</a:t>
            </a:r>
            <a:r>
              <a:rPr lang="en-GB" altLang="en-US" sz="1200" dirty="0">
                <a:latin typeface="Arial" panose="020B0604020202020204" pitchFamily="34" charset="0"/>
              </a:rPr>
              <a:t>; 2. </a:t>
            </a:r>
            <a:r>
              <a:rPr lang="fr-FR" altLang="en-US" sz="1200" dirty="0">
                <a:latin typeface="Arial" panose="020B0604020202020204" pitchFamily="34" charset="0"/>
              </a:rPr>
              <a:t>Vos T, et al. Lancet. 2012;380:2163–96</a:t>
            </a:r>
            <a:r>
              <a:rPr lang="en-GB" altLang="en-US" sz="1200" dirty="0">
                <a:latin typeface="Arial" panose="020B0604020202020204" pitchFamily="34" charset="0"/>
              </a:rPr>
              <a:t>; </a:t>
            </a:r>
            <a:r>
              <a:rPr lang="en-GB" altLang="en-US" sz="1200" dirty="0" smtClean="0">
                <a:latin typeface="Arial" panose="020B0604020202020204" pitchFamily="34" charset="0"/>
              </a:rPr>
              <a:t>3</a:t>
            </a:r>
            <a:r>
              <a:rPr lang="en-GB" altLang="en-US" sz="1200" dirty="0">
                <a:latin typeface="Arial" panose="020B0604020202020204" pitchFamily="34" charset="0"/>
              </a:rPr>
              <a:t>. To T, et al. BMC Public Health. </a:t>
            </a:r>
            <a:r>
              <a:rPr lang="en-GB" altLang="en-US" sz="1200" dirty="0" smtClean="0">
                <a:latin typeface="Arial" panose="020B0604020202020204" pitchFamily="34" charset="0"/>
              </a:rPr>
              <a:t>2012;12:204</a:t>
            </a:r>
            <a:endParaRPr lang="en-GB" altLang="en-US" sz="1200" dirty="0">
              <a:latin typeface="Arial" panose="020B0604020202020204" pitchFamily="34" charset="0"/>
            </a:endParaRPr>
          </a:p>
        </p:txBody>
      </p:sp>
      <p:sp>
        <p:nvSpPr>
          <p:cNvPr id="42006" name="Rectangle 9"/>
          <p:cNvSpPr>
            <a:spLocks noChangeArrowheads="1"/>
          </p:cNvSpPr>
          <p:nvPr/>
        </p:nvSpPr>
        <p:spPr bwMode="auto">
          <a:xfrm>
            <a:off x="1612778" y="6208606"/>
            <a:ext cx="87569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457200" rtl="0" eaLnBrk="0" fontAlgn="auto" latinLnBrk="0" hangingPunct="0">
              <a:lnSpc>
                <a:spcPct val="100000"/>
              </a:lnSpc>
              <a:spcBef>
                <a:spcPts val="0"/>
              </a:spcBef>
              <a:spcAft>
                <a:spcPts val="0"/>
              </a:spcAft>
              <a:buClr>
                <a:srgbClr val="FFCC00"/>
              </a:buClr>
              <a:buSzTx/>
              <a:buFontTx/>
              <a:buNone/>
              <a:tabLst/>
              <a:defRPr/>
            </a:pPr>
            <a:r>
              <a:rPr kumimoji="0" lang="en-GB" altLang="en-US" sz="800" b="0" i="1" u="none" strike="noStrike" kern="1200" cap="none" spc="0" normalizeH="0" baseline="0" noProof="0" dirty="0">
                <a:ln>
                  <a:noFill/>
                </a:ln>
                <a:solidFill>
                  <a:srgbClr val="000000"/>
                </a:solidFill>
                <a:effectLst/>
                <a:uLnTx/>
                <a:uFillTx/>
                <a:latin typeface="Arial" pitchFamily="34" charset="0"/>
                <a:ea typeface="+mn-ea"/>
                <a:cs typeface="Arial" pitchFamily="34" charset="0"/>
              </a:rPr>
              <a:t>Figure source: To T et al. 2012</a:t>
            </a:r>
            <a:r>
              <a:rPr kumimoji="0" lang="en-GB" altLang="en-US" sz="800" b="0" i="1" u="none" strike="noStrike" kern="1200" cap="none" spc="0" normalizeH="0" baseline="30000" noProof="0" dirty="0">
                <a:ln>
                  <a:noFill/>
                </a:ln>
                <a:solidFill>
                  <a:srgbClr val="000000"/>
                </a:solidFill>
                <a:effectLst/>
                <a:uLnTx/>
                <a:uFillTx/>
                <a:latin typeface="Arial" pitchFamily="34" charset="0"/>
                <a:ea typeface="+mn-ea"/>
                <a:cs typeface="Arial" pitchFamily="34" charset="0"/>
              </a:rPr>
              <a:t>3</a:t>
            </a:r>
            <a:endParaRPr kumimoji="0" lang="en-GB" altLang="en-US" sz="800" b="0"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79368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ext Box 6"/>
          <p:cNvSpPr txBox="1">
            <a:spLocks noChangeArrowheads="1"/>
          </p:cNvSpPr>
          <p:nvPr/>
        </p:nvSpPr>
        <p:spPr bwMode="auto">
          <a:xfrm>
            <a:off x="2087952" y="185739"/>
            <a:ext cx="8016096" cy="45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5000"/>
              </a:lnSpc>
              <a:spcBef>
                <a:spcPct val="0"/>
              </a:spcBef>
              <a:buFontTx/>
              <a:buNone/>
            </a:pPr>
            <a:r>
              <a:rPr lang="en-ZA" altLang="en-US" sz="2800" b="1" dirty="0">
                <a:solidFill>
                  <a:srgbClr val="000000"/>
                </a:solidFill>
              </a:rPr>
              <a:t>Asthma Death Rate per 100,000 Population</a:t>
            </a:r>
            <a:endParaRPr lang="en-US" altLang="en-US" sz="2800" b="1" dirty="0">
              <a:solidFill>
                <a:srgbClr val="000000"/>
              </a:solidFill>
            </a:endParaRPr>
          </a:p>
        </p:txBody>
      </p:sp>
      <p:sp>
        <p:nvSpPr>
          <p:cNvPr id="189444" name="Rectangle 7" descr="light blue fabric"/>
          <p:cNvSpPr>
            <a:spLocks noChangeArrowheads="1"/>
          </p:cNvSpPr>
          <p:nvPr/>
        </p:nvSpPr>
        <p:spPr bwMode="auto">
          <a:xfrm>
            <a:off x="2586038" y="954088"/>
            <a:ext cx="7065962" cy="5175250"/>
          </a:xfrm>
          <a:prstGeom prst="rect">
            <a:avLst/>
          </a:prstGeom>
          <a:blipFill dpi="0" rotWithShape="1">
            <a:blip r:embed="rId2"/>
            <a:srcRect/>
            <a:stretch>
              <a:fillRect/>
            </a:stretch>
          </a:bli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89445" name="Text Box 9"/>
          <p:cNvSpPr txBox="1">
            <a:spLocks noChangeArrowheads="1"/>
          </p:cNvSpPr>
          <p:nvPr/>
        </p:nvSpPr>
        <p:spPr bwMode="auto">
          <a:xfrm>
            <a:off x="2694384" y="998538"/>
            <a:ext cx="542135" cy="5096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45000"/>
              </a:spcBef>
              <a:buFontTx/>
              <a:buNone/>
            </a:pPr>
            <a:r>
              <a:rPr lang="en-ZA" altLang="en-US" sz="1200">
                <a:solidFill>
                  <a:srgbClr val="000000"/>
                </a:solidFill>
              </a:rPr>
              <a:t>Rank</a:t>
            </a:r>
          </a:p>
          <a:p>
            <a:pPr algn="ctr" eaLnBrk="1" hangingPunct="1">
              <a:spcBef>
                <a:spcPct val="45000"/>
              </a:spcBef>
              <a:buFontTx/>
              <a:buNone/>
            </a:pPr>
            <a:r>
              <a:rPr lang="en-ZA" altLang="en-US" sz="1200">
                <a:solidFill>
                  <a:srgbClr val="000000"/>
                </a:solidFill>
              </a:rPr>
              <a:t>1</a:t>
            </a:r>
          </a:p>
          <a:p>
            <a:pPr algn="ctr" eaLnBrk="1" hangingPunct="1">
              <a:spcBef>
                <a:spcPct val="45000"/>
              </a:spcBef>
              <a:buFontTx/>
              <a:buNone/>
            </a:pPr>
            <a:r>
              <a:rPr lang="en-ZA" altLang="en-US" sz="1200">
                <a:solidFill>
                  <a:srgbClr val="000000"/>
                </a:solidFill>
              </a:rPr>
              <a:t>2</a:t>
            </a:r>
          </a:p>
          <a:p>
            <a:pPr algn="ctr" eaLnBrk="1" hangingPunct="1">
              <a:spcBef>
                <a:spcPct val="45000"/>
              </a:spcBef>
              <a:buFontTx/>
              <a:buNone/>
            </a:pPr>
            <a:r>
              <a:rPr lang="en-ZA" altLang="en-US" sz="1200">
                <a:solidFill>
                  <a:srgbClr val="000000"/>
                </a:solidFill>
              </a:rPr>
              <a:t>3</a:t>
            </a:r>
          </a:p>
          <a:p>
            <a:pPr algn="ctr" eaLnBrk="1" hangingPunct="1">
              <a:spcBef>
                <a:spcPct val="45000"/>
              </a:spcBef>
              <a:buFontTx/>
              <a:buNone/>
            </a:pPr>
            <a:r>
              <a:rPr lang="en-ZA" altLang="en-US" sz="1200">
                <a:solidFill>
                  <a:srgbClr val="000000"/>
                </a:solidFill>
              </a:rPr>
              <a:t>4</a:t>
            </a:r>
          </a:p>
          <a:p>
            <a:pPr algn="ctr" eaLnBrk="1" hangingPunct="1">
              <a:spcBef>
                <a:spcPct val="45000"/>
              </a:spcBef>
              <a:buFontTx/>
              <a:buNone/>
            </a:pPr>
            <a:r>
              <a:rPr lang="en-ZA" altLang="en-US" sz="1200">
                <a:solidFill>
                  <a:srgbClr val="000000"/>
                </a:solidFill>
              </a:rPr>
              <a:t>5</a:t>
            </a:r>
          </a:p>
          <a:p>
            <a:pPr algn="ctr" eaLnBrk="1" hangingPunct="1">
              <a:spcBef>
                <a:spcPct val="45000"/>
              </a:spcBef>
              <a:buFontTx/>
              <a:buNone/>
            </a:pPr>
            <a:r>
              <a:rPr lang="en-ZA" altLang="en-US" sz="1200">
                <a:solidFill>
                  <a:srgbClr val="000000"/>
                </a:solidFill>
              </a:rPr>
              <a:t>6</a:t>
            </a:r>
          </a:p>
          <a:p>
            <a:pPr algn="ctr" eaLnBrk="1" hangingPunct="1">
              <a:spcBef>
                <a:spcPct val="45000"/>
              </a:spcBef>
              <a:buFontTx/>
              <a:buNone/>
            </a:pPr>
            <a:r>
              <a:rPr lang="en-ZA" altLang="en-US" sz="1200">
                <a:solidFill>
                  <a:srgbClr val="000000"/>
                </a:solidFill>
              </a:rPr>
              <a:t>7</a:t>
            </a:r>
          </a:p>
          <a:p>
            <a:pPr algn="ctr" eaLnBrk="1" hangingPunct="1">
              <a:spcBef>
                <a:spcPct val="45000"/>
              </a:spcBef>
              <a:buFontTx/>
              <a:buNone/>
            </a:pPr>
            <a:r>
              <a:rPr lang="en-ZA" altLang="en-US" sz="1200">
                <a:solidFill>
                  <a:srgbClr val="000000"/>
                </a:solidFill>
              </a:rPr>
              <a:t>8</a:t>
            </a:r>
          </a:p>
          <a:p>
            <a:pPr algn="ctr" eaLnBrk="1" hangingPunct="1">
              <a:spcBef>
                <a:spcPct val="45000"/>
              </a:spcBef>
              <a:buFontTx/>
              <a:buNone/>
            </a:pPr>
            <a:r>
              <a:rPr lang="en-ZA" altLang="en-US" sz="1200">
                <a:solidFill>
                  <a:srgbClr val="000000"/>
                </a:solidFill>
              </a:rPr>
              <a:t>9</a:t>
            </a:r>
          </a:p>
          <a:p>
            <a:pPr algn="ctr" eaLnBrk="1" hangingPunct="1">
              <a:spcBef>
                <a:spcPct val="45000"/>
              </a:spcBef>
              <a:buFontTx/>
              <a:buNone/>
            </a:pPr>
            <a:r>
              <a:rPr lang="en-ZA" altLang="en-US" sz="1200">
                <a:solidFill>
                  <a:srgbClr val="000000"/>
                </a:solidFill>
              </a:rPr>
              <a:t>10</a:t>
            </a:r>
          </a:p>
          <a:p>
            <a:pPr algn="ctr" eaLnBrk="1" hangingPunct="1">
              <a:spcBef>
                <a:spcPct val="45000"/>
              </a:spcBef>
              <a:buFontTx/>
              <a:buNone/>
            </a:pPr>
            <a:r>
              <a:rPr lang="en-ZA" altLang="en-US" sz="1200">
                <a:solidFill>
                  <a:srgbClr val="000000"/>
                </a:solidFill>
              </a:rPr>
              <a:t>11</a:t>
            </a:r>
          </a:p>
          <a:p>
            <a:pPr algn="ctr" eaLnBrk="1" hangingPunct="1">
              <a:spcBef>
                <a:spcPct val="45000"/>
              </a:spcBef>
              <a:buFontTx/>
              <a:buNone/>
            </a:pPr>
            <a:r>
              <a:rPr lang="en-ZA" altLang="en-US" sz="1200">
                <a:solidFill>
                  <a:srgbClr val="000000"/>
                </a:solidFill>
              </a:rPr>
              <a:t>12</a:t>
            </a:r>
          </a:p>
          <a:p>
            <a:pPr algn="ctr" eaLnBrk="1" hangingPunct="1">
              <a:spcBef>
                <a:spcPct val="45000"/>
              </a:spcBef>
              <a:buFontTx/>
              <a:buNone/>
            </a:pPr>
            <a:r>
              <a:rPr lang="en-ZA" altLang="en-US" sz="1200">
                <a:solidFill>
                  <a:srgbClr val="000000"/>
                </a:solidFill>
              </a:rPr>
              <a:t>13</a:t>
            </a:r>
          </a:p>
          <a:p>
            <a:pPr algn="ctr" eaLnBrk="1" hangingPunct="1">
              <a:spcBef>
                <a:spcPct val="45000"/>
              </a:spcBef>
              <a:buFontTx/>
              <a:buNone/>
            </a:pPr>
            <a:r>
              <a:rPr lang="en-ZA" altLang="en-US" sz="1200">
                <a:solidFill>
                  <a:srgbClr val="000000"/>
                </a:solidFill>
              </a:rPr>
              <a:t>14</a:t>
            </a:r>
          </a:p>
          <a:p>
            <a:pPr algn="ctr" eaLnBrk="1" hangingPunct="1">
              <a:spcBef>
                <a:spcPct val="45000"/>
              </a:spcBef>
              <a:buFontTx/>
              <a:buNone/>
            </a:pPr>
            <a:r>
              <a:rPr lang="en-ZA" altLang="en-US" sz="1200">
                <a:solidFill>
                  <a:srgbClr val="000000"/>
                </a:solidFill>
              </a:rPr>
              <a:t>15</a:t>
            </a:r>
          </a:p>
          <a:p>
            <a:pPr algn="ctr" eaLnBrk="1" hangingPunct="1">
              <a:spcBef>
                <a:spcPct val="45000"/>
              </a:spcBef>
              <a:buFontTx/>
              <a:buNone/>
            </a:pPr>
            <a:r>
              <a:rPr lang="en-ZA" altLang="en-US" sz="1200">
                <a:solidFill>
                  <a:srgbClr val="000000"/>
                </a:solidFill>
              </a:rPr>
              <a:t>16</a:t>
            </a:r>
          </a:p>
          <a:p>
            <a:pPr algn="ctr" eaLnBrk="1" hangingPunct="1">
              <a:spcBef>
                <a:spcPct val="45000"/>
              </a:spcBef>
              <a:buFontTx/>
              <a:buNone/>
            </a:pPr>
            <a:r>
              <a:rPr lang="en-ZA" altLang="en-US" sz="1200">
                <a:solidFill>
                  <a:srgbClr val="000000"/>
                </a:solidFill>
              </a:rPr>
              <a:t>17</a:t>
            </a:r>
          </a:p>
          <a:p>
            <a:pPr algn="ctr" eaLnBrk="1" hangingPunct="1">
              <a:spcBef>
                <a:spcPct val="45000"/>
              </a:spcBef>
              <a:buFontTx/>
              <a:buNone/>
            </a:pPr>
            <a:r>
              <a:rPr lang="en-ZA" altLang="en-US" sz="1200">
                <a:solidFill>
                  <a:srgbClr val="000000"/>
                </a:solidFill>
              </a:rPr>
              <a:t>18</a:t>
            </a:r>
          </a:p>
        </p:txBody>
      </p:sp>
      <p:sp>
        <p:nvSpPr>
          <p:cNvPr id="189446" name="Text Box 10"/>
          <p:cNvSpPr txBox="1">
            <a:spLocks noChangeArrowheads="1"/>
          </p:cNvSpPr>
          <p:nvPr/>
        </p:nvSpPr>
        <p:spPr bwMode="auto">
          <a:xfrm>
            <a:off x="3732478" y="998538"/>
            <a:ext cx="1061509" cy="5096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45000"/>
              </a:spcBef>
              <a:buFontTx/>
              <a:buNone/>
            </a:pPr>
            <a:r>
              <a:rPr lang="en-ZA" altLang="en-US" sz="1200">
                <a:solidFill>
                  <a:srgbClr val="000000"/>
                </a:solidFill>
              </a:rPr>
              <a:t>Country</a:t>
            </a:r>
          </a:p>
          <a:p>
            <a:pPr algn="ctr" eaLnBrk="1" hangingPunct="1">
              <a:spcBef>
                <a:spcPct val="45000"/>
              </a:spcBef>
              <a:buFontTx/>
              <a:buNone/>
            </a:pPr>
            <a:r>
              <a:rPr lang="en-ZA" altLang="en-US" sz="1200">
                <a:solidFill>
                  <a:srgbClr val="000000"/>
                </a:solidFill>
              </a:rPr>
              <a:t>New Guinea</a:t>
            </a:r>
          </a:p>
          <a:p>
            <a:pPr algn="ctr" eaLnBrk="1" hangingPunct="1">
              <a:spcBef>
                <a:spcPct val="45000"/>
              </a:spcBef>
              <a:buFontTx/>
              <a:buNone/>
            </a:pPr>
            <a:r>
              <a:rPr lang="en-ZA" altLang="en-US" sz="1200">
                <a:solidFill>
                  <a:srgbClr val="000000"/>
                </a:solidFill>
              </a:rPr>
              <a:t>Myanmar</a:t>
            </a:r>
          </a:p>
          <a:p>
            <a:pPr algn="ctr" eaLnBrk="1" hangingPunct="1">
              <a:spcBef>
                <a:spcPct val="45000"/>
              </a:spcBef>
              <a:buFontTx/>
              <a:buNone/>
            </a:pPr>
            <a:r>
              <a:rPr lang="en-ZA" altLang="en-US" sz="1200">
                <a:solidFill>
                  <a:srgbClr val="000000"/>
                </a:solidFill>
              </a:rPr>
              <a:t>Solomon Isl.</a:t>
            </a:r>
          </a:p>
          <a:p>
            <a:pPr algn="ctr" eaLnBrk="1" hangingPunct="1">
              <a:spcBef>
                <a:spcPct val="45000"/>
              </a:spcBef>
              <a:buFontTx/>
              <a:buNone/>
            </a:pPr>
            <a:r>
              <a:rPr lang="en-ZA" altLang="en-US" sz="1200">
                <a:solidFill>
                  <a:srgbClr val="000000"/>
                </a:solidFill>
              </a:rPr>
              <a:t>Liberia</a:t>
            </a:r>
          </a:p>
          <a:p>
            <a:pPr algn="ctr" eaLnBrk="1" hangingPunct="1">
              <a:spcBef>
                <a:spcPct val="45000"/>
              </a:spcBef>
              <a:buFontTx/>
              <a:buNone/>
            </a:pPr>
            <a:r>
              <a:rPr lang="en-ZA" altLang="en-US" sz="1200">
                <a:solidFill>
                  <a:srgbClr val="000000"/>
                </a:solidFill>
              </a:rPr>
              <a:t>Laos</a:t>
            </a:r>
          </a:p>
          <a:p>
            <a:pPr algn="ctr" eaLnBrk="1" hangingPunct="1">
              <a:spcBef>
                <a:spcPct val="45000"/>
              </a:spcBef>
              <a:buFontTx/>
              <a:buNone/>
            </a:pPr>
            <a:r>
              <a:rPr lang="en-ZA" altLang="en-US" sz="1200">
                <a:solidFill>
                  <a:srgbClr val="000000"/>
                </a:solidFill>
              </a:rPr>
              <a:t>Mali</a:t>
            </a:r>
          </a:p>
          <a:p>
            <a:pPr algn="ctr" eaLnBrk="1" hangingPunct="1">
              <a:spcBef>
                <a:spcPct val="45000"/>
              </a:spcBef>
              <a:buFontTx/>
              <a:buNone/>
            </a:pPr>
            <a:r>
              <a:rPr lang="en-ZA" altLang="en-US" sz="1200">
                <a:solidFill>
                  <a:srgbClr val="000000"/>
                </a:solidFill>
              </a:rPr>
              <a:t>Lesotho</a:t>
            </a:r>
          </a:p>
          <a:p>
            <a:pPr algn="ctr" eaLnBrk="1" hangingPunct="1">
              <a:spcBef>
                <a:spcPct val="45000"/>
              </a:spcBef>
              <a:buFontTx/>
              <a:buNone/>
            </a:pPr>
            <a:r>
              <a:rPr lang="en-ZA" altLang="en-US" sz="1200">
                <a:solidFill>
                  <a:srgbClr val="000000"/>
                </a:solidFill>
              </a:rPr>
              <a:t>Fiji</a:t>
            </a:r>
          </a:p>
          <a:p>
            <a:pPr algn="ctr" eaLnBrk="1" hangingPunct="1">
              <a:spcBef>
                <a:spcPct val="45000"/>
              </a:spcBef>
              <a:buFontTx/>
              <a:buNone/>
            </a:pPr>
            <a:r>
              <a:rPr lang="en-ZA" altLang="en-US" sz="1200">
                <a:solidFill>
                  <a:srgbClr val="000000"/>
                </a:solidFill>
              </a:rPr>
              <a:t>Philippines</a:t>
            </a:r>
          </a:p>
          <a:p>
            <a:pPr algn="ctr" eaLnBrk="1" hangingPunct="1">
              <a:spcBef>
                <a:spcPct val="45000"/>
              </a:spcBef>
              <a:buFontTx/>
              <a:buNone/>
            </a:pPr>
            <a:r>
              <a:rPr lang="en-ZA" altLang="en-US" sz="1200">
                <a:solidFill>
                  <a:srgbClr val="000000"/>
                </a:solidFill>
              </a:rPr>
              <a:t>Swaziland</a:t>
            </a:r>
          </a:p>
          <a:p>
            <a:pPr algn="ctr" eaLnBrk="1" hangingPunct="1">
              <a:spcBef>
                <a:spcPct val="45000"/>
              </a:spcBef>
              <a:buFontTx/>
              <a:buNone/>
            </a:pPr>
            <a:r>
              <a:rPr lang="en-ZA" altLang="en-US" sz="1200">
                <a:solidFill>
                  <a:srgbClr val="000000"/>
                </a:solidFill>
              </a:rPr>
              <a:t>Morocco</a:t>
            </a:r>
          </a:p>
          <a:p>
            <a:pPr algn="ctr" eaLnBrk="1" hangingPunct="1">
              <a:spcBef>
                <a:spcPct val="45000"/>
              </a:spcBef>
              <a:buFontTx/>
              <a:buNone/>
            </a:pPr>
            <a:r>
              <a:rPr lang="en-ZA" altLang="en-US" sz="1200">
                <a:solidFill>
                  <a:srgbClr val="000000"/>
                </a:solidFill>
              </a:rPr>
              <a:t>Timor-Leste</a:t>
            </a:r>
          </a:p>
          <a:p>
            <a:pPr algn="ctr" eaLnBrk="1" hangingPunct="1">
              <a:spcBef>
                <a:spcPct val="45000"/>
              </a:spcBef>
              <a:buFontTx/>
              <a:buNone/>
            </a:pPr>
            <a:r>
              <a:rPr lang="en-ZA" altLang="en-US" sz="1200">
                <a:solidFill>
                  <a:srgbClr val="000000"/>
                </a:solidFill>
              </a:rPr>
              <a:t>Nepal</a:t>
            </a:r>
          </a:p>
          <a:p>
            <a:pPr algn="ctr" eaLnBrk="1" hangingPunct="1">
              <a:spcBef>
                <a:spcPct val="45000"/>
              </a:spcBef>
              <a:buFontTx/>
              <a:buNone/>
            </a:pPr>
            <a:r>
              <a:rPr lang="en-ZA" altLang="en-US" sz="1200">
                <a:solidFill>
                  <a:srgbClr val="000000"/>
                </a:solidFill>
              </a:rPr>
              <a:t>India</a:t>
            </a:r>
          </a:p>
          <a:p>
            <a:pPr algn="ctr" eaLnBrk="1" hangingPunct="1">
              <a:spcBef>
                <a:spcPct val="45000"/>
              </a:spcBef>
              <a:buFontTx/>
              <a:buNone/>
            </a:pPr>
            <a:r>
              <a:rPr lang="en-ZA" altLang="en-US" sz="1200">
                <a:solidFill>
                  <a:srgbClr val="000000"/>
                </a:solidFill>
              </a:rPr>
              <a:t>Zimbabwe</a:t>
            </a:r>
          </a:p>
          <a:p>
            <a:pPr algn="ctr" eaLnBrk="1" hangingPunct="1">
              <a:spcBef>
                <a:spcPct val="45000"/>
              </a:spcBef>
              <a:buFontTx/>
              <a:buNone/>
            </a:pPr>
            <a:r>
              <a:rPr lang="en-ZA" altLang="en-US" sz="1200">
                <a:solidFill>
                  <a:srgbClr val="000000"/>
                </a:solidFill>
              </a:rPr>
              <a:t>Sierra Leone</a:t>
            </a:r>
          </a:p>
          <a:p>
            <a:pPr algn="ctr" eaLnBrk="1" hangingPunct="1">
              <a:spcBef>
                <a:spcPct val="45000"/>
              </a:spcBef>
              <a:buFontTx/>
              <a:buNone/>
            </a:pPr>
            <a:r>
              <a:rPr lang="en-ZA" altLang="en-US" sz="1200">
                <a:solidFill>
                  <a:srgbClr val="000000"/>
                </a:solidFill>
              </a:rPr>
              <a:t>Namibia</a:t>
            </a:r>
          </a:p>
          <a:p>
            <a:pPr algn="ctr" eaLnBrk="1" hangingPunct="1">
              <a:spcBef>
                <a:spcPct val="45000"/>
              </a:spcBef>
              <a:buFontTx/>
              <a:buNone/>
            </a:pPr>
            <a:r>
              <a:rPr lang="en-ZA" altLang="en-US" sz="1200">
                <a:solidFill>
                  <a:srgbClr val="000000"/>
                </a:solidFill>
              </a:rPr>
              <a:t>Ethiopia</a:t>
            </a:r>
          </a:p>
        </p:txBody>
      </p:sp>
      <p:sp>
        <p:nvSpPr>
          <p:cNvPr id="189447" name="Text Box 11"/>
          <p:cNvSpPr txBox="1">
            <a:spLocks noChangeArrowheads="1"/>
          </p:cNvSpPr>
          <p:nvPr/>
        </p:nvSpPr>
        <p:spPr bwMode="auto">
          <a:xfrm>
            <a:off x="5260452" y="998538"/>
            <a:ext cx="567784" cy="5096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45000"/>
              </a:spcBef>
              <a:buFontTx/>
              <a:buNone/>
            </a:pPr>
            <a:r>
              <a:rPr lang="en-ZA" altLang="en-US" sz="1200">
                <a:solidFill>
                  <a:srgbClr val="000000"/>
                </a:solidFill>
              </a:rPr>
              <a:t>Rate</a:t>
            </a:r>
          </a:p>
          <a:p>
            <a:pPr algn="ctr" eaLnBrk="1" hangingPunct="1">
              <a:spcBef>
                <a:spcPct val="45000"/>
              </a:spcBef>
              <a:buFontTx/>
              <a:buNone/>
            </a:pPr>
            <a:r>
              <a:rPr lang="en-ZA" altLang="en-US" sz="1200">
                <a:solidFill>
                  <a:srgbClr val="000000"/>
                </a:solidFill>
              </a:rPr>
              <a:t>46.56</a:t>
            </a:r>
          </a:p>
          <a:p>
            <a:pPr algn="ctr" eaLnBrk="1" hangingPunct="1">
              <a:spcBef>
                <a:spcPct val="45000"/>
              </a:spcBef>
              <a:buFontTx/>
              <a:buNone/>
            </a:pPr>
            <a:r>
              <a:rPr lang="en-ZA" altLang="en-US" sz="1200">
                <a:solidFill>
                  <a:srgbClr val="000000"/>
                </a:solidFill>
              </a:rPr>
              <a:t>34.30</a:t>
            </a:r>
          </a:p>
          <a:p>
            <a:pPr algn="ctr" eaLnBrk="1" hangingPunct="1">
              <a:spcBef>
                <a:spcPct val="45000"/>
              </a:spcBef>
              <a:buFontTx/>
              <a:buNone/>
            </a:pPr>
            <a:r>
              <a:rPr lang="en-ZA" altLang="en-US" sz="1200">
                <a:solidFill>
                  <a:srgbClr val="000000"/>
                </a:solidFill>
              </a:rPr>
              <a:t>33.11</a:t>
            </a:r>
          </a:p>
          <a:p>
            <a:pPr algn="ctr" eaLnBrk="1" hangingPunct="1">
              <a:spcBef>
                <a:spcPct val="45000"/>
              </a:spcBef>
              <a:buFontTx/>
              <a:buNone/>
            </a:pPr>
            <a:r>
              <a:rPr lang="en-ZA" altLang="en-US" sz="1200">
                <a:solidFill>
                  <a:srgbClr val="000000"/>
                </a:solidFill>
              </a:rPr>
              <a:t>29.98</a:t>
            </a:r>
          </a:p>
          <a:p>
            <a:pPr algn="ctr" eaLnBrk="1" hangingPunct="1">
              <a:spcBef>
                <a:spcPct val="45000"/>
              </a:spcBef>
              <a:buFontTx/>
              <a:buNone/>
            </a:pPr>
            <a:r>
              <a:rPr lang="en-ZA" altLang="en-US" sz="1200">
                <a:solidFill>
                  <a:srgbClr val="000000"/>
                </a:solidFill>
              </a:rPr>
              <a:t>25.90</a:t>
            </a:r>
          </a:p>
          <a:p>
            <a:pPr algn="ctr" eaLnBrk="1" hangingPunct="1">
              <a:spcBef>
                <a:spcPct val="45000"/>
              </a:spcBef>
              <a:buFontTx/>
              <a:buNone/>
            </a:pPr>
            <a:r>
              <a:rPr lang="en-ZA" altLang="en-US" sz="1200">
                <a:solidFill>
                  <a:srgbClr val="000000"/>
                </a:solidFill>
              </a:rPr>
              <a:t>25.39</a:t>
            </a:r>
          </a:p>
          <a:p>
            <a:pPr algn="ctr" eaLnBrk="1" hangingPunct="1">
              <a:spcBef>
                <a:spcPct val="45000"/>
              </a:spcBef>
              <a:buFontTx/>
              <a:buNone/>
            </a:pPr>
            <a:r>
              <a:rPr lang="en-ZA" altLang="en-US" sz="1200">
                <a:solidFill>
                  <a:srgbClr val="000000"/>
                </a:solidFill>
              </a:rPr>
              <a:t>23.08</a:t>
            </a:r>
          </a:p>
          <a:p>
            <a:pPr algn="ctr" eaLnBrk="1" hangingPunct="1">
              <a:spcBef>
                <a:spcPct val="45000"/>
              </a:spcBef>
              <a:buFontTx/>
              <a:buNone/>
            </a:pPr>
            <a:r>
              <a:rPr lang="en-ZA" altLang="en-US" sz="1200">
                <a:solidFill>
                  <a:srgbClr val="000000"/>
                </a:solidFill>
              </a:rPr>
              <a:t>21.85</a:t>
            </a:r>
          </a:p>
          <a:p>
            <a:pPr algn="ctr" eaLnBrk="1" hangingPunct="1">
              <a:spcBef>
                <a:spcPct val="45000"/>
              </a:spcBef>
              <a:buFontTx/>
              <a:buNone/>
            </a:pPr>
            <a:r>
              <a:rPr lang="en-ZA" altLang="en-US" sz="1200">
                <a:solidFill>
                  <a:srgbClr val="000000"/>
                </a:solidFill>
              </a:rPr>
              <a:t>21.20</a:t>
            </a:r>
          </a:p>
          <a:p>
            <a:pPr algn="ctr" eaLnBrk="1" hangingPunct="1">
              <a:spcBef>
                <a:spcPct val="45000"/>
              </a:spcBef>
              <a:buFontTx/>
              <a:buNone/>
            </a:pPr>
            <a:r>
              <a:rPr lang="en-ZA" altLang="en-US" sz="1200">
                <a:solidFill>
                  <a:srgbClr val="000000"/>
                </a:solidFill>
              </a:rPr>
              <a:t>20.29</a:t>
            </a:r>
          </a:p>
          <a:p>
            <a:pPr algn="ctr" eaLnBrk="1" hangingPunct="1">
              <a:spcBef>
                <a:spcPct val="45000"/>
              </a:spcBef>
              <a:buFontTx/>
              <a:buNone/>
            </a:pPr>
            <a:r>
              <a:rPr lang="en-ZA" altLang="en-US" sz="1200">
                <a:solidFill>
                  <a:srgbClr val="000000"/>
                </a:solidFill>
              </a:rPr>
              <a:t>19.42</a:t>
            </a:r>
          </a:p>
          <a:p>
            <a:pPr algn="ctr" eaLnBrk="1" hangingPunct="1">
              <a:spcBef>
                <a:spcPct val="45000"/>
              </a:spcBef>
              <a:buFontTx/>
              <a:buNone/>
            </a:pPr>
            <a:r>
              <a:rPr lang="en-ZA" altLang="en-US" sz="1200">
                <a:solidFill>
                  <a:srgbClr val="000000"/>
                </a:solidFill>
              </a:rPr>
              <a:t>19.24</a:t>
            </a:r>
          </a:p>
          <a:p>
            <a:pPr algn="ctr" eaLnBrk="1" hangingPunct="1">
              <a:spcBef>
                <a:spcPct val="45000"/>
              </a:spcBef>
              <a:buFontTx/>
              <a:buNone/>
            </a:pPr>
            <a:r>
              <a:rPr lang="en-ZA" altLang="en-US" sz="1200">
                <a:solidFill>
                  <a:srgbClr val="000000"/>
                </a:solidFill>
              </a:rPr>
              <a:t>18.99</a:t>
            </a:r>
          </a:p>
          <a:p>
            <a:pPr algn="ctr" eaLnBrk="1" hangingPunct="1">
              <a:spcBef>
                <a:spcPct val="45000"/>
              </a:spcBef>
              <a:buFontTx/>
              <a:buNone/>
            </a:pPr>
            <a:r>
              <a:rPr lang="en-ZA" altLang="en-US" sz="1200">
                <a:solidFill>
                  <a:srgbClr val="000000"/>
                </a:solidFill>
              </a:rPr>
              <a:t>17.16</a:t>
            </a:r>
          </a:p>
          <a:p>
            <a:pPr algn="ctr" eaLnBrk="1" hangingPunct="1">
              <a:spcBef>
                <a:spcPct val="45000"/>
              </a:spcBef>
              <a:buFontTx/>
              <a:buNone/>
            </a:pPr>
            <a:r>
              <a:rPr lang="en-ZA" altLang="en-US" sz="1200">
                <a:solidFill>
                  <a:srgbClr val="000000"/>
                </a:solidFill>
              </a:rPr>
              <a:t>16.81</a:t>
            </a:r>
          </a:p>
          <a:p>
            <a:pPr algn="ctr" eaLnBrk="1" hangingPunct="1">
              <a:spcBef>
                <a:spcPct val="45000"/>
              </a:spcBef>
              <a:buFontTx/>
              <a:buNone/>
            </a:pPr>
            <a:r>
              <a:rPr lang="en-ZA" altLang="en-US" sz="1200">
                <a:solidFill>
                  <a:srgbClr val="000000"/>
                </a:solidFill>
              </a:rPr>
              <a:t>14.83</a:t>
            </a:r>
          </a:p>
          <a:p>
            <a:pPr algn="ctr" eaLnBrk="1" hangingPunct="1">
              <a:spcBef>
                <a:spcPct val="45000"/>
              </a:spcBef>
              <a:buFontTx/>
              <a:buNone/>
            </a:pPr>
            <a:r>
              <a:rPr lang="en-ZA" altLang="en-US" sz="1200">
                <a:solidFill>
                  <a:srgbClr val="000000"/>
                </a:solidFill>
              </a:rPr>
              <a:t>14.62</a:t>
            </a:r>
          </a:p>
          <a:p>
            <a:pPr algn="ctr" eaLnBrk="1" hangingPunct="1">
              <a:spcBef>
                <a:spcPct val="45000"/>
              </a:spcBef>
              <a:buFontTx/>
              <a:buNone/>
            </a:pPr>
            <a:r>
              <a:rPr lang="en-ZA" altLang="en-US" sz="1200">
                <a:solidFill>
                  <a:srgbClr val="000000"/>
                </a:solidFill>
              </a:rPr>
              <a:t>14.47</a:t>
            </a:r>
          </a:p>
        </p:txBody>
      </p:sp>
      <p:sp>
        <p:nvSpPr>
          <p:cNvPr id="189448" name="Text Box 19"/>
          <p:cNvSpPr txBox="1">
            <a:spLocks noChangeArrowheads="1"/>
          </p:cNvSpPr>
          <p:nvPr/>
        </p:nvSpPr>
        <p:spPr bwMode="auto">
          <a:xfrm>
            <a:off x="6372621" y="998538"/>
            <a:ext cx="542135" cy="5096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45000"/>
              </a:spcBef>
              <a:buFontTx/>
              <a:buNone/>
            </a:pPr>
            <a:r>
              <a:rPr lang="en-ZA" altLang="en-US" sz="1200">
                <a:solidFill>
                  <a:srgbClr val="000000"/>
                </a:solidFill>
              </a:rPr>
              <a:t>Rank</a:t>
            </a:r>
          </a:p>
          <a:p>
            <a:pPr algn="ctr" eaLnBrk="1" hangingPunct="1">
              <a:spcBef>
                <a:spcPct val="45000"/>
              </a:spcBef>
              <a:buFontTx/>
              <a:buNone/>
            </a:pPr>
            <a:r>
              <a:rPr lang="en-ZA" altLang="en-US" sz="1200">
                <a:solidFill>
                  <a:srgbClr val="000000"/>
                </a:solidFill>
              </a:rPr>
              <a:t>19</a:t>
            </a:r>
          </a:p>
          <a:p>
            <a:pPr algn="ctr" eaLnBrk="1" hangingPunct="1">
              <a:spcBef>
                <a:spcPct val="45000"/>
              </a:spcBef>
              <a:buFontTx/>
              <a:buNone/>
            </a:pPr>
            <a:r>
              <a:rPr lang="en-ZA" altLang="en-US" sz="1200">
                <a:solidFill>
                  <a:srgbClr val="000000"/>
                </a:solidFill>
              </a:rPr>
              <a:t>20</a:t>
            </a:r>
          </a:p>
          <a:p>
            <a:pPr algn="ctr" eaLnBrk="1" hangingPunct="1">
              <a:spcBef>
                <a:spcPct val="45000"/>
              </a:spcBef>
              <a:buFontTx/>
              <a:buNone/>
            </a:pPr>
            <a:r>
              <a:rPr lang="en-ZA" altLang="en-US" sz="1200">
                <a:solidFill>
                  <a:srgbClr val="000000"/>
                </a:solidFill>
              </a:rPr>
              <a:t>21</a:t>
            </a:r>
          </a:p>
          <a:p>
            <a:pPr algn="ctr" eaLnBrk="1" hangingPunct="1">
              <a:spcBef>
                <a:spcPct val="45000"/>
              </a:spcBef>
              <a:buFontTx/>
              <a:buNone/>
            </a:pPr>
            <a:r>
              <a:rPr lang="en-ZA" altLang="en-US" sz="1200">
                <a:solidFill>
                  <a:srgbClr val="000000"/>
                </a:solidFill>
              </a:rPr>
              <a:t>22</a:t>
            </a:r>
          </a:p>
          <a:p>
            <a:pPr algn="ctr" eaLnBrk="1" hangingPunct="1">
              <a:spcBef>
                <a:spcPct val="45000"/>
              </a:spcBef>
              <a:buFontTx/>
              <a:buNone/>
            </a:pPr>
            <a:r>
              <a:rPr lang="en-ZA" altLang="en-US" sz="1200">
                <a:solidFill>
                  <a:srgbClr val="000000"/>
                </a:solidFill>
              </a:rPr>
              <a:t>23</a:t>
            </a:r>
          </a:p>
          <a:p>
            <a:pPr algn="ctr" eaLnBrk="1" hangingPunct="1">
              <a:spcBef>
                <a:spcPct val="45000"/>
              </a:spcBef>
              <a:buFontTx/>
              <a:buNone/>
            </a:pPr>
            <a:r>
              <a:rPr lang="en-ZA" altLang="en-US" sz="1200">
                <a:solidFill>
                  <a:srgbClr val="000000"/>
                </a:solidFill>
              </a:rPr>
              <a:t>24</a:t>
            </a:r>
          </a:p>
          <a:p>
            <a:pPr algn="ctr" eaLnBrk="1" hangingPunct="1">
              <a:spcBef>
                <a:spcPct val="45000"/>
              </a:spcBef>
              <a:buFontTx/>
              <a:buNone/>
            </a:pPr>
            <a:r>
              <a:rPr lang="en-ZA" altLang="en-US" sz="1200">
                <a:solidFill>
                  <a:srgbClr val="000000"/>
                </a:solidFill>
              </a:rPr>
              <a:t>25</a:t>
            </a:r>
          </a:p>
          <a:p>
            <a:pPr algn="ctr" eaLnBrk="1" hangingPunct="1">
              <a:spcBef>
                <a:spcPct val="45000"/>
              </a:spcBef>
              <a:buFontTx/>
              <a:buNone/>
            </a:pPr>
            <a:r>
              <a:rPr lang="en-ZA" altLang="en-US" sz="1200">
                <a:solidFill>
                  <a:srgbClr val="000000"/>
                </a:solidFill>
              </a:rPr>
              <a:t>26</a:t>
            </a:r>
          </a:p>
          <a:p>
            <a:pPr algn="ctr" eaLnBrk="1" hangingPunct="1">
              <a:spcBef>
                <a:spcPct val="45000"/>
              </a:spcBef>
              <a:buFontTx/>
              <a:buNone/>
            </a:pPr>
            <a:r>
              <a:rPr lang="en-ZA" altLang="en-US" sz="1200">
                <a:solidFill>
                  <a:srgbClr val="000000"/>
                </a:solidFill>
              </a:rPr>
              <a:t>27</a:t>
            </a:r>
          </a:p>
          <a:p>
            <a:pPr algn="ctr" eaLnBrk="1" hangingPunct="1">
              <a:spcBef>
                <a:spcPct val="45000"/>
              </a:spcBef>
              <a:buFontTx/>
              <a:buNone/>
            </a:pPr>
            <a:r>
              <a:rPr lang="en-ZA" altLang="en-US" sz="1200">
                <a:solidFill>
                  <a:srgbClr val="000000"/>
                </a:solidFill>
              </a:rPr>
              <a:t>28</a:t>
            </a:r>
          </a:p>
          <a:p>
            <a:pPr algn="ctr" eaLnBrk="1" hangingPunct="1">
              <a:spcBef>
                <a:spcPct val="45000"/>
              </a:spcBef>
              <a:buFontTx/>
              <a:buNone/>
            </a:pPr>
            <a:r>
              <a:rPr lang="en-ZA" altLang="en-US" sz="1200">
                <a:solidFill>
                  <a:srgbClr val="000000"/>
                </a:solidFill>
              </a:rPr>
              <a:t>29</a:t>
            </a:r>
          </a:p>
          <a:p>
            <a:pPr algn="ctr" eaLnBrk="1" hangingPunct="1">
              <a:spcBef>
                <a:spcPct val="45000"/>
              </a:spcBef>
              <a:buFontTx/>
              <a:buNone/>
            </a:pPr>
            <a:r>
              <a:rPr lang="en-ZA" altLang="en-US" sz="1200">
                <a:solidFill>
                  <a:srgbClr val="000000"/>
                </a:solidFill>
              </a:rPr>
              <a:t>30</a:t>
            </a:r>
          </a:p>
          <a:p>
            <a:pPr algn="ctr" eaLnBrk="1" hangingPunct="1">
              <a:spcBef>
                <a:spcPct val="45000"/>
              </a:spcBef>
              <a:buFontTx/>
              <a:buNone/>
            </a:pPr>
            <a:r>
              <a:rPr lang="en-ZA" altLang="en-US" sz="1200">
                <a:solidFill>
                  <a:srgbClr val="000000"/>
                </a:solidFill>
              </a:rPr>
              <a:t>31</a:t>
            </a:r>
          </a:p>
          <a:p>
            <a:pPr algn="ctr" eaLnBrk="1" hangingPunct="1">
              <a:spcBef>
                <a:spcPct val="45000"/>
              </a:spcBef>
              <a:buFontTx/>
              <a:buNone/>
            </a:pPr>
            <a:r>
              <a:rPr lang="en-ZA" altLang="en-US" sz="1200">
                <a:solidFill>
                  <a:srgbClr val="000000"/>
                </a:solidFill>
              </a:rPr>
              <a:t>32</a:t>
            </a:r>
          </a:p>
          <a:p>
            <a:pPr algn="ctr" eaLnBrk="1" hangingPunct="1">
              <a:spcBef>
                <a:spcPct val="45000"/>
              </a:spcBef>
              <a:buFontTx/>
              <a:buNone/>
            </a:pPr>
            <a:r>
              <a:rPr lang="en-ZA" altLang="en-US" sz="1200">
                <a:solidFill>
                  <a:srgbClr val="000000"/>
                </a:solidFill>
              </a:rPr>
              <a:t>33</a:t>
            </a:r>
          </a:p>
          <a:p>
            <a:pPr algn="ctr" eaLnBrk="1" hangingPunct="1">
              <a:spcBef>
                <a:spcPct val="45000"/>
              </a:spcBef>
              <a:buFontTx/>
              <a:buNone/>
            </a:pPr>
            <a:r>
              <a:rPr lang="en-ZA" altLang="en-US" sz="1200">
                <a:solidFill>
                  <a:srgbClr val="000000"/>
                </a:solidFill>
              </a:rPr>
              <a:t>34</a:t>
            </a:r>
          </a:p>
          <a:p>
            <a:pPr algn="ctr" eaLnBrk="1" hangingPunct="1">
              <a:spcBef>
                <a:spcPct val="45000"/>
              </a:spcBef>
              <a:buFontTx/>
              <a:buNone/>
            </a:pPr>
            <a:r>
              <a:rPr lang="en-ZA" altLang="en-US" sz="1200">
                <a:solidFill>
                  <a:srgbClr val="000000"/>
                </a:solidFill>
              </a:rPr>
              <a:t>35</a:t>
            </a:r>
          </a:p>
          <a:p>
            <a:pPr algn="ctr" eaLnBrk="1" hangingPunct="1">
              <a:spcBef>
                <a:spcPct val="45000"/>
              </a:spcBef>
              <a:buFontTx/>
              <a:buNone/>
            </a:pPr>
            <a:r>
              <a:rPr lang="en-ZA" altLang="en-US" sz="1200">
                <a:solidFill>
                  <a:srgbClr val="000000"/>
                </a:solidFill>
              </a:rPr>
              <a:t>36</a:t>
            </a:r>
          </a:p>
        </p:txBody>
      </p:sp>
      <p:sp>
        <p:nvSpPr>
          <p:cNvPr id="189449" name="Text Box 20"/>
          <p:cNvSpPr txBox="1">
            <a:spLocks noChangeArrowheads="1"/>
          </p:cNvSpPr>
          <p:nvPr/>
        </p:nvSpPr>
        <p:spPr bwMode="auto">
          <a:xfrm>
            <a:off x="7348183" y="998538"/>
            <a:ext cx="1189749" cy="5096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45000"/>
              </a:spcBef>
              <a:buFontTx/>
              <a:buNone/>
            </a:pPr>
            <a:r>
              <a:rPr lang="en-ZA" altLang="en-US" sz="1200">
                <a:solidFill>
                  <a:srgbClr val="000000"/>
                </a:solidFill>
              </a:rPr>
              <a:t>Country</a:t>
            </a:r>
          </a:p>
          <a:p>
            <a:pPr algn="ctr" eaLnBrk="1" hangingPunct="1">
              <a:spcBef>
                <a:spcPct val="45000"/>
              </a:spcBef>
              <a:buFontTx/>
              <a:buNone/>
            </a:pPr>
            <a:r>
              <a:rPr lang="en-ZA" altLang="en-US" sz="1200">
                <a:solidFill>
                  <a:srgbClr val="000000"/>
                </a:solidFill>
              </a:rPr>
              <a:t>Indonesia</a:t>
            </a:r>
          </a:p>
          <a:p>
            <a:pPr algn="ctr" eaLnBrk="1" hangingPunct="1">
              <a:spcBef>
                <a:spcPct val="45000"/>
              </a:spcBef>
              <a:buFontTx/>
              <a:buNone/>
            </a:pPr>
            <a:r>
              <a:rPr lang="en-ZA" altLang="en-US" sz="1200">
                <a:solidFill>
                  <a:srgbClr val="000000"/>
                </a:solidFill>
              </a:rPr>
              <a:t>Sri Lanka</a:t>
            </a:r>
          </a:p>
          <a:p>
            <a:pPr algn="ctr" eaLnBrk="1" hangingPunct="1">
              <a:spcBef>
                <a:spcPct val="45000"/>
              </a:spcBef>
              <a:buFontTx/>
              <a:buNone/>
            </a:pPr>
            <a:r>
              <a:rPr lang="en-ZA" altLang="en-US" sz="1200">
                <a:solidFill>
                  <a:srgbClr val="000000"/>
                </a:solidFill>
              </a:rPr>
              <a:t>Chad</a:t>
            </a:r>
          </a:p>
          <a:p>
            <a:pPr algn="ctr" eaLnBrk="1" hangingPunct="1">
              <a:spcBef>
                <a:spcPct val="45000"/>
              </a:spcBef>
              <a:buFontTx/>
              <a:buNone/>
            </a:pPr>
            <a:r>
              <a:rPr lang="en-ZA" altLang="en-US" sz="1200">
                <a:solidFill>
                  <a:srgbClr val="000000"/>
                </a:solidFill>
              </a:rPr>
              <a:t>Afghanistan</a:t>
            </a:r>
          </a:p>
          <a:p>
            <a:pPr algn="ctr" eaLnBrk="1" hangingPunct="1">
              <a:spcBef>
                <a:spcPct val="45000"/>
              </a:spcBef>
              <a:buFontTx/>
              <a:buNone/>
            </a:pPr>
            <a:r>
              <a:rPr lang="en-ZA" altLang="en-US" sz="1200">
                <a:solidFill>
                  <a:srgbClr val="000000"/>
                </a:solidFill>
              </a:rPr>
              <a:t>Central Africa</a:t>
            </a:r>
          </a:p>
          <a:p>
            <a:pPr algn="ctr" eaLnBrk="1" hangingPunct="1">
              <a:spcBef>
                <a:spcPct val="45000"/>
              </a:spcBef>
              <a:buFontTx/>
              <a:buNone/>
            </a:pPr>
            <a:r>
              <a:rPr lang="en-ZA" altLang="en-US" sz="1200">
                <a:solidFill>
                  <a:srgbClr val="000000"/>
                </a:solidFill>
              </a:rPr>
              <a:t>Bangladesh</a:t>
            </a:r>
          </a:p>
          <a:p>
            <a:pPr algn="ctr" eaLnBrk="1" hangingPunct="1">
              <a:spcBef>
                <a:spcPct val="45000"/>
              </a:spcBef>
              <a:buFontTx/>
              <a:buNone/>
            </a:pPr>
            <a:r>
              <a:rPr lang="en-ZA" altLang="en-US" sz="1200">
                <a:solidFill>
                  <a:srgbClr val="000000"/>
                </a:solidFill>
              </a:rPr>
              <a:t>Equ. Guinea</a:t>
            </a:r>
          </a:p>
          <a:p>
            <a:pPr algn="ctr" eaLnBrk="1" hangingPunct="1">
              <a:spcBef>
                <a:spcPct val="45000"/>
              </a:spcBef>
              <a:buFontTx/>
              <a:buNone/>
            </a:pPr>
            <a:r>
              <a:rPr lang="en-ZA" altLang="en-US" sz="1200">
                <a:solidFill>
                  <a:srgbClr val="000000"/>
                </a:solidFill>
              </a:rPr>
              <a:t>Burkina Faso</a:t>
            </a:r>
          </a:p>
          <a:p>
            <a:pPr algn="ctr" eaLnBrk="1" hangingPunct="1">
              <a:spcBef>
                <a:spcPct val="45000"/>
              </a:spcBef>
              <a:buFontTx/>
              <a:buNone/>
            </a:pPr>
            <a:r>
              <a:rPr lang="en-ZA" altLang="en-US" sz="1200">
                <a:solidFill>
                  <a:srgbClr val="000000"/>
                </a:solidFill>
              </a:rPr>
              <a:t>Angola</a:t>
            </a:r>
          </a:p>
          <a:p>
            <a:pPr algn="ctr" eaLnBrk="1" hangingPunct="1">
              <a:spcBef>
                <a:spcPct val="45000"/>
              </a:spcBef>
              <a:buFontTx/>
              <a:buNone/>
            </a:pPr>
            <a:r>
              <a:rPr lang="en-ZA" altLang="en-US" sz="1200">
                <a:solidFill>
                  <a:srgbClr val="000000"/>
                </a:solidFill>
              </a:rPr>
              <a:t>Niger</a:t>
            </a:r>
          </a:p>
          <a:p>
            <a:pPr algn="ctr" eaLnBrk="1" hangingPunct="1">
              <a:spcBef>
                <a:spcPct val="45000"/>
              </a:spcBef>
              <a:buFontTx/>
              <a:buNone/>
            </a:pPr>
            <a:r>
              <a:rPr lang="en-ZA" altLang="en-US" sz="1200">
                <a:solidFill>
                  <a:srgbClr val="000000"/>
                </a:solidFill>
              </a:rPr>
              <a:t>Maldives</a:t>
            </a:r>
          </a:p>
          <a:p>
            <a:pPr algn="ctr" eaLnBrk="1" hangingPunct="1">
              <a:spcBef>
                <a:spcPct val="45000"/>
              </a:spcBef>
              <a:buFontTx/>
              <a:buNone/>
            </a:pPr>
            <a:r>
              <a:rPr lang="en-ZA" altLang="en-US" sz="1200">
                <a:solidFill>
                  <a:srgbClr val="000000"/>
                </a:solidFill>
              </a:rPr>
              <a:t>Cambodia</a:t>
            </a:r>
          </a:p>
          <a:p>
            <a:pPr algn="ctr" eaLnBrk="1" hangingPunct="1">
              <a:spcBef>
                <a:spcPct val="45000"/>
              </a:spcBef>
              <a:buFontTx/>
              <a:buNone/>
            </a:pPr>
            <a:r>
              <a:rPr lang="en-ZA" altLang="en-US" sz="1200">
                <a:solidFill>
                  <a:srgbClr val="000000"/>
                </a:solidFill>
              </a:rPr>
              <a:t>Guinea-Bissau</a:t>
            </a:r>
          </a:p>
          <a:p>
            <a:pPr algn="ctr" eaLnBrk="1" hangingPunct="1">
              <a:spcBef>
                <a:spcPct val="45000"/>
              </a:spcBef>
              <a:buFontTx/>
              <a:buNone/>
            </a:pPr>
            <a:r>
              <a:rPr lang="en-ZA" altLang="en-US" sz="1200">
                <a:solidFill>
                  <a:srgbClr val="000000"/>
                </a:solidFill>
              </a:rPr>
              <a:t>Bhutan</a:t>
            </a:r>
          </a:p>
          <a:p>
            <a:pPr algn="ctr" eaLnBrk="1" hangingPunct="1">
              <a:spcBef>
                <a:spcPct val="45000"/>
              </a:spcBef>
              <a:buFontTx/>
              <a:buNone/>
            </a:pPr>
            <a:r>
              <a:rPr lang="en-ZA" altLang="en-US" sz="1200">
                <a:solidFill>
                  <a:srgbClr val="000000"/>
                </a:solidFill>
              </a:rPr>
              <a:t>Cote d’Ivoire</a:t>
            </a:r>
          </a:p>
          <a:p>
            <a:pPr algn="ctr" eaLnBrk="1" hangingPunct="1">
              <a:spcBef>
                <a:spcPct val="45000"/>
              </a:spcBef>
              <a:buFontTx/>
              <a:buNone/>
            </a:pPr>
            <a:r>
              <a:rPr lang="en-ZA" altLang="en-US" sz="1200">
                <a:solidFill>
                  <a:srgbClr val="000000"/>
                </a:solidFill>
              </a:rPr>
              <a:t>DR Congo</a:t>
            </a:r>
          </a:p>
          <a:p>
            <a:pPr algn="ctr" eaLnBrk="1" hangingPunct="1">
              <a:spcBef>
                <a:spcPct val="45000"/>
              </a:spcBef>
              <a:buFontTx/>
              <a:buNone/>
            </a:pPr>
            <a:r>
              <a:rPr lang="en-ZA" altLang="en-US" sz="1200">
                <a:solidFill>
                  <a:srgbClr val="000000"/>
                </a:solidFill>
              </a:rPr>
              <a:t>Guinea</a:t>
            </a:r>
          </a:p>
          <a:p>
            <a:pPr algn="ctr" eaLnBrk="1" hangingPunct="1">
              <a:spcBef>
                <a:spcPct val="45000"/>
              </a:spcBef>
              <a:buFontTx/>
              <a:buNone/>
            </a:pPr>
            <a:r>
              <a:rPr lang="en-ZA" altLang="en-US" sz="1200">
                <a:solidFill>
                  <a:srgbClr val="000000"/>
                </a:solidFill>
              </a:rPr>
              <a:t>South Africa</a:t>
            </a:r>
          </a:p>
        </p:txBody>
      </p:sp>
      <p:sp>
        <p:nvSpPr>
          <p:cNvPr id="189450" name="Text Box 21"/>
          <p:cNvSpPr txBox="1">
            <a:spLocks noChangeArrowheads="1"/>
          </p:cNvSpPr>
          <p:nvPr/>
        </p:nvSpPr>
        <p:spPr bwMode="auto">
          <a:xfrm>
            <a:off x="8938690" y="998538"/>
            <a:ext cx="567784" cy="5096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45000"/>
              </a:spcBef>
              <a:buFontTx/>
              <a:buNone/>
            </a:pPr>
            <a:r>
              <a:rPr lang="en-ZA" altLang="en-US" sz="1200">
                <a:solidFill>
                  <a:srgbClr val="000000"/>
                </a:solidFill>
              </a:rPr>
              <a:t>Rate</a:t>
            </a:r>
          </a:p>
          <a:p>
            <a:pPr algn="ctr" eaLnBrk="1" hangingPunct="1">
              <a:spcBef>
                <a:spcPct val="45000"/>
              </a:spcBef>
              <a:buFontTx/>
              <a:buNone/>
            </a:pPr>
            <a:r>
              <a:rPr lang="en-ZA" altLang="en-US" sz="1200">
                <a:solidFill>
                  <a:srgbClr val="000000"/>
                </a:solidFill>
              </a:rPr>
              <a:t>14.44</a:t>
            </a:r>
          </a:p>
          <a:p>
            <a:pPr algn="ctr" eaLnBrk="1" hangingPunct="1">
              <a:spcBef>
                <a:spcPct val="45000"/>
              </a:spcBef>
              <a:buFontTx/>
              <a:buNone/>
            </a:pPr>
            <a:r>
              <a:rPr lang="en-ZA" altLang="en-US" sz="1200">
                <a:solidFill>
                  <a:srgbClr val="000000"/>
                </a:solidFill>
              </a:rPr>
              <a:t>13.98</a:t>
            </a:r>
          </a:p>
          <a:p>
            <a:pPr algn="ctr" eaLnBrk="1" hangingPunct="1">
              <a:spcBef>
                <a:spcPct val="45000"/>
              </a:spcBef>
              <a:buFontTx/>
              <a:buNone/>
            </a:pPr>
            <a:r>
              <a:rPr lang="en-ZA" altLang="en-US" sz="1200">
                <a:solidFill>
                  <a:srgbClr val="000000"/>
                </a:solidFill>
              </a:rPr>
              <a:t>13.63</a:t>
            </a:r>
          </a:p>
          <a:p>
            <a:pPr algn="ctr" eaLnBrk="1" hangingPunct="1">
              <a:spcBef>
                <a:spcPct val="45000"/>
              </a:spcBef>
              <a:buFontTx/>
              <a:buNone/>
            </a:pPr>
            <a:r>
              <a:rPr lang="en-ZA" altLang="en-US" sz="1200">
                <a:solidFill>
                  <a:srgbClr val="000000"/>
                </a:solidFill>
              </a:rPr>
              <a:t>13.62</a:t>
            </a:r>
          </a:p>
          <a:p>
            <a:pPr algn="ctr" eaLnBrk="1" hangingPunct="1">
              <a:spcBef>
                <a:spcPct val="45000"/>
              </a:spcBef>
              <a:buFontTx/>
              <a:buNone/>
            </a:pPr>
            <a:r>
              <a:rPr lang="en-ZA" altLang="en-US" sz="1200">
                <a:solidFill>
                  <a:srgbClr val="000000"/>
                </a:solidFill>
              </a:rPr>
              <a:t>13.51</a:t>
            </a:r>
          </a:p>
          <a:p>
            <a:pPr algn="ctr" eaLnBrk="1" hangingPunct="1">
              <a:spcBef>
                <a:spcPct val="45000"/>
              </a:spcBef>
              <a:buFontTx/>
              <a:buNone/>
            </a:pPr>
            <a:r>
              <a:rPr lang="en-ZA" altLang="en-US" sz="1200">
                <a:solidFill>
                  <a:srgbClr val="000000"/>
                </a:solidFill>
              </a:rPr>
              <a:t>23.92</a:t>
            </a:r>
          </a:p>
          <a:p>
            <a:pPr algn="ctr" eaLnBrk="1" hangingPunct="1">
              <a:spcBef>
                <a:spcPct val="45000"/>
              </a:spcBef>
              <a:buFontTx/>
              <a:buNone/>
            </a:pPr>
            <a:r>
              <a:rPr lang="en-ZA" altLang="en-US" sz="1200">
                <a:solidFill>
                  <a:srgbClr val="000000"/>
                </a:solidFill>
              </a:rPr>
              <a:t>12.31</a:t>
            </a:r>
          </a:p>
          <a:p>
            <a:pPr algn="ctr" eaLnBrk="1" hangingPunct="1">
              <a:spcBef>
                <a:spcPct val="45000"/>
              </a:spcBef>
              <a:buFontTx/>
              <a:buNone/>
            </a:pPr>
            <a:r>
              <a:rPr lang="en-ZA" altLang="en-US" sz="1200">
                <a:solidFill>
                  <a:srgbClr val="000000"/>
                </a:solidFill>
              </a:rPr>
              <a:t>12.21</a:t>
            </a:r>
          </a:p>
          <a:p>
            <a:pPr algn="ctr" eaLnBrk="1" hangingPunct="1">
              <a:spcBef>
                <a:spcPct val="45000"/>
              </a:spcBef>
              <a:buFontTx/>
              <a:buNone/>
            </a:pPr>
            <a:r>
              <a:rPr lang="en-ZA" altLang="en-US" sz="1200">
                <a:solidFill>
                  <a:srgbClr val="000000"/>
                </a:solidFill>
              </a:rPr>
              <a:t>12.18</a:t>
            </a:r>
          </a:p>
          <a:p>
            <a:pPr algn="ctr" eaLnBrk="1" hangingPunct="1">
              <a:spcBef>
                <a:spcPct val="45000"/>
              </a:spcBef>
              <a:buFontTx/>
              <a:buNone/>
            </a:pPr>
            <a:r>
              <a:rPr lang="en-ZA" altLang="en-US" sz="1200">
                <a:solidFill>
                  <a:srgbClr val="000000"/>
                </a:solidFill>
              </a:rPr>
              <a:t>11.65</a:t>
            </a:r>
          </a:p>
          <a:p>
            <a:pPr algn="ctr" eaLnBrk="1" hangingPunct="1">
              <a:spcBef>
                <a:spcPct val="45000"/>
              </a:spcBef>
              <a:buFontTx/>
              <a:buNone/>
            </a:pPr>
            <a:r>
              <a:rPr lang="en-ZA" altLang="en-US" sz="1200">
                <a:solidFill>
                  <a:srgbClr val="000000"/>
                </a:solidFill>
              </a:rPr>
              <a:t>11.62</a:t>
            </a:r>
          </a:p>
          <a:p>
            <a:pPr algn="ctr" eaLnBrk="1" hangingPunct="1">
              <a:spcBef>
                <a:spcPct val="45000"/>
              </a:spcBef>
              <a:buFontTx/>
              <a:buNone/>
            </a:pPr>
            <a:r>
              <a:rPr lang="en-ZA" altLang="en-US" sz="1200">
                <a:solidFill>
                  <a:srgbClr val="000000"/>
                </a:solidFill>
              </a:rPr>
              <a:t>11.59</a:t>
            </a:r>
          </a:p>
          <a:p>
            <a:pPr algn="ctr" eaLnBrk="1" hangingPunct="1">
              <a:spcBef>
                <a:spcPct val="45000"/>
              </a:spcBef>
              <a:buFontTx/>
              <a:buNone/>
            </a:pPr>
            <a:r>
              <a:rPr lang="en-ZA" altLang="en-US" sz="1200">
                <a:solidFill>
                  <a:srgbClr val="000000"/>
                </a:solidFill>
              </a:rPr>
              <a:t>11.43</a:t>
            </a:r>
          </a:p>
          <a:p>
            <a:pPr algn="ctr" eaLnBrk="1" hangingPunct="1">
              <a:spcBef>
                <a:spcPct val="45000"/>
              </a:spcBef>
              <a:buFontTx/>
              <a:buNone/>
            </a:pPr>
            <a:r>
              <a:rPr lang="en-ZA" altLang="en-US" sz="1200">
                <a:solidFill>
                  <a:srgbClr val="000000"/>
                </a:solidFill>
              </a:rPr>
              <a:t>11.18</a:t>
            </a:r>
          </a:p>
          <a:p>
            <a:pPr algn="ctr" eaLnBrk="1" hangingPunct="1">
              <a:spcBef>
                <a:spcPct val="45000"/>
              </a:spcBef>
              <a:buFontTx/>
              <a:buNone/>
            </a:pPr>
            <a:r>
              <a:rPr lang="en-ZA" altLang="en-US" sz="1200">
                <a:solidFill>
                  <a:srgbClr val="000000"/>
                </a:solidFill>
              </a:rPr>
              <a:t>10.86</a:t>
            </a:r>
          </a:p>
          <a:p>
            <a:pPr algn="ctr" eaLnBrk="1" hangingPunct="1">
              <a:spcBef>
                <a:spcPct val="45000"/>
              </a:spcBef>
              <a:buFontTx/>
              <a:buNone/>
            </a:pPr>
            <a:r>
              <a:rPr lang="en-ZA" altLang="en-US" sz="1200">
                <a:solidFill>
                  <a:srgbClr val="000000"/>
                </a:solidFill>
              </a:rPr>
              <a:t>10.86</a:t>
            </a:r>
          </a:p>
          <a:p>
            <a:pPr algn="ctr" eaLnBrk="1" hangingPunct="1">
              <a:spcBef>
                <a:spcPct val="45000"/>
              </a:spcBef>
              <a:buFontTx/>
              <a:buNone/>
            </a:pPr>
            <a:r>
              <a:rPr lang="en-ZA" altLang="en-US" sz="1200">
                <a:solidFill>
                  <a:srgbClr val="000000"/>
                </a:solidFill>
              </a:rPr>
              <a:t>10.72</a:t>
            </a:r>
          </a:p>
          <a:p>
            <a:pPr algn="ctr" eaLnBrk="1" hangingPunct="1">
              <a:spcBef>
                <a:spcPct val="45000"/>
              </a:spcBef>
              <a:buFontTx/>
              <a:buNone/>
            </a:pPr>
            <a:r>
              <a:rPr lang="en-ZA" altLang="en-US" sz="1200">
                <a:solidFill>
                  <a:srgbClr val="000000"/>
                </a:solidFill>
              </a:rPr>
              <a:t>10.71</a:t>
            </a:r>
          </a:p>
        </p:txBody>
      </p:sp>
      <p:sp>
        <p:nvSpPr>
          <p:cNvPr id="189451" name="Line 25"/>
          <p:cNvSpPr>
            <a:spLocks noChangeShapeType="1"/>
          </p:cNvSpPr>
          <p:nvPr/>
        </p:nvSpPr>
        <p:spPr bwMode="auto">
          <a:xfrm>
            <a:off x="6096000" y="954088"/>
            <a:ext cx="0" cy="51752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189452" name="Line 26"/>
          <p:cNvSpPr>
            <a:spLocks noChangeShapeType="1"/>
          </p:cNvSpPr>
          <p:nvPr/>
        </p:nvSpPr>
        <p:spPr bwMode="auto">
          <a:xfrm>
            <a:off x="2586038" y="1284288"/>
            <a:ext cx="706596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189453" name="Line 27"/>
          <p:cNvSpPr>
            <a:spLocks noChangeShapeType="1"/>
          </p:cNvSpPr>
          <p:nvPr/>
        </p:nvSpPr>
        <p:spPr bwMode="auto">
          <a:xfrm>
            <a:off x="2563813" y="1538288"/>
            <a:ext cx="70659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189454" name="Line 29"/>
          <p:cNvSpPr>
            <a:spLocks noChangeShapeType="1"/>
          </p:cNvSpPr>
          <p:nvPr/>
        </p:nvSpPr>
        <p:spPr bwMode="auto">
          <a:xfrm>
            <a:off x="2586038" y="1808163"/>
            <a:ext cx="70659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189455" name="Line 30"/>
          <p:cNvSpPr>
            <a:spLocks noChangeShapeType="1"/>
          </p:cNvSpPr>
          <p:nvPr/>
        </p:nvSpPr>
        <p:spPr bwMode="auto">
          <a:xfrm>
            <a:off x="2586038" y="2062163"/>
            <a:ext cx="70659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189456" name="Line 31"/>
          <p:cNvSpPr>
            <a:spLocks noChangeShapeType="1"/>
          </p:cNvSpPr>
          <p:nvPr/>
        </p:nvSpPr>
        <p:spPr bwMode="auto">
          <a:xfrm>
            <a:off x="2586038" y="2320925"/>
            <a:ext cx="70659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189457" name="Line 32"/>
          <p:cNvSpPr>
            <a:spLocks noChangeShapeType="1"/>
          </p:cNvSpPr>
          <p:nvPr/>
        </p:nvSpPr>
        <p:spPr bwMode="auto">
          <a:xfrm>
            <a:off x="2586038" y="2589213"/>
            <a:ext cx="70659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189458" name="Line 33"/>
          <p:cNvSpPr>
            <a:spLocks noChangeShapeType="1"/>
          </p:cNvSpPr>
          <p:nvPr/>
        </p:nvSpPr>
        <p:spPr bwMode="auto">
          <a:xfrm>
            <a:off x="2586038" y="2857500"/>
            <a:ext cx="70659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189459" name="Line 34"/>
          <p:cNvSpPr>
            <a:spLocks noChangeShapeType="1"/>
          </p:cNvSpPr>
          <p:nvPr/>
        </p:nvSpPr>
        <p:spPr bwMode="auto">
          <a:xfrm>
            <a:off x="2586038" y="3125788"/>
            <a:ext cx="70659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189460" name="Line 35"/>
          <p:cNvSpPr>
            <a:spLocks noChangeShapeType="1"/>
          </p:cNvSpPr>
          <p:nvPr/>
        </p:nvSpPr>
        <p:spPr bwMode="auto">
          <a:xfrm>
            <a:off x="2586038" y="3394075"/>
            <a:ext cx="70659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189461" name="Line 36"/>
          <p:cNvSpPr>
            <a:spLocks noChangeShapeType="1"/>
          </p:cNvSpPr>
          <p:nvPr/>
        </p:nvSpPr>
        <p:spPr bwMode="auto">
          <a:xfrm>
            <a:off x="2586038" y="3662363"/>
            <a:ext cx="70659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189462" name="Line 37"/>
          <p:cNvSpPr>
            <a:spLocks noChangeShapeType="1"/>
          </p:cNvSpPr>
          <p:nvPr/>
        </p:nvSpPr>
        <p:spPr bwMode="auto">
          <a:xfrm>
            <a:off x="2586038" y="3930650"/>
            <a:ext cx="70659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189463" name="Line 38"/>
          <p:cNvSpPr>
            <a:spLocks noChangeShapeType="1"/>
          </p:cNvSpPr>
          <p:nvPr/>
        </p:nvSpPr>
        <p:spPr bwMode="auto">
          <a:xfrm>
            <a:off x="2586038" y="4198938"/>
            <a:ext cx="70659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189464" name="Line 39"/>
          <p:cNvSpPr>
            <a:spLocks noChangeShapeType="1"/>
          </p:cNvSpPr>
          <p:nvPr/>
        </p:nvSpPr>
        <p:spPr bwMode="auto">
          <a:xfrm>
            <a:off x="2586038" y="4467225"/>
            <a:ext cx="70659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189465" name="Line 40"/>
          <p:cNvSpPr>
            <a:spLocks noChangeShapeType="1"/>
          </p:cNvSpPr>
          <p:nvPr/>
        </p:nvSpPr>
        <p:spPr bwMode="auto">
          <a:xfrm>
            <a:off x="2586038" y="4735513"/>
            <a:ext cx="70659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189466" name="Line 41"/>
          <p:cNvSpPr>
            <a:spLocks noChangeShapeType="1"/>
          </p:cNvSpPr>
          <p:nvPr/>
        </p:nvSpPr>
        <p:spPr bwMode="auto">
          <a:xfrm>
            <a:off x="2586038" y="4994275"/>
            <a:ext cx="70659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189467" name="Line 42"/>
          <p:cNvSpPr>
            <a:spLocks noChangeShapeType="1"/>
          </p:cNvSpPr>
          <p:nvPr/>
        </p:nvSpPr>
        <p:spPr bwMode="auto">
          <a:xfrm>
            <a:off x="2586038" y="5253038"/>
            <a:ext cx="70659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189468" name="Line 43"/>
          <p:cNvSpPr>
            <a:spLocks noChangeShapeType="1"/>
          </p:cNvSpPr>
          <p:nvPr/>
        </p:nvSpPr>
        <p:spPr bwMode="auto">
          <a:xfrm>
            <a:off x="2586038" y="5511800"/>
            <a:ext cx="70659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189469" name="Line 44"/>
          <p:cNvSpPr>
            <a:spLocks noChangeShapeType="1"/>
          </p:cNvSpPr>
          <p:nvPr/>
        </p:nvSpPr>
        <p:spPr bwMode="auto">
          <a:xfrm>
            <a:off x="2586038" y="5770563"/>
            <a:ext cx="70659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189471" name="Rounded Rectangle 1"/>
          <p:cNvSpPr>
            <a:spLocks noChangeArrowheads="1"/>
          </p:cNvSpPr>
          <p:nvPr/>
        </p:nvSpPr>
        <p:spPr bwMode="auto">
          <a:xfrm>
            <a:off x="6096000" y="5764214"/>
            <a:ext cx="3556000" cy="369887"/>
          </a:xfrm>
          <a:prstGeom prst="roundRect">
            <a:avLst>
              <a:gd name="adj" fmla="val 16667"/>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32" name="TextBox 1"/>
          <p:cNvSpPr txBox="1">
            <a:spLocks noChangeArrowheads="1"/>
          </p:cNvSpPr>
          <p:nvPr/>
        </p:nvSpPr>
        <p:spPr bwMode="auto">
          <a:xfrm>
            <a:off x="7134020" y="6529389"/>
            <a:ext cx="49689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dirty="0">
                <a:solidFill>
                  <a:srgbClr val="000000"/>
                </a:solidFill>
              </a:rPr>
              <a:t>http://www.worldlifeexpectancy.com/cause-of-death/asthma/by-country</a:t>
            </a:r>
          </a:p>
        </p:txBody>
      </p:sp>
    </p:spTree>
    <p:extLst>
      <p:ext uri="{BB962C8B-B14F-4D97-AF65-F5344CB8AC3E}">
        <p14:creationId xmlns:p14="http://schemas.microsoft.com/office/powerpoint/2010/main" val="132446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2686050" y="2247900"/>
            <a:ext cx="6781800" cy="352425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060606"/>
              </a:solidFill>
              <a:effectLst/>
              <a:uLnTx/>
              <a:uFillTx/>
              <a:latin typeface="Arial" panose="020B0604020202020204" pitchFamily="34" charset="0"/>
              <a:ea typeface="+mn-ea"/>
              <a:cs typeface="+mn-cs"/>
            </a:endParaRPr>
          </a:p>
        </p:txBody>
      </p:sp>
      <p:sp>
        <p:nvSpPr>
          <p:cNvPr id="8197" name="Text Box 5"/>
          <p:cNvSpPr txBox="1">
            <a:spLocks noChangeArrowheads="1"/>
          </p:cNvSpPr>
          <p:nvPr/>
        </p:nvSpPr>
        <p:spPr bwMode="auto">
          <a:xfrm>
            <a:off x="2746375" y="1693864"/>
            <a:ext cx="6642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60606"/>
                </a:solidFill>
                <a:effectLst/>
                <a:uLnTx/>
                <a:uFillTx/>
                <a:latin typeface="Arial" panose="020B0604020202020204" pitchFamily="34" charset="0"/>
                <a:ea typeface="+mn-ea"/>
                <a:cs typeface="+mn-cs"/>
              </a:rPr>
              <a:t>Good                                                                          Poor</a:t>
            </a:r>
          </a:p>
        </p:txBody>
      </p:sp>
      <p:sp>
        <p:nvSpPr>
          <p:cNvPr id="8198" name="Line 6"/>
          <p:cNvSpPr>
            <a:spLocks noChangeShapeType="1"/>
          </p:cNvSpPr>
          <p:nvPr/>
        </p:nvSpPr>
        <p:spPr bwMode="auto">
          <a:xfrm flipV="1">
            <a:off x="3638550" y="1885950"/>
            <a:ext cx="4914900" cy="19050"/>
          </a:xfrm>
          <a:prstGeom prst="line">
            <a:avLst/>
          </a:prstGeom>
          <a:noFill/>
          <a:ln w="41275">
            <a:solidFill>
              <a:schemeClr val="bg1"/>
            </a:solidFill>
            <a:round/>
            <a:headEnd type="stealth" w="med" len="med"/>
            <a:tailEnd type="stealth" w="med" len="me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060606"/>
              </a:solidFill>
              <a:effectLst/>
              <a:uLnTx/>
              <a:uFillTx/>
              <a:latin typeface="Arial" panose="020B0604020202020204" pitchFamily="34" charset="0"/>
              <a:ea typeface="+mn-ea"/>
              <a:cs typeface="+mn-cs"/>
            </a:endParaRPr>
          </a:p>
        </p:txBody>
      </p:sp>
      <p:sp>
        <p:nvSpPr>
          <p:cNvPr id="8199" name="Rectangle 9"/>
          <p:cNvSpPr>
            <a:spLocks noChangeArrowheads="1"/>
          </p:cNvSpPr>
          <p:nvPr/>
        </p:nvSpPr>
        <p:spPr bwMode="auto">
          <a:xfrm>
            <a:off x="1190625" y="1684338"/>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60606"/>
                </a:solidFill>
                <a:effectLst/>
                <a:uLnTx/>
                <a:uFillTx/>
                <a:latin typeface="Arial" panose="020B0604020202020204" pitchFamily="34" charset="0"/>
                <a:ea typeface="+mn-ea"/>
                <a:cs typeface="+mn-cs"/>
              </a:rPr>
              <a:t>                                                        </a:t>
            </a:r>
          </a:p>
        </p:txBody>
      </p:sp>
      <p:sp>
        <p:nvSpPr>
          <p:cNvPr id="8200" name="Text Box 10"/>
          <p:cNvSpPr txBox="1">
            <a:spLocks noChangeArrowheads="1"/>
          </p:cNvSpPr>
          <p:nvPr/>
        </p:nvSpPr>
        <p:spPr bwMode="auto">
          <a:xfrm>
            <a:off x="2976862" y="1649413"/>
            <a:ext cx="461665" cy="9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60606"/>
              </a:solidFill>
              <a:effectLst/>
              <a:uLnTx/>
              <a:uFillTx/>
              <a:latin typeface="Arial" panose="020B0604020202020204" pitchFamily="34" charset="0"/>
              <a:ea typeface="+mn-ea"/>
              <a:cs typeface="+mn-cs"/>
            </a:endParaRPr>
          </a:p>
        </p:txBody>
      </p:sp>
      <p:sp>
        <p:nvSpPr>
          <p:cNvPr id="8201" name="Text Box 12"/>
          <p:cNvSpPr txBox="1">
            <a:spLocks noChangeArrowheads="1"/>
          </p:cNvSpPr>
          <p:nvPr/>
        </p:nvSpPr>
        <p:spPr bwMode="auto">
          <a:xfrm>
            <a:off x="2038036" y="2201864"/>
            <a:ext cx="492443" cy="363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60606"/>
                </a:solidFill>
                <a:effectLst/>
                <a:uLnTx/>
                <a:uFillTx/>
                <a:latin typeface="Arial" panose="020B0604020202020204" pitchFamily="34" charset="0"/>
                <a:ea typeface="+mn-ea"/>
                <a:cs typeface="+mn-cs"/>
              </a:rPr>
              <a:t>Mild                                </a:t>
            </a:r>
            <a:r>
              <a:rPr kumimoji="0" lang="en-US" altLang="en-US" sz="2000" b="0" i="0" u="none" strike="noStrike" kern="1200" cap="none" spc="0" normalizeH="0" baseline="0" noProof="0" dirty="0" smtClean="0">
                <a:ln>
                  <a:noFill/>
                </a:ln>
                <a:solidFill>
                  <a:srgbClr val="060606"/>
                </a:solidFill>
                <a:effectLst/>
                <a:uLnTx/>
                <a:uFillTx/>
                <a:latin typeface="Arial" panose="020B0604020202020204" pitchFamily="34" charset="0"/>
                <a:ea typeface="+mn-ea"/>
                <a:cs typeface="+mn-cs"/>
              </a:rPr>
              <a:t>Severe</a:t>
            </a:r>
            <a:endParaRPr kumimoji="0" lang="en-US" altLang="en-US" sz="2000" b="0" i="0" u="none" strike="noStrike" kern="1200" cap="none" spc="0" normalizeH="0" baseline="0" noProof="0" dirty="0">
              <a:ln>
                <a:noFill/>
              </a:ln>
              <a:solidFill>
                <a:srgbClr val="060606"/>
              </a:solidFill>
              <a:effectLst/>
              <a:uLnTx/>
              <a:uFillTx/>
              <a:latin typeface="Arial" panose="020B0604020202020204" pitchFamily="34" charset="0"/>
              <a:ea typeface="+mn-ea"/>
              <a:cs typeface="+mn-cs"/>
            </a:endParaRPr>
          </a:p>
        </p:txBody>
      </p:sp>
      <p:sp>
        <p:nvSpPr>
          <p:cNvPr id="8202" name="Line 14"/>
          <p:cNvSpPr>
            <a:spLocks noChangeShapeType="1"/>
          </p:cNvSpPr>
          <p:nvPr/>
        </p:nvSpPr>
        <p:spPr bwMode="auto">
          <a:xfrm>
            <a:off x="2247900" y="2762250"/>
            <a:ext cx="0" cy="2114550"/>
          </a:xfrm>
          <a:prstGeom prst="line">
            <a:avLst/>
          </a:prstGeom>
          <a:noFill/>
          <a:ln w="47625">
            <a:solidFill>
              <a:schemeClr val="bg1"/>
            </a:solidFill>
            <a:round/>
            <a:headEnd type="stealth" w="med" len="med"/>
            <a:tailEnd type="stealth" w="med" len="me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060606"/>
              </a:solidFill>
              <a:effectLst/>
              <a:uLnTx/>
              <a:uFillTx/>
              <a:latin typeface="Arial" panose="020B0604020202020204" pitchFamily="34" charset="0"/>
              <a:ea typeface="+mn-ea"/>
              <a:cs typeface="+mn-cs"/>
            </a:endParaRPr>
          </a:p>
        </p:txBody>
      </p:sp>
      <p:sp>
        <p:nvSpPr>
          <p:cNvPr id="8203" name="Text Box 15"/>
          <p:cNvSpPr txBox="1">
            <a:spLocks noChangeArrowheads="1"/>
          </p:cNvSpPr>
          <p:nvPr/>
        </p:nvSpPr>
        <p:spPr bwMode="auto">
          <a:xfrm>
            <a:off x="5482691" y="1316038"/>
            <a:ext cx="12779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smtClean="0">
                <a:ln>
                  <a:noFill/>
                </a:ln>
                <a:solidFill>
                  <a:srgbClr val="060606"/>
                </a:solidFill>
                <a:effectLst/>
                <a:uLnTx/>
                <a:uFillTx/>
                <a:latin typeface="Arial" panose="020B0604020202020204" pitchFamily="34" charset="0"/>
                <a:ea typeface="+mn-ea"/>
                <a:cs typeface="+mn-cs"/>
              </a:rPr>
              <a:t>Control</a:t>
            </a:r>
            <a:endParaRPr kumimoji="0" lang="en-US" altLang="en-US" sz="2400" b="1" i="0" u="none" strike="noStrike" kern="1200" cap="none" spc="0" normalizeH="0" baseline="0" noProof="0" dirty="0">
              <a:ln>
                <a:noFill/>
              </a:ln>
              <a:solidFill>
                <a:srgbClr val="060606"/>
              </a:solidFill>
              <a:effectLst/>
              <a:uLnTx/>
              <a:uFillTx/>
              <a:latin typeface="Arial" panose="020B0604020202020204" pitchFamily="34" charset="0"/>
              <a:ea typeface="+mn-ea"/>
              <a:cs typeface="+mn-cs"/>
            </a:endParaRPr>
          </a:p>
        </p:txBody>
      </p:sp>
      <p:sp>
        <p:nvSpPr>
          <p:cNvPr id="8204" name="Text Box 16"/>
          <p:cNvSpPr txBox="1">
            <a:spLocks noChangeArrowheads="1"/>
          </p:cNvSpPr>
          <p:nvPr/>
        </p:nvSpPr>
        <p:spPr bwMode="auto">
          <a:xfrm>
            <a:off x="1700254" y="3135314"/>
            <a:ext cx="553998" cy="1204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smtClean="0">
                <a:ln>
                  <a:noFill/>
                </a:ln>
                <a:solidFill>
                  <a:srgbClr val="060606"/>
                </a:solidFill>
                <a:effectLst/>
                <a:uLnTx/>
                <a:uFillTx/>
                <a:latin typeface="Arial" panose="020B0604020202020204" pitchFamily="34" charset="0"/>
                <a:ea typeface="+mn-ea"/>
                <a:cs typeface="+mn-cs"/>
              </a:rPr>
              <a:t>Severity</a:t>
            </a:r>
            <a:endParaRPr kumimoji="0" lang="en-US" altLang="en-US" sz="2400" b="0" i="0" u="none" strike="noStrike" kern="1200" cap="none" spc="0" normalizeH="0" baseline="0" noProof="0" dirty="0">
              <a:ln>
                <a:noFill/>
              </a:ln>
              <a:solidFill>
                <a:srgbClr val="060606"/>
              </a:solidFill>
              <a:effectLst/>
              <a:uLnTx/>
              <a:uFillTx/>
              <a:latin typeface="Arial" panose="020B0604020202020204" pitchFamily="34" charset="0"/>
              <a:ea typeface="+mn-ea"/>
              <a:cs typeface="+mn-cs"/>
            </a:endParaRPr>
          </a:p>
        </p:txBody>
      </p:sp>
      <p:sp>
        <p:nvSpPr>
          <p:cNvPr id="13" name="5-Point Star 12"/>
          <p:cNvSpPr/>
          <p:nvPr/>
        </p:nvSpPr>
        <p:spPr>
          <a:xfrm>
            <a:off x="8610600" y="2571750"/>
            <a:ext cx="495300" cy="53340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5-Point Star 13"/>
          <p:cNvSpPr/>
          <p:nvPr/>
        </p:nvSpPr>
        <p:spPr>
          <a:xfrm>
            <a:off x="2857500" y="4972050"/>
            <a:ext cx="495300" cy="53340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Title 1"/>
          <p:cNvSpPr txBox="1">
            <a:spLocks/>
          </p:cNvSpPr>
          <p:nvPr/>
        </p:nvSpPr>
        <p:spPr>
          <a:xfrm>
            <a:off x="516090" y="142875"/>
            <a:ext cx="11159820" cy="569189"/>
          </a:xfrm>
          <a:prstGeom prst="rect">
            <a:avLst/>
          </a:prstGeom>
        </p:spPr>
        <p:txBody>
          <a:bodyPr wrap="square" lIns="0" tIns="46799" rIns="89999" bIns="46799" anchor="b">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srgbClr val="060606"/>
                </a:solidFill>
                <a:effectLst/>
                <a:uLnTx/>
                <a:uFillTx/>
                <a:latin typeface="Arial (Headings)"/>
                <a:ea typeface="+mn-ea"/>
                <a:cs typeface="+mn-cs"/>
              </a:rPr>
              <a:t>Control vs. Severity</a:t>
            </a:r>
            <a:endParaRPr kumimoji="0" lang="en-GB" sz="3600" b="1" i="0" u="none" strike="noStrike" kern="1200" cap="none" spc="0" normalizeH="0" baseline="0" noProof="0" dirty="0">
              <a:ln>
                <a:noFill/>
              </a:ln>
              <a:solidFill>
                <a:srgbClr val="060606"/>
              </a:solidFill>
              <a:effectLst/>
              <a:uLnTx/>
              <a:uFillTx/>
              <a:latin typeface="Arial (Headings)"/>
              <a:ea typeface="+mn-ea"/>
              <a:cs typeface="+mn-cs"/>
            </a:endParaRPr>
          </a:p>
        </p:txBody>
      </p:sp>
      <p:cxnSp>
        <p:nvCxnSpPr>
          <p:cNvPr id="16" name="Straight Connector 15"/>
          <p:cNvCxnSpPr/>
          <p:nvPr/>
        </p:nvCxnSpPr>
        <p:spPr>
          <a:xfrm flipV="1">
            <a:off x="504551" y="748135"/>
            <a:ext cx="11182898" cy="8316"/>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57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p:cNvSpPr/>
          <p:nvPr/>
        </p:nvSpPr>
        <p:spPr>
          <a:xfrm>
            <a:off x="761553" y="1007483"/>
            <a:ext cx="10668895" cy="5634383"/>
          </a:xfrm>
          <a:prstGeom prst="ellipse">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9218" name="AutoShape 2"/>
          <p:cNvSpPr>
            <a:spLocks noChangeArrowheads="1"/>
          </p:cNvSpPr>
          <p:nvPr/>
        </p:nvSpPr>
        <p:spPr bwMode="auto">
          <a:xfrm>
            <a:off x="4267200" y="2397125"/>
            <a:ext cx="3124200" cy="2971800"/>
          </a:xfrm>
          <a:prstGeom prst="irregularSeal1">
            <a:avLst/>
          </a:prstGeom>
          <a:solidFill>
            <a:srgbClr val="008000"/>
          </a:solidFill>
          <a:ln>
            <a:noFill/>
            <a:headEnd/>
            <a:tailEnd/>
          </a:ln>
        </p:spPr>
        <p:style>
          <a:lnRef idx="1">
            <a:schemeClr val="accent1"/>
          </a:lnRef>
          <a:fillRef idx="1003">
            <a:schemeClr val="dk1"/>
          </a:fillRef>
          <a:effectRef idx="2">
            <a:schemeClr val="accent1"/>
          </a:effectRef>
          <a:fontRef idx="minor">
            <a:schemeClr val="lt1"/>
          </a:fontRef>
        </p:style>
        <p:txBody>
          <a:bodyPr wrap="none" anchor="ct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19" name="Rectangle 3"/>
          <p:cNvSpPr>
            <a:spLocks noChangeArrowheads="1"/>
          </p:cNvSpPr>
          <p:nvPr/>
        </p:nvSpPr>
        <p:spPr bwMode="auto">
          <a:xfrm>
            <a:off x="2738438" y="4940300"/>
            <a:ext cx="152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Functional status?</a:t>
            </a: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9220" name="Rectangle 4"/>
          <p:cNvSpPr>
            <a:spLocks noChangeArrowheads="1"/>
          </p:cNvSpPr>
          <p:nvPr/>
        </p:nvSpPr>
        <p:spPr bwMode="auto">
          <a:xfrm>
            <a:off x="7212013" y="1398588"/>
            <a:ext cx="1600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60606"/>
                </a:solidFill>
                <a:effectLst/>
                <a:uLnTx/>
                <a:uFillTx/>
                <a:latin typeface="Arial" panose="020B0604020202020204" pitchFamily="34" charset="0"/>
                <a:ea typeface="+mn-ea"/>
                <a:cs typeface="+mn-cs"/>
              </a:rPr>
              <a:t>Day-time symptoms? </a:t>
            </a:r>
            <a:endParaRPr kumimoji="0" lang="en-US" altLang="en-US" sz="2400" b="0" i="0" u="none" strike="noStrike" kern="1200" cap="none" spc="0" normalizeH="0" baseline="0" noProof="0">
              <a:ln>
                <a:noFill/>
              </a:ln>
              <a:solidFill>
                <a:srgbClr val="060606"/>
              </a:solidFill>
              <a:effectLst/>
              <a:uLnTx/>
              <a:uFillTx/>
              <a:latin typeface="Times New Roman" panose="02020603050405020304" pitchFamily="18" charset="0"/>
              <a:ea typeface="+mn-ea"/>
              <a:cs typeface="+mn-cs"/>
            </a:endParaRPr>
          </a:p>
        </p:txBody>
      </p:sp>
      <p:sp>
        <p:nvSpPr>
          <p:cNvPr id="9221" name="Rectangle 5"/>
          <p:cNvSpPr>
            <a:spLocks noChangeArrowheads="1"/>
          </p:cNvSpPr>
          <p:nvPr/>
        </p:nvSpPr>
        <p:spPr bwMode="auto">
          <a:xfrm>
            <a:off x="4670425" y="5703888"/>
            <a:ext cx="2266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60606"/>
                </a:solidFill>
                <a:effectLst/>
                <a:uLnTx/>
                <a:uFillTx/>
                <a:latin typeface="Arial" panose="020B0604020202020204" pitchFamily="34" charset="0"/>
                <a:ea typeface="+mn-ea"/>
                <a:cs typeface="+mn-cs"/>
              </a:rPr>
              <a:t>Missed work and/or school?</a:t>
            </a:r>
            <a:endParaRPr kumimoji="0" lang="en-US" altLang="en-US" sz="2400" b="0" i="0" u="none" strike="noStrike" kern="1200" cap="none" spc="0" normalizeH="0" baseline="0" noProof="0">
              <a:ln>
                <a:noFill/>
              </a:ln>
              <a:solidFill>
                <a:srgbClr val="060606"/>
              </a:solidFill>
              <a:effectLst/>
              <a:uLnTx/>
              <a:uFillTx/>
              <a:latin typeface="Times New Roman" panose="02020603050405020304" pitchFamily="18" charset="0"/>
              <a:ea typeface="+mn-ea"/>
              <a:cs typeface="+mn-cs"/>
            </a:endParaRPr>
          </a:p>
        </p:txBody>
      </p:sp>
      <p:sp>
        <p:nvSpPr>
          <p:cNvPr id="9222" name="Rectangle 6"/>
          <p:cNvSpPr>
            <a:spLocks noChangeArrowheads="1"/>
          </p:cNvSpPr>
          <p:nvPr/>
        </p:nvSpPr>
        <p:spPr bwMode="auto">
          <a:xfrm>
            <a:off x="4495800" y="2016125"/>
            <a:ext cx="17145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060606"/>
              </a:solidFill>
              <a:effectLst/>
              <a:uLnTx/>
              <a:uFillTx/>
              <a:latin typeface="Arial" panose="020B0604020202020204" pitchFamily="34" charset="0"/>
              <a:ea typeface="+mn-ea"/>
              <a:cs typeface="+mn-cs"/>
            </a:endParaRPr>
          </a:p>
        </p:txBody>
      </p:sp>
      <p:sp>
        <p:nvSpPr>
          <p:cNvPr id="9223" name="Rectangle 7"/>
          <p:cNvSpPr>
            <a:spLocks noChangeArrowheads="1"/>
          </p:cNvSpPr>
          <p:nvPr/>
        </p:nvSpPr>
        <p:spPr bwMode="auto">
          <a:xfrm>
            <a:off x="8193088" y="2538413"/>
            <a:ext cx="1631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60606"/>
                </a:solidFill>
                <a:effectLst/>
                <a:uLnTx/>
                <a:uFillTx/>
                <a:latin typeface="Arial" panose="020B0604020202020204" pitchFamily="34" charset="0"/>
                <a:ea typeface="+mn-ea"/>
                <a:cs typeface="+mn-cs"/>
              </a:rPr>
              <a:t>Night-time awakenings?</a:t>
            </a:r>
            <a:endParaRPr kumimoji="0" lang="en-US" altLang="en-US" sz="2400" b="0" i="0" u="none" strike="noStrike" kern="1200" cap="none" spc="0" normalizeH="0" baseline="0" noProof="0">
              <a:ln>
                <a:noFill/>
              </a:ln>
              <a:solidFill>
                <a:srgbClr val="060606"/>
              </a:solidFill>
              <a:effectLst/>
              <a:uLnTx/>
              <a:uFillTx/>
              <a:latin typeface="Times New Roman" panose="02020603050405020304" pitchFamily="18" charset="0"/>
              <a:ea typeface="+mn-ea"/>
              <a:cs typeface="+mn-cs"/>
            </a:endParaRPr>
          </a:p>
        </p:txBody>
      </p:sp>
      <p:sp>
        <p:nvSpPr>
          <p:cNvPr id="9224" name="Rectangle 8"/>
          <p:cNvSpPr>
            <a:spLocks noChangeArrowheads="1"/>
          </p:cNvSpPr>
          <p:nvPr/>
        </p:nvSpPr>
        <p:spPr bwMode="auto">
          <a:xfrm>
            <a:off x="4079876" y="5327650"/>
            <a:ext cx="164147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25" name="Rectangle 9"/>
          <p:cNvSpPr>
            <a:spLocks noChangeArrowheads="1"/>
          </p:cNvSpPr>
          <p:nvPr/>
        </p:nvSpPr>
        <p:spPr bwMode="auto">
          <a:xfrm>
            <a:off x="4789488" y="1406525"/>
            <a:ext cx="198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60606"/>
                </a:solidFill>
                <a:effectLst/>
                <a:uLnTx/>
                <a:uFillTx/>
                <a:latin typeface="Arial" panose="020B0604020202020204" pitchFamily="34" charset="0"/>
                <a:ea typeface="+mn-ea"/>
                <a:cs typeface="+mn-cs"/>
              </a:rPr>
              <a:t>Lung </a:t>
            </a:r>
            <a:br>
              <a:rPr kumimoji="0" lang="en-US" altLang="en-US" sz="2000" b="1" i="0" u="none" strike="noStrike" kern="1200" cap="none" spc="0" normalizeH="0" baseline="0" noProof="0">
                <a:ln>
                  <a:noFill/>
                </a:ln>
                <a:solidFill>
                  <a:srgbClr val="060606"/>
                </a:solidFill>
                <a:effectLst/>
                <a:uLnTx/>
                <a:uFillTx/>
                <a:latin typeface="Arial" panose="020B0604020202020204" pitchFamily="34" charset="0"/>
                <a:ea typeface="+mn-ea"/>
                <a:cs typeface="+mn-cs"/>
              </a:rPr>
            </a:br>
            <a:r>
              <a:rPr kumimoji="0" lang="en-US" altLang="en-US" sz="2000" b="1" i="0" u="none" strike="noStrike" kern="1200" cap="none" spc="0" normalizeH="0" baseline="0" noProof="0">
                <a:ln>
                  <a:noFill/>
                </a:ln>
                <a:solidFill>
                  <a:srgbClr val="060606"/>
                </a:solidFill>
                <a:effectLst/>
                <a:uLnTx/>
                <a:uFillTx/>
                <a:latin typeface="Arial" panose="020B0604020202020204" pitchFamily="34" charset="0"/>
                <a:ea typeface="+mn-ea"/>
                <a:cs typeface="+mn-cs"/>
              </a:rPr>
              <a:t>function?</a:t>
            </a:r>
          </a:p>
        </p:txBody>
      </p:sp>
      <p:sp>
        <p:nvSpPr>
          <p:cNvPr id="9226" name="Rectangle 10"/>
          <p:cNvSpPr>
            <a:spLocks noChangeArrowheads="1"/>
          </p:cNvSpPr>
          <p:nvPr/>
        </p:nvSpPr>
        <p:spPr bwMode="auto">
          <a:xfrm>
            <a:off x="4289426" y="3254376"/>
            <a:ext cx="248602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060606"/>
              </a:solidFill>
              <a:effectLst/>
              <a:uLnTx/>
              <a:uFillTx/>
              <a:latin typeface="Arial" panose="020B0604020202020204" pitchFamily="34" charset="0"/>
              <a:ea typeface="+mn-ea"/>
              <a:cs typeface="+mn-cs"/>
            </a:endParaRPr>
          </a:p>
        </p:txBody>
      </p:sp>
      <p:sp>
        <p:nvSpPr>
          <p:cNvPr id="9227" name="Rectangle 11"/>
          <p:cNvSpPr>
            <a:spLocks noChangeArrowheads="1"/>
          </p:cNvSpPr>
          <p:nvPr/>
        </p:nvSpPr>
        <p:spPr bwMode="white">
          <a:xfrm>
            <a:off x="5136327" y="3354388"/>
            <a:ext cx="131927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mn-cs"/>
              </a:rPr>
              <a:t>Asthma</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mn-cs"/>
              </a:rPr>
              <a:t>Control</a:t>
            </a:r>
            <a:endParaRPr kumimoji="0" lang="en-US" altLang="en-US" sz="24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9228" name="Rectangle 12"/>
          <p:cNvSpPr>
            <a:spLocks noChangeArrowheads="1"/>
          </p:cNvSpPr>
          <p:nvPr/>
        </p:nvSpPr>
        <p:spPr bwMode="auto">
          <a:xfrm>
            <a:off x="8181976" y="3611563"/>
            <a:ext cx="17367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60606"/>
                </a:solidFill>
                <a:effectLst/>
                <a:uLnTx/>
                <a:uFillTx/>
                <a:latin typeface="Arial" panose="020B0604020202020204" pitchFamily="34" charset="0"/>
                <a:ea typeface="+mn-ea"/>
                <a:cs typeface="+mn-cs"/>
              </a:rPr>
              <a:t>Use of rescue therapy?</a:t>
            </a:r>
            <a:endParaRPr kumimoji="0" lang="en-US" altLang="en-US" sz="2400" b="0" i="0" u="none" strike="noStrike" kern="1200" cap="none" spc="0" normalizeH="0" baseline="0" noProof="0">
              <a:ln>
                <a:noFill/>
              </a:ln>
              <a:solidFill>
                <a:srgbClr val="060606"/>
              </a:solidFill>
              <a:effectLst/>
              <a:uLnTx/>
              <a:uFillTx/>
              <a:latin typeface="Times New Roman" panose="02020603050405020304" pitchFamily="18" charset="0"/>
              <a:ea typeface="+mn-ea"/>
              <a:cs typeface="+mn-cs"/>
            </a:endParaRPr>
          </a:p>
        </p:txBody>
      </p:sp>
      <p:sp>
        <p:nvSpPr>
          <p:cNvPr id="9229" name="Line 13"/>
          <p:cNvSpPr>
            <a:spLocks noChangeShapeType="1"/>
          </p:cNvSpPr>
          <p:nvPr/>
        </p:nvSpPr>
        <p:spPr bwMode="auto">
          <a:xfrm flipV="1">
            <a:off x="5794375" y="4810125"/>
            <a:ext cx="0" cy="838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060606"/>
              </a:solidFill>
              <a:effectLst/>
              <a:uLnTx/>
              <a:uFillTx/>
              <a:latin typeface="Arial" panose="020B0604020202020204" pitchFamily="34" charset="0"/>
              <a:ea typeface="+mn-ea"/>
              <a:cs typeface="+mn-cs"/>
            </a:endParaRPr>
          </a:p>
        </p:txBody>
      </p:sp>
      <p:sp>
        <p:nvSpPr>
          <p:cNvPr id="9230" name="Line 14"/>
          <p:cNvSpPr>
            <a:spLocks noChangeShapeType="1"/>
          </p:cNvSpPr>
          <p:nvPr/>
        </p:nvSpPr>
        <p:spPr bwMode="auto">
          <a:xfrm rot="10800000" flipH="1" flipV="1">
            <a:off x="5781675" y="2052639"/>
            <a:ext cx="12700" cy="70008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060606"/>
              </a:solidFill>
              <a:effectLst/>
              <a:uLnTx/>
              <a:uFillTx/>
              <a:latin typeface="Arial" panose="020B0604020202020204" pitchFamily="34" charset="0"/>
              <a:ea typeface="+mn-ea"/>
              <a:cs typeface="+mn-cs"/>
            </a:endParaRPr>
          </a:p>
        </p:txBody>
      </p:sp>
      <p:sp>
        <p:nvSpPr>
          <p:cNvPr id="9231" name="Line 15"/>
          <p:cNvSpPr>
            <a:spLocks noChangeShapeType="1"/>
          </p:cNvSpPr>
          <p:nvPr/>
        </p:nvSpPr>
        <p:spPr bwMode="auto">
          <a:xfrm rot="-7800000" flipH="1" flipV="1">
            <a:off x="6921500" y="1892300"/>
            <a:ext cx="101600" cy="10731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060606"/>
              </a:solidFill>
              <a:effectLst/>
              <a:uLnTx/>
              <a:uFillTx/>
              <a:latin typeface="Arial" panose="020B0604020202020204" pitchFamily="34" charset="0"/>
              <a:ea typeface="+mn-ea"/>
              <a:cs typeface="+mn-cs"/>
            </a:endParaRPr>
          </a:p>
        </p:txBody>
      </p:sp>
      <p:sp>
        <p:nvSpPr>
          <p:cNvPr id="9232" name="Line 16"/>
          <p:cNvSpPr>
            <a:spLocks noChangeShapeType="1"/>
          </p:cNvSpPr>
          <p:nvPr/>
        </p:nvSpPr>
        <p:spPr bwMode="auto">
          <a:xfrm rot="7800000" flipV="1">
            <a:off x="4700589" y="1939926"/>
            <a:ext cx="136525" cy="10509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060606"/>
              </a:solidFill>
              <a:effectLst/>
              <a:uLnTx/>
              <a:uFillTx/>
              <a:latin typeface="Arial" panose="020B0604020202020204" pitchFamily="34" charset="0"/>
              <a:ea typeface="+mn-ea"/>
              <a:cs typeface="+mn-cs"/>
            </a:endParaRPr>
          </a:p>
        </p:txBody>
      </p:sp>
      <p:sp>
        <p:nvSpPr>
          <p:cNvPr id="9233" name="Line 17"/>
          <p:cNvSpPr>
            <a:spLocks noChangeShapeType="1"/>
          </p:cNvSpPr>
          <p:nvPr/>
        </p:nvSpPr>
        <p:spPr bwMode="auto">
          <a:xfrm rot="-3000000" flipH="1" flipV="1">
            <a:off x="7341395" y="4339432"/>
            <a:ext cx="1587" cy="838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060606"/>
              </a:solidFill>
              <a:effectLst/>
              <a:uLnTx/>
              <a:uFillTx/>
              <a:latin typeface="Arial" panose="020B0604020202020204" pitchFamily="34" charset="0"/>
              <a:ea typeface="+mn-ea"/>
              <a:cs typeface="+mn-cs"/>
            </a:endParaRPr>
          </a:p>
        </p:txBody>
      </p:sp>
      <p:sp>
        <p:nvSpPr>
          <p:cNvPr id="9234" name="Line 18"/>
          <p:cNvSpPr>
            <a:spLocks noChangeShapeType="1"/>
          </p:cNvSpPr>
          <p:nvPr/>
        </p:nvSpPr>
        <p:spPr bwMode="auto">
          <a:xfrm rot="3000000" flipH="1" flipV="1">
            <a:off x="4517231" y="4315619"/>
            <a:ext cx="1588" cy="838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35" name="Rectangle 19"/>
          <p:cNvSpPr>
            <a:spLocks noChangeArrowheads="1"/>
          </p:cNvSpPr>
          <p:nvPr/>
        </p:nvSpPr>
        <p:spPr bwMode="auto">
          <a:xfrm>
            <a:off x="1897063" y="2625725"/>
            <a:ext cx="198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60606"/>
                </a:solidFill>
                <a:effectLst/>
                <a:uLnTx/>
                <a:uFillTx/>
                <a:latin typeface="Arial" panose="020B0604020202020204" pitchFamily="34" charset="0"/>
                <a:ea typeface="+mn-ea"/>
                <a:cs typeface="+mn-cs"/>
              </a:rPr>
              <a:t>Healthcare resource use?</a:t>
            </a:r>
          </a:p>
        </p:txBody>
      </p:sp>
      <p:sp>
        <p:nvSpPr>
          <p:cNvPr id="9236" name="Line 20"/>
          <p:cNvSpPr>
            <a:spLocks noChangeShapeType="1"/>
          </p:cNvSpPr>
          <p:nvPr/>
        </p:nvSpPr>
        <p:spPr bwMode="auto">
          <a:xfrm rot="5519924" flipH="1" flipV="1">
            <a:off x="4080669" y="3591719"/>
            <a:ext cx="36512" cy="838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37" name="Rectangle 21"/>
          <p:cNvSpPr>
            <a:spLocks noChangeArrowheads="1"/>
          </p:cNvSpPr>
          <p:nvPr/>
        </p:nvSpPr>
        <p:spPr bwMode="auto">
          <a:xfrm>
            <a:off x="7646988" y="4940300"/>
            <a:ext cx="2266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60606"/>
                </a:solidFill>
                <a:effectLst/>
                <a:uLnTx/>
                <a:uFillTx/>
                <a:latin typeface="Arial" panose="020B0604020202020204" pitchFamily="34" charset="0"/>
                <a:ea typeface="+mn-ea"/>
                <a:cs typeface="+mn-cs"/>
              </a:rPr>
              <a:t>Patient self-report of control?</a:t>
            </a:r>
            <a:endParaRPr kumimoji="0" lang="en-US" altLang="en-US" sz="2400" b="0" i="0" u="none" strike="noStrike" kern="1200" cap="none" spc="0" normalizeH="0" baseline="0" noProof="0">
              <a:ln>
                <a:noFill/>
              </a:ln>
              <a:solidFill>
                <a:srgbClr val="060606"/>
              </a:solidFill>
              <a:effectLst/>
              <a:uLnTx/>
              <a:uFillTx/>
              <a:latin typeface="Times New Roman" panose="02020603050405020304" pitchFamily="18" charset="0"/>
              <a:ea typeface="+mn-ea"/>
              <a:cs typeface="+mn-cs"/>
            </a:endParaRPr>
          </a:p>
        </p:txBody>
      </p:sp>
      <p:sp>
        <p:nvSpPr>
          <p:cNvPr id="9238" name="Line 22"/>
          <p:cNvSpPr>
            <a:spLocks noChangeShapeType="1"/>
          </p:cNvSpPr>
          <p:nvPr/>
        </p:nvSpPr>
        <p:spPr bwMode="auto">
          <a:xfrm rot="-5265632" flipH="1" flipV="1">
            <a:off x="7620795" y="3394870"/>
            <a:ext cx="39687" cy="10255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060606"/>
              </a:solidFill>
              <a:effectLst/>
              <a:uLnTx/>
              <a:uFillTx/>
              <a:latin typeface="Arial" panose="020B0604020202020204" pitchFamily="34" charset="0"/>
              <a:ea typeface="+mn-ea"/>
              <a:cs typeface="+mn-cs"/>
            </a:endParaRPr>
          </a:p>
        </p:txBody>
      </p:sp>
      <p:sp>
        <p:nvSpPr>
          <p:cNvPr id="9239" name="Rectangle 23"/>
          <p:cNvSpPr>
            <a:spLocks noChangeArrowheads="1"/>
          </p:cNvSpPr>
          <p:nvPr/>
        </p:nvSpPr>
        <p:spPr bwMode="auto">
          <a:xfrm>
            <a:off x="2501900" y="1763713"/>
            <a:ext cx="1735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60606"/>
                </a:solidFill>
                <a:effectLst/>
                <a:uLnTx/>
                <a:uFillTx/>
                <a:latin typeface="Arial" panose="020B0604020202020204" pitchFamily="34" charset="0"/>
                <a:ea typeface="+mn-ea"/>
                <a:cs typeface="+mn-cs"/>
              </a:rPr>
              <a:t>Inflammation?</a:t>
            </a:r>
            <a:endParaRPr kumimoji="0" lang="en-US" altLang="en-US" sz="2400" b="0" i="0" u="none" strike="noStrike" kern="1200" cap="none" spc="0" normalizeH="0" baseline="0" noProof="0">
              <a:ln>
                <a:noFill/>
              </a:ln>
              <a:solidFill>
                <a:srgbClr val="060606"/>
              </a:solidFill>
              <a:effectLst/>
              <a:uLnTx/>
              <a:uFillTx/>
              <a:latin typeface="Times New Roman" panose="02020603050405020304" pitchFamily="18" charset="0"/>
              <a:ea typeface="+mn-ea"/>
              <a:cs typeface="+mn-cs"/>
            </a:endParaRPr>
          </a:p>
        </p:txBody>
      </p:sp>
      <p:sp>
        <p:nvSpPr>
          <p:cNvPr id="9240" name="Line 24"/>
          <p:cNvSpPr>
            <a:spLocks noChangeShapeType="1"/>
          </p:cNvSpPr>
          <p:nvPr/>
        </p:nvSpPr>
        <p:spPr bwMode="auto">
          <a:xfrm>
            <a:off x="3751263" y="2930525"/>
            <a:ext cx="773112" cy="457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41" name="Rectangle 25"/>
          <p:cNvSpPr>
            <a:spLocks noChangeArrowheads="1"/>
          </p:cNvSpPr>
          <p:nvPr/>
        </p:nvSpPr>
        <p:spPr bwMode="auto">
          <a:xfrm>
            <a:off x="2178051" y="3713163"/>
            <a:ext cx="15097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bg1"/>
                </a:solidFill>
                <a:latin typeface="Arial" panose="020B0604020202020204" pitchFamily="34" charset="0"/>
              </a:defRPr>
            </a:lvl1pPr>
            <a:lvl2pPr marL="742950" indent="-285750" eaLnBrk="0" hangingPunct="0">
              <a:spcBef>
                <a:spcPct val="20000"/>
              </a:spcBef>
              <a:buChar char="–"/>
              <a:defRPr sz="2800">
                <a:solidFill>
                  <a:schemeClr val="bg1"/>
                </a:solidFill>
                <a:latin typeface="Arial" panose="020B0604020202020204" pitchFamily="34" charset="0"/>
              </a:defRPr>
            </a:lvl2pPr>
            <a:lvl3pPr marL="1143000" indent="-228600" eaLnBrk="0" hangingPunct="0">
              <a:spcBef>
                <a:spcPct val="20000"/>
              </a:spcBef>
              <a:buChar char="•"/>
              <a:defRPr sz="2400">
                <a:solidFill>
                  <a:schemeClr val="bg1"/>
                </a:solidFill>
                <a:latin typeface="Arial" panose="020B0604020202020204" pitchFamily="34" charset="0"/>
              </a:defRPr>
            </a:lvl3pPr>
            <a:lvl4pPr marL="1600200" indent="-228600" eaLnBrk="0" hangingPunct="0">
              <a:spcBef>
                <a:spcPct val="20000"/>
              </a:spcBef>
              <a:buChar char="–"/>
              <a:defRPr sz="2000">
                <a:solidFill>
                  <a:schemeClr val="bg1"/>
                </a:solidFill>
                <a:latin typeface="Arial" panose="020B0604020202020204" pitchFamily="34" charset="0"/>
              </a:defRPr>
            </a:lvl4pPr>
            <a:lvl5pPr marL="2057400" indent="-228600" eaLnBrk="0" hangingPunct="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60606"/>
                </a:solidFill>
                <a:effectLst/>
                <a:uLnTx/>
                <a:uFillTx/>
                <a:latin typeface="Arial" panose="020B0604020202020204" pitchFamily="34" charset="0"/>
                <a:ea typeface="+mn-ea"/>
                <a:cs typeface="+mn-cs"/>
              </a:rPr>
              <a:t>Satisfaction </a:t>
            </a:r>
            <a:br>
              <a:rPr kumimoji="0" lang="en-US" altLang="en-US" sz="2000" b="1" i="0" u="none" strike="noStrike" kern="1200" cap="none" spc="0" normalizeH="0" baseline="0" noProof="0">
                <a:ln>
                  <a:noFill/>
                </a:ln>
                <a:solidFill>
                  <a:srgbClr val="060606"/>
                </a:solidFill>
                <a:effectLst/>
                <a:uLnTx/>
                <a:uFillTx/>
                <a:latin typeface="Arial" panose="020B0604020202020204" pitchFamily="34" charset="0"/>
                <a:ea typeface="+mn-ea"/>
                <a:cs typeface="+mn-cs"/>
              </a:rPr>
            </a:br>
            <a:r>
              <a:rPr kumimoji="0" lang="en-US" altLang="en-US" sz="2000" b="1" i="0" u="none" strike="noStrike" kern="1200" cap="none" spc="0" normalizeH="0" baseline="0" noProof="0">
                <a:ln>
                  <a:noFill/>
                </a:ln>
                <a:solidFill>
                  <a:srgbClr val="060606"/>
                </a:solidFill>
                <a:effectLst/>
                <a:uLnTx/>
                <a:uFillTx/>
                <a:latin typeface="Arial" panose="020B0604020202020204" pitchFamily="34" charset="0"/>
                <a:ea typeface="+mn-ea"/>
                <a:cs typeface="+mn-cs"/>
              </a:rPr>
              <a:t>with care?</a:t>
            </a:r>
            <a:endParaRPr kumimoji="0" lang="en-US" altLang="en-US" sz="2400" b="0" i="0" u="none" strike="noStrike" kern="1200" cap="none" spc="0" normalizeH="0" baseline="0" noProof="0">
              <a:ln>
                <a:noFill/>
              </a:ln>
              <a:solidFill>
                <a:srgbClr val="060606"/>
              </a:solidFill>
              <a:effectLst/>
              <a:uLnTx/>
              <a:uFillTx/>
              <a:latin typeface="Times New Roman" panose="02020603050405020304" pitchFamily="18" charset="0"/>
              <a:ea typeface="+mn-ea"/>
              <a:cs typeface="+mn-cs"/>
            </a:endParaRPr>
          </a:p>
        </p:txBody>
      </p:sp>
      <p:sp>
        <p:nvSpPr>
          <p:cNvPr id="9242" name="Line 26"/>
          <p:cNvSpPr>
            <a:spLocks noChangeShapeType="1"/>
          </p:cNvSpPr>
          <p:nvPr/>
        </p:nvSpPr>
        <p:spPr bwMode="auto">
          <a:xfrm flipH="1">
            <a:off x="7058026" y="3006725"/>
            <a:ext cx="1095375" cy="304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060606"/>
              </a:solidFill>
              <a:effectLst/>
              <a:uLnTx/>
              <a:uFillTx/>
              <a:latin typeface="Arial" panose="020B0604020202020204" pitchFamily="34" charset="0"/>
              <a:ea typeface="+mn-ea"/>
              <a:cs typeface="+mn-cs"/>
            </a:endParaRPr>
          </a:p>
        </p:txBody>
      </p:sp>
      <p:sp>
        <p:nvSpPr>
          <p:cNvPr id="28" name="Text Box 15"/>
          <p:cNvSpPr txBox="1">
            <a:spLocks noChangeArrowheads="1"/>
          </p:cNvSpPr>
          <p:nvPr/>
        </p:nvSpPr>
        <p:spPr bwMode="auto">
          <a:xfrm>
            <a:off x="983673" y="193847"/>
            <a:ext cx="10224654" cy="5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85000"/>
              </a:lnSpc>
              <a:spcBef>
                <a:spcPct val="0"/>
              </a:spcBef>
              <a:spcAft>
                <a:spcPts val="0"/>
              </a:spcAft>
              <a:buClrTx/>
              <a:buSzTx/>
              <a:buFontTx/>
              <a:buNone/>
              <a:tabLst/>
              <a:defRPr/>
            </a:pPr>
            <a:r>
              <a:rPr kumimoji="0" lang="en-ZA" altLang="en-US" sz="3600" b="1" i="0" u="none" strike="noStrike" kern="1200" cap="none" spc="0" normalizeH="0" baseline="0" noProof="0" dirty="0" smtClean="0">
                <a:ln>
                  <a:noFill/>
                </a:ln>
                <a:solidFill>
                  <a:srgbClr val="020202"/>
                </a:solidFill>
                <a:effectLst/>
                <a:uLnTx/>
                <a:uFillTx/>
                <a:latin typeface="Arial" panose="020B0604020202020204" pitchFamily="34" charset="0"/>
                <a:ea typeface="+mn-ea"/>
                <a:cs typeface="Arial" panose="020B0604020202020204" pitchFamily="34" charset="0"/>
              </a:rPr>
              <a:t>How can asthma control be measured?</a:t>
            </a:r>
            <a:endParaRPr kumimoji="0" lang="en-US" altLang="en-US" sz="3600" b="1" i="0" u="none" strike="noStrike" kern="1200" cap="none" spc="0" normalizeH="0" baseline="0" noProof="0" dirty="0">
              <a:ln>
                <a:noFill/>
              </a:ln>
              <a:solidFill>
                <a:srgbClr val="020202"/>
              </a:solidFill>
              <a:effectLst/>
              <a:uLnTx/>
              <a:uFillTx/>
              <a:latin typeface="Arial" panose="020B0604020202020204" pitchFamily="34" charset="0"/>
              <a:ea typeface="+mn-ea"/>
              <a:cs typeface="Arial" panose="020B0604020202020204" pitchFamily="34" charset="0"/>
            </a:endParaRPr>
          </a:p>
        </p:txBody>
      </p:sp>
      <p:cxnSp>
        <p:nvCxnSpPr>
          <p:cNvPr id="29" name="Straight Connector 28"/>
          <p:cNvCxnSpPr/>
          <p:nvPr/>
        </p:nvCxnSpPr>
        <p:spPr>
          <a:xfrm>
            <a:off x="921327" y="724275"/>
            <a:ext cx="10349346" cy="1588"/>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5195913"/>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ymbicort Branded">
  <a:themeElements>
    <a:clrScheme name="Custom 4">
      <a:dk1>
        <a:srgbClr val="5C5C5C"/>
      </a:dk1>
      <a:lt1>
        <a:sysClr val="window" lastClr="FFFFFF"/>
      </a:lt1>
      <a:dk2>
        <a:srgbClr val="1F497D"/>
      </a:dk2>
      <a:lt2>
        <a:srgbClr val="EEECE1"/>
      </a:lt2>
      <a:accent1>
        <a:srgbClr val="E41F13"/>
      </a:accent1>
      <a:accent2>
        <a:srgbClr val="C0CD06"/>
      </a:accent2>
      <a:accent3>
        <a:srgbClr val="98C6EA"/>
      </a:accent3>
      <a:accent4>
        <a:srgbClr val="5C5C5C"/>
      </a:accent4>
      <a:accent5>
        <a:srgbClr val="999999"/>
      </a:accent5>
      <a:accent6>
        <a:srgbClr val="BEBEBE"/>
      </a:accent6>
      <a:hlink>
        <a:srgbClr val="E41F13"/>
      </a:hlink>
      <a:folHlink>
        <a:srgbClr val="0081C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Z Cover Slide Options">
  <a:themeElements>
    <a:clrScheme name="Custom 239">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External Template 16x9.potx" id="{2869ACD4-1693-4F65-BD54-2051ACED5F7F}" vid="{04D652D5-83BA-4C49-8C9E-B283E5C2DC94}"/>
    </a:ext>
  </a:extLst>
</a:theme>
</file>

<file path=ppt/theme/theme4.xml><?xml version="1.0" encoding="utf-8"?>
<a:theme xmlns:a="http://schemas.openxmlformats.org/drawingml/2006/main" name="1_AZ Cover Slide Options">
  <a:themeElements>
    <a:clrScheme name="Custom 239">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External Template 16x9.potx" id="{2869ACD4-1693-4F65-BD54-2051ACED5F7F}" vid="{04D652D5-83BA-4C49-8C9E-B283E5C2DC94}"/>
    </a:ext>
  </a:extLst>
</a:theme>
</file>

<file path=ppt/theme/theme5.xml><?xml version="1.0" encoding="utf-8"?>
<a:theme xmlns:a="http://schemas.openxmlformats.org/drawingml/2006/main" name="3_GINA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Symbicort Branded">
  <a:themeElements>
    <a:clrScheme name="Custom 4">
      <a:dk1>
        <a:srgbClr val="5C5C5C"/>
      </a:dk1>
      <a:lt1>
        <a:sysClr val="window" lastClr="FFFFFF"/>
      </a:lt1>
      <a:dk2>
        <a:srgbClr val="1F497D"/>
      </a:dk2>
      <a:lt2>
        <a:srgbClr val="EEECE1"/>
      </a:lt2>
      <a:accent1>
        <a:srgbClr val="E41F13"/>
      </a:accent1>
      <a:accent2>
        <a:srgbClr val="C0CD06"/>
      </a:accent2>
      <a:accent3>
        <a:srgbClr val="98C6EA"/>
      </a:accent3>
      <a:accent4>
        <a:srgbClr val="5C5C5C"/>
      </a:accent4>
      <a:accent5>
        <a:srgbClr val="999999"/>
      </a:accent5>
      <a:accent6>
        <a:srgbClr val="BEBEBE"/>
      </a:accent6>
      <a:hlink>
        <a:srgbClr val="E41F13"/>
      </a:hlink>
      <a:folHlink>
        <a:srgbClr val="0081C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6102</TotalTime>
  <Words>6937</Words>
  <Application>Microsoft Office PowerPoint</Application>
  <PresentationFormat>Widescreen</PresentationFormat>
  <Paragraphs>1235</Paragraphs>
  <Slides>56</Slides>
  <Notes>24</Notes>
  <HiddenSlides>0</HiddenSlides>
  <MMClips>0</MMClips>
  <ScaleCrop>false</ScaleCrop>
  <HeadingPairs>
    <vt:vector size="8" baseType="variant">
      <vt:variant>
        <vt:lpstr>Fonts Used</vt:lpstr>
      </vt:variant>
      <vt:variant>
        <vt:i4>15</vt:i4>
      </vt:variant>
      <vt:variant>
        <vt:lpstr>Theme</vt:lpstr>
      </vt:variant>
      <vt:variant>
        <vt:i4>9</vt:i4>
      </vt:variant>
      <vt:variant>
        <vt:lpstr>Embedded OLE Servers</vt:lpstr>
      </vt:variant>
      <vt:variant>
        <vt:i4>1</vt:i4>
      </vt:variant>
      <vt:variant>
        <vt:lpstr>Slide Titles</vt:lpstr>
      </vt:variant>
      <vt:variant>
        <vt:i4>56</vt:i4>
      </vt:variant>
    </vt:vector>
  </HeadingPairs>
  <TitlesOfParts>
    <vt:vector size="81" baseType="lpstr">
      <vt:lpstr>ＭＳ Ｐゴシック</vt:lpstr>
      <vt:lpstr>ＭＳ Ｐゴシック</vt:lpstr>
      <vt:lpstr>Arial</vt:lpstr>
      <vt:lpstr>Arial (Headings)</vt:lpstr>
      <vt:lpstr>Arial Narrow</vt:lpstr>
      <vt:lpstr>Avenir 55</vt:lpstr>
      <vt:lpstr>Calibri</vt:lpstr>
      <vt:lpstr>Gulim</vt:lpstr>
      <vt:lpstr>Gulim</vt:lpstr>
      <vt:lpstr>HelveticaNeue-Roman</vt:lpstr>
      <vt:lpstr>MS Mincho</vt:lpstr>
      <vt:lpstr>Symbol</vt:lpstr>
      <vt:lpstr>Times New Roman</vt:lpstr>
      <vt:lpstr>Verdana</vt:lpstr>
      <vt:lpstr>Wingdings</vt:lpstr>
      <vt:lpstr>Symbicort Branded</vt:lpstr>
      <vt:lpstr>Custom Design</vt:lpstr>
      <vt:lpstr>AZ Cover Slide Options</vt:lpstr>
      <vt:lpstr>1_AZ Cover Slide Options</vt:lpstr>
      <vt:lpstr>3_GINA slide template</vt:lpstr>
      <vt:lpstr>3_Custom Design</vt:lpstr>
      <vt:lpstr>1_Custom Design</vt:lpstr>
      <vt:lpstr>1_Symbicort Branded</vt:lpstr>
      <vt:lpstr>Default Design</vt:lpstr>
      <vt:lpstr>think-cell Slide</vt:lpstr>
      <vt:lpstr>Aspects of Asthma Care and Control – Overuse of SABA and Underuse of ICS</vt:lpstr>
      <vt:lpstr>PowerPoint Presentation</vt:lpstr>
      <vt:lpstr>PowerPoint Presentation</vt:lpstr>
      <vt:lpstr>PowerPoint Presentation</vt:lpstr>
      <vt:lpstr>PowerPoint Presentation</vt:lpstr>
      <vt:lpstr>Asthma is a global health concern</vt:lpstr>
      <vt:lpstr>PowerPoint Presentation</vt:lpstr>
      <vt:lpstr>PowerPoint Presentation</vt:lpstr>
      <vt:lpstr>PowerPoint Presentation</vt:lpstr>
      <vt:lpstr>What tools are available to assess asthma control in practice?</vt:lpstr>
      <vt:lpstr>PowerPoint Presentation</vt:lpstr>
      <vt:lpstr>PowerPoint Presentation</vt:lpstr>
      <vt:lpstr>PowerPoint Presentation</vt:lpstr>
      <vt:lpstr>Asthma Control Test™ (ACT)</vt:lpstr>
      <vt:lpstr>Correlation between ACT and Asthma Control Questionnaire (ACQ)</vt:lpstr>
      <vt:lpstr>There is an unmet need for improved understanding and attainment of asthma control – REALISE Study</vt:lpstr>
      <vt:lpstr>PowerPoint Presentation</vt:lpstr>
      <vt:lpstr>Asthma impacts on patients’ everyday lives</vt:lpstr>
      <vt:lpstr>Patients are most affected by breathlessness, coughing  and wheezing</vt:lpstr>
      <vt:lpstr>PowerPoint Presentation</vt:lpstr>
      <vt:lpstr>PowerPoint Presentation</vt:lpstr>
      <vt:lpstr>PowerPoint Presentation</vt:lpstr>
      <vt:lpstr>Asthma control is poor across disease severity</vt:lpstr>
      <vt:lpstr> </vt:lpstr>
      <vt:lpstr>PowerPoint Presentation</vt:lpstr>
      <vt:lpstr>Over-reliance on SABA occurs in children and adults and is irrespective of asthma severity</vt:lpstr>
      <vt:lpstr>Patients’ perception of asthma control does not match the reality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Over-reliance on SABA and under-use of ICS are both associated with an increase in mortality</vt:lpstr>
      <vt:lpstr>NRAD report reveals excessive prescribing of SABAs and  under-prescribing of preventer medication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Window of opportunity for Symbicord®* anti-inflammatory reliever to prevent exacerbations?</vt:lpstr>
      <vt:lpstr>Symbicord®† reduced risk of severe exacerbations vs  comparator therapies</vt:lpstr>
      <vt:lpstr>Exacerbations with Symbicord® plus Symbicord® as-needed vs Symbicord® plus as-needed formoterol or terbutaline</vt:lpstr>
      <vt:lpstr>Paradoxes in asthma management potentially contributing to over-reliance on SABA and under-use of ICS</vt:lpstr>
      <vt:lpstr>PowerPoint Presentation</vt:lpstr>
      <vt:lpstr>PowerPoint Presentation</vt:lpstr>
      <vt:lpstr>PowerPoint Presentation</vt:lpstr>
      <vt:lpstr>Asthma guidelines have moved towards earlier ICS use</vt:lpstr>
      <vt:lpstr>PowerPoint Presentation</vt:lpstr>
      <vt:lpstr>Summary – asthma disease and management</vt:lpstr>
    </vt:vector>
  </TitlesOfParts>
  <Company>TBWA Paling Walters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Glyn Bampfield</dc:creator>
  <cp:lastModifiedBy>Charles Feldman</cp:lastModifiedBy>
  <cp:revision>1428</cp:revision>
  <cp:lastPrinted>2017-01-10T19:05:35Z</cp:lastPrinted>
  <dcterms:created xsi:type="dcterms:W3CDTF">2015-04-17T09:02:17Z</dcterms:created>
  <dcterms:modified xsi:type="dcterms:W3CDTF">2020-03-02T11:27:22Z</dcterms:modified>
</cp:coreProperties>
</file>