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348" r:id="rId3"/>
    <p:sldId id="316" r:id="rId4"/>
    <p:sldId id="349" r:id="rId5"/>
    <p:sldId id="350" r:id="rId6"/>
    <p:sldId id="266" r:id="rId7"/>
    <p:sldId id="268" r:id="rId8"/>
    <p:sldId id="270" r:id="rId9"/>
    <p:sldId id="351" r:id="rId10"/>
    <p:sldId id="345" r:id="rId11"/>
    <p:sldId id="346" r:id="rId12"/>
    <p:sldId id="343" r:id="rId13"/>
    <p:sldId id="339" r:id="rId14"/>
    <p:sldId id="341" r:id="rId15"/>
    <p:sldId id="326" r:id="rId16"/>
    <p:sldId id="328" r:id="rId17"/>
    <p:sldId id="278" r:id="rId18"/>
    <p:sldId id="294" r:id="rId19"/>
    <p:sldId id="298" r:id="rId20"/>
    <p:sldId id="300" r:id="rId21"/>
    <p:sldId id="306" r:id="rId22"/>
    <p:sldId id="34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97" d="100"/>
          <a:sy n="97" d="100"/>
        </p:scale>
        <p:origin x="-5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36617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28" userDrawn="1">
          <p15:clr>
            <a:srgbClr val="CCCCCC"/>
          </p15:clr>
        </p15:guide>
        <p15:guide id="2" pos="7152" userDrawn="1">
          <p15:clr>
            <a:srgbClr val="CCCCC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793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590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18955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28" userDrawn="1">
          <p15:clr>
            <a:srgbClr val="CCCCCC"/>
          </p15:clr>
        </p15:guide>
        <p15:guide id="2" pos="7152" userDrawn="1">
          <p15:clr>
            <a:srgbClr val="CCCCC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305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645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756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65249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28" userDrawn="1">
          <p15:clr>
            <a:srgbClr val="CCCCCC"/>
          </p15:clr>
        </p15:guide>
        <p15:guide id="2" pos="7152" userDrawn="1">
          <p15:clr>
            <a:srgbClr val="CCCCC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25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058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10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33A45-98FB-4230-96C7-161EDE3FD944}" type="datetimeFigureOut">
              <a:rPr lang="en-ZA" smtClean="0"/>
              <a:pPr/>
              <a:t>19/03/08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7FAE-2E56-4C31-A376-CFFA783508C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106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335" userDrawn="1">
          <p15:clr>
            <a:srgbClr val="F26B43"/>
          </p15:clr>
        </p15:guide>
        <p15:guide id="2" orient="horz" pos="1087" userDrawn="1">
          <p15:clr>
            <a:srgbClr val="F26B43"/>
          </p15:clr>
        </p15:guide>
        <p15:guide id="3" orient="horz" pos="3981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5" pos="7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jpeg"/><Relationship Id="rId12" Type="http://schemas.openxmlformats.org/officeDocument/2006/relationships/image" Target="../media/image40.jpeg"/><Relationship Id="rId13" Type="http://schemas.openxmlformats.org/officeDocument/2006/relationships/image" Target="../media/image41.jpeg"/><Relationship Id="rId14" Type="http://schemas.openxmlformats.org/officeDocument/2006/relationships/image" Target="../media/image42.jpeg"/><Relationship Id="rId15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C0000"/>
                </a:solidFill>
              </a:rPr>
              <a:t>HIV – Out with the Old,</a:t>
            </a:r>
            <a:br>
              <a:rPr lang="en-US" sz="6600" b="1" dirty="0">
                <a:solidFill>
                  <a:srgbClr val="CC0000"/>
                </a:solidFill>
              </a:rPr>
            </a:br>
            <a:r>
              <a:rPr lang="en-US" sz="6600" b="1" dirty="0" smtClean="0">
                <a:solidFill>
                  <a:srgbClr val="CC0000"/>
                </a:solidFill>
              </a:rPr>
              <a:t>				In </a:t>
            </a:r>
            <a:r>
              <a:rPr lang="en-US" sz="6600" b="1" dirty="0">
                <a:solidFill>
                  <a:srgbClr val="CC0000"/>
                </a:solidFill>
              </a:rPr>
              <a:t>with the New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/>
              <a:t>Dr</a:t>
            </a:r>
            <a:r>
              <a:rPr lang="en-US" sz="4000" b="1" dirty="0" smtClean="0"/>
              <a:t> K.D. </a:t>
            </a:r>
            <a:r>
              <a:rPr lang="en-US" sz="4000" b="1" dirty="0"/>
              <a:t>Mahomed </a:t>
            </a:r>
          </a:p>
          <a:p>
            <a:r>
              <a:rPr lang="en-US" sz="4000" b="1" dirty="0" smtClean="0"/>
              <a:t>							</a:t>
            </a:r>
            <a:r>
              <a:rPr lang="en-US" sz="4000" b="1" dirty="0" err="1" smtClean="0"/>
              <a:t>Netcare</a:t>
            </a:r>
            <a:r>
              <a:rPr lang="en-US" sz="4000" b="1" dirty="0" smtClean="0"/>
              <a:t> </a:t>
            </a:r>
            <a:r>
              <a:rPr lang="en-US" sz="4000" b="1" dirty="0"/>
              <a:t>Garden City </a:t>
            </a:r>
            <a:r>
              <a:rPr lang="en-US" sz="4000" b="1" dirty="0" smtClean="0"/>
              <a:t>Hospital</a:t>
            </a:r>
          </a:p>
          <a:p>
            <a:r>
              <a:rPr lang="en-US" sz="4000" b="1" dirty="0" smtClean="0"/>
              <a:t>011 </a:t>
            </a:r>
            <a:r>
              <a:rPr lang="en-US" sz="4000" b="1" dirty="0"/>
              <a:t>837 8300</a:t>
            </a:r>
          </a:p>
          <a:p>
            <a:r>
              <a:rPr lang="en-US" sz="4000" b="1" dirty="0"/>
              <a:t>083 294 7007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overall_0_131961096163329026 columns_1_131961096163329026 </a:t>
            </a:r>
          </a:p>
        </p:txBody>
      </p:sp>
    </p:spTree>
    <p:extLst>
      <p:ext uri="{BB962C8B-B14F-4D97-AF65-F5344CB8AC3E}">
        <p14:creationId xmlns:p14="http://schemas.microsoft.com/office/powerpoint/2010/main" val="294605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INSTI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Juluca</a:t>
            </a:r>
            <a:r>
              <a:rPr lang="en-US" dirty="0"/>
              <a:t> (</a:t>
            </a:r>
            <a:r>
              <a:rPr lang="en-US" dirty="0" err="1"/>
              <a:t>Dolutegravir</a:t>
            </a:r>
            <a:r>
              <a:rPr lang="en-US" dirty="0"/>
              <a:t> 50mg / </a:t>
            </a:r>
            <a:r>
              <a:rPr lang="en-US" dirty="0" err="1"/>
              <a:t>Rilpivirine</a:t>
            </a:r>
            <a:r>
              <a:rPr lang="en-US" dirty="0"/>
              <a:t> 25mg)</a:t>
            </a:r>
          </a:p>
          <a:p>
            <a:r>
              <a:rPr lang="en-US" dirty="0" err="1" smtClean="0"/>
              <a:t>Bictegravir</a:t>
            </a:r>
            <a:endParaRPr lang="en-US" dirty="0"/>
          </a:p>
          <a:p>
            <a:pPr lvl="1"/>
            <a:r>
              <a:rPr lang="en-US" dirty="0"/>
              <a:t>Non-inferior to DTG</a:t>
            </a:r>
          </a:p>
          <a:p>
            <a:pPr lvl="1"/>
            <a:r>
              <a:rPr lang="en-US" dirty="0"/>
              <a:t>No emergence of resistance</a:t>
            </a:r>
          </a:p>
          <a:p>
            <a:pPr lvl="1"/>
            <a:r>
              <a:rPr lang="en-US" dirty="0"/>
              <a:t>Less neuro effects (insomnia)</a:t>
            </a:r>
          </a:p>
          <a:p>
            <a:r>
              <a:rPr lang="en-US" dirty="0" err="1"/>
              <a:t>Carbitegravir</a:t>
            </a:r>
            <a:endParaRPr lang="en-US" dirty="0"/>
          </a:p>
          <a:p>
            <a:pPr lvl="1"/>
            <a:r>
              <a:rPr lang="en-US" dirty="0"/>
              <a:t>Oral non-inferior</a:t>
            </a:r>
          </a:p>
          <a:p>
            <a:pPr lvl="1"/>
            <a:r>
              <a:rPr lang="en-US" dirty="0"/>
              <a:t>Reformulated, can be given as an injection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overall_1_131961081119076224 columns_1_131961081119076224 </a:t>
            </a:r>
          </a:p>
        </p:txBody>
      </p:sp>
    </p:spTree>
    <p:extLst>
      <p:ext uri="{BB962C8B-B14F-4D97-AF65-F5344CB8AC3E}">
        <p14:creationId xmlns:p14="http://schemas.microsoft.com/office/powerpoint/2010/main" val="248544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Carbitegravir</a:t>
            </a:r>
            <a:endParaRPr lang="en-US" dirty="0"/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overall_1_131961085439393732 columns_1_131961085439393732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r="20816"/>
          <a:stretch/>
        </p:blipFill>
        <p:spPr>
          <a:xfrm rot="5400000">
            <a:off x="3775341" y="-430978"/>
            <a:ext cx="4641317" cy="88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67512" y="362711"/>
            <a:ext cx="10892028" cy="469391"/>
          </a:xfrm>
          <a:custGeom>
            <a:avLst/>
            <a:gdLst>
              <a:gd name="connsiteX0" fmla="*/ 0 w 10892028"/>
              <a:gd name="connsiteY0" fmla="*/ 469391 h 469391"/>
              <a:gd name="connsiteX1" fmla="*/ 10892028 w 10892028"/>
              <a:gd name="connsiteY1" fmla="*/ 469391 h 469391"/>
              <a:gd name="connsiteX2" fmla="*/ 10892028 w 10892028"/>
              <a:gd name="connsiteY2" fmla="*/ 0 h 469391"/>
              <a:gd name="connsiteX3" fmla="*/ 0 w 10892028"/>
              <a:gd name="connsiteY3" fmla="*/ 0 h 469391"/>
              <a:gd name="connsiteX4" fmla="*/ 0 w 10892028"/>
              <a:gd name="connsiteY4" fmla="*/ 469391 h 469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892028" h="469391">
                <a:moveTo>
                  <a:pt x="0" y="469391"/>
                </a:moveTo>
                <a:lnTo>
                  <a:pt x="10892028" y="469391"/>
                </a:lnTo>
                <a:lnTo>
                  <a:pt x="10892028" y="0"/>
                </a:lnTo>
                <a:lnTo>
                  <a:pt x="0" y="0"/>
                </a:lnTo>
                <a:lnTo>
                  <a:pt x="0" y="469391"/>
                </a:lnTo>
              </a:path>
            </a:pathLst>
          </a:custGeom>
          <a:solidFill>
            <a:srgbClr val="D0CEC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886915" y="4138214"/>
            <a:ext cx="1594104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1 w 1627632"/>
              <a:gd name="connsiteY1" fmla="*/ 323088 h 323088"/>
              <a:gd name="connsiteX2" fmla="*/ 1627631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1" y="323088"/>
                </a:lnTo>
                <a:lnTo>
                  <a:pt x="1627631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AZT+3TC</a:t>
            </a:r>
            <a:endParaRPr lang="zh-CN" altLang="en-US" dirty="0"/>
          </a:p>
        </p:txBody>
      </p:sp>
      <p:sp>
        <p:nvSpPr>
          <p:cNvPr id="10" name="Freeform 3"/>
          <p:cNvSpPr/>
          <p:nvPr/>
        </p:nvSpPr>
        <p:spPr>
          <a:xfrm>
            <a:off x="653034" y="844228"/>
            <a:ext cx="1627632" cy="324611"/>
          </a:xfrm>
          <a:custGeom>
            <a:avLst/>
            <a:gdLst>
              <a:gd name="connsiteX0" fmla="*/ 0 w 1627632"/>
              <a:gd name="connsiteY0" fmla="*/ 324611 h 324611"/>
              <a:gd name="connsiteX1" fmla="*/ 1627631 w 1627632"/>
              <a:gd name="connsiteY1" fmla="*/ 324611 h 324611"/>
              <a:gd name="connsiteX2" fmla="*/ 1627631 w 1627632"/>
              <a:gd name="connsiteY2" fmla="*/ 0 h 324611"/>
              <a:gd name="connsiteX3" fmla="*/ 0 w 1627632"/>
              <a:gd name="connsiteY3" fmla="*/ 0 h 324611"/>
              <a:gd name="connsiteX4" fmla="*/ 0 w 1627632"/>
              <a:gd name="connsiteY4" fmla="*/ 324611 h 324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4611">
                <a:moveTo>
                  <a:pt x="0" y="324611"/>
                </a:moveTo>
                <a:lnTo>
                  <a:pt x="1627631" y="324611"/>
                </a:lnTo>
                <a:lnTo>
                  <a:pt x="1627631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FDC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231191" y="5678173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Etravine</a:t>
            </a:r>
            <a:endParaRPr lang="zh-CN" altLang="en-US" dirty="0"/>
          </a:p>
        </p:txBody>
      </p:sp>
      <p:sp>
        <p:nvSpPr>
          <p:cNvPr id="14" name="Freeform 3"/>
          <p:cNvSpPr/>
          <p:nvPr/>
        </p:nvSpPr>
        <p:spPr>
          <a:xfrm>
            <a:off x="5236081" y="2274101"/>
            <a:ext cx="1697735" cy="333755"/>
          </a:xfrm>
          <a:custGeom>
            <a:avLst/>
            <a:gdLst>
              <a:gd name="connsiteX0" fmla="*/ 0 w 1697735"/>
              <a:gd name="connsiteY0" fmla="*/ 333755 h 333755"/>
              <a:gd name="connsiteX1" fmla="*/ 1697735 w 1697735"/>
              <a:gd name="connsiteY1" fmla="*/ 333755 h 333755"/>
              <a:gd name="connsiteX2" fmla="*/ 1697735 w 1697735"/>
              <a:gd name="connsiteY2" fmla="*/ 0 h 333755"/>
              <a:gd name="connsiteX3" fmla="*/ 0 w 1697735"/>
              <a:gd name="connsiteY3" fmla="*/ 0 h 333755"/>
              <a:gd name="connsiteX4" fmla="*/ 0 w 1697735"/>
              <a:gd name="connsiteY4" fmla="*/ 333755 h 333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97735" h="333755">
                <a:moveTo>
                  <a:pt x="0" y="333755"/>
                </a:moveTo>
                <a:lnTo>
                  <a:pt x="1697735" y="333755"/>
                </a:lnTo>
                <a:lnTo>
                  <a:pt x="1697735" y="0"/>
                </a:lnTo>
                <a:lnTo>
                  <a:pt x="0" y="0"/>
                </a:lnTo>
                <a:lnTo>
                  <a:pt x="0" y="333755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EFV</a:t>
            </a:r>
            <a:endParaRPr lang="zh-CN" altLang="en-US" dirty="0"/>
          </a:p>
        </p:txBody>
      </p:sp>
      <p:sp>
        <p:nvSpPr>
          <p:cNvPr id="15" name="Freeform 3"/>
          <p:cNvSpPr/>
          <p:nvPr/>
        </p:nvSpPr>
        <p:spPr>
          <a:xfrm>
            <a:off x="7633462" y="2320115"/>
            <a:ext cx="1627632" cy="304800"/>
          </a:xfrm>
          <a:custGeom>
            <a:avLst/>
            <a:gdLst>
              <a:gd name="connsiteX0" fmla="*/ 0 w 1627632"/>
              <a:gd name="connsiteY0" fmla="*/ 304800 h 304800"/>
              <a:gd name="connsiteX1" fmla="*/ 1627632 w 1627632"/>
              <a:gd name="connsiteY1" fmla="*/ 304800 h 304800"/>
              <a:gd name="connsiteX2" fmla="*/ 1627632 w 1627632"/>
              <a:gd name="connsiteY2" fmla="*/ 0 h 304800"/>
              <a:gd name="connsiteX3" fmla="*/ 0 w 1627632"/>
              <a:gd name="connsiteY3" fmla="*/ 0 h 304800"/>
              <a:gd name="connsiteX4" fmla="*/ 0 w 1627632"/>
              <a:gd name="connsiteY4" fmla="*/ 3048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04800">
                <a:moveTo>
                  <a:pt x="0" y="304800"/>
                </a:moveTo>
                <a:lnTo>
                  <a:pt x="1627632" y="304800"/>
                </a:lnTo>
                <a:lnTo>
                  <a:pt x="1627632" y="0"/>
                </a:lnTo>
                <a:lnTo>
                  <a:pt x="0" y="0"/>
                </a:lnTo>
                <a:lnTo>
                  <a:pt x="0" y="304800"/>
                </a:lnTo>
              </a:path>
            </a:pathLst>
          </a:custGeom>
          <a:solidFill>
            <a:srgbClr val="FFE6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Raltegravir</a:t>
            </a:r>
            <a:endParaRPr lang="zh-CN" altLang="en-US" dirty="0"/>
          </a:p>
        </p:txBody>
      </p:sp>
      <p:sp>
        <p:nvSpPr>
          <p:cNvPr id="16" name="Freeform 3"/>
          <p:cNvSpPr/>
          <p:nvPr/>
        </p:nvSpPr>
        <p:spPr>
          <a:xfrm>
            <a:off x="9957308" y="2345030"/>
            <a:ext cx="1612392" cy="315468"/>
          </a:xfrm>
          <a:custGeom>
            <a:avLst/>
            <a:gdLst>
              <a:gd name="connsiteX0" fmla="*/ 0 w 1612392"/>
              <a:gd name="connsiteY0" fmla="*/ 315468 h 315468"/>
              <a:gd name="connsiteX1" fmla="*/ 1612392 w 1612392"/>
              <a:gd name="connsiteY1" fmla="*/ 315468 h 315468"/>
              <a:gd name="connsiteX2" fmla="*/ 1612392 w 1612392"/>
              <a:gd name="connsiteY2" fmla="*/ 0 h 315468"/>
              <a:gd name="connsiteX3" fmla="*/ 0 w 1612392"/>
              <a:gd name="connsiteY3" fmla="*/ 0 h 315468"/>
              <a:gd name="connsiteX4" fmla="*/ 0 w 1612392"/>
              <a:gd name="connsiteY4" fmla="*/ 315468 h 315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12392" h="315468">
                <a:moveTo>
                  <a:pt x="0" y="315468"/>
                </a:moveTo>
                <a:lnTo>
                  <a:pt x="1612392" y="315468"/>
                </a:lnTo>
                <a:lnTo>
                  <a:pt x="1612392" y="0"/>
                </a:lnTo>
                <a:lnTo>
                  <a:pt x="0" y="0"/>
                </a:lnTo>
                <a:lnTo>
                  <a:pt x="0" y="31546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Lopinavir/r</a:t>
            </a:r>
            <a:endParaRPr lang="zh-CN" altLang="en-US" dirty="0"/>
          </a:p>
        </p:txBody>
      </p:sp>
      <p:sp>
        <p:nvSpPr>
          <p:cNvPr id="17" name="Freeform 3"/>
          <p:cNvSpPr/>
          <p:nvPr/>
        </p:nvSpPr>
        <p:spPr>
          <a:xfrm>
            <a:off x="9956953" y="3853918"/>
            <a:ext cx="1627632" cy="332232"/>
          </a:xfrm>
          <a:custGeom>
            <a:avLst/>
            <a:gdLst>
              <a:gd name="connsiteX0" fmla="*/ 0 w 1627632"/>
              <a:gd name="connsiteY0" fmla="*/ 332232 h 332232"/>
              <a:gd name="connsiteX1" fmla="*/ 1627632 w 1627632"/>
              <a:gd name="connsiteY1" fmla="*/ 332232 h 332232"/>
              <a:gd name="connsiteX2" fmla="*/ 1627632 w 1627632"/>
              <a:gd name="connsiteY2" fmla="*/ 0 h 332232"/>
              <a:gd name="connsiteX3" fmla="*/ 0 w 1627632"/>
              <a:gd name="connsiteY3" fmla="*/ 0 h 332232"/>
              <a:gd name="connsiteX4" fmla="*/ 0 w 1627632"/>
              <a:gd name="connsiteY4" fmla="*/ 332232 h 332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32232">
                <a:moveTo>
                  <a:pt x="0" y="332232"/>
                </a:moveTo>
                <a:lnTo>
                  <a:pt x="1627632" y="332232"/>
                </a:lnTo>
                <a:lnTo>
                  <a:pt x="1627632" y="0"/>
                </a:lnTo>
                <a:lnTo>
                  <a:pt x="0" y="0"/>
                </a:lnTo>
                <a:lnTo>
                  <a:pt x="0" y="332232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Atazanavir</a:t>
            </a:r>
            <a:endParaRPr lang="zh-CN" altLang="en-US" dirty="0"/>
          </a:p>
        </p:txBody>
      </p:sp>
      <p:sp>
        <p:nvSpPr>
          <p:cNvPr id="18" name="Freeform 3"/>
          <p:cNvSpPr/>
          <p:nvPr/>
        </p:nvSpPr>
        <p:spPr>
          <a:xfrm>
            <a:off x="9922510" y="5368986"/>
            <a:ext cx="1630680" cy="323088"/>
          </a:xfrm>
          <a:custGeom>
            <a:avLst/>
            <a:gdLst>
              <a:gd name="connsiteX0" fmla="*/ 0 w 1630680"/>
              <a:gd name="connsiteY0" fmla="*/ 323088 h 323088"/>
              <a:gd name="connsiteX1" fmla="*/ 1630680 w 1630680"/>
              <a:gd name="connsiteY1" fmla="*/ 323088 h 323088"/>
              <a:gd name="connsiteX2" fmla="*/ 1630680 w 1630680"/>
              <a:gd name="connsiteY2" fmla="*/ 0 h 323088"/>
              <a:gd name="connsiteX3" fmla="*/ 0 w 1630680"/>
              <a:gd name="connsiteY3" fmla="*/ 0 h 323088"/>
              <a:gd name="connsiteX4" fmla="*/ 0 w 1630680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0680" h="323088">
                <a:moveTo>
                  <a:pt x="0" y="323088"/>
                </a:moveTo>
                <a:lnTo>
                  <a:pt x="1630680" y="323088"/>
                </a:lnTo>
                <a:lnTo>
                  <a:pt x="1630680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Darunavir</a:t>
            </a:r>
            <a:endParaRPr lang="zh-CN" altLang="en-US" dirty="0"/>
          </a:p>
        </p:txBody>
      </p:sp>
      <p:sp>
        <p:nvSpPr>
          <p:cNvPr id="22" name="Freeform 3"/>
          <p:cNvSpPr/>
          <p:nvPr/>
        </p:nvSpPr>
        <p:spPr>
          <a:xfrm>
            <a:off x="9942068" y="860822"/>
            <a:ext cx="1627632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2 w 1627632"/>
              <a:gd name="connsiteY1" fmla="*/ 323088 h 323088"/>
              <a:gd name="connsiteX2" fmla="*/ 1627632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2" y="323088"/>
                </a:lnTo>
                <a:lnTo>
                  <a:pt x="1627632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BPIs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367" y="1132757"/>
            <a:ext cx="1544652" cy="10922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76" y="1171210"/>
            <a:ext cx="1663700" cy="11176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8267" y="3025863"/>
            <a:ext cx="1581140" cy="11049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547253"/>
            <a:ext cx="1701800" cy="11049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0015" y="1163769"/>
            <a:ext cx="1701800" cy="11176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5399" y="1183910"/>
            <a:ext cx="1651000" cy="1104900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69499" y="1195205"/>
            <a:ext cx="1638300" cy="1104900"/>
          </a:xfrm>
          <a:prstGeom prst="rect">
            <a:avLst/>
          </a:prstGeom>
          <a:noFill/>
        </p:spPr>
      </p:pic>
      <p:pic>
        <p:nvPicPr>
          <p:cNvPr id="102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45269" y="2705423"/>
            <a:ext cx="1651000" cy="1104900"/>
          </a:xfrm>
          <a:prstGeom prst="rect">
            <a:avLst/>
          </a:prstGeom>
          <a:noFill/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30637" y="4226936"/>
            <a:ext cx="1663700" cy="1104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90800" y="469900"/>
            <a:ext cx="6036396" cy="7001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409700" algn="l"/>
                <a:tab pos="1803400" algn="l"/>
                <a:tab pos="3111500" algn="l"/>
              </a:tabLst>
            </a:pP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ART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NEW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DRUGS,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NEW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REGIMENS,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NEW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DIRECTIONS.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409700" algn="l"/>
                <a:tab pos="1803400" algn="l"/>
                <a:tab pos="3111500" algn="l"/>
              </a:tabLst>
            </a:pPr>
            <a:r>
              <a:rPr lang="en-US" altLang="zh-CN" dirty="0"/>
              <a:t>	</a:t>
            </a:r>
            <a:endParaRPr lang="en-US" altLang="zh-CN" sz="140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Box 1"/>
          <p:cNvSpPr txBox="1"/>
          <p:nvPr/>
        </p:nvSpPr>
        <p:spPr>
          <a:xfrm>
            <a:off x="812800" y="4813300"/>
            <a:ext cx="1231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TDF+FTC+EFV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1041400" y="6375400"/>
            <a:ext cx="774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AZT+3TC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3276600" y="3289300"/>
            <a:ext cx="65" cy="203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endParaRPr lang="en-US" altLang="zh-CN" sz="140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TextBox 1"/>
          <p:cNvSpPr txBox="1"/>
          <p:nvPr/>
        </p:nvSpPr>
        <p:spPr>
          <a:xfrm>
            <a:off x="7950200" y="3263900"/>
            <a:ext cx="863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raltegravir</a:t>
            </a:r>
            <a:endParaRPr lang="en-US" altLang="zh-CN" sz="1403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TextBox 1"/>
          <p:cNvSpPr txBox="1"/>
          <p:nvPr/>
        </p:nvSpPr>
        <p:spPr>
          <a:xfrm>
            <a:off x="10350500" y="6375400"/>
            <a:ext cx="800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darunavir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3492500" y="1803400"/>
            <a:ext cx="508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NRTIs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8115300" y="1803400"/>
            <a:ext cx="546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INSTIs</a:t>
            </a:r>
          </a:p>
        </p:txBody>
      </p:sp>
      <p:sp>
        <p:nvSpPr>
          <p:cNvPr id="1042" name="TextBox 1"/>
          <p:cNvSpPr txBox="1"/>
          <p:nvPr/>
        </p:nvSpPr>
        <p:spPr>
          <a:xfrm>
            <a:off x="10553700" y="1828800"/>
            <a:ext cx="368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bPIs</a:t>
            </a:r>
          </a:p>
        </p:txBody>
      </p:sp>
      <p:graphicFrame>
        <p:nvGraphicFramePr>
          <p:cNvPr id="1044" name="Table 1043">
            <a:extLst>
              <a:ext uri="{FF2B5EF4-FFF2-40B4-BE49-F238E27FC236}">
                <a16:creationId xmlns:a16="http://schemas.microsoft.com/office/drawing/2014/main" xmlns="" id="{0D1D4595-5C12-4608-B627-3443B6593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46022"/>
              </p:ext>
            </p:extLst>
          </p:nvPr>
        </p:nvGraphicFramePr>
        <p:xfrm>
          <a:off x="9918699" y="5749098"/>
          <a:ext cx="1739900" cy="4002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xmlns="" val="579515620"/>
                    </a:ext>
                  </a:extLst>
                </a:gridCol>
              </a:tblGrid>
              <a:tr h="400235">
                <a:tc>
                  <a:txBody>
                    <a:bodyPr/>
                    <a:lstStyle/>
                    <a:p>
                      <a:r>
                        <a:rPr lang="en-US" dirty="0"/>
                        <a:t>     NOVIR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3098374"/>
                  </a:ext>
                </a:extLst>
              </a:tr>
            </a:tbl>
          </a:graphicData>
        </a:graphic>
      </p:graphicFrame>
      <p:pic>
        <p:nvPicPr>
          <p:cNvPr id="1046" name="Picture 1045">
            <a:extLst>
              <a:ext uri="{FF2B5EF4-FFF2-40B4-BE49-F238E27FC236}">
                <a16:creationId xmlns:a16="http://schemas.microsoft.com/office/drawing/2014/main" xmlns="" id="{90258C11-0A0D-4AFA-A8C0-EF481AADDE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94" y="2624371"/>
            <a:ext cx="2206497" cy="1239156"/>
          </a:xfrm>
          <a:prstGeom prst="rect">
            <a:avLst/>
          </a:prstGeom>
        </p:spPr>
      </p:pic>
      <p:graphicFrame>
        <p:nvGraphicFramePr>
          <p:cNvPr id="1047" name="Table 1046">
            <a:extLst>
              <a:ext uri="{FF2B5EF4-FFF2-40B4-BE49-F238E27FC236}">
                <a16:creationId xmlns:a16="http://schemas.microsoft.com/office/drawing/2014/main" xmlns="" id="{CE4C9BDB-745D-4928-B52D-5E31E3A94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85000"/>
              </p:ext>
            </p:extLst>
          </p:nvPr>
        </p:nvGraphicFramePr>
        <p:xfrm>
          <a:off x="7684922" y="3853918"/>
          <a:ext cx="16637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xmlns="" val="18092869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  Dolutegravir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616923"/>
                  </a:ext>
                </a:extLst>
              </a:tr>
            </a:tbl>
          </a:graphicData>
        </a:graphic>
      </p:graphicFrame>
      <p:sp>
        <p:nvSpPr>
          <p:cNvPr id="56" name="Freeform 3">
            <a:extLst>
              <a:ext uri="{FF2B5EF4-FFF2-40B4-BE49-F238E27FC236}">
                <a16:creationId xmlns:a16="http://schemas.microsoft.com/office/drawing/2014/main" xmlns="" id="{973A707A-3DC8-405F-B163-4DC81FD0C449}"/>
              </a:ext>
            </a:extLst>
          </p:cNvPr>
          <p:cNvSpPr/>
          <p:nvPr/>
        </p:nvSpPr>
        <p:spPr>
          <a:xfrm>
            <a:off x="2926334" y="836036"/>
            <a:ext cx="1627632" cy="324611"/>
          </a:xfrm>
          <a:custGeom>
            <a:avLst/>
            <a:gdLst>
              <a:gd name="connsiteX0" fmla="*/ 0 w 1627632"/>
              <a:gd name="connsiteY0" fmla="*/ 324611 h 324611"/>
              <a:gd name="connsiteX1" fmla="*/ 1627632 w 1627632"/>
              <a:gd name="connsiteY1" fmla="*/ 324611 h 324611"/>
              <a:gd name="connsiteX2" fmla="*/ 1627632 w 1627632"/>
              <a:gd name="connsiteY2" fmla="*/ 0 h 324611"/>
              <a:gd name="connsiteX3" fmla="*/ 0 w 1627632"/>
              <a:gd name="connsiteY3" fmla="*/ 0 h 324611"/>
              <a:gd name="connsiteX4" fmla="*/ 0 w 1627632"/>
              <a:gd name="connsiteY4" fmla="*/ 324611 h 324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4611">
                <a:moveTo>
                  <a:pt x="0" y="324611"/>
                </a:moveTo>
                <a:lnTo>
                  <a:pt x="1627632" y="324611"/>
                </a:lnTo>
                <a:lnTo>
                  <a:pt x="162763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NRTIs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xmlns="" id="{BA91F611-281F-4530-BE26-413729A3992A}"/>
              </a:ext>
            </a:extLst>
          </p:cNvPr>
          <p:cNvSpPr/>
          <p:nvPr/>
        </p:nvSpPr>
        <p:spPr>
          <a:xfrm>
            <a:off x="5212334" y="842576"/>
            <a:ext cx="1627632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1 w 1627632"/>
              <a:gd name="connsiteY1" fmla="*/ 323088 h 323088"/>
              <a:gd name="connsiteX2" fmla="*/ 1627631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1" y="323088"/>
                </a:lnTo>
                <a:lnTo>
                  <a:pt x="1627631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NNRTIs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xmlns="" id="{98DAB5E1-FE82-41B5-B408-2AECEF62E10D}"/>
              </a:ext>
            </a:extLst>
          </p:cNvPr>
          <p:cNvSpPr/>
          <p:nvPr/>
        </p:nvSpPr>
        <p:spPr>
          <a:xfrm>
            <a:off x="7651496" y="852811"/>
            <a:ext cx="1627632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1 w 1627632"/>
              <a:gd name="connsiteY1" fmla="*/ 323088 h 323088"/>
              <a:gd name="connsiteX2" fmla="*/ 1627631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1" y="323088"/>
                </a:lnTo>
                <a:lnTo>
                  <a:pt x="1627631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333333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INSTIs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2" name="TextBox 1">
            <a:extLst>
              <a:ext uri="{FF2B5EF4-FFF2-40B4-BE49-F238E27FC236}">
                <a16:creationId xmlns:a16="http://schemas.microsoft.com/office/drawing/2014/main" xmlns="" id="{0175B760-6007-400F-AD67-4C1B1F8F4960}"/>
              </a:ext>
            </a:extLst>
          </p:cNvPr>
          <p:cNvSpPr txBox="1"/>
          <p:nvPr/>
        </p:nvSpPr>
        <p:spPr>
          <a:xfrm>
            <a:off x="812800" y="3808982"/>
            <a:ext cx="1168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TDF+FTC/3TC</a:t>
            </a:r>
          </a:p>
        </p:txBody>
      </p:sp>
      <p:sp>
        <p:nvSpPr>
          <p:cNvPr id="64" name="Freeform 3">
            <a:extLst>
              <a:ext uri="{FF2B5EF4-FFF2-40B4-BE49-F238E27FC236}">
                <a16:creationId xmlns:a16="http://schemas.microsoft.com/office/drawing/2014/main" xmlns="" id="{B8028102-4D5B-4C76-98F0-DDFEF0A94F64}"/>
              </a:ext>
            </a:extLst>
          </p:cNvPr>
          <p:cNvSpPr/>
          <p:nvPr/>
        </p:nvSpPr>
        <p:spPr>
          <a:xfrm>
            <a:off x="630872" y="2291545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TDF+FTC+EFV</a:t>
            </a:r>
            <a:endParaRPr lang="zh-CN" altLang="en-US" dirty="0"/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xmlns="" id="{B4600ED6-D1D5-41A4-A6CE-6798C1A69A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9" y="3160030"/>
            <a:ext cx="1694181" cy="1149335"/>
          </a:xfrm>
          <a:prstGeom prst="rect">
            <a:avLst/>
          </a:prstGeom>
        </p:spPr>
      </p:pic>
      <p:sp>
        <p:nvSpPr>
          <p:cNvPr id="46" name="Freeform 3">
            <a:extLst>
              <a:ext uri="{FF2B5EF4-FFF2-40B4-BE49-F238E27FC236}">
                <a16:creationId xmlns:a16="http://schemas.microsoft.com/office/drawing/2014/main" xmlns="" id="{57C47C11-54C3-4BD6-AC79-EC5ADC7DBA8C}"/>
              </a:ext>
            </a:extLst>
          </p:cNvPr>
          <p:cNvSpPr/>
          <p:nvPr/>
        </p:nvSpPr>
        <p:spPr>
          <a:xfrm>
            <a:off x="2886915" y="2224957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TDF+FTC</a:t>
            </a:r>
            <a:endParaRPr lang="zh-CN" altLang="en-US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xmlns="" id="{710F2CE9-CEEE-41CE-8890-EB045DD84F4B}"/>
              </a:ext>
            </a:extLst>
          </p:cNvPr>
          <p:cNvSpPr/>
          <p:nvPr/>
        </p:nvSpPr>
        <p:spPr>
          <a:xfrm>
            <a:off x="643729" y="4350237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ABC+3TC+DTG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B367DC-D66E-4DF4-8491-982E126110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4" y="4895850"/>
            <a:ext cx="1580993" cy="1182836"/>
          </a:xfrm>
          <a:prstGeom prst="rect">
            <a:avLst/>
          </a:prstGeom>
        </p:spPr>
      </p:pic>
      <p:sp>
        <p:nvSpPr>
          <p:cNvPr id="51" name="Freeform 3">
            <a:extLst>
              <a:ext uri="{FF2B5EF4-FFF2-40B4-BE49-F238E27FC236}">
                <a16:creationId xmlns:a16="http://schemas.microsoft.com/office/drawing/2014/main" xmlns="" id="{1C5857F1-D4D7-4D14-AB52-8032C3EA5265}"/>
              </a:ext>
            </a:extLst>
          </p:cNvPr>
          <p:cNvSpPr/>
          <p:nvPr/>
        </p:nvSpPr>
        <p:spPr>
          <a:xfrm>
            <a:off x="2886915" y="6080209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ABC+3TC</a:t>
            </a:r>
            <a:endParaRPr lang="zh-CN" altLang="en-US" dirty="0"/>
          </a:p>
        </p:txBody>
      </p:sp>
      <p:sp>
        <p:nvSpPr>
          <p:cNvPr id="5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overall_0_131944394064381023 columns_1_131944394064381023 </a:t>
            </a:r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xmlns="" id="{B8028102-4D5B-4C76-98F0-DDFEF0A94F64}"/>
              </a:ext>
            </a:extLst>
          </p:cNvPr>
          <p:cNvSpPr/>
          <p:nvPr/>
        </p:nvSpPr>
        <p:spPr>
          <a:xfrm>
            <a:off x="630872" y="2668932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rgbClr val="FFFFFF"/>
                </a:solidFill>
              </a:rPr>
              <a:t>Atripla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1" name="Freeform 3">
            <a:extLst>
              <a:ext uri="{FF2B5EF4-FFF2-40B4-BE49-F238E27FC236}">
                <a16:creationId xmlns:a16="http://schemas.microsoft.com/office/drawing/2014/main" xmlns="" id="{710F2CE9-CEEE-41CE-8890-EB045DD84F4B}"/>
              </a:ext>
            </a:extLst>
          </p:cNvPr>
          <p:cNvSpPr/>
          <p:nvPr/>
        </p:nvSpPr>
        <p:spPr>
          <a:xfrm>
            <a:off x="643729" y="4762438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rgbClr val="FFFFFF"/>
                </a:solidFill>
              </a:rPr>
              <a:t>Trelavue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7" name="Picture 4" descr="Image result for white pi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1" y="5092979"/>
            <a:ext cx="1198190" cy="11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reeform 3">
            <a:extLst>
              <a:ext uri="{FF2B5EF4-FFF2-40B4-BE49-F238E27FC236}">
                <a16:creationId xmlns:a16="http://schemas.microsoft.com/office/drawing/2014/main" xmlns="" id="{710F2CE9-CEEE-41CE-8890-EB045DD84F4B}"/>
              </a:ext>
            </a:extLst>
          </p:cNvPr>
          <p:cNvSpPr/>
          <p:nvPr/>
        </p:nvSpPr>
        <p:spPr>
          <a:xfrm>
            <a:off x="643729" y="6536436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rgbClr val="FFFFFF"/>
                </a:solidFill>
              </a:rPr>
              <a:t>Acriptega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xmlns="" id="{B8028102-4D5B-4C76-98F0-DDFEF0A94F64}"/>
              </a:ext>
            </a:extLst>
          </p:cNvPr>
          <p:cNvSpPr/>
          <p:nvPr/>
        </p:nvSpPr>
        <p:spPr>
          <a:xfrm>
            <a:off x="630872" y="6170979"/>
            <a:ext cx="1606961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TDF+FTC</a:t>
            </a:r>
            <a:r>
              <a:rPr lang="en-US" altLang="zh-CN" dirty="0" smtClean="0"/>
              <a:t>+DTG</a:t>
            </a:r>
            <a:endParaRPr lang="zh-CN" altLang="en-US" dirty="0"/>
          </a:p>
        </p:txBody>
      </p:sp>
      <p:sp>
        <p:nvSpPr>
          <p:cNvPr id="76" name="Freeform 3">
            <a:extLst>
              <a:ext uri="{FF2B5EF4-FFF2-40B4-BE49-F238E27FC236}">
                <a16:creationId xmlns:a16="http://schemas.microsoft.com/office/drawing/2014/main" xmlns="" id="{B8028102-4D5B-4C76-98F0-DDFEF0A94F64}"/>
              </a:ext>
            </a:extLst>
          </p:cNvPr>
          <p:cNvSpPr/>
          <p:nvPr/>
        </p:nvSpPr>
        <p:spPr>
          <a:xfrm>
            <a:off x="2886915" y="2623886"/>
            <a:ext cx="1594104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rgbClr val="FFFFFF"/>
                </a:solidFill>
              </a:rPr>
              <a:t>Truvada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8" name="Freeform 3">
            <a:extLst>
              <a:ext uri="{FF2B5EF4-FFF2-40B4-BE49-F238E27FC236}">
                <a16:creationId xmlns:a16="http://schemas.microsoft.com/office/drawing/2014/main" xmlns="" id="{710F2CE9-CEEE-41CE-8890-EB045DD84F4B}"/>
              </a:ext>
            </a:extLst>
          </p:cNvPr>
          <p:cNvSpPr/>
          <p:nvPr/>
        </p:nvSpPr>
        <p:spPr>
          <a:xfrm>
            <a:off x="2847496" y="6451600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rgbClr val="FFFFFF"/>
                </a:solidFill>
              </a:rPr>
              <a:t>Dumiva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9" name="Freeform 3">
            <a:extLst>
              <a:ext uri="{FF2B5EF4-FFF2-40B4-BE49-F238E27FC236}">
                <a16:creationId xmlns:a16="http://schemas.microsoft.com/office/drawing/2014/main" xmlns="" id="{710F2CE9-CEEE-41CE-8890-EB045DD84F4B}"/>
              </a:ext>
            </a:extLst>
          </p:cNvPr>
          <p:cNvSpPr/>
          <p:nvPr/>
        </p:nvSpPr>
        <p:spPr>
          <a:xfrm>
            <a:off x="2886915" y="4527654"/>
            <a:ext cx="1594104" cy="321564"/>
          </a:xfrm>
          <a:custGeom>
            <a:avLst/>
            <a:gdLst>
              <a:gd name="connsiteX0" fmla="*/ 0 w 1594104"/>
              <a:gd name="connsiteY0" fmla="*/ 321564 h 321564"/>
              <a:gd name="connsiteX1" fmla="*/ 1594104 w 1594104"/>
              <a:gd name="connsiteY1" fmla="*/ 321564 h 321564"/>
              <a:gd name="connsiteX2" fmla="*/ 1594104 w 1594104"/>
              <a:gd name="connsiteY2" fmla="*/ 0 h 321564"/>
              <a:gd name="connsiteX3" fmla="*/ 0 w 1594104"/>
              <a:gd name="connsiteY3" fmla="*/ 0 h 321564"/>
              <a:gd name="connsiteX4" fmla="*/ 0 w 1594104"/>
              <a:gd name="connsiteY4" fmla="*/ 321564 h 3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4104" h="321564">
                <a:moveTo>
                  <a:pt x="0" y="321564"/>
                </a:moveTo>
                <a:lnTo>
                  <a:pt x="1594104" y="321564"/>
                </a:lnTo>
                <a:lnTo>
                  <a:pt x="1594104" y="0"/>
                </a:lnTo>
                <a:lnTo>
                  <a:pt x="0" y="0"/>
                </a:lnTo>
                <a:lnTo>
                  <a:pt x="0" y="321564"/>
                </a:lnTo>
              </a:path>
            </a:pathLst>
          </a:custGeom>
          <a:solidFill>
            <a:srgbClr val="CC0000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rgbClr val="FFFFFF"/>
                </a:solidFill>
              </a:rPr>
              <a:t>Lamzid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10" descr="Image result for rilpivir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36" y="2766865"/>
            <a:ext cx="1717079" cy="13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Freeform 3"/>
          <p:cNvSpPr/>
          <p:nvPr/>
        </p:nvSpPr>
        <p:spPr>
          <a:xfrm>
            <a:off x="5241762" y="4138214"/>
            <a:ext cx="1594104" cy="323088"/>
          </a:xfrm>
          <a:custGeom>
            <a:avLst/>
            <a:gdLst>
              <a:gd name="connsiteX0" fmla="*/ 0 w 1627632"/>
              <a:gd name="connsiteY0" fmla="*/ 323088 h 323088"/>
              <a:gd name="connsiteX1" fmla="*/ 1627631 w 1627632"/>
              <a:gd name="connsiteY1" fmla="*/ 323088 h 323088"/>
              <a:gd name="connsiteX2" fmla="*/ 1627631 w 1627632"/>
              <a:gd name="connsiteY2" fmla="*/ 0 h 323088"/>
              <a:gd name="connsiteX3" fmla="*/ 0 w 1627632"/>
              <a:gd name="connsiteY3" fmla="*/ 0 h 323088"/>
              <a:gd name="connsiteX4" fmla="*/ 0 w 1627632"/>
              <a:gd name="connsiteY4" fmla="*/ 323088 h 323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7632" h="323088">
                <a:moveTo>
                  <a:pt x="0" y="323088"/>
                </a:moveTo>
                <a:lnTo>
                  <a:pt x="1627631" y="323088"/>
                </a:lnTo>
                <a:lnTo>
                  <a:pt x="1627631" y="0"/>
                </a:lnTo>
                <a:lnTo>
                  <a:pt x="0" y="0"/>
                </a:lnTo>
                <a:lnTo>
                  <a:pt x="0" y="323088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Rilpivirine</a:t>
            </a:r>
            <a:endParaRPr lang="zh-CN" altLang="en-US" dirty="0"/>
          </a:p>
        </p:txBody>
      </p:sp>
      <p:sp>
        <p:nvSpPr>
          <p:cNvPr id="96" name="Freeform 3"/>
          <p:cNvSpPr/>
          <p:nvPr/>
        </p:nvSpPr>
        <p:spPr>
          <a:xfrm>
            <a:off x="5231191" y="6333285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Doravirine</a:t>
            </a:r>
            <a:endParaRPr lang="zh-CN" altLang="en-US" dirty="0"/>
          </a:p>
        </p:txBody>
      </p:sp>
      <p:sp>
        <p:nvSpPr>
          <p:cNvPr id="97" name="Freeform 3"/>
          <p:cNvSpPr/>
          <p:nvPr/>
        </p:nvSpPr>
        <p:spPr>
          <a:xfrm>
            <a:off x="7684922" y="4583430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Bictegravir</a:t>
            </a:r>
            <a:endParaRPr lang="zh-CN" altLang="en-US" dirty="0"/>
          </a:p>
        </p:txBody>
      </p:sp>
      <p:sp>
        <p:nvSpPr>
          <p:cNvPr id="98" name="Freeform 3"/>
          <p:cNvSpPr/>
          <p:nvPr/>
        </p:nvSpPr>
        <p:spPr>
          <a:xfrm>
            <a:off x="7684922" y="5286375"/>
            <a:ext cx="1680972" cy="324612"/>
          </a:xfrm>
          <a:custGeom>
            <a:avLst/>
            <a:gdLst>
              <a:gd name="connsiteX0" fmla="*/ 0 w 1680972"/>
              <a:gd name="connsiteY0" fmla="*/ 324611 h 324612"/>
              <a:gd name="connsiteX1" fmla="*/ 1680972 w 1680972"/>
              <a:gd name="connsiteY1" fmla="*/ 324611 h 324612"/>
              <a:gd name="connsiteX2" fmla="*/ 1680972 w 1680972"/>
              <a:gd name="connsiteY2" fmla="*/ 0 h 324612"/>
              <a:gd name="connsiteX3" fmla="*/ 0 w 1680972"/>
              <a:gd name="connsiteY3" fmla="*/ 0 h 324612"/>
              <a:gd name="connsiteX4" fmla="*/ 0 w 1680972"/>
              <a:gd name="connsiteY4" fmla="*/ 324611 h 324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0972" h="324612">
                <a:moveTo>
                  <a:pt x="0" y="324611"/>
                </a:moveTo>
                <a:lnTo>
                  <a:pt x="1680972" y="324611"/>
                </a:lnTo>
                <a:lnTo>
                  <a:pt x="1680972" y="0"/>
                </a:lnTo>
                <a:lnTo>
                  <a:pt x="0" y="0"/>
                </a:lnTo>
                <a:lnTo>
                  <a:pt x="0" y="324611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Carbitegravir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559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06525" y="1218946"/>
            <a:ext cx="117855" cy="253491"/>
          </a:xfrm>
          <a:custGeom>
            <a:avLst/>
            <a:gdLst>
              <a:gd name="connsiteX0" fmla="*/ 17335 w 117855"/>
              <a:gd name="connsiteY0" fmla="*/ 247141 h 253491"/>
              <a:gd name="connsiteX1" fmla="*/ 6350 w 117855"/>
              <a:gd name="connsiteY1" fmla="*/ 6350 h 253491"/>
              <a:gd name="connsiteX2" fmla="*/ 111506 w 117855"/>
              <a:gd name="connsiteY2" fmla="*/ 6350 h 253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7855" h="253491">
                <a:moveTo>
                  <a:pt x="17335" y="247141"/>
                </a:moveTo>
                <a:lnTo>
                  <a:pt x="6350" y="6350"/>
                </a:lnTo>
                <a:lnTo>
                  <a:pt x="11150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921254" y="2185161"/>
            <a:ext cx="157480" cy="372364"/>
          </a:xfrm>
          <a:custGeom>
            <a:avLst/>
            <a:gdLst>
              <a:gd name="connsiteX0" fmla="*/ 151129 w 157480"/>
              <a:gd name="connsiteY0" fmla="*/ 6350 h 372364"/>
              <a:gd name="connsiteX1" fmla="*/ 147066 w 157480"/>
              <a:gd name="connsiteY1" fmla="*/ 366014 h 372364"/>
              <a:gd name="connsiteX2" fmla="*/ 6350 w 157480"/>
              <a:gd name="connsiteY2" fmla="*/ 366014 h 372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80" h="372364">
                <a:moveTo>
                  <a:pt x="151129" y="6350"/>
                </a:moveTo>
                <a:lnTo>
                  <a:pt x="147066" y="366014"/>
                </a:lnTo>
                <a:lnTo>
                  <a:pt x="6350" y="36601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285234" y="2282698"/>
            <a:ext cx="155955" cy="439419"/>
          </a:xfrm>
          <a:custGeom>
            <a:avLst/>
            <a:gdLst>
              <a:gd name="connsiteX0" fmla="*/ 149605 w 155955"/>
              <a:gd name="connsiteY0" fmla="*/ 6350 h 439419"/>
              <a:gd name="connsiteX1" fmla="*/ 145669 w 155955"/>
              <a:gd name="connsiteY1" fmla="*/ 433069 h 439419"/>
              <a:gd name="connsiteX2" fmla="*/ 6350 w 155955"/>
              <a:gd name="connsiteY2" fmla="*/ 433069 h 439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955" h="439419">
                <a:moveTo>
                  <a:pt x="149605" y="6350"/>
                </a:moveTo>
                <a:lnTo>
                  <a:pt x="145669" y="433069"/>
                </a:lnTo>
                <a:lnTo>
                  <a:pt x="6350" y="43306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632705" y="2284222"/>
            <a:ext cx="157479" cy="684783"/>
          </a:xfrm>
          <a:custGeom>
            <a:avLst/>
            <a:gdLst>
              <a:gd name="connsiteX0" fmla="*/ 151129 w 157479"/>
              <a:gd name="connsiteY0" fmla="*/ 6350 h 684783"/>
              <a:gd name="connsiteX1" fmla="*/ 147065 w 157479"/>
              <a:gd name="connsiteY1" fmla="*/ 678433 h 684783"/>
              <a:gd name="connsiteX2" fmla="*/ 6350 w 157479"/>
              <a:gd name="connsiteY2" fmla="*/ 678433 h 684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79" h="684783">
                <a:moveTo>
                  <a:pt x="151129" y="6350"/>
                </a:moveTo>
                <a:lnTo>
                  <a:pt x="147065" y="678433"/>
                </a:lnTo>
                <a:lnTo>
                  <a:pt x="6350" y="67843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259070" y="2256789"/>
            <a:ext cx="157479" cy="727455"/>
          </a:xfrm>
          <a:custGeom>
            <a:avLst/>
            <a:gdLst>
              <a:gd name="connsiteX0" fmla="*/ 151129 w 157479"/>
              <a:gd name="connsiteY0" fmla="*/ 6350 h 727455"/>
              <a:gd name="connsiteX1" fmla="*/ 147065 w 157479"/>
              <a:gd name="connsiteY1" fmla="*/ 721105 h 727455"/>
              <a:gd name="connsiteX2" fmla="*/ 6350 w 157479"/>
              <a:gd name="connsiteY2" fmla="*/ 721105 h 727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79" h="727455">
                <a:moveTo>
                  <a:pt x="151129" y="6350"/>
                </a:moveTo>
                <a:lnTo>
                  <a:pt x="147065" y="721105"/>
                </a:lnTo>
                <a:lnTo>
                  <a:pt x="6350" y="72110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711697" y="2244598"/>
            <a:ext cx="155955" cy="1013968"/>
          </a:xfrm>
          <a:custGeom>
            <a:avLst/>
            <a:gdLst>
              <a:gd name="connsiteX0" fmla="*/ 149605 w 155955"/>
              <a:gd name="connsiteY0" fmla="*/ 6350 h 1013968"/>
              <a:gd name="connsiteX1" fmla="*/ 145669 w 155955"/>
              <a:gd name="connsiteY1" fmla="*/ 1007617 h 1013968"/>
              <a:gd name="connsiteX2" fmla="*/ 6350 w 155955"/>
              <a:gd name="connsiteY2" fmla="*/ 1007617 h 1013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955" h="1013968">
                <a:moveTo>
                  <a:pt x="149605" y="6350"/>
                </a:moveTo>
                <a:lnTo>
                  <a:pt x="145669" y="1007617"/>
                </a:lnTo>
                <a:lnTo>
                  <a:pt x="6350" y="100761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275578" y="2284222"/>
            <a:ext cx="157479" cy="1302004"/>
          </a:xfrm>
          <a:custGeom>
            <a:avLst/>
            <a:gdLst>
              <a:gd name="connsiteX0" fmla="*/ 151129 w 157479"/>
              <a:gd name="connsiteY0" fmla="*/ 6350 h 1302004"/>
              <a:gd name="connsiteX1" fmla="*/ 147065 w 157479"/>
              <a:gd name="connsiteY1" fmla="*/ 1295654 h 1302004"/>
              <a:gd name="connsiteX2" fmla="*/ 6350 w 157479"/>
              <a:gd name="connsiteY2" fmla="*/ 1295654 h 130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79" h="1302004">
                <a:moveTo>
                  <a:pt x="151129" y="6350"/>
                </a:moveTo>
                <a:lnTo>
                  <a:pt x="147065" y="1295654"/>
                </a:lnTo>
                <a:lnTo>
                  <a:pt x="6350" y="129565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017509" y="2296414"/>
            <a:ext cx="157480" cy="2524252"/>
          </a:xfrm>
          <a:custGeom>
            <a:avLst/>
            <a:gdLst>
              <a:gd name="connsiteX0" fmla="*/ 151130 w 157480"/>
              <a:gd name="connsiteY0" fmla="*/ 6350 h 2524252"/>
              <a:gd name="connsiteX1" fmla="*/ 147066 w 157480"/>
              <a:gd name="connsiteY1" fmla="*/ 2517901 h 2524252"/>
              <a:gd name="connsiteX2" fmla="*/ 6350 w 157480"/>
              <a:gd name="connsiteY2" fmla="*/ 2517901 h 2524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80" h="2524252">
                <a:moveTo>
                  <a:pt x="151130" y="6350"/>
                </a:moveTo>
                <a:lnTo>
                  <a:pt x="147066" y="2517901"/>
                </a:lnTo>
                <a:lnTo>
                  <a:pt x="6350" y="251790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406007" y="4910328"/>
            <a:ext cx="1551432" cy="19811"/>
          </a:xfrm>
          <a:custGeom>
            <a:avLst/>
            <a:gdLst>
              <a:gd name="connsiteX0" fmla="*/ 0 w 1551432"/>
              <a:gd name="connsiteY0" fmla="*/ 0 h 19811"/>
              <a:gd name="connsiteX1" fmla="*/ 775715 w 1551432"/>
              <a:gd name="connsiteY1" fmla="*/ 0 h 19811"/>
              <a:gd name="connsiteX2" fmla="*/ 1551432 w 1551432"/>
              <a:gd name="connsiteY2" fmla="*/ 0 h 19811"/>
              <a:gd name="connsiteX3" fmla="*/ 1551432 w 1551432"/>
              <a:gd name="connsiteY3" fmla="*/ 19811 h 19811"/>
              <a:gd name="connsiteX4" fmla="*/ 775715 w 1551432"/>
              <a:gd name="connsiteY4" fmla="*/ 19811 h 19811"/>
              <a:gd name="connsiteX5" fmla="*/ 0 w 1551432"/>
              <a:gd name="connsiteY5" fmla="*/ 19811 h 19811"/>
              <a:gd name="connsiteX6" fmla="*/ 0 w 1551432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551432" h="19811">
                <a:moveTo>
                  <a:pt x="0" y="0"/>
                </a:moveTo>
                <a:lnTo>
                  <a:pt x="775715" y="0"/>
                </a:lnTo>
                <a:lnTo>
                  <a:pt x="1551432" y="0"/>
                </a:lnTo>
                <a:lnTo>
                  <a:pt x="1551432" y="19811"/>
                </a:lnTo>
                <a:lnTo>
                  <a:pt x="775715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538973" y="2256789"/>
            <a:ext cx="157480" cy="2236216"/>
          </a:xfrm>
          <a:custGeom>
            <a:avLst/>
            <a:gdLst>
              <a:gd name="connsiteX0" fmla="*/ 151130 w 157480"/>
              <a:gd name="connsiteY0" fmla="*/ 6350 h 2236216"/>
              <a:gd name="connsiteX1" fmla="*/ 147066 w 157480"/>
              <a:gd name="connsiteY1" fmla="*/ 2229866 h 2236216"/>
              <a:gd name="connsiteX2" fmla="*/ 6350 w 157480"/>
              <a:gd name="connsiteY2" fmla="*/ 2229866 h 22362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80" h="2236216">
                <a:moveTo>
                  <a:pt x="151130" y="6350"/>
                </a:moveTo>
                <a:lnTo>
                  <a:pt x="147066" y="2229866"/>
                </a:lnTo>
                <a:lnTo>
                  <a:pt x="6350" y="222986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135114" y="2256789"/>
            <a:ext cx="157480" cy="1885695"/>
          </a:xfrm>
          <a:custGeom>
            <a:avLst/>
            <a:gdLst>
              <a:gd name="connsiteX0" fmla="*/ 151129 w 157480"/>
              <a:gd name="connsiteY0" fmla="*/ 6350 h 1885695"/>
              <a:gd name="connsiteX1" fmla="*/ 147066 w 157480"/>
              <a:gd name="connsiteY1" fmla="*/ 1879345 h 1885695"/>
              <a:gd name="connsiteX2" fmla="*/ 6350 w 157480"/>
              <a:gd name="connsiteY2" fmla="*/ 1879345 h 1885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80" h="1885695">
                <a:moveTo>
                  <a:pt x="151129" y="6350"/>
                </a:moveTo>
                <a:lnTo>
                  <a:pt x="147066" y="1879345"/>
                </a:lnTo>
                <a:lnTo>
                  <a:pt x="6350" y="187934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793738" y="2270505"/>
            <a:ext cx="157480" cy="1661667"/>
          </a:xfrm>
          <a:custGeom>
            <a:avLst/>
            <a:gdLst>
              <a:gd name="connsiteX0" fmla="*/ 151130 w 157480"/>
              <a:gd name="connsiteY0" fmla="*/ 6350 h 1661667"/>
              <a:gd name="connsiteX1" fmla="*/ 147066 w 157480"/>
              <a:gd name="connsiteY1" fmla="*/ 1655317 h 1661667"/>
              <a:gd name="connsiteX2" fmla="*/ 6350 w 157480"/>
              <a:gd name="connsiteY2" fmla="*/ 1655317 h 1661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80" h="1661667">
                <a:moveTo>
                  <a:pt x="151130" y="6350"/>
                </a:moveTo>
                <a:lnTo>
                  <a:pt x="147066" y="1655317"/>
                </a:lnTo>
                <a:lnTo>
                  <a:pt x="6350" y="165531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904613" y="3967353"/>
            <a:ext cx="972311" cy="19811"/>
          </a:xfrm>
          <a:custGeom>
            <a:avLst/>
            <a:gdLst>
              <a:gd name="connsiteX0" fmla="*/ 0 w 972311"/>
              <a:gd name="connsiteY0" fmla="*/ 0 h 19811"/>
              <a:gd name="connsiteX1" fmla="*/ 486155 w 972311"/>
              <a:gd name="connsiteY1" fmla="*/ 0 h 19811"/>
              <a:gd name="connsiteX2" fmla="*/ 972311 w 972311"/>
              <a:gd name="connsiteY2" fmla="*/ 0 h 19811"/>
              <a:gd name="connsiteX3" fmla="*/ 972311 w 972311"/>
              <a:gd name="connsiteY3" fmla="*/ 19811 h 19811"/>
              <a:gd name="connsiteX4" fmla="*/ 486155 w 972311"/>
              <a:gd name="connsiteY4" fmla="*/ 19811 h 19811"/>
              <a:gd name="connsiteX5" fmla="*/ 0 w 972311"/>
              <a:gd name="connsiteY5" fmla="*/ 19811 h 19811"/>
              <a:gd name="connsiteX6" fmla="*/ 0 w 972311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2311" h="19811">
                <a:moveTo>
                  <a:pt x="0" y="0"/>
                </a:moveTo>
                <a:lnTo>
                  <a:pt x="486155" y="0"/>
                </a:lnTo>
                <a:lnTo>
                  <a:pt x="972311" y="0"/>
                </a:lnTo>
                <a:lnTo>
                  <a:pt x="972311" y="19811"/>
                </a:lnTo>
                <a:lnTo>
                  <a:pt x="486155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419845" y="2296414"/>
            <a:ext cx="184911" cy="2813811"/>
          </a:xfrm>
          <a:custGeom>
            <a:avLst/>
            <a:gdLst>
              <a:gd name="connsiteX0" fmla="*/ 178561 w 184911"/>
              <a:gd name="connsiteY0" fmla="*/ 6350 h 2813811"/>
              <a:gd name="connsiteX1" fmla="*/ 173735 w 184911"/>
              <a:gd name="connsiteY1" fmla="*/ 2807461 h 2813811"/>
              <a:gd name="connsiteX2" fmla="*/ 6350 w 184911"/>
              <a:gd name="connsiteY2" fmla="*/ 2807461 h 2813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4911" h="2813811">
                <a:moveTo>
                  <a:pt x="178561" y="6350"/>
                </a:moveTo>
                <a:lnTo>
                  <a:pt x="173735" y="2807461"/>
                </a:lnTo>
                <a:lnTo>
                  <a:pt x="6350" y="280746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8604250" y="2201926"/>
            <a:ext cx="157480" cy="3171952"/>
          </a:xfrm>
          <a:custGeom>
            <a:avLst/>
            <a:gdLst>
              <a:gd name="connsiteX0" fmla="*/ 151130 w 157480"/>
              <a:gd name="connsiteY0" fmla="*/ 6350 h 3171952"/>
              <a:gd name="connsiteX1" fmla="*/ 147066 w 157480"/>
              <a:gd name="connsiteY1" fmla="*/ 3165602 h 3171952"/>
              <a:gd name="connsiteX2" fmla="*/ 6350 w 157480"/>
              <a:gd name="connsiteY2" fmla="*/ 3165602 h 3171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80" h="3171952">
                <a:moveTo>
                  <a:pt x="151130" y="6350"/>
                </a:moveTo>
                <a:lnTo>
                  <a:pt x="147066" y="3165602"/>
                </a:lnTo>
                <a:lnTo>
                  <a:pt x="6350" y="316560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8936481" y="2270505"/>
            <a:ext cx="155956" cy="3459988"/>
          </a:xfrm>
          <a:custGeom>
            <a:avLst/>
            <a:gdLst>
              <a:gd name="connsiteX0" fmla="*/ 149606 w 155956"/>
              <a:gd name="connsiteY0" fmla="*/ 6350 h 3459988"/>
              <a:gd name="connsiteX1" fmla="*/ 145669 w 155956"/>
              <a:gd name="connsiteY1" fmla="*/ 3453638 h 3459988"/>
              <a:gd name="connsiteX2" fmla="*/ 6350 w 155956"/>
              <a:gd name="connsiteY2" fmla="*/ 3453638 h 3459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956" h="3459988">
                <a:moveTo>
                  <a:pt x="149606" y="6350"/>
                </a:moveTo>
                <a:lnTo>
                  <a:pt x="145669" y="3453638"/>
                </a:lnTo>
                <a:lnTo>
                  <a:pt x="6350" y="345363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9177273" y="2256789"/>
            <a:ext cx="157480" cy="3748023"/>
          </a:xfrm>
          <a:custGeom>
            <a:avLst/>
            <a:gdLst>
              <a:gd name="connsiteX0" fmla="*/ 151130 w 157480"/>
              <a:gd name="connsiteY0" fmla="*/ 6350 h 3748023"/>
              <a:gd name="connsiteX1" fmla="*/ 147066 w 157480"/>
              <a:gd name="connsiteY1" fmla="*/ 3741674 h 3748023"/>
              <a:gd name="connsiteX2" fmla="*/ 6350 w 157480"/>
              <a:gd name="connsiteY2" fmla="*/ 3741674 h 3748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480" h="3748023">
                <a:moveTo>
                  <a:pt x="151130" y="6350"/>
                </a:moveTo>
                <a:lnTo>
                  <a:pt x="147066" y="3741674"/>
                </a:lnTo>
                <a:lnTo>
                  <a:pt x="6350" y="37416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941314" y="6054128"/>
            <a:ext cx="967740" cy="19811"/>
          </a:xfrm>
          <a:custGeom>
            <a:avLst/>
            <a:gdLst>
              <a:gd name="connsiteX0" fmla="*/ 0 w 967740"/>
              <a:gd name="connsiteY0" fmla="*/ 0 h 19811"/>
              <a:gd name="connsiteX1" fmla="*/ 483870 w 967740"/>
              <a:gd name="connsiteY1" fmla="*/ 0 h 19811"/>
              <a:gd name="connsiteX2" fmla="*/ 967740 w 967740"/>
              <a:gd name="connsiteY2" fmla="*/ 0 h 19811"/>
              <a:gd name="connsiteX3" fmla="*/ 967740 w 967740"/>
              <a:gd name="connsiteY3" fmla="*/ 19811 h 19811"/>
              <a:gd name="connsiteX4" fmla="*/ 483870 w 967740"/>
              <a:gd name="connsiteY4" fmla="*/ 19811 h 19811"/>
              <a:gd name="connsiteX5" fmla="*/ 0 w 967740"/>
              <a:gd name="connsiteY5" fmla="*/ 19811 h 19811"/>
              <a:gd name="connsiteX6" fmla="*/ 0 w 967740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67740" h="19811">
                <a:moveTo>
                  <a:pt x="0" y="0"/>
                </a:moveTo>
                <a:lnTo>
                  <a:pt x="483870" y="0"/>
                </a:lnTo>
                <a:lnTo>
                  <a:pt x="967740" y="0"/>
                </a:lnTo>
                <a:lnTo>
                  <a:pt x="967740" y="19811"/>
                </a:lnTo>
                <a:lnTo>
                  <a:pt x="483870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035545" y="6054128"/>
            <a:ext cx="937260" cy="19811"/>
          </a:xfrm>
          <a:custGeom>
            <a:avLst/>
            <a:gdLst>
              <a:gd name="connsiteX0" fmla="*/ 0 w 937260"/>
              <a:gd name="connsiteY0" fmla="*/ 0 h 19811"/>
              <a:gd name="connsiteX1" fmla="*/ 468630 w 937260"/>
              <a:gd name="connsiteY1" fmla="*/ 0 h 19811"/>
              <a:gd name="connsiteX2" fmla="*/ 937260 w 937260"/>
              <a:gd name="connsiteY2" fmla="*/ 0 h 19811"/>
              <a:gd name="connsiteX3" fmla="*/ 937260 w 937260"/>
              <a:gd name="connsiteY3" fmla="*/ 19811 h 19811"/>
              <a:gd name="connsiteX4" fmla="*/ 468630 w 937260"/>
              <a:gd name="connsiteY4" fmla="*/ 19811 h 19811"/>
              <a:gd name="connsiteX5" fmla="*/ 0 w 937260"/>
              <a:gd name="connsiteY5" fmla="*/ 19811 h 19811"/>
              <a:gd name="connsiteX6" fmla="*/ 0 w 937260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37260" h="19811">
                <a:moveTo>
                  <a:pt x="0" y="0"/>
                </a:moveTo>
                <a:lnTo>
                  <a:pt x="468630" y="0"/>
                </a:lnTo>
                <a:lnTo>
                  <a:pt x="937260" y="0"/>
                </a:lnTo>
                <a:lnTo>
                  <a:pt x="937260" y="19811"/>
                </a:lnTo>
                <a:lnTo>
                  <a:pt x="468630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9463785" y="2253742"/>
            <a:ext cx="184911" cy="3964431"/>
          </a:xfrm>
          <a:custGeom>
            <a:avLst/>
            <a:gdLst>
              <a:gd name="connsiteX0" fmla="*/ 178561 w 184911"/>
              <a:gd name="connsiteY0" fmla="*/ 6350 h 3964431"/>
              <a:gd name="connsiteX1" fmla="*/ 173735 w 184911"/>
              <a:gd name="connsiteY1" fmla="*/ 3958081 h 3964431"/>
              <a:gd name="connsiteX2" fmla="*/ 6350 w 184911"/>
              <a:gd name="connsiteY2" fmla="*/ 3958081 h 3964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4911" h="3964431">
                <a:moveTo>
                  <a:pt x="178561" y="6350"/>
                </a:moveTo>
                <a:lnTo>
                  <a:pt x="173735" y="3958081"/>
                </a:lnTo>
                <a:lnTo>
                  <a:pt x="6350" y="39580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9809733" y="2270505"/>
            <a:ext cx="184911" cy="4250944"/>
          </a:xfrm>
          <a:custGeom>
            <a:avLst/>
            <a:gdLst>
              <a:gd name="connsiteX0" fmla="*/ 178561 w 184911"/>
              <a:gd name="connsiteY0" fmla="*/ 6350 h 4250944"/>
              <a:gd name="connsiteX1" fmla="*/ 173735 w 184911"/>
              <a:gd name="connsiteY1" fmla="*/ 4244594 h 4250944"/>
              <a:gd name="connsiteX2" fmla="*/ 6350 w 184911"/>
              <a:gd name="connsiteY2" fmla="*/ 4244594 h 4250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4911" h="4250944">
                <a:moveTo>
                  <a:pt x="178561" y="6350"/>
                </a:moveTo>
                <a:lnTo>
                  <a:pt x="173735" y="4244594"/>
                </a:lnTo>
                <a:lnTo>
                  <a:pt x="6350" y="42445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8271891" y="6610540"/>
            <a:ext cx="1482852" cy="19811"/>
          </a:xfrm>
          <a:custGeom>
            <a:avLst/>
            <a:gdLst>
              <a:gd name="connsiteX0" fmla="*/ 0 w 1482852"/>
              <a:gd name="connsiteY0" fmla="*/ 0 h 19811"/>
              <a:gd name="connsiteX1" fmla="*/ 494283 w 1482852"/>
              <a:gd name="connsiteY1" fmla="*/ 0 h 19811"/>
              <a:gd name="connsiteX2" fmla="*/ 988567 w 1482852"/>
              <a:gd name="connsiteY2" fmla="*/ 0 h 19811"/>
              <a:gd name="connsiteX3" fmla="*/ 1482852 w 1482852"/>
              <a:gd name="connsiteY3" fmla="*/ 0 h 19811"/>
              <a:gd name="connsiteX4" fmla="*/ 1482852 w 1482852"/>
              <a:gd name="connsiteY4" fmla="*/ 19811 h 19811"/>
              <a:gd name="connsiteX5" fmla="*/ 988567 w 1482852"/>
              <a:gd name="connsiteY5" fmla="*/ 19811 h 19811"/>
              <a:gd name="connsiteX6" fmla="*/ 494283 w 1482852"/>
              <a:gd name="connsiteY6" fmla="*/ 19811 h 19811"/>
              <a:gd name="connsiteX7" fmla="*/ 0 w 1482852"/>
              <a:gd name="connsiteY7" fmla="*/ 19811 h 19811"/>
              <a:gd name="connsiteX8" fmla="*/ 0 w 1482852"/>
              <a:gd name="connsiteY8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482852" h="19811">
                <a:moveTo>
                  <a:pt x="0" y="0"/>
                </a:moveTo>
                <a:lnTo>
                  <a:pt x="494283" y="0"/>
                </a:lnTo>
                <a:lnTo>
                  <a:pt x="988567" y="0"/>
                </a:lnTo>
                <a:lnTo>
                  <a:pt x="1482852" y="0"/>
                </a:lnTo>
                <a:lnTo>
                  <a:pt x="1482852" y="19811"/>
                </a:lnTo>
                <a:lnTo>
                  <a:pt x="988567" y="19811"/>
                </a:lnTo>
                <a:lnTo>
                  <a:pt x="494283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14501" y="3998721"/>
            <a:ext cx="1588516" cy="1980184"/>
          </a:xfrm>
          <a:custGeom>
            <a:avLst/>
            <a:gdLst>
              <a:gd name="connsiteX0" fmla="*/ 6350 w 1588516"/>
              <a:gd name="connsiteY0" fmla="*/ 1973834 h 1980184"/>
              <a:gd name="connsiteX1" fmla="*/ 1582165 w 1588516"/>
              <a:gd name="connsiteY1" fmla="*/ 1973834 h 1980184"/>
              <a:gd name="connsiteX2" fmla="*/ 1582165 w 1588516"/>
              <a:gd name="connsiteY2" fmla="*/ 6350 h 1980184"/>
              <a:gd name="connsiteX3" fmla="*/ 6350 w 1588516"/>
              <a:gd name="connsiteY3" fmla="*/ 6350 h 1980184"/>
              <a:gd name="connsiteX4" fmla="*/ 6350 w 1588516"/>
              <a:gd name="connsiteY4" fmla="*/ 1973834 h 1980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8516" h="1980184">
                <a:moveTo>
                  <a:pt x="6350" y="1973834"/>
                </a:moveTo>
                <a:lnTo>
                  <a:pt x="1582165" y="1973834"/>
                </a:lnTo>
                <a:lnTo>
                  <a:pt x="1582165" y="6350"/>
                </a:lnTo>
                <a:lnTo>
                  <a:pt x="6350" y="6350"/>
                </a:lnTo>
                <a:lnTo>
                  <a:pt x="6350" y="197383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884237" y="5499861"/>
            <a:ext cx="458660" cy="22859"/>
          </a:xfrm>
          <a:custGeom>
            <a:avLst/>
            <a:gdLst>
              <a:gd name="connsiteX0" fmla="*/ 0 w 458660"/>
              <a:gd name="connsiteY0" fmla="*/ 0 h 22859"/>
              <a:gd name="connsiteX1" fmla="*/ 229361 w 458660"/>
              <a:gd name="connsiteY1" fmla="*/ 0 h 22859"/>
              <a:gd name="connsiteX2" fmla="*/ 458660 w 458660"/>
              <a:gd name="connsiteY2" fmla="*/ 0 h 22859"/>
              <a:gd name="connsiteX3" fmla="*/ 458660 w 458660"/>
              <a:gd name="connsiteY3" fmla="*/ 22859 h 22859"/>
              <a:gd name="connsiteX4" fmla="*/ 229361 w 458660"/>
              <a:gd name="connsiteY4" fmla="*/ 22859 h 22859"/>
              <a:gd name="connsiteX5" fmla="*/ 0 w 458660"/>
              <a:gd name="connsiteY5" fmla="*/ 22859 h 22859"/>
              <a:gd name="connsiteX6" fmla="*/ 0 w 458660"/>
              <a:gd name="connsiteY6" fmla="*/ 0 h 2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8660" h="22859">
                <a:moveTo>
                  <a:pt x="0" y="0"/>
                </a:moveTo>
                <a:lnTo>
                  <a:pt x="229361" y="0"/>
                </a:lnTo>
                <a:lnTo>
                  <a:pt x="458660" y="0"/>
                </a:lnTo>
                <a:lnTo>
                  <a:pt x="458660" y="22859"/>
                </a:lnTo>
                <a:lnTo>
                  <a:pt x="229361" y="22859"/>
                </a:lnTo>
                <a:lnTo>
                  <a:pt x="0" y="2285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6106414" y="1264666"/>
            <a:ext cx="3716020" cy="154432"/>
          </a:xfrm>
          <a:custGeom>
            <a:avLst/>
            <a:gdLst>
              <a:gd name="connsiteX0" fmla="*/ 6350 w 3716020"/>
              <a:gd name="connsiteY0" fmla="*/ 148081 h 154432"/>
              <a:gd name="connsiteX1" fmla="*/ 286130 w 3716020"/>
              <a:gd name="connsiteY1" fmla="*/ 77216 h 154432"/>
              <a:gd name="connsiteX2" fmla="*/ 1578229 w 3716020"/>
              <a:gd name="connsiteY2" fmla="*/ 77216 h 154432"/>
              <a:gd name="connsiteX3" fmla="*/ 1858009 w 3716020"/>
              <a:gd name="connsiteY3" fmla="*/ 6350 h 154432"/>
              <a:gd name="connsiteX4" fmla="*/ 2137791 w 3716020"/>
              <a:gd name="connsiteY4" fmla="*/ 77216 h 154432"/>
              <a:gd name="connsiteX5" fmla="*/ 3429889 w 3716020"/>
              <a:gd name="connsiteY5" fmla="*/ 77216 h 154432"/>
              <a:gd name="connsiteX6" fmla="*/ 3709669 w 3716020"/>
              <a:gd name="connsiteY6" fmla="*/ 148081 h 154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716020" h="154432">
                <a:moveTo>
                  <a:pt x="6350" y="148081"/>
                </a:moveTo>
                <a:cubicBezTo>
                  <a:pt x="6350" y="108966"/>
                  <a:pt x="131571" y="77216"/>
                  <a:pt x="286130" y="77216"/>
                </a:cubicBezTo>
                <a:lnTo>
                  <a:pt x="1578229" y="77216"/>
                </a:lnTo>
                <a:cubicBezTo>
                  <a:pt x="1732788" y="77216"/>
                  <a:pt x="1858009" y="45466"/>
                  <a:pt x="1858009" y="6350"/>
                </a:cubicBezTo>
                <a:cubicBezTo>
                  <a:pt x="1858009" y="45466"/>
                  <a:pt x="1983231" y="77216"/>
                  <a:pt x="2137791" y="77216"/>
                </a:cubicBezTo>
                <a:lnTo>
                  <a:pt x="3429889" y="77216"/>
                </a:lnTo>
                <a:cubicBezTo>
                  <a:pt x="3584447" y="77216"/>
                  <a:pt x="3709669" y="108966"/>
                  <a:pt x="3709669" y="148081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875276" y="4062984"/>
            <a:ext cx="1115567" cy="306323"/>
          </a:xfrm>
          <a:custGeom>
            <a:avLst/>
            <a:gdLst>
              <a:gd name="connsiteX0" fmla="*/ 0 w 1115567"/>
              <a:gd name="connsiteY0" fmla="*/ 306323 h 306323"/>
              <a:gd name="connsiteX1" fmla="*/ 1115567 w 1115567"/>
              <a:gd name="connsiteY1" fmla="*/ 306323 h 306323"/>
              <a:gd name="connsiteX2" fmla="*/ 1115567 w 1115567"/>
              <a:gd name="connsiteY2" fmla="*/ 0 h 306323"/>
              <a:gd name="connsiteX3" fmla="*/ 0 w 1115567"/>
              <a:gd name="connsiteY3" fmla="*/ 0 h 306323"/>
              <a:gd name="connsiteX4" fmla="*/ 0 w 1115567"/>
              <a:gd name="connsiteY4" fmla="*/ 306323 h 306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5567" h="306323">
                <a:moveTo>
                  <a:pt x="0" y="306323"/>
                </a:moveTo>
                <a:lnTo>
                  <a:pt x="1115567" y="306323"/>
                </a:lnTo>
                <a:lnTo>
                  <a:pt x="1115567" y="0"/>
                </a:lnTo>
                <a:lnTo>
                  <a:pt x="0" y="0"/>
                </a:lnTo>
                <a:lnTo>
                  <a:pt x="0" y="306323"/>
                </a:lnTo>
              </a:path>
            </a:pathLst>
          </a:custGeom>
          <a:solidFill>
            <a:srgbClr val="F9CB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6566916" y="4965191"/>
            <a:ext cx="1043940" cy="242316"/>
          </a:xfrm>
          <a:custGeom>
            <a:avLst/>
            <a:gdLst>
              <a:gd name="connsiteX0" fmla="*/ 0 w 1043940"/>
              <a:gd name="connsiteY0" fmla="*/ 242316 h 242316"/>
              <a:gd name="connsiteX1" fmla="*/ 1043940 w 1043940"/>
              <a:gd name="connsiteY1" fmla="*/ 242316 h 242316"/>
              <a:gd name="connsiteX2" fmla="*/ 1043940 w 1043940"/>
              <a:gd name="connsiteY2" fmla="*/ 0 h 242316"/>
              <a:gd name="connsiteX3" fmla="*/ 0 w 1043940"/>
              <a:gd name="connsiteY3" fmla="*/ 0 h 242316"/>
              <a:gd name="connsiteX4" fmla="*/ 0 w 1043940"/>
              <a:gd name="connsiteY4" fmla="*/ 242316 h 242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3940" h="242316">
                <a:moveTo>
                  <a:pt x="0" y="242316"/>
                </a:moveTo>
                <a:lnTo>
                  <a:pt x="1043940" y="242316"/>
                </a:lnTo>
                <a:lnTo>
                  <a:pt x="1043940" y="0"/>
                </a:lnTo>
                <a:lnTo>
                  <a:pt x="0" y="0"/>
                </a:lnTo>
                <a:lnTo>
                  <a:pt x="0" y="242316"/>
                </a:lnTo>
              </a:path>
            </a:pathLst>
          </a:custGeom>
          <a:solidFill>
            <a:srgbClr val="FFE6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451859" y="5780532"/>
            <a:ext cx="1042416" cy="242315"/>
          </a:xfrm>
          <a:custGeom>
            <a:avLst/>
            <a:gdLst>
              <a:gd name="connsiteX0" fmla="*/ 0 w 1042416"/>
              <a:gd name="connsiteY0" fmla="*/ 242315 h 242315"/>
              <a:gd name="connsiteX1" fmla="*/ 1042416 w 1042416"/>
              <a:gd name="connsiteY1" fmla="*/ 242315 h 242315"/>
              <a:gd name="connsiteX2" fmla="*/ 1042416 w 1042416"/>
              <a:gd name="connsiteY2" fmla="*/ 0 h 242315"/>
              <a:gd name="connsiteX3" fmla="*/ 0 w 1042416"/>
              <a:gd name="connsiteY3" fmla="*/ 0 h 242315"/>
              <a:gd name="connsiteX4" fmla="*/ 0 w 1042416"/>
              <a:gd name="connsiteY4" fmla="*/ 242315 h 2423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2416" h="242315">
                <a:moveTo>
                  <a:pt x="0" y="242315"/>
                </a:moveTo>
                <a:lnTo>
                  <a:pt x="1042416" y="242315"/>
                </a:lnTo>
                <a:lnTo>
                  <a:pt x="1042416" y="0"/>
                </a:lnTo>
                <a:lnTo>
                  <a:pt x="0" y="0"/>
                </a:lnTo>
                <a:lnTo>
                  <a:pt x="0" y="242315"/>
                </a:lnTo>
              </a:path>
            </a:pathLst>
          </a:custGeom>
          <a:solidFill>
            <a:srgbClr val="A9D18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6547104" y="6393179"/>
            <a:ext cx="1042416" cy="243839"/>
          </a:xfrm>
          <a:custGeom>
            <a:avLst/>
            <a:gdLst>
              <a:gd name="connsiteX0" fmla="*/ 0 w 1042416"/>
              <a:gd name="connsiteY0" fmla="*/ 243839 h 243839"/>
              <a:gd name="connsiteX1" fmla="*/ 1042415 w 1042416"/>
              <a:gd name="connsiteY1" fmla="*/ 243839 h 243839"/>
              <a:gd name="connsiteX2" fmla="*/ 1042415 w 1042416"/>
              <a:gd name="connsiteY2" fmla="*/ 0 h 243839"/>
              <a:gd name="connsiteX3" fmla="*/ 0 w 1042416"/>
              <a:gd name="connsiteY3" fmla="*/ 0 h 243839"/>
              <a:gd name="connsiteX4" fmla="*/ 0 w 1042416"/>
              <a:gd name="connsiteY4" fmla="*/ 243839 h 243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2416" h="243839">
                <a:moveTo>
                  <a:pt x="0" y="243839"/>
                </a:moveTo>
                <a:lnTo>
                  <a:pt x="1042415" y="243839"/>
                </a:lnTo>
                <a:lnTo>
                  <a:pt x="1042415" y="0"/>
                </a:lnTo>
                <a:lnTo>
                  <a:pt x="0" y="0"/>
                </a:lnTo>
                <a:lnTo>
                  <a:pt x="0" y="243839"/>
                </a:lnTo>
              </a:path>
            </a:pathLst>
          </a:custGeom>
          <a:solidFill>
            <a:srgbClr val="FFCC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4687823" y="5804915"/>
            <a:ext cx="1042416" cy="242316"/>
          </a:xfrm>
          <a:custGeom>
            <a:avLst/>
            <a:gdLst>
              <a:gd name="connsiteX0" fmla="*/ 0 w 1042416"/>
              <a:gd name="connsiteY0" fmla="*/ 242316 h 242316"/>
              <a:gd name="connsiteX1" fmla="*/ 1042416 w 1042416"/>
              <a:gd name="connsiteY1" fmla="*/ 242316 h 242316"/>
              <a:gd name="connsiteX2" fmla="*/ 1042416 w 1042416"/>
              <a:gd name="connsiteY2" fmla="*/ 0 h 242316"/>
              <a:gd name="connsiteX3" fmla="*/ 0 w 1042416"/>
              <a:gd name="connsiteY3" fmla="*/ 0 h 242316"/>
              <a:gd name="connsiteX4" fmla="*/ 0 w 1042416"/>
              <a:gd name="connsiteY4" fmla="*/ 242316 h 242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2416" h="242316">
                <a:moveTo>
                  <a:pt x="0" y="242316"/>
                </a:moveTo>
                <a:lnTo>
                  <a:pt x="1042416" y="242316"/>
                </a:lnTo>
                <a:lnTo>
                  <a:pt x="1042416" y="0"/>
                </a:lnTo>
                <a:lnTo>
                  <a:pt x="0" y="0"/>
                </a:lnTo>
                <a:lnTo>
                  <a:pt x="0" y="242316"/>
                </a:lnTo>
              </a:path>
            </a:pathLst>
          </a:custGeom>
          <a:solidFill>
            <a:srgbClr val="A9D18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676655" y="2852927"/>
            <a:ext cx="3063240" cy="890016"/>
          </a:xfrm>
          <a:custGeom>
            <a:avLst/>
            <a:gdLst>
              <a:gd name="connsiteX0" fmla="*/ 0 w 3063240"/>
              <a:gd name="connsiteY0" fmla="*/ 890016 h 890016"/>
              <a:gd name="connsiteX1" fmla="*/ 3063240 w 3063240"/>
              <a:gd name="connsiteY1" fmla="*/ 890016 h 890016"/>
              <a:gd name="connsiteX2" fmla="*/ 3063240 w 3063240"/>
              <a:gd name="connsiteY2" fmla="*/ 0 h 890016"/>
              <a:gd name="connsiteX3" fmla="*/ 0 w 3063240"/>
              <a:gd name="connsiteY3" fmla="*/ 0 h 890016"/>
              <a:gd name="connsiteX4" fmla="*/ 0 w 3063240"/>
              <a:gd name="connsiteY4" fmla="*/ 890016 h 8900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63240" h="890016">
                <a:moveTo>
                  <a:pt x="0" y="890016"/>
                </a:moveTo>
                <a:lnTo>
                  <a:pt x="3063240" y="890016"/>
                </a:lnTo>
                <a:lnTo>
                  <a:pt x="3063240" y="0"/>
                </a:lnTo>
                <a:lnTo>
                  <a:pt x="0" y="0"/>
                </a:lnTo>
                <a:lnTo>
                  <a:pt x="0" y="890016"/>
                </a:lnTo>
              </a:path>
            </a:pathLst>
          </a:custGeom>
          <a:solidFill>
            <a:srgbClr val="DBDBD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670305" y="2846577"/>
            <a:ext cx="3075940" cy="902716"/>
          </a:xfrm>
          <a:custGeom>
            <a:avLst/>
            <a:gdLst>
              <a:gd name="connsiteX0" fmla="*/ 6350 w 3075940"/>
              <a:gd name="connsiteY0" fmla="*/ 896366 h 902716"/>
              <a:gd name="connsiteX1" fmla="*/ 3069590 w 3075940"/>
              <a:gd name="connsiteY1" fmla="*/ 896366 h 902716"/>
              <a:gd name="connsiteX2" fmla="*/ 3069590 w 3075940"/>
              <a:gd name="connsiteY2" fmla="*/ 6350 h 902716"/>
              <a:gd name="connsiteX3" fmla="*/ 6350 w 3075940"/>
              <a:gd name="connsiteY3" fmla="*/ 6350 h 902716"/>
              <a:gd name="connsiteX4" fmla="*/ 6350 w 3075940"/>
              <a:gd name="connsiteY4" fmla="*/ 896366 h 9027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5940" h="902716">
                <a:moveTo>
                  <a:pt x="6350" y="896366"/>
                </a:moveTo>
                <a:lnTo>
                  <a:pt x="3069590" y="896366"/>
                </a:lnTo>
                <a:lnTo>
                  <a:pt x="3069590" y="6350"/>
                </a:lnTo>
                <a:lnTo>
                  <a:pt x="6350" y="6350"/>
                </a:lnTo>
                <a:lnTo>
                  <a:pt x="6350" y="89636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473200"/>
            <a:ext cx="9867900" cy="812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7366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1981</a:t>
            </a:r>
          </a:p>
        </p:txBody>
      </p:sp>
      <p:sp>
        <p:nvSpPr>
          <p:cNvPr id="1029" name="TextBox 1"/>
          <p:cNvSpPr txBox="1"/>
          <p:nvPr/>
        </p:nvSpPr>
        <p:spPr>
          <a:xfrm rot="16200000">
            <a:off x="79883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2002</a:t>
            </a:r>
          </a:p>
        </p:txBody>
      </p:sp>
      <p:sp>
        <p:nvSpPr>
          <p:cNvPr id="1030" name="TextBox 1"/>
          <p:cNvSpPr txBox="1"/>
          <p:nvPr/>
        </p:nvSpPr>
        <p:spPr>
          <a:xfrm rot="16200000">
            <a:off x="28575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1987</a:t>
            </a:r>
          </a:p>
        </p:txBody>
      </p:sp>
      <p:sp>
        <p:nvSpPr>
          <p:cNvPr id="1031" name="TextBox 1"/>
          <p:cNvSpPr txBox="1"/>
          <p:nvPr/>
        </p:nvSpPr>
        <p:spPr>
          <a:xfrm rot="16200000">
            <a:off x="42291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1991</a:t>
            </a:r>
          </a:p>
        </p:txBody>
      </p:sp>
      <p:sp>
        <p:nvSpPr>
          <p:cNvPr id="1032" name="TextBox 1"/>
          <p:cNvSpPr txBox="1"/>
          <p:nvPr/>
        </p:nvSpPr>
        <p:spPr>
          <a:xfrm rot="16200000">
            <a:off x="45720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1992</a:t>
            </a:r>
          </a:p>
        </p:txBody>
      </p:sp>
      <p:sp>
        <p:nvSpPr>
          <p:cNvPr id="1033" name="TextBox 1"/>
          <p:cNvSpPr txBox="1"/>
          <p:nvPr/>
        </p:nvSpPr>
        <p:spPr>
          <a:xfrm rot="16200000">
            <a:off x="52578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1994</a:t>
            </a:r>
          </a:p>
        </p:txBody>
      </p:sp>
      <p:sp>
        <p:nvSpPr>
          <p:cNvPr id="1034" name="TextBox 1"/>
          <p:cNvSpPr txBox="1"/>
          <p:nvPr/>
        </p:nvSpPr>
        <p:spPr>
          <a:xfrm rot="16200000">
            <a:off x="55880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1995</a:t>
            </a:r>
          </a:p>
        </p:txBody>
      </p:sp>
      <p:sp>
        <p:nvSpPr>
          <p:cNvPr id="1035" name="TextBox 1"/>
          <p:cNvSpPr txBox="1"/>
          <p:nvPr/>
        </p:nvSpPr>
        <p:spPr>
          <a:xfrm rot="16200000">
            <a:off x="59309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1996</a:t>
            </a:r>
          </a:p>
        </p:txBody>
      </p:sp>
      <p:sp>
        <p:nvSpPr>
          <p:cNvPr id="1036" name="TextBox 1"/>
          <p:cNvSpPr txBox="1"/>
          <p:nvPr/>
        </p:nvSpPr>
        <p:spPr>
          <a:xfrm rot="16200000">
            <a:off x="62738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1997</a:t>
            </a:r>
          </a:p>
        </p:txBody>
      </p:sp>
      <p:sp>
        <p:nvSpPr>
          <p:cNvPr id="1037" name="TextBox 1"/>
          <p:cNvSpPr txBox="1"/>
          <p:nvPr/>
        </p:nvSpPr>
        <p:spPr>
          <a:xfrm rot="16200000">
            <a:off x="66167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1998</a:t>
            </a:r>
          </a:p>
        </p:txBody>
      </p:sp>
      <p:sp>
        <p:nvSpPr>
          <p:cNvPr id="1038" name="TextBox 1"/>
          <p:cNvSpPr txBox="1"/>
          <p:nvPr/>
        </p:nvSpPr>
        <p:spPr>
          <a:xfrm rot="16200000">
            <a:off x="69596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1999</a:t>
            </a:r>
          </a:p>
        </p:txBody>
      </p:sp>
      <p:sp>
        <p:nvSpPr>
          <p:cNvPr id="1039" name="TextBox 1"/>
          <p:cNvSpPr txBox="1"/>
          <p:nvPr/>
        </p:nvSpPr>
        <p:spPr>
          <a:xfrm rot="16200000">
            <a:off x="73025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2000</a:t>
            </a:r>
          </a:p>
        </p:txBody>
      </p:sp>
      <p:sp>
        <p:nvSpPr>
          <p:cNvPr id="1040" name="TextBox 1"/>
          <p:cNvSpPr txBox="1"/>
          <p:nvPr/>
        </p:nvSpPr>
        <p:spPr>
          <a:xfrm rot="16200000">
            <a:off x="76454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2001</a:t>
            </a:r>
          </a:p>
        </p:txBody>
      </p:sp>
      <p:sp>
        <p:nvSpPr>
          <p:cNvPr id="1041" name="TextBox 1"/>
          <p:cNvSpPr txBox="1"/>
          <p:nvPr/>
        </p:nvSpPr>
        <p:spPr>
          <a:xfrm rot="16200000">
            <a:off x="83312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2003</a:t>
            </a:r>
          </a:p>
        </p:txBody>
      </p:sp>
      <p:sp>
        <p:nvSpPr>
          <p:cNvPr id="1042" name="TextBox 1"/>
          <p:cNvSpPr txBox="1"/>
          <p:nvPr/>
        </p:nvSpPr>
        <p:spPr>
          <a:xfrm rot="16200000">
            <a:off x="86614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2004</a:t>
            </a:r>
          </a:p>
        </p:txBody>
      </p:sp>
      <p:sp>
        <p:nvSpPr>
          <p:cNvPr id="1043" name="TextBox 1"/>
          <p:cNvSpPr txBox="1"/>
          <p:nvPr/>
        </p:nvSpPr>
        <p:spPr>
          <a:xfrm rot="16200000">
            <a:off x="90043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2005</a:t>
            </a:r>
          </a:p>
        </p:txBody>
      </p:sp>
      <p:sp>
        <p:nvSpPr>
          <p:cNvPr id="1044" name="TextBox 1"/>
          <p:cNvSpPr txBox="1"/>
          <p:nvPr/>
        </p:nvSpPr>
        <p:spPr>
          <a:xfrm rot="16200000">
            <a:off x="9347200" y="18923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2006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6197600" y="3987800"/>
            <a:ext cx="914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EFV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ABC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5930900" y="5829300"/>
            <a:ext cx="3314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3TC+ABC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TDF+FTC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ddI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generic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1079500" y="1155700"/>
            <a:ext cx="12192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AIDS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93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reported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3911600" y="2565400"/>
            <a:ext cx="673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279400" algn="l"/>
              </a:tabLst>
            </a:pP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ddI</a:t>
            </a:r>
          </a:p>
          <a:p>
            <a:pPr>
              <a:lnSpc>
                <a:spcPts val="2000"/>
              </a:lnSpc>
              <a:tabLst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ddC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4724400" y="2832100"/>
            <a:ext cx="15240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635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d4T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</a:tabLst>
            </a:pP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3TC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SAQ</a:t>
            </a:r>
          </a:p>
          <a:p>
            <a:pPr>
              <a:lnSpc>
                <a:spcPts val="2700"/>
              </a:lnSpc>
              <a:tabLst>
                <a:tab pos="635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RTV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IDV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NVP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7708900" y="6400800"/>
            <a:ext cx="2044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8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DRV</a:t>
            </a:r>
            <a:r>
              <a:rPr lang="en-US" altLang="zh-CN" sz="1598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EFV+FTC+TDF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876300" y="4203700"/>
            <a:ext cx="1104900" cy="163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7030A0"/>
                </a:solidFill>
                <a:latin typeface="Tahoma" pitchFamily="18" charset="0"/>
                <a:cs typeface="Tahoma" pitchFamily="18" charset="0"/>
              </a:rPr>
              <a:t>ENTRYIs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NRTIs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NNRTIs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PIs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FDC: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dual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triple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3530600" y="279400"/>
            <a:ext cx="51054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90500" algn="l"/>
                <a:tab pos="3695700" algn="l"/>
              </a:tabLst>
            </a:pP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EVOLUTION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CURRENT</a:t>
            </a:r>
          </a:p>
          <a:p>
            <a:pPr>
              <a:lnSpc>
                <a:spcPts val="2500"/>
              </a:lnSpc>
              <a:tabLst>
                <a:tab pos="190500" algn="l"/>
                <a:tab pos="36957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ANTIRETROVIRAL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THERAPY</a:t>
            </a:r>
          </a:p>
          <a:p>
            <a:pPr>
              <a:lnSpc>
                <a:spcPts val="2000"/>
              </a:lnSpc>
              <a:tabLst>
                <a:tab pos="190500" algn="l"/>
                <a:tab pos="36957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Decade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HAART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6705600" y="6400800"/>
            <a:ext cx="723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ATRIPLA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3644900" y="3835400"/>
            <a:ext cx="5753100" cy="256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dirty="0"/>
              <a:t>	</a:t>
            </a:r>
            <a:r>
              <a:rPr lang="en-US" altLang="zh-CN" sz="1598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NFV</a:t>
            </a:r>
            <a:r>
              <a:rPr lang="en-US" altLang="zh-CN" sz="1598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DLV</a:t>
            </a:r>
            <a:r>
              <a:rPr lang="en-US" altLang="zh-CN" sz="1598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ZDV+3TC</a:t>
            </a:r>
            <a:r>
              <a:rPr lang="en-US" altLang="zh-CN" sz="1598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SAQ-gc</a:t>
            </a:r>
          </a:p>
          <a:p>
            <a:pPr>
              <a:lnSpc>
                <a:spcPts val="23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dirty="0"/>
              <a:t>			</a:t>
            </a:r>
            <a:r>
              <a:rPr lang="en-US" altLang="zh-CN" sz="12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COMBIVIR</a:t>
            </a:r>
          </a:p>
          <a:p>
            <a:pPr>
              <a:lnSpc>
                <a:spcPts val="21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dirty="0"/>
              <a:t>								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APV</a:t>
            </a:r>
          </a:p>
          <a:p>
            <a:pPr>
              <a:lnSpc>
                <a:spcPts val="29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dirty="0"/>
              <a:t>		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LPV/r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ddI-EC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ZDV+3TC+ABC</a:t>
            </a:r>
          </a:p>
          <a:p>
            <a:pPr>
              <a:lnSpc>
                <a:spcPts val="21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dirty="0"/>
              <a:t>							</a:t>
            </a:r>
            <a:r>
              <a:rPr lang="en-US" altLang="zh-CN" sz="12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TRISIVIR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TDF</a:t>
            </a:r>
          </a:p>
          <a:p>
            <a:pPr>
              <a:lnSpc>
                <a:spcPts val="20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dirty="0"/>
              <a:t>					</a:t>
            </a:r>
            <a:r>
              <a:rPr lang="en-US" altLang="zh-CN" sz="1598" b="1" dirty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EFV-600</a:t>
            </a:r>
            <a:r>
              <a:rPr lang="en-US" altLang="zh-CN" sz="1598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3TC-300</a:t>
            </a:r>
            <a:r>
              <a:rPr lang="en-US" altLang="zh-CN" sz="1598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d4T-XR</a:t>
            </a:r>
          </a:p>
          <a:p>
            <a:pPr>
              <a:lnSpc>
                <a:spcPts val="28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dirty="0"/>
              <a:t>						</a:t>
            </a:r>
            <a:r>
              <a:rPr lang="en-US" altLang="zh-CN" sz="1596" b="1" dirty="0">
                <a:solidFill>
                  <a:srgbClr val="7030A0"/>
                </a:solidFill>
                <a:latin typeface="Tahoma" pitchFamily="18" charset="0"/>
                <a:cs typeface="Tahoma" pitchFamily="18" charset="0"/>
              </a:rPr>
              <a:t>T-20,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99CC"/>
                </a:solidFill>
                <a:latin typeface="Tahoma" pitchFamily="18" charset="0"/>
                <a:cs typeface="Tahoma" pitchFamily="18" charset="0"/>
              </a:rPr>
              <a:t>NFV625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ATV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FTC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FPV</a:t>
            </a:r>
          </a:p>
          <a:p>
            <a:pPr>
              <a:lnSpc>
                <a:spcPts val="14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sz="1202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KIVEXA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12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TRUVADA</a:t>
            </a:r>
          </a:p>
          <a:p>
            <a:pPr>
              <a:lnSpc>
                <a:spcPts val="2400"/>
              </a:lnSpc>
              <a:tabLst>
                <a:tab pos="190500" algn="l"/>
                <a:tab pos="1219200" algn="l"/>
                <a:tab pos="1346200" algn="l"/>
                <a:tab pos="1828800" algn="l"/>
                <a:tab pos="2209800" algn="l"/>
                <a:tab pos="2336800" algn="l"/>
                <a:tab pos="3060700" algn="l"/>
                <a:tab pos="3467100" algn="l"/>
              </a:tabLst>
            </a:pPr>
            <a:r>
              <a:rPr lang="en-US" altLang="zh-CN" dirty="0"/>
              <a:t>				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SQV500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TPV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ZDV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generic</a:t>
            </a:r>
            <a:r>
              <a:rPr lang="en-US" altLang="zh-CN" sz="1596" b="1" dirty="0">
                <a:solidFill>
                  <a:srgbClr val="44546A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LPV/r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caps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812800" y="2451100"/>
            <a:ext cx="27813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711200" algn="l"/>
                <a:tab pos="1676400" algn="l"/>
              </a:tabLst>
            </a:pPr>
            <a:r>
              <a:rPr lang="en-US" altLang="zh-CN" dirty="0"/>
              <a:t>		</a:t>
            </a:r>
            <a:r>
              <a:rPr lang="en-US" altLang="zh-CN" sz="1596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ZDV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711200" algn="l"/>
                <a:tab pos="1676400" algn="l"/>
              </a:tabLst>
            </a:pPr>
            <a:r>
              <a:rPr lang="en-US" altLang="zh-CN" dirty="0"/>
              <a:t>	</a:t>
            </a:r>
            <a:r>
              <a:rPr lang="en-US" altLang="zh-CN" sz="1596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FIXED-DOSE</a:t>
            </a:r>
          </a:p>
          <a:p>
            <a:pPr>
              <a:lnSpc>
                <a:spcPts val="1900"/>
              </a:lnSpc>
              <a:tabLst>
                <a:tab pos="711200" algn="l"/>
                <a:tab pos="1676400" algn="l"/>
              </a:tabLst>
            </a:pPr>
            <a:r>
              <a:rPr lang="en-US" altLang="zh-CN" sz="1596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COMBINATION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THERAPY</a:t>
            </a:r>
          </a:p>
        </p:txBody>
      </p:sp>
      <p:sp>
        <p:nvSpPr>
          <p:cNvPr id="3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overall_0_131944394100387553 columns_1_131944394100387553 </a:t>
            </a:r>
          </a:p>
        </p:txBody>
      </p:sp>
    </p:spTree>
    <p:extLst>
      <p:ext uri="{BB962C8B-B14F-4D97-AF65-F5344CB8AC3E}">
        <p14:creationId xmlns:p14="http://schemas.microsoft.com/office/powerpoint/2010/main" val="157274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114801" y="1391158"/>
            <a:ext cx="212344" cy="288543"/>
          </a:xfrm>
          <a:custGeom>
            <a:avLst/>
            <a:gdLst>
              <a:gd name="connsiteX0" fmla="*/ 205994 w 212344"/>
              <a:gd name="connsiteY0" fmla="*/ 6350 h 288543"/>
              <a:gd name="connsiteX1" fmla="*/ 200406 w 212344"/>
              <a:gd name="connsiteY1" fmla="*/ 282193 h 288543"/>
              <a:gd name="connsiteX2" fmla="*/ 6350 w 212344"/>
              <a:gd name="connsiteY2" fmla="*/ 282193 h 2885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2344" h="288543">
                <a:moveTo>
                  <a:pt x="205994" y="6350"/>
                </a:moveTo>
                <a:lnTo>
                  <a:pt x="200406" y="282193"/>
                </a:lnTo>
                <a:lnTo>
                  <a:pt x="6350" y="28219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738117" y="1363725"/>
            <a:ext cx="75184" cy="579628"/>
          </a:xfrm>
          <a:custGeom>
            <a:avLst/>
            <a:gdLst>
              <a:gd name="connsiteX0" fmla="*/ 68834 w 75184"/>
              <a:gd name="connsiteY0" fmla="*/ 6350 h 579628"/>
              <a:gd name="connsiteX1" fmla="*/ 67055 w 75184"/>
              <a:gd name="connsiteY1" fmla="*/ 573278 h 579628"/>
              <a:gd name="connsiteX2" fmla="*/ 6350 w 75184"/>
              <a:gd name="connsiteY2" fmla="*/ 573278 h 579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5184" h="579628">
                <a:moveTo>
                  <a:pt x="68834" y="6350"/>
                </a:moveTo>
                <a:lnTo>
                  <a:pt x="67055" y="573278"/>
                </a:lnTo>
                <a:lnTo>
                  <a:pt x="6350" y="57327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615685" y="1375917"/>
            <a:ext cx="232156" cy="1629664"/>
          </a:xfrm>
          <a:custGeom>
            <a:avLst/>
            <a:gdLst>
              <a:gd name="connsiteX0" fmla="*/ 225805 w 232156"/>
              <a:gd name="connsiteY0" fmla="*/ 6350 h 1629664"/>
              <a:gd name="connsiteX1" fmla="*/ 219710 w 232156"/>
              <a:gd name="connsiteY1" fmla="*/ 1623314 h 1629664"/>
              <a:gd name="connsiteX2" fmla="*/ 6350 w 232156"/>
              <a:gd name="connsiteY2" fmla="*/ 1623314 h 162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2156" h="1629664">
                <a:moveTo>
                  <a:pt x="225805" y="6350"/>
                </a:moveTo>
                <a:lnTo>
                  <a:pt x="219710" y="1623314"/>
                </a:lnTo>
                <a:lnTo>
                  <a:pt x="6350" y="162331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22477" y="3520185"/>
            <a:ext cx="5215635" cy="2105152"/>
          </a:xfrm>
          <a:custGeom>
            <a:avLst/>
            <a:gdLst>
              <a:gd name="connsiteX0" fmla="*/ 6350 w 5215635"/>
              <a:gd name="connsiteY0" fmla="*/ 2098802 h 2105152"/>
              <a:gd name="connsiteX1" fmla="*/ 5209286 w 5215635"/>
              <a:gd name="connsiteY1" fmla="*/ 2098802 h 2105152"/>
              <a:gd name="connsiteX2" fmla="*/ 5209286 w 5215635"/>
              <a:gd name="connsiteY2" fmla="*/ 6350 h 2105152"/>
              <a:gd name="connsiteX3" fmla="*/ 6350 w 5215635"/>
              <a:gd name="connsiteY3" fmla="*/ 6350 h 2105152"/>
              <a:gd name="connsiteX4" fmla="*/ 6350 w 5215635"/>
              <a:gd name="connsiteY4" fmla="*/ 2098802 h 2105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15635" h="2105152">
                <a:moveTo>
                  <a:pt x="6350" y="2098802"/>
                </a:moveTo>
                <a:lnTo>
                  <a:pt x="5209286" y="2098802"/>
                </a:lnTo>
                <a:lnTo>
                  <a:pt x="5209286" y="6350"/>
                </a:lnTo>
                <a:lnTo>
                  <a:pt x="6350" y="6350"/>
                </a:lnTo>
                <a:lnTo>
                  <a:pt x="6350" y="20988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580388" y="2229866"/>
            <a:ext cx="1520952" cy="19811"/>
          </a:xfrm>
          <a:custGeom>
            <a:avLst/>
            <a:gdLst>
              <a:gd name="connsiteX0" fmla="*/ 0 w 1520952"/>
              <a:gd name="connsiteY0" fmla="*/ 0 h 19811"/>
              <a:gd name="connsiteX1" fmla="*/ 760476 w 1520952"/>
              <a:gd name="connsiteY1" fmla="*/ 0 h 19811"/>
              <a:gd name="connsiteX2" fmla="*/ 1520951 w 1520952"/>
              <a:gd name="connsiteY2" fmla="*/ 0 h 19811"/>
              <a:gd name="connsiteX3" fmla="*/ 1520951 w 1520952"/>
              <a:gd name="connsiteY3" fmla="*/ 19811 h 19811"/>
              <a:gd name="connsiteX4" fmla="*/ 760476 w 1520952"/>
              <a:gd name="connsiteY4" fmla="*/ 19811 h 19811"/>
              <a:gd name="connsiteX5" fmla="*/ 0 w 1520952"/>
              <a:gd name="connsiteY5" fmla="*/ 19811 h 19811"/>
              <a:gd name="connsiteX6" fmla="*/ 0 w 1520952"/>
              <a:gd name="connsiteY6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520952" h="19811">
                <a:moveTo>
                  <a:pt x="0" y="0"/>
                </a:moveTo>
                <a:lnTo>
                  <a:pt x="760476" y="0"/>
                </a:lnTo>
                <a:lnTo>
                  <a:pt x="1520951" y="0"/>
                </a:lnTo>
                <a:lnTo>
                  <a:pt x="1520951" y="19811"/>
                </a:lnTo>
                <a:lnTo>
                  <a:pt x="760476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69302" y="2473705"/>
            <a:ext cx="2084793" cy="19811"/>
          </a:xfrm>
          <a:custGeom>
            <a:avLst/>
            <a:gdLst>
              <a:gd name="connsiteX0" fmla="*/ 0 w 2084793"/>
              <a:gd name="connsiteY0" fmla="*/ 0 h 19811"/>
              <a:gd name="connsiteX1" fmla="*/ 694905 w 2084793"/>
              <a:gd name="connsiteY1" fmla="*/ 0 h 19811"/>
              <a:gd name="connsiteX2" fmla="*/ 1389849 w 2084793"/>
              <a:gd name="connsiteY2" fmla="*/ 0 h 19811"/>
              <a:gd name="connsiteX3" fmla="*/ 2084793 w 2084793"/>
              <a:gd name="connsiteY3" fmla="*/ 0 h 19811"/>
              <a:gd name="connsiteX4" fmla="*/ 2084793 w 2084793"/>
              <a:gd name="connsiteY4" fmla="*/ 19811 h 19811"/>
              <a:gd name="connsiteX5" fmla="*/ 1389849 w 2084793"/>
              <a:gd name="connsiteY5" fmla="*/ 19811 h 19811"/>
              <a:gd name="connsiteX6" fmla="*/ 694905 w 2084793"/>
              <a:gd name="connsiteY6" fmla="*/ 19811 h 19811"/>
              <a:gd name="connsiteX7" fmla="*/ 0 w 2084793"/>
              <a:gd name="connsiteY7" fmla="*/ 19811 h 19811"/>
              <a:gd name="connsiteX8" fmla="*/ 0 w 2084793"/>
              <a:gd name="connsiteY8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84793" h="19811">
                <a:moveTo>
                  <a:pt x="0" y="0"/>
                </a:moveTo>
                <a:lnTo>
                  <a:pt x="694905" y="0"/>
                </a:lnTo>
                <a:lnTo>
                  <a:pt x="1389849" y="0"/>
                </a:lnTo>
                <a:lnTo>
                  <a:pt x="2084793" y="0"/>
                </a:lnTo>
                <a:lnTo>
                  <a:pt x="2084793" y="19811"/>
                </a:lnTo>
                <a:lnTo>
                  <a:pt x="1389849" y="19811"/>
                </a:lnTo>
                <a:lnTo>
                  <a:pt x="694905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80237" y="6258382"/>
            <a:ext cx="4465345" cy="12191"/>
          </a:xfrm>
          <a:custGeom>
            <a:avLst/>
            <a:gdLst>
              <a:gd name="connsiteX0" fmla="*/ 0 w 4465345"/>
              <a:gd name="connsiteY0" fmla="*/ 0 h 12191"/>
              <a:gd name="connsiteX1" fmla="*/ 1116355 w 4465345"/>
              <a:gd name="connsiteY1" fmla="*/ 0 h 12191"/>
              <a:gd name="connsiteX2" fmla="*/ 2232685 w 4465345"/>
              <a:gd name="connsiteY2" fmla="*/ 0 h 12191"/>
              <a:gd name="connsiteX3" fmla="*/ 3349015 w 4465345"/>
              <a:gd name="connsiteY3" fmla="*/ 0 h 12191"/>
              <a:gd name="connsiteX4" fmla="*/ 4465345 w 4465345"/>
              <a:gd name="connsiteY4" fmla="*/ 0 h 12191"/>
              <a:gd name="connsiteX5" fmla="*/ 4465345 w 4465345"/>
              <a:gd name="connsiteY5" fmla="*/ 12191 h 12191"/>
              <a:gd name="connsiteX6" fmla="*/ 3349015 w 4465345"/>
              <a:gd name="connsiteY6" fmla="*/ 12191 h 12191"/>
              <a:gd name="connsiteX7" fmla="*/ 2232685 w 4465345"/>
              <a:gd name="connsiteY7" fmla="*/ 12191 h 12191"/>
              <a:gd name="connsiteX8" fmla="*/ 1116355 w 4465345"/>
              <a:gd name="connsiteY8" fmla="*/ 12191 h 12191"/>
              <a:gd name="connsiteX9" fmla="*/ 0 w 4465345"/>
              <a:gd name="connsiteY9" fmla="*/ 12191 h 12191"/>
              <a:gd name="connsiteX10" fmla="*/ 0 w 4465345"/>
              <a:gd name="connsiteY10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465345" h="12191">
                <a:moveTo>
                  <a:pt x="0" y="0"/>
                </a:moveTo>
                <a:lnTo>
                  <a:pt x="1116355" y="0"/>
                </a:lnTo>
                <a:lnTo>
                  <a:pt x="2232685" y="0"/>
                </a:lnTo>
                <a:lnTo>
                  <a:pt x="3349015" y="0"/>
                </a:lnTo>
                <a:lnTo>
                  <a:pt x="4465345" y="0"/>
                </a:lnTo>
                <a:lnTo>
                  <a:pt x="4465345" y="12191"/>
                </a:lnTo>
                <a:lnTo>
                  <a:pt x="3349015" y="12191"/>
                </a:lnTo>
                <a:lnTo>
                  <a:pt x="2232685" y="12191"/>
                </a:lnTo>
                <a:lnTo>
                  <a:pt x="1116355" y="12191"/>
                </a:lnTo>
                <a:lnTo>
                  <a:pt x="0" y="1219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80237" y="6502222"/>
            <a:ext cx="4245889" cy="12191"/>
          </a:xfrm>
          <a:custGeom>
            <a:avLst/>
            <a:gdLst>
              <a:gd name="connsiteX0" fmla="*/ 0 w 4245889"/>
              <a:gd name="connsiteY0" fmla="*/ 0 h 12191"/>
              <a:gd name="connsiteX1" fmla="*/ 1061491 w 4245889"/>
              <a:gd name="connsiteY1" fmla="*/ 0 h 12191"/>
              <a:gd name="connsiteX2" fmla="*/ 2122957 w 4245889"/>
              <a:gd name="connsiteY2" fmla="*/ 0 h 12191"/>
              <a:gd name="connsiteX3" fmla="*/ 3184423 w 4245889"/>
              <a:gd name="connsiteY3" fmla="*/ 0 h 12191"/>
              <a:gd name="connsiteX4" fmla="*/ 4245889 w 4245889"/>
              <a:gd name="connsiteY4" fmla="*/ 0 h 12191"/>
              <a:gd name="connsiteX5" fmla="*/ 4245889 w 4245889"/>
              <a:gd name="connsiteY5" fmla="*/ 12191 h 12191"/>
              <a:gd name="connsiteX6" fmla="*/ 3184423 w 4245889"/>
              <a:gd name="connsiteY6" fmla="*/ 12191 h 12191"/>
              <a:gd name="connsiteX7" fmla="*/ 2122957 w 4245889"/>
              <a:gd name="connsiteY7" fmla="*/ 12191 h 12191"/>
              <a:gd name="connsiteX8" fmla="*/ 1061491 w 4245889"/>
              <a:gd name="connsiteY8" fmla="*/ 12191 h 12191"/>
              <a:gd name="connsiteX9" fmla="*/ 0 w 4245889"/>
              <a:gd name="connsiteY9" fmla="*/ 12191 h 12191"/>
              <a:gd name="connsiteX10" fmla="*/ 0 w 4245889"/>
              <a:gd name="connsiteY10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245889" h="12191">
                <a:moveTo>
                  <a:pt x="0" y="0"/>
                </a:moveTo>
                <a:lnTo>
                  <a:pt x="1061491" y="0"/>
                </a:lnTo>
                <a:lnTo>
                  <a:pt x="2122957" y="0"/>
                </a:lnTo>
                <a:lnTo>
                  <a:pt x="3184423" y="0"/>
                </a:lnTo>
                <a:lnTo>
                  <a:pt x="4245889" y="0"/>
                </a:lnTo>
                <a:lnTo>
                  <a:pt x="4245889" y="12191"/>
                </a:lnTo>
                <a:lnTo>
                  <a:pt x="3184423" y="12191"/>
                </a:lnTo>
                <a:lnTo>
                  <a:pt x="2122957" y="12191"/>
                </a:lnTo>
                <a:lnTo>
                  <a:pt x="1061491" y="12191"/>
                </a:lnTo>
                <a:lnTo>
                  <a:pt x="0" y="1219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412991" y="1644395"/>
            <a:ext cx="5486400" cy="510539"/>
          </a:xfrm>
          <a:custGeom>
            <a:avLst/>
            <a:gdLst>
              <a:gd name="connsiteX0" fmla="*/ 0 w 5486400"/>
              <a:gd name="connsiteY0" fmla="*/ 510539 h 510539"/>
              <a:gd name="connsiteX1" fmla="*/ 5486400 w 5486400"/>
              <a:gd name="connsiteY1" fmla="*/ 510539 h 510539"/>
              <a:gd name="connsiteX2" fmla="*/ 5486400 w 5486400"/>
              <a:gd name="connsiteY2" fmla="*/ 0 h 510539"/>
              <a:gd name="connsiteX3" fmla="*/ 0 w 5486400"/>
              <a:gd name="connsiteY3" fmla="*/ 0 h 510539"/>
              <a:gd name="connsiteX4" fmla="*/ 0 w 5486400"/>
              <a:gd name="connsiteY4" fmla="*/ 510539 h 5105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86400" h="510539">
                <a:moveTo>
                  <a:pt x="0" y="510539"/>
                </a:moveTo>
                <a:lnTo>
                  <a:pt x="5486400" y="510539"/>
                </a:lnTo>
                <a:lnTo>
                  <a:pt x="5486400" y="0"/>
                </a:lnTo>
                <a:lnTo>
                  <a:pt x="0" y="0"/>
                </a:lnTo>
                <a:lnTo>
                  <a:pt x="0" y="510539"/>
                </a:lnTo>
              </a:path>
            </a:pathLst>
          </a:custGeom>
          <a:solidFill>
            <a:srgbClr val="FFFF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412991" y="2782823"/>
            <a:ext cx="5486400" cy="679704"/>
          </a:xfrm>
          <a:custGeom>
            <a:avLst/>
            <a:gdLst>
              <a:gd name="connsiteX0" fmla="*/ 0 w 5486400"/>
              <a:gd name="connsiteY0" fmla="*/ 679704 h 679704"/>
              <a:gd name="connsiteX1" fmla="*/ 5486400 w 5486400"/>
              <a:gd name="connsiteY1" fmla="*/ 679704 h 679704"/>
              <a:gd name="connsiteX2" fmla="*/ 5486400 w 5486400"/>
              <a:gd name="connsiteY2" fmla="*/ 0 h 679704"/>
              <a:gd name="connsiteX3" fmla="*/ 0 w 5486400"/>
              <a:gd name="connsiteY3" fmla="*/ 0 h 679704"/>
              <a:gd name="connsiteX4" fmla="*/ 0 w 5486400"/>
              <a:gd name="connsiteY4" fmla="*/ 679704 h 679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86400" h="679704">
                <a:moveTo>
                  <a:pt x="0" y="679704"/>
                </a:moveTo>
                <a:lnTo>
                  <a:pt x="5486400" y="679704"/>
                </a:lnTo>
                <a:lnTo>
                  <a:pt x="5486400" y="0"/>
                </a:lnTo>
                <a:lnTo>
                  <a:pt x="0" y="0"/>
                </a:lnTo>
                <a:lnTo>
                  <a:pt x="0" y="679704"/>
                </a:lnTo>
              </a:path>
            </a:pathLst>
          </a:custGeom>
          <a:solidFill>
            <a:srgbClr val="DAE3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412991" y="3575303"/>
            <a:ext cx="5486400" cy="481584"/>
          </a:xfrm>
          <a:custGeom>
            <a:avLst/>
            <a:gdLst>
              <a:gd name="connsiteX0" fmla="*/ 0 w 5486400"/>
              <a:gd name="connsiteY0" fmla="*/ 481584 h 481584"/>
              <a:gd name="connsiteX1" fmla="*/ 5486400 w 5486400"/>
              <a:gd name="connsiteY1" fmla="*/ 481584 h 481584"/>
              <a:gd name="connsiteX2" fmla="*/ 5486400 w 5486400"/>
              <a:gd name="connsiteY2" fmla="*/ 0 h 481584"/>
              <a:gd name="connsiteX3" fmla="*/ 0 w 5486400"/>
              <a:gd name="connsiteY3" fmla="*/ 0 h 481584"/>
              <a:gd name="connsiteX4" fmla="*/ 0 w 5486400"/>
              <a:gd name="connsiteY4" fmla="*/ 481584 h 481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86400" h="481584">
                <a:moveTo>
                  <a:pt x="0" y="481584"/>
                </a:moveTo>
                <a:lnTo>
                  <a:pt x="5486400" y="481584"/>
                </a:lnTo>
                <a:lnTo>
                  <a:pt x="5486400" y="0"/>
                </a:lnTo>
                <a:lnTo>
                  <a:pt x="0" y="0"/>
                </a:lnTo>
                <a:lnTo>
                  <a:pt x="0" y="481584"/>
                </a:lnTo>
              </a:path>
            </a:pathLst>
          </a:custGeom>
          <a:solidFill>
            <a:srgbClr val="FBE5D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399276" y="4922520"/>
            <a:ext cx="5500116" cy="1109472"/>
          </a:xfrm>
          <a:custGeom>
            <a:avLst/>
            <a:gdLst>
              <a:gd name="connsiteX0" fmla="*/ 0 w 5500116"/>
              <a:gd name="connsiteY0" fmla="*/ 1109471 h 1109472"/>
              <a:gd name="connsiteX1" fmla="*/ 5500116 w 5500116"/>
              <a:gd name="connsiteY1" fmla="*/ 1109471 h 1109472"/>
              <a:gd name="connsiteX2" fmla="*/ 5500116 w 5500116"/>
              <a:gd name="connsiteY2" fmla="*/ 0 h 1109472"/>
              <a:gd name="connsiteX3" fmla="*/ 0 w 5500116"/>
              <a:gd name="connsiteY3" fmla="*/ 0 h 1109472"/>
              <a:gd name="connsiteX4" fmla="*/ 0 w 5500116"/>
              <a:gd name="connsiteY4" fmla="*/ 1109471 h 1109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500116" h="1109472">
                <a:moveTo>
                  <a:pt x="0" y="1109471"/>
                </a:moveTo>
                <a:lnTo>
                  <a:pt x="5500116" y="1109471"/>
                </a:lnTo>
                <a:lnTo>
                  <a:pt x="5500116" y="0"/>
                </a:lnTo>
                <a:lnTo>
                  <a:pt x="0" y="0"/>
                </a:lnTo>
                <a:lnTo>
                  <a:pt x="0" y="1109471"/>
                </a:lnTo>
              </a:path>
            </a:pathLst>
          </a:custGeom>
          <a:solidFill>
            <a:srgbClr val="DBDBD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400802" y="1389633"/>
            <a:ext cx="18796" cy="565276"/>
          </a:xfrm>
          <a:custGeom>
            <a:avLst/>
            <a:gdLst>
              <a:gd name="connsiteX0" fmla="*/ 6350 w 18796"/>
              <a:gd name="connsiteY0" fmla="*/ 6350 h 565276"/>
              <a:gd name="connsiteX1" fmla="*/ 15366 w 18796"/>
              <a:gd name="connsiteY1" fmla="*/ 558926 h 565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96" h="565276">
                <a:moveTo>
                  <a:pt x="6350" y="6350"/>
                </a:moveTo>
                <a:lnTo>
                  <a:pt x="15366" y="55892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908550" y="1362202"/>
            <a:ext cx="18796" cy="581787"/>
          </a:xfrm>
          <a:custGeom>
            <a:avLst/>
            <a:gdLst>
              <a:gd name="connsiteX0" fmla="*/ 6350 w 18796"/>
              <a:gd name="connsiteY0" fmla="*/ 6350 h 581787"/>
              <a:gd name="connsiteX1" fmla="*/ 16383 w 18796"/>
              <a:gd name="connsiteY1" fmla="*/ 575437 h 581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96" h="581787">
                <a:moveTo>
                  <a:pt x="6350" y="6350"/>
                </a:moveTo>
                <a:lnTo>
                  <a:pt x="16383" y="57543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412991" y="2171700"/>
            <a:ext cx="5486400" cy="472439"/>
          </a:xfrm>
          <a:custGeom>
            <a:avLst/>
            <a:gdLst>
              <a:gd name="connsiteX0" fmla="*/ 0 w 5486400"/>
              <a:gd name="connsiteY0" fmla="*/ 472439 h 472439"/>
              <a:gd name="connsiteX1" fmla="*/ 5486400 w 5486400"/>
              <a:gd name="connsiteY1" fmla="*/ 472439 h 472439"/>
              <a:gd name="connsiteX2" fmla="*/ 5486400 w 5486400"/>
              <a:gd name="connsiteY2" fmla="*/ 0 h 472439"/>
              <a:gd name="connsiteX3" fmla="*/ 0 w 5486400"/>
              <a:gd name="connsiteY3" fmla="*/ 0 h 472439"/>
              <a:gd name="connsiteX4" fmla="*/ 0 w 5486400"/>
              <a:gd name="connsiteY4" fmla="*/ 472439 h 472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86400" h="472439">
                <a:moveTo>
                  <a:pt x="0" y="472439"/>
                </a:moveTo>
                <a:lnTo>
                  <a:pt x="5486400" y="472439"/>
                </a:lnTo>
                <a:lnTo>
                  <a:pt x="5486400" y="0"/>
                </a:lnTo>
                <a:lnTo>
                  <a:pt x="0" y="0"/>
                </a:lnTo>
                <a:lnTo>
                  <a:pt x="0" y="472439"/>
                </a:lnTo>
              </a:path>
            </a:pathLst>
          </a:custGeom>
          <a:solidFill>
            <a:srgbClr val="FFFF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412991" y="4273296"/>
            <a:ext cx="5500115" cy="678179"/>
          </a:xfrm>
          <a:custGeom>
            <a:avLst/>
            <a:gdLst>
              <a:gd name="connsiteX0" fmla="*/ 0 w 5500115"/>
              <a:gd name="connsiteY0" fmla="*/ 678179 h 678179"/>
              <a:gd name="connsiteX1" fmla="*/ 5500115 w 5500115"/>
              <a:gd name="connsiteY1" fmla="*/ 678179 h 678179"/>
              <a:gd name="connsiteX2" fmla="*/ 5500115 w 5500115"/>
              <a:gd name="connsiteY2" fmla="*/ 0 h 678179"/>
              <a:gd name="connsiteX3" fmla="*/ 0 w 5500115"/>
              <a:gd name="connsiteY3" fmla="*/ 0 h 678179"/>
              <a:gd name="connsiteX4" fmla="*/ 0 w 5500115"/>
              <a:gd name="connsiteY4" fmla="*/ 678179 h 678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500115" h="678179">
                <a:moveTo>
                  <a:pt x="0" y="678179"/>
                </a:moveTo>
                <a:lnTo>
                  <a:pt x="5500115" y="678179"/>
                </a:lnTo>
                <a:lnTo>
                  <a:pt x="5500115" y="0"/>
                </a:lnTo>
                <a:lnTo>
                  <a:pt x="0" y="0"/>
                </a:lnTo>
                <a:lnTo>
                  <a:pt x="0" y="678179"/>
                </a:lnTo>
              </a:path>
            </a:pathLst>
          </a:custGeom>
          <a:solidFill>
            <a:srgbClr val="DBDBD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8298180" y="4545965"/>
            <a:ext cx="1927859" cy="10667"/>
          </a:xfrm>
          <a:custGeom>
            <a:avLst/>
            <a:gdLst>
              <a:gd name="connsiteX0" fmla="*/ 0 w 1927859"/>
              <a:gd name="connsiteY0" fmla="*/ 0 h 10667"/>
              <a:gd name="connsiteX1" fmla="*/ 963929 w 1927859"/>
              <a:gd name="connsiteY1" fmla="*/ 0 h 10667"/>
              <a:gd name="connsiteX2" fmla="*/ 1927859 w 1927859"/>
              <a:gd name="connsiteY2" fmla="*/ 0 h 10667"/>
              <a:gd name="connsiteX3" fmla="*/ 1927859 w 1927859"/>
              <a:gd name="connsiteY3" fmla="*/ 10667 h 10667"/>
              <a:gd name="connsiteX4" fmla="*/ 963929 w 1927859"/>
              <a:gd name="connsiteY4" fmla="*/ 10667 h 10667"/>
              <a:gd name="connsiteX5" fmla="*/ 0 w 1927859"/>
              <a:gd name="connsiteY5" fmla="*/ 10667 h 10667"/>
              <a:gd name="connsiteX6" fmla="*/ 0 w 1927859"/>
              <a:gd name="connsiteY6" fmla="*/ 0 h 10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27859" h="10667">
                <a:moveTo>
                  <a:pt x="0" y="0"/>
                </a:moveTo>
                <a:lnTo>
                  <a:pt x="963929" y="0"/>
                </a:lnTo>
                <a:lnTo>
                  <a:pt x="1927859" y="0"/>
                </a:lnTo>
                <a:lnTo>
                  <a:pt x="1927859" y="10667"/>
                </a:lnTo>
                <a:lnTo>
                  <a:pt x="963929" y="10667"/>
                </a:lnTo>
                <a:lnTo>
                  <a:pt x="0" y="10667"/>
                </a:lnTo>
                <a:lnTo>
                  <a:pt x="0" y="0"/>
                </a:lnTo>
              </a:path>
            </a:pathLst>
          </a:custGeom>
          <a:solidFill>
            <a:srgbClr val="00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221735" y="1993392"/>
            <a:ext cx="1658111" cy="251460"/>
          </a:xfrm>
          <a:custGeom>
            <a:avLst/>
            <a:gdLst>
              <a:gd name="connsiteX0" fmla="*/ 0 w 1658111"/>
              <a:gd name="connsiteY0" fmla="*/ 251459 h 251460"/>
              <a:gd name="connsiteX1" fmla="*/ 1658111 w 1658111"/>
              <a:gd name="connsiteY1" fmla="*/ 251459 h 251460"/>
              <a:gd name="connsiteX2" fmla="*/ 1658111 w 1658111"/>
              <a:gd name="connsiteY2" fmla="*/ 0 h 251460"/>
              <a:gd name="connsiteX3" fmla="*/ 0 w 1658111"/>
              <a:gd name="connsiteY3" fmla="*/ 0 h 251460"/>
              <a:gd name="connsiteX4" fmla="*/ 0 w 1658111"/>
              <a:gd name="connsiteY4" fmla="*/ 251459 h 251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58111" h="251460">
                <a:moveTo>
                  <a:pt x="0" y="251459"/>
                </a:moveTo>
                <a:lnTo>
                  <a:pt x="1658111" y="251459"/>
                </a:lnTo>
                <a:lnTo>
                  <a:pt x="1658111" y="0"/>
                </a:lnTo>
                <a:lnTo>
                  <a:pt x="0" y="0"/>
                </a:lnTo>
                <a:lnTo>
                  <a:pt x="0" y="251459"/>
                </a:lnTo>
              </a:path>
            </a:pathLst>
          </a:custGeom>
          <a:solidFill>
            <a:srgbClr val="F9CB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212592" y="2238755"/>
            <a:ext cx="2238755" cy="248411"/>
          </a:xfrm>
          <a:custGeom>
            <a:avLst/>
            <a:gdLst>
              <a:gd name="connsiteX0" fmla="*/ 0 w 2238755"/>
              <a:gd name="connsiteY0" fmla="*/ 248411 h 248411"/>
              <a:gd name="connsiteX1" fmla="*/ 2238755 w 2238755"/>
              <a:gd name="connsiteY1" fmla="*/ 248411 h 248411"/>
              <a:gd name="connsiteX2" fmla="*/ 2238755 w 2238755"/>
              <a:gd name="connsiteY2" fmla="*/ 0 h 248411"/>
              <a:gd name="connsiteX3" fmla="*/ 0 w 2238755"/>
              <a:gd name="connsiteY3" fmla="*/ 0 h 248411"/>
              <a:gd name="connsiteX4" fmla="*/ 0 w 2238755"/>
              <a:gd name="connsiteY4" fmla="*/ 248411 h 2484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8755" h="248411">
                <a:moveTo>
                  <a:pt x="0" y="248411"/>
                </a:moveTo>
                <a:lnTo>
                  <a:pt x="2238755" y="248411"/>
                </a:lnTo>
                <a:lnTo>
                  <a:pt x="2238755" y="0"/>
                </a:lnTo>
                <a:lnTo>
                  <a:pt x="0" y="0"/>
                </a:lnTo>
                <a:lnTo>
                  <a:pt x="0" y="248411"/>
                </a:lnTo>
              </a:path>
            </a:pathLst>
          </a:custGeom>
          <a:solidFill>
            <a:srgbClr val="C5E0B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385559" y="5935979"/>
            <a:ext cx="5507735" cy="649224"/>
          </a:xfrm>
          <a:custGeom>
            <a:avLst/>
            <a:gdLst>
              <a:gd name="connsiteX0" fmla="*/ 0 w 5507735"/>
              <a:gd name="connsiteY0" fmla="*/ 649224 h 649224"/>
              <a:gd name="connsiteX1" fmla="*/ 5507735 w 5507735"/>
              <a:gd name="connsiteY1" fmla="*/ 649224 h 649224"/>
              <a:gd name="connsiteX2" fmla="*/ 5507735 w 5507735"/>
              <a:gd name="connsiteY2" fmla="*/ 0 h 649224"/>
              <a:gd name="connsiteX3" fmla="*/ 0 w 5507735"/>
              <a:gd name="connsiteY3" fmla="*/ 0 h 649224"/>
              <a:gd name="connsiteX4" fmla="*/ 0 w 5507735"/>
              <a:gd name="connsiteY4" fmla="*/ 649224 h 649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507735" h="649224">
                <a:moveTo>
                  <a:pt x="0" y="649224"/>
                </a:moveTo>
                <a:lnTo>
                  <a:pt x="5507735" y="649224"/>
                </a:lnTo>
                <a:lnTo>
                  <a:pt x="5507735" y="0"/>
                </a:lnTo>
                <a:lnTo>
                  <a:pt x="0" y="0"/>
                </a:lnTo>
                <a:lnTo>
                  <a:pt x="0" y="64922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015870" y="3073907"/>
            <a:ext cx="2240280" cy="19812"/>
          </a:xfrm>
          <a:custGeom>
            <a:avLst/>
            <a:gdLst>
              <a:gd name="connsiteX0" fmla="*/ 0 w 2240280"/>
              <a:gd name="connsiteY0" fmla="*/ 0 h 19812"/>
              <a:gd name="connsiteX1" fmla="*/ 560070 w 2240280"/>
              <a:gd name="connsiteY1" fmla="*/ 0 h 19812"/>
              <a:gd name="connsiteX2" fmla="*/ 1120139 w 2240280"/>
              <a:gd name="connsiteY2" fmla="*/ 0 h 19812"/>
              <a:gd name="connsiteX3" fmla="*/ 1680210 w 2240280"/>
              <a:gd name="connsiteY3" fmla="*/ 0 h 19812"/>
              <a:gd name="connsiteX4" fmla="*/ 2240280 w 2240280"/>
              <a:gd name="connsiteY4" fmla="*/ 0 h 19812"/>
              <a:gd name="connsiteX5" fmla="*/ 2240280 w 2240280"/>
              <a:gd name="connsiteY5" fmla="*/ 19812 h 19812"/>
              <a:gd name="connsiteX6" fmla="*/ 1680210 w 2240280"/>
              <a:gd name="connsiteY6" fmla="*/ 19812 h 19812"/>
              <a:gd name="connsiteX7" fmla="*/ 1120139 w 2240280"/>
              <a:gd name="connsiteY7" fmla="*/ 19812 h 19812"/>
              <a:gd name="connsiteX8" fmla="*/ 560070 w 2240280"/>
              <a:gd name="connsiteY8" fmla="*/ 19812 h 19812"/>
              <a:gd name="connsiteX9" fmla="*/ 0 w 2240280"/>
              <a:gd name="connsiteY9" fmla="*/ 19812 h 19812"/>
              <a:gd name="connsiteX10" fmla="*/ 0 w 2240280"/>
              <a:gd name="connsiteY10" fmla="*/ 0 h 19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40280" h="19812">
                <a:moveTo>
                  <a:pt x="0" y="0"/>
                </a:moveTo>
                <a:lnTo>
                  <a:pt x="560070" y="0"/>
                </a:lnTo>
                <a:lnTo>
                  <a:pt x="1120139" y="0"/>
                </a:lnTo>
                <a:lnTo>
                  <a:pt x="1680210" y="0"/>
                </a:lnTo>
                <a:lnTo>
                  <a:pt x="2240280" y="0"/>
                </a:lnTo>
                <a:lnTo>
                  <a:pt x="2240280" y="19812"/>
                </a:lnTo>
                <a:lnTo>
                  <a:pt x="1680210" y="19812"/>
                </a:lnTo>
                <a:lnTo>
                  <a:pt x="1120139" y="19812"/>
                </a:lnTo>
                <a:lnTo>
                  <a:pt x="560070" y="19812"/>
                </a:lnTo>
                <a:lnTo>
                  <a:pt x="0" y="19812"/>
                </a:lnTo>
                <a:lnTo>
                  <a:pt x="0" y="0"/>
                </a:lnTo>
              </a:path>
            </a:pathLst>
          </a:custGeom>
          <a:solidFill>
            <a:srgbClr val="00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427220" y="2887979"/>
            <a:ext cx="1194815" cy="216408"/>
          </a:xfrm>
          <a:custGeom>
            <a:avLst/>
            <a:gdLst>
              <a:gd name="connsiteX0" fmla="*/ 0 w 1194815"/>
              <a:gd name="connsiteY0" fmla="*/ 216408 h 216408"/>
              <a:gd name="connsiteX1" fmla="*/ 1194815 w 1194815"/>
              <a:gd name="connsiteY1" fmla="*/ 216408 h 216408"/>
              <a:gd name="connsiteX2" fmla="*/ 1194815 w 1194815"/>
              <a:gd name="connsiteY2" fmla="*/ 0 h 216408"/>
              <a:gd name="connsiteX3" fmla="*/ 0 w 1194815"/>
              <a:gd name="connsiteY3" fmla="*/ 0 h 216408"/>
              <a:gd name="connsiteX4" fmla="*/ 0 w 1194815"/>
              <a:gd name="connsiteY4" fmla="*/ 216408 h 2164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94815" h="216408">
                <a:moveTo>
                  <a:pt x="0" y="216408"/>
                </a:moveTo>
                <a:lnTo>
                  <a:pt x="1194815" y="216408"/>
                </a:lnTo>
                <a:lnTo>
                  <a:pt x="1194815" y="0"/>
                </a:lnTo>
                <a:lnTo>
                  <a:pt x="0" y="0"/>
                </a:lnTo>
                <a:lnTo>
                  <a:pt x="0" y="216408"/>
                </a:lnTo>
              </a:path>
            </a:pathLst>
          </a:custGeom>
          <a:solidFill>
            <a:srgbClr val="BDD7E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660400"/>
            <a:ext cx="11264900" cy="72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711200" y="9017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2007</a:t>
            </a:r>
          </a:p>
        </p:txBody>
      </p:sp>
      <p:sp>
        <p:nvSpPr>
          <p:cNvPr id="26" name="TextBox 1"/>
          <p:cNvSpPr txBox="1"/>
          <p:nvPr/>
        </p:nvSpPr>
        <p:spPr>
          <a:xfrm rot="16200000">
            <a:off x="56388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6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2013</a:t>
            </a:r>
          </a:p>
        </p:txBody>
      </p:sp>
      <p:sp>
        <p:nvSpPr>
          <p:cNvPr id="27" name="TextBox 1"/>
          <p:cNvSpPr txBox="1"/>
          <p:nvPr/>
        </p:nvSpPr>
        <p:spPr>
          <a:xfrm rot="16200000">
            <a:off x="29083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2008</a:t>
            </a:r>
          </a:p>
        </p:txBody>
      </p:sp>
      <p:sp>
        <p:nvSpPr>
          <p:cNvPr id="28" name="TextBox 1"/>
          <p:cNvSpPr txBox="1"/>
          <p:nvPr/>
        </p:nvSpPr>
        <p:spPr>
          <a:xfrm rot="16200000">
            <a:off x="35814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2009</a:t>
            </a:r>
          </a:p>
        </p:txBody>
      </p:sp>
      <p:sp>
        <p:nvSpPr>
          <p:cNvPr id="29" name="TextBox 1"/>
          <p:cNvSpPr txBox="1"/>
          <p:nvPr/>
        </p:nvSpPr>
        <p:spPr>
          <a:xfrm rot="16200000">
            <a:off x="42672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2010</a:t>
            </a:r>
          </a:p>
        </p:txBody>
      </p:sp>
      <p:sp>
        <p:nvSpPr>
          <p:cNvPr id="30" name="TextBox 1"/>
          <p:cNvSpPr txBox="1"/>
          <p:nvPr/>
        </p:nvSpPr>
        <p:spPr>
          <a:xfrm rot="16200000">
            <a:off x="49530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2011</a:t>
            </a:r>
          </a:p>
        </p:txBody>
      </p:sp>
      <p:sp>
        <p:nvSpPr>
          <p:cNvPr id="31" name="TextBox 1"/>
          <p:cNvSpPr txBox="1"/>
          <p:nvPr/>
        </p:nvSpPr>
        <p:spPr>
          <a:xfrm rot="16200000">
            <a:off x="52959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24" name="TextBox 1"/>
          <p:cNvSpPr txBox="1"/>
          <p:nvPr/>
        </p:nvSpPr>
        <p:spPr>
          <a:xfrm rot="16200000">
            <a:off x="59817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2014</a:t>
            </a:r>
          </a:p>
        </p:txBody>
      </p:sp>
      <p:sp>
        <p:nvSpPr>
          <p:cNvPr id="1025" name="TextBox 1"/>
          <p:cNvSpPr txBox="1"/>
          <p:nvPr/>
        </p:nvSpPr>
        <p:spPr>
          <a:xfrm rot="16200000">
            <a:off x="63119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2015</a:t>
            </a:r>
          </a:p>
        </p:txBody>
      </p:sp>
      <p:sp>
        <p:nvSpPr>
          <p:cNvPr id="1026" name="TextBox 1"/>
          <p:cNvSpPr txBox="1"/>
          <p:nvPr/>
        </p:nvSpPr>
        <p:spPr>
          <a:xfrm rot="16200000">
            <a:off x="66548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2016</a:t>
            </a:r>
          </a:p>
        </p:txBody>
      </p:sp>
      <p:sp>
        <p:nvSpPr>
          <p:cNvPr id="1028" name="TextBox 1"/>
          <p:cNvSpPr txBox="1"/>
          <p:nvPr/>
        </p:nvSpPr>
        <p:spPr>
          <a:xfrm rot="16200000">
            <a:off x="69977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2017</a:t>
            </a:r>
          </a:p>
        </p:txBody>
      </p:sp>
      <p:sp>
        <p:nvSpPr>
          <p:cNvPr id="1029" name="TextBox 1"/>
          <p:cNvSpPr txBox="1"/>
          <p:nvPr/>
        </p:nvSpPr>
        <p:spPr>
          <a:xfrm rot="16200000">
            <a:off x="73406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2018</a:t>
            </a:r>
          </a:p>
        </p:txBody>
      </p:sp>
      <p:sp>
        <p:nvSpPr>
          <p:cNvPr id="1030" name="TextBox 1"/>
          <p:cNvSpPr txBox="1"/>
          <p:nvPr/>
        </p:nvSpPr>
        <p:spPr>
          <a:xfrm rot="16200000">
            <a:off x="76835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2019</a:t>
            </a:r>
          </a:p>
        </p:txBody>
      </p:sp>
      <p:sp>
        <p:nvSpPr>
          <p:cNvPr id="1031" name="TextBox 1"/>
          <p:cNvSpPr txBox="1"/>
          <p:nvPr/>
        </p:nvSpPr>
        <p:spPr>
          <a:xfrm rot="16200000">
            <a:off x="8026400" y="939800"/>
            <a:ext cx="35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2020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850900" y="2006600"/>
            <a:ext cx="4699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>
                <a:solidFill>
                  <a:srgbClr val="C00000"/>
                </a:solidFill>
                <a:latin typeface="Tahoma" pitchFamily="18" charset="0"/>
                <a:cs typeface="Tahoma" pitchFamily="18" charset="0"/>
              </a:rPr>
              <a:t>RPV,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1574800" y="2006600"/>
            <a:ext cx="15748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RPV+TDF+FTC,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965200" y="2247900"/>
            <a:ext cx="20828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EGV+CBS+TDF+FTC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571500" y="3670300"/>
            <a:ext cx="48895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7030A0"/>
                </a:solidFill>
                <a:latin typeface="Tahoma" pitchFamily="18" charset="0"/>
                <a:cs typeface="Tahoma" pitchFamily="18" charset="0"/>
              </a:rPr>
              <a:t>ENTRYIs: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385723"/>
                </a:solidFill>
                <a:latin typeface="Tahoma" pitchFamily="18" charset="0"/>
                <a:cs typeface="Tahoma" pitchFamily="18" charset="0"/>
              </a:rPr>
              <a:t>NRTIs: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nucleoside/tide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transcriptase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CC0000"/>
                </a:solidFill>
                <a:latin typeface="Tahoma" pitchFamily="18" charset="0"/>
                <a:cs typeface="Tahoma" pitchFamily="18" charset="0"/>
              </a:rPr>
              <a:t>NNRTIs: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non-NRTIs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3300"/>
                </a:solidFill>
                <a:latin typeface="Tahoma" pitchFamily="18" charset="0"/>
                <a:cs typeface="Tahoma" pitchFamily="18" charset="0"/>
              </a:rPr>
              <a:t>ISTIs: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integrase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strand-transfer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PIs: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protease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38100" algn="l"/>
              </a:tabLst>
            </a:pP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New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Agents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South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African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private</a:t>
            </a:r>
          </a:p>
          <a:p>
            <a:pPr>
              <a:lnSpc>
                <a:spcPts val="1900"/>
              </a:lnSpc>
              <a:tabLst>
                <a:tab pos="38100" algn="l"/>
              </a:tabLst>
            </a:pP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HIV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Clinic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or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Anticipated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2016-2018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6502400" y="2832100"/>
            <a:ext cx="5143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dirty="0">
                <a:solidFill>
                  <a:srgbClr val="385723"/>
                </a:solidFill>
                <a:latin typeface="Arial Black" pitchFamily="18" charset="0"/>
                <a:cs typeface="Arial Black" pitchFamily="18" charset="0"/>
              </a:rPr>
              <a:t>NRTI: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85723"/>
                </a:solidFill>
                <a:latin typeface="Arial Black" pitchFamily="18" charset="0"/>
                <a:cs typeface="Arial Black" pitchFamily="18" charset="0"/>
              </a:rPr>
              <a:t>TENOFOVIR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85723"/>
                </a:solidFill>
                <a:latin typeface="Arial Black" pitchFamily="18" charset="0"/>
                <a:cs typeface="Arial Black" pitchFamily="18" charset="0"/>
              </a:rPr>
              <a:t>ALAFENAMIDE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385723"/>
                </a:solidFill>
                <a:latin typeface="Arial Black" pitchFamily="18" charset="0"/>
                <a:cs typeface="Arial Black" pitchFamily="18" charset="0"/>
              </a:rPr>
              <a:t>(TAF):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FDA-approved,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tenofovir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pro-drug,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25mg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daily,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toxicity,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2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intracellular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concentrations/activity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6502400" y="139700"/>
            <a:ext cx="5308600" cy="256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469900" algn="l"/>
                <a:tab pos="1803400" algn="l"/>
                <a:tab pos="22987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Saag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InvestigationalAntiretroviral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Infection:</a:t>
            </a:r>
          </a:p>
          <a:p>
            <a:pPr>
              <a:lnSpc>
                <a:spcPts val="1400"/>
              </a:lnSpc>
              <a:tabLst>
                <a:tab pos="469900" algn="l"/>
                <a:tab pos="1803400" algn="l"/>
                <a:tab pos="2298700" algn="l"/>
              </a:tabLst>
            </a:pPr>
            <a:r>
              <a:rPr lang="en-US" altLang="zh-CN" dirty="0"/>
              <a:t>		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Mechanisms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Findings.</a:t>
            </a:r>
          </a:p>
          <a:p>
            <a:pPr>
              <a:lnSpc>
                <a:spcPts val="1400"/>
              </a:lnSpc>
              <a:tabLst>
                <a:tab pos="469900" algn="l"/>
                <a:tab pos="1803400" algn="l"/>
                <a:tab pos="2298700" algn="l"/>
              </a:tabLst>
            </a:pPr>
            <a:r>
              <a:rPr lang="en-US" altLang="zh-CN" dirty="0"/>
              <a:t>			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Topics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Antiviral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2012;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(5):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162-167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469900" algn="l"/>
                <a:tab pos="1803400" algn="l"/>
                <a:tab pos="2298700" algn="l"/>
              </a:tabLst>
            </a:pPr>
            <a:r>
              <a:rPr lang="en-US" altLang="zh-CN" sz="1200" dirty="0">
                <a:solidFill>
                  <a:srgbClr val="7030A0"/>
                </a:solidFill>
                <a:latin typeface="Arial Black" pitchFamily="18" charset="0"/>
                <a:cs typeface="Arial Black" pitchFamily="18" charset="0"/>
              </a:rPr>
              <a:t>ENTRY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Arial Black" pitchFamily="18" charset="0"/>
                <a:cs typeface="Arial Black" pitchFamily="18" charset="0"/>
              </a:rPr>
              <a:t>INHIBITORS: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Arial Black" pitchFamily="18" charset="0"/>
                <a:cs typeface="Arial Black" pitchFamily="18" charset="0"/>
              </a:rPr>
              <a:t>ALBUVIRTIDE</a:t>
            </a:r>
            <a:r>
              <a:rPr lang="en-US" altLang="zh-CN" sz="1596" b="1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fusion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inhibitor</a:t>
            </a:r>
          </a:p>
          <a:p>
            <a:pPr>
              <a:lnSpc>
                <a:spcPts val="1400"/>
              </a:lnSpc>
              <a:tabLst>
                <a:tab pos="469900" algn="l"/>
                <a:tab pos="1803400" algn="l"/>
                <a:tab pos="2298700" algn="l"/>
              </a:tabLst>
            </a:pPr>
            <a:r>
              <a:rPr lang="en-US" altLang="zh-C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320mg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once-a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week.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Prolonged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half-life</a:t>
            </a:r>
          </a:p>
          <a:p>
            <a:pPr>
              <a:lnSpc>
                <a:spcPts val="2600"/>
              </a:lnSpc>
              <a:tabLst>
                <a:tab pos="469900" algn="l"/>
                <a:tab pos="1803400" algn="l"/>
                <a:tab pos="2298700" algn="l"/>
              </a:tabLst>
            </a:pPr>
            <a:r>
              <a:rPr lang="en-US" altLang="zh-CN" sz="1200" dirty="0">
                <a:solidFill>
                  <a:srgbClr val="7030A0"/>
                </a:solidFill>
                <a:latin typeface="Arial Black" pitchFamily="18" charset="0"/>
                <a:cs typeface="Arial Black" pitchFamily="18" charset="0"/>
              </a:rPr>
              <a:t>ENTRY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Arial Black" pitchFamily="18" charset="0"/>
                <a:cs typeface="Arial Black" pitchFamily="18" charset="0"/>
              </a:rPr>
              <a:t>INHIBITORS: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7030A0"/>
                </a:solidFill>
                <a:latin typeface="Arial Black" pitchFamily="18" charset="0"/>
                <a:cs typeface="Arial Black" pitchFamily="18" charset="0"/>
              </a:rPr>
              <a:t>BMS-663068</a:t>
            </a:r>
            <a:r>
              <a:rPr lang="en-US" altLang="zh-CN" sz="1800" b="1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</a:p>
          <a:p>
            <a:pPr>
              <a:lnSpc>
                <a:spcPts val="1400"/>
              </a:lnSpc>
              <a:tabLst>
                <a:tab pos="469900" algn="l"/>
                <a:tab pos="1803400" algn="l"/>
                <a:tab pos="2298700" algn="l"/>
              </a:tabLst>
            </a:pP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inhibitor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binds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gp-120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prevents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binding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CD4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698500" y="279400"/>
            <a:ext cx="57658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409700" algn="l"/>
                <a:tab pos="1968500" algn="l"/>
                <a:tab pos="2870200" algn="l"/>
                <a:tab pos="3225800" algn="l"/>
              </a:tabLst>
            </a:pPr>
            <a:r>
              <a:rPr lang="en-US" altLang="zh-CN" sz="20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ART: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SECOND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(and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THIRD)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DECADES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1409700" algn="l"/>
                <a:tab pos="1968500" algn="l"/>
                <a:tab pos="2870200" algn="l"/>
                <a:tab pos="3225800" algn="l"/>
              </a:tabLst>
            </a:pPr>
            <a:r>
              <a:rPr lang="en-US" altLang="zh-CN" dirty="0"/>
              <a:t>		</a:t>
            </a:r>
            <a:r>
              <a:rPr lang="en-US" altLang="zh-CN" sz="1596" b="1" dirty="0">
                <a:solidFill>
                  <a:srgbClr val="009999"/>
                </a:solidFill>
                <a:latin typeface="Tahoma" pitchFamily="18" charset="0"/>
                <a:cs typeface="Tahoma" pitchFamily="18" charset="0"/>
              </a:rPr>
              <a:t>TPV</a:t>
            </a:r>
          </a:p>
          <a:p>
            <a:pPr>
              <a:lnSpc>
                <a:spcPts val="1800"/>
              </a:lnSpc>
              <a:tabLst>
                <a:tab pos="1409700" algn="l"/>
                <a:tab pos="1968500" algn="l"/>
                <a:tab pos="2870200" algn="l"/>
                <a:tab pos="3225800" algn="l"/>
              </a:tabLst>
            </a:pPr>
            <a:r>
              <a:rPr lang="en-US" altLang="zh-CN" dirty="0"/>
              <a:t>	</a:t>
            </a:r>
            <a:r>
              <a:rPr lang="en-US" altLang="zh-CN" sz="1596" b="1" dirty="0">
                <a:solidFill>
                  <a:srgbClr val="C00000"/>
                </a:solidFill>
                <a:latin typeface="Tahoma" pitchFamily="18" charset="0"/>
                <a:cs typeface="Tahoma" pitchFamily="18" charset="0"/>
              </a:rPr>
              <a:t>ETR,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7030A0"/>
                </a:solidFill>
                <a:latin typeface="Tahoma" pitchFamily="18" charset="0"/>
                <a:cs typeface="Tahoma" pitchFamily="18" charset="0"/>
              </a:rPr>
              <a:t>MVR,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3300"/>
                </a:solidFill>
                <a:latin typeface="Tahoma" pitchFamily="18" charset="0"/>
                <a:cs typeface="Tahoma" pitchFamily="18" charset="0"/>
              </a:rPr>
              <a:t>RAL</a:t>
            </a:r>
          </a:p>
          <a:p>
            <a:pPr>
              <a:lnSpc>
                <a:spcPts val="1700"/>
              </a:lnSpc>
              <a:tabLst>
                <a:tab pos="1409700" algn="l"/>
                <a:tab pos="1968500" algn="l"/>
                <a:tab pos="2870200" algn="l"/>
                <a:tab pos="3225800" algn="l"/>
              </a:tabLst>
            </a:pPr>
            <a:r>
              <a:rPr lang="en-US" altLang="zh-CN" dirty="0"/>
              <a:t>			</a:t>
            </a:r>
            <a:r>
              <a:rPr lang="en-US" altLang="zh-CN" sz="12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COMPLERA</a:t>
            </a:r>
          </a:p>
          <a:p>
            <a:pPr>
              <a:lnSpc>
                <a:spcPts val="1900"/>
              </a:lnSpc>
              <a:tabLst>
                <a:tab pos="1409700" algn="l"/>
                <a:tab pos="1968500" algn="l"/>
                <a:tab pos="2870200" algn="l"/>
                <a:tab pos="3225800" algn="l"/>
              </a:tabLst>
            </a:pPr>
            <a:r>
              <a:rPr lang="en-US" altLang="zh-CN" dirty="0"/>
              <a:t>				</a:t>
            </a:r>
            <a:r>
              <a:rPr lang="en-US" altLang="zh-CN" sz="12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STRIBILD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6477000" y="3670300"/>
            <a:ext cx="52451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dirty="0"/>
              <a:t>		</a:t>
            </a:r>
            <a:r>
              <a:rPr lang="en-US" altLang="zh-CN" sz="12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NNRTI: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DORAVIRINE</a:t>
            </a:r>
            <a:r>
              <a:rPr lang="en-US" altLang="zh-CN" sz="1598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FDA-approved,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resistant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virus,</a:t>
            </a:r>
          </a:p>
          <a:p>
            <a:pPr>
              <a:lnSpc>
                <a:spcPts val="14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dirty="0"/>
              <a:t>			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once-daily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dose,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co-formulated,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minimal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toxicity,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absorbed.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003300"/>
                </a:solidFill>
                <a:latin typeface="Arial Black" pitchFamily="18" charset="0"/>
                <a:cs typeface="Arial Black" pitchFamily="18" charset="0"/>
              </a:rPr>
              <a:t>ISTI: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3300"/>
                </a:solidFill>
                <a:latin typeface="Arial Black" pitchFamily="18" charset="0"/>
                <a:cs typeface="Arial Black" pitchFamily="18" charset="0"/>
              </a:rPr>
              <a:t>ELVITEGRAVIR</a:t>
            </a:r>
            <a:r>
              <a:rPr lang="en-US" altLang="zh-CN" sz="1596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EGV+CBS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(cobicistat)+TDF+FTC,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less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effect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on</a:t>
            </a:r>
          </a:p>
          <a:p>
            <a:pPr>
              <a:lnSpc>
                <a:spcPts val="14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CPY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3A4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2D6: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perhaps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fewer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drug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interactions,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less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effect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TC,</a:t>
            </a:r>
          </a:p>
          <a:p>
            <a:pPr>
              <a:lnSpc>
                <a:spcPts val="14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LDL-cholesterol,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TGL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TDF+FTC+EFV.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Cross-resistanceto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RAL-mutated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virus.</a:t>
            </a:r>
          </a:p>
          <a:p>
            <a:pPr>
              <a:lnSpc>
                <a:spcPts val="22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sz="1200" dirty="0">
                <a:solidFill>
                  <a:srgbClr val="003300"/>
                </a:solidFill>
                <a:latin typeface="Arial Black" pitchFamily="18" charset="0"/>
                <a:cs typeface="Arial Black" pitchFamily="18" charset="0"/>
              </a:rPr>
              <a:t>ISTI: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3300"/>
                </a:solidFill>
                <a:latin typeface="Arial Black" pitchFamily="18" charset="0"/>
                <a:cs typeface="Arial Black" pitchFamily="18" charset="0"/>
              </a:rPr>
              <a:t>DOLUTEGRAVIR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3300"/>
                </a:solidFill>
                <a:latin typeface="Arial Black" pitchFamily="18" charset="0"/>
                <a:cs typeface="Arial Black" pitchFamily="18" charset="0"/>
              </a:rPr>
              <a:t>(DTG):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FDA-approved,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patients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resistant</a:t>
            </a:r>
          </a:p>
          <a:p>
            <a:pPr>
              <a:lnSpc>
                <a:spcPts val="14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RAL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EGV;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50mg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daily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po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Tx-naïve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50mg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bid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prior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ISTI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Calibri" pitchFamily="18" charset="0"/>
                <a:cs typeface="Calibri" pitchFamily="18" charset="0"/>
              </a:rPr>
              <a:t>failure;</a:t>
            </a:r>
          </a:p>
          <a:p>
            <a:pPr>
              <a:lnSpc>
                <a:spcPts val="13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sz="1202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DTG+ABC+3TC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=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2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therapy,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FDA-approved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registered</a:t>
            </a:r>
          </a:p>
          <a:p>
            <a:pPr>
              <a:lnSpc>
                <a:spcPts val="14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SA,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potent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TDF+FTC+EFV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4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naïve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385723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</a:p>
          <a:p>
            <a:pPr>
              <a:lnSpc>
                <a:spcPts val="15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sz="1200" dirty="0">
                <a:solidFill>
                  <a:srgbClr val="003300"/>
                </a:solidFill>
                <a:latin typeface="Arial Black" pitchFamily="18" charset="0"/>
                <a:cs typeface="Arial Black" pitchFamily="18" charset="0"/>
              </a:rPr>
              <a:t>ISTI: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3300"/>
                </a:solidFill>
                <a:latin typeface="Arial Black" pitchFamily="18" charset="0"/>
                <a:cs typeface="Arial Black" pitchFamily="18" charset="0"/>
              </a:rPr>
              <a:t>CABOTEGRAVIR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acting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ISTI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4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800mg;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EGV-</a:t>
            </a:r>
          </a:p>
          <a:p>
            <a:pPr>
              <a:lnSpc>
                <a:spcPts val="1400"/>
              </a:lnSpc>
              <a:tabLst>
                <a:tab pos="25400" algn="l"/>
                <a:tab pos="88900" algn="l"/>
                <a:tab pos="101600" algn="l"/>
              </a:tabLst>
            </a:pP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resistant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strains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1460500" y="2857500"/>
            <a:ext cx="2781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>
                <a:solidFill>
                  <a:srgbClr val="003300"/>
                </a:solidFill>
                <a:latin typeface="Tahoma" pitchFamily="18" charset="0"/>
                <a:cs typeface="Tahoma" pitchFamily="18" charset="0"/>
              </a:rPr>
              <a:t>DTG,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3300"/>
                </a:solidFill>
                <a:latin typeface="Tahoma" pitchFamily="18" charset="0"/>
                <a:cs typeface="Tahoma" pitchFamily="18" charset="0"/>
              </a:rPr>
              <a:t>ABC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3300"/>
                </a:solidFill>
                <a:latin typeface="Tahoma" pitchFamily="18" charset="0"/>
                <a:cs typeface="Tahoma" pitchFamily="18" charset="0"/>
              </a:rPr>
              <a:t>+3TC/FTC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3300"/>
                </a:solidFill>
                <a:latin typeface="Tahoma" pitchFamily="18" charset="0"/>
                <a:cs typeface="Tahoma" pitchFamily="18" charset="0"/>
              </a:rPr>
              <a:t>+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3300"/>
                </a:solidFill>
                <a:latin typeface="Tahoma" pitchFamily="18" charset="0"/>
                <a:cs typeface="Tahoma" pitchFamily="18" charset="0"/>
              </a:rPr>
              <a:t>DTG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4622800" y="2882900"/>
            <a:ext cx="787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TRIUMEQ</a:t>
            </a:r>
          </a:p>
        </p:txBody>
      </p:sp>
      <p:sp>
        <p:nvSpPr>
          <p:cNvPr id="3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overall_0_131944394106228704 columns_1_131944394106228704 </a:t>
            </a:r>
          </a:p>
        </p:txBody>
      </p:sp>
    </p:spTree>
    <p:extLst>
      <p:ext uri="{BB962C8B-B14F-4D97-AF65-F5344CB8AC3E}">
        <p14:creationId xmlns:p14="http://schemas.microsoft.com/office/powerpoint/2010/main" val="110817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746750" y="1884933"/>
            <a:ext cx="2146300" cy="782320"/>
          </a:xfrm>
          <a:custGeom>
            <a:avLst/>
            <a:gdLst>
              <a:gd name="connsiteX0" fmla="*/ 6350 w 2146300"/>
              <a:gd name="connsiteY0" fmla="*/ 775970 h 782320"/>
              <a:gd name="connsiteX1" fmla="*/ 2139950 w 2146300"/>
              <a:gd name="connsiteY1" fmla="*/ 775970 h 782320"/>
              <a:gd name="connsiteX2" fmla="*/ 2139950 w 2146300"/>
              <a:gd name="connsiteY2" fmla="*/ 6350 h 782320"/>
              <a:gd name="connsiteX3" fmla="*/ 6350 w 2146300"/>
              <a:gd name="connsiteY3" fmla="*/ 6350 h 782320"/>
              <a:gd name="connsiteX4" fmla="*/ 6350 w 2146300"/>
              <a:gd name="connsiteY4" fmla="*/ 775970 h 782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6300" h="782320">
                <a:moveTo>
                  <a:pt x="6350" y="775970"/>
                </a:moveTo>
                <a:lnTo>
                  <a:pt x="2139950" y="775970"/>
                </a:lnTo>
                <a:lnTo>
                  <a:pt x="2139950" y="6350"/>
                </a:lnTo>
                <a:lnTo>
                  <a:pt x="6350" y="6350"/>
                </a:lnTo>
                <a:lnTo>
                  <a:pt x="6350" y="7759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279650" y="1869694"/>
            <a:ext cx="2146300" cy="782320"/>
          </a:xfrm>
          <a:custGeom>
            <a:avLst/>
            <a:gdLst>
              <a:gd name="connsiteX0" fmla="*/ 6350 w 2146300"/>
              <a:gd name="connsiteY0" fmla="*/ 775970 h 782320"/>
              <a:gd name="connsiteX1" fmla="*/ 2139950 w 2146300"/>
              <a:gd name="connsiteY1" fmla="*/ 775970 h 782320"/>
              <a:gd name="connsiteX2" fmla="*/ 2139950 w 2146300"/>
              <a:gd name="connsiteY2" fmla="*/ 6350 h 782320"/>
              <a:gd name="connsiteX3" fmla="*/ 6350 w 2146300"/>
              <a:gd name="connsiteY3" fmla="*/ 6350 h 782320"/>
              <a:gd name="connsiteX4" fmla="*/ 6350 w 2146300"/>
              <a:gd name="connsiteY4" fmla="*/ 775970 h 782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6300" h="782320">
                <a:moveTo>
                  <a:pt x="6350" y="775970"/>
                </a:moveTo>
                <a:lnTo>
                  <a:pt x="2139950" y="775970"/>
                </a:lnTo>
                <a:lnTo>
                  <a:pt x="2139950" y="6350"/>
                </a:lnTo>
                <a:lnTo>
                  <a:pt x="6350" y="6350"/>
                </a:lnTo>
                <a:lnTo>
                  <a:pt x="6350" y="7759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347961" y="1869694"/>
            <a:ext cx="2403856" cy="782320"/>
          </a:xfrm>
          <a:custGeom>
            <a:avLst/>
            <a:gdLst>
              <a:gd name="connsiteX0" fmla="*/ 6350 w 2403856"/>
              <a:gd name="connsiteY0" fmla="*/ 775970 h 782320"/>
              <a:gd name="connsiteX1" fmla="*/ 2397506 w 2403856"/>
              <a:gd name="connsiteY1" fmla="*/ 775970 h 782320"/>
              <a:gd name="connsiteX2" fmla="*/ 2397506 w 2403856"/>
              <a:gd name="connsiteY2" fmla="*/ 6350 h 782320"/>
              <a:gd name="connsiteX3" fmla="*/ 6350 w 2403856"/>
              <a:gd name="connsiteY3" fmla="*/ 6350 h 782320"/>
              <a:gd name="connsiteX4" fmla="*/ 6350 w 2403856"/>
              <a:gd name="connsiteY4" fmla="*/ 775970 h 782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03856" h="782320">
                <a:moveTo>
                  <a:pt x="6350" y="775970"/>
                </a:moveTo>
                <a:lnTo>
                  <a:pt x="2397506" y="775970"/>
                </a:lnTo>
                <a:lnTo>
                  <a:pt x="2397506" y="6350"/>
                </a:lnTo>
                <a:lnTo>
                  <a:pt x="6350" y="6350"/>
                </a:lnTo>
                <a:lnTo>
                  <a:pt x="6350" y="7759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46750" y="2892298"/>
            <a:ext cx="2146300" cy="597916"/>
          </a:xfrm>
          <a:custGeom>
            <a:avLst/>
            <a:gdLst>
              <a:gd name="connsiteX0" fmla="*/ 6350 w 2146300"/>
              <a:gd name="connsiteY0" fmla="*/ 591566 h 597916"/>
              <a:gd name="connsiteX1" fmla="*/ 2139950 w 2146300"/>
              <a:gd name="connsiteY1" fmla="*/ 591566 h 597916"/>
              <a:gd name="connsiteX2" fmla="*/ 2139950 w 2146300"/>
              <a:gd name="connsiteY2" fmla="*/ 6350 h 597916"/>
              <a:gd name="connsiteX3" fmla="*/ 6350 w 2146300"/>
              <a:gd name="connsiteY3" fmla="*/ 6350 h 597916"/>
              <a:gd name="connsiteX4" fmla="*/ 6350 w 2146300"/>
              <a:gd name="connsiteY4" fmla="*/ 591566 h 597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6300" h="597916">
                <a:moveTo>
                  <a:pt x="6350" y="591566"/>
                </a:moveTo>
                <a:lnTo>
                  <a:pt x="2139950" y="591566"/>
                </a:lnTo>
                <a:lnTo>
                  <a:pt x="2139950" y="6350"/>
                </a:lnTo>
                <a:lnTo>
                  <a:pt x="6350" y="6350"/>
                </a:lnTo>
                <a:lnTo>
                  <a:pt x="6350" y="59156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746750" y="3658870"/>
            <a:ext cx="2146300" cy="782320"/>
          </a:xfrm>
          <a:custGeom>
            <a:avLst/>
            <a:gdLst>
              <a:gd name="connsiteX0" fmla="*/ 6350 w 2146300"/>
              <a:gd name="connsiteY0" fmla="*/ 775970 h 782320"/>
              <a:gd name="connsiteX1" fmla="*/ 2139950 w 2146300"/>
              <a:gd name="connsiteY1" fmla="*/ 775970 h 782320"/>
              <a:gd name="connsiteX2" fmla="*/ 2139950 w 2146300"/>
              <a:gd name="connsiteY2" fmla="*/ 6350 h 782320"/>
              <a:gd name="connsiteX3" fmla="*/ 6350 w 2146300"/>
              <a:gd name="connsiteY3" fmla="*/ 6350 h 782320"/>
              <a:gd name="connsiteX4" fmla="*/ 6350 w 2146300"/>
              <a:gd name="connsiteY4" fmla="*/ 775970 h 782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6300" h="782320">
                <a:moveTo>
                  <a:pt x="6350" y="775970"/>
                </a:moveTo>
                <a:lnTo>
                  <a:pt x="2139950" y="775970"/>
                </a:lnTo>
                <a:lnTo>
                  <a:pt x="2139950" y="6350"/>
                </a:lnTo>
                <a:lnTo>
                  <a:pt x="6350" y="6350"/>
                </a:lnTo>
                <a:lnTo>
                  <a:pt x="6350" y="7759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358630" y="3655821"/>
            <a:ext cx="2403856" cy="966724"/>
          </a:xfrm>
          <a:custGeom>
            <a:avLst/>
            <a:gdLst>
              <a:gd name="connsiteX0" fmla="*/ 6350 w 2403856"/>
              <a:gd name="connsiteY0" fmla="*/ 960374 h 966724"/>
              <a:gd name="connsiteX1" fmla="*/ 2397505 w 2403856"/>
              <a:gd name="connsiteY1" fmla="*/ 960374 h 966724"/>
              <a:gd name="connsiteX2" fmla="*/ 2397505 w 2403856"/>
              <a:gd name="connsiteY2" fmla="*/ 6350 h 966724"/>
              <a:gd name="connsiteX3" fmla="*/ 6350 w 2403856"/>
              <a:gd name="connsiteY3" fmla="*/ 6350 h 966724"/>
              <a:gd name="connsiteX4" fmla="*/ 6350 w 2403856"/>
              <a:gd name="connsiteY4" fmla="*/ 960374 h 9667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03856" h="966724">
                <a:moveTo>
                  <a:pt x="6350" y="960374"/>
                </a:moveTo>
                <a:lnTo>
                  <a:pt x="2397505" y="960374"/>
                </a:lnTo>
                <a:lnTo>
                  <a:pt x="2397505" y="6350"/>
                </a:lnTo>
                <a:lnTo>
                  <a:pt x="6350" y="6350"/>
                </a:lnTo>
                <a:lnTo>
                  <a:pt x="6350" y="96037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279650" y="3686302"/>
            <a:ext cx="2146300" cy="782320"/>
          </a:xfrm>
          <a:custGeom>
            <a:avLst/>
            <a:gdLst>
              <a:gd name="connsiteX0" fmla="*/ 6350 w 2146300"/>
              <a:gd name="connsiteY0" fmla="*/ 775969 h 782320"/>
              <a:gd name="connsiteX1" fmla="*/ 2139950 w 2146300"/>
              <a:gd name="connsiteY1" fmla="*/ 775969 h 782320"/>
              <a:gd name="connsiteX2" fmla="*/ 2139950 w 2146300"/>
              <a:gd name="connsiteY2" fmla="*/ 6350 h 782320"/>
              <a:gd name="connsiteX3" fmla="*/ 6350 w 2146300"/>
              <a:gd name="connsiteY3" fmla="*/ 6350 h 782320"/>
              <a:gd name="connsiteX4" fmla="*/ 6350 w 2146300"/>
              <a:gd name="connsiteY4" fmla="*/ 775969 h 782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6300" h="782320">
                <a:moveTo>
                  <a:pt x="6350" y="775969"/>
                </a:moveTo>
                <a:lnTo>
                  <a:pt x="2139950" y="775969"/>
                </a:lnTo>
                <a:lnTo>
                  <a:pt x="2139950" y="6350"/>
                </a:lnTo>
                <a:lnTo>
                  <a:pt x="6350" y="6350"/>
                </a:lnTo>
                <a:lnTo>
                  <a:pt x="6350" y="7759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236977" y="5268214"/>
            <a:ext cx="2146300" cy="721359"/>
          </a:xfrm>
          <a:custGeom>
            <a:avLst/>
            <a:gdLst>
              <a:gd name="connsiteX0" fmla="*/ 6350 w 2146300"/>
              <a:gd name="connsiteY0" fmla="*/ 715009 h 721359"/>
              <a:gd name="connsiteX1" fmla="*/ 2139950 w 2146300"/>
              <a:gd name="connsiteY1" fmla="*/ 715009 h 721359"/>
              <a:gd name="connsiteX2" fmla="*/ 2139950 w 2146300"/>
              <a:gd name="connsiteY2" fmla="*/ 6350 h 721359"/>
              <a:gd name="connsiteX3" fmla="*/ 6350 w 2146300"/>
              <a:gd name="connsiteY3" fmla="*/ 6350 h 721359"/>
              <a:gd name="connsiteX4" fmla="*/ 6350 w 2146300"/>
              <a:gd name="connsiteY4" fmla="*/ 715009 h 721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6300" h="721359">
                <a:moveTo>
                  <a:pt x="6350" y="715009"/>
                </a:moveTo>
                <a:lnTo>
                  <a:pt x="2139950" y="715009"/>
                </a:lnTo>
                <a:lnTo>
                  <a:pt x="2139950" y="6350"/>
                </a:lnTo>
                <a:lnTo>
                  <a:pt x="6350" y="6350"/>
                </a:lnTo>
                <a:lnTo>
                  <a:pt x="6350" y="7150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408421" y="5211826"/>
            <a:ext cx="2310892" cy="844803"/>
          </a:xfrm>
          <a:custGeom>
            <a:avLst/>
            <a:gdLst>
              <a:gd name="connsiteX0" fmla="*/ 6350 w 2310892"/>
              <a:gd name="connsiteY0" fmla="*/ 838453 h 844803"/>
              <a:gd name="connsiteX1" fmla="*/ 2304542 w 2310892"/>
              <a:gd name="connsiteY1" fmla="*/ 838453 h 844803"/>
              <a:gd name="connsiteX2" fmla="*/ 2304542 w 2310892"/>
              <a:gd name="connsiteY2" fmla="*/ 6350 h 844803"/>
              <a:gd name="connsiteX3" fmla="*/ 6350 w 2310892"/>
              <a:gd name="connsiteY3" fmla="*/ 6350 h 844803"/>
              <a:gd name="connsiteX4" fmla="*/ 6350 w 2310892"/>
              <a:gd name="connsiteY4" fmla="*/ 838453 h 844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10892" h="844803">
                <a:moveTo>
                  <a:pt x="6350" y="838453"/>
                </a:moveTo>
                <a:lnTo>
                  <a:pt x="2304542" y="838453"/>
                </a:lnTo>
                <a:lnTo>
                  <a:pt x="2304542" y="6350"/>
                </a:lnTo>
                <a:lnTo>
                  <a:pt x="6350" y="6350"/>
                </a:lnTo>
                <a:lnTo>
                  <a:pt x="6350" y="83845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9347961" y="5187441"/>
            <a:ext cx="2522728" cy="844804"/>
          </a:xfrm>
          <a:custGeom>
            <a:avLst/>
            <a:gdLst>
              <a:gd name="connsiteX0" fmla="*/ 6350 w 2522728"/>
              <a:gd name="connsiteY0" fmla="*/ 838454 h 844804"/>
              <a:gd name="connsiteX1" fmla="*/ 2516378 w 2522728"/>
              <a:gd name="connsiteY1" fmla="*/ 838454 h 844804"/>
              <a:gd name="connsiteX2" fmla="*/ 2516378 w 2522728"/>
              <a:gd name="connsiteY2" fmla="*/ 6350 h 844804"/>
              <a:gd name="connsiteX3" fmla="*/ 6350 w 2522728"/>
              <a:gd name="connsiteY3" fmla="*/ 6350 h 844804"/>
              <a:gd name="connsiteX4" fmla="*/ 6350 w 2522728"/>
              <a:gd name="connsiteY4" fmla="*/ 838454 h 844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22728" h="844804">
                <a:moveTo>
                  <a:pt x="6350" y="838454"/>
                </a:moveTo>
                <a:lnTo>
                  <a:pt x="2516378" y="838454"/>
                </a:lnTo>
                <a:lnTo>
                  <a:pt x="2516378" y="6350"/>
                </a:lnTo>
                <a:lnTo>
                  <a:pt x="6350" y="6350"/>
                </a:lnTo>
                <a:lnTo>
                  <a:pt x="6350" y="8384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858892" y="2069845"/>
            <a:ext cx="616458" cy="538988"/>
          </a:xfrm>
          <a:custGeom>
            <a:avLst/>
            <a:gdLst>
              <a:gd name="connsiteX0" fmla="*/ 6350 w 616458"/>
              <a:gd name="connsiteY0" fmla="*/ 185293 h 538988"/>
              <a:gd name="connsiteX1" fmla="*/ 224028 w 616458"/>
              <a:gd name="connsiteY1" fmla="*/ 185293 h 538988"/>
              <a:gd name="connsiteX2" fmla="*/ 224028 w 616458"/>
              <a:gd name="connsiteY2" fmla="*/ 6350 h 538988"/>
              <a:gd name="connsiteX3" fmla="*/ 392429 w 616458"/>
              <a:gd name="connsiteY3" fmla="*/ 6350 h 538988"/>
              <a:gd name="connsiteX4" fmla="*/ 392429 w 616458"/>
              <a:gd name="connsiteY4" fmla="*/ 185293 h 538988"/>
              <a:gd name="connsiteX5" fmla="*/ 610108 w 616458"/>
              <a:gd name="connsiteY5" fmla="*/ 185293 h 538988"/>
              <a:gd name="connsiteX6" fmla="*/ 610108 w 616458"/>
              <a:gd name="connsiteY6" fmla="*/ 353695 h 538988"/>
              <a:gd name="connsiteX7" fmla="*/ 392429 w 616458"/>
              <a:gd name="connsiteY7" fmla="*/ 353695 h 538988"/>
              <a:gd name="connsiteX8" fmla="*/ 392429 w 616458"/>
              <a:gd name="connsiteY8" fmla="*/ 532638 h 538988"/>
              <a:gd name="connsiteX9" fmla="*/ 224028 w 616458"/>
              <a:gd name="connsiteY9" fmla="*/ 532638 h 538988"/>
              <a:gd name="connsiteX10" fmla="*/ 224028 w 616458"/>
              <a:gd name="connsiteY10" fmla="*/ 353695 h 538988"/>
              <a:gd name="connsiteX11" fmla="*/ 6350 w 616458"/>
              <a:gd name="connsiteY11" fmla="*/ 353695 h 538988"/>
              <a:gd name="connsiteX12" fmla="*/ 6350 w 616458"/>
              <a:gd name="connsiteY12" fmla="*/ 185293 h 538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16458" h="538988">
                <a:moveTo>
                  <a:pt x="6350" y="185293"/>
                </a:moveTo>
                <a:lnTo>
                  <a:pt x="224028" y="185293"/>
                </a:lnTo>
                <a:lnTo>
                  <a:pt x="224028" y="6350"/>
                </a:lnTo>
                <a:lnTo>
                  <a:pt x="392429" y="6350"/>
                </a:lnTo>
                <a:lnTo>
                  <a:pt x="392429" y="185293"/>
                </a:lnTo>
                <a:lnTo>
                  <a:pt x="610108" y="185293"/>
                </a:lnTo>
                <a:lnTo>
                  <a:pt x="610108" y="353695"/>
                </a:lnTo>
                <a:lnTo>
                  <a:pt x="392429" y="353695"/>
                </a:lnTo>
                <a:lnTo>
                  <a:pt x="392429" y="532638"/>
                </a:lnTo>
                <a:lnTo>
                  <a:pt x="224028" y="532638"/>
                </a:lnTo>
                <a:lnTo>
                  <a:pt x="224028" y="353695"/>
                </a:lnTo>
                <a:lnTo>
                  <a:pt x="6350" y="353695"/>
                </a:lnTo>
                <a:lnTo>
                  <a:pt x="6350" y="18529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8296909" y="2022348"/>
            <a:ext cx="615188" cy="537972"/>
          </a:xfrm>
          <a:custGeom>
            <a:avLst/>
            <a:gdLst>
              <a:gd name="connsiteX0" fmla="*/ 6350 w 615188"/>
              <a:gd name="connsiteY0" fmla="*/ 184911 h 537972"/>
              <a:gd name="connsiteX1" fmla="*/ 223520 w 615188"/>
              <a:gd name="connsiteY1" fmla="*/ 184911 h 537972"/>
              <a:gd name="connsiteX2" fmla="*/ 223520 w 615188"/>
              <a:gd name="connsiteY2" fmla="*/ 6350 h 537972"/>
              <a:gd name="connsiteX3" fmla="*/ 391668 w 615188"/>
              <a:gd name="connsiteY3" fmla="*/ 6350 h 537972"/>
              <a:gd name="connsiteX4" fmla="*/ 391668 w 615188"/>
              <a:gd name="connsiteY4" fmla="*/ 184911 h 537972"/>
              <a:gd name="connsiteX5" fmla="*/ 608838 w 615188"/>
              <a:gd name="connsiteY5" fmla="*/ 184911 h 537972"/>
              <a:gd name="connsiteX6" fmla="*/ 608838 w 615188"/>
              <a:gd name="connsiteY6" fmla="*/ 353059 h 537972"/>
              <a:gd name="connsiteX7" fmla="*/ 391668 w 615188"/>
              <a:gd name="connsiteY7" fmla="*/ 353059 h 537972"/>
              <a:gd name="connsiteX8" fmla="*/ 391668 w 615188"/>
              <a:gd name="connsiteY8" fmla="*/ 531622 h 537972"/>
              <a:gd name="connsiteX9" fmla="*/ 223520 w 615188"/>
              <a:gd name="connsiteY9" fmla="*/ 531622 h 537972"/>
              <a:gd name="connsiteX10" fmla="*/ 223520 w 615188"/>
              <a:gd name="connsiteY10" fmla="*/ 353059 h 537972"/>
              <a:gd name="connsiteX11" fmla="*/ 6350 w 615188"/>
              <a:gd name="connsiteY11" fmla="*/ 353059 h 537972"/>
              <a:gd name="connsiteX12" fmla="*/ 6350 w 615188"/>
              <a:gd name="connsiteY12" fmla="*/ 184911 h 537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15188" h="537972">
                <a:moveTo>
                  <a:pt x="6350" y="184911"/>
                </a:moveTo>
                <a:lnTo>
                  <a:pt x="223520" y="184911"/>
                </a:lnTo>
                <a:lnTo>
                  <a:pt x="223520" y="6350"/>
                </a:lnTo>
                <a:lnTo>
                  <a:pt x="391668" y="6350"/>
                </a:lnTo>
                <a:lnTo>
                  <a:pt x="391668" y="184911"/>
                </a:lnTo>
                <a:lnTo>
                  <a:pt x="608838" y="184911"/>
                </a:lnTo>
                <a:lnTo>
                  <a:pt x="608838" y="353059"/>
                </a:lnTo>
                <a:lnTo>
                  <a:pt x="391668" y="353059"/>
                </a:lnTo>
                <a:lnTo>
                  <a:pt x="391668" y="531622"/>
                </a:lnTo>
                <a:lnTo>
                  <a:pt x="223520" y="531622"/>
                </a:lnTo>
                <a:lnTo>
                  <a:pt x="223520" y="353059"/>
                </a:lnTo>
                <a:lnTo>
                  <a:pt x="6350" y="353059"/>
                </a:lnTo>
                <a:lnTo>
                  <a:pt x="6350" y="18491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791709" y="3849623"/>
            <a:ext cx="615188" cy="537972"/>
          </a:xfrm>
          <a:custGeom>
            <a:avLst/>
            <a:gdLst>
              <a:gd name="connsiteX0" fmla="*/ 6350 w 615188"/>
              <a:gd name="connsiteY0" fmla="*/ 184911 h 537972"/>
              <a:gd name="connsiteX1" fmla="*/ 223520 w 615188"/>
              <a:gd name="connsiteY1" fmla="*/ 184911 h 537972"/>
              <a:gd name="connsiteX2" fmla="*/ 223520 w 615188"/>
              <a:gd name="connsiteY2" fmla="*/ 6350 h 537972"/>
              <a:gd name="connsiteX3" fmla="*/ 391668 w 615188"/>
              <a:gd name="connsiteY3" fmla="*/ 6350 h 537972"/>
              <a:gd name="connsiteX4" fmla="*/ 391668 w 615188"/>
              <a:gd name="connsiteY4" fmla="*/ 184911 h 537972"/>
              <a:gd name="connsiteX5" fmla="*/ 608838 w 615188"/>
              <a:gd name="connsiteY5" fmla="*/ 184911 h 537972"/>
              <a:gd name="connsiteX6" fmla="*/ 608838 w 615188"/>
              <a:gd name="connsiteY6" fmla="*/ 353060 h 537972"/>
              <a:gd name="connsiteX7" fmla="*/ 391668 w 615188"/>
              <a:gd name="connsiteY7" fmla="*/ 353060 h 537972"/>
              <a:gd name="connsiteX8" fmla="*/ 391668 w 615188"/>
              <a:gd name="connsiteY8" fmla="*/ 531622 h 537972"/>
              <a:gd name="connsiteX9" fmla="*/ 223520 w 615188"/>
              <a:gd name="connsiteY9" fmla="*/ 531622 h 537972"/>
              <a:gd name="connsiteX10" fmla="*/ 223520 w 615188"/>
              <a:gd name="connsiteY10" fmla="*/ 353060 h 537972"/>
              <a:gd name="connsiteX11" fmla="*/ 6350 w 615188"/>
              <a:gd name="connsiteY11" fmla="*/ 353060 h 537972"/>
              <a:gd name="connsiteX12" fmla="*/ 6350 w 615188"/>
              <a:gd name="connsiteY12" fmla="*/ 184911 h 537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15188" h="537972">
                <a:moveTo>
                  <a:pt x="6350" y="184911"/>
                </a:moveTo>
                <a:lnTo>
                  <a:pt x="223520" y="184911"/>
                </a:lnTo>
                <a:lnTo>
                  <a:pt x="223520" y="6350"/>
                </a:lnTo>
                <a:lnTo>
                  <a:pt x="391668" y="6350"/>
                </a:lnTo>
                <a:lnTo>
                  <a:pt x="391668" y="184911"/>
                </a:lnTo>
                <a:lnTo>
                  <a:pt x="608838" y="184911"/>
                </a:lnTo>
                <a:lnTo>
                  <a:pt x="608838" y="353060"/>
                </a:lnTo>
                <a:lnTo>
                  <a:pt x="391668" y="353060"/>
                </a:lnTo>
                <a:lnTo>
                  <a:pt x="391668" y="531622"/>
                </a:lnTo>
                <a:lnTo>
                  <a:pt x="223520" y="531622"/>
                </a:lnTo>
                <a:lnTo>
                  <a:pt x="223520" y="353060"/>
                </a:lnTo>
                <a:lnTo>
                  <a:pt x="6350" y="353060"/>
                </a:lnTo>
                <a:lnTo>
                  <a:pt x="6350" y="18491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296909" y="3852671"/>
            <a:ext cx="615188" cy="537972"/>
          </a:xfrm>
          <a:custGeom>
            <a:avLst/>
            <a:gdLst>
              <a:gd name="connsiteX0" fmla="*/ 6350 w 615188"/>
              <a:gd name="connsiteY0" fmla="*/ 184912 h 537972"/>
              <a:gd name="connsiteX1" fmla="*/ 223520 w 615188"/>
              <a:gd name="connsiteY1" fmla="*/ 184912 h 537972"/>
              <a:gd name="connsiteX2" fmla="*/ 223520 w 615188"/>
              <a:gd name="connsiteY2" fmla="*/ 6350 h 537972"/>
              <a:gd name="connsiteX3" fmla="*/ 391668 w 615188"/>
              <a:gd name="connsiteY3" fmla="*/ 6350 h 537972"/>
              <a:gd name="connsiteX4" fmla="*/ 391668 w 615188"/>
              <a:gd name="connsiteY4" fmla="*/ 184912 h 537972"/>
              <a:gd name="connsiteX5" fmla="*/ 608838 w 615188"/>
              <a:gd name="connsiteY5" fmla="*/ 184912 h 537972"/>
              <a:gd name="connsiteX6" fmla="*/ 608838 w 615188"/>
              <a:gd name="connsiteY6" fmla="*/ 353060 h 537972"/>
              <a:gd name="connsiteX7" fmla="*/ 391668 w 615188"/>
              <a:gd name="connsiteY7" fmla="*/ 353060 h 537972"/>
              <a:gd name="connsiteX8" fmla="*/ 391668 w 615188"/>
              <a:gd name="connsiteY8" fmla="*/ 531622 h 537972"/>
              <a:gd name="connsiteX9" fmla="*/ 223520 w 615188"/>
              <a:gd name="connsiteY9" fmla="*/ 531622 h 537972"/>
              <a:gd name="connsiteX10" fmla="*/ 223520 w 615188"/>
              <a:gd name="connsiteY10" fmla="*/ 353060 h 537972"/>
              <a:gd name="connsiteX11" fmla="*/ 6350 w 615188"/>
              <a:gd name="connsiteY11" fmla="*/ 353060 h 537972"/>
              <a:gd name="connsiteX12" fmla="*/ 6350 w 615188"/>
              <a:gd name="connsiteY12" fmla="*/ 184912 h 537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15188" h="537972">
                <a:moveTo>
                  <a:pt x="6350" y="184912"/>
                </a:moveTo>
                <a:lnTo>
                  <a:pt x="223520" y="184912"/>
                </a:lnTo>
                <a:lnTo>
                  <a:pt x="223520" y="6350"/>
                </a:lnTo>
                <a:lnTo>
                  <a:pt x="391668" y="6350"/>
                </a:lnTo>
                <a:lnTo>
                  <a:pt x="391668" y="184912"/>
                </a:lnTo>
                <a:lnTo>
                  <a:pt x="608838" y="184912"/>
                </a:lnTo>
                <a:lnTo>
                  <a:pt x="608838" y="353060"/>
                </a:lnTo>
                <a:lnTo>
                  <a:pt x="391668" y="353060"/>
                </a:lnTo>
                <a:lnTo>
                  <a:pt x="391668" y="531622"/>
                </a:lnTo>
                <a:lnTo>
                  <a:pt x="223520" y="531622"/>
                </a:lnTo>
                <a:lnTo>
                  <a:pt x="223520" y="353060"/>
                </a:lnTo>
                <a:lnTo>
                  <a:pt x="6350" y="353060"/>
                </a:lnTo>
                <a:lnTo>
                  <a:pt x="6350" y="1849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38327" y="225552"/>
            <a:ext cx="11535156" cy="1237488"/>
          </a:xfrm>
          <a:custGeom>
            <a:avLst/>
            <a:gdLst>
              <a:gd name="connsiteX0" fmla="*/ 0 w 11535156"/>
              <a:gd name="connsiteY0" fmla="*/ 1237487 h 1237488"/>
              <a:gd name="connsiteX1" fmla="*/ 11535155 w 11535156"/>
              <a:gd name="connsiteY1" fmla="*/ 1237487 h 1237488"/>
              <a:gd name="connsiteX2" fmla="*/ 11535155 w 11535156"/>
              <a:gd name="connsiteY2" fmla="*/ 0 h 1237488"/>
              <a:gd name="connsiteX3" fmla="*/ 0 w 11535156"/>
              <a:gd name="connsiteY3" fmla="*/ 0 h 1237488"/>
              <a:gd name="connsiteX4" fmla="*/ 0 w 11535156"/>
              <a:gd name="connsiteY4" fmla="*/ 1237487 h 1237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35156" h="1237488">
                <a:moveTo>
                  <a:pt x="0" y="1237487"/>
                </a:moveTo>
                <a:lnTo>
                  <a:pt x="11535155" y="1237487"/>
                </a:lnTo>
                <a:lnTo>
                  <a:pt x="11535155" y="0"/>
                </a:lnTo>
                <a:lnTo>
                  <a:pt x="0" y="0"/>
                </a:lnTo>
                <a:lnTo>
                  <a:pt x="0" y="1237487"/>
                </a:lnTo>
              </a:path>
            </a:pathLst>
          </a:custGeom>
          <a:solidFill>
            <a:srgbClr val="B4C7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38327" y="1876044"/>
            <a:ext cx="1463039" cy="769620"/>
          </a:xfrm>
          <a:custGeom>
            <a:avLst/>
            <a:gdLst>
              <a:gd name="connsiteX0" fmla="*/ 0 w 1463039"/>
              <a:gd name="connsiteY0" fmla="*/ 769620 h 769620"/>
              <a:gd name="connsiteX1" fmla="*/ 1463039 w 1463039"/>
              <a:gd name="connsiteY1" fmla="*/ 769620 h 769620"/>
              <a:gd name="connsiteX2" fmla="*/ 1463039 w 1463039"/>
              <a:gd name="connsiteY2" fmla="*/ 0 h 769620"/>
              <a:gd name="connsiteX3" fmla="*/ 0 w 1463039"/>
              <a:gd name="connsiteY3" fmla="*/ 0 h 769620"/>
              <a:gd name="connsiteX4" fmla="*/ 0 w 1463039"/>
              <a:gd name="connsiteY4" fmla="*/ 769620 h 769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3039" h="769620">
                <a:moveTo>
                  <a:pt x="0" y="769620"/>
                </a:moveTo>
                <a:lnTo>
                  <a:pt x="1463039" y="769620"/>
                </a:lnTo>
                <a:lnTo>
                  <a:pt x="1463039" y="0"/>
                </a:lnTo>
                <a:lnTo>
                  <a:pt x="0" y="0"/>
                </a:lnTo>
                <a:lnTo>
                  <a:pt x="0" y="7696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31977" y="1869694"/>
            <a:ext cx="1475739" cy="782320"/>
          </a:xfrm>
          <a:custGeom>
            <a:avLst/>
            <a:gdLst>
              <a:gd name="connsiteX0" fmla="*/ 6350 w 1475739"/>
              <a:gd name="connsiteY0" fmla="*/ 775970 h 782320"/>
              <a:gd name="connsiteX1" fmla="*/ 1469389 w 1475739"/>
              <a:gd name="connsiteY1" fmla="*/ 775970 h 782320"/>
              <a:gd name="connsiteX2" fmla="*/ 1469389 w 1475739"/>
              <a:gd name="connsiteY2" fmla="*/ 6350 h 782320"/>
              <a:gd name="connsiteX3" fmla="*/ 6350 w 1475739"/>
              <a:gd name="connsiteY3" fmla="*/ 6350 h 782320"/>
              <a:gd name="connsiteX4" fmla="*/ 6350 w 1475739"/>
              <a:gd name="connsiteY4" fmla="*/ 775970 h 782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75739" h="782320">
                <a:moveTo>
                  <a:pt x="6350" y="775970"/>
                </a:moveTo>
                <a:lnTo>
                  <a:pt x="1469389" y="775970"/>
                </a:lnTo>
                <a:lnTo>
                  <a:pt x="1469389" y="6350"/>
                </a:lnTo>
                <a:lnTo>
                  <a:pt x="6350" y="6350"/>
                </a:lnTo>
                <a:lnTo>
                  <a:pt x="6350" y="7759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38327" y="3692652"/>
            <a:ext cx="1463039" cy="769620"/>
          </a:xfrm>
          <a:custGeom>
            <a:avLst/>
            <a:gdLst>
              <a:gd name="connsiteX0" fmla="*/ 0 w 1463039"/>
              <a:gd name="connsiteY0" fmla="*/ 769619 h 769620"/>
              <a:gd name="connsiteX1" fmla="*/ 1463039 w 1463039"/>
              <a:gd name="connsiteY1" fmla="*/ 769619 h 769620"/>
              <a:gd name="connsiteX2" fmla="*/ 1463039 w 1463039"/>
              <a:gd name="connsiteY2" fmla="*/ 0 h 769620"/>
              <a:gd name="connsiteX3" fmla="*/ 0 w 1463039"/>
              <a:gd name="connsiteY3" fmla="*/ 0 h 769620"/>
              <a:gd name="connsiteX4" fmla="*/ 0 w 1463039"/>
              <a:gd name="connsiteY4" fmla="*/ 769619 h 769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3039" h="769620">
                <a:moveTo>
                  <a:pt x="0" y="769619"/>
                </a:moveTo>
                <a:lnTo>
                  <a:pt x="1463039" y="769619"/>
                </a:lnTo>
                <a:lnTo>
                  <a:pt x="1463039" y="0"/>
                </a:lnTo>
                <a:lnTo>
                  <a:pt x="0" y="0"/>
                </a:lnTo>
                <a:lnTo>
                  <a:pt x="0" y="7696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31977" y="3686302"/>
            <a:ext cx="1475739" cy="782320"/>
          </a:xfrm>
          <a:custGeom>
            <a:avLst/>
            <a:gdLst>
              <a:gd name="connsiteX0" fmla="*/ 6350 w 1475739"/>
              <a:gd name="connsiteY0" fmla="*/ 775969 h 782320"/>
              <a:gd name="connsiteX1" fmla="*/ 1469389 w 1475739"/>
              <a:gd name="connsiteY1" fmla="*/ 775969 h 782320"/>
              <a:gd name="connsiteX2" fmla="*/ 1469389 w 1475739"/>
              <a:gd name="connsiteY2" fmla="*/ 6350 h 782320"/>
              <a:gd name="connsiteX3" fmla="*/ 6350 w 1475739"/>
              <a:gd name="connsiteY3" fmla="*/ 6350 h 782320"/>
              <a:gd name="connsiteX4" fmla="*/ 6350 w 1475739"/>
              <a:gd name="connsiteY4" fmla="*/ 775969 h 782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75739" h="782320">
                <a:moveTo>
                  <a:pt x="6350" y="775969"/>
                </a:moveTo>
                <a:lnTo>
                  <a:pt x="1469389" y="775969"/>
                </a:lnTo>
                <a:lnTo>
                  <a:pt x="1469389" y="6350"/>
                </a:lnTo>
                <a:lnTo>
                  <a:pt x="6350" y="6350"/>
                </a:lnTo>
                <a:lnTo>
                  <a:pt x="6350" y="7759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38327" y="5274564"/>
            <a:ext cx="1463039" cy="1421892"/>
          </a:xfrm>
          <a:custGeom>
            <a:avLst/>
            <a:gdLst>
              <a:gd name="connsiteX0" fmla="*/ 0 w 1463039"/>
              <a:gd name="connsiteY0" fmla="*/ 1421892 h 1421892"/>
              <a:gd name="connsiteX1" fmla="*/ 1463039 w 1463039"/>
              <a:gd name="connsiteY1" fmla="*/ 1421892 h 1421892"/>
              <a:gd name="connsiteX2" fmla="*/ 1463039 w 1463039"/>
              <a:gd name="connsiteY2" fmla="*/ 0 h 1421892"/>
              <a:gd name="connsiteX3" fmla="*/ 0 w 1463039"/>
              <a:gd name="connsiteY3" fmla="*/ 0 h 1421892"/>
              <a:gd name="connsiteX4" fmla="*/ 0 w 1463039"/>
              <a:gd name="connsiteY4" fmla="*/ 1421892 h 1421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3039" h="1421892">
                <a:moveTo>
                  <a:pt x="0" y="1421892"/>
                </a:moveTo>
                <a:lnTo>
                  <a:pt x="1463039" y="1421892"/>
                </a:lnTo>
                <a:lnTo>
                  <a:pt x="1463039" y="0"/>
                </a:lnTo>
                <a:lnTo>
                  <a:pt x="0" y="0"/>
                </a:lnTo>
                <a:lnTo>
                  <a:pt x="0" y="142189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31977" y="5268214"/>
            <a:ext cx="1475739" cy="1434592"/>
          </a:xfrm>
          <a:custGeom>
            <a:avLst/>
            <a:gdLst>
              <a:gd name="connsiteX0" fmla="*/ 6350 w 1475739"/>
              <a:gd name="connsiteY0" fmla="*/ 1428242 h 1434592"/>
              <a:gd name="connsiteX1" fmla="*/ 1469389 w 1475739"/>
              <a:gd name="connsiteY1" fmla="*/ 1428242 h 1434592"/>
              <a:gd name="connsiteX2" fmla="*/ 1469389 w 1475739"/>
              <a:gd name="connsiteY2" fmla="*/ 6350 h 1434592"/>
              <a:gd name="connsiteX3" fmla="*/ 6350 w 1475739"/>
              <a:gd name="connsiteY3" fmla="*/ 6350 h 1434592"/>
              <a:gd name="connsiteX4" fmla="*/ 6350 w 1475739"/>
              <a:gd name="connsiteY4" fmla="*/ 1428242 h 1434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75739" h="1434592">
                <a:moveTo>
                  <a:pt x="6350" y="1428242"/>
                </a:moveTo>
                <a:lnTo>
                  <a:pt x="1469389" y="1428242"/>
                </a:lnTo>
                <a:lnTo>
                  <a:pt x="1469389" y="6350"/>
                </a:lnTo>
                <a:lnTo>
                  <a:pt x="6350" y="6350"/>
                </a:lnTo>
                <a:lnTo>
                  <a:pt x="6350" y="142824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243327" y="6265164"/>
            <a:ext cx="9630156" cy="426719"/>
          </a:xfrm>
          <a:custGeom>
            <a:avLst/>
            <a:gdLst>
              <a:gd name="connsiteX0" fmla="*/ 0 w 9630156"/>
              <a:gd name="connsiteY0" fmla="*/ 426719 h 426719"/>
              <a:gd name="connsiteX1" fmla="*/ 9630155 w 9630156"/>
              <a:gd name="connsiteY1" fmla="*/ 426719 h 426719"/>
              <a:gd name="connsiteX2" fmla="*/ 9630155 w 9630156"/>
              <a:gd name="connsiteY2" fmla="*/ 0 h 426719"/>
              <a:gd name="connsiteX3" fmla="*/ 0 w 9630156"/>
              <a:gd name="connsiteY3" fmla="*/ 0 h 426719"/>
              <a:gd name="connsiteX4" fmla="*/ 0 w 9630156"/>
              <a:gd name="connsiteY4" fmla="*/ 426719 h 426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30156" h="426719">
                <a:moveTo>
                  <a:pt x="0" y="426719"/>
                </a:moveTo>
                <a:lnTo>
                  <a:pt x="9630155" y="426719"/>
                </a:lnTo>
                <a:lnTo>
                  <a:pt x="9630155" y="0"/>
                </a:lnTo>
                <a:lnTo>
                  <a:pt x="0" y="0"/>
                </a:lnTo>
                <a:lnTo>
                  <a:pt x="0" y="4267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236977" y="6258814"/>
            <a:ext cx="9642856" cy="439419"/>
          </a:xfrm>
          <a:custGeom>
            <a:avLst/>
            <a:gdLst>
              <a:gd name="connsiteX0" fmla="*/ 6350 w 9642856"/>
              <a:gd name="connsiteY0" fmla="*/ 433069 h 439419"/>
              <a:gd name="connsiteX1" fmla="*/ 9636505 w 9642856"/>
              <a:gd name="connsiteY1" fmla="*/ 433069 h 439419"/>
              <a:gd name="connsiteX2" fmla="*/ 9636505 w 9642856"/>
              <a:gd name="connsiteY2" fmla="*/ 6350 h 439419"/>
              <a:gd name="connsiteX3" fmla="*/ 6350 w 9642856"/>
              <a:gd name="connsiteY3" fmla="*/ 6350 h 439419"/>
              <a:gd name="connsiteX4" fmla="*/ 6350 w 9642856"/>
              <a:gd name="connsiteY4" fmla="*/ 433069 h 439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42856" h="439419">
                <a:moveTo>
                  <a:pt x="6350" y="433069"/>
                </a:moveTo>
                <a:lnTo>
                  <a:pt x="9636505" y="433069"/>
                </a:lnTo>
                <a:lnTo>
                  <a:pt x="9636505" y="6350"/>
                </a:lnTo>
                <a:lnTo>
                  <a:pt x="6350" y="6350"/>
                </a:lnTo>
                <a:lnTo>
                  <a:pt x="6350" y="433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557140" y="5236464"/>
            <a:ext cx="616458" cy="537972"/>
          </a:xfrm>
          <a:custGeom>
            <a:avLst/>
            <a:gdLst>
              <a:gd name="connsiteX0" fmla="*/ 6350 w 616458"/>
              <a:gd name="connsiteY0" fmla="*/ 184911 h 537972"/>
              <a:gd name="connsiteX1" fmla="*/ 224155 w 616458"/>
              <a:gd name="connsiteY1" fmla="*/ 184911 h 537972"/>
              <a:gd name="connsiteX2" fmla="*/ 224155 w 616458"/>
              <a:gd name="connsiteY2" fmla="*/ 6350 h 537972"/>
              <a:gd name="connsiteX3" fmla="*/ 392303 w 616458"/>
              <a:gd name="connsiteY3" fmla="*/ 6350 h 537972"/>
              <a:gd name="connsiteX4" fmla="*/ 392303 w 616458"/>
              <a:gd name="connsiteY4" fmla="*/ 184911 h 537972"/>
              <a:gd name="connsiteX5" fmla="*/ 610108 w 616458"/>
              <a:gd name="connsiteY5" fmla="*/ 184911 h 537972"/>
              <a:gd name="connsiteX6" fmla="*/ 610108 w 616458"/>
              <a:gd name="connsiteY6" fmla="*/ 353034 h 537972"/>
              <a:gd name="connsiteX7" fmla="*/ 392303 w 616458"/>
              <a:gd name="connsiteY7" fmla="*/ 353034 h 537972"/>
              <a:gd name="connsiteX8" fmla="*/ 392303 w 616458"/>
              <a:gd name="connsiteY8" fmla="*/ 531621 h 537972"/>
              <a:gd name="connsiteX9" fmla="*/ 224155 w 616458"/>
              <a:gd name="connsiteY9" fmla="*/ 531621 h 537972"/>
              <a:gd name="connsiteX10" fmla="*/ 224155 w 616458"/>
              <a:gd name="connsiteY10" fmla="*/ 353034 h 537972"/>
              <a:gd name="connsiteX11" fmla="*/ 6350 w 616458"/>
              <a:gd name="connsiteY11" fmla="*/ 353034 h 537972"/>
              <a:gd name="connsiteX12" fmla="*/ 6350 w 616458"/>
              <a:gd name="connsiteY12" fmla="*/ 184911 h 537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16458" h="537972">
                <a:moveTo>
                  <a:pt x="6350" y="184911"/>
                </a:moveTo>
                <a:lnTo>
                  <a:pt x="224155" y="184911"/>
                </a:lnTo>
                <a:lnTo>
                  <a:pt x="224155" y="6350"/>
                </a:lnTo>
                <a:lnTo>
                  <a:pt x="392303" y="6350"/>
                </a:lnTo>
                <a:lnTo>
                  <a:pt x="392303" y="184911"/>
                </a:lnTo>
                <a:lnTo>
                  <a:pt x="610108" y="184911"/>
                </a:lnTo>
                <a:lnTo>
                  <a:pt x="610108" y="353034"/>
                </a:lnTo>
                <a:lnTo>
                  <a:pt x="392303" y="353034"/>
                </a:lnTo>
                <a:lnTo>
                  <a:pt x="392303" y="531621"/>
                </a:lnTo>
                <a:lnTo>
                  <a:pt x="224155" y="531621"/>
                </a:lnTo>
                <a:lnTo>
                  <a:pt x="224155" y="353034"/>
                </a:lnTo>
                <a:lnTo>
                  <a:pt x="6350" y="353034"/>
                </a:lnTo>
                <a:lnTo>
                  <a:pt x="6350" y="18491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7870317" y="5236464"/>
            <a:ext cx="616457" cy="537972"/>
          </a:xfrm>
          <a:custGeom>
            <a:avLst/>
            <a:gdLst>
              <a:gd name="connsiteX0" fmla="*/ 6350 w 616457"/>
              <a:gd name="connsiteY0" fmla="*/ 184911 h 537972"/>
              <a:gd name="connsiteX1" fmla="*/ 224154 w 616457"/>
              <a:gd name="connsiteY1" fmla="*/ 184911 h 537972"/>
              <a:gd name="connsiteX2" fmla="*/ 224154 w 616457"/>
              <a:gd name="connsiteY2" fmla="*/ 6350 h 537972"/>
              <a:gd name="connsiteX3" fmla="*/ 392302 w 616457"/>
              <a:gd name="connsiteY3" fmla="*/ 6350 h 537972"/>
              <a:gd name="connsiteX4" fmla="*/ 392302 w 616457"/>
              <a:gd name="connsiteY4" fmla="*/ 184911 h 537972"/>
              <a:gd name="connsiteX5" fmla="*/ 610107 w 616457"/>
              <a:gd name="connsiteY5" fmla="*/ 184911 h 537972"/>
              <a:gd name="connsiteX6" fmla="*/ 610107 w 616457"/>
              <a:gd name="connsiteY6" fmla="*/ 353034 h 537972"/>
              <a:gd name="connsiteX7" fmla="*/ 392302 w 616457"/>
              <a:gd name="connsiteY7" fmla="*/ 353034 h 537972"/>
              <a:gd name="connsiteX8" fmla="*/ 392302 w 616457"/>
              <a:gd name="connsiteY8" fmla="*/ 531621 h 537972"/>
              <a:gd name="connsiteX9" fmla="*/ 224154 w 616457"/>
              <a:gd name="connsiteY9" fmla="*/ 531621 h 537972"/>
              <a:gd name="connsiteX10" fmla="*/ 224154 w 616457"/>
              <a:gd name="connsiteY10" fmla="*/ 353034 h 537972"/>
              <a:gd name="connsiteX11" fmla="*/ 6350 w 616457"/>
              <a:gd name="connsiteY11" fmla="*/ 353034 h 537972"/>
              <a:gd name="connsiteX12" fmla="*/ 6350 w 616457"/>
              <a:gd name="connsiteY12" fmla="*/ 184911 h 537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16457" h="537972">
                <a:moveTo>
                  <a:pt x="6350" y="184911"/>
                </a:moveTo>
                <a:lnTo>
                  <a:pt x="224154" y="184911"/>
                </a:lnTo>
                <a:lnTo>
                  <a:pt x="224154" y="6350"/>
                </a:lnTo>
                <a:lnTo>
                  <a:pt x="392302" y="6350"/>
                </a:lnTo>
                <a:lnTo>
                  <a:pt x="392302" y="184911"/>
                </a:lnTo>
                <a:lnTo>
                  <a:pt x="610107" y="184911"/>
                </a:lnTo>
                <a:lnTo>
                  <a:pt x="610107" y="353034"/>
                </a:lnTo>
                <a:lnTo>
                  <a:pt x="392302" y="353034"/>
                </a:lnTo>
                <a:lnTo>
                  <a:pt x="392302" y="531621"/>
                </a:lnTo>
                <a:lnTo>
                  <a:pt x="224154" y="531621"/>
                </a:lnTo>
                <a:lnTo>
                  <a:pt x="224154" y="353034"/>
                </a:lnTo>
                <a:lnTo>
                  <a:pt x="6350" y="353034"/>
                </a:lnTo>
                <a:lnTo>
                  <a:pt x="6350" y="18491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572636" y="6278410"/>
            <a:ext cx="447294" cy="400214"/>
          </a:xfrm>
          <a:custGeom>
            <a:avLst/>
            <a:gdLst>
              <a:gd name="connsiteX0" fmla="*/ 6350 w 447294"/>
              <a:gd name="connsiteY0" fmla="*/ 138099 h 400214"/>
              <a:gd name="connsiteX1" fmla="*/ 161671 w 447294"/>
              <a:gd name="connsiteY1" fmla="*/ 138099 h 400214"/>
              <a:gd name="connsiteX2" fmla="*/ 161671 w 447294"/>
              <a:gd name="connsiteY2" fmla="*/ 6350 h 400214"/>
              <a:gd name="connsiteX3" fmla="*/ 285622 w 447294"/>
              <a:gd name="connsiteY3" fmla="*/ 6350 h 400214"/>
              <a:gd name="connsiteX4" fmla="*/ 285622 w 447294"/>
              <a:gd name="connsiteY4" fmla="*/ 138099 h 400214"/>
              <a:gd name="connsiteX5" fmla="*/ 440944 w 447294"/>
              <a:gd name="connsiteY5" fmla="*/ 138099 h 400214"/>
              <a:gd name="connsiteX6" fmla="*/ 440944 w 447294"/>
              <a:gd name="connsiteY6" fmla="*/ 262127 h 400214"/>
              <a:gd name="connsiteX7" fmla="*/ 285622 w 447294"/>
              <a:gd name="connsiteY7" fmla="*/ 262127 h 400214"/>
              <a:gd name="connsiteX8" fmla="*/ 285622 w 447294"/>
              <a:gd name="connsiteY8" fmla="*/ 393864 h 400214"/>
              <a:gd name="connsiteX9" fmla="*/ 161671 w 447294"/>
              <a:gd name="connsiteY9" fmla="*/ 393864 h 400214"/>
              <a:gd name="connsiteX10" fmla="*/ 161671 w 447294"/>
              <a:gd name="connsiteY10" fmla="*/ 262127 h 400214"/>
              <a:gd name="connsiteX11" fmla="*/ 6350 w 447294"/>
              <a:gd name="connsiteY11" fmla="*/ 262127 h 400214"/>
              <a:gd name="connsiteX12" fmla="*/ 6350 w 447294"/>
              <a:gd name="connsiteY12" fmla="*/ 138099 h 400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47294" h="400214">
                <a:moveTo>
                  <a:pt x="6350" y="138099"/>
                </a:moveTo>
                <a:lnTo>
                  <a:pt x="161671" y="138099"/>
                </a:lnTo>
                <a:lnTo>
                  <a:pt x="161671" y="6350"/>
                </a:lnTo>
                <a:lnTo>
                  <a:pt x="285622" y="6350"/>
                </a:lnTo>
                <a:lnTo>
                  <a:pt x="285622" y="138099"/>
                </a:lnTo>
                <a:lnTo>
                  <a:pt x="440944" y="138099"/>
                </a:lnTo>
                <a:lnTo>
                  <a:pt x="440944" y="262127"/>
                </a:lnTo>
                <a:lnTo>
                  <a:pt x="285622" y="262127"/>
                </a:lnTo>
                <a:lnTo>
                  <a:pt x="285622" y="393864"/>
                </a:lnTo>
                <a:lnTo>
                  <a:pt x="161671" y="393864"/>
                </a:lnTo>
                <a:lnTo>
                  <a:pt x="161671" y="262127"/>
                </a:lnTo>
                <a:lnTo>
                  <a:pt x="6350" y="262127"/>
                </a:lnTo>
                <a:lnTo>
                  <a:pt x="6350" y="13809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B9BD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302764" y="1863851"/>
            <a:ext cx="9587483" cy="821436"/>
          </a:xfrm>
          <a:custGeom>
            <a:avLst/>
            <a:gdLst>
              <a:gd name="connsiteX0" fmla="*/ 0 w 9587483"/>
              <a:gd name="connsiteY0" fmla="*/ 821436 h 821436"/>
              <a:gd name="connsiteX1" fmla="*/ 9587483 w 9587483"/>
              <a:gd name="connsiteY1" fmla="*/ 821436 h 821436"/>
              <a:gd name="connsiteX2" fmla="*/ 9587483 w 9587483"/>
              <a:gd name="connsiteY2" fmla="*/ 0 h 821436"/>
              <a:gd name="connsiteX3" fmla="*/ 0 w 9587483"/>
              <a:gd name="connsiteY3" fmla="*/ 0 h 821436"/>
              <a:gd name="connsiteX4" fmla="*/ 0 w 9587483"/>
              <a:gd name="connsiteY4" fmla="*/ 821436 h 821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87483" h="821436">
                <a:moveTo>
                  <a:pt x="0" y="821436"/>
                </a:moveTo>
                <a:lnTo>
                  <a:pt x="9587483" y="821436"/>
                </a:lnTo>
                <a:lnTo>
                  <a:pt x="9587483" y="0"/>
                </a:lnTo>
                <a:lnTo>
                  <a:pt x="0" y="0"/>
                </a:lnTo>
                <a:lnTo>
                  <a:pt x="0" y="821436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243327" y="3653028"/>
            <a:ext cx="9585959" cy="954023"/>
          </a:xfrm>
          <a:custGeom>
            <a:avLst/>
            <a:gdLst>
              <a:gd name="connsiteX0" fmla="*/ 0 w 9585959"/>
              <a:gd name="connsiteY0" fmla="*/ 954023 h 954023"/>
              <a:gd name="connsiteX1" fmla="*/ 9585960 w 9585959"/>
              <a:gd name="connsiteY1" fmla="*/ 954023 h 954023"/>
              <a:gd name="connsiteX2" fmla="*/ 9585960 w 9585959"/>
              <a:gd name="connsiteY2" fmla="*/ 0 h 954023"/>
              <a:gd name="connsiteX3" fmla="*/ 0 w 9585959"/>
              <a:gd name="connsiteY3" fmla="*/ 0 h 954023"/>
              <a:gd name="connsiteX4" fmla="*/ 0 w 9585959"/>
              <a:gd name="connsiteY4" fmla="*/ 954023 h 954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85959" h="954023">
                <a:moveTo>
                  <a:pt x="0" y="954023"/>
                </a:moveTo>
                <a:lnTo>
                  <a:pt x="9585960" y="954023"/>
                </a:lnTo>
                <a:lnTo>
                  <a:pt x="9585960" y="0"/>
                </a:lnTo>
                <a:lnTo>
                  <a:pt x="0" y="0"/>
                </a:lnTo>
                <a:lnTo>
                  <a:pt x="0" y="954023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6273800"/>
            <a:ext cx="457200" cy="406400"/>
          </a:xfrm>
          <a:prstGeom prst="rect">
            <a:avLst/>
          </a:prstGeom>
          <a:noFill/>
        </p:spPr>
      </p:pic>
      <p:pic>
        <p:nvPicPr>
          <p:cNvPr id="10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1400" y="2070100"/>
            <a:ext cx="635000" cy="533400"/>
          </a:xfrm>
          <a:prstGeom prst="rect">
            <a:avLst/>
          </a:prstGeom>
          <a:noFill/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848100"/>
            <a:ext cx="622300" cy="533400"/>
          </a:xfrm>
          <a:prstGeom prst="rect">
            <a:avLst/>
          </a:prstGeom>
          <a:noFill/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6600" y="5232400"/>
            <a:ext cx="635000" cy="546100"/>
          </a:xfrm>
          <a:prstGeom prst="rect">
            <a:avLst/>
          </a:prstGeom>
          <a:noFill/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3100" y="2019300"/>
            <a:ext cx="622300" cy="546100"/>
          </a:xfrm>
          <a:prstGeom prst="rect">
            <a:avLst/>
          </a:prstGeom>
          <a:noFill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3100" y="3848100"/>
            <a:ext cx="622300" cy="546100"/>
          </a:xfrm>
          <a:prstGeom prst="rect">
            <a:avLst/>
          </a:prstGeom>
          <a:noFill/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300" y="5232400"/>
            <a:ext cx="6350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84900" y="1841500"/>
            <a:ext cx="12446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/>
            </a:pPr>
            <a:r>
              <a:rPr lang="en-US" altLang="zh-CN" sz="4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XTC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2743200" y="1854200"/>
            <a:ext cx="12065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/>
            </a:pPr>
            <a:r>
              <a:rPr lang="en-US" altLang="zh-CN" sz="4404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TDF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9944100" y="1841500"/>
            <a:ext cx="12065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/>
            </a:pPr>
            <a:r>
              <a:rPr lang="en-US" altLang="zh-CN" sz="4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EFV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6261100" y="3009900"/>
            <a:ext cx="10922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92100" algn="l"/>
              </a:tabLst>
            </a:pPr>
            <a:r>
              <a:rPr lang="en-US" altLang="zh-CN" dirty="0"/>
              <a:t>	</a:t>
            </a:r>
            <a:r>
              <a:rPr lang="en-US" altLang="zh-CN" sz="1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XTC=</a:t>
            </a:r>
          </a:p>
          <a:p>
            <a:pPr>
              <a:lnSpc>
                <a:spcPts val="1900"/>
              </a:lnSpc>
              <a:tabLst>
                <a:tab pos="292100" algn="l"/>
              </a:tabLst>
            </a:pP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3TC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FTC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6184900" y="3606800"/>
            <a:ext cx="12446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/>
            </a:pPr>
            <a:r>
              <a:rPr lang="en-US" altLang="zh-CN" sz="4404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XTC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9474200" y="3632200"/>
            <a:ext cx="6096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/>
            </a:pPr>
            <a:r>
              <a:rPr lang="en-US" altLang="zh-CN" sz="4404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PI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10083800" y="4114800"/>
            <a:ext cx="1549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lopinavir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atazanavir)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2730500" y="3670300"/>
            <a:ext cx="12319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/>
            </a:pPr>
            <a:r>
              <a:rPr lang="en-US" altLang="zh-CN" sz="4404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AZT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2501900" y="5283200"/>
            <a:ext cx="161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Darunavir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5626100" y="5219700"/>
            <a:ext cx="185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Raltegravir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9613900" y="5207000"/>
            <a:ext cx="1968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524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Etravirine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524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Rilpivirine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1689100" y="558800"/>
            <a:ext cx="8845563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009900" algn="l"/>
              </a:tabLst>
            </a:pPr>
            <a:r>
              <a:rPr lang="en-US" altLang="zh-CN" sz="2004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ANTIRETROVIRAL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TREATMENT: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THREE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CONSECUTIVE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STAGES</a:t>
            </a:r>
          </a:p>
          <a:p>
            <a:pPr>
              <a:lnSpc>
                <a:spcPts val="1700"/>
              </a:lnSpc>
              <a:tabLst>
                <a:tab pos="3009900" algn="l"/>
              </a:tabLst>
            </a:pPr>
            <a:r>
              <a:rPr lang="en-US" altLang="zh-CN" dirty="0"/>
              <a:t>	</a:t>
            </a:r>
            <a:endParaRPr lang="en-US" altLang="zh-CN" sz="1403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2" name="TextBox 1"/>
          <p:cNvSpPr txBox="1"/>
          <p:nvPr/>
        </p:nvSpPr>
        <p:spPr>
          <a:xfrm>
            <a:off x="914400" y="2032000"/>
            <a:ext cx="29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1.</a:t>
            </a:r>
          </a:p>
        </p:txBody>
      </p:sp>
      <p:sp>
        <p:nvSpPr>
          <p:cNvPr id="1043" name="TextBox 1"/>
          <p:cNvSpPr txBox="1"/>
          <p:nvPr/>
        </p:nvSpPr>
        <p:spPr>
          <a:xfrm>
            <a:off x="914400" y="3848100"/>
            <a:ext cx="29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2.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914400" y="5765800"/>
            <a:ext cx="29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3.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4673600" y="6311900"/>
            <a:ext cx="4826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OPTIMISED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BACKGROUND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THERAPY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?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5029200" y="2108200"/>
            <a:ext cx="4114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ATRIPLA/ATROIZA/ODIMUNE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etc.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5334000" y="3962400"/>
            <a:ext cx="3390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Zidovudine+3TC+lopinavir/r</a:t>
            </a:r>
          </a:p>
        </p:txBody>
      </p:sp>
      <p:sp>
        <p:nvSpPr>
          <p:cNvPr id="3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overall_0_131944394110453070 columns_1_131944394110453070 </a:t>
            </a:r>
          </a:p>
        </p:txBody>
      </p:sp>
    </p:spTree>
    <p:extLst>
      <p:ext uri="{BB962C8B-B14F-4D97-AF65-F5344CB8AC3E}">
        <p14:creationId xmlns:p14="http://schemas.microsoft.com/office/powerpoint/2010/main" val="2290149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BE5D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80415" y="228600"/>
            <a:ext cx="11716511" cy="457200"/>
          </a:xfrm>
          <a:custGeom>
            <a:avLst/>
            <a:gdLst>
              <a:gd name="connsiteX0" fmla="*/ 0 w 11716511"/>
              <a:gd name="connsiteY0" fmla="*/ 457200 h 457200"/>
              <a:gd name="connsiteX1" fmla="*/ 11716512 w 11716511"/>
              <a:gd name="connsiteY1" fmla="*/ 457200 h 457200"/>
              <a:gd name="connsiteX2" fmla="*/ 11716512 w 11716511"/>
              <a:gd name="connsiteY2" fmla="*/ 0 h 457200"/>
              <a:gd name="connsiteX3" fmla="*/ 0 w 11716511"/>
              <a:gd name="connsiteY3" fmla="*/ 0 h 457200"/>
              <a:gd name="connsiteX4" fmla="*/ 0 w 11716511"/>
              <a:gd name="connsiteY4" fmla="*/ 457200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716511" h="457200">
                <a:moveTo>
                  <a:pt x="0" y="457200"/>
                </a:moveTo>
                <a:lnTo>
                  <a:pt x="11716512" y="457200"/>
                </a:lnTo>
                <a:lnTo>
                  <a:pt x="11716512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51459" y="199644"/>
            <a:ext cx="11774423" cy="515112"/>
          </a:xfrm>
          <a:custGeom>
            <a:avLst/>
            <a:gdLst>
              <a:gd name="connsiteX0" fmla="*/ 28956 w 11774423"/>
              <a:gd name="connsiteY0" fmla="*/ 486155 h 515112"/>
              <a:gd name="connsiteX1" fmla="*/ 11745468 w 11774423"/>
              <a:gd name="connsiteY1" fmla="*/ 486155 h 515112"/>
              <a:gd name="connsiteX2" fmla="*/ 11745468 w 11774423"/>
              <a:gd name="connsiteY2" fmla="*/ 28955 h 515112"/>
              <a:gd name="connsiteX3" fmla="*/ 28956 w 11774423"/>
              <a:gd name="connsiteY3" fmla="*/ 28955 h 515112"/>
              <a:gd name="connsiteX4" fmla="*/ 28956 w 11774423"/>
              <a:gd name="connsiteY4" fmla="*/ 486155 h 515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774423" h="515112">
                <a:moveTo>
                  <a:pt x="28956" y="486155"/>
                </a:moveTo>
                <a:lnTo>
                  <a:pt x="11745468" y="486155"/>
                </a:lnTo>
                <a:lnTo>
                  <a:pt x="11745468" y="28955"/>
                </a:lnTo>
                <a:lnTo>
                  <a:pt x="28956" y="28955"/>
                </a:lnTo>
                <a:lnTo>
                  <a:pt x="28956" y="486155"/>
                </a:lnTo>
              </a:path>
            </a:pathLst>
          </a:custGeom>
          <a:solidFill>
            <a:srgbClr val="000000">
              <a:alpha val="0"/>
            </a:srgbClr>
          </a:solidFill>
          <a:ln w="63500">
            <a:solidFill>
              <a:srgbClr val="FF99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781555" y="2549651"/>
            <a:ext cx="2929128" cy="766572"/>
          </a:xfrm>
          <a:custGeom>
            <a:avLst/>
            <a:gdLst>
              <a:gd name="connsiteX0" fmla="*/ 28955 w 2929128"/>
              <a:gd name="connsiteY0" fmla="*/ 737616 h 766572"/>
              <a:gd name="connsiteX1" fmla="*/ 2900172 w 2929128"/>
              <a:gd name="connsiteY1" fmla="*/ 737616 h 766572"/>
              <a:gd name="connsiteX2" fmla="*/ 2900172 w 2929128"/>
              <a:gd name="connsiteY2" fmla="*/ 28955 h 766572"/>
              <a:gd name="connsiteX3" fmla="*/ 28955 w 2929128"/>
              <a:gd name="connsiteY3" fmla="*/ 28955 h 766572"/>
              <a:gd name="connsiteX4" fmla="*/ 28955 w 2929128"/>
              <a:gd name="connsiteY4" fmla="*/ 737616 h 766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29128" h="766572">
                <a:moveTo>
                  <a:pt x="28955" y="737616"/>
                </a:moveTo>
                <a:lnTo>
                  <a:pt x="2900172" y="737616"/>
                </a:lnTo>
                <a:lnTo>
                  <a:pt x="2900172" y="28955"/>
                </a:lnTo>
                <a:lnTo>
                  <a:pt x="28955" y="28955"/>
                </a:lnTo>
                <a:lnTo>
                  <a:pt x="28955" y="737616"/>
                </a:lnTo>
              </a:path>
            </a:pathLst>
          </a:custGeom>
          <a:solidFill>
            <a:srgbClr val="000000">
              <a:alpha val="0"/>
            </a:srgbClr>
          </a:solidFill>
          <a:ln w="63500">
            <a:solidFill>
              <a:srgbClr val="FF99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219700" y="2563367"/>
            <a:ext cx="3054096" cy="742188"/>
          </a:xfrm>
          <a:custGeom>
            <a:avLst/>
            <a:gdLst>
              <a:gd name="connsiteX0" fmla="*/ 28955 w 3054096"/>
              <a:gd name="connsiteY0" fmla="*/ 713232 h 742188"/>
              <a:gd name="connsiteX1" fmla="*/ 3025140 w 3054096"/>
              <a:gd name="connsiteY1" fmla="*/ 713232 h 742188"/>
              <a:gd name="connsiteX2" fmla="*/ 3025140 w 3054096"/>
              <a:gd name="connsiteY2" fmla="*/ 28955 h 742188"/>
              <a:gd name="connsiteX3" fmla="*/ 28955 w 3054096"/>
              <a:gd name="connsiteY3" fmla="*/ 28955 h 742188"/>
              <a:gd name="connsiteX4" fmla="*/ 28955 w 3054096"/>
              <a:gd name="connsiteY4" fmla="*/ 713232 h 742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54096" h="742188">
                <a:moveTo>
                  <a:pt x="28955" y="713232"/>
                </a:moveTo>
                <a:lnTo>
                  <a:pt x="3025140" y="713232"/>
                </a:lnTo>
                <a:lnTo>
                  <a:pt x="3025140" y="28955"/>
                </a:lnTo>
                <a:lnTo>
                  <a:pt x="28955" y="28955"/>
                </a:lnTo>
                <a:lnTo>
                  <a:pt x="28955" y="713232"/>
                </a:lnTo>
              </a:path>
            </a:pathLst>
          </a:custGeom>
          <a:solidFill>
            <a:srgbClr val="000000">
              <a:alpha val="0"/>
            </a:srgbClr>
          </a:solidFill>
          <a:ln w="63500">
            <a:solidFill>
              <a:srgbClr val="FF99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780032" y="1342644"/>
            <a:ext cx="2930652" cy="637032"/>
          </a:xfrm>
          <a:custGeom>
            <a:avLst/>
            <a:gdLst>
              <a:gd name="connsiteX0" fmla="*/ 28955 w 2930652"/>
              <a:gd name="connsiteY0" fmla="*/ 608076 h 637032"/>
              <a:gd name="connsiteX1" fmla="*/ 2901696 w 2930652"/>
              <a:gd name="connsiteY1" fmla="*/ 608076 h 637032"/>
              <a:gd name="connsiteX2" fmla="*/ 2901696 w 2930652"/>
              <a:gd name="connsiteY2" fmla="*/ 28955 h 637032"/>
              <a:gd name="connsiteX3" fmla="*/ 28955 w 2930652"/>
              <a:gd name="connsiteY3" fmla="*/ 28955 h 637032"/>
              <a:gd name="connsiteX4" fmla="*/ 28955 w 2930652"/>
              <a:gd name="connsiteY4" fmla="*/ 608076 h 6370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30652" h="637032">
                <a:moveTo>
                  <a:pt x="28955" y="608076"/>
                </a:moveTo>
                <a:lnTo>
                  <a:pt x="2901696" y="608076"/>
                </a:lnTo>
                <a:lnTo>
                  <a:pt x="2901696" y="28955"/>
                </a:lnTo>
                <a:lnTo>
                  <a:pt x="28955" y="28955"/>
                </a:lnTo>
                <a:lnTo>
                  <a:pt x="28955" y="608076"/>
                </a:lnTo>
              </a:path>
            </a:pathLst>
          </a:custGeom>
          <a:solidFill>
            <a:srgbClr val="000000">
              <a:alpha val="0"/>
            </a:srgbClr>
          </a:solidFill>
          <a:ln w="63500">
            <a:solidFill>
              <a:srgbClr val="FF99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195315" y="1342644"/>
            <a:ext cx="3076956" cy="637032"/>
          </a:xfrm>
          <a:custGeom>
            <a:avLst/>
            <a:gdLst>
              <a:gd name="connsiteX0" fmla="*/ 28955 w 3076956"/>
              <a:gd name="connsiteY0" fmla="*/ 608076 h 637032"/>
              <a:gd name="connsiteX1" fmla="*/ 3048000 w 3076956"/>
              <a:gd name="connsiteY1" fmla="*/ 608076 h 637032"/>
              <a:gd name="connsiteX2" fmla="*/ 3048000 w 3076956"/>
              <a:gd name="connsiteY2" fmla="*/ 28955 h 637032"/>
              <a:gd name="connsiteX3" fmla="*/ 28955 w 3076956"/>
              <a:gd name="connsiteY3" fmla="*/ 28955 h 637032"/>
              <a:gd name="connsiteX4" fmla="*/ 28955 w 3076956"/>
              <a:gd name="connsiteY4" fmla="*/ 608076 h 6370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6956" h="637032">
                <a:moveTo>
                  <a:pt x="28955" y="608076"/>
                </a:moveTo>
                <a:lnTo>
                  <a:pt x="3048000" y="608076"/>
                </a:lnTo>
                <a:lnTo>
                  <a:pt x="3048000" y="28955"/>
                </a:lnTo>
                <a:lnTo>
                  <a:pt x="28955" y="28955"/>
                </a:lnTo>
                <a:lnTo>
                  <a:pt x="28955" y="608076"/>
                </a:lnTo>
              </a:path>
            </a:pathLst>
          </a:custGeom>
          <a:solidFill>
            <a:srgbClr val="000000">
              <a:alpha val="0"/>
            </a:srgbClr>
          </a:solidFill>
          <a:ln w="63500">
            <a:solidFill>
              <a:srgbClr val="FF99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852916" y="1353311"/>
            <a:ext cx="2970276" cy="594360"/>
          </a:xfrm>
          <a:custGeom>
            <a:avLst/>
            <a:gdLst>
              <a:gd name="connsiteX0" fmla="*/ 19050 w 2970276"/>
              <a:gd name="connsiteY0" fmla="*/ 575310 h 594360"/>
              <a:gd name="connsiteX1" fmla="*/ 2951226 w 2970276"/>
              <a:gd name="connsiteY1" fmla="*/ 575310 h 594360"/>
              <a:gd name="connsiteX2" fmla="*/ 2951226 w 2970276"/>
              <a:gd name="connsiteY2" fmla="*/ 19050 h 594360"/>
              <a:gd name="connsiteX3" fmla="*/ 19050 w 2970276"/>
              <a:gd name="connsiteY3" fmla="*/ 19050 h 594360"/>
              <a:gd name="connsiteX4" fmla="*/ 19050 w 2970276"/>
              <a:gd name="connsiteY4" fmla="*/ 575310 h 594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0276" h="594360">
                <a:moveTo>
                  <a:pt x="19050" y="575310"/>
                </a:moveTo>
                <a:lnTo>
                  <a:pt x="2951226" y="575310"/>
                </a:lnTo>
                <a:lnTo>
                  <a:pt x="2951226" y="19050"/>
                </a:lnTo>
                <a:lnTo>
                  <a:pt x="19050" y="19050"/>
                </a:lnTo>
                <a:lnTo>
                  <a:pt x="19050" y="57531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852916" y="2554223"/>
            <a:ext cx="2970276" cy="752855"/>
          </a:xfrm>
          <a:custGeom>
            <a:avLst/>
            <a:gdLst>
              <a:gd name="connsiteX0" fmla="*/ 19050 w 2970276"/>
              <a:gd name="connsiteY0" fmla="*/ 733805 h 752855"/>
              <a:gd name="connsiteX1" fmla="*/ 2951226 w 2970276"/>
              <a:gd name="connsiteY1" fmla="*/ 733805 h 752855"/>
              <a:gd name="connsiteX2" fmla="*/ 2951226 w 2970276"/>
              <a:gd name="connsiteY2" fmla="*/ 19050 h 752855"/>
              <a:gd name="connsiteX3" fmla="*/ 19050 w 2970276"/>
              <a:gd name="connsiteY3" fmla="*/ 19050 h 752855"/>
              <a:gd name="connsiteX4" fmla="*/ 19050 w 2970276"/>
              <a:gd name="connsiteY4" fmla="*/ 733805 h 7528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0276" h="752855">
                <a:moveTo>
                  <a:pt x="19050" y="733805"/>
                </a:moveTo>
                <a:lnTo>
                  <a:pt x="2951226" y="733805"/>
                </a:lnTo>
                <a:lnTo>
                  <a:pt x="2951226" y="19050"/>
                </a:lnTo>
                <a:lnTo>
                  <a:pt x="19050" y="19050"/>
                </a:lnTo>
                <a:lnTo>
                  <a:pt x="19050" y="733805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764792" y="3813047"/>
            <a:ext cx="2991612" cy="812292"/>
          </a:xfrm>
          <a:custGeom>
            <a:avLst/>
            <a:gdLst>
              <a:gd name="connsiteX0" fmla="*/ 19050 w 2991612"/>
              <a:gd name="connsiteY0" fmla="*/ 793242 h 812292"/>
              <a:gd name="connsiteX1" fmla="*/ 2972561 w 2991612"/>
              <a:gd name="connsiteY1" fmla="*/ 793242 h 812292"/>
              <a:gd name="connsiteX2" fmla="*/ 2972561 w 2991612"/>
              <a:gd name="connsiteY2" fmla="*/ 19050 h 812292"/>
              <a:gd name="connsiteX3" fmla="*/ 19050 w 2991612"/>
              <a:gd name="connsiteY3" fmla="*/ 19050 h 812292"/>
              <a:gd name="connsiteX4" fmla="*/ 19050 w 2991612"/>
              <a:gd name="connsiteY4" fmla="*/ 793242 h 812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91612" h="812292">
                <a:moveTo>
                  <a:pt x="19050" y="793242"/>
                </a:moveTo>
                <a:lnTo>
                  <a:pt x="2972561" y="793242"/>
                </a:lnTo>
                <a:lnTo>
                  <a:pt x="2972561" y="19050"/>
                </a:lnTo>
                <a:lnTo>
                  <a:pt x="19050" y="19050"/>
                </a:lnTo>
                <a:lnTo>
                  <a:pt x="19050" y="793242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205984" y="3802379"/>
            <a:ext cx="3057144" cy="813816"/>
          </a:xfrm>
          <a:custGeom>
            <a:avLst/>
            <a:gdLst>
              <a:gd name="connsiteX0" fmla="*/ 19050 w 3057144"/>
              <a:gd name="connsiteY0" fmla="*/ 794766 h 813816"/>
              <a:gd name="connsiteX1" fmla="*/ 3038094 w 3057144"/>
              <a:gd name="connsiteY1" fmla="*/ 794766 h 813816"/>
              <a:gd name="connsiteX2" fmla="*/ 3038094 w 3057144"/>
              <a:gd name="connsiteY2" fmla="*/ 19050 h 813816"/>
              <a:gd name="connsiteX3" fmla="*/ 19050 w 3057144"/>
              <a:gd name="connsiteY3" fmla="*/ 19050 h 813816"/>
              <a:gd name="connsiteX4" fmla="*/ 19050 w 3057144"/>
              <a:gd name="connsiteY4" fmla="*/ 794766 h 8138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57144" h="813816">
                <a:moveTo>
                  <a:pt x="19050" y="794766"/>
                </a:moveTo>
                <a:lnTo>
                  <a:pt x="3038094" y="794766"/>
                </a:lnTo>
                <a:lnTo>
                  <a:pt x="3038094" y="19050"/>
                </a:lnTo>
                <a:lnTo>
                  <a:pt x="19050" y="19050"/>
                </a:lnTo>
                <a:lnTo>
                  <a:pt x="19050" y="794766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872728" y="3837432"/>
            <a:ext cx="2993135" cy="787908"/>
          </a:xfrm>
          <a:custGeom>
            <a:avLst/>
            <a:gdLst>
              <a:gd name="connsiteX0" fmla="*/ 19050 w 2993135"/>
              <a:gd name="connsiteY0" fmla="*/ 768858 h 787908"/>
              <a:gd name="connsiteX1" fmla="*/ 2974085 w 2993135"/>
              <a:gd name="connsiteY1" fmla="*/ 768858 h 787908"/>
              <a:gd name="connsiteX2" fmla="*/ 2974085 w 2993135"/>
              <a:gd name="connsiteY2" fmla="*/ 19050 h 787908"/>
              <a:gd name="connsiteX3" fmla="*/ 19050 w 2993135"/>
              <a:gd name="connsiteY3" fmla="*/ 19050 h 787908"/>
              <a:gd name="connsiteX4" fmla="*/ 19050 w 2993135"/>
              <a:gd name="connsiteY4" fmla="*/ 768858 h 787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93135" h="787908">
                <a:moveTo>
                  <a:pt x="19050" y="768858"/>
                </a:moveTo>
                <a:lnTo>
                  <a:pt x="2974085" y="768858"/>
                </a:lnTo>
                <a:lnTo>
                  <a:pt x="2974085" y="19050"/>
                </a:lnTo>
                <a:lnTo>
                  <a:pt x="19050" y="19050"/>
                </a:lnTo>
                <a:lnTo>
                  <a:pt x="19050" y="76885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746504" y="4954523"/>
            <a:ext cx="10101071" cy="1001267"/>
          </a:xfrm>
          <a:custGeom>
            <a:avLst/>
            <a:gdLst>
              <a:gd name="connsiteX0" fmla="*/ 19050 w 10101071"/>
              <a:gd name="connsiteY0" fmla="*/ 982217 h 1001267"/>
              <a:gd name="connsiteX1" fmla="*/ 10082022 w 10101071"/>
              <a:gd name="connsiteY1" fmla="*/ 982217 h 1001267"/>
              <a:gd name="connsiteX2" fmla="*/ 10082022 w 10101071"/>
              <a:gd name="connsiteY2" fmla="*/ 19050 h 1001267"/>
              <a:gd name="connsiteX3" fmla="*/ 19050 w 10101071"/>
              <a:gd name="connsiteY3" fmla="*/ 19050 h 1001267"/>
              <a:gd name="connsiteX4" fmla="*/ 19050 w 10101071"/>
              <a:gd name="connsiteY4" fmla="*/ 982217 h 1001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01071" h="1001267">
                <a:moveTo>
                  <a:pt x="19050" y="982217"/>
                </a:moveTo>
                <a:lnTo>
                  <a:pt x="10082022" y="982217"/>
                </a:lnTo>
                <a:lnTo>
                  <a:pt x="10082022" y="19050"/>
                </a:lnTo>
                <a:lnTo>
                  <a:pt x="19050" y="19050"/>
                </a:lnTo>
                <a:lnTo>
                  <a:pt x="19050" y="982217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1397000"/>
            <a:ext cx="2768600" cy="5461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0" y="1397000"/>
            <a:ext cx="3048000" cy="5461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4600" y="1358900"/>
            <a:ext cx="2946400" cy="5842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9900" y="1968500"/>
            <a:ext cx="190500" cy="5207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968500"/>
            <a:ext cx="203200" cy="5207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61600" y="1955800"/>
            <a:ext cx="190500" cy="5461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3400" y="2565400"/>
            <a:ext cx="2895600" cy="125730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5300" y="3822700"/>
            <a:ext cx="2984500" cy="8001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32400" y="2578100"/>
            <a:ext cx="3022600" cy="7112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07000" y="3302000"/>
            <a:ext cx="3048000" cy="13081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64600" y="2565400"/>
            <a:ext cx="2946400" cy="12827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77300" y="3848100"/>
            <a:ext cx="2984500" cy="7747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2600" y="4965700"/>
            <a:ext cx="10083800" cy="9779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700" y="825500"/>
            <a:ext cx="11747500" cy="570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4800" y="368300"/>
            <a:ext cx="4648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8" dirty="0">
                <a:solidFill>
                  <a:srgbClr val="140955"/>
                </a:solidFill>
                <a:latin typeface="Calibri Light" pitchFamily="18" charset="0"/>
                <a:cs typeface="Calibri Light" pitchFamily="18" charset="0"/>
              </a:rPr>
              <a:t>Standardof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>
                <a:solidFill>
                  <a:srgbClr val="140955"/>
                </a:solidFill>
                <a:latin typeface="Calibri Light" pitchFamily="18" charset="0"/>
                <a:cs typeface="Calibri Light" pitchFamily="18" charset="0"/>
              </a:rPr>
              <a:t>Care–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>
                <a:solidFill>
                  <a:srgbClr val="140955"/>
                </a:solidFill>
                <a:latin typeface="Calibri Light" pitchFamily="18" charset="0"/>
                <a:cs typeface="Calibri Light" pitchFamily="18" charset="0"/>
              </a:rPr>
              <a:t>RecommendedAntiretroviralRegimens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9258300" y="1066800"/>
            <a:ext cx="2263879" cy="35026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8100" algn="l"/>
                <a:tab pos="241300" algn="l"/>
                <a:tab pos="292100" algn="l"/>
                <a:tab pos="330200" algn="l"/>
                <a:tab pos="355600" algn="l"/>
              </a:tabLst>
            </a:pPr>
            <a:r>
              <a:rPr lang="en-US" altLang="zh-CN" sz="1403" dirty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INSTI-based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Regimen</a:t>
            </a:r>
            <a:endParaRPr lang="en-US" altLang="zh-CN" dirty="0"/>
          </a:p>
          <a:p>
            <a:pPr>
              <a:lnSpc>
                <a:spcPts val="2400"/>
              </a:lnSpc>
              <a:tabLst>
                <a:tab pos="38100" algn="l"/>
                <a:tab pos="241300" algn="l"/>
                <a:tab pos="292100" algn="l"/>
                <a:tab pos="330200" algn="l"/>
                <a:tab pos="3556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FDC: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ABC+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3TC+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DTG</a:t>
            </a:r>
          </a:p>
          <a:p>
            <a:pPr>
              <a:lnSpc>
                <a:spcPts val="2400"/>
              </a:lnSpc>
              <a:tabLst>
                <a:tab pos="38100" algn="l"/>
                <a:tab pos="241300" algn="l"/>
                <a:tab pos="292100" algn="l"/>
                <a:tab pos="330200" algn="l"/>
                <a:tab pos="3556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						    TDF + 3TC +DTG</a:t>
            </a:r>
          </a:p>
          <a:p>
            <a:pPr>
              <a:lnSpc>
                <a:spcPts val="2400"/>
              </a:lnSpc>
              <a:tabLst>
                <a:tab pos="38100" algn="l"/>
                <a:tab pos="241300" algn="l"/>
                <a:tab pos="292100" algn="l"/>
                <a:tab pos="330200" algn="l"/>
                <a:tab pos="355600" algn="l"/>
              </a:tabLst>
            </a:pPr>
            <a:endParaRPr lang="en-US" altLang="zh-CN" sz="1403" dirty="0">
              <a:solidFill>
                <a:srgbClr val="000000"/>
              </a:solidFill>
              <a:latin typeface="Arial Black" pitchFamily="18" charset="0"/>
              <a:cs typeface="Arial Black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38100" algn="l"/>
                <a:tab pos="241300" algn="l"/>
                <a:tab pos="292100" algn="l"/>
                <a:tab pos="330200" algn="l"/>
                <a:tab pos="3556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NNRTI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±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LPV/r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+</a:t>
            </a:r>
          </a:p>
          <a:p>
            <a:pPr>
              <a:lnSpc>
                <a:spcPts val="1600"/>
              </a:lnSpc>
              <a:tabLst>
                <a:tab pos="38100" algn="l"/>
                <a:tab pos="241300" algn="l"/>
                <a:tab pos="292100" algn="l"/>
                <a:tab pos="330200" algn="l"/>
                <a:tab pos="355600" algn="l"/>
              </a:tabLst>
            </a:pPr>
            <a:r>
              <a:rPr lang="en-US" altLang="zh-CN" dirty="0"/>
              <a:t>					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2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NRTIs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38100" algn="l"/>
                <a:tab pos="241300" algn="l"/>
                <a:tab pos="292100" algn="l"/>
                <a:tab pos="330200" algn="l"/>
                <a:tab pos="355600" algn="l"/>
              </a:tabLst>
            </a:pPr>
            <a:r>
              <a:rPr lang="en-US" altLang="zh-CN" dirty="0"/>
              <a:t>		</a:t>
            </a:r>
            <a:r>
              <a:rPr lang="en-US" altLang="zh-CN" sz="1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NNRTI(2)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±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DRV/r</a:t>
            </a:r>
          </a:p>
          <a:p>
            <a:pPr>
              <a:lnSpc>
                <a:spcPts val="1600"/>
              </a:lnSpc>
              <a:tabLst>
                <a:tab pos="38100" algn="l"/>
                <a:tab pos="241300" algn="l"/>
                <a:tab pos="292100" algn="l"/>
                <a:tab pos="330200" algn="l"/>
                <a:tab pos="355600" algn="l"/>
              </a:tabLst>
            </a:pPr>
            <a:r>
              <a:rPr lang="en-US" altLang="zh-CN" dirty="0"/>
              <a:t>				</a:t>
            </a:r>
            <a:r>
              <a:rPr lang="en-US" altLang="zh-CN" sz="1403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±2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NRTIs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393700" y="1422400"/>
            <a:ext cx="1295400" cy="311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63500" algn="l"/>
                <a:tab pos="76200" algn="l"/>
                <a:tab pos="101600" algn="l"/>
                <a:tab pos="139700" algn="l"/>
              </a:tabLst>
            </a:pPr>
            <a:r>
              <a:rPr lang="en-US" altLang="zh-CN" dirty="0"/>
              <a:t>			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First-line</a:t>
            </a:r>
          </a:p>
          <a:p>
            <a:pPr>
              <a:lnSpc>
                <a:spcPts val="1900"/>
              </a:lnSpc>
              <a:tabLst>
                <a:tab pos="63500" algn="l"/>
                <a:tab pos="76200" algn="l"/>
                <a:tab pos="101600" algn="l"/>
                <a:tab pos="139700" algn="l"/>
              </a:tabLst>
            </a:pPr>
            <a:r>
              <a:rPr lang="en-US" altLang="zh-CN" dirty="0"/>
              <a:t>				</a:t>
            </a:r>
            <a:r>
              <a:rPr lang="en-US" altLang="zh-CN" sz="1403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Preferred</a:t>
            </a:r>
          </a:p>
          <a:p>
            <a:pPr>
              <a:lnSpc>
                <a:spcPts val="1600"/>
              </a:lnSpc>
              <a:tabLst>
                <a:tab pos="63500" algn="l"/>
                <a:tab pos="76200" algn="l"/>
                <a:tab pos="101600" algn="l"/>
                <a:tab pos="139700" algn="l"/>
              </a:tabLst>
            </a:pPr>
            <a:r>
              <a:rPr lang="en-US" altLang="zh-CN" dirty="0"/>
              <a:t>				</a:t>
            </a:r>
            <a:r>
              <a:rPr lang="en-US" altLang="zh-CN" sz="1403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Regimens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63500" algn="l"/>
                <a:tab pos="76200" algn="l"/>
                <a:tab pos="101600" algn="l"/>
                <a:tab pos="139700" algn="l"/>
              </a:tabLst>
            </a:pP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Second-line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63500" algn="l"/>
                <a:tab pos="76200" algn="l"/>
                <a:tab pos="101600" algn="l"/>
                <a:tab pos="139700" algn="l"/>
              </a:tabLst>
            </a:pPr>
            <a:r>
              <a:rPr lang="en-US" altLang="zh-CN" dirty="0"/>
              <a:t>			</a:t>
            </a:r>
            <a:r>
              <a:rPr lang="en-US" altLang="zh-CN" sz="1403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Recommended</a:t>
            </a:r>
          </a:p>
          <a:p>
            <a:pPr>
              <a:lnSpc>
                <a:spcPts val="1600"/>
              </a:lnSpc>
              <a:tabLst>
                <a:tab pos="63500" algn="l"/>
                <a:tab pos="76200" algn="l"/>
                <a:tab pos="101600" algn="l"/>
                <a:tab pos="139700" algn="l"/>
              </a:tabLst>
            </a:pPr>
            <a:r>
              <a:rPr lang="en-US" altLang="zh-CN" dirty="0"/>
              <a:t>			</a:t>
            </a:r>
            <a:r>
              <a:rPr lang="en-US" altLang="zh-CN" sz="1403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Regimens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63500" algn="l"/>
                <a:tab pos="76200" algn="l"/>
                <a:tab pos="1016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Third-line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63500" algn="l"/>
                <a:tab pos="76200" algn="l"/>
                <a:tab pos="1016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1403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Recommended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469900" y="4495800"/>
            <a:ext cx="9144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US" altLang="zh-CN" sz="140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Regimens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Salvage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2006600" y="1066800"/>
            <a:ext cx="2438400" cy="345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52400" algn="l"/>
                <a:tab pos="165100" algn="l"/>
                <a:tab pos="241300" algn="l"/>
                <a:tab pos="431800" algn="l"/>
                <a:tab pos="4826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NNRTI-based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Regimen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152400" algn="l"/>
                <a:tab pos="165100" algn="l"/>
                <a:tab pos="241300" algn="l"/>
                <a:tab pos="431800" algn="l"/>
                <a:tab pos="482600" algn="l"/>
              </a:tabLst>
            </a:pPr>
            <a:r>
              <a:rPr lang="en-US" altLang="zh-CN" sz="1403" dirty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FDC: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TDF+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FTC/3TC+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EFV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52400" algn="l"/>
                <a:tab pos="165100" algn="l"/>
                <a:tab pos="241300" algn="l"/>
                <a:tab pos="431800" algn="l"/>
                <a:tab pos="4826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INSTI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(1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or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2)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±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LPV/r</a:t>
            </a:r>
          </a:p>
          <a:p>
            <a:pPr>
              <a:lnSpc>
                <a:spcPts val="1600"/>
              </a:lnSpc>
              <a:tabLst>
                <a:tab pos="152400" algn="l"/>
                <a:tab pos="165100" algn="l"/>
                <a:tab pos="241300" algn="l"/>
                <a:tab pos="431800" algn="l"/>
                <a:tab pos="482600" algn="l"/>
              </a:tabLst>
            </a:pPr>
            <a:r>
              <a:rPr lang="en-US" altLang="zh-CN" dirty="0"/>
              <a:t>				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±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2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NRTIs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52400" algn="l"/>
                <a:tab pos="165100" algn="l"/>
                <a:tab pos="241300" algn="l"/>
                <a:tab pos="431800" algn="l"/>
                <a:tab pos="4826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DRV/r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±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INSTI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±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NNRTI</a:t>
            </a:r>
          </a:p>
          <a:p>
            <a:pPr>
              <a:lnSpc>
                <a:spcPts val="1600"/>
              </a:lnSpc>
              <a:tabLst>
                <a:tab pos="152400" algn="l"/>
                <a:tab pos="165100" algn="l"/>
                <a:tab pos="241300" algn="l"/>
                <a:tab pos="431800" algn="l"/>
                <a:tab pos="482600" algn="l"/>
              </a:tabLst>
            </a:pPr>
            <a:r>
              <a:rPr lang="en-US" altLang="zh-CN" dirty="0"/>
              <a:t>					</a:t>
            </a:r>
            <a:r>
              <a:rPr lang="en-US" altLang="zh-CN" sz="1406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±2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NRTIs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5549900" y="1066800"/>
            <a:ext cx="2260600" cy="345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15900" algn="l"/>
                <a:tab pos="355600" algn="l"/>
                <a:tab pos="406400" algn="l"/>
                <a:tab pos="419100" algn="l"/>
                <a:tab pos="431800" algn="l"/>
                <a:tab pos="5080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PI-based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0000"/>
                </a:solidFill>
                <a:latin typeface="Arial Black" pitchFamily="18" charset="0"/>
                <a:cs typeface="Arial Black" pitchFamily="18" charset="0"/>
              </a:rPr>
              <a:t>Regimen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215900" algn="l"/>
                <a:tab pos="355600" algn="l"/>
                <a:tab pos="406400" algn="l"/>
                <a:tab pos="419100" algn="l"/>
                <a:tab pos="431800" algn="l"/>
                <a:tab pos="508000" algn="l"/>
              </a:tabLst>
            </a:pPr>
            <a:r>
              <a:rPr lang="en-US" altLang="zh-CN" dirty="0"/>
              <a:t>				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TDF/AZT+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3TC+</a:t>
            </a:r>
          </a:p>
          <a:p>
            <a:pPr>
              <a:lnSpc>
                <a:spcPts val="1600"/>
              </a:lnSpc>
              <a:tabLst>
                <a:tab pos="215900" algn="l"/>
                <a:tab pos="355600" algn="l"/>
                <a:tab pos="406400" algn="l"/>
                <a:tab pos="419100" algn="l"/>
                <a:tab pos="431800" algn="l"/>
                <a:tab pos="508000" algn="l"/>
              </a:tabLst>
            </a:pPr>
            <a:r>
              <a:rPr lang="en-US" altLang="zh-CN" dirty="0"/>
              <a:t>					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LPV/r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or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ATV/r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215900" algn="l"/>
                <a:tab pos="355600" algn="l"/>
                <a:tab pos="406400" algn="l"/>
                <a:tab pos="419100" algn="l"/>
                <a:tab pos="431800" algn="l"/>
                <a:tab pos="508000" algn="l"/>
              </a:tabLst>
            </a:pP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INSTI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±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NNRTI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or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DRV/r</a:t>
            </a:r>
          </a:p>
          <a:p>
            <a:pPr>
              <a:lnSpc>
                <a:spcPts val="1600"/>
              </a:lnSpc>
              <a:tabLst>
                <a:tab pos="215900" algn="l"/>
                <a:tab pos="355600" algn="l"/>
                <a:tab pos="406400" algn="l"/>
                <a:tab pos="419100" algn="l"/>
                <a:tab pos="431800" algn="l"/>
                <a:tab pos="508000" algn="l"/>
              </a:tabLst>
            </a:pPr>
            <a:r>
              <a:rPr lang="en-US" altLang="zh-CN" dirty="0"/>
              <a:t>				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±2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404040"/>
                </a:solidFill>
                <a:latin typeface="Arial Black" pitchFamily="18" charset="0"/>
                <a:cs typeface="Arial Black" pitchFamily="18" charset="0"/>
              </a:rPr>
              <a:t>NRTIs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215900" algn="l"/>
                <a:tab pos="355600" algn="l"/>
                <a:tab pos="406400" algn="l"/>
                <a:tab pos="419100" algn="l"/>
                <a:tab pos="431800" algn="l"/>
                <a:tab pos="5080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NNRTI(2)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±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INSTI(2)</a:t>
            </a:r>
          </a:p>
          <a:p>
            <a:pPr>
              <a:lnSpc>
                <a:spcPts val="1600"/>
              </a:lnSpc>
              <a:tabLst>
                <a:tab pos="215900" algn="l"/>
                <a:tab pos="355600" algn="l"/>
                <a:tab pos="406400" algn="l"/>
                <a:tab pos="419100" algn="l"/>
                <a:tab pos="431800" algn="l"/>
                <a:tab pos="5080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±2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active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7F7F7F"/>
                </a:solidFill>
                <a:latin typeface="Arial Black" pitchFamily="18" charset="0"/>
                <a:cs typeface="Arial Black" pitchFamily="18" charset="0"/>
              </a:rPr>
              <a:t>NRTIs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4000500" y="5118100"/>
            <a:ext cx="55626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143000" algn="l"/>
                <a:tab pos="1511300" algn="l"/>
              </a:tabLst>
            </a:pP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INDIVIDUALIZE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ART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ACCORDING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TO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GENOTYPE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RESULT,</a:t>
            </a:r>
          </a:p>
          <a:p>
            <a:pPr>
              <a:lnSpc>
                <a:spcPts val="1600"/>
              </a:lnSpc>
              <a:tabLst>
                <a:tab pos="1143000" algn="l"/>
                <a:tab pos="15113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KNOWN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DRUG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TOXICITY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PROFILE</a:t>
            </a:r>
          </a:p>
          <a:p>
            <a:pPr>
              <a:lnSpc>
                <a:spcPts val="1600"/>
              </a:lnSpc>
              <a:tabLst>
                <a:tab pos="1143000" algn="l"/>
                <a:tab pos="15113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AND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PAST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DRUG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HISTORY</a:t>
            </a:r>
          </a:p>
        </p:txBody>
      </p:sp>
      <p:sp>
        <p:nvSpPr>
          <p:cNvPr id="3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overall_0_131944394616142728 columns_1_131944394616142728 </a:t>
            </a:r>
          </a:p>
        </p:txBody>
      </p:sp>
    </p:spTree>
    <p:extLst>
      <p:ext uri="{BB962C8B-B14F-4D97-AF65-F5344CB8AC3E}">
        <p14:creationId xmlns:p14="http://schemas.microsoft.com/office/powerpoint/2010/main" val="330873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50692" y="1775460"/>
            <a:ext cx="51815" cy="3559683"/>
          </a:xfrm>
          <a:custGeom>
            <a:avLst/>
            <a:gdLst>
              <a:gd name="connsiteX0" fmla="*/ 22479 w 51815"/>
              <a:gd name="connsiteY0" fmla="*/ 12954 h 3559683"/>
              <a:gd name="connsiteX1" fmla="*/ 12954 w 51815"/>
              <a:gd name="connsiteY1" fmla="*/ 3546729 h 35596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815" h="3559683">
                <a:moveTo>
                  <a:pt x="22479" y="12954"/>
                </a:moveTo>
                <a:lnTo>
                  <a:pt x="12954" y="3546729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246119" y="5309616"/>
            <a:ext cx="6691756" cy="51815"/>
          </a:xfrm>
          <a:custGeom>
            <a:avLst/>
            <a:gdLst>
              <a:gd name="connsiteX0" fmla="*/ 12954 w 6691756"/>
              <a:gd name="connsiteY0" fmla="*/ 12953 h 51815"/>
              <a:gd name="connsiteX1" fmla="*/ 6678802 w 6691756"/>
              <a:gd name="connsiteY1" fmla="*/ 12953 h 51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91756" h="51815">
                <a:moveTo>
                  <a:pt x="12954" y="12953"/>
                </a:moveTo>
                <a:lnTo>
                  <a:pt x="6678802" y="1295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600200" y="1085088"/>
            <a:ext cx="461772" cy="4242815"/>
          </a:xfrm>
          <a:custGeom>
            <a:avLst/>
            <a:gdLst>
              <a:gd name="connsiteX0" fmla="*/ 0 w 461772"/>
              <a:gd name="connsiteY0" fmla="*/ 4242815 h 4242815"/>
              <a:gd name="connsiteX1" fmla="*/ 461772 w 461772"/>
              <a:gd name="connsiteY1" fmla="*/ 4242815 h 4242815"/>
              <a:gd name="connsiteX2" fmla="*/ 461772 w 461772"/>
              <a:gd name="connsiteY2" fmla="*/ 0 h 4242815"/>
              <a:gd name="connsiteX3" fmla="*/ 0 w 461772"/>
              <a:gd name="connsiteY3" fmla="*/ 0 h 4242815"/>
              <a:gd name="connsiteX4" fmla="*/ 0 w 461772"/>
              <a:gd name="connsiteY4" fmla="*/ 4242815 h 4242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1772" h="4242815">
                <a:moveTo>
                  <a:pt x="0" y="4242815"/>
                </a:moveTo>
                <a:lnTo>
                  <a:pt x="461772" y="4242815"/>
                </a:lnTo>
                <a:lnTo>
                  <a:pt x="461772" y="0"/>
                </a:lnTo>
                <a:lnTo>
                  <a:pt x="0" y="0"/>
                </a:lnTo>
                <a:lnTo>
                  <a:pt x="0" y="4242815"/>
                </a:lnTo>
              </a:path>
            </a:pathLst>
          </a:custGeom>
          <a:solidFill>
            <a:srgbClr val="E7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086100" y="2502407"/>
            <a:ext cx="208787" cy="51815"/>
          </a:xfrm>
          <a:custGeom>
            <a:avLst/>
            <a:gdLst>
              <a:gd name="connsiteX0" fmla="*/ 12954 w 208787"/>
              <a:gd name="connsiteY0" fmla="*/ 12954 h 51815"/>
              <a:gd name="connsiteX1" fmla="*/ 195834 w 208787"/>
              <a:gd name="connsiteY1" fmla="*/ 12954 h 51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8787" h="51815">
                <a:moveTo>
                  <a:pt x="12954" y="12954"/>
                </a:moveTo>
                <a:lnTo>
                  <a:pt x="195834" y="1295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086100" y="3726180"/>
            <a:ext cx="208787" cy="51815"/>
          </a:xfrm>
          <a:custGeom>
            <a:avLst/>
            <a:gdLst>
              <a:gd name="connsiteX0" fmla="*/ 12954 w 208787"/>
              <a:gd name="connsiteY0" fmla="*/ 12953 h 51815"/>
              <a:gd name="connsiteX1" fmla="*/ 195834 w 208787"/>
              <a:gd name="connsiteY1" fmla="*/ 12953 h 51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8787" h="51815">
                <a:moveTo>
                  <a:pt x="12954" y="12953"/>
                </a:moveTo>
                <a:lnTo>
                  <a:pt x="195834" y="1295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416552" y="5309616"/>
            <a:ext cx="51815" cy="208787"/>
          </a:xfrm>
          <a:custGeom>
            <a:avLst/>
            <a:gdLst>
              <a:gd name="connsiteX0" fmla="*/ 12953 w 51815"/>
              <a:gd name="connsiteY0" fmla="*/ 12953 h 208787"/>
              <a:gd name="connsiteX1" fmla="*/ 12953 w 51815"/>
              <a:gd name="connsiteY1" fmla="*/ 195833 h 208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815" h="208787">
                <a:moveTo>
                  <a:pt x="12953" y="12953"/>
                </a:moveTo>
                <a:lnTo>
                  <a:pt x="12953" y="19583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083808" y="5309616"/>
            <a:ext cx="51815" cy="208787"/>
          </a:xfrm>
          <a:custGeom>
            <a:avLst/>
            <a:gdLst>
              <a:gd name="connsiteX0" fmla="*/ 12953 w 51815"/>
              <a:gd name="connsiteY0" fmla="*/ 12953 h 208787"/>
              <a:gd name="connsiteX1" fmla="*/ 12953 w 51815"/>
              <a:gd name="connsiteY1" fmla="*/ 195833 h 208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815" h="208787">
                <a:moveTo>
                  <a:pt x="12953" y="12953"/>
                </a:moveTo>
                <a:lnTo>
                  <a:pt x="12953" y="19583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817864" y="5309616"/>
            <a:ext cx="51815" cy="208787"/>
          </a:xfrm>
          <a:custGeom>
            <a:avLst/>
            <a:gdLst>
              <a:gd name="connsiteX0" fmla="*/ 12954 w 51815"/>
              <a:gd name="connsiteY0" fmla="*/ 12953 h 208787"/>
              <a:gd name="connsiteX1" fmla="*/ 12954 w 51815"/>
              <a:gd name="connsiteY1" fmla="*/ 195833 h 208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815" h="208787">
                <a:moveTo>
                  <a:pt x="12954" y="12953"/>
                </a:moveTo>
                <a:lnTo>
                  <a:pt x="12954" y="19583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418831" y="5309616"/>
            <a:ext cx="51815" cy="208787"/>
          </a:xfrm>
          <a:custGeom>
            <a:avLst/>
            <a:gdLst>
              <a:gd name="connsiteX0" fmla="*/ 12954 w 51815"/>
              <a:gd name="connsiteY0" fmla="*/ 12953 h 208787"/>
              <a:gd name="connsiteX1" fmla="*/ 12954 w 51815"/>
              <a:gd name="connsiteY1" fmla="*/ 195833 h 208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815" h="208787">
                <a:moveTo>
                  <a:pt x="12954" y="12953"/>
                </a:moveTo>
                <a:lnTo>
                  <a:pt x="12954" y="19583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006596" y="3718559"/>
            <a:ext cx="906779" cy="1121664"/>
          </a:xfrm>
          <a:custGeom>
            <a:avLst/>
            <a:gdLst>
              <a:gd name="connsiteX0" fmla="*/ 0 w 906779"/>
              <a:gd name="connsiteY0" fmla="*/ 560832 h 1121664"/>
              <a:gd name="connsiteX1" fmla="*/ 453389 w 906779"/>
              <a:gd name="connsiteY1" fmla="*/ 0 h 1121664"/>
              <a:gd name="connsiteX2" fmla="*/ 906779 w 906779"/>
              <a:gd name="connsiteY2" fmla="*/ 560832 h 1121664"/>
              <a:gd name="connsiteX3" fmla="*/ 453389 w 906779"/>
              <a:gd name="connsiteY3" fmla="*/ 1121664 h 1121664"/>
              <a:gd name="connsiteX4" fmla="*/ 0 w 906779"/>
              <a:gd name="connsiteY4" fmla="*/ 560832 h 112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6779" h="1121664">
                <a:moveTo>
                  <a:pt x="0" y="560832"/>
                </a:moveTo>
                <a:cubicBezTo>
                  <a:pt x="0" y="251079"/>
                  <a:pt x="202945" y="0"/>
                  <a:pt x="453389" y="0"/>
                </a:cubicBezTo>
                <a:cubicBezTo>
                  <a:pt x="703833" y="0"/>
                  <a:pt x="906779" y="251079"/>
                  <a:pt x="906779" y="560832"/>
                </a:cubicBezTo>
                <a:cubicBezTo>
                  <a:pt x="906779" y="870585"/>
                  <a:pt x="703833" y="1121664"/>
                  <a:pt x="453389" y="1121664"/>
                </a:cubicBezTo>
                <a:cubicBezTo>
                  <a:pt x="202945" y="1121664"/>
                  <a:pt x="0" y="870585"/>
                  <a:pt x="0" y="560832"/>
                </a:cubicBez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000246" y="3712209"/>
            <a:ext cx="919479" cy="1134364"/>
          </a:xfrm>
          <a:custGeom>
            <a:avLst/>
            <a:gdLst>
              <a:gd name="connsiteX0" fmla="*/ 6350 w 919479"/>
              <a:gd name="connsiteY0" fmla="*/ 567182 h 1134364"/>
              <a:gd name="connsiteX1" fmla="*/ 459739 w 919479"/>
              <a:gd name="connsiteY1" fmla="*/ 6350 h 1134364"/>
              <a:gd name="connsiteX2" fmla="*/ 913129 w 919479"/>
              <a:gd name="connsiteY2" fmla="*/ 567182 h 1134364"/>
              <a:gd name="connsiteX3" fmla="*/ 459739 w 919479"/>
              <a:gd name="connsiteY3" fmla="*/ 1128014 h 1134364"/>
              <a:gd name="connsiteX4" fmla="*/ 6350 w 919479"/>
              <a:gd name="connsiteY4" fmla="*/ 567182 h 1134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9479" h="1134364">
                <a:moveTo>
                  <a:pt x="6350" y="567182"/>
                </a:moveTo>
                <a:cubicBezTo>
                  <a:pt x="6350" y="257429"/>
                  <a:pt x="209295" y="6350"/>
                  <a:pt x="459739" y="6350"/>
                </a:cubicBezTo>
                <a:cubicBezTo>
                  <a:pt x="710183" y="6350"/>
                  <a:pt x="913129" y="257429"/>
                  <a:pt x="913129" y="567182"/>
                </a:cubicBezTo>
                <a:cubicBezTo>
                  <a:pt x="913129" y="876935"/>
                  <a:pt x="710183" y="1128014"/>
                  <a:pt x="459739" y="1128014"/>
                </a:cubicBezTo>
                <a:cubicBezTo>
                  <a:pt x="209295" y="1128014"/>
                  <a:pt x="6350" y="876935"/>
                  <a:pt x="6350" y="5671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985003" y="5861303"/>
            <a:ext cx="5256276" cy="646176"/>
          </a:xfrm>
          <a:custGeom>
            <a:avLst/>
            <a:gdLst>
              <a:gd name="connsiteX0" fmla="*/ 0 w 5256276"/>
              <a:gd name="connsiteY0" fmla="*/ 646176 h 646176"/>
              <a:gd name="connsiteX1" fmla="*/ 5256276 w 5256276"/>
              <a:gd name="connsiteY1" fmla="*/ 646176 h 646176"/>
              <a:gd name="connsiteX2" fmla="*/ 5256276 w 5256276"/>
              <a:gd name="connsiteY2" fmla="*/ 0 h 646176"/>
              <a:gd name="connsiteX3" fmla="*/ 0 w 5256276"/>
              <a:gd name="connsiteY3" fmla="*/ 0 h 646176"/>
              <a:gd name="connsiteX4" fmla="*/ 0 w 5256276"/>
              <a:gd name="connsiteY4" fmla="*/ 646176 h 646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56276" h="646176">
                <a:moveTo>
                  <a:pt x="0" y="646176"/>
                </a:moveTo>
                <a:lnTo>
                  <a:pt x="5256276" y="646176"/>
                </a:lnTo>
                <a:lnTo>
                  <a:pt x="5256276" y="0"/>
                </a:lnTo>
                <a:lnTo>
                  <a:pt x="0" y="0"/>
                </a:lnTo>
                <a:lnTo>
                  <a:pt x="0" y="646176"/>
                </a:lnTo>
              </a:path>
            </a:pathLst>
          </a:custGeom>
          <a:solidFill>
            <a:srgbClr val="E7E6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867655" y="3300984"/>
            <a:ext cx="929640" cy="644651"/>
          </a:xfrm>
          <a:custGeom>
            <a:avLst/>
            <a:gdLst>
              <a:gd name="connsiteX0" fmla="*/ 0 w 929640"/>
              <a:gd name="connsiteY0" fmla="*/ 322325 h 644651"/>
              <a:gd name="connsiteX1" fmla="*/ 464820 w 929640"/>
              <a:gd name="connsiteY1" fmla="*/ 0 h 644651"/>
              <a:gd name="connsiteX2" fmla="*/ 929640 w 929640"/>
              <a:gd name="connsiteY2" fmla="*/ 322325 h 644651"/>
              <a:gd name="connsiteX3" fmla="*/ 464820 w 929640"/>
              <a:gd name="connsiteY3" fmla="*/ 644651 h 644651"/>
              <a:gd name="connsiteX4" fmla="*/ 0 w 929640"/>
              <a:gd name="connsiteY4" fmla="*/ 322325 h 644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9640" h="644651">
                <a:moveTo>
                  <a:pt x="0" y="322325"/>
                </a:moveTo>
                <a:cubicBezTo>
                  <a:pt x="0" y="144271"/>
                  <a:pt x="208153" y="0"/>
                  <a:pt x="464820" y="0"/>
                </a:cubicBezTo>
                <a:cubicBezTo>
                  <a:pt x="721486" y="0"/>
                  <a:pt x="929640" y="144271"/>
                  <a:pt x="929640" y="322325"/>
                </a:cubicBezTo>
                <a:cubicBezTo>
                  <a:pt x="929640" y="500379"/>
                  <a:pt x="721486" y="644651"/>
                  <a:pt x="464820" y="644651"/>
                </a:cubicBezTo>
                <a:cubicBezTo>
                  <a:pt x="208153" y="644651"/>
                  <a:pt x="0" y="500379"/>
                  <a:pt x="0" y="322325"/>
                </a:cubicBez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861305" y="3294634"/>
            <a:ext cx="942340" cy="657351"/>
          </a:xfrm>
          <a:custGeom>
            <a:avLst/>
            <a:gdLst>
              <a:gd name="connsiteX0" fmla="*/ 6350 w 942340"/>
              <a:gd name="connsiteY0" fmla="*/ 328675 h 657351"/>
              <a:gd name="connsiteX1" fmla="*/ 471170 w 942340"/>
              <a:gd name="connsiteY1" fmla="*/ 6350 h 657351"/>
              <a:gd name="connsiteX2" fmla="*/ 935990 w 942340"/>
              <a:gd name="connsiteY2" fmla="*/ 328675 h 657351"/>
              <a:gd name="connsiteX3" fmla="*/ 471170 w 942340"/>
              <a:gd name="connsiteY3" fmla="*/ 651001 h 657351"/>
              <a:gd name="connsiteX4" fmla="*/ 6350 w 942340"/>
              <a:gd name="connsiteY4" fmla="*/ 328675 h 657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2340" h="657351">
                <a:moveTo>
                  <a:pt x="6350" y="328675"/>
                </a:moveTo>
                <a:cubicBezTo>
                  <a:pt x="6350" y="150621"/>
                  <a:pt x="214503" y="6350"/>
                  <a:pt x="471170" y="6350"/>
                </a:cubicBezTo>
                <a:cubicBezTo>
                  <a:pt x="727836" y="6350"/>
                  <a:pt x="935990" y="150621"/>
                  <a:pt x="935990" y="328675"/>
                </a:cubicBezTo>
                <a:cubicBezTo>
                  <a:pt x="935990" y="506729"/>
                  <a:pt x="727836" y="651001"/>
                  <a:pt x="471170" y="651001"/>
                </a:cubicBezTo>
                <a:cubicBezTo>
                  <a:pt x="214503" y="651001"/>
                  <a:pt x="6350" y="506729"/>
                  <a:pt x="6350" y="32867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821935" y="1787651"/>
            <a:ext cx="1021080" cy="1188720"/>
          </a:xfrm>
          <a:custGeom>
            <a:avLst/>
            <a:gdLst>
              <a:gd name="connsiteX0" fmla="*/ 0 w 1021080"/>
              <a:gd name="connsiteY0" fmla="*/ 594360 h 1188720"/>
              <a:gd name="connsiteX1" fmla="*/ 510540 w 1021080"/>
              <a:gd name="connsiteY1" fmla="*/ 0 h 1188720"/>
              <a:gd name="connsiteX2" fmla="*/ 1021079 w 1021080"/>
              <a:gd name="connsiteY2" fmla="*/ 594360 h 1188720"/>
              <a:gd name="connsiteX3" fmla="*/ 510540 w 1021080"/>
              <a:gd name="connsiteY3" fmla="*/ 1188720 h 1188720"/>
              <a:gd name="connsiteX4" fmla="*/ 0 w 1021080"/>
              <a:gd name="connsiteY4" fmla="*/ 594360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1080" h="1188720">
                <a:moveTo>
                  <a:pt x="0" y="594360"/>
                </a:moveTo>
                <a:cubicBezTo>
                  <a:pt x="0" y="266065"/>
                  <a:pt x="228600" y="0"/>
                  <a:pt x="510540" y="0"/>
                </a:cubicBezTo>
                <a:cubicBezTo>
                  <a:pt x="792479" y="0"/>
                  <a:pt x="1021079" y="266065"/>
                  <a:pt x="1021079" y="594360"/>
                </a:cubicBezTo>
                <a:cubicBezTo>
                  <a:pt x="1021079" y="922655"/>
                  <a:pt x="792479" y="1188720"/>
                  <a:pt x="510540" y="1188720"/>
                </a:cubicBezTo>
                <a:cubicBezTo>
                  <a:pt x="228600" y="1188720"/>
                  <a:pt x="0" y="922655"/>
                  <a:pt x="0" y="594360"/>
                </a:cubicBez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815585" y="1781301"/>
            <a:ext cx="1033780" cy="1201420"/>
          </a:xfrm>
          <a:custGeom>
            <a:avLst/>
            <a:gdLst>
              <a:gd name="connsiteX0" fmla="*/ 6350 w 1033780"/>
              <a:gd name="connsiteY0" fmla="*/ 600710 h 1201420"/>
              <a:gd name="connsiteX1" fmla="*/ 516890 w 1033780"/>
              <a:gd name="connsiteY1" fmla="*/ 6350 h 1201420"/>
              <a:gd name="connsiteX2" fmla="*/ 1027429 w 1033780"/>
              <a:gd name="connsiteY2" fmla="*/ 600710 h 1201420"/>
              <a:gd name="connsiteX3" fmla="*/ 516890 w 1033780"/>
              <a:gd name="connsiteY3" fmla="*/ 1195070 h 1201420"/>
              <a:gd name="connsiteX4" fmla="*/ 6350 w 1033780"/>
              <a:gd name="connsiteY4" fmla="*/ 600710 h 12014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33780" h="1201420">
                <a:moveTo>
                  <a:pt x="6350" y="600710"/>
                </a:moveTo>
                <a:cubicBezTo>
                  <a:pt x="6350" y="272415"/>
                  <a:pt x="234950" y="6350"/>
                  <a:pt x="516890" y="6350"/>
                </a:cubicBezTo>
                <a:cubicBezTo>
                  <a:pt x="798829" y="6350"/>
                  <a:pt x="1027429" y="272415"/>
                  <a:pt x="1027429" y="600710"/>
                </a:cubicBezTo>
                <a:cubicBezTo>
                  <a:pt x="1027429" y="929005"/>
                  <a:pt x="798829" y="1195070"/>
                  <a:pt x="516890" y="1195070"/>
                </a:cubicBezTo>
                <a:cubicBezTo>
                  <a:pt x="234950" y="1195070"/>
                  <a:pt x="6350" y="929005"/>
                  <a:pt x="6350" y="60071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376671" y="4049267"/>
            <a:ext cx="989076" cy="1121664"/>
          </a:xfrm>
          <a:custGeom>
            <a:avLst/>
            <a:gdLst>
              <a:gd name="connsiteX0" fmla="*/ 0 w 989076"/>
              <a:gd name="connsiteY0" fmla="*/ 560832 h 1121664"/>
              <a:gd name="connsiteX1" fmla="*/ 494538 w 989076"/>
              <a:gd name="connsiteY1" fmla="*/ 0 h 1121664"/>
              <a:gd name="connsiteX2" fmla="*/ 989076 w 989076"/>
              <a:gd name="connsiteY2" fmla="*/ 560832 h 1121664"/>
              <a:gd name="connsiteX3" fmla="*/ 494538 w 989076"/>
              <a:gd name="connsiteY3" fmla="*/ 1121664 h 1121664"/>
              <a:gd name="connsiteX4" fmla="*/ 0 w 989076"/>
              <a:gd name="connsiteY4" fmla="*/ 560832 h 112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89076" h="1121664">
                <a:moveTo>
                  <a:pt x="0" y="560832"/>
                </a:moveTo>
                <a:cubicBezTo>
                  <a:pt x="0" y="251078"/>
                  <a:pt x="221361" y="0"/>
                  <a:pt x="494538" y="0"/>
                </a:cubicBezTo>
                <a:cubicBezTo>
                  <a:pt x="767715" y="0"/>
                  <a:pt x="989076" y="251078"/>
                  <a:pt x="989076" y="560832"/>
                </a:cubicBezTo>
                <a:cubicBezTo>
                  <a:pt x="989076" y="870585"/>
                  <a:pt x="767715" y="1121664"/>
                  <a:pt x="494538" y="1121664"/>
                </a:cubicBezTo>
                <a:cubicBezTo>
                  <a:pt x="221361" y="1121664"/>
                  <a:pt x="0" y="870585"/>
                  <a:pt x="0" y="560832"/>
                </a:cubicBez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370321" y="4042917"/>
            <a:ext cx="1001776" cy="1134364"/>
          </a:xfrm>
          <a:custGeom>
            <a:avLst/>
            <a:gdLst>
              <a:gd name="connsiteX0" fmla="*/ 6350 w 1001776"/>
              <a:gd name="connsiteY0" fmla="*/ 567182 h 1134364"/>
              <a:gd name="connsiteX1" fmla="*/ 500888 w 1001776"/>
              <a:gd name="connsiteY1" fmla="*/ 6350 h 1134364"/>
              <a:gd name="connsiteX2" fmla="*/ 995426 w 1001776"/>
              <a:gd name="connsiteY2" fmla="*/ 567182 h 1134364"/>
              <a:gd name="connsiteX3" fmla="*/ 500888 w 1001776"/>
              <a:gd name="connsiteY3" fmla="*/ 1128014 h 1134364"/>
              <a:gd name="connsiteX4" fmla="*/ 6350 w 1001776"/>
              <a:gd name="connsiteY4" fmla="*/ 567182 h 1134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1776" h="1134364">
                <a:moveTo>
                  <a:pt x="6350" y="567182"/>
                </a:moveTo>
                <a:cubicBezTo>
                  <a:pt x="6350" y="257428"/>
                  <a:pt x="227711" y="6350"/>
                  <a:pt x="500888" y="6350"/>
                </a:cubicBezTo>
                <a:cubicBezTo>
                  <a:pt x="774065" y="6350"/>
                  <a:pt x="995426" y="257428"/>
                  <a:pt x="995426" y="567182"/>
                </a:cubicBezTo>
                <a:cubicBezTo>
                  <a:pt x="995426" y="876935"/>
                  <a:pt x="774065" y="1128014"/>
                  <a:pt x="500888" y="1128014"/>
                </a:cubicBezTo>
                <a:cubicBezTo>
                  <a:pt x="227711" y="1128014"/>
                  <a:pt x="6350" y="876935"/>
                  <a:pt x="6350" y="56718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966204" y="1598675"/>
            <a:ext cx="929639" cy="644652"/>
          </a:xfrm>
          <a:custGeom>
            <a:avLst/>
            <a:gdLst>
              <a:gd name="connsiteX0" fmla="*/ 0 w 929639"/>
              <a:gd name="connsiteY0" fmla="*/ 322325 h 644652"/>
              <a:gd name="connsiteX1" fmla="*/ 464819 w 929639"/>
              <a:gd name="connsiteY1" fmla="*/ 0 h 644652"/>
              <a:gd name="connsiteX2" fmla="*/ 929639 w 929639"/>
              <a:gd name="connsiteY2" fmla="*/ 322325 h 644652"/>
              <a:gd name="connsiteX3" fmla="*/ 464819 w 929639"/>
              <a:gd name="connsiteY3" fmla="*/ 644652 h 644652"/>
              <a:gd name="connsiteX4" fmla="*/ 0 w 929639"/>
              <a:gd name="connsiteY4" fmla="*/ 322325 h 644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9639" h="644652">
                <a:moveTo>
                  <a:pt x="0" y="322325"/>
                </a:moveTo>
                <a:cubicBezTo>
                  <a:pt x="0" y="144272"/>
                  <a:pt x="208152" y="0"/>
                  <a:pt x="464819" y="0"/>
                </a:cubicBezTo>
                <a:cubicBezTo>
                  <a:pt x="721486" y="0"/>
                  <a:pt x="929639" y="144272"/>
                  <a:pt x="929639" y="322325"/>
                </a:cubicBezTo>
                <a:cubicBezTo>
                  <a:pt x="929639" y="500380"/>
                  <a:pt x="721486" y="644652"/>
                  <a:pt x="464819" y="644652"/>
                </a:cubicBezTo>
                <a:cubicBezTo>
                  <a:pt x="208152" y="644652"/>
                  <a:pt x="0" y="500380"/>
                  <a:pt x="0" y="322325"/>
                </a:cubicBezTo>
              </a:path>
            </a:pathLst>
          </a:custGeom>
          <a:solidFill>
            <a:srgbClr val="00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959854" y="1592325"/>
            <a:ext cx="942339" cy="657352"/>
          </a:xfrm>
          <a:custGeom>
            <a:avLst/>
            <a:gdLst>
              <a:gd name="connsiteX0" fmla="*/ 6350 w 942339"/>
              <a:gd name="connsiteY0" fmla="*/ 328675 h 657352"/>
              <a:gd name="connsiteX1" fmla="*/ 471169 w 942339"/>
              <a:gd name="connsiteY1" fmla="*/ 6350 h 657352"/>
              <a:gd name="connsiteX2" fmla="*/ 935989 w 942339"/>
              <a:gd name="connsiteY2" fmla="*/ 328675 h 657352"/>
              <a:gd name="connsiteX3" fmla="*/ 471169 w 942339"/>
              <a:gd name="connsiteY3" fmla="*/ 651002 h 657352"/>
              <a:gd name="connsiteX4" fmla="*/ 6350 w 942339"/>
              <a:gd name="connsiteY4" fmla="*/ 328675 h 657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2339" h="657352">
                <a:moveTo>
                  <a:pt x="6350" y="328675"/>
                </a:moveTo>
                <a:cubicBezTo>
                  <a:pt x="6350" y="150622"/>
                  <a:pt x="214502" y="6350"/>
                  <a:pt x="471169" y="6350"/>
                </a:cubicBezTo>
                <a:cubicBezTo>
                  <a:pt x="727836" y="6350"/>
                  <a:pt x="935989" y="150622"/>
                  <a:pt x="935989" y="328675"/>
                </a:cubicBezTo>
                <a:cubicBezTo>
                  <a:pt x="935989" y="506730"/>
                  <a:pt x="727836" y="651002"/>
                  <a:pt x="471169" y="651002"/>
                </a:cubicBezTo>
                <a:cubicBezTo>
                  <a:pt x="214502" y="651002"/>
                  <a:pt x="6350" y="506730"/>
                  <a:pt x="6350" y="32867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9037319" y="1595627"/>
            <a:ext cx="1173480" cy="646176"/>
          </a:xfrm>
          <a:custGeom>
            <a:avLst/>
            <a:gdLst>
              <a:gd name="connsiteX0" fmla="*/ 0 w 1173480"/>
              <a:gd name="connsiteY0" fmla="*/ 323088 h 646176"/>
              <a:gd name="connsiteX1" fmla="*/ 586740 w 1173480"/>
              <a:gd name="connsiteY1" fmla="*/ 0 h 646176"/>
              <a:gd name="connsiteX2" fmla="*/ 1173480 w 1173480"/>
              <a:gd name="connsiteY2" fmla="*/ 323088 h 646176"/>
              <a:gd name="connsiteX3" fmla="*/ 586740 w 1173480"/>
              <a:gd name="connsiteY3" fmla="*/ 646176 h 646176"/>
              <a:gd name="connsiteX4" fmla="*/ 0 w 1173480"/>
              <a:gd name="connsiteY4" fmla="*/ 323088 h 646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73480" h="646176">
                <a:moveTo>
                  <a:pt x="0" y="323088"/>
                </a:moveTo>
                <a:cubicBezTo>
                  <a:pt x="0" y="144652"/>
                  <a:pt x="262636" y="0"/>
                  <a:pt x="586740" y="0"/>
                </a:cubicBezTo>
                <a:cubicBezTo>
                  <a:pt x="910844" y="0"/>
                  <a:pt x="1173480" y="144652"/>
                  <a:pt x="1173480" y="323088"/>
                </a:cubicBezTo>
                <a:cubicBezTo>
                  <a:pt x="1173480" y="501523"/>
                  <a:pt x="910844" y="646176"/>
                  <a:pt x="586740" y="646176"/>
                </a:cubicBezTo>
                <a:cubicBezTo>
                  <a:pt x="262636" y="646176"/>
                  <a:pt x="0" y="501523"/>
                  <a:pt x="0" y="323088"/>
                </a:cubicBezTo>
              </a:path>
            </a:pathLst>
          </a:custGeom>
          <a:solidFill>
            <a:srgbClr val="99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9030969" y="1589277"/>
            <a:ext cx="1186180" cy="658876"/>
          </a:xfrm>
          <a:custGeom>
            <a:avLst/>
            <a:gdLst>
              <a:gd name="connsiteX0" fmla="*/ 6350 w 1186180"/>
              <a:gd name="connsiteY0" fmla="*/ 329438 h 658876"/>
              <a:gd name="connsiteX1" fmla="*/ 593090 w 1186180"/>
              <a:gd name="connsiteY1" fmla="*/ 6350 h 658876"/>
              <a:gd name="connsiteX2" fmla="*/ 1179830 w 1186180"/>
              <a:gd name="connsiteY2" fmla="*/ 329438 h 658876"/>
              <a:gd name="connsiteX3" fmla="*/ 593090 w 1186180"/>
              <a:gd name="connsiteY3" fmla="*/ 652526 h 658876"/>
              <a:gd name="connsiteX4" fmla="*/ 6350 w 1186180"/>
              <a:gd name="connsiteY4" fmla="*/ 329438 h 658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86180" h="658876">
                <a:moveTo>
                  <a:pt x="6350" y="329438"/>
                </a:moveTo>
                <a:cubicBezTo>
                  <a:pt x="6350" y="151002"/>
                  <a:pt x="268986" y="6350"/>
                  <a:pt x="593090" y="6350"/>
                </a:cubicBezTo>
                <a:cubicBezTo>
                  <a:pt x="917194" y="6350"/>
                  <a:pt x="1179830" y="151002"/>
                  <a:pt x="1179830" y="329438"/>
                </a:cubicBezTo>
                <a:cubicBezTo>
                  <a:pt x="1179830" y="507873"/>
                  <a:pt x="917194" y="652526"/>
                  <a:pt x="593090" y="652526"/>
                </a:cubicBezTo>
                <a:cubicBezTo>
                  <a:pt x="268986" y="652526"/>
                  <a:pt x="6350" y="507873"/>
                  <a:pt x="6350" y="32943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219444" y="2734055"/>
            <a:ext cx="1173479" cy="644652"/>
          </a:xfrm>
          <a:custGeom>
            <a:avLst/>
            <a:gdLst>
              <a:gd name="connsiteX0" fmla="*/ 0 w 1173479"/>
              <a:gd name="connsiteY0" fmla="*/ 322326 h 644652"/>
              <a:gd name="connsiteX1" fmla="*/ 586739 w 1173479"/>
              <a:gd name="connsiteY1" fmla="*/ 0 h 644652"/>
              <a:gd name="connsiteX2" fmla="*/ 1173479 w 1173479"/>
              <a:gd name="connsiteY2" fmla="*/ 322326 h 644652"/>
              <a:gd name="connsiteX3" fmla="*/ 586739 w 1173479"/>
              <a:gd name="connsiteY3" fmla="*/ 644652 h 644652"/>
              <a:gd name="connsiteX4" fmla="*/ 0 w 1173479"/>
              <a:gd name="connsiteY4" fmla="*/ 322326 h 644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73479" h="644652">
                <a:moveTo>
                  <a:pt x="0" y="322326"/>
                </a:moveTo>
                <a:cubicBezTo>
                  <a:pt x="0" y="144272"/>
                  <a:pt x="262635" y="0"/>
                  <a:pt x="586739" y="0"/>
                </a:cubicBezTo>
                <a:cubicBezTo>
                  <a:pt x="910844" y="0"/>
                  <a:pt x="1173479" y="144272"/>
                  <a:pt x="1173479" y="322326"/>
                </a:cubicBezTo>
                <a:cubicBezTo>
                  <a:pt x="1173479" y="500379"/>
                  <a:pt x="910844" y="644652"/>
                  <a:pt x="586739" y="644652"/>
                </a:cubicBezTo>
                <a:cubicBezTo>
                  <a:pt x="262635" y="644652"/>
                  <a:pt x="0" y="500379"/>
                  <a:pt x="0" y="322326"/>
                </a:cubicBezTo>
              </a:path>
            </a:pathLst>
          </a:custGeom>
          <a:solidFill>
            <a:srgbClr val="0066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213094" y="2727705"/>
            <a:ext cx="1186179" cy="657352"/>
          </a:xfrm>
          <a:custGeom>
            <a:avLst/>
            <a:gdLst>
              <a:gd name="connsiteX0" fmla="*/ 6350 w 1186179"/>
              <a:gd name="connsiteY0" fmla="*/ 328676 h 657352"/>
              <a:gd name="connsiteX1" fmla="*/ 593089 w 1186179"/>
              <a:gd name="connsiteY1" fmla="*/ 6350 h 657352"/>
              <a:gd name="connsiteX2" fmla="*/ 1179829 w 1186179"/>
              <a:gd name="connsiteY2" fmla="*/ 328676 h 657352"/>
              <a:gd name="connsiteX3" fmla="*/ 593089 w 1186179"/>
              <a:gd name="connsiteY3" fmla="*/ 651002 h 657352"/>
              <a:gd name="connsiteX4" fmla="*/ 6350 w 1186179"/>
              <a:gd name="connsiteY4" fmla="*/ 328676 h 657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86179" h="657352">
                <a:moveTo>
                  <a:pt x="6350" y="328676"/>
                </a:moveTo>
                <a:cubicBezTo>
                  <a:pt x="6350" y="150622"/>
                  <a:pt x="268985" y="6350"/>
                  <a:pt x="593089" y="6350"/>
                </a:cubicBezTo>
                <a:cubicBezTo>
                  <a:pt x="917194" y="6350"/>
                  <a:pt x="1179829" y="150622"/>
                  <a:pt x="1179829" y="328676"/>
                </a:cubicBezTo>
                <a:cubicBezTo>
                  <a:pt x="1179829" y="506729"/>
                  <a:pt x="917194" y="651002"/>
                  <a:pt x="593089" y="651002"/>
                </a:cubicBezTo>
                <a:cubicBezTo>
                  <a:pt x="268985" y="651002"/>
                  <a:pt x="6350" y="506729"/>
                  <a:pt x="6350" y="3286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086100" y="5315711"/>
            <a:ext cx="208787" cy="51815"/>
          </a:xfrm>
          <a:custGeom>
            <a:avLst/>
            <a:gdLst>
              <a:gd name="connsiteX0" fmla="*/ 12954 w 208787"/>
              <a:gd name="connsiteY0" fmla="*/ 12953 h 51815"/>
              <a:gd name="connsiteX1" fmla="*/ 195834 w 208787"/>
              <a:gd name="connsiteY1" fmla="*/ 12953 h 51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8787" h="51815">
                <a:moveTo>
                  <a:pt x="12954" y="12953"/>
                </a:moveTo>
                <a:lnTo>
                  <a:pt x="195834" y="1295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69163" y="6131052"/>
            <a:ext cx="5207508" cy="605028"/>
          </a:xfrm>
          <a:custGeom>
            <a:avLst/>
            <a:gdLst>
              <a:gd name="connsiteX0" fmla="*/ 0 w 5207508"/>
              <a:gd name="connsiteY0" fmla="*/ 605028 h 605028"/>
              <a:gd name="connsiteX1" fmla="*/ 5207507 w 5207508"/>
              <a:gd name="connsiteY1" fmla="*/ 605028 h 605028"/>
              <a:gd name="connsiteX2" fmla="*/ 5207507 w 5207508"/>
              <a:gd name="connsiteY2" fmla="*/ 0 h 605028"/>
              <a:gd name="connsiteX3" fmla="*/ 0 w 5207508"/>
              <a:gd name="connsiteY3" fmla="*/ 0 h 605028"/>
              <a:gd name="connsiteX4" fmla="*/ 0 w 5207508"/>
              <a:gd name="connsiteY4" fmla="*/ 605028 h 605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07508" h="605028">
                <a:moveTo>
                  <a:pt x="0" y="605028"/>
                </a:moveTo>
                <a:lnTo>
                  <a:pt x="5207507" y="605028"/>
                </a:lnTo>
                <a:lnTo>
                  <a:pt x="5207507" y="0"/>
                </a:lnTo>
                <a:lnTo>
                  <a:pt x="0" y="0"/>
                </a:lnTo>
                <a:lnTo>
                  <a:pt x="0" y="605028"/>
                </a:lnTo>
              </a:path>
            </a:pathLst>
          </a:custGeom>
          <a:solidFill>
            <a:srgbClr val="FFE6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36700"/>
            <a:ext cx="7226300" cy="405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-101600" y="3098800"/>
            <a:ext cx="3924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Potency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(Estimated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load)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130300" y="317500"/>
            <a:ext cx="9906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8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Antiviral</a:t>
            </a:r>
            <a:r>
              <a:rPr lang="en-US" altLang="zh-CN" sz="2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Drug</a:t>
            </a:r>
            <a:r>
              <a:rPr lang="en-US" altLang="zh-CN" sz="2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Potency</a:t>
            </a:r>
            <a:r>
              <a:rPr lang="en-US" altLang="zh-CN" sz="2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and</a:t>
            </a:r>
            <a:r>
              <a:rPr lang="en-US" altLang="zh-CN" sz="2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Genetic</a:t>
            </a:r>
            <a:r>
              <a:rPr lang="en-US" altLang="zh-CN" sz="2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Barrier</a:t>
            </a:r>
            <a:r>
              <a:rPr lang="en-US" altLang="zh-CN" sz="2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to</a:t>
            </a:r>
            <a:r>
              <a:rPr lang="en-US" altLang="zh-CN" sz="24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Resistance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4279900" y="4064000"/>
            <a:ext cx="342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FTC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3TC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2501900" y="3581400"/>
            <a:ext cx="546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1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log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2540000" y="2349500"/>
            <a:ext cx="546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log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5803900" y="6019800"/>
            <a:ext cx="3810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77800" algn="l"/>
              </a:tabLst>
            </a:pPr>
            <a:r>
              <a:rPr lang="en-US" altLang="zh-CN" dirty="0"/>
              <a:t>	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Barrier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Resistance</a:t>
            </a:r>
          </a:p>
          <a:p>
            <a:pPr>
              <a:lnSpc>
                <a:spcPts val="1800"/>
              </a:lnSpc>
              <a:tabLst>
                <a:tab pos="177800" algn="l"/>
              </a:tabLst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(Approximate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no.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mutations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fail)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4343400" y="5549900"/>
            <a:ext cx="13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6007100" y="5549900"/>
            <a:ext cx="13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7366000" y="5549900"/>
            <a:ext cx="13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8763000" y="5549900"/>
            <a:ext cx="13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5143500" y="3530600"/>
            <a:ext cx="368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RPV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5130800" y="2019300"/>
            <a:ext cx="381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EVG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5156200" y="2298700"/>
            <a:ext cx="342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RAL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EFV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5676900" y="4394200"/>
            <a:ext cx="368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ABC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TDF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7226300" y="1828800"/>
            <a:ext cx="381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DTG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9321800" y="1701800"/>
            <a:ext cx="584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77800" algn="l"/>
              </a:tabLst>
            </a:pP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DRV/R</a:t>
            </a:r>
          </a:p>
          <a:p>
            <a:pPr>
              <a:lnSpc>
                <a:spcPts val="2100"/>
              </a:lnSpc>
              <a:tabLst>
                <a:tab pos="1778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TV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2514600" y="5168900"/>
            <a:ext cx="546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log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6527800" y="2832100"/>
            <a:ext cx="546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52400" algn="l"/>
              </a:tabLst>
            </a:pPr>
            <a:r>
              <a:rPr lang="en-US" altLang="zh-CN" sz="1802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ATV/R</a:t>
            </a:r>
          </a:p>
          <a:p>
            <a:pPr>
              <a:lnSpc>
                <a:spcPts val="2100"/>
              </a:lnSpc>
              <a:tabLst>
                <a:tab pos="1524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TV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254000" y="6210300"/>
            <a:ext cx="46863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Danielle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Ciuffetelli,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Pharm.D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CROI,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Ambulatory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Hepatology/Infectious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Pharmacist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Pennsylvania,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Philadelphia,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Pennsylvania</a:t>
            </a:r>
          </a:p>
        </p:txBody>
      </p:sp>
      <p:sp>
        <p:nvSpPr>
          <p:cNvPr id="3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overall_0_131944394633340046 columns_1_131944394633340046 </a:t>
            </a:r>
          </a:p>
        </p:txBody>
      </p:sp>
    </p:spTree>
    <p:extLst>
      <p:ext uri="{BB962C8B-B14F-4D97-AF65-F5344CB8AC3E}">
        <p14:creationId xmlns:p14="http://schemas.microsoft.com/office/powerpoint/2010/main" val="21674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092695" y="3491484"/>
            <a:ext cx="288035" cy="2234184"/>
          </a:xfrm>
          <a:custGeom>
            <a:avLst/>
            <a:gdLst>
              <a:gd name="connsiteX0" fmla="*/ 0 w 288035"/>
              <a:gd name="connsiteY0" fmla="*/ 2234183 h 2234184"/>
              <a:gd name="connsiteX1" fmla="*/ 288035 w 288035"/>
              <a:gd name="connsiteY1" fmla="*/ 2234183 h 2234184"/>
              <a:gd name="connsiteX2" fmla="*/ 288035 w 288035"/>
              <a:gd name="connsiteY2" fmla="*/ 0 h 2234184"/>
              <a:gd name="connsiteX3" fmla="*/ 0 w 288035"/>
              <a:gd name="connsiteY3" fmla="*/ 0 h 2234184"/>
              <a:gd name="connsiteX4" fmla="*/ 0 w 288035"/>
              <a:gd name="connsiteY4" fmla="*/ 2234183 h 2234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" h="2234184">
                <a:moveTo>
                  <a:pt x="0" y="2234183"/>
                </a:moveTo>
                <a:lnTo>
                  <a:pt x="288035" y="2234183"/>
                </a:lnTo>
                <a:lnTo>
                  <a:pt x="288035" y="0"/>
                </a:lnTo>
                <a:lnTo>
                  <a:pt x="0" y="0"/>
                </a:lnTo>
                <a:lnTo>
                  <a:pt x="0" y="2234183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086345" y="3485134"/>
            <a:ext cx="300735" cy="2246884"/>
          </a:xfrm>
          <a:custGeom>
            <a:avLst/>
            <a:gdLst>
              <a:gd name="connsiteX0" fmla="*/ 6350 w 300735"/>
              <a:gd name="connsiteY0" fmla="*/ 2240533 h 2246884"/>
              <a:gd name="connsiteX1" fmla="*/ 294385 w 300735"/>
              <a:gd name="connsiteY1" fmla="*/ 2240533 h 2246884"/>
              <a:gd name="connsiteX2" fmla="*/ 294385 w 300735"/>
              <a:gd name="connsiteY2" fmla="*/ 6350 h 2246884"/>
              <a:gd name="connsiteX3" fmla="*/ 6350 w 300735"/>
              <a:gd name="connsiteY3" fmla="*/ 6350 h 2246884"/>
              <a:gd name="connsiteX4" fmla="*/ 6350 w 300735"/>
              <a:gd name="connsiteY4" fmla="*/ 2240533 h 2246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0735" h="2246884">
                <a:moveTo>
                  <a:pt x="6350" y="2240533"/>
                </a:moveTo>
                <a:lnTo>
                  <a:pt x="294385" y="2240533"/>
                </a:lnTo>
                <a:lnTo>
                  <a:pt x="294385" y="6350"/>
                </a:lnTo>
                <a:lnTo>
                  <a:pt x="6350" y="6350"/>
                </a:lnTo>
                <a:lnTo>
                  <a:pt x="6350" y="224053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7380731" y="3753611"/>
            <a:ext cx="286511" cy="1972055"/>
          </a:xfrm>
          <a:custGeom>
            <a:avLst/>
            <a:gdLst>
              <a:gd name="connsiteX0" fmla="*/ 0 w 286511"/>
              <a:gd name="connsiteY0" fmla="*/ 1972055 h 1972055"/>
              <a:gd name="connsiteX1" fmla="*/ 286511 w 286511"/>
              <a:gd name="connsiteY1" fmla="*/ 1972055 h 1972055"/>
              <a:gd name="connsiteX2" fmla="*/ 286511 w 286511"/>
              <a:gd name="connsiteY2" fmla="*/ 0 h 1972055"/>
              <a:gd name="connsiteX3" fmla="*/ 0 w 286511"/>
              <a:gd name="connsiteY3" fmla="*/ 0 h 1972055"/>
              <a:gd name="connsiteX4" fmla="*/ 0 w 286511"/>
              <a:gd name="connsiteY4" fmla="*/ 1972055 h 1972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511" h="1972055">
                <a:moveTo>
                  <a:pt x="0" y="1972055"/>
                </a:moveTo>
                <a:lnTo>
                  <a:pt x="286511" y="1972055"/>
                </a:lnTo>
                <a:lnTo>
                  <a:pt x="286511" y="0"/>
                </a:lnTo>
                <a:lnTo>
                  <a:pt x="0" y="0"/>
                </a:lnTo>
                <a:lnTo>
                  <a:pt x="0" y="1972055"/>
                </a:lnTo>
              </a:path>
            </a:pathLst>
          </a:custGeom>
          <a:solidFill>
            <a:srgbClr val="4454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7374381" y="3747261"/>
            <a:ext cx="299211" cy="1984755"/>
          </a:xfrm>
          <a:custGeom>
            <a:avLst/>
            <a:gdLst>
              <a:gd name="connsiteX0" fmla="*/ 6350 w 299211"/>
              <a:gd name="connsiteY0" fmla="*/ 1978405 h 1984755"/>
              <a:gd name="connsiteX1" fmla="*/ 292861 w 299211"/>
              <a:gd name="connsiteY1" fmla="*/ 1978405 h 1984755"/>
              <a:gd name="connsiteX2" fmla="*/ 292861 w 299211"/>
              <a:gd name="connsiteY2" fmla="*/ 6350 h 1984755"/>
              <a:gd name="connsiteX3" fmla="*/ 6350 w 299211"/>
              <a:gd name="connsiteY3" fmla="*/ 6350 h 1984755"/>
              <a:gd name="connsiteX4" fmla="*/ 6350 w 299211"/>
              <a:gd name="connsiteY4" fmla="*/ 1978405 h 1984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9211" h="1984755">
                <a:moveTo>
                  <a:pt x="6350" y="1978405"/>
                </a:moveTo>
                <a:lnTo>
                  <a:pt x="292861" y="1978405"/>
                </a:lnTo>
                <a:lnTo>
                  <a:pt x="292861" y="6350"/>
                </a:lnTo>
                <a:lnTo>
                  <a:pt x="6350" y="6350"/>
                </a:lnTo>
                <a:lnTo>
                  <a:pt x="6350" y="19784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7959852" y="3660647"/>
            <a:ext cx="286511" cy="2065020"/>
          </a:xfrm>
          <a:custGeom>
            <a:avLst/>
            <a:gdLst>
              <a:gd name="connsiteX0" fmla="*/ 0 w 286511"/>
              <a:gd name="connsiteY0" fmla="*/ 2065020 h 2065020"/>
              <a:gd name="connsiteX1" fmla="*/ 286511 w 286511"/>
              <a:gd name="connsiteY1" fmla="*/ 2065020 h 2065020"/>
              <a:gd name="connsiteX2" fmla="*/ 286511 w 286511"/>
              <a:gd name="connsiteY2" fmla="*/ 0 h 2065020"/>
              <a:gd name="connsiteX3" fmla="*/ 0 w 286511"/>
              <a:gd name="connsiteY3" fmla="*/ 0 h 2065020"/>
              <a:gd name="connsiteX4" fmla="*/ 0 w 286511"/>
              <a:gd name="connsiteY4" fmla="*/ 2065020 h 2065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511" h="2065020">
                <a:moveTo>
                  <a:pt x="0" y="2065020"/>
                </a:moveTo>
                <a:lnTo>
                  <a:pt x="286511" y="2065020"/>
                </a:lnTo>
                <a:lnTo>
                  <a:pt x="286511" y="0"/>
                </a:lnTo>
                <a:lnTo>
                  <a:pt x="0" y="0"/>
                </a:lnTo>
                <a:lnTo>
                  <a:pt x="0" y="2065020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7953502" y="3654297"/>
            <a:ext cx="299211" cy="2077720"/>
          </a:xfrm>
          <a:custGeom>
            <a:avLst/>
            <a:gdLst>
              <a:gd name="connsiteX0" fmla="*/ 6350 w 299211"/>
              <a:gd name="connsiteY0" fmla="*/ 2071370 h 2077720"/>
              <a:gd name="connsiteX1" fmla="*/ 292861 w 299211"/>
              <a:gd name="connsiteY1" fmla="*/ 2071370 h 2077720"/>
              <a:gd name="connsiteX2" fmla="*/ 292861 w 299211"/>
              <a:gd name="connsiteY2" fmla="*/ 6350 h 2077720"/>
              <a:gd name="connsiteX3" fmla="*/ 6350 w 299211"/>
              <a:gd name="connsiteY3" fmla="*/ 6350 h 2077720"/>
              <a:gd name="connsiteX4" fmla="*/ 6350 w 299211"/>
              <a:gd name="connsiteY4" fmla="*/ 2071370 h 2077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9211" h="2077720">
                <a:moveTo>
                  <a:pt x="6350" y="2071370"/>
                </a:moveTo>
                <a:lnTo>
                  <a:pt x="292861" y="2071370"/>
                </a:lnTo>
                <a:lnTo>
                  <a:pt x="292861" y="6350"/>
                </a:lnTo>
                <a:lnTo>
                  <a:pt x="6350" y="6350"/>
                </a:lnTo>
                <a:lnTo>
                  <a:pt x="6350" y="20713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8246364" y="3855720"/>
            <a:ext cx="288035" cy="1869948"/>
          </a:xfrm>
          <a:custGeom>
            <a:avLst/>
            <a:gdLst>
              <a:gd name="connsiteX0" fmla="*/ 0 w 288035"/>
              <a:gd name="connsiteY0" fmla="*/ 1869947 h 1869948"/>
              <a:gd name="connsiteX1" fmla="*/ 288035 w 288035"/>
              <a:gd name="connsiteY1" fmla="*/ 1869947 h 1869948"/>
              <a:gd name="connsiteX2" fmla="*/ 288035 w 288035"/>
              <a:gd name="connsiteY2" fmla="*/ 0 h 1869948"/>
              <a:gd name="connsiteX3" fmla="*/ 0 w 288035"/>
              <a:gd name="connsiteY3" fmla="*/ 0 h 1869948"/>
              <a:gd name="connsiteX4" fmla="*/ 0 w 288035"/>
              <a:gd name="connsiteY4" fmla="*/ 1869947 h 1869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" h="1869948">
                <a:moveTo>
                  <a:pt x="0" y="1869947"/>
                </a:moveTo>
                <a:lnTo>
                  <a:pt x="288035" y="1869947"/>
                </a:lnTo>
                <a:lnTo>
                  <a:pt x="288035" y="0"/>
                </a:lnTo>
                <a:lnTo>
                  <a:pt x="0" y="0"/>
                </a:lnTo>
                <a:lnTo>
                  <a:pt x="0" y="1869947"/>
                </a:lnTo>
              </a:path>
            </a:pathLst>
          </a:custGeom>
          <a:solidFill>
            <a:srgbClr val="4454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8240014" y="3849370"/>
            <a:ext cx="300735" cy="1882648"/>
          </a:xfrm>
          <a:custGeom>
            <a:avLst/>
            <a:gdLst>
              <a:gd name="connsiteX0" fmla="*/ 6350 w 300735"/>
              <a:gd name="connsiteY0" fmla="*/ 1876297 h 1882648"/>
              <a:gd name="connsiteX1" fmla="*/ 294385 w 300735"/>
              <a:gd name="connsiteY1" fmla="*/ 1876297 h 1882648"/>
              <a:gd name="connsiteX2" fmla="*/ 294385 w 300735"/>
              <a:gd name="connsiteY2" fmla="*/ 6350 h 1882648"/>
              <a:gd name="connsiteX3" fmla="*/ 6350 w 300735"/>
              <a:gd name="connsiteY3" fmla="*/ 6350 h 1882648"/>
              <a:gd name="connsiteX4" fmla="*/ 6350 w 300735"/>
              <a:gd name="connsiteY4" fmla="*/ 1876297 h 1882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0735" h="1882648">
                <a:moveTo>
                  <a:pt x="6350" y="1876297"/>
                </a:moveTo>
                <a:lnTo>
                  <a:pt x="294385" y="1876297"/>
                </a:lnTo>
                <a:lnTo>
                  <a:pt x="294385" y="6350"/>
                </a:lnTo>
                <a:lnTo>
                  <a:pt x="6350" y="6350"/>
                </a:lnTo>
                <a:lnTo>
                  <a:pt x="6350" y="187629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8828531" y="3491484"/>
            <a:ext cx="284988" cy="2234184"/>
          </a:xfrm>
          <a:custGeom>
            <a:avLst/>
            <a:gdLst>
              <a:gd name="connsiteX0" fmla="*/ 0 w 284988"/>
              <a:gd name="connsiteY0" fmla="*/ 2234183 h 2234184"/>
              <a:gd name="connsiteX1" fmla="*/ 284988 w 284988"/>
              <a:gd name="connsiteY1" fmla="*/ 2234183 h 2234184"/>
              <a:gd name="connsiteX2" fmla="*/ 284988 w 284988"/>
              <a:gd name="connsiteY2" fmla="*/ 0 h 2234184"/>
              <a:gd name="connsiteX3" fmla="*/ 0 w 284988"/>
              <a:gd name="connsiteY3" fmla="*/ 0 h 2234184"/>
              <a:gd name="connsiteX4" fmla="*/ 0 w 284988"/>
              <a:gd name="connsiteY4" fmla="*/ 2234183 h 2234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988" h="2234184">
                <a:moveTo>
                  <a:pt x="0" y="2234183"/>
                </a:moveTo>
                <a:lnTo>
                  <a:pt x="284988" y="2234183"/>
                </a:lnTo>
                <a:lnTo>
                  <a:pt x="284988" y="0"/>
                </a:lnTo>
                <a:lnTo>
                  <a:pt x="0" y="0"/>
                </a:lnTo>
                <a:lnTo>
                  <a:pt x="0" y="2234183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8822181" y="3485134"/>
            <a:ext cx="297688" cy="2246884"/>
          </a:xfrm>
          <a:custGeom>
            <a:avLst/>
            <a:gdLst>
              <a:gd name="connsiteX0" fmla="*/ 6350 w 297688"/>
              <a:gd name="connsiteY0" fmla="*/ 2240533 h 2246884"/>
              <a:gd name="connsiteX1" fmla="*/ 291338 w 297688"/>
              <a:gd name="connsiteY1" fmla="*/ 2240533 h 2246884"/>
              <a:gd name="connsiteX2" fmla="*/ 291338 w 297688"/>
              <a:gd name="connsiteY2" fmla="*/ 6350 h 2246884"/>
              <a:gd name="connsiteX3" fmla="*/ 6350 w 297688"/>
              <a:gd name="connsiteY3" fmla="*/ 6350 h 2246884"/>
              <a:gd name="connsiteX4" fmla="*/ 6350 w 297688"/>
              <a:gd name="connsiteY4" fmla="*/ 2240533 h 2246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7688" h="2246884">
                <a:moveTo>
                  <a:pt x="6350" y="2240533"/>
                </a:moveTo>
                <a:lnTo>
                  <a:pt x="291338" y="2240533"/>
                </a:lnTo>
                <a:lnTo>
                  <a:pt x="291338" y="6350"/>
                </a:lnTo>
                <a:lnTo>
                  <a:pt x="6350" y="6350"/>
                </a:lnTo>
                <a:lnTo>
                  <a:pt x="6350" y="224053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9115043" y="3753611"/>
            <a:ext cx="286512" cy="1972055"/>
          </a:xfrm>
          <a:custGeom>
            <a:avLst/>
            <a:gdLst>
              <a:gd name="connsiteX0" fmla="*/ 0 w 286512"/>
              <a:gd name="connsiteY0" fmla="*/ 1972055 h 1972055"/>
              <a:gd name="connsiteX1" fmla="*/ 286512 w 286512"/>
              <a:gd name="connsiteY1" fmla="*/ 1972055 h 1972055"/>
              <a:gd name="connsiteX2" fmla="*/ 286512 w 286512"/>
              <a:gd name="connsiteY2" fmla="*/ 0 h 1972055"/>
              <a:gd name="connsiteX3" fmla="*/ 0 w 286512"/>
              <a:gd name="connsiteY3" fmla="*/ 0 h 1972055"/>
              <a:gd name="connsiteX4" fmla="*/ 0 w 286512"/>
              <a:gd name="connsiteY4" fmla="*/ 1972055 h 1972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512" h="1972055">
                <a:moveTo>
                  <a:pt x="0" y="1972055"/>
                </a:moveTo>
                <a:lnTo>
                  <a:pt x="286512" y="1972055"/>
                </a:lnTo>
                <a:lnTo>
                  <a:pt x="286512" y="0"/>
                </a:lnTo>
                <a:lnTo>
                  <a:pt x="0" y="0"/>
                </a:lnTo>
                <a:lnTo>
                  <a:pt x="0" y="1972055"/>
                </a:lnTo>
              </a:path>
            </a:pathLst>
          </a:custGeom>
          <a:solidFill>
            <a:srgbClr val="4454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9108693" y="3747261"/>
            <a:ext cx="299212" cy="1984755"/>
          </a:xfrm>
          <a:custGeom>
            <a:avLst/>
            <a:gdLst>
              <a:gd name="connsiteX0" fmla="*/ 6350 w 299212"/>
              <a:gd name="connsiteY0" fmla="*/ 1978405 h 1984755"/>
              <a:gd name="connsiteX1" fmla="*/ 292862 w 299212"/>
              <a:gd name="connsiteY1" fmla="*/ 1978405 h 1984755"/>
              <a:gd name="connsiteX2" fmla="*/ 292862 w 299212"/>
              <a:gd name="connsiteY2" fmla="*/ 6350 h 1984755"/>
              <a:gd name="connsiteX3" fmla="*/ 6350 w 299212"/>
              <a:gd name="connsiteY3" fmla="*/ 6350 h 1984755"/>
              <a:gd name="connsiteX4" fmla="*/ 6350 w 299212"/>
              <a:gd name="connsiteY4" fmla="*/ 1978405 h 1984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9212" h="1984755">
                <a:moveTo>
                  <a:pt x="6350" y="1978405"/>
                </a:moveTo>
                <a:lnTo>
                  <a:pt x="292862" y="1978405"/>
                </a:lnTo>
                <a:lnTo>
                  <a:pt x="292862" y="6350"/>
                </a:lnTo>
                <a:lnTo>
                  <a:pt x="6350" y="6350"/>
                </a:lnTo>
                <a:lnTo>
                  <a:pt x="6350" y="19784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9694164" y="3909059"/>
            <a:ext cx="288035" cy="1816608"/>
          </a:xfrm>
          <a:custGeom>
            <a:avLst/>
            <a:gdLst>
              <a:gd name="connsiteX0" fmla="*/ 0 w 288035"/>
              <a:gd name="connsiteY0" fmla="*/ 1816608 h 1816608"/>
              <a:gd name="connsiteX1" fmla="*/ 288035 w 288035"/>
              <a:gd name="connsiteY1" fmla="*/ 1816608 h 1816608"/>
              <a:gd name="connsiteX2" fmla="*/ 288035 w 288035"/>
              <a:gd name="connsiteY2" fmla="*/ 0 h 1816608"/>
              <a:gd name="connsiteX3" fmla="*/ 0 w 288035"/>
              <a:gd name="connsiteY3" fmla="*/ 0 h 1816608"/>
              <a:gd name="connsiteX4" fmla="*/ 0 w 288035"/>
              <a:gd name="connsiteY4" fmla="*/ 1816608 h 1816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" h="1816608">
                <a:moveTo>
                  <a:pt x="0" y="1816608"/>
                </a:moveTo>
                <a:lnTo>
                  <a:pt x="288035" y="1816608"/>
                </a:lnTo>
                <a:lnTo>
                  <a:pt x="288035" y="0"/>
                </a:lnTo>
                <a:lnTo>
                  <a:pt x="0" y="0"/>
                </a:lnTo>
                <a:lnTo>
                  <a:pt x="0" y="1816608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9687814" y="3902709"/>
            <a:ext cx="300735" cy="1829308"/>
          </a:xfrm>
          <a:custGeom>
            <a:avLst/>
            <a:gdLst>
              <a:gd name="connsiteX0" fmla="*/ 6350 w 300735"/>
              <a:gd name="connsiteY0" fmla="*/ 1822958 h 1829308"/>
              <a:gd name="connsiteX1" fmla="*/ 294385 w 300735"/>
              <a:gd name="connsiteY1" fmla="*/ 1822958 h 1829308"/>
              <a:gd name="connsiteX2" fmla="*/ 294385 w 300735"/>
              <a:gd name="connsiteY2" fmla="*/ 6350 h 1829308"/>
              <a:gd name="connsiteX3" fmla="*/ 6350 w 300735"/>
              <a:gd name="connsiteY3" fmla="*/ 6350 h 1829308"/>
              <a:gd name="connsiteX4" fmla="*/ 6350 w 300735"/>
              <a:gd name="connsiteY4" fmla="*/ 1822958 h 1829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0735" h="1829308">
                <a:moveTo>
                  <a:pt x="6350" y="1822958"/>
                </a:moveTo>
                <a:lnTo>
                  <a:pt x="294385" y="1822958"/>
                </a:lnTo>
                <a:lnTo>
                  <a:pt x="294385" y="6350"/>
                </a:lnTo>
                <a:lnTo>
                  <a:pt x="6350" y="6350"/>
                </a:lnTo>
                <a:lnTo>
                  <a:pt x="6350" y="18229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9982200" y="4020311"/>
            <a:ext cx="288035" cy="1705355"/>
          </a:xfrm>
          <a:custGeom>
            <a:avLst/>
            <a:gdLst>
              <a:gd name="connsiteX0" fmla="*/ 0 w 288035"/>
              <a:gd name="connsiteY0" fmla="*/ 1705355 h 1705355"/>
              <a:gd name="connsiteX1" fmla="*/ 288035 w 288035"/>
              <a:gd name="connsiteY1" fmla="*/ 1705355 h 1705355"/>
              <a:gd name="connsiteX2" fmla="*/ 288035 w 288035"/>
              <a:gd name="connsiteY2" fmla="*/ 0 h 1705355"/>
              <a:gd name="connsiteX3" fmla="*/ 0 w 288035"/>
              <a:gd name="connsiteY3" fmla="*/ 0 h 1705355"/>
              <a:gd name="connsiteX4" fmla="*/ 0 w 288035"/>
              <a:gd name="connsiteY4" fmla="*/ 1705355 h 1705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5" h="1705355">
                <a:moveTo>
                  <a:pt x="0" y="1705355"/>
                </a:moveTo>
                <a:lnTo>
                  <a:pt x="288035" y="1705355"/>
                </a:lnTo>
                <a:lnTo>
                  <a:pt x="288035" y="0"/>
                </a:lnTo>
                <a:lnTo>
                  <a:pt x="0" y="0"/>
                </a:lnTo>
                <a:lnTo>
                  <a:pt x="0" y="1705355"/>
                </a:lnTo>
              </a:path>
            </a:pathLst>
          </a:custGeom>
          <a:solidFill>
            <a:srgbClr val="4454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9975850" y="4013961"/>
            <a:ext cx="300735" cy="1718055"/>
          </a:xfrm>
          <a:custGeom>
            <a:avLst/>
            <a:gdLst>
              <a:gd name="connsiteX0" fmla="*/ 6350 w 300735"/>
              <a:gd name="connsiteY0" fmla="*/ 1711705 h 1718055"/>
              <a:gd name="connsiteX1" fmla="*/ 294385 w 300735"/>
              <a:gd name="connsiteY1" fmla="*/ 1711705 h 1718055"/>
              <a:gd name="connsiteX2" fmla="*/ 294385 w 300735"/>
              <a:gd name="connsiteY2" fmla="*/ 6350 h 1718055"/>
              <a:gd name="connsiteX3" fmla="*/ 6350 w 300735"/>
              <a:gd name="connsiteY3" fmla="*/ 6350 h 1718055"/>
              <a:gd name="connsiteX4" fmla="*/ 6350 w 300735"/>
              <a:gd name="connsiteY4" fmla="*/ 1711705 h 1718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0735" h="1718055">
                <a:moveTo>
                  <a:pt x="6350" y="1711705"/>
                </a:moveTo>
                <a:lnTo>
                  <a:pt x="294385" y="1711705"/>
                </a:lnTo>
                <a:lnTo>
                  <a:pt x="294385" y="6350"/>
                </a:lnTo>
                <a:lnTo>
                  <a:pt x="6350" y="6350"/>
                </a:lnTo>
                <a:lnTo>
                  <a:pt x="6350" y="17117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149596" y="3592067"/>
            <a:ext cx="402335" cy="2153411"/>
          </a:xfrm>
          <a:custGeom>
            <a:avLst/>
            <a:gdLst>
              <a:gd name="connsiteX0" fmla="*/ 0 w 402335"/>
              <a:gd name="connsiteY0" fmla="*/ 2153411 h 2153411"/>
              <a:gd name="connsiteX1" fmla="*/ 402335 w 402335"/>
              <a:gd name="connsiteY1" fmla="*/ 2153411 h 2153411"/>
              <a:gd name="connsiteX2" fmla="*/ 402335 w 402335"/>
              <a:gd name="connsiteY2" fmla="*/ 0 h 2153411"/>
              <a:gd name="connsiteX3" fmla="*/ 0 w 402335"/>
              <a:gd name="connsiteY3" fmla="*/ 0 h 2153411"/>
              <a:gd name="connsiteX4" fmla="*/ 0 w 402335"/>
              <a:gd name="connsiteY4" fmla="*/ 2153411 h 21534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2335" h="2153411">
                <a:moveTo>
                  <a:pt x="0" y="2153411"/>
                </a:moveTo>
                <a:lnTo>
                  <a:pt x="402335" y="2153411"/>
                </a:lnTo>
                <a:lnTo>
                  <a:pt x="402335" y="0"/>
                </a:lnTo>
                <a:lnTo>
                  <a:pt x="0" y="0"/>
                </a:lnTo>
                <a:lnTo>
                  <a:pt x="0" y="2153411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143246" y="3585717"/>
            <a:ext cx="415035" cy="2166111"/>
          </a:xfrm>
          <a:custGeom>
            <a:avLst/>
            <a:gdLst>
              <a:gd name="connsiteX0" fmla="*/ 6350 w 415035"/>
              <a:gd name="connsiteY0" fmla="*/ 2159761 h 2166111"/>
              <a:gd name="connsiteX1" fmla="*/ 408685 w 415035"/>
              <a:gd name="connsiteY1" fmla="*/ 2159761 h 2166111"/>
              <a:gd name="connsiteX2" fmla="*/ 408685 w 415035"/>
              <a:gd name="connsiteY2" fmla="*/ 6350 h 2166111"/>
              <a:gd name="connsiteX3" fmla="*/ 6350 w 415035"/>
              <a:gd name="connsiteY3" fmla="*/ 6350 h 2166111"/>
              <a:gd name="connsiteX4" fmla="*/ 6350 w 415035"/>
              <a:gd name="connsiteY4" fmla="*/ 2159761 h 21661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5035" h="2166111">
                <a:moveTo>
                  <a:pt x="6350" y="2159761"/>
                </a:moveTo>
                <a:lnTo>
                  <a:pt x="408685" y="2159761"/>
                </a:lnTo>
                <a:lnTo>
                  <a:pt x="408685" y="6350"/>
                </a:lnTo>
                <a:lnTo>
                  <a:pt x="6350" y="6350"/>
                </a:lnTo>
                <a:lnTo>
                  <a:pt x="6350" y="215976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612891" y="3848100"/>
            <a:ext cx="403860" cy="1888235"/>
          </a:xfrm>
          <a:custGeom>
            <a:avLst/>
            <a:gdLst>
              <a:gd name="connsiteX0" fmla="*/ 0 w 403860"/>
              <a:gd name="connsiteY0" fmla="*/ 1888235 h 1888235"/>
              <a:gd name="connsiteX1" fmla="*/ 403860 w 403860"/>
              <a:gd name="connsiteY1" fmla="*/ 1888235 h 1888235"/>
              <a:gd name="connsiteX2" fmla="*/ 403860 w 403860"/>
              <a:gd name="connsiteY2" fmla="*/ 0 h 1888235"/>
              <a:gd name="connsiteX3" fmla="*/ 0 w 403860"/>
              <a:gd name="connsiteY3" fmla="*/ 0 h 1888235"/>
              <a:gd name="connsiteX4" fmla="*/ 0 w 403860"/>
              <a:gd name="connsiteY4" fmla="*/ 1888235 h 1888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3860" h="1888235">
                <a:moveTo>
                  <a:pt x="0" y="1888235"/>
                </a:moveTo>
                <a:lnTo>
                  <a:pt x="403860" y="1888235"/>
                </a:lnTo>
                <a:lnTo>
                  <a:pt x="403860" y="0"/>
                </a:lnTo>
                <a:lnTo>
                  <a:pt x="0" y="0"/>
                </a:lnTo>
                <a:lnTo>
                  <a:pt x="0" y="1888235"/>
                </a:lnTo>
              </a:path>
            </a:pathLst>
          </a:custGeom>
          <a:solidFill>
            <a:srgbClr val="4454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606541" y="3841750"/>
            <a:ext cx="416560" cy="1900935"/>
          </a:xfrm>
          <a:custGeom>
            <a:avLst/>
            <a:gdLst>
              <a:gd name="connsiteX0" fmla="*/ 6350 w 416560"/>
              <a:gd name="connsiteY0" fmla="*/ 1894585 h 1900935"/>
              <a:gd name="connsiteX1" fmla="*/ 410210 w 416560"/>
              <a:gd name="connsiteY1" fmla="*/ 1894585 h 1900935"/>
              <a:gd name="connsiteX2" fmla="*/ 410210 w 416560"/>
              <a:gd name="connsiteY2" fmla="*/ 6350 h 1900935"/>
              <a:gd name="connsiteX3" fmla="*/ 6350 w 416560"/>
              <a:gd name="connsiteY3" fmla="*/ 6350 h 1900935"/>
              <a:gd name="connsiteX4" fmla="*/ 6350 w 416560"/>
              <a:gd name="connsiteY4" fmla="*/ 1894585 h 1900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6560" h="1900935">
                <a:moveTo>
                  <a:pt x="6350" y="1894585"/>
                </a:moveTo>
                <a:lnTo>
                  <a:pt x="410210" y="1894585"/>
                </a:lnTo>
                <a:lnTo>
                  <a:pt x="410210" y="6350"/>
                </a:lnTo>
                <a:lnTo>
                  <a:pt x="6350" y="6350"/>
                </a:lnTo>
                <a:lnTo>
                  <a:pt x="6350" y="18945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77952" y="592836"/>
            <a:ext cx="11506200" cy="899160"/>
          </a:xfrm>
          <a:custGeom>
            <a:avLst/>
            <a:gdLst>
              <a:gd name="connsiteX0" fmla="*/ 0 w 11506200"/>
              <a:gd name="connsiteY0" fmla="*/ 899160 h 899160"/>
              <a:gd name="connsiteX1" fmla="*/ 11506200 w 11506200"/>
              <a:gd name="connsiteY1" fmla="*/ 899160 h 899160"/>
              <a:gd name="connsiteX2" fmla="*/ 11506200 w 11506200"/>
              <a:gd name="connsiteY2" fmla="*/ 0 h 899160"/>
              <a:gd name="connsiteX3" fmla="*/ 0 w 11506200"/>
              <a:gd name="connsiteY3" fmla="*/ 0 h 899160"/>
              <a:gd name="connsiteX4" fmla="*/ 0 w 11506200"/>
              <a:gd name="connsiteY4" fmla="*/ 899160 h 8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06200" h="899160">
                <a:moveTo>
                  <a:pt x="0" y="899160"/>
                </a:moveTo>
                <a:lnTo>
                  <a:pt x="11506200" y="899160"/>
                </a:lnTo>
                <a:lnTo>
                  <a:pt x="11506200" y="0"/>
                </a:lnTo>
                <a:lnTo>
                  <a:pt x="0" y="0"/>
                </a:lnTo>
                <a:lnTo>
                  <a:pt x="0" y="899160"/>
                </a:lnTo>
              </a:path>
            </a:pathLst>
          </a:custGeom>
          <a:solidFill>
            <a:srgbClr val="843C0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671572" y="2750820"/>
            <a:ext cx="57911" cy="3031235"/>
          </a:xfrm>
          <a:custGeom>
            <a:avLst/>
            <a:gdLst>
              <a:gd name="connsiteX0" fmla="*/ 14477 w 57911"/>
              <a:gd name="connsiteY0" fmla="*/ 14477 h 3031235"/>
              <a:gd name="connsiteX1" fmla="*/ 20573 w 57911"/>
              <a:gd name="connsiteY1" fmla="*/ 3016758 h 3031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3031235">
                <a:moveTo>
                  <a:pt x="14477" y="14477"/>
                </a:moveTo>
                <a:lnTo>
                  <a:pt x="20573" y="301675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601467" y="5138927"/>
            <a:ext cx="91439" cy="57911"/>
          </a:xfrm>
          <a:custGeom>
            <a:avLst/>
            <a:gdLst>
              <a:gd name="connsiteX0" fmla="*/ 14477 w 91439"/>
              <a:gd name="connsiteY0" fmla="*/ 14478 h 57911"/>
              <a:gd name="connsiteX1" fmla="*/ 76961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7" y="14478"/>
                </a:moveTo>
                <a:lnTo>
                  <a:pt x="76961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601467" y="4511039"/>
            <a:ext cx="91439" cy="57911"/>
          </a:xfrm>
          <a:custGeom>
            <a:avLst/>
            <a:gdLst>
              <a:gd name="connsiteX0" fmla="*/ 14477 w 91439"/>
              <a:gd name="connsiteY0" fmla="*/ 14478 h 57911"/>
              <a:gd name="connsiteX1" fmla="*/ 76961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7" y="14478"/>
                </a:moveTo>
                <a:lnTo>
                  <a:pt x="76961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601467" y="3896867"/>
            <a:ext cx="91439" cy="57911"/>
          </a:xfrm>
          <a:custGeom>
            <a:avLst/>
            <a:gdLst>
              <a:gd name="connsiteX0" fmla="*/ 14477 w 91439"/>
              <a:gd name="connsiteY0" fmla="*/ 14478 h 57911"/>
              <a:gd name="connsiteX1" fmla="*/ 76961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7" y="14478"/>
                </a:moveTo>
                <a:lnTo>
                  <a:pt x="76961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601467" y="3276600"/>
            <a:ext cx="91439" cy="57911"/>
          </a:xfrm>
          <a:custGeom>
            <a:avLst/>
            <a:gdLst>
              <a:gd name="connsiteX0" fmla="*/ 14477 w 91439"/>
              <a:gd name="connsiteY0" fmla="*/ 14478 h 57911"/>
              <a:gd name="connsiteX1" fmla="*/ 76961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7" y="14478"/>
                </a:moveTo>
                <a:lnTo>
                  <a:pt x="76961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601467" y="2706623"/>
            <a:ext cx="91439" cy="57911"/>
          </a:xfrm>
          <a:custGeom>
            <a:avLst/>
            <a:gdLst>
              <a:gd name="connsiteX0" fmla="*/ 14477 w 91439"/>
              <a:gd name="connsiteY0" fmla="*/ 14477 h 57911"/>
              <a:gd name="connsiteX1" fmla="*/ 76961 w 91439"/>
              <a:gd name="connsiteY1" fmla="*/ 14477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7" y="14477"/>
                </a:moveTo>
                <a:lnTo>
                  <a:pt x="76961" y="1447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607564" y="5727191"/>
            <a:ext cx="91439" cy="57911"/>
          </a:xfrm>
          <a:custGeom>
            <a:avLst/>
            <a:gdLst>
              <a:gd name="connsiteX0" fmla="*/ 14477 w 91439"/>
              <a:gd name="connsiteY0" fmla="*/ 14478 h 57911"/>
              <a:gd name="connsiteX1" fmla="*/ 76961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7" y="14478"/>
                </a:moveTo>
                <a:lnTo>
                  <a:pt x="76961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674620" y="5736335"/>
            <a:ext cx="57911" cy="92963"/>
          </a:xfrm>
          <a:custGeom>
            <a:avLst/>
            <a:gdLst>
              <a:gd name="connsiteX0" fmla="*/ 14477 w 57911"/>
              <a:gd name="connsiteY0" fmla="*/ 78485 h 92963"/>
              <a:gd name="connsiteX1" fmla="*/ 16001 w 57911"/>
              <a:gd name="connsiteY1" fmla="*/ 14478 h 92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2963">
                <a:moveTo>
                  <a:pt x="14477" y="78485"/>
                </a:moveTo>
                <a:lnTo>
                  <a:pt x="16001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3883151" y="5727191"/>
            <a:ext cx="57911" cy="91439"/>
          </a:xfrm>
          <a:custGeom>
            <a:avLst/>
            <a:gdLst>
              <a:gd name="connsiteX0" fmla="*/ 14478 w 57911"/>
              <a:gd name="connsiteY0" fmla="*/ 76961 h 91439"/>
              <a:gd name="connsiteX1" fmla="*/ 14478 w 57911"/>
              <a:gd name="connsiteY1" fmla="*/ 14478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1439">
                <a:moveTo>
                  <a:pt x="14478" y="76961"/>
                </a:moveTo>
                <a:lnTo>
                  <a:pt x="14478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6074663" y="5727191"/>
            <a:ext cx="57911" cy="91439"/>
          </a:xfrm>
          <a:custGeom>
            <a:avLst/>
            <a:gdLst>
              <a:gd name="connsiteX0" fmla="*/ 14478 w 57911"/>
              <a:gd name="connsiteY0" fmla="*/ 76961 h 91439"/>
              <a:gd name="connsiteX1" fmla="*/ 16002 w 57911"/>
              <a:gd name="connsiteY1" fmla="*/ 14478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1439">
                <a:moveTo>
                  <a:pt x="14478" y="76961"/>
                </a:moveTo>
                <a:lnTo>
                  <a:pt x="16002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877311" y="3064764"/>
            <a:ext cx="400811" cy="2677667"/>
          </a:xfrm>
          <a:custGeom>
            <a:avLst/>
            <a:gdLst>
              <a:gd name="connsiteX0" fmla="*/ 0 w 400811"/>
              <a:gd name="connsiteY0" fmla="*/ 2677667 h 2677667"/>
              <a:gd name="connsiteX1" fmla="*/ 400811 w 400811"/>
              <a:gd name="connsiteY1" fmla="*/ 2677667 h 2677667"/>
              <a:gd name="connsiteX2" fmla="*/ 400811 w 400811"/>
              <a:gd name="connsiteY2" fmla="*/ 0 h 2677667"/>
              <a:gd name="connsiteX3" fmla="*/ 0 w 400811"/>
              <a:gd name="connsiteY3" fmla="*/ 0 h 2677667"/>
              <a:gd name="connsiteX4" fmla="*/ 0 w 400811"/>
              <a:gd name="connsiteY4" fmla="*/ 2677667 h 2677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1" h="2677667">
                <a:moveTo>
                  <a:pt x="0" y="2677667"/>
                </a:moveTo>
                <a:lnTo>
                  <a:pt x="400811" y="2677667"/>
                </a:lnTo>
                <a:lnTo>
                  <a:pt x="400811" y="0"/>
                </a:lnTo>
                <a:lnTo>
                  <a:pt x="0" y="0"/>
                </a:lnTo>
                <a:lnTo>
                  <a:pt x="0" y="2677667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8" name="Freeform 3"/>
          <p:cNvSpPr/>
          <p:nvPr/>
        </p:nvSpPr>
        <p:spPr>
          <a:xfrm>
            <a:off x="2870961" y="3058414"/>
            <a:ext cx="413511" cy="2690367"/>
          </a:xfrm>
          <a:custGeom>
            <a:avLst/>
            <a:gdLst>
              <a:gd name="connsiteX0" fmla="*/ 6350 w 413511"/>
              <a:gd name="connsiteY0" fmla="*/ 2684017 h 2690367"/>
              <a:gd name="connsiteX1" fmla="*/ 407161 w 413511"/>
              <a:gd name="connsiteY1" fmla="*/ 2684017 h 2690367"/>
              <a:gd name="connsiteX2" fmla="*/ 407161 w 413511"/>
              <a:gd name="connsiteY2" fmla="*/ 6350 h 2690367"/>
              <a:gd name="connsiteX3" fmla="*/ 6350 w 413511"/>
              <a:gd name="connsiteY3" fmla="*/ 6350 h 2690367"/>
              <a:gd name="connsiteX4" fmla="*/ 6350 w 413511"/>
              <a:gd name="connsiteY4" fmla="*/ 2684017 h 2690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3511" h="2690367">
                <a:moveTo>
                  <a:pt x="6350" y="2684017"/>
                </a:moveTo>
                <a:lnTo>
                  <a:pt x="407161" y="2684017"/>
                </a:lnTo>
                <a:lnTo>
                  <a:pt x="407161" y="6350"/>
                </a:lnTo>
                <a:lnTo>
                  <a:pt x="6350" y="6350"/>
                </a:lnTo>
                <a:lnTo>
                  <a:pt x="6350" y="268401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9" name="Freeform 3"/>
          <p:cNvSpPr/>
          <p:nvPr/>
        </p:nvSpPr>
        <p:spPr>
          <a:xfrm>
            <a:off x="3343655" y="3220211"/>
            <a:ext cx="400811" cy="2511552"/>
          </a:xfrm>
          <a:custGeom>
            <a:avLst/>
            <a:gdLst>
              <a:gd name="connsiteX0" fmla="*/ 0 w 400811"/>
              <a:gd name="connsiteY0" fmla="*/ 2511552 h 2511552"/>
              <a:gd name="connsiteX1" fmla="*/ 400811 w 400811"/>
              <a:gd name="connsiteY1" fmla="*/ 2511552 h 2511552"/>
              <a:gd name="connsiteX2" fmla="*/ 400811 w 400811"/>
              <a:gd name="connsiteY2" fmla="*/ 0 h 2511552"/>
              <a:gd name="connsiteX3" fmla="*/ 0 w 400811"/>
              <a:gd name="connsiteY3" fmla="*/ 0 h 2511552"/>
              <a:gd name="connsiteX4" fmla="*/ 0 w 400811"/>
              <a:gd name="connsiteY4" fmla="*/ 2511552 h 25115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1" h="2511552">
                <a:moveTo>
                  <a:pt x="0" y="2511552"/>
                </a:moveTo>
                <a:lnTo>
                  <a:pt x="400811" y="2511552"/>
                </a:lnTo>
                <a:lnTo>
                  <a:pt x="400811" y="0"/>
                </a:lnTo>
                <a:lnTo>
                  <a:pt x="0" y="0"/>
                </a:lnTo>
                <a:lnTo>
                  <a:pt x="0" y="2511552"/>
                </a:lnTo>
              </a:path>
            </a:pathLst>
          </a:custGeom>
          <a:solidFill>
            <a:srgbClr val="4454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0" name="Freeform 3"/>
          <p:cNvSpPr/>
          <p:nvPr/>
        </p:nvSpPr>
        <p:spPr>
          <a:xfrm>
            <a:off x="3337305" y="3213861"/>
            <a:ext cx="413511" cy="2524252"/>
          </a:xfrm>
          <a:custGeom>
            <a:avLst/>
            <a:gdLst>
              <a:gd name="connsiteX0" fmla="*/ 6350 w 413511"/>
              <a:gd name="connsiteY0" fmla="*/ 2517902 h 2524252"/>
              <a:gd name="connsiteX1" fmla="*/ 407161 w 413511"/>
              <a:gd name="connsiteY1" fmla="*/ 2517902 h 2524252"/>
              <a:gd name="connsiteX2" fmla="*/ 407161 w 413511"/>
              <a:gd name="connsiteY2" fmla="*/ 6350 h 2524252"/>
              <a:gd name="connsiteX3" fmla="*/ 6350 w 413511"/>
              <a:gd name="connsiteY3" fmla="*/ 6350 h 2524252"/>
              <a:gd name="connsiteX4" fmla="*/ 6350 w 413511"/>
              <a:gd name="connsiteY4" fmla="*/ 2517902 h 2524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3511" h="2524252">
                <a:moveTo>
                  <a:pt x="6350" y="2517902"/>
                </a:moveTo>
                <a:lnTo>
                  <a:pt x="407161" y="2517902"/>
                </a:lnTo>
                <a:lnTo>
                  <a:pt x="407161" y="6350"/>
                </a:lnTo>
                <a:lnTo>
                  <a:pt x="6350" y="6350"/>
                </a:lnTo>
                <a:lnTo>
                  <a:pt x="6350" y="25179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1" name="Freeform 3"/>
          <p:cNvSpPr/>
          <p:nvPr/>
        </p:nvSpPr>
        <p:spPr>
          <a:xfrm>
            <a:off x="4040123" y="3281171"/>
            <a:ext cx="402335" cy="2464308"/>
          </a:xfrm>
          <a:custGeom>
            <a:avLst/>
            <a:gdLst>
              <a:gd name="connsiteX0" fmla="*/ 0 w 402335"/>
              <a:gd name="connsiteY0" fmla="*/ 2464308 h 2464308"/>
              <a:gd name="connsiteX1" fmla="*/ 402335 w 402335"/>
              <a:gd name="connsiteY1" fmla="*/ 2464308 h 2464308"/>
              <a:gd name="connsiteX2" fmla="*/ 402335 w 402335"/>
              <a:gd name="connsiteY2" fmla="*/ 0 h 2464308"/>
              <a:gd name="connsiteX3" fmla="*/ 0 w 402335"/>
              <a:gd name="connsiteY3" fmla="*/ 0 h 2464308"/>
              <a:gd name="connsiteX4" fmla="*/ 0 w 402335"/>
              <a:gd name="connsiteY4" fmla="*/ 2464308 h 2464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2335" h="2464308">
                <a:moveTo>
                  <a:pt x="0" y="2464308"/>
                </a:moveTo>
                <a:lnTo>
                  <a:pt x="402335" y="2464308"/>
                </a:lnTo>
                <a:lnTo>
                  <a:pt x="402335" y="0"/>
                </a:lnTo>
                <a:lnTo>
                  <a:pt x="0" y="0"/>
                </a:lnTo>
                <a:lnTo>
                  <a:pt x="0" y="2464308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2" name="Freeform 3"/>
          <p:cNvSpPr/>
          <p:nvPr/>
        </p:nvSpPr>
        <p:spPr>
          <a:xfrm>
            <a:off x="4033773" y="3274821"/>
            <a:ext cx="415035" cy="2477008"/>
          </a:xfrm>
          <a:custGeom>
            <a:avLst/>
            <a:gdLst>
              <a:gd name="connsiteX0" fmla="*/ 6350 w 415035"/>
              <a:gd name="connsiteY0" fmla="*/ 2470658 h 2477008"/>
              <a:gd name="connsiteX1" fmla="*/ 408685 w 415035"/>
              <a:gd name="connsiteY1" fmla="*/ 2470658 h 2477008"/>
              <a:gd name="connsiteX2" fmla="*/ 408685 w 415035"/>
              <a:gd name="connsiteY2" fmla="*/ 6350 h 2477008"/>
              <a:gd name="connsiteX3" fmla="*/ 6350 w 415035"/>
              <a:gd name="connsiteY3" fmla="*/ 6350 h 2477008"/>
              <a:gd name="connsiteX4" fmla="*/ 6350 w 415035"/>
              <a:gd name="connsiteY4" fmla="*/ 2470658 h 2477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5035" h="2477008">
                <a:moveTo>
                  <a:pt x="6350" y="2470658"/>
                </a:moveTo>
                <a:lnTo>
                  <a:pt x="408685" y="2470658"/>
                </a:lnTo>
                <a:lnTo>
                  <a:pt x="408685" y="6350"/>
                </a:lnTo>
                <a:lnTo>
                  <a:pt x="6350" y="6350"/>
                </a:lnTo>
                <a:lnTo>
                  <a:pt x="6350" y="24706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3" name="Freeform 3"/>
          <p:cNvSpPr/>
          <p:nvPr/>
        </p:nvSpPr>
        <p:spPr>
          <a:xfrm>
            <a:off x="4503420" y="3541776"/>
            <a:ext cx="403859" cy="2194559"/>
          </a:xfrm>
          <a:custGeom>
            <a:avLst/>
            <a:gdLst>
              <a:gd name="connsiteX0" fmla="*/ 0 w 403859"/>
              <a:gd name="connsiteY0" fmla="*/ 2194559 h 2194559"/>
              <a:gd name="connsiteX1" fmla="*/ 403859 w 403859"/>
              <a:gd name="connsiteY1" fmla="*/ 2194559 h 2194559"/>
              <a:gd name="connsiteX2" fmla="*/ 403859 w 403859"/>
              <a:gd name="connsiteY2" fmla="*/ 0 h 2194559"/>
              <a:gd name="connsiteX3" fmla="*/ 0 w 403859"/>
              <a:gd name="connsiteY3" fmla="*/ 0 h 2194559"/>
              <a:gd name="connsiteX4" fmla="*/ 0 w 403859"/>
              <a:gd name="connsiteY4" fmla="*/ 2194559 h 2194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3859" h="2194559">
                <a:moveTo>
                  <a:pt x="0" y="2194559"/>
                </a:moveTo>
                <a:lnTo>
                  <a:pt x="403859" y="2194559"/>
                </a:lnTo>
                <a:lnTo>
                  <a:pt x="403859" y="0"/>
                </a:lnTo>
                <a:lnTo>
                  <a:pt x="0" y="0"/>
                </a:lnTo>
                <a:lnTo>
                  <a:pt x="0" y="2194559"/>
                </a:lnTo>
              </a:path>
            </a:pathLst>
          </a:custGeom>
          <a:solidFill>
            <a:srgbClr val="4454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4" name="Freeform 3"/>
          <p:cNvSpPr/>
          <p:nvPr/>
        </p:nvSpPr>
        <p:spPr>
          <a:xfrm>
            <a:off x="4497070" y="3535426"/>
            <a:ext cx="416559" cy="2207259"/>
          </a:xfrm>
          <a:custGeom>
            <a:avLst/>
            <a:gdLst>
              <a:gd name="connsiteX0" fmla="*/ 6350 w 416559"/>
              <a:gd name="connsiteY0" fmla="*/ 2200909 h 2207259"/>
              <a:gd name="connsiteX1" fmla="*/ 410209 w 416559"/>
              <a:gd name="connsiteY1" fmla="*/ 2200909 h 2207259"/>
              <a:gd name="connsiteX2" fmla="*/ 410209 w 416559"/>
              <a:gd name="connsiteY2" fmla="*/ 6350 h 2207259"/>
              <a:gd name="connsiteX3" fmla="*/ 6350 w 416559"/>
              <a:gd name="connsiteY3" fmla="*/ 6350 h 2207259"/>
              <a:gd name="connsiteX4" fmla="*/ 6350 w 416559"/>
              <a:gd name="connsiteY4" fmla="*/ 2200909 h 2207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6559" h="2207259">
                <a:moveTo>
                  <a:pt x="6350" y="2200909"/>
                </a:moveTo>
                <a:lnTo>
                  <a:pt x="410209" y="2200909"/>
                </a:lnTo>
                <a:lnTo>
                  <a:pt x="410209" y="6350"/>
                </a:lnTo>
                <a:lnTo>
                  <a:pt x="6350" y="6350"/>
                </a:lnTo>
                <a:lnTo>
                  <a:pt x="6350" y="22009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5" name="Freeform 3"/>
          <p:cNvSpPr/>
          <p:nvPr/>
        </p:nvSpPr>
        <p:spPr>
          <a:xfrm>
            <a:off x="4364735" y="1901951"/>
            <a:ext cx="144779" cy="146304"/>
          </a:xfrm>
          <a:custGeom>
            <a:avLst/>
            <a:gdLst>
              <a:gd name="connsiteX0" fmla="*/ 0 w 144779"/>
              <a:gd name="connsiteY0" fmla="*/ 146304 h 146304"/>
              <a:gd name="connsiteX1" fmla="*/ 144779 w 144779"/>
              <a:gd name="connsiteY1" fmla="*/ 146304 h 146304"/>
              <a:gd name="connsiteX2" fmla="*/ 144779 w 144779"/>
              <a:gd name="connsiteY2" fmla="*/ 0 h 146304"/>
              <a:gd name="connsiteX3" fmla="*/ 0 w 144779"/>
              <a:gd name="connsiteY3" fmla="*/ 0 h 146304"/>
              <a:gd name="connsiteX4" fmla="*/ 0 w 144779"/>
              <a:gd name="connsiteY4" fmla="*/ 146304 h 146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779" h="146304">
                <a:moveTo>
                  <a:pt x="0" y="146304"/>
                </a:moveTo>
                <a:lnTo>
                  <a:pt x="144779" y="146304"/>
                </a:lnTo>
                <a:lnTo>
                  <a:pt x="144779" y="0"/>
                </a:lnTo>
                <a:lnTo>
                  <a:pt x="0" y="0"/>
                </a:lnTo>
                <a:lnTo>
                  <a:pt x="0" y="146304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6" name="Freeform 3"/>
          <p:cNvSpPr/>
          <p:nvPr/>
        </p:nvSpPr>
        <p:spPr>
          <a:xfrm>
            <a:off x="4358385" y="1895601"/>
            <a:ext cx="157479" cy="159004"/>
          </a:xfrm>
          <a:custGeom>
            <a:avLst/>
            <a:gdLst>
              <a:gd name="connsiteX0" fmla="*/ 6350 w 157479"/>
              <a:gd name="connsiteY0" fmla="*/ 152654 h 159004"/>
              <a:gd name="connsiteX1" fmla="*/ 151129 w 157479"/>
              <a:gd name="connsiteY1" fmla="*/ 152654 h 159004"/>
              <a:gd name="connsiteX2" fmla="*/ 151129 w 157479"/>
              <a:gd name="connsiteY2" fmla="*/ 6350 h 159004"/>
              <a:gd name="connsiteX3" fmla="*/ 6350 w 157479"/>
              <a:gd name="connsiteY3" fmla="*/ 6350 h 159004"/>
              <a:gd name="connsiteX4" fmla="*/ 6350 w 157479"/>
              <a:gd name="connsiteY4" fmla="*/ 152654 h 159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7479" h="159004">
                <a:moveTo>
                  <a:pt x="6350" y="152654"/>
                </a:moveTo>
                <a:lnTo>
                  <a:pt x="151129" y="152654"/>
                </a:lnTo>
                <a:lnTo>
                  <a:pt x="151129" y="6350"/>
                </a:lnTo>
                <a:lnTo>
                  <a:pt x="6350" y="6350"/>
                </a:lnTo>
                <a:lnTo>
                  <a:pt x="6350" y="1526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7" name="Freeform 3"/>
          <p:cNvSpPr/>
          <p:nvPr/>
        </p:nvSpPr>
        <p:spPr>
          <a:xfrm>
            <a:off x="6246876" y="1901951"/>
            <a:ext cx="146303" cy="146304"/>
          </a:xfrm>
          <a:custGeom>
            <a:avLst/>
            <a:gdLst>
              <a:gd name="connsiteX0" fmla="*/ 0 w 146303"/>
              <a:gd name="connsiteY0" fmla="*/ 146304 h 146304"/>
              <a:gd name="connsiteX1" fmla="*/ 146303 w 146303"/>
              <a:gd name="connsiteY1" fmla="*/ 146304 h 146304"/>
              <a:gd name="connsiteX2" fmla="*/ 146303 w 146303"/>
              <a:gd name="connsiteY2" fmla="*/ 0 h 146304"/>
              <a:gd name="connsiteX3" fmla="*/ 0 w 146303"/>
              <a:gd name="connsiteY3" fmla="*/ 0 h 146304"/>
              <a:gd name="connsiteX4" fmla="*/ 0 w 146303"/>
              <a:gd name="connsiteY4" fmla="*/ 146304 h 146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303" h="146304">
                <a:moveTo>
                  <a:pt x="0" y="146304"/>
                </a:moveTo>
                <a:lnTo>
                  <a:pt x="146303" y="146304"/>
                </a:lnTo>
                <a:lnTo>
                  <a:pt x="146303" y="0"/>
                </a:lnTo>
                <a:lnTo>
                  <a:pt x="0" y="0"/>
                </a:lnTo>
                <a:lnTo>
                  <a:pt x="0" y="146304"/>
                </a:lnTo>
              </a:path>
            </a:pathLst>
          </a:custGeom>
          <a:solidFill>
            <a:srgbClr val="4454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8" name="Freeform 3"/>
          <p:cNvSpPr/>
          <p:nvPr/>
        </p:nvSpPr>
        <p:spPr>
          <a:xfrm>
            <a:off x="6240526" y="1895601"/>
            <a:ext cx="159003" cy="159004"/>
          </a:xfrm>
          <a:custGeom>
            <a:avLst/>
            <a:gdLst>
              <a:gd name="connsiteX0" fmla="*/ 6350 w 159003"/>
              <a:gd name="connsiteY0" fmla="*/ 152654 h 159004"/>
              <a:gd name="connsiteX1" fmla="*/ 152653 w 159003"/>
              <a:gd name="connsiteY1" fmla="*/ 152654 h 159004"/>
              <a:gd name="connsiteX2" fmla="*/ 152653 w 159003"/>
              <a:gd name="connsiteY2" fmla="*/ 6350 h 159004"/>
              <a:gd name="connsiteX3" fmla="*/ 6350 w 159003"/>
              <a:gd name="connsiteY3" fmla="*/ 6350 h 159004"/>
              <a:gd name="connsiteX4" fmla="*/ 6350 w 159003"/>
              <a:gd name="connsiteY4" fmla="*/ 152654 h 159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9003" h="159004">
                <a:moveTo>
                  <a:pt x="6350" y="152654"/>
                </a:moveTo>
                <a:lnTo>
                  <a:pt x="152653" y="152654"/>
                </a:lnTo>
                <a:lnTo>
                  <a:pt x="152653" y="6350"/>
                </a:lnTo>
                <a:lnTo>
                  <a:pt x="6350" y="6350"/>
                </a:lnTo>
                <a:lnTo>
                  <a:pt x="6350" y="1526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1817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9" name="Freeform 3"/>
          <p:cNvSpPr/>
          <p:nvPr/>
        </p:nvSpPr>
        <p:spPr>
          <a:xfrm>
            <a:off x="2674620" y="5727191"/>
            <a:ext cx="3436620" cy="57911"/>
          </a:xfrm>
          <a:custGeom>
            <a:avLst/>
            <a:gdLst>
              <a:gd name="connsiteX0" fmla="*/ 14477 w 3436620"/>
              <a:gd name="connsiteY0" fmla="*/ 14478 h 57911"/>
              <a:gd name="connsiteX1" fmla="*/ 3422141 w 3436620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6620" h="57911">
                <a:moveTo>
                  <a:pt x="14477" y="14478"/>
                </a:moveTo>
                <a:lnTo>
                  <a:pt x="3422141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5020055" y="5722619"/>
            <a:ext cx="57911" cy="91439"/>
          </a:xfrm>
          <a:custGeom>
            <a:avLst/>
            <a:gdLst>
              <a:gd name="connsiteX0" fmla="*/ 14478 w 57911"/>
              <a:gd name="connsiteY0" fmla="*/ 76962 h 91439"/>
              <a:gd name="connsiteX1" fmla="*/ 14478 w 57911"/>
              <a:gd name="connsiteY1" fmla="*/ 14478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1439">
                <a:moveTo>
                  <a:pt x="14478" y="76962"/>
                </a:moveTo>
                <a:lnTo>
                  <a:pt x="14478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8798051" y="6077711"/>
            <a:ext cx="1485011" cy="39623"/>
          </a:xfrm>
          <a:custGeom>
            <a:avLst/>
            <a:gdLst>
              <a:gd name="connsiteX0" fmla="*/ 9906 w 1485011"/>
              <a:gd name="connsiteY0" fmla="*/ 17843 h 39623"/>
              <a:gd name="connsiteX1" fmla="*/ 1475105 w 1485011"/>
              <a:gd name="connsiteY1" fmla="*/ 9905 h 39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5011" h="39623">
                <a:moveTo>
                  <a:pt x="9906" y="17843"/>
                </a:moveTo>
                <a:lnTo>
                  <a:pt x="1475105" y="990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7086600" y="6077711"/>
            <a:ext cx="1461261" cy="39623"/>
          </a:xfrm>
          <a:custGeom>
            <a:avLst/>
            <a:gdLst>
              <a:gd name="connsiteX0" fmla="*/ 9906 w 1461261"/>
              <a:gd name="connsiteY0" fmla="*/ 9905 h 39623"/>
              <a:gd name="connsiteX1" fmla="*/ 1451356 w 1461261"/>
              <a:gd name="connsiteY1" fmla="*/ 9905 h 39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61261" h="39623">
                <a:moveTo>
                  <a:pt x="9906" y="9905"/>
                </a:moveTo>
                <a:lnTo>
                  <a:pt x="1451356" y="9905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6984491" y="2682239"/>
            <a:ext cx="57911" cy="3075432"/>
          </a:xfrm>
          <a:custGeom>
            <a:avLst/>
            <a:gdLst>
              <a:gd name="connsiteX0" fmla="*/ 14478 w 57911"/>
              <a:gd name="connsiteY0" fmla="*/ 14477 h 3075432"/>
              <a:gd name="connsiteX1" fmla="*/ 14478 w 57911"/>
              <a:gd name="connsiteY1" fmla="*/ 3060954 h 3075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3075432">
                <a:moveTo>
                  <a:pt x="14478" y="14477"/>
                </a:moveTo>
                <a:lnTo>
                  <a:pt x="14478" y="3060954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6909815" y="5131307"/>
            <a:ext cx="91439" cy="57911"/>
          </a:xfrm>
          <a:custGeom>
            <a:avLst/>
            <a:gdLst>
              <a:gd name="connsiteX0" fmla="*/ 14478 w 91439"/>
              <a:gd name="connsiteY0" fmla="*/ 14478 h 57911"/>
              <a:gd name="connsiteX1" fmla="*/ 76962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8" y="14478"/>
                </a:moveTo>
                <a:lnTo>
                  <a:pt x="76962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6909815" y="4503419"/>
            <a:ext cx="91439" cy="57911"/>
          </a:xfrm>
          <a:custGeom>
            <a:avLst/>
            <a:gdLst>
              <a:gd name="connsiteX0" fmla="*/ 14478 w 91439"/>
              <a:gd name="connsiteY0" fmla="*/ 14478 h 57911"/>
              <a:gd name="connsiteX1" fmla="*/ 76962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8" y="14478"/>
                </a:moveTo>
                <a:lnTo>
                  <a:pt x="76962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6909815" y="3887723"/>
            <a:ext cx="91439" cy="57911"/>
          </a:xfrm>
          <a:custGeom>
            <a:avLst/>
            <a:gdLst>
              <a:gd name="connsiteX0" fmla="*/ 14478 w 91439"/>
              <a:gd name="connsiteY0" fmla="*/ 14478 h 57911"/>
              <a:gd name="connsiteX1" fmla="*/ 76962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8" y="14478"/>
                </a:moveTo>
                <a:lnTo>
                  <a:pt x="76962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6909815" y="3268979"/>
            <a:ext cx="91439" cy="57911"/>
          </a:xfrm>
          <a:custGeom>
            <a:avLst/>
            <a:gdLst>
              <a:gd name="connsiteX0" fmla="*/ 14478 w 91439"/>
              <a:gd name="connsiteY0" fmla="*/ 14478 h 57911"/>
              <a:gd name="connsiteX1" fmla="*/ 76962 w 91439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8" y="14478"/>
                </a:moveTo>
                <a:lnTo>
                  <a:pt x="76962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6909815" y="2699004"/>
            <a:ext cx="91439" cy="57911"/>
          </a:xfrm>
          <a:custGeom>
            <a:avLst/>
            <a:gdLst>
              <a:gd name="connsiteX0" fmla="*/ 14478 w 91439"/>
              <a:gd name="connsiteY0" fmla="*/ 14477 h 57911"/>
              <a:gd name="connsiteX1" fmla="*/ 76962 w 91439"/>
              <a:gd name="connsiteY1" fmla="*/ 14477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39" h="57911">
                <a:moveTo>
                  <a:pt x="14478" y="14477"/>
                </a:moveTo>
                <a:lnTo>
                  <a:pt x="76962" y="14477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6915911" y="5718047"/>
            <a:ext cx="92963" cy="57911"/>
          </a:xfrm>
          <a:custGeom>
            <a:avLst/>
            <a:gdLst>
              <a:gd name="connsiteX0" fmla="*/ 14478 w 92963"/>
              <a:gd name="connsiteY0" fmla="*/ 14478 h 57911"/>
              <a:gd name="connsiteX1" fmla="*/ 78485 w 92963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963" h="57911">
                <a:moveTo>
                  <a:pt x="14478" y="14478"/>
                </a:moveTo>
                <a:lnTo>
                  <a:pt x="78485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6982967" y="5727191"/>
            <a:ext cx="57911" cy="91439"/>
          </a:xfrm>
          <a:custGeom>
            <a:avLst/>
            <a:gdLst>
              <a:gd name="connsiteX0" fmla="*/ 14478 w 57911"/>
              <a:gd name="connsiteY0" fmla="*/ 76961 h 91439"/>
              <a:gd name="connsiteX1" fmla="*/ 16002 w 57911"/>
              <a:gd name="connsiteY1" fmla="*/ 14478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1439">
                <a:moveTo>
                  <a:pt x="14478" y="76961"/>
                </a:moveTo>
                <a:lnTo>
                  <a:pt x="16002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8682228" y="5727191"/>
            <a:ext cx="57911" cy="91439"/>
          </a:xfrm>
          <a:custGeom>
            <a:avLst/>
            <a:gdLst>
              <a:gd name="connsiteX0" fmla="*/ 14478 w 57911"/>
              <a:gd name="connsiteY0" fmla="*/ 76961 h 91439"/>
              <a:gd name="connsiteX1" fmla="*/ 14478 w 57911"/>
              <a:gd name="connsiteY1" fmla="*/ 14478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1439">
                <a:moveTo>
                  <a:pt x="14478" y="76961"/>
                </a:moveTo>
                <a:lnTo>
                  <a:pt x="14478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10383011" y="5727191"/>
            <a:ext cx="57911" cy="91439"/>
          </a:xfrm>
          <a:custGeom>
            <a:avLst/>
            <a:gdLst>
              <a:gd name="connsiteX0" fmla="*/ 14478 w 57911"/>
              <a:gd name="connsiteY0" fmla="*/ 76961 h 91439"/>
              <a:gd name="connsiteX1" fmla="*/ 16002 w 57911"/>
              <a:gd name="connsiteY1" fmla="*/ 14478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1439">
                <a:moveTo>
                  <a:pt x="14478" y="76961"/>
                </a:moveTo>
                <a:lnTo>
                  <a:pt x="16002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6982967" y="5718047"/>
            <a:ext cx="3436620" cy="57911"/>
          </a:xfrm>
          <a:custGeom>
            <a:avLst/>
            <a:gdLst>
              <a:gd name="connsiteX0" fmla="*/ 14478 w 3436620"/>
              <a:gd name="connsiteY0" fmla="*/ 14478 h 57911"/>
              <a:gd name="connsiteX1" fmla="*/ 3422142 w 3436620"/>
              <a:gd name="connsiteY1" fmla="*/ 14478 h 57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6620" h="57911">
                <a:moveTo>
                  <a:pt x="14478" y="14478"/>
                </a:moveTo>
                <a:lnTo>
                  <a:pt x="3422142" y="14478"/>
                </a:lnTo>
              </a:path>
            </a:pathLst>
          </a:custGeom>
          <a:ln w="25400">
            <a:solidFill>
              <a:srgbClr val="ED7D3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7831835" y="5727191"/>
            <a:ext cx="57911" cy="91439"/>
          </a:xfrm>
          <a:custGeom>
            <a:avLst/>
            <a:gdLst>
              <a:gd name="connsiteX0" fmla="*/ 14478 w 57911"/>
              <a:gd name="connsiteY0" fmla="*/ 76961 h 91439"/>
              <a:gd name="connsiteX1" fmla="*/ 14478 w 57911"/>
              <a:gd name="connsiteY1" fmla="*/ 14478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1439">
                <a:moveTo>
                  <a:pt x="14478" y="76961"/>
                </a:moveTo>
                <a:lnTo>
                  <a:pt x="14478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9532619" y="5727191"/>
            <a:ext cx="57911" cy="91439"/>
          </a:xfrm>
          <a:custGeom>
            <a:avLst/>
            <a:gdLst>
              <a:gd name="connsiteX0" fmla="*/ 14478 w 57911"/>
              <a:gd name="connsiteY0" fmla="*/ 76961 h 91439"/>
              <a:gd name="connsiteX1" fmla="*/ 16002 w 57911"/>
              <a:gd name="connsiteY1" fmla="*/ 14478 h 91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911" h="91439">
                <a:moveTo>
                  <a:pt x="14478" y="76961"/>
                </a:moveTo>
                <a:lnTo>
                  <a:pt x="16002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705957" y="4114710"/>
            <a:ext cx="2804486" cy="2287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HIV-1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copies/mL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1056" name="TextBox 1"/>
          <p:cNvSpPr txBox="1"/>
          <p:nvPr/>
        </p:nvSpPr>
        <p:spPr>
          <a:xfrm rot="16200000">
            <a:off x="5023957" y="4102010"/>
            <a:ext cx="2804486" cy="2287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HIV-1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copies/mL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4127500" y="30734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058" name="TextBox 1"/>
          <p:cNvSpPr txBox="1"/>
          <p:nvPr/>
        </p:nvSpPr>
        <p:spPr>
          <a:xfrm>
            <a:off x="5245100" y="34036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059" name="TextBox 1"/>
          <p:cNvSpPr txBox="1"/>
          <p:nvPr/>
        </p:nvSpPr>
        <p:spPr>
          <a:xfrm>
            <a:off x="609600" y="800100"/>
            <a:ext cx="10894906" cy="4234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SINGLE: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DTG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+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ABC/3TC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Superior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to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EFV/TDF/FTC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Through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Wk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Arial Black" pitchFamily="18" charset="0"/>
                <a:cs typeface="Arial Black" pitchFamily="18" charset="0"/>
              </a:rPr>
              <a:t>144</a:t>
            </a:r>
          </a:p>
        </p:txBody>
      </p:sp>
      <p:sp>
        <p:nvSpPr>
          <p:cNvPr id="1060" name="TextBox 1"/>
          <p:cNvSpPr txBox="1"/>
          <p:nvPr/>
        </p:nvSpPr>
        <p:spPr>
          <a:xfrm>
            <a:off x="2959100" y="28575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061" name="TextBox 1"/>
          <p:cNvSpPr txBox="1"/>
          <p:nvPr/>
        </p:nvSpPr>
        <p:spPr>
          <a:xfrm>
            <a:off x="3429000" y="29972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8" b="1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062" name="TextBox 1"/>
          <p:cNvSpPr txBox="1"/>
          <p:nvPr/>
        </p:nvSpPr>
        <p:spPr>
          <a:xfrm>
            <a:off x="4572000" y="1917700"/>
            <a:ext cx="1291700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DTG + ABC/3TC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(n = 414)</a:t>
            </a:r>
          </a:p>
        </p:txBody>
      </p:sp>
      <p:sp>
        <p:nvSpPr>
          <p:cNvPr id="1063" name="TextBox 1"/>
          <p:cNvSpPr txBox="1"/>
          <p:nvPr/>
        </p:nvSpPr>
        <p:spPr>
          <a:xfrm>
            <a:off x="6477000" y="1917700"/>
            <a:ext cx="1114088" cy="4180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EFV/TDF/FTC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(n = 419)</a:t>
            </a:r>
          </a:p>
        </p:txBody>
      </p:sp>
      <p:sp>
        <p:nvSpPr>
          <p:cNvPr id="1064" name="TextBox 1"/>
          <p:cNvSpPr txBox="1"/>
          <p:nvPr/>
        </p:nvSpPr>
        <p:spPr>
          <a:xfrm>
            <a:off x="2451100" y="5664200"/>
            <a:ext cx="102592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65" name="TextBox 1"/>
          <p:cNvSpPr txBox="1"/>
          <p:nvPr/>
        </p:nvSpPr>
        <p:spPr>
          <a:xfrm>
            <a:off x="2336800" y="4470400"/>
            <a:ext cx="205184" cy="8284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66" name="TextBox 1"/>
          <p:cNvSpPr txBox="1"/>
          <p:nvPr/>
        </p:nvSpPr>
        <p:spPr>
          <a:xfrm>
            <a:off x="2336800" y="3251200"/>
            <a:ext cx="205184" cy="8284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80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67" name="TextBox 1"/>
          <p:cNvSpPr txBox="1"/>
          <p:nvPr/>
        </p:nvSpPr>
        <p:spPr>
          <a:xfrm>
            <a:off x="2222500" y="2628900"/>
            <a:ext cx="307777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068" name="TextBox 1"/>
          <p:cNvSpPr txBox="1"/>
          <p:nvPr/>
        </p:nvSpPr>
        <p:spPr>
          <a:xfrm>
            <a:off x="3022600" y="5842000"/>
            <a:ext cx="484107" cy="203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Wk 48</a:t>
            </a:r>
          </a:p>
        </p:txBody>
      </p:sp>
      <p:sp>
        <p:nvSpPr>
          <p:cNvPr id="1069" name="TextBox 1"/>
          <p:cNvSpPr txBox="1"/>
          <p:nvPr/>
        </p:nvSpPr>
        <p:spPr>
          <a:xfrm>
            <a:off x="4216400" y="5842000"/>
            <a:ext cx="484107" cy="203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Wk 96</a:t>
            </a:r>
          </a:p>
        </p:txBody>
      </p:sp>
      <p:sp>
        <p:nvSpPr>
          <p:cNvPr id="1070" name="TextBox 1"/>
          <p:cNvSpPr txBox="1"/>
          <p:nvPr/>
        </p:nvSpPr>
        <p:spPr>
          <a:xfrm>
            <a:off x="4254500" y="2616200"/>
            <a:ext cx="480901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8.0%</a:t>
            </a:r>
          </a:p>
        </p:txBody>
      </p:sp>
      <p:sp>
        <p:nvSpPr>
          <p:cNvPr id="1071" name="TextBox 1"/>
          <p:cNvSpPr txBox="1"/>
          <p:nvPr/>
        </p:nvSpPr>
        <p:spPr>
          <a:xfrm>
            <a:off x="3060700" y="2438400"/>
            <a:ext cx="480901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7.4%</a:t>
            </a:r>
          </a:p>
        </p:txBody>
      </p:sp>
      <p:sp>
        <p:nvSpPr>
          <p:cNvPr id="1072" name="TextBox 1"/>
          <p:cNvSpPr txBox="1"/>
          <p:nvPr/>
        </p:nvSpPr>
        <p:spPr>
          <a:xfrm>
            <a:off x="2768600" y="2654300"/>
            <a:ext cx="1017907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(2.5% to 12.3%)</a:t>
            </a:r>
          </a:p>
        </p:txBody>
      </p:sp>
      <p:sp>
        <p:nvSpPr>
          <p:cNvPr id="1073" name="TextBox 1"/>
          <p:cNvSpPr txBox="1"/>
          <p:nvPr/>
        </p:nvSpPr>
        <p:spPr>
          <a:xfrm>
            <a:off x="3962400" y="2857500"/>
            <a:ext cx="2120773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622300" algn="l"/>
                <a:tab pos="1092200" algn="l"/>
                <a:tab pos="1384300" algn="l"/>
                <a:tab pos="1727200" algn="l"/>
              </a:tabLst>
            </a:pP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(2.3% to 13.8%)</a:t>
            </a:r>
          </a:p>
          <a:p>
            <a:pPr>
              <a:lnSpc>
                <a:spcPts val="1200"/>
              </a:lnSpc>
              <a:tabLst>
                <a:tab pos="622300" algn="l"/>
                <a:tab pos="1092200" algn="l"/>
                <a:tab pos="1384300" algn="l"/>
                <a:tab pos="1727200" algn="l"/>
              </a:tabLst>
            </a:pPr>
            <a:r>
              <a:rPr lang="en-US" altLang="zh-CN" dirty="0"/>
              <a:t>			</a:t>
            </a: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8.3%</a:t>
            </a:r>
          </a:p>
          <a:p>
            <a:pPr>
              <a:lnSpc>
                <a:spcPts val="1400"/>
              </a:lnSpc>
              <a:tabLst>
                <a:tab pos="622300" algn="l"/>
                <a:tab pos="1092200" algn="l"/>
                <a:tab pos="1384300" algn="l"/>
                <a:tab pos="1727200" algn="l"/>
              </a:tabLst>
            </a:pPr>
            <a:r>
              <a:rPr lang="en-US" altLang="zh-CN" dirty="0"/>
              <a:t>		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(2.0% to 14.6%)</a:t>
            </a:r>
          </a:p>
          <a:p>
            <a:pPr>
              <a:lnSpc>
                <a:spcPts val="1800"/>
              </a:lnSpc>
              <a:tabLst>
                <a:tab pos="622300" algn="l"/>
                <a:tab pos="1092200" algn="l"/>
                <a:tab pos="1384300" algn="l"/>
                <a:tab pos="1727200" algn="l"/>
              </a:tabLst>
            </a:pPr>
            <a:r>
              <a:rPr lang="en-US" altLang="zh-CN" dirty="0"/>
              <a:t>	</a:t>
            </a: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72</a:t>
            </a:r>
          </a:p>
          <a:p>
            <a:pPr>
              <a:lnSpc>
                <a:spcPts val="2300"/>
              </a:lnSpc>
              <a:tabLst>
                <a:tab pos="622300" algn="l"/>
                <a:tab pos="1092200" algn="l"/>
                <a:tab pos="1384300" algn="l"/>
                <a:tab pos="1727200" algn="l"/>
              </a:tabLst>
            </a:pPr>
            <a:r>
              <a:rPr lang="en-US" altLang="zh-CN" dirty="0"/>
              <a:t>				</a:t>
            </a:r>
            <a:r>
              <a:rPr lang="en-US" altLang="zh-CN" sz="1598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074" name="TextBox 1"/>
          <p:cNvSpPr txBox="1"/>
          <p:nvPr/>
        </p:nvSpPr>
        <p:spPr>
          <a:xfrm>
            <a:off x="5283200" y="5842000"/>
            <a:ext cx="573875" cy="203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Wk 144</a:t>
            </a:r>
          </a:p>
        </p:txBody>
      </p:sp>
      <p:sp>
        <p:nvSpPr>
          <p:cNvPr id="1075" name="TextBox 1"/>
          <p:cNvSpPr txBox="1"/>
          <p:nvPr/>
        </p:nvSpPr>
        <p:spPr>
          <a:xfrm>
            <a:off x="1892300" y="6134100"/>
            <a:ext cx="3378810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2098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Pts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2209800" algn="l"/>
              </a:tabLst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Pappa K, et al. ICAAC 2014. Abstract H-647a.</a:t>
            </a:r>
          </a:p>
        </p:txBody>
      </p:sp>
      <p:sp>
        <p:nvSpPr>
          <p:cNvPr id="1076" name="TextBox 1"/>
          <p:cNvSpPr txBox="1"/>
          <p:nvPr/>
        </p:nvSpPr>
        <p:spPr>
          <a:xfrm>
            <a:off x="7416800" y="6197600"/>
            <a:ext cx="909993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HIV-1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RNA</a:t>
            </a:r>
          </a:p>
          <a:p>
            <a:pPr>
              <a:lnSpc>
                <a:spcPts val="1600"/>
              </a:lnSpc>
              <a:tabLst>
                <a:tab pos="1651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(c/mL)</a:t>
            </a:r>
          </a:p>
        </p:txBody>
      </p:sp>
      <p:sp>
        <p:nvSpPr>
          <p:cNvPr id="1077" name="TextBox 1"/>
          <p:cNvSpPr txBox="1"/>
          <p:nvPr/>
        </p:nvSpPr>
        <p:spPr>
          <a:xfrm>
            <a:off x="8839200" y="6197600"/>
            <a:ext cx="1328890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15900" algn="l"/>
              </a:tabLst>
            </a:pP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CD4+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Count</a:t>
            </a:r>
          </a:p>
          <a:p>
            <a:pPr>
              <a:lnSpc>
                <a:spcPts val="1600"/>
              </a:lnSpc>
              <a:tabLst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(cells/mm</a:t>
            </a:r>
            <a:r>
              <a:rPr lang="en-US" altLang="zh-CN" sz="935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403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78" name="TextBox 1"/>
          <p:cNvSpPr txBox="1"/>
          <p:nvPr/>
        </p:nvSpPr>
        <p:spPr>
          <a:xfrm>
            <a:off x="7099300" y="5372100"/>
            <a:ext cx="503343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204/185/</a:t>
            </a:r>
          </a:p>
        </p:txBody>
      </p:sp>
      <p:sp>
        <p:nvSpPr>
          <p:cNvPr id="1079" name="TextBox 1"/>
          <p:cNvSpPr txBox="1"/>
          <p:nvPr/>
        </p:nvSpPr>
        <p:spPr>
          <a:xfrm>
            <a:off x="8013700" y="5372100"/>
            <a:ext cx="432811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92/</a:t>
            </a:r>
            <a:r>
              <a:rPr lang="en-US" altLang="zh-CN" sz="1103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80/</a:t>
            </a:r>
          </a:p>
        </p:txBody>
      </p:sp>
      <p:sp>
        <p:nvSpPr>
          <p:cNvPr id="1080" name="TextBox 1"/>
          <p:cNvSpPr txBox="1"/>
          <p:nvPr/>
        </p:nvSpPr>
        <p:spPr>
          <a:xfrm>
            <a:off x="8826500" y="5372100"/>
            <a:ext cx="503343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262/230/</a:t>
            </a:r>
          </a:p>
        </p:txBody>
      </p:sp>
      <p:sp>
        <p:nvSpPr>
          <p:cNvPr id="1081" name="TextBox 1"/>
          <p:cNvSpPr txBox="1"/>
          <p:nvPr/>
        </p:nvSpPr>
        <p:spPr>
          <a:xfrm>
            <a:off x="9740900" y="5372100"/>
            <a:ext cx="468077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34/</a:t>
            </a:r>
            <a:r>
              <a:rPr lang="en-US" altLang="zh-CN" sz="1103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35/</a:t>
            </a:r>
          </a:p>
        </p:txBody>
      </p:sp>
      <p:sp>
        <p:nvSpPr>
          <p:cNvPr id="1082" name="TextBox 1"/>
          <p:cNvSpPr txBox="1"/>
          <p:nvPr/>
        </p:nvSpPr>
        <p:spPr>
          <a:xfrm>
            <a:off x="7010400" y="5549900"/>
            <a:ext cx="1502014" cy="5078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14300" algn="l"/>
              </a:tabLst>
            </a:pPr>
            <a:r>
              <a:rPr lang="en-US" altLang="zh-CN" dirty="0"/>
              <a:t>	</a:t>
            </a: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en-US" altLang="zh-CN" sz="11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288</a:t>
            </a:r>
            <a:r>
              <a:rPr lang="en-US" altLang="zh-CN" sz="1103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134</a:t>
            </a:r>
            <a:r>
              <a:rPr lang="en-US" altLang="zh-CN" sz="11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131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14300" algn="l"/>
              </a:tabLst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≤ 100,000 &gt; 100,000</a:t>
            </a:r>
          </a:p>
        </p:txBody>
      </p:sp>
      <p:sp>
        <p:nvSpPr>
          <p:cNvPr id="1083" name="TextBox 1"/>
          <p:cNvSpPr txBox="1"/>
          <p:nvPr/>
        </p:nvSpPr>
        <p:spPr>
          <a:xfrm>
            <a:off x="8851900" y="5549900"/>
            <a:ext cx="458459" cy="5078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8100" algn="l"/>
              </a:tabLst>
            </a:pP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altLang="zh-CN" sz="11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357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&gt; 200</a:t>
            </a:r>
          </a:p>
        </p:txBody>
      </p:sp>
      <p:sp>
        <p:nvSpPr>
          <p:cNvPr id="1084" name="TextBox 1"/>
          <p:cNvSpPr txBox="1"/>
          <p:nvPr/>
        </p:nvSpPr>
        <p:spPr>
          <a:xfrm>
            <a:off x="9753600" y="5549900"/>
            <a:ext cx="423193" cy="5078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3" b="1" dirty="0">
                <a:latin typeface="Times New Roman" pitchFamily="18" charset="0"/>
                <a:cs typeface="Times New Roman" pitchFamily="18" charset="0"/>
              </a:rPr>
              <a:t>62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/>
            </a:pP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≤ 200</a:t>
            </a:r>
          </a:p>
        </p:txBody>
      </p:sp>
      <p:sp>
        <p:nvSpPr>
          <p:cNvPr id="1085" name="TextBox 1"/>
          <p:cNvSpPr txBox="1"/>
          <p:nvPr/>
        </p:nvSpPr>
        <p:spPr>
          <a:xfrm>
            <a:off x="6756400" y="5651500"/>
            <a:ext cx="102592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86" name="TextBox 1"/>
          <p:cNvSpPr txBox="1"/>
          <p:nvPr/>
        </p:nvSpPr>
        <p:spPr>
          <a:xfrm>
            <a:off x="6654800" y="4470400"/>
            <a:ext cx="205184" cy="8284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87" name="TextBox 1"/>
          <p:cNvSpPr txBox="1"/>
          <p:nvPr/>
        </p:nvSpPr>
        <p:spPr>
          <a:xfrm>
            <a:off x="6654800" y="3251200"/>
            <a:ext cx="205184" cy="8284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80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88" name="TextBox 1"/>
          <p:cNvSpPr txBox="1"/>
          <p:nvPr/>
        </p:nvSpPr>
        <p:spPr>
          <a:xfrm>
            <a:off x="6540500" y="2616200"/>
            <a:ext cx="307777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089" name="TextBox 1"/>
          <p:cNvSpPr txBox="1"/>
          <p:nvPr/>
        </p:nvSpPr>
        <p:spPr>
          <a:xfrm>
            <a:off x="7137400" y="32512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90" name="TextBox 1"/>
          <p:cNvSpPr txBox="1"/>
          <p:nvPr/>
        </p:nvSpPr>
        <p:spPr>
          <a:xfrm>
            <a:off x="7416800" y="35052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8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091" name="TextBox 1"/>
          <p:cNvSpPr txBox="1"/>
          <p:nvPr/>
        </p:nvSpPr>
        <p:spPr>
          <a:xfrm>
            <a:off x="8001000" y="34163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092" name="TextBox 1"/>
          <p:cNvSpPr txBox="1"/>
          <p:nvPr/>
        </p:nvSpPr>
        <p:spPr>
          <a:xfrm>
            <a:off x="8293100" y="36576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8" b="1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093" name="TextBox 1"/>
          <p:cNvSpPr txBox="1"/>
          <p:nvPr/>
        </p:nvSpPr>
        <p:spPr>
          <a:xfrm>
            <a:off x="8864600" y="32512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94" name="TextBox 1"/>
          <p:cNvSpPr txBox="1"/>
          <p:nvPr/>
        </p:nvSpPr>
        <p:spPr>
          <a:xfrm>
            <a:off x="9156700" y="35052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8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095" name="TextBox 1"/>
          <p:cNvSpPr txBox="1"/>
          <p:nvPr/>
        </p:nvSpPr>
        <p:spPr>
          <a:xfrm>
            <a:off x="9715500" y="36576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8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96" name="TextBox 1"/>
          <p:cNvSpPr txBox="1"/>
          <p:nvPr/>
        </p:nvSpPr>
        <p:spPr>
          <a:xfrm>
            <a:off x="10020300" y="3771900"/>
            <a:ext cx="205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596" b="1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overall_0_131944394671681791 columns_1_131944394671681791 </a:t>
            </a:r>
          </a:p>
        </p:txBody>
      </p:sp>
    </p:spTree>
    <p:extLst>
      <p:ext uri="{BB962C8B-B14F-4D97-AF65-F5344CB8AC3E}">
        <p14:creationId xmlns:p14="http://schemas.microsoft.com/office/powerpoint/2010/main" val="40067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1143000" y="3022600"/>
            <a:ext cx="2908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Proportion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participants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(%)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92400" y="241300"/>
            <a:ext cx="6781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SECOND-LINE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Study: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RAL+LPV/r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vs.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2NRTIs+LPV/r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683000" y="5080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178300" y="5080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466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0419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991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1087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718300" y="5080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404100" y="5080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0137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6995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94234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00457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073400" y="48768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857500" y="1536700"/>
            <a:ext cx="317500" cy="325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27000" algn="l"/>
              </a:tabLst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66700" y="5308600"/>
            <a:ext cx="91948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413000" algn="l"/>
                <a:tab pos="3949700" algn="l"/>
                <a:tab pos="5943600" algn="l"/>
              </a:tabLst>
            </a:pPr>
            <a:r>
              <a:rPr lang="en-US" altLang="zh-CN" dirty="0"/>
              <a:t>			</a:t>
            </a:r>
            <a:r>
              <a:rPr lang="en-US" altLang="zh-CN" sz="1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Time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(weeks)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2413000" algn="l"/>
                <a:tab pos="3949700" algn="l"/>
                <a:tab pos="59436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Figure.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Proportion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200cp/mL.</a:t>
            </a:r>
          </a:p>
          <a:p>
            <a:pPr>
              <a:lnSpc>
                <a:spcPts val="1600"/>
              </a:lnSpc>
              <a:tabLst>
                <a:tab pos="2413000" algn="l"/>
                <a:tab pos="3949700" algn="l"/>
                <a:tab pos="5943600" algn="l"/>
              </a:tabLst>
            </a:pPr>
            <a:r>
              <a:rPr lang="en-US" altLang="zh-CN" dirty="0"/>
              <a:t>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intention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population.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2413000" algn="l"/>
                <a:tab pos="3949700" algn="l"/>
                <a:tab pos="5943600" algn="l"/>
              </a:tabLst>
            </a:pP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SECOND-LINE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Lancet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2013;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381: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2091-99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912100" y="1079500"/>
            <a:ext cx="2425700" cy="375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48w.,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n=223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(83%)</a:t>
            </a:r>
          </a:p>
          <a:p>
            <a:pPr>
              <a:lnSpc>
                <a:spcPts val="16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dirty="0"/>
              <a:t>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n=219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271</a:t>
            </a:r>
          </a:p>
          <a:p>
            <a:pPr>
              <a:lnSpc>
                <a:spcPts val="16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dirty="0"/>
              <a:t>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(81%)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group,</a:t>
            </a:r>
          </a:p>
          <a:p>
            <a:pPr>
              <a:lnSpc>
                <a:spcPts val="16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dirty="0"/>
              <a:t>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VL&lt;200cp/mL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48,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1.8%,</a:t>
            </a:r>
          </a:p>
          <a:p>
            <a:pPr>
              <a:lnSpc>
                <a:spcPts val="16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dirty="0"/>
              <a:t>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-4.7to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8.3</a:t>
            </a:r>
          </a:p>
          <a:p>
            <a:pPr>
              <a:lnSpc>
                <a:spcPts val="29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dirty="0"/>
              <a:t>			</a:t>
            </a:r>
            <a:r>
              <a:rPr lang="en-US" altLang="zh-CN" sz="159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NON-INFERIORITY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dirty="0"/>
              <a:t>		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RAL+LPV/r</a:t>
            </a:r>
          </a:p>
          <a:p>
            <a:pPr>
              <a:lnSpc>
                <a:spcPts val="2000"/>
              </a:lnSpc>
              <a:tabLst>
                <a:tab pos="127000" algn="l"/>
                <a:tab pos="139700" algn="l"/>
                <a:tab pos="203200" algn="l"/>
                <a:tab pos="304800" algn="l"/>
                <a:tab pos="698500" algn="l"/>
                <a:tab pos="952500" algn="l"/>
                <a:tab pos="1384300" algn="l"/>
                <a:tab pos="1435100" algn="l"/>
              </a:tabLst>
            </a:pPr>
            <a:r>
              <a:rPr lang="en-US" altLang="zh-CN" dirty="0"/>
              <a:t>	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NRTI+LPV/r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632200" y="1117600"/>
            <a:ext cx="3073400" cy="306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541randomised</a:t>
            </a:r>
          </a:p>
          <a:p>
            <a:pPr>
              <a:lnSpc>
                <a:spcPts val="16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N=271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NRTI+LPV/r</a:t>
            </a:r>
          </a:p>
          <a:p>
            <a:pPr>
              <a:lnSpc>
                <a:spcPts val="16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dirty="0"/>
              <a:t>		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N=270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RAL+LPV/r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dirty="0"/>
              <a:t>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Median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reaching</a:t>
            </a:r>
          </a:p>
          <a:p>
            <a:pPr>
              <a:lnSpc>
                <a:spcPts val="16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dirty="0"/>
              <a:t>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endpoint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</a:p>
          <a:p>
            <a:pPr>
              <a:lnSpc>
                <a:spcPts val="16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dirty="0"/>
              <a:t>			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12.0w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pPr>
              <a:lnSpc>
                <a:spcPts val="16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dirty="0"/>
              <a:t>	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RAL</a:t>
            </a:r>
          </a:p>
          <a:p>
            <a:pPr>
              <a:lnSpc>
                <a:spcPts val="16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dirty="0"/>
              <a:t>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viz.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1.41,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  <a:p>
            <a:pPr>
              <a:lnSpc>
                <a:spcPts val="1600"/>
              </a:lnSpc>
              <a:tabLst>
                <a:tab pos="25400" algn="l"/>
                <a:tab pos="63500" algn="l"/>
                <a:tab pos="876300" algn="l"/>
                <a:tab pos="901700" algn="l"/>
                <a:tab pos="952500" algn="l"/>
                <a:tab pos="977900" algn="l"/>
                <a:tab pos="1117600" algn="l"/>
                <a:tab pos="1168400" algn="l"/>
              </a:tabLst>
            </a:pPr>
            <a:r>
              <a:rPr lang="en-US" altLang="zh-CN" dirty="0"/>
              <a:t>		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1.2-1.7;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p=0.001)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55600" y="1917700"/>
            <a:ext cx="1701800" cy="287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Non-inferiority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				</a:t>
            </a:r>
            <a:r>
              <a:rPr lang="en-US" altLang="zh-CN" sz="1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		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suppression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achieved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48w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			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earlier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suppression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1598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raltegravir</a:t>
            </a:r>
            <a:endParaRPr lang="en-US" altLang="zh-CN" sz="1598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						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vs.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							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					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lopinavir/ritonavir</a:t>
            </a:r>
          </a:p>
          <a:p>
            <a:pPr>
              <a:lnSpc>
                <a:spcPts val="1900"/>
              </a:lnSpc>
              <a:tabLst>
                <a:tab pos="76200" algn="l"/>
                <a:tab pos="152400" algn="l"/>
                <a:tab pos="203200" algn="l"/>
                <a:tab pos="254000" algn="l"/>
                <a:tab pos="368300" algn="l"/>
                <a:tab pos="520700" algn="l"/>
                <a:tab pos="698500" algn="l"/>
                <a:tab pos="711200" algn="l"/>
                <a:tab pos="736600" algn="l"/>
              </a:tabLst>
            </a:pPr>
            <a:r>
              <a:rPr lang="en-US" altLang="zh-CN" dirty="0"/>
              <a:t>					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arm</a:t>
            </a:r>
          </a:p>
        </p:txBody>
      </p:sp>
      <p:sp>
        <p:nvSpPr>
          <p:cNvPr id="2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overall_0_131944394692582774 columns_1_131944394692582774 </a:t>
            </a:r>
          </a:p>
        </p:txBody>
      </p:sp>
    </p:spTree>
    <p:extLst>
      <p:ext uri="{BB962C8B-B14F-4D97-AF65-F5344CB8AC3E}">
        <p14:creationId xmlns:p14="http://schemas.microsoft.com/office/powerpoint/2010/main" val="193885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cornerstone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HIV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Maximal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suppression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viral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replication (undetectable VL)</a:t>
            </a:r>
          </a:p>
          <a:p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Restoration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immune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(CD4 cell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count)</a:t>
            </a:r>
          </a:p>
          <a:p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HIV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morbidity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mortality</a:t>
            </a:r>
          </a:p>
          <a:p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Preservation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therapeutic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options</a:t>
            </a:r>
          </a:p>
          <a:p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Improvement in quality of life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ART is lifelong, 100% adherence is essential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New drugs have lesser s/e and toxicity profile 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Greater selection of drugs to fit into patient’s profile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FDC and daily dosing 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overall_1_131961098581929933 columns_1_131961098581929933 </a:t>
            </a:r>
          </a:p>
        </p:txBody>
      </p:sp>
    </p:spTree>
    <p:extLst>
      <p:ext uri="{BB962C8B-B14F-4D97-AF65-F5344CB8AC3E}">
        <p14:creationId xmlns:p14="http://schemas.microsoft.com/office/powerpoint/2010/main" val="178182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2006600" y="3314700"/>
            <a:ext cx="1181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Patients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(%)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683000" y="5080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178300" y="5080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5466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0419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991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1087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718300" y="5080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404100" y="5080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0137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6995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94234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045700" y="51054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073400" y="48768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857500" y="1536700"/>
            <a:ext cx="317500" cy="325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27000" algn="l"/>
              </a:tabLst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019300" y="5321300"/>
            <a:ext cx="83439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81000" algn="l"/>
                <a:tab pos="889000" algn="l"/>
                <a:tab pos="2362200" algn="l"/>
                <a:tab pos="4102100" algn="l"/>
                <a:tab pos="4191000" algn="l"/>
              </a:tabLst>
            </a:pPr>
            <a:r>
              <a:rPr lang="en-US" altLang="zh-CN" dirty="0"/>
              <a:t>					</a:t>
            </a:r>
            <a:r>
              <a:rPr lang="en-US" altLang="zh-CN" sz="1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Time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(weeks)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381000" algn="l"/>
                <a:tab pos="889000" algn="l"/>
                <a:tab pos="2362200" algn="l"/>
                <a:tab pos="4102100" algn="l"/>
                <a:tab pos="4191000" algn="l"/>
              </a:tabLst>
            </a:pP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Snapshot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proportion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HIV-1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than50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copies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mL,</a:t>
            </a:r>
          </a:p>
          <a:p>
            <a:pPr>
              <a:lnSpc>
                <a:spcPts val="1600"/>
              </a:lnSpc>
              <a:tabLst>
                <a:tab pos="381000" algn="l"/>
                <a:tab pos="889000" algn="l"/>
                <a:tab pos="2362200" algn="l"/>
                <a:tab pos="4102100" algn="l"/>
                <a:tab pos="4191000" algn="l"/>
              </a:tabLst>
            </a:pPr>
            <a:r>
              <a:rPr lang="en-US" altLang="zh-CN" dirty="0"/>
              <a:t>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visit.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randomly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assigned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</a:p>
          <a:p>
            <a:pPr>
              <a:lnSpc>
                <a:spcPts val="1600"/>
              </a:lnSpc>
              <a:tabLst>
                <a:tab pos="381000" algn="l"/>
                <a:tab pos="889000" algn="l"/>
                <a:tab pos="2362200" algn="l"/>
                <a:tab pos="4102100" algn="l"/>
                <a:tab pos="4191000" algn="l"/>
              </a:tabLst>
            </a:pPr>
            <a:r>
              <a:rPr lang="en-US" altLang="zh-CN" dirty="0"/>
              <a:t>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drug,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excluding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</a:p>
          <a:p>
            <a:pPr>
              <a:lnSpc>
                <a:spcPts val="1600"/>
              </a:lnSpc>
              <a:tabLst>
                <a:tab pos="381000" algn="l"/>
                <a:tab pos="889000" algn="l"/>
                <a:tab pos="2362200" algn="l"/>
                <a:tab pos="4102100" algn="l"/>
                <a:tab pos="4191000" algn="l"/>
              </a:tabLst>
            </a:pPr>
            <a:r>
              <a:rPr lang="en-US" altLang="zh-CN" dirty="0"/>
              <a:t>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violations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practice.</a:t>
            </a:r>
          </a:p>
          <a:p>
            <a:pPr>
              <a:lnSpc>
                <a:spcPts val="1700"/>
              </a:lnSpc>
              <a:tabLst>
                <a:tab pos="381000" algn="l"/>
                <a:tab pos="889000" algn="l"/>
                <a:tab pos="2362200" algn="l"/>
                <a:tab pos="4102100" algn="l"/>
                <a:tab pos="4191000" algn="l"/>
              </a:tabLst>
            </a:pPr>
            <a:r>
              <a:rPr lang="en-US" altLang="zh-CN" dirty="0"/>
              <a:t>				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Cahn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SAILING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Study.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Lancet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2013;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382: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700-08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442200" y="431800"/>
            <a:ext cx="3530600" cy="441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Treatment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antiretroviral</a:t>
            </a:r>
          </a:p>
          <a:p>
            <a:pPr>
              <a:lnSpc>
                <a:spcPts val="21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	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experienced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patients.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		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N=251(71%)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DTG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354</a:t>
            </a:r>
          </a:p>
          <a:p>
            <a:pPr>
              <a:lnSpc>
                <a:spcPts val="16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VL&lt;50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48w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						</a:t>
            </a:r>
            <a:r>
              <a:rPr lang="en-US" altLang="zh-CN" sz="1403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P=0.03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			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N=230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(64%)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RAL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6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361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VL&lt;50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48w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P=0.003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>
              <a:lnSpc>
                <a:spcPts val="16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P=0.03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	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Dolutegravir</a:t>
            </a:r>
          </a:p>
          <a:p>
            <a:pPr>
              <a:lnSpc>
                <a:spcPts val="2000"/>
              </a:lnSpc>
              <a:tabLst>
                <a:tab pos="50800" algn="l"/>
                <a:tab pos="114300" algn="l"/>
                <a:tab pos="469900" algn="l"/>
                <a:tab pos="749300" algn="l"/>
                <a:tab pos="990600" algn="l"/>
                <a:tab pos="1092200" algn="l"/>
                <a:tab pos="1181100" algn="l"/>
                <a:tab pos="1816100" algn="l"/>
                <a:tab pos="1854200" algn="l"/>
                <a:tab pos="1879600" algn="l"/>
              </a:tabLst>
            </a:pPr>
            <a:r>
              <a:rPr lang="en-US" altLang="zh-CN" dirty="0"/>
              <a:t>										</a:t>
            </a:r>
            <a:r>
              <a:rPr lang="en-US" altLang="zh-CN" sz="140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Raltegravir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670300" y="292100"/>
            <a:ext cx="3187700" cy="393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63500" algn="l"/>
                <a:tab pos="342900" algn="l"/>
                <a:tab pos="1511300" algn="l"/>
                <a:tab pos="1866900" algn="l"/>
                <a:tab pos="18796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SAILING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STUDY</a:t>
            </a:r>
          </a:p>
          <a:p>
            <a:pPr>
              <a:lnSpc>
                <a:spcPts val="2100"/>
              </a:lnSpc>
              <a:tabLst>
                <a:tab pos="63500" algn="l"/>
                <a:tab pos="342900" algn="l"/>
                <a:tab pos="1511300" algn="l"/>
                <a:tab pos="1866900" algn="l"/>
                <a:tab pos="1879600" algn="l"/>
              </a:tabLst>
            </a:pPr>
            <a:r>
              <a:rPr lang="en-US" altLang="zh-CN" sz="1800" dirty="0">
                <a:solidFill>
                  <a:srgbClr val="C00000"/>
                </a:solidFill>
                <a:latin typeface="Arial Black" pitchFamily="18" charset="0"/>
                <a:cs typeface="Arial Black" pitchFamily="18" charset="0"/>
              </a:rPr>
              <a:t>ARV-experienced</a:t>
            </a:r>
          </a:p>
          <a:p>
            <a:pPr>
              <a:lnSpc>
                <a:spcPts val="2100"/>
              </a:lnSpc>
              <a:tabLst>
                <a:tab pos="63500" algn="l"/>
                <a:tab pos="342900" algn="l"/>
                <a:tab pos="1511300" algn="l"/>
                <a:tab pos="1866900" algn="l"/>
                <a:tab pos="18796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INSTI-naive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63500" algn="l"/>
                <a:tab pos="342900" algn="l"/>
                <a:tab pos="1511300" algn="l"/>
                <a:tab pos="1866900" algn="l"/>
                <a:tab pos="1879600" algn="l"/>
              </a:tabLst>
            </a:pPr>
            <a:r>
              <a:rPr lang="en-US" altLang="zh-CN" dirty="0"/>
              <a:t>			</a:t>
            </a:r>
            <a:r>
              <a:rPr lang="en-US" altLang="zh-CN" sz="140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724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randomised</a:t>
            </a:r>
          </a:p>
          <a:p>
            <a:pPr>
              <a:lnSpc>
                <a:spcPts val="1600"/>
              </a:lnSpc>
              <a:tabLst>
                <a:tab pos="63500" algn="l"/>
                <a:tab pos="342900" algn="l"/>
                <a:tab pos="1511300" algn="l"/>
                <a:tab pos="1866900" algn="l"/>
                <a:tab pos="1879600" algn="l"/>
              </a:tabLst>
            </a:pPr>
            <a:r>
              <a:rPr lang="en-US" altLang="zh-CN" dirty="0"/>
              <a:t>				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N=357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DTG</a:t>
            </a:r>
          </a:p>
          <a:p>
            <a:pPr>
              <a:lnSpc>
                <a:spcPts val="1600"/>
              </a:lnSpc>
              <a:tabLst>
                <a:tab pos="63500" algn="l"/>
                <a:tab pos="342900" algn="l"/>
                <a:tab pos="1511300" algn="l"/>
                <a:tab pos="1866900" algn="l"/>
                <a:tab pos="1879600" algn="l"/>
              </a:tabLst>
            </a:pPr>
            <a:r>
              <a:rPr lang="en-US" altLang="zh-CN" dirty="0"/>
              <a:t>					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N=362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RAL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17500" y="1993900"/>
            <a:ext cx="1790700" cy="15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28600" algn="l"/>
                <a:tab pos="241300" algn="l"/>
                <a:tab pos="292100" algn="l"/>
                <a:tab pos="457200" algn="l"/>
              </a:tabLst>
            </a:pPr>
            <a:r>
              <a:rPr lang="en-US" altLang="zh-CN" dirty="0"/>
              <a:t>			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Superiority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  <a:tab pos="292100" algn="l"/>
                <a:tab pos="4572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demonstrated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  <a:tab pos="292100" algn="l"/>
                <a:tab pos="4572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DTG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  <a:tab pos="292100" algn="l"/>
                <a:tab pos="457200" algn="l"/>
              </a:tabLst>
            </a:pPr>
            <a:r>
              <a:rPr lang="en-US" altLang="zh-CN" dirty="0"/>
              <a:t>		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ART-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  <a:tab pos="292100" algn="l"/>
                <a:tab pos="4572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experienced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  <a:tab pos="292100" algn="l"/>
                <a:tab pos="457200" algn="l"/>
              </a:tabLst>
            </a:pPr>
            <a:r>
              <a:rPr lang="en-US" altLang="zh-CN" dirty="0"/>
              <a:t>				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</a:p>
        </p:txBody>
      </p:sp>
      <p:sp>
        <p:nvSpPr>
          <p:cNvPr id="21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overall_0_131944394710183325 columns_1_131944394710183325 </a:t>
            </a:r>
          </a:p>
        </p:txBody>
      </p:sp>
    </p:spTree>
    <p:extLst>
      <p:ext uri="{BB962C8B-B14F-4D97-AF65-F5344CB8AC3E}">
        <p14:creationId xmlns:p14="http://schemas.microsoft.com/office/powerpoint/2010/main" val="290831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0" y="98838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7300" y="533400"/>
            <a:ext cx="6375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5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Comparing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Fixed-Dose</a:t>
            </a:r>
            <a:r>
              <a:rPr lang="en-US" altLang="zh-CN" sz="2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>
                <a:solidFill>
                  <a:srgbClr val="000000"/>
                </a:solidFill>
                <a:latin typeface="Arial Black" pitchFamily="18" charset="0"/>
                <a:cs typeface="Arial Black" pitchFamily="18" charset="0"/>
              </a:rPr>
              <a:t>Regimens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22300" y="1905000"/>
            <a:ext cx="28194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Characteristic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Clinical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experience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Virologic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efficacy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Tolerability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6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Switch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data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6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Absence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meal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restrictions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Absence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DDIs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Use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HLA-B*5701+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Use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advanced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HIV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Use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pts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with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renal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impairment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1406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Use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pts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with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FFFF00"/>
                </a:solidFill>
                <a:latin typeface="Arial Black" pitchFamily="18" charset="0"/>
                <a:cs typeface="Arial Black" pitchFamily="18" charset="0"/>
              </a:rPr>
              <a:t>HBV/HIV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Use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pts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with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bone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181717"/>
                </a:solidFill>
                <a:latin typeface="Arial Black" pitchFamily="18" charset="0"/>
                <a:cs typeface="Arial Black" pitchFamily="18" charset="0"/>
              </a:rPr>
              <a:t>disease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Use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in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pts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with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CVD</a:t>
            </a:r>
            <a:r>
              <a:rPr lang="en-US" altLang="zh-CN" sz="140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risk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406" dirty="0">
                <a:solidFill>
                  <a:srgbClr val="FFC000"/>
                </a:solidFill>
                <a:latin typeface="Arial Black" pitchFamily="18" charset="0"/>
                <a:cs typeface="Arial Black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140200" y="1905000"/>
            <a:ext cx="11303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EFV/TDF/FTC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		</a:t>
            </a:r>
            <a:r>
              <a:rPr lang="en-US" altLang="zh-CN" sz="140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	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1406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419100" algn="l"/>
                <a:tab pos="469900" algn="l"/>
                <a:tab pos="520700" algn="l"/>
                <a:tab pos="546100" algn="l"/>
              </a:tabLst>
            </a:pPr>
            <a:r>
              <a:rPr lang="en-US" altLang="zh-CN" dirty="0"/>
              <a:t>		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032500" y="1905000"/>
            <a:ext cx="11430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RPV/TDF/FTC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+(+)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	</a:t>
            </a:r>
            <a:r>
              <a:rPr lang="en-US" altLang="zh-CN" sz="140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			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1406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419100" algn="l"/>
                <a:tab pos="469900" algn="l"/>
                <a:tab pos="533400" algn="l"/>
                <a:tab pos="546100" algn="l"/>
              </a:tabLst>
            </a:pPr>
            <a:r>
              <a:rPr lang="en-US" altLang="zh-CN" dirty="0"/>
              <a:t>		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912100" y="1905000"/>
            <a:ext cx="13335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EVG/C/TDF/FTC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</a:t>
            </a:r>
            <a:r>
              <a:rPr lang="en-US" altLang="zh-CN" sz="140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</a:t>
            </a:r>
            <a:r>
              <a:rPr lang="en-US" altLang="zh-CN" sz="1406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520700" algn="l"/>
                <a:tab pos="571500" algn="l"/>
                <a:tab pos="622300" algn="l"/>
                <a:tab pos="647700" algn="l"/>
              </a:tabLst>
            </a:pPr>
            <a:r>
              <a:rPr lang="en-US" altLang="zh-CN" dirty="0"/>
              <a:t>		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994900" y="1905000"/>
            <a:ext cx="1181100" cy="443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sz="1403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DTG/ABC/3TC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</a:t>
            </a:r>
            <a:r>
              <a:rPr lang="en-US" altLang="zh-CN" sz="1403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++(+)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			</a:t>
            </a:r>
            <a:r>
              <a:rPr lang="en-US" altLang="zh-CN" sz="1406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			</a:t>
            </a:r>
            <a:r>
              <a:rPr lang="en-US" altLang="zh-CN" sz="1406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	</a:t>
            </a:r>
            <a:r>
              <a:rPr lang="en-US" altLang="zh-CN" sz="1403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		</a:t>
            </a:r>
            <a:r>
              <a:rPr lang="en-US" altLang="zh-CN" sz="1403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381000" algn="l"/>
                <a:tab pos="431800" algn="l"/>
                <a:tab pos="482600" algn="l"/>
                <a:tab pos="533400" algn="l"/>
                <a:tab pos="558800" algn="l"/>
              </a:tabLst>
            </a:pPr>
            <a:r>
              <a:rPr lang="en-US" altLang="zh-CN" dirty="0"/>
              <a:t>			</a:t>
            </a:r>
            <a:r>
              <a:rPr lang="en-US" altLang="zh-CN" sz="1406" dirty="0">
                <a:solidFill>
                  <a:srgbClr val="181717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</p:txBody>
      </p:sp>
      <p:sp>
        <p:nvSpPr>
          <p:cNvPr id="8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overall_0_131944394743700193 columns_1_131944394743700193 </a:t>
            </a:r>
          </a:p>
        </p:txBody>
      </p:sp>
      <p:sp>
        <p:nvSpPr>
          <p:cNvPr id="9" name="Oval 8"/>
          <p:cNvSpPr/>
          <p:nvPr/>
        </p:nvSpPr>
        <p:spPr>
          <a:xfrm>
            <a:off x="4529860" y="4504347"/>
            <a:ext cx="405854" cy="340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00411" y="4473430"/>
            <a:ext cx="405854" cy="340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10414" y="4460336"/>
            <a:ext cx="405854" cy="340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71138" y="2614078"/>
            <a:ext cx="476019" cy="3975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46425" y="4455608"/>
            <a:ext cx="476019" cy="3975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14065" y="4926994"/>
            <a:ext cx="476019" cy="3975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51725" y="4882983"/>
            <a:ext cx="476019" cy="3975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32487" y="4930630"/>
            <a:ext cx="476019" cy="3975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359517" y="2635538"/>
            <a:ext cx="476019" cy="3975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8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38200" y="3191688"/>
            <a:ext cx="10515600" cy="166956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1410576"/>
            <a:ext cx="10515600" cy="1669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>
                <a:solidFill>
                  <a:srgbClr val="FF0000"/>
                </a:solidFill>
              </a:rPr>
              <a:t>HIV 2020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overall_0_131944395341477432 columns_1_131944394801680293 7_1_131944395703714022 14_1_131944396114541942 15_1_131944396114732830 33_1_131944397730980639 </a:t>
            </a:r>
          </a:p>
        </p:txBody>
      </p:sp>
      <p:sp>
        <p:nvSpPr>
          <p:cNvPr id="5" name="btfpColumnHeaderBoxText757464"/>
          <p:cNvSpPr txBox="1"/>
          <p:nvPr/>
        </p:nvSpPr>
        <p:spPr>
          <a:xfrm>
            <a:off x="3244100" y="1327999"/>
            <a:ext cx="5531830" cy="43783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00"/>
                </a:solidFill>
              </a:rPr>
              <a:t>VL </a:t>
            </a:r>
            <a:r>
              <a:rPr lang="en-US" sz="2400" b="1" u="sng" dirty="0">
                <a:solidFill>
                  <a:srgbClr val="000000"/>
                </a:solidFill>
              </a:rPr>
              <a:t>(normal </a:t>
            </a:r>
            <a:r>
              <a:rPr lang="en-US" sz="2400" b="1" u="sng" dirty="0" err="1">
                <a:solidFill>
                  <a:srgbClr val="000000"/>
                </a:solidFill>
              </a:rPr>
              <a:t>creat</a:t>
            </a:r>
            <a:r>
              <a:rPr lang="en-US" sz="2400" b="1" u="sng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btfpColumnHeaderBoxText757464"/>
          <p:cNvSpPr txBox="1"/>
          <p:nvPr/>
        </p:nvSpPr>
        <p:spPr>
          <a:xfrm>
            <a:off x="838200" y="2145005"/>
            <a:ext cx="4556760" cy="37687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VL &lt;100 000</a:t>
            </a:r>
          </a:p>
        </p:txBody>
      </p:sp>
      <p:sp>
        <p:nvSpPr>
          <p:cNvPr id="12" name="btfpColumnHeaderBoxText757464"/>
          <p:cNvSpPr txBox="1"/>
          <p:nvPr/>
        </p:nvSpPr>
        <p:spPr>
          <a:xfrm>
            <a:off x="6710680" y="2145005"/>
            <a:ext cx="4556760" cy="37687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VL &gt;100 000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2617708"/>
            <a:ext cx="4431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Truvada</a:t>
            </a:r>
            <a:r>
              <a:rPr lang="en-US" sz="2000" dirty="0"/>
              <a:t> (TDF / FTC)  </a:t>
            </a:r>
            <a:r>
              <a:rPr lang="en-US" sz="2000" dirty="0" err="1" smtClean="0"/>
              <a:t>Edurant</a:t>
            </a:r>
            <a:r>
              <a:rPr lang="en-US" sz="2000" dirty="0" smtClean="0"/>
              <a:t> (</a:t>
            </a:r>
            <a:r>
              <a:rPr lang="en-US" sz="2000" dirty="0" err="1" smtClean="0"/>
              <a:t>Rilpivirine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10680" y="2617708"/>
            <a:ext cx="3029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Acriptega</a:t>
            </a:r>
            <a:r>
              <a:rPr lang="en-US" sz="2000" dirty="0"/>
              <a:t> (TDF / FTC / DTG)</a:t>
            </a:r>
          </a:p>
        </p:txBody>
      </p:sp>
      <p:sp>
        <p:nvSpPr>
          <p:cNvPr id="22" name="btfpColumnHeaderBoxText757464"/>
          <p:cNvSpPr txBox="1"/>
          <p:nvPr/>
        </p:nvSpPr>
        <p:spPr>
          <a:xfrm>
            <a:off x="3401205" y="3228945"/>
            <a:ext cx="5531830" cy="43783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00"/>
                </a:solidFill>
              </a:rPr>
              <a:t>VL </a:t>
            </a:r>
            <a:r>
              <a:rPr lang="en-US" sz="2400" b="1" u="sng" dirty="0">
                <a:solidFill>
                  <a:srgbClr val="000000"/>
                </a:solidFill>
              </a:rPr>
              <a:t>(abnormal </a:t>
            </a:r>
            <a:r>
              <a:rPr lang="en-US" sz="2400" b="1" u="sng" dirty="0" err="1">
                <a:solidFill>
                  <a:srgbClr val="000000"/>
                </a:solidFill>
              </a:rPr>
              <a:t>creat</a:t>
            </a:r>
            <a:r>
              <a:rPr lang="en-US" sz="2400" b="1" u="sng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5" name="btfpColumnHeaderBoxText757464"/>
          <p:cNvSpPr txBox="1"/>
          <p:nvPr/>
        </p:nvSpPr>
        <p:spPr>
          <a:xfrm>
            <a:off x="838200" y="3801933"/>
            <a:ext cx="4556760" cy="37687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VL &lt;100 000</a:t>
            </a:r>
          </a:p>
        </p:txBody>
      </p:sp>
      <p:sp>
        <p:nvSpPr>
          <p:cNvPr id="28" name="btfpColumnHeaderBoxText757464"/>
          <p:cNvSpPr txBox="1"/>
          <p:nvPr/>
        </p:nvSpPr>
        <p:spPr>
          <a:xfrm>
            <a:off x="6710680" y="3801933"/>
            <a:ext cx="4556760" cy="37687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VL &gt;100 000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4274636"/>
            <a:ext cx="434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Dumiva</a:t>
            </a:r>
            <a:r>
              <a:rPr lang="en-US" sz="2000" dirty="0"/>
              <a:t> (ABC / FTC) </a:t>
            </a:r>
            <a:r>
              <a:rPr lang="en-US" sz="2000" dirty="0" err="1"/>
              <a:t>Edurant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Rilpivirine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710680" y="4274636"/>
            <a:ext cx="2942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Trelavue</a:t>
            </a:r>
            <a:r>
              <a:rPr lang="en-US" sz="2000" dirty="0"/>
              <a:t> (ABC / FTC / DTG)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8200" y="4966819"/>
            <a:ext cx="10515600" cy="137499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0000"/>
                </a:solidFill>
              </a:rPr>
              <a:t>Edurant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Not with TB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Not with high VL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10680" y="5278775"/>
            <a:ext cx="1789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Acriptega</a:t>
            </a:r>
            <a:r>
              <a:rPr lang="en-US" sz="20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Creat</a:t>
            </a:r>
            <a:r>
              <a:rPr lang="en-US" sz="2000" dirty="0">
                <a:solidFill>
                  <a:srgbClr val="000000"/>
                </a:solidFill>
              </a:rPr>
              <a:t> (TDF)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TB double dose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4580" y="6337280"/>
            <a:ext cx="743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switching from TDF, if </a:t>
            </a:r>
            <a:r>
              <a:rPr lang="en-US" sz="2400" dirty="0" err="1" smtClean="0"/>
              <a:t>creat</a:t>
            </a:r>
            <a:r>
              <a:rPr lang="en-US" sz="2400" dirty="0" smtClean="0"/>
              <a:t> </a:t>
            </a:r>
            <a:r>
              <a:rPr lang="en-US" sz="2400" dirty="0"/>
              <a:t>deteriorates, do </a:t>
            </a:r>
            <a:r>
              <a:rPr lang="en-US" sz="2400" dirty="0" err="1" smtClean="0"/>
              <a:t>HBsAg</a:t>
            </a:r>
            <a:endParaRPr lang="en-US" sz="2400" dirty="0"/>
          </a:p>
        </p:txBody>
      </p:sp>
      <p:sp>
        <p:nvSpPr>
          <p:cNvPr id="41" name="btfpColumnHeaderBoxText757464"/>
          <p:cNvSpPr txBox="1"/>
          <p:nvPr/>
        </p:nvSpPr>
        <p:spPr>
          <a:xfrm>
            <a:off x="3401205" y="4876766"/>
            <a:ext cx="5531830" cy="43783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algn="ctr"/>
            <a:r>
              <a:rPr lang="en-US" sz="2400" b="1" u="sng" dirty="0">
                <a:solidFill>
                  <a:srgbClr val="000000"/>
                </a:solidFill>
              </a:rPr>
              <a:t>Pitfalls</a:t>
            </a:r>
          </a:p>
        </p:txBody>
      </p:sp>
    </p:spTree>
    <p:extLst>
      <p:ext uri="{BB962C8B-B14F-4D97-AF65-F5344CB8AC3E}">
        <p14:creationId xmlns:p14="http://schemas.microsoft.com/office/powerpoint/2010/main" val="77849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60"/>
          <a:stretch/>
        </p:blipFill>
        <p:spPr>
          <a:xfrm rot="5400000">
            <a:off x="2816088" y="-2657061"/>
            <a:ext cx="6559823" cy="11873951"/>
          </a:xfrm>
          <a:prstGeom prst="rect">
            <a:avLst/>
          </a:prstGeom>
        </p:spPr>
      </p:pic>
      <p:sp>
        <p:nvSpPr>
          <p:cNvPr id="5" name="BainBulletsConfiguration" hidden="1"/>
          <p:cNvSpPr txBox="1"/>
          <p:nvPr/>
        </p:nvSpPr>
        <p:spPr>
          <a:xfrm>
            <a:off x="1189893" y="12058"/>
            <a:ext cx="8440615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overall_1_131944393982961746 columns_1_131944393982961746 </a:t>
            </a:r>
          </a:p>
        </p:txBody>
      </p:sp>
    </p:spTree>
    <p:extLst>
      <p:ext uri="{BB962C8B-B14F-4D97-AF65-F5344CB8AC3E}">
        <p14:creationId xmlns:p14="http://schemas.microsoft.com/office/powerpoint/2010/main" val="384429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Nucleoside reverse transcriptase </a:t>
            </a:r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inhibitors (</a:t>
            </a:r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NRTI)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Non-nucleoside reverse transcriptase </a:t>
            </a:r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inhibitors (</a:t>
            </a:r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NNRTI)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Protease inhibitors (PI)</a:t>
            </a:r>
          </a:p>
          <a:p>
            <a:r>
              <a:rPr lang="en-US" altLang="zh-CN" sz="24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Integrase</a:t>
            </a:r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inhibitors (INSTI)</a:t>
            </a:r>
            <a:endParaRPr lang="en-US" altLang="zh-CN" sz="2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Fusion inhibitors</a:t>
            </a:r>
          </a:p>
          <a:p>
            <a:r>
              <a:rPr lang="en-US" altLang="zh-CN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Entry inhibitors.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overall_1_131961098581929933 columns_1_131961098581929933 </a:t>
            </a:r>
          </a:p>
        </p:txBody>
      </p:sp>
    </p:spTree>
    <p:extLst>
      <p:ext uri="{BB962C8B-B14F-4D97-AF65-F5344CB8AC3E}">
        <p14:creationId xmlns:p14="http://schemas.microsoft.com/office/powerpoint/2010/main" val="74637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Therapeutic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Always use three agents.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NRTIs + 1 NNRTI.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NRTIs + 1 PI + low dose RTV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 NRTIs + 1 Integrase Inhibitor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2 NRTIs + 1 Integrase Inhibitor  +  1 PI + low dose RTV</a:t>
            </a:r>
          </a:p>
          <a:p>
            <a:r>
              <a:rPr lang="en-US" altLang="zh-CN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 NNRTIs + 1 Integrase Inhibitor  +  1 PI + low dose RTV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Triple therapy has a pronounced and prolonged Impact on viral load.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do a one drug switch for side effects. Need to do a regimen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 if there is no viral suppression.</a:t>
            </a: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overall_1_131961098581929933 columns_1_131961098581929933 </a:t>
            </a:r>
          </a:p>
        </p:txBody>
      </p:sp>
    </p:spTree>
    <p:extLst>
      <p:ext uri="{BB962C8B-B14F-4D97-AF65-F5344CB8AC3E}">
        <p14:creationId xmlns:p14="http://schemas.microsoft.com/office/powerpoint/2010/main" val="239061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71403" y="554434"/>
            <a:ext cx="8257166" cy="5756988"/>
          </a:xfrm>
          <a:custGeom>
            <a:avLst/>
            <a:gdLst>
              <a:gd name="connsiteX0" fmla="*/ 0 w 9098174"/>
              <a:gd name="connsiteY0" fmla="*/ 0 h 6343348"/>
              <a:gd name="connsiteX1" fmla="*/ 9098173 w 9098174"/>
              <a:gd name="connsiteY1" fmla="*/ 0 h 6343348"/>
              <a:gd name="connsiteX2" fmla="*/ 9098173 w 9098174"/>
              <a:gd name="connsiteY2" fmla="*/ 6343348 h 6343348"/>
              <a:gd name="connsiteX3" fmla="*/ 0 w 9098174"/>
              <a:gd name="connsiteY3" fmla="*/ 6343348 h 6343348"/>
              <a:gd name="connsiteX4" fmla="*/ 0 w 9098174"/>
              <a:gd name="connsiteY4" fmla="*/ 0 h 6343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174" h="6343348">
                <a:moveTo>
                  <a:pt x="0" y="0"/>
                </a:moveTo>
                <a:lnTo>
                  <a:pt x="9098173" y="0"/>
                </a:lnTo>
                <a:lnTo>
                  <a:pt x="9098173" y="6343348"/>
                </a:lnTo>
                <a:lnTo>
                  <a:pt x="0" y="634334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4"/>
          </a:p>
        </p:txBody>
      </p:sp>
      <p:sp>
        <p:nvSpPr>
          <p:cNvPr id="3" name="Freeform 3"/>
          <p:cNvSpPr/>
          <p:nvPr/>
        </p:nvSpPr>
        <p:spPr>
          <a:xfrm>
            <a:off x="2500569" y="562850"/>
            <a:ext cx="8257166" cy="5756988"/>
          </a:xfrm>
          <a:custGeom>
            <a:avLst/>
            <a:gdLst>
              <a:gd name="connsiteX0" fmla="*/ 0 w 9098174"/>
              <a:gd name="connsiteY0" fmla="*/ 0 h 6343348"/>
              <a:gd name="connsiteX1" fmla="*/ 9098173 w 9098174"/>
              <a:gd name="connsiteY1" fmla="*/ 0 h 6343348"/>
              <a:gd name="connsiteX2" fmla="*/ 9098173 w 9098174"/>
              <a:gd name="connsiteY2" fmla="*/ 6343348 h 6343348"/>
              <a:gd name="connsiteX3" fmla="*/ 0 w 9098174"/>
              <a:gd name="connsiteY3" fmla="*/ 6343348 h 6343348"/>
              <a:gd name="connsiteX4" fmla="*/ 0 w 9098174"/>
              <a:gd name="connsiteY4" fmla="*/ 0 h 6343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174" h="6343348">
                <a:moveTo>
                  <a:pt x="0" y="0"/>
                </a:moveTo>
                <a:lnTo>
                  <a:pt x="9098173" y="0"/>
                </a:lnTo>
                <a:lnTo>
                  <a:pt x="9098173" y="6343348"/>
                </a:lnTo>
                <a:lnTo>
                  <a:pt x="0" y="634334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4" dirty="0"/>
          </a:p>
        </p:txBody>
      </p:sp>
      <p:sp>
        <p:nvSpPr>
          <p:cNvPr id="7" name="Freeform 3"/>
          <p:cNvSpPr/>
          <p:nvPr/>
        </p:nvSpPr>
        <p:spPr>
          <a:xfrm>
            <a:off x="470734" y="2065916"/>
            <a:ext cx="6761758" cy="21648"/>
          </a:xfrm>
          <a:custGeom>
            <a:avLst/>
            <a:gdLst>
              <a:gd name="connsiteX0" fmla="*/ 6350 w 7450456"/>
              <a:gd name="connsiteY0" fmla="*/ 6350 h 23853"/>
              <a:gd name="connsiteX1" fmla="*/ 7444107 w 7450456"/>
              <a:gd name="connsiteY1" fmla="*/ 6350 h 238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50456" h="23853">
                <a:moveTo>
                  <a:pt x="6350" y="6350"/>
                </a:moveTo>
                <a:lnTo>
                  <a:pt x="7444107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34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7452" y="2339788"/>
            <a:ext cx="461042" cy="290456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794" y="3655237"/>
            <a:ext cx="3942683" cy="2914824"/>
          </a:xfrm>
          <a:prstGeom prst="rect">
            <a:avLst/>
          </a:prstGeom>
          <a:noFill/>
        </p:spPr>
      </p:pic>
      <p:sp>
        <p:nvSpPr>
          <p:cNvPr id="9" name="TextBox 1"/>
          <p:cNvSpPr txBox="1"/>
          <p:nvPr/>
        </p:nvSpPr>
        <p:spPr>
          <a:xfrm>
            <a:off x="470735" y="1491845"/>
            <a:ext cx="6448297" cy="479105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629"/>
              </a:lnSpc>
            </a:pPr>
            <a:r>
              <a:rPr lang="en-US" altLang="zh-CN" sz="4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NRTIs</a:t>
            </a:r>
          </a:p>
          <a:p>
            <a:pPr>
              <a:lnSpc>
                <a:spcPts val="2723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Stavudine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(D4T)					                        </a:t>
            </a:r>
            <a:r>
              <a:rPr lang="en-US" altLang="zh-CN" sz="20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Tenofovir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zh-CN" sz="20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TDF) renal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failure/ anaemia </a:t>
            </a:r>
          </a:p>
          <a:p>
            <a:pPr>
              <a:lnSpc>
                <a:spcPts val="2723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DDI</a:t>
            </a:r>
          </a:p>
          <a:p>
            <a:pPr>
              <a:lnSpc>
                <a:spcPts val="1997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Lamivudine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(3TC)</a:t>
            </a:r>
          </a:p>
          <a:p>
            <a:pPr>
              <a:lnSpc>
                <a:spcPts val="2723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Emtricitabine(FTC)</a:t>
            </a:r>
          </a:p>
          <a:p>
            <a:pPr>
              <a:lnSpc>
                <a:spcPts val="908"/>
              </a:lnSpc>
            </a:pP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997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Zidovudine(AZT)</a:t>
            </a:r>
          </a:p>
          <a:p>
            <a:pPr>
              <a:lnSpc>
                <a:spcPts val="1997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IF TDF C/I, no anaemia/bone marrow failure</a:t>
            </a:r>
          </a:p>
          <a:p>
            <a:pPr>
              <a:lnSpc>
                <a:spcPts val="908"/>
              </a:lnSpc>
            </a:pP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997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Abacavir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(ABC)</a:t>
            </a:r>
          </a:p>
          <a:p>
            <a:pPr>
              <a:lnSpc>
                <a:spcPts val="1997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If TDF C/I, watch VL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723"/>
              </a:lnSpc>
            </a:pP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Tenofovir</a:t>
            </a:r>
            <a:r>
              <a:rPr lang="en-US" altLang="zh-C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(TDF)</a:t>
            </a:r>
          </a:p>
          <a:p>
            <a:pPr>
              <a:lnSpc>
                <a:spcPts val="2723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TAF (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25mg daily, less renal and bone density) </a:t>
            </a:r>
          </a:p>
          <a:p>
            <a:pPr>
              <a:lnSpc>
                <a:spcPts val="1543"/>
              </a:lnSpc>
            </a:pPr>
            <a:endParaRPr lang="en-US" altLang="zh-CN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97"/>
              </a:lnSpc>
            </a:pPr>
            <a:endParaRPr lang="en-US" altLang="zh-CN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496646" y="2051637"/>
            <a:ext cx="6662080" cy="15722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41"/>
              </a:lnSpc>
              <a:tabLst>
                <a:tab pos="149845" algn="l"/>
              </a:tabLst>
            </a:pPr>
            <a:r>
              <a:rPr lang="en-US" altLang="zh-CN" sz="1912" dirty="0">
                <a:solidFill>
                  <a:srgbClr val="E48312"/>
                </a:solidFill>
                <a:latin typeface="Arial" pitchFamily="34" charset="0"/>
                <a:cs typeface="Arial" pitchFamily="34" charset="0"/>
              </a:rPr>
              <a:t>◦   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back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bone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haart</a:t>
            </a:r>
          </a:p>
          <a:p>
            <a:pPr>
              <a:lnSpc>
                <a:spcPts val="2451"/>
              </a:lnSpc>
              <a:tabLst>
                <a:tab pos="149845" algn="l"/>
              </a:tabLst>
            </a:pP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    Drugs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low barriers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resistance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451"/>
              </a:lnSpc>
              <a:tabLst>
                <a:tab pos="149845" algn="l"/>
              </a:tabLst>
            </a:pP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    NRTIs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inhibit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viral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reverse transcriptase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enzyme,</a:t>
            </a:r>
          </a:p>
          <a:p>
            <a:pPr>
              <a:lnSpc>
                <a:spcPts val="2451"/>
              </a:lnSpc>
              <a:tabLst>
                <a:tab pos="149845" algn="l"/>
              </a:tabLst>
            </a:pP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incorporating</a:t>
            </a:r>
            <a:r>
              <a:rPr lang="en-US" altLang="zh-CN" sz="1634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newly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developed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viral</a:t>
            </a:r>
          </a:p>
          <a:p>
            <a:pPr>
              <a:lnSpc>
                <a:spcPts val="1906"/>
              </a:lnSpc>
              <a:tabLst>
                <a:tab pos="149845" algn="l"/>
              </a:tabLst>
            </a:pPr>
            <a:r>
              <a:rPr lang="en-US" altLang="zh-CN" sz="1634" dirty="0">
                <a:latin typeface="Arial" pitchFamily="34" charset="0"/>
                <a:cs typeface="Arial" pitchFamily="34" charset="0"/>
              </a:rPr>
              <a:t>	    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DNA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competitively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building</a:t>
            </a:r>
            <a:r>
              <a:rPr lang="en-US" altLang="zh-CN" sz="197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97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blocks.</a:t>
            </a:r>
          </a:p>
        </p:txBody>
      </p:sp>
      <p:sp>
        <p:nvSpPr>
          <p:cNvPr id="11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overall_0_131944393991898498 columns_1_131944393991898498 </a:t>
            </a:r>
          </a:p>
        </p:txBody>
      </p:sp>
    </p:spTree>
    <p:extLst>
      <p:ext uri="{BB962C8B-B14F-4D97-AF65-F5344CB8AC3E}">
        <p14:creationId xmlns:p14="http://schemas.microsoft.com/office/powerpoint/2010/main" val="391437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71403" y="554434"/>
            <a:ext cx="8257166" cy="5756988"/>
          </a:xfrm>
          <a:custGeom>
            <a:avLst/>
            <a:gdLst>
              <a:gd name="connsiteX0" fmla="*/ 0 w 9098174"/>
              <a:gd name="connsiteY0" fmla="*/ 0 h 6343348"/>
              <a:gd name="connsiteX1" fmla="*/ 9098173 w 9098174"/>
              <a:gd name="connsiteY1" fmla="*/ 0 h 6343348"/>
              <a:gd name="connsiteX2" fmla="*/ 9098173 w 9098174"/>
              <a:gd name="connsiteY2" fmla="*/ 6343348 h 6343348"/>
              <a:gd name="connsiteX3" fmla="*/ 0 w 9098174"/>
              <a:gd name="connsiteY3" fmla="*/ 6343348 h 6343348"/>
              <a:gd name="connsiteX4" fmla="*/ 0 w 9098174"/>
              <a:gd name="connsiteY4" fmla="*/ 0 h 6343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174" h="6343348">
                <a:moveTo>
                  <a:pt x="0" y="0"/>
                </a:moveTo>
                <a:lnTo>
                  <a:pt x="9098173" y="0"/>
                </a:lnTo>
                <a:lnTo>
                  <a:pt x="9098173" y="6343348"/>
                </a:lnTo>
                <a:lnTo>
                  <a:pt x="0" y="634334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4"/>
          </a:p>
        </p:txBody>
      </p:sp>
      <p:sp>
        <p:nvSpPr>
          <p:cNvPr id="3" name="Freeform 3"/>
          <p:cNvSpPr/>
          <p:nvPr/>
        </p:nvSpPr>
        <p:spPr>
          <a:xfrm>
            <a:off x="2026231" y="238635"/>
            <a:ext cx="8257166" cy="5756988"/>
          </a:xfrm>
          <a:custGeom>
            <a:avLst/>
            <a:gdLst>
              <a:gd name="connsiteX0" fmla="*/ 0 w 9098174"/>
              <a:gd name="connsiteY0" fmla="*/ 0 h 6343348"/>
              <a:gd name="connsiteX1" fmla="*/ 9098173 w 9098174"/>
              <a:gd name="connsiteY1" fmla="*/ 0 h 6343348"/>
              <a:gd name="connsiteX2" fmla="*/ 9098173 w 9098174"/>
              <a:gd name="connsiteY2" fmla="*/ 6343348 h 6343348"/>
              <a:gd name="connsiteX3" fmla="*/ 0 w 9098174"/>
              <a:gd name="connsiteY3" fmla="*/ 6343348 h 6343348"/>
              <a:gd name="connsiteX4" fmla="*/ 0 w 9098174"/>
              <a:gd name="connsiteY4" fmla="*/ 0 h 6343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174" h="6343348">
                <a:moveTo>
                  <a:pt x="0" y="0"/>
                </a:moveTo>
                <a:lnTo>
                  <a:pt x="9098173" y="0"/>
                </a:lnTo>
                <a:lnTo>
                  <a:pt x="9098173" y="6343348"/>
                </a:lnTo>
                <a:lnTo>
                  <a:pt x="0" y="634334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4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8244" y="2324741"/>
            <a:ext cx="461042" cy="192485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5017" y="3344985"/>
            <a:ext cx="3755887" cy="27742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403977" y="6143386"/>
            <a:ext cx="113814" cy="1102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5"/>
              </a:lnSpc>
            </a:pPr>
            <a:r>
              <a:rPr lang="en-US" altLang="zh-CN" sz="477" dirty="0">
                <a:solidFill>
                  <a:srgbClr val="000000"/>
                </a:solidFill>
                <a:latin typeface="Roboto" pitchFamily="18" charset="0"/>
                <a:cs typeface="Roboto" pitchFamily="18" charset="0"/>
              </a:rPr>
              <a:t>JOH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46557" y="349891"/>
            <a:ext cx="5013957" cy="481326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629"/>
              </a:lnSpc>
            </a:pPr>
            <a:r>
              <a:rPr lang="en-US" altLang="zh-CN" sz="4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NNRTIs</a:t>
            </a:r>
          </a:p>
          <a:p>
            <a:pPr>
              <a:lnSpc>
                <a:spcPts val="908"/>
              </a:lnSpc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78"/>
              </a:lnSpc>
            </a:pPr>
            <a:r>
              <a:rPr lang="en-US" altLang="zh-CN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Nevirapine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(NVP</a:t>
            </a:r>
            <a:r>
              <a:rPr lang="en-US" altLang="zh-CN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178"/>
              </a:lnSpc>
            </a:pPr>
            <a:endParaRPr lang="en-US" altLang="zh-CN" sz="28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97"/>
              </a:lnSpc>
            </a:pPr>
            <a:r>
              <a:rPr lang="en-US" altLang="zh-CN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Efavirenz(EFV</a:t>
            </a:r>
            <a:r>
              <a:rPr lang="en-US" altLang="zh-CN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997"/>
              </a:lnSpc>
            </a:pPr>
            <a:r>
              <a:rPr lang="en-US" altLang="zh-CN" sz="28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8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Boobs, hepatoxic, CNS)</a:t>
            </a:r>
          </a:p>
          <a:p>
            <a:pPr>
              <a:lnSpc>
                <a:spcPts val="908"/>
              </a:lnSpc>
            </a:pP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97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Rilpivirine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Edurant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TB/ VL/Ulcers</a:t>
            </a:r>
          </a:p>
          <a:p>
            <a:pPr>
              <a:lnSpc>
                <a:spcPts val="908"/>
              </a:lnSpc>
            </a:pP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08"/>
              </a:lnSpc>
            </a:pP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97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Etravirine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97"/>
              </a:lnSpc>
            </a:pP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97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Doravarine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(less neuro,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even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resistance in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class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regardless of CD4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VL)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903568" y="1134586"/>
            <a:ext cx="5114644" cy="20239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724"/>
              </a:lnSpc>
            </a:pP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Part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of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‘First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line’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of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HAART</a:t>
            </a:r>
          </a:p>
          <a:p>
            <a:pPr>
              <a:lnSpc>
                <a:spcPts val="2451"/>
              </a:lnSpc>
            </a:pP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Cross–resistance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dirty="0">
              <a:solidFill>
                <a:srgbClr val="404040"/>
              </a:solidFill>
              <a:latin typeface="Roboto" pitchFamily="18" charset="0"/>
              <a:cs typeface="Roboto" pitchFamily="18" charset="0"/>
            </a:endParaRPr>
          </a:p>
          <a:p>
            <a:pPr>
              <a:lnSpc>
                <a:spcPts val="2451"/>
              </a:lnSpc>
            </a:pP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“Low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genetic barrier” to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resistance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(Resistance</a:t>
            </a:r>
          </a:p>
          <a:p>
            <a:pPr>
              <a:lnSpc>
                <a:spcPts val="1452"/>
              </a:lnSpc>
            </a:pP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develops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rapidly).</a:t>
            </a:r>
          </a:p>
          <a:p>
            <a:pPr>
              <a:lnSpc>
                <a:spcPts val="2451"/>
              </a:lnSpc>
            </a:pP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NNRTIs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inhibit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viral reverse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transcriptase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enzyme</a:t>
            </a:r>
            <a:r>
              <a:rPr lang="en-US" altLang="zh-CN" sz="1478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.</a:t>
            </a:r>
          </a:p>
        </p:txBody>
      </p:sp>
      <p:sp>
        <p:nvSpPr>
          <p:cNvPr id="11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overall_0_131944393995326689 columns_1_131944393995326689 </a:t>
            </a:r>
          </a:p>
        </p:txBody>
      </p:sp>
    </p:spTree>
    <p:extLst>
      <p:ext uri="{BB962C8B-B14F-4D97-AF65-F5344CB8AC3E}">
        <p14:creationId xmlns:p14="http://schemas.microsoft.com/office/powerpoint/2010/main" val="198621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71403" y="554434"/>
            <a:ext cx="8257166" cy="5756988"/>
          </a:xfrm>
          <a:custGeom>
            <a:avLst/>
            <a:gdLst>
              <a:gd name="connsiteX0" fmla="*/ 0 w 9098174"/>
              <a:gd name="connsiteY0" fmla="*/ 0 h 6343348"/>
              <a:gd name="connsiteX1" fmla="*/ 9098173 w 9098174"/>
              <a:gd name="connsiteY1" fmla="*/ 0 h 6343348"/>
              <a:gd name="connsiteX2" fmla="*/ 9098173 w 9098174"/>
              <a:gd name="connsiteY2" fmla="*/ 6343348 h 6343348"/>
              <a:gd name="connsiteX3" fmla="*/ 0 w 9098174"/>
              <a:gd name="connsiteY3" fmla="*/ 6343348 h 6343348"/>
              <a:gd name="connsiteX4" fmla="*/ 0 w 9098174"/>
              <a:gd name="connsiteY4" fmla="*/ 0 h 6343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8174" h="6343348">
                <a:moveTo>
                  <a:pt x="0" y="0"/>
                </a:moveTo>
                <a:lnTo>
                  <a:pt x="9098173" y="0"/>
                </a:lnTo>
                <a:lnTo>
                  <a:pt x="9098173" y="6343348"/>
                </a:lnTo>
                <a:lnTo>
                  <a:pt x="0" y="634334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4"/>
          </a:p>
        </p:txBody>
      </p:sp>
      <p:sp>
        <p:nvSpPr>
          <p:cNvPr id="7" name="Freeform 3"/>
          <p:cNvSpPr/>
          <p:nvPr/>
        </p:nvSpPr>
        <p:spPr>
          <a:xfrm>
            <a:off x="2773935" y="2007448"/>
            <a:ext cx="6761758" cy="21648"/>
          </a:xfrm>
          <a:custGeom>
            <a:avLst/>
            <a:gdLst>
              <a:gd name="connsiteX0" fmla="*/ 6350 w 7450456"/>
              <a:gd name="connsiteY0" fmla="*/ 6350 h 23853"/>
              <a:gd name="connsiteX1" fmla="*/ 7444107 w 7450456"/>
              <a:gd name="connsiteY1" fmla="*/ 6350 h 238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50456" h="23853">
                <a:moveTo>
                  <a:pt x="6350" y="6350"/>
                </a:moveTo>
                <a:lnTo>
                  <a:pt x="7444107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34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375" y="2005533"/>
            <a:ext cx="461042" cy="19133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76498" y="1440757"/>
            <a:ext cx="4764125" cy="6360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29"/>
              </a:lnSpc>
            </a:pPr>
            <a:r>
              <a:rPr lang="en-US" altLang="zh-CN" sz="3984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Protease</a:t>
            </a:r>
            <a:r>
              <a:rPr lang="en-US" altLang="zh-CN" sz="39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84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Inhibitors</a:t>
            </a:r>
            <a:r>
              <a:rPr lang="en-US" altLang="zh-CN" sz="39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84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(PI)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0542" y="2351314"/>
            <a:ext cx="3706785" cy="281220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906"/>
              </a:lnSpc>
            </a:pPr>
            <a:r>
              <a:rPr lang="en-US" altLang="zh-CN" sz="24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Lopinavir/Ritonavir</a:t>
            </a:r>
          </a:p>
          <a:p>
            <a:pPr>
              <a:lnSpc>
                <a:spcPts val="1906"/>
              </a:lnSpc>
            </a:pPr>
            <a:r>
              <a:rPr lang="en-US" altLang="zh-CN" sz="2400" dirty="0">
                <a:solidFill>
                  <a:srgbClr val="FF0000"/>
                </a:solidFill>
                <a:latin typeface="Roboto" pitchFamily="18" charset="0"/>
                <a:cs typeface="Roboto" pitchFamily="18" charset="0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Roboto" pitchFamily="18" charset="0"/>
                <a:cs typeface="Roboto" pitchFamily="18" charset="0"/>
              </a:rPr>
              <a:t>Aluvia</a:t>
            </a:r>
            <a:r>
              <a:rPr lang="en-US" altLang="zh-CN" sz="2400" dirty="0">
                <a:solidFill>
                  <a:srgbClr val="FF0000"/>
                </a:solidFill>
                <a:latin typeface="Roboto" pitchFamily="18" charset="0"/>
                <a:cs typeface="Roboto" pitchFamily="18" charset="0"/>
              </a:rPr>
              <a:t>) </a:t>
            </a:r>
            <a:r>
              <a:rPr lang="en-US" altLang="zh-CN" sz="24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raise cholesterol, BD, </a:t>
            </a:r>
            <a:r>
              <a:rPr lang="en-US" altLang="zh-CN" sz="2400" dirty="0" smtClean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GIT </a:t>
            </a:r>
            <a:r>
              <a:rPr lang="en-US" altLang="zh-CN" sz="24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s/e</a:t>
            </a:r>
          </a:p>
          <a:p>
            <a:pPr>
              <a:lnSpc>
                <a:spcPts val="1906"/>
              </a:lnSpc>
            </a:pPr>
            <a:endParaRPr lang="en-US" altLang="zh-CN" sz="2400" dirty="0">
              <a:solidFill>
                <a:srgbClr val="404040"/>
              </a:solidFill>
              <a:latin typeface="Roboto" pitchFamily="18" charset="0"/>
              <a:cs typeface="Roboto" pitchFamily="18" charset="0"/>
            </a:endParaRPr>
          </a:p>
          <a:p>
            <a:pPr>
              <a:lnSpc>
                <a:spcPts val="908"/>
              </a:lnSpc>
            </a:pPr>
            <a:endParaRPr lang="en-US" altLang="zh-CN" sz="2400" dirty="0"/>
          </a:p>
          <a:p>
            <a:pPr>
              <a:lnSpc>
                <a:spcPts val="1997"/>
              </a:lnSpc>
            </a:pPr>
            <a:r>
              <a:rPr lang="en-US" altLang="zh-CN" sz="24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Ritonavir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404040"/>
                </a:solidFill>
                <a:latin typeface="Roboto" pitchFamily="18" charset="0"/>
                <a:cs typeface="Roboto" pitchFamily="18" charset="0"/>
              </a:rPr>
              <a:t>	</a:t>
            </a:r>
          </a:p>
          <a:p>
            <a:pPr>
              <a:lnSpc>
                <a:spcPts val="1997"/>
              </a:lnSpc>
            </a:pPr>
            <a:r>
              <a:rPr lang="en-US" altLang="zh-CN" sz="2400" dirty="0"/>
              <a:t> </a:t>
            </a:r>
            <a:r>
              <a:rPr lang="en-US" altLang="zh-CN" dirty="0"/>
              <a:t>Booster</a:t>
            </a:r>
          </a:p>
          <a:p>
            <a:pPr>
              <a:lnSpc>
                <a:spcPts val="1997"/>
              </a:lnSpc>
            </a:pPr>
            <a:endParaRPr lang="en-US" altLang="zh-CN" sz="2400" dirty="0"/>
          </a:p>
          <a:p>
            <a:pPr>
              <a:lnSpc>
                <a:spcPts val="1997"/>
              </a:lnSpc>
            </a:pPr>
            <a:r>
              <a:rPr lang="en-US" altLang="zh-CN" sz="2400" dirty="0" err="1">
                <a:solidFill>
                  <a:srgbClr val="FF0000"/>
                </a:solidFill>
                <a:latin typeface="Roboto" pitchFamily="18" charset="0"/>
                <a:cs typeface="Roboto" pitchFamily="18" charset="0"/>
              </a:rPr>
              <a:t>Atazanavir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(yellow eyes)</a:t>
            </a:r>
            <a:endParaRPr lang="en-US" altLang="zh-CN" sz="2400" dirty="0">
              <a:solidFill>
                <a:srgbClr val="FF0000"/>
              </a:solidFill>
              <a:latin typeface="Roboto" pitchFamily="18" charset="0"/>
              <a:cs typeface="Roboto" pitchFamily="18" charset="0"/>
            </a:endParaRPr>
          </a:p>
          <a:p>
            <a:pPr>
              <a:lnSpc>
                <a:spcPts val="1997"/>
              </a:lnSpc>
            </a:pPr>
            <a:endParaRPr lang="en-US" altLang="zh-CN" sz="2400" dirty="0">
              <a:solidFill>
                <a:srgbClr val="FF0000"/>
              </a:solidFill>
              <a:latin typeface="Roboto" pitchFamily="18" charset="0"/>
              <a:cs typeface="Roboto" pitchFamily="18" charset="0"/>
            </a:endParaRPr>
          </a:p>
          <a:p>
            <a:pPr>
              <a:lnSpc>
                <a:spcPts val="908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ts val="1997"/>
              </a:lnSpc>
            </a:pPr>
            <a:r>
              <a:rPr lang="en-US" altLang="zh-CN" sz="2400" dirty="0" err="1">
                <a:solidFill>
                  <a:srgbClr val="FF0000"/>
                </a:solidFill>
                <a:latin typeface="Roboto" pitchFamily="18" charset="0"/>
                <a:cs typeface="Roboto" pitchFamily="18" charset="0"/>
              </a:rPr>
              <a:t>Darunavir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(once daily)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379058" y="2564297"/>
            <a:ext cx="5888471" cy="26314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>
                <a:tab pos="230530" algn="l"/>
                <a:tab pos="298536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Protease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>
              <a:tabLst>
                <a:tab pos="230530" algn="l"/>
                <a:tab pos="2985369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cleaving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polyproteins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</a:p>
          <a:p>
            <a:pPr>
              <a:tabLst>
                <a:tab pos="230530" algn="l"/>
                <a:tab pos="2985369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structuralproteins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>
              <a:tabLst>
                <a:tab pos="230530" algn="l"/>
                <a:tab pos="2985369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virus.</a:t>
            </a:r>
          </a:p>
          <a:p>
            <a:pPr>
              <a:tabLst>
                <a:tab pos="230530" algn="l"/>
                <a:tab pos="298536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V32I,147V/A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,V82A</a:t>
            </a:r>
          </a:p>
          <a:p>
            <a:pPr>
              <a:tabLst>
                <a:tab pos="230530" algn="l"/>
                <a:tab pos="298536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>
              <a:tabLst>
                <a:tab pos="230530" algn="l"/>
                <a:tab pos="2985369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resistance.</a:t>
            </a:r>
          </a:p>
        </p:txBody>
      </p:sp>
      <p:sp>
        <p:nvSpPr>
          <p:cNvPr id="10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overall_0_131944394056215543 columns_1_131944394056215543 </a:t>
            </a:r>
          </a:p>
        </p:txBody>
      </p:sp>
    </p:spTree>
    <p:extLst>
      <p:ext uri="{BB962C8B-B14F-4D97-AF65-F5344CB8AC3E}">
        <p14:creationId xmlns:p14="http://schemas.microsoft.com/office/powerpoint/2010/main" val="400774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Integrase</a:t>
            </a:r>
            <a:r>
              <a:rPr lang="en-US" dirty="0"/>
              <a:t> </a:t>
            </a:r>
            <a:r>
              <a:rPr lang="en-US" dirty="0" smtClean="0"/>
              <a:t>inhibitors (INSTI)</a:t>
            </a:r>
            <a:br>
              <a:rPr lang="en-US" dirty="0" smtClean="0"/>
            </a:br>
            <a:r>
              <a:rPr lang="en-US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 Darlings </a:t>
            </a: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ts val="2632"/>
              </a:lnSpc>
              <a:tabLst>
                <a:tab pos="92212" algn="l"/>
                <a:tab pos="242057" algn="l"/>
              </a:tabLst>
            </a:pPr>
            <a:r>
              <a:rPr lang="en-US" altLang="zh-CN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Raltegravir</a:t>
            </a:r>
            <a:r>
              <a:rPr lang="en-US" altLang="zh-CN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(RTG)</a:t>
            </a:r>
          </a:p>
          <a:p>
            <a:pPr lvl="1">
              <a:lnSpc>
                <a:spcPts val="2632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latin typeface="Arial" pitchFamily="34" charset="0"/>
                <a:cs typeface="Arial" pitchFamily="34" charset="0"/>
              </a:rPr>
              <a:t>Fewer CNS adverse events ( EFV) ,   </a:t>
            </a:r>
          </a:p>
          <a:p>
            <a:pPr lvl="1">
              <a:lnSpc>
                <a:spcPts val="2632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latin typeface="Arial" pitchFamily="34" charset="0"/>
                <a:cs typeface="Arial" pitchFamily="34" charset="0"/>
              </a:rPr>
              <a:t>drops VL quicker</a:t>
            </a:r>
          </a:p>
          <a:p>
            <a:pPr lvl="1">
              <a:lnSpc>
                <a:spcPts val="2632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 smtClean="0">
                <a:latin typeface="Arial" pitchFamily="34" charset="0"/>
                <a:cs typeface="Arial" pitchFamily="34" charset="0"/>
              </a:rPr>
              <a:t>Pep </a:t>
            </a:r>
            <a:endParaRPr lang="en-US" altLang="zh-CN" sz="8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 dose</a:t>
            </a:r>
          </a:p>
          <a:p>
            <a:pPr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Dolutegravir</a:t>
            </a:r>
            <a:r>
              <a:rPr lang="en-US" altLang="zh-CN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(DTG)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latin typeface="Arial" pitchFamily="34" charset="0"/>
                <a:cs typeface="Arial" pitchFamily="34" charset="0"/>
              </a:rPr>
              <a:t>50mg once daily 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latin typeface="Arial" pitchFamily="34" charset="0"/>
                <a:cs typeface="Arial" pitchFamily="34" charset="0"/>
              </a:rPr>
              <a:t>Double dose with </a:t>
            </a:r>
            <a:r>
              <a:rPr lang="en-US" altLang="zh-CN" sz="8000" dirty="0" smtClean="0">
                <a:latin typeface="Arial" pitchFamily="34" charset="0"/>
                <a:cs typeface="Arial" pitchFamily="34" charset="0"/>
              </a:rPr>
              <a:t>Rifampicin</a:t>
            </a:r>
            <a:endParaRPr lang="en-US" altLang="zh-CN" sz="8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latin typeface="Arial" pitchFamily="34" charset="0"/>
                <a:cs typeface="Arial" pitchFamily="34" charset="0"/>
              </a:rPr>
              <a:t>FDC WITH ABC/</a:t>
            </a:r>
            <a:r>
              <a:rPr lang="en-US" altLang="zh-CN" sz="8000" dirty="0" smtClean="0">
                <a:latin typeface="Arial" pitchFamily="34" charset="0"/>
                <a:cs typeface="Arial" pitchFamily="34" charset="0"/>
              </a:rPr>
              <a:t>3TC</a:t>
            </a:r>
            <a:endParaRPr lang="en-US" altLang="zh-CN" sz="8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latin typeface="Arial" pitchFamily="34" charset="0"/>
                <a:cs typeface="Arial" pitchFamily="34" charset="0"/>
              </a:rPr>
              <a:t>FDC WITH </a:t>
            </a:r>
            <a:r>
              <a:rPr lang="en-US" altLang="zh-CN" sz="8000" dirty="0" smtClean="0">
                <a:latin typeface="Arial" pitchFamily="34" charset="0"/>
                <a:cs typeface="Arial" pitchFamily="34" charset="0"/>
              </a:rPr>
              <a:t>TDF/3TC</a:t>
            </a:r>
            <a:endParaRPr lang="en-US" altLang="zh-CN" sz="8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 smtClean="0">
                <a:latin typeface="Arial" pitchFamily="34" charset="0"/>
                <a:cs typeface="Arial" pitchFamily="34" charset="0"/>
              </a:rPr>
              <a:t>Increases </a:t>
            </a:r>
            <a:r>
              <a:rPr lang="en-US" altLang="zh-CN" sz="8000" dirty="0">
                <a:latin typeface="Arial" pitchFamily="34" charset="0"/>
                <a:cs typeface="Arial" pitchFamily="34" charset="0"/>
              </a:rPr>
              <a:t>metformin levels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latin typeface="Arial" pitchFamily="34" charset="0"/>
                <a:cs typeface="Arial" pitchFamily="34" charset="0"/>
              </a:rPr>
              <a:t>Shift workers</a:t>
            </a: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>
                <a:latin typeface="Arial" pitchFamily="34" charset="0"/>
                <a:cs typeface="Arial" pitchFamily="34" charset="0"/>
              </a:rPr>
              <a:t>High barrier to </a:t>
            </a:r>
            <a:r>
              <a:rPr lang="en-US" altLang="zh-CN" sz="8000" dirty="0" smtClean="0">
                <a:latin typeface="Arial" pitchFamily="34" charset="0"/>
                <a:cs typeface="Arial" pitchFamily="34" charset="0"/>
              </a:rPr>
              <a:t>resistance</a:t>
            </a:r>
            <a:endParaRPr lang="en-US" altLang="zh-CN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1997"/>
              </a:lnSpc>
              <a:tabLst>
                <a:tab pos="92212" algn="l"/>
                <a:tab pos="242057" algn="l"/>
              </a:tabLst>
            </a:pPr>
            <a:r>
              <a:rPr lang="en-US" altLang="zh-CN" sz="8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</a:t>
            </a:r>
            <a:endParaRPr lang="en-US" altLang="zh-CN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overall_1_131961081119076224 columns_1_131961081119076224 </a:t>
            </a:r>
          </a:p>
        </p:txBody>
      </p:sp>
    </p:spTree>
    <p:extLst>
      <p:ext uri="{BB962C8B-B14F-4D97-AF65-F5344CB8AC3E}">
        <p14:creationId xmlns:p14="http://schemas.microsoft.com/office/powerpoint/2010/main" val="2944167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.&quot; ThousandSeparator=&quot;,&quot; NegativeNumberFormat=&quot;1&quot; /&gt;&lt;Font&gt;&lt;Output_Font_Name Default=&quot;Arial&quot; UsePPTTheme=&quot;True&quot; /&gt;&lt;/Font&gt;&lt;DateFormat CultureID=&quot;1033&quot; FormatString=&quot;M/d/yyyy&quot; /&gt;&lt;/MekkoFormats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1217</Words>
  <Application>Microsoft Macintosh PowerPoint</Application>
  <PresentationFormat>Custom</PresentationFormat>
  <Paragraphs>860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HIV – Out with the Old,     In with the New</vt:lpstr>
      <vt:lpstr>Goals of Treatment</vt:lpstr>
      <vt:lpstr>PowerPoint Presentation</vt:lpstr>
      <vt:lpstr>ARVs</vt:lpstr>
      <vt:lpstr>Therapeutic Strategies</vt:lpstr>
      <vt:lpstr>PowerPoint Presentation</vt:lpstr>
      <vt:lpstr>PowerPoint Presentation</vt:lpstr>
      <vt:lpstr>PowerPoint Presentation</vt:lpstr>
      <vt:lpstr>Integrase inhibitors (INSTI) New Darlings of ART</vt:lpstr>
      <vt:lpstr>Newer INSTI</vt:lpstr>
      <vt:lpstr>Carbitegravir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  Old and new</dc:title>
  <dc:creator>Pc 3</dc:creator>
  <cp:lastModifiedBy>Zaid E</cp:lastModifiedBy>
  <cp:revision>57</cp:revision>
  <dcterms:created xsi:type="dcterms:W3CDTF">2018-03-08T07:51:05Z</dcterms:created>
  <dcterms:modified xsi:type="dcterms:W3CDTF">2019-03-08T19:07:08Z</dcterms:modified>
</cp:coreProperties>
</file>