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60" r:id="rId1"/>
  </p:sldMasterIdLst>
  <p:notesMasterIdLst>
    <p:notesMasterId r:id="rId38"/>
  </p:notesMasterIdLst>
  <p:sldIdLst>
    <p:sldId id="256" r:id="rId2"/>
    <p:sldId id="257" r:id="rId3"/>
    <p:sldId id="258" r:id="rId4"/>
    <p:sldId id="281" r:id="rId5"/>
    <p:sldId id="260" r:id="rId6"/>
    <p:sldId id="262" r:id="rId7"/>
    <p:sldId id="291" r:id="rId8"/>
    <p:sldId id="265" r:id="rId9"/>
    <p:sldId id="263" r:id="rId10"/>
    <p:sldId id="277" r:id="rId11"/>
    <p:sldId id="288" r:id="rId12"/>
    <p:sldId id="282" r:id="rId13"/>
    <p:sldId id="264" r:id="rId14"/>
    <p:sldId id="280" r:id="rId15"/>
    <p:sldId id="284" r:id="rId16"/>
    <p:sldId id="489" r:id="rId17"/>
    <p:sldId id="487" r:id="rId18"/>
    <p:sldId id="488" r:id="rId19"/>
    <p:sldId id="292" r:id="rId20"/>
    <p:sldId id="293" r:id="rId21"/>
    <p:sldId id="294" r:id="rId22"/>
    <p:sldId id="286" r:id="rId23"/>
    <p:sldId id="287" r:id="rId24"/>
    <p:sldId id="259" r:id="rId25"/>
    <p:sldId id="268" r:id="rId26"/>
    <p:sldId id="289" r:id="rId27"/>
    <p:sldId id="490" r:id="rId28"/>
    <p:sldId id="272" r:id="rId29"/>
    <p:sldId id="269" r:id="rId30"/>
    <p:sldId id="271" r:id="rId31"/>
    <p:sldId id="274" r:id="rId32"/>
    <p:sldId id="275" r:id="rId33"/>
    <p:sldId id="276" r:id="rId34"/>
    <p:sldId id="283" r:id="rId35"/>
    <p:sldId id="491" r:id="rId36"/>
    <p:sldId id="29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74097" autoAdjust="0"/>
  </p:normalViewPr>
  <p:slideViewPr>
    <p:cSldViewPr snapToGrid="0">
      <p:cViewPr varScale="1">
        <p:scale>
          <a:sx n="53" d="100"/>
          <a:sy n="53" d="100"/>
        </p:scale>
        <p:origin x="13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mmisha Govind" userId="ad37ba461828b21b" providerId="LiveId" clId="{8A5CDC42-F0BE-41A9-A579-8E5EE03933C6}"/>
    <pc:docChg chg="undo custSel addSld modSld sldOrd">
      <pc:chgData name="Nimmisha Govind" userId="ad37ba461828b21b" providerId="LiveId" clId="{8A5CDC42-F0BE-41A9-A579-8E5EE03933C6}" dt="2024-10-13T03:38:44.181" v="6564" actId="20577"/>
      <pc:docMkLst>
        <pc:docMk/>
      </pc:docMkLst>
      <pc:sldChg chg="modSp mod modNotesTx">
        <pc:chgData name="Nimmisha Govind" userId="ad37ba461828b21b" providerId="LiveId" clId="{8A5CDC42-F0BE-41A9-A579-8E5EE03933C6}" dt="2024-10-13T03:38:11.192" v="6561" actId="20577"/>
        <pc:sldMkLst>
          <pc:docMk/>
          <pc:sldMk cId="3306992532" sldId="256"/>
        </pc:sldMkLst>
        <pc:spChg chg="mod">
          <ac:chgData name="Nimmisha Govind" userId="ad37ba461828b21b" providerId="LiveId" clId="{8A5CDC42-F0BE-41A9-A579-8E5EE03933C6}" dt="2024-10-13T03:38:11.192" v="6561" actId="20577"/>
          <ac:spMkLst>
            <pc:docMk/>
            <pc:sldMk cId="3306992532" sldId="256"/>
            <ac:spMk id="3" creationId="{70BD87BA-4290-4CAC-BF64-0ACA03ACE3EB}"/>
          </ac:spMkLst>
        </pc:spChg>
      </pc:sldChg>
      <pc:sldChg chg="modNotesTx">
        <pc:chgData name="Nimmisha Govind" userId="ad37ba461828b21b" providerId="LiveId" clId="{8A5CDC42-F0BE-41A9-A579-8E5EE03933C6}" dt="2024-10-10T09:00:15.533" v="1245" actId="20577"/>
        <pc:sldMkLst>
          <pc:docMk/>
          <pc:sldMk cId="1522730477" sldId="257"/>
        </pc:sldMkLst>
      </pc:sldChg>
      <pc:sldChg chg="modSp mod">
        <pc:chgData name="Nimmisha Govind" userId="ad37ba461828b21b" providerId="LiveId" clId="{8A5CDC42-F0BE-41A9-A579-8E5EE03933C6}" dt="2024-10-10T09:02:11.250" v="1344" actId="27636"/>
        <pc:sldMkLst>
          <pc:docMk/>
          <pc:sldMk cId="4038209888" sldId="258"/>
        </pc:sldMkLst>
        <pc:spChg chg="mod">
          <ac:chgData name="Nimmisha Govind" userId="ad37ba461828b21b" providerId="LiveId" clId="{8A5CDC42-F0BE-41A9-A579-8E5EE03933C6}" dt="2024-10-10T09:02:11.250" v="1344" actId="27636"/>
          <ac:spMkLst>
            <pc:docMk/>
            <pc:sldMk cId="4038209888" sldId="258"/>
            <ac:spMk id="3" creationId="{9E3A3A03-2360-4C60-8F74-1729A38D72AB}"/>
          </ac:spMkLst>
        </pc:spChg>
      </pc:sldChg>
      <pc:sldChg chg="ord modNotesTx">
        <pc:chgData name="Nimmisha Govind" userId="ad37ba461828b21b" providerId="LiveId" clId="{8A5CDC42-F0BE-41A9-A579-8E5EE03933C6}" dt="2024-10-10T12:00:09.517" v="5605" actId="20577"/>
        <pc:sldMkLst>
          <pc:docMk/>
          <pc:sldMk cId="967536005" sldId="259"/>
        </pc:sldMkLst>
      </pc:sldChg>
      <pc:sldChg chg="modNotesTx">
        <pc:chgData name="Nimmisha Govind" userId="ad37ba461828b21b" providerId="LiveId" clId="{8A5CDC42-F0BE-41A9-A579-8E5EE03933C6}" dt="2024-10-12T07:47:44.393" v="6559" actId="313"/>
        <pc:sldMkLst>
          <pc:docMk/>
          <pc:sldMk cId="187610642" sldId="260"/>
        </pc:sldMkLst>
      </pc:sldChg>
      <pc:sldChg chg="addSp modSp mod modNotesTx">
        <pc:chgData name="Nimmisha Govind" userId="ad37ba461828b21b" providerId="LiveId" clId="{8A5CDC42-F0BE-41A9-A579-8E5EE03933C6}" dt="2024-10-10T09:24:42.486" v="3220" actId="6549"/>
        <pc:sldMkLst>
          <pc:docMk/>
          <pc:sldMk cId="2268634093" sldId="262"/>
        </pc:sldMkLst>
        <pc:picChg chg="add mod">
          <ac:chgData name="Nimmisha Govind" userId="ad37ba461828b21b" providerId="LiveId" clId="{8A5CDC42-F0BE-41A9-A579-8E5EE03933C6}" dt="2024-10-10T08:22:42.528" v="555" actId="1076"/>
          <ac:picMkLst>
            <pc:docMk/>
            <pc:sldMk cId="2268634093" sldId="262"/>
            <ac:picMk id="6" creationId="{1C6A460A-D0CA-22A4-A4EE-607365E3005A}"/>
          </ac:picMkLst>
        </pc:picChg>
      </pc:sldChg>
      <pc:sldChg chg="modNotesTx">
        <pc:chgData name="Nimmisha Govind" userId="ad37ba461828b21b" providerId="LiveId" clId="{8A5CDC42-F0BE-41A9-A579-8E5EE03933C6}" dt="2024-10-10T11:32:51.455" v="4684" actId="313"/>
        <pc:sldMkLst>
          <pc:docMk/>
          <pc:sldMk cId="2533002650" sldId="264"/>
        </pc:sldMkLst>
      </pc:sldChg>
      <pc:sldChg chg="modNotesTx">
        <pc:chgData name="Nimmisha Govind" userId="ad37ba461828b21b" providerId="LiveId" clId="{8A5CDC42-F0BE-41A9-A579-8E5EE03933C6}" dt="2024-10-10T09:33:22.991" v="3740" actId="6549"/>
        <pc:sldMkLst>
          <pc:docMk/>
          <pc:sldMk cId="2158197999" sldId="265"/>
        </pc:sldMkLst>
      </pc:sldChg>
      <pc:sldChg chg="ord modNotesTx">
        <pc:chgData name="Nimmisha Govind" userId="ad37ba461828b21b" providerId="LiveId" clId="{8A5CDC42-F0BE-41A9-A579-8E5EE03933C6}" dt="2024-10-10T12:06:22.881" v="5895" actId="20577"/>
        <pc:sldMkLst>
          <pc:docMk/>
          <pc:sldMk cId="1012476681" sldId="268"/>
        </pc:sldMkLst>
      </pc:sldChg>
      <pc:sldChg chg="modNotesTx">
        <pc:chgData name="Nimmisha Govind" userId="ad37ba461828b21b" providerId="LiveId" clId="{8A5CDC42-F0BE-41A9-A579-8E5EE03933C6}" dt="2024-10-10T12:11:25.066" v="6280" actId="20577"/>
        <pc:sldMkLst>
          <pc:docMk/>
          <pc:sldMk cId="2546710347" sldId="269"/>
        </pc:sldMkLst>
      </pc:sldChg>
      <pc:sldChg chg="addSp delSp modSp mod modNotesTx">
        <pc:chgData name="Nimmisha Govind" userId="ad37ba461828b21b" providerId="LiveId" clId="{8A5CDC42-F0BE-41A9-A579-8E5EE03933C6}" dt="2024-10-12T06:33:39.816" v="6553" actId="313"/>
        <pc:sldMkLst>
          <pc:docMk/>
          <pc:sldMk cId="3913105659" sldId="272"/>
        </pc:sldMkLst>
        <pc:spChg chg="add del mod">
          <ac:chgData name="Nimmisha Govind" userId="ad37ba461828b21b" providerId="LiveId" clId="{8A5CDC42-F0BE-41A9-A579-8E5EE03933C6}" dt="2024-10-10T06:50:25.053" v="444" actId="478"/>
          <ac:spMkLst>
            <pc:docMk/>
            <pc:sldMk cId="3913105659" sldId="272"/>
            <ac:spMk id="5" creationId="{3EAC88DA-4174-F076-47C2-1E4971DE04E8}"/>
          </ac:spMkLst>
        </pc:spChg>
        <pc:spChg chg="add mod">
          <ac:chgData name="Nimmisha Govind" userId="ad37ba461828b21b" providerId="LiveId" clId="{8A5CDC42-F0BE-41A9-A579-8E5EE03933C6}" dt="2024-10-10T06:52:39.236" v="518" actId="1035"/>
          <ac:spMkLst>
            <pc:docMk/>
            <pc:sldMk cId="3913105659" sldId="272"/>
            <ac:spMk id="8" creationId="{70027CE9-1A24-F254-9A60-531EBA7DB025}"/>
          </ac:spMkLst>
        </pc:spChg>
        <pc:spChg chg="del mod">
          <ac:chgData name="Nimmisha Govind" userId="ad37ba461828b21b" providerId="LiveId" clId="{8A5CDC42-F0BE-41A9-A579-8E5EE03933C6}" dt="2024-10-10T06:38:29.855" v="48" actId="478"/>
          <ac:spMkLst>
            <pc:docMk/>
            <pc:sldMk cId="3913105659" sldId="272"/>
            <ac:spMk id="10" creationId="{6A056C5A-2AA4-4842-BE36-E3746728B99F}"/>
          </ac:spMkLst>
        </pc:spChg>
        <pc:graphicFrameChg chg="del mod modGraphic">
          <ac:chgData name="Nimmisha Govind" userId="ad37ba461828b21b" providerId="LiveId" clId="{8A5CDC42-F0BE-41A9-A579-8E5EE03933C6}" dt="2024-10-10T06:50:07.949" v="379" actId="478"/>
          <ac:graphicFrameMkLst>
            <pc:docMk/>
            <pc:sldMk cId="3913105659" sldId="272"/>
            <ac:graphicFrameMk id="6" creationId="{2B630897-1E3D-4D92-A7DB-0CFECF776D84}"/>
          </ac:graphicFrameMkLst>
        </pc:graphicFrameChg>
        <pc:picChg chg="add mod modCrop">
          <ac:chgData name="Nimmisha Govind" userId="ad37ba461828b21b" providerId="LiveId" clId="{8A5CDC42-F0BE-41A9-A579-8E5EE03933C6}" dt="2024-10-10T06:52:26.073" v="479" actId="1035"/>
          <ac:picMkLst>
            <pc:docMk/>
            <pc:sldMk cId="3913105659" sldId="272"/>
            <ac:picMk id="3" creationId="{1539CEA7-1680-EF76-F9D7-08E1F5BEB772}"/>
          </ac:picMkLst>
        </pc:picChg>
        <pc:picChg chg="del">
          <ac:chgData name="Nimmisha Govind" userId="ad37ba461828b21b" providerId="LiveId" clId="{8A5CDC42-F0BE-41A9-A579-8E5EE03933C6}" dt="2024-10-10T06:38:26.747" v="46" actId="478"/>
          <ac:picMkLst>
            <pc:docMk/>
            <pc:sldMk cId="3913105659" sldId="272"/>
            <ac:picMk id="7" creationId="{BC3451E9-3C42-4243-9FE5-27D3C47C2708}"/>
          </ac:picMkLst>
        </pc:picChg>
        <pc:picChg chg="mod">
          <ac:chgData name="Nimmisha Govind" userId="ad37ba461828b21b" providerId="LiveId" clId="{8A5CDC42-F0BE-41A9-A579-8E5EE03933C6}" dt="2024-10-10T06:52:30.630" v="498" actId="1035"/>
          <ac:picMkLst>
            <pc:docMk/>
            <pc:sldMk cId="3913105659" sldId="272"/>
            <ac:picMk id="9" creationId="{08295A83-D2DD-40D9-9448-A5E3F1227094}"/>
          </ac:picMkLst>
        </pc:picChg>
      </pc:sldChg>
      <pc:sldChg chg="modSp mod modNotesTx">
        <pc:chgData name="Nimmisha Govind" userId="ad37ba461828b21b" providerId="LiveId" clId="{8A5CDC42-F0BE-41A9-A579-8E5EE03933C6}" dt="2024-10-10T12:15:25.997" v="6362" actId="6549"/>
        <pc:sldMkLst>
          <pc:docMk/>
          <pc:sldMk cId="2313354820" sldId="274"/>
        </pc:sldMkLst>
        <pc:spChg chg="mod">
          <ac:chgData name="Nimmisha Govind" userId="ad37ba461828b21b" providerId="LiveId" clId="{8A5CDC42-F0BE-41A9-A579-8E5EE03933C6}" dt="2024-10-10T12:14:15.716" v="6330" actId="20577"/>
          <ac:spMkLst>
            <pc:docMk/>
            <pc:sldMk cId="2313354820" sldId="274"/>
            <ac:spMk id="3" creationId="{1255B8A5-09A4-4F34-9593-1BF2C6DCCCB8}"/>
          </ac:spMkLst>
        </pc:spChg>
        <pc:picChg chg="mod">
          <ac:chgData name="Nimmisha Govind" userId="ad37ba461828b21b" providerId="LiveId" clId="{8A5CDC42-F0BE-41A9-A579-8E5EE03933C6}" dt="2024-10-10T12:14:37.127" v="6359" actId="1038"/>
          <ac:picMkLst>
            <pc:docMk/>
            <pc:sldMk cId="2313354820" sldId="274"/>
            <ac:picMk id="5" creationId="{F71B7E93-29C6-6AD4-3077-A57B104F0E26}"/>
          </ac:picMkLst>
        </pc:picChg>
      </pc:sldChg>
      <pc:sldChg chg="modNotesTx">
        <pc:chgData name="Nimmisha Govind" userId="ad37ba461828b21b" providerId="LiveId" clId="{8A5CDC42-F0BE-41A9-A579-8E5EE03933C6}" dt="2024-10-10T11:24:49.223" v="3743" actId="313"/>
        <pc:sldMkLst>
          <pc:docMk/>
          <pc:sldMk cId="140657750" sldId="277"/>
        </pc:sldMkLst>
      </pc:sldChg>
      <pc:sldChg chg="modNotesTx">
        <pc:chgData name="Nimmisha Govind" userId="ad37ba461828b21b" providerId="LiveId" clId="{8A5CDC42-F0BE-41A9-A579-8E5EE03933C6}" dt="2024-10-10T11:32:59.578" v="4686" actId="20577"/>
        <pc:sldMkLst>
          <pc:docMk/>
          <pc:sldMk cId="66264034" sldId="280"/>
        </pc:sldMkLst>
      </pc:sldChg>
      <pc:sldChg chg="modNotesTx">
        <pc:chgData name="Nimmisha Govind" userId="ad37ba461828b21b" providerId="LiveId" clId="{8A5CDC42-F0BE-41A9-A579-8E5EE03933C6}" dt="2024-10-10T11:29:07.648" v="4155" actId="20577"/>
        <pc:sldMkLst>
          <pc:docMk/>
          <pc:sldMk cId="840230808" sldId="282"/>
        </pc:sldMkLst>
      </pc:sldChg>
      <pc:sldChg chg="modNotesTx">
        <pc:chgData name="Nimmisha Govind" userId="ad37ba461828b21b" providerId="LiveId" clId="{8A5CDC42-F0BE-41A9-A579-8E5EE03933C6}" dt="2024-10-10T11:34:04.201" v="4859" actId="313"/>
        <pc:sldMkLst>
          <pc:docMk/>
          <pc:sldMk cId="2123598383" sldId="284"/>
        </pc:sldMkLst>
      </pc:sldChg>
      <pc:sldChg chg="addSp delSp modSp mod">
        <pc:chgData name="Nimmisha Govind" userId="ad37ba461828b21b" providerId="LiveId" clId="{8A5CDC42-F0BE-41A9-A579-8E5EE03933C6}" dt="2024-10-10T11:56:02.819" v="5510" actId="478"/>
        <pc:sldMkLst>
          <pc:docMk/>
          <pc:sldMk cId="3467505777" sldId="286"/>
        </pc:sldMkLst>
        <pc:spChg chg="mod">
          <ac:chgData name="Nimmisha Govind" userId="ad37ba461828b21b" providerId="LiveId" clId="{8A5CDC42-F0BE-41A9-A579-8E5EE03933C6}" dt="2024-10-10T08:38:04.086" v="857" actId="20578"/>
          <ac:spMkLst>
            <pc:docMk/>
            <pc:sldMk cId="3467505777" sldId="286"/>
            <ac:spMk id="3" creationId="{81DED687-7CCF-41A3-8748-81B209A83679}"/>
          </ac:spMkLst>
        </pc:spChg>
        <pc:spChg chg="add mod">
          <ac:chgData name="Nimmisha Govind" userId="ad37ba461828b21b" providerId="LiveId" clId="{8A5CDC42-F0BE-41A9-A579-8E5EE03933C6}" dt="2024-10-10T11:52:29.486" v="5438" actId="164"/>
          <ac:spMkLst>
            <pc:docMk/>
            <pc:sldMk cId="3467505777" sldId="286"/>
            <ac:spMk id="7" creationId="{16C0A161-F606-912B-68C2-449F895C5155}"/>
          </ac:spMkLst>
        </pc:spChg>
        <pc:spChg chg="add mod">
          <ac:chgData name="Nimmisha Govind" userId="ad37ba461828b21b" providerId="LiveId" clId="{8A5CDC42-F0BE-41A9-A579-8E5EE03933C6}" dt="2024-10-10T11:52:53.313" v="5442" actId="164"/>
          <ac:spMkLst>
            <pc:docMk/>
            <pc:sldMk cId="3467505777" sldId="286"/>
            <ac:spMk id="8" creationId="{8216ECFA-62E3-0247-E0DF-D464107ECFCF}"/>
          </ac:spMkLst>
        </pc:spChg>
        <pc:spChg chg="add mod">
          <ac:chgData name="Nimmisha Govind" userId="ad37ba461828b21b" providerId="LiveId" clId="{8A5CDC42-F0BE-41A9-A579-8E5EE03933C6}" dt="2024-10-10T11:53:41.088" v="5448" actId="164"/>
          <ac:spMkLst>
            <pc:docMk/>
            <pc:sldMk cId="3467505777" sldId="286"/>
            <ac:spMk id="9" creationId="{F6FC6984-BC07-9C1B-FB1B-54DC14E5CDB1}"/>
          </ac:spMkLst>
        </pc:spChg>
        <pc:grpChg chg="add del mod">
          <ac:chgData name="Nimmisha Govind" userId="ad37ba461828b21b" providerId="LiveId" clId="{8A5CDC42-F0BE-41A9-A579-8E5EE03933C6}" dt="2024-10-10T11:52:35.045" v="5439" actId="21"/>
          <ac:grpSpMkLst>
            <pc:docMk/>
            <pc:sldMk cId="3467505777" sldId="286"/>
            <ac:grpSpMk id="10" creationId="{AD979A9E-3B19-6309-E438-951B06DBDD41}"/>
          </ac:grpSpMkLst>
        </pc:grpChg>
        <pc:grpChg chg="add del mod">
          <ac:chgData name="Nimmisha Govind" userId="ad37ba461828b21b" providerId="LiveId" clId="{8A5CDC42-F0BE-41A9-A579-8E5EE03933C6}" dt="2024-10-10T11:53:18.837" v="5445" actId="21"/>
          <ac:grpSpMkLst>
            <pc:docMk/>
            <pc:sldMk cId="3467505777" sldId="286"/>
            <ac:grpSpMk id="11" creationId="{9EDF1E5F-F6D0-A323-FEFE-79BC779A8252}"/>
          </ac:grpSpMkLst>
        </pc:grpChg>
        <pc:grpChg chg="add del mod">
          <ac:chgData name="Nimmisha Govind" userId="ad37ba461828b21b" providerId="LiveId" clId="{8A5CDC42-F0BE-41A9-A579-8E5EE03933C6}" dt="2024-10-10T11:56:02.819" v="5510" actId="478"/>
          <ac:grpSpMkLst>
            <pc:docMk/>
            <pc:sldMk cId="3467505777" sldId="286"/>
            <ac:grpSpMk id="12" creationId="{6452AE2D-DACB-3CC2-18E1-9322C6D5D196}"/>
          </ac:grpSpMkLst>
        </pc:grpChg>
        <pc:picChg chg="add mod modCrop">
          <ac:chgData name="Nimmisha Govind" userId="ad37ba461828b21b" providerId="LiveId" clId="{8A5CDC42-F0BE-41A9-A579-8E5EE03933C6}" dt="2024-10-10T11:52:29.486" v="5438" actId="164"/>
          <ac:picMkLst>
            <pc:docMk/>
            <pc:sldMk cId="3467505777" sldId="286"/>
            <ac:picMk id="4" creationId="{9C89083E-BF13-3E85-4AEA-14F44D76CE4C}"/>
          </ac:picMkLst>
        </pc:picChg>
        <pc:picChg chg="add mod">
          <ac:chgData name="Nimmisha Govind" userId="ad37ba461828b21b" providerId="LiveId" clId="{8A5CDC42-F0BE-41A9-A579-8E5EE03933C6}" dt="2024-10-10T11:52:53.313" v="5442" actId="164"/>
          <ac:picMkLst>
            <pc:docMk/>
            <pc:sldMk cId="3467505777" sldId="286"/>
            <ac:picMk id="5" creationId="{6433167E-B5FB-5144-354C-B8BD16DC2ECF}"/>
          </ac:picMkLst>
        </pc:picChg>
        <pc:picChg chg="add mod">
          <ac:chgData name="Nimmisha Govind" userId="ad37ba461828b21b" providerId="LiveId" clId="{8A5CDC42-F0BE-41A9-A579-8E5EE03933C6}" dt="2024-10-10T11:53:41.088" v="5448" actId="164"/>
          <ac:picMkLst>
            <pc:docMk/>
            <pc:sldMk cId="3467505777" sldId="286"/>
            <ac:picMk id="6" creationId="{2CFBC0D2-5911-C63B-0465-3CF7CB324776}"/>
          </ac:picMkLst>
        </pc:picChg>
      </pc:sldChg>
      <pc:sldChg chg="addSp delSp modSp mod">
        <pc:chgData name="Nimmisha Govind" userId="ad37ba461828b21b" providerId="LiveId" clId="{8A5CDC42-F0BE-41A9-A579-8E5EE03933C6}" dt="2024-10-10T11:57:03.733" v="5584" actId="1038"/>
        <pc:sldMkLst>
          <pc:docMk/>
          <pc:sldMk cId="3676513016" sldId="287"/>
        </pc:sldMkLst>
        <pc:spChg chg="mod">
          <ac:chgData name="Nimmisha Govind" userId="ad37ba461828b21b" providerId="LiveId" clId="{8A5CDC42-F0BE-41A9-A579-8E5EE03933C6}" dt="2024-10-10T11:54:41.030" v="5459"/>
          <ac:spMkLst>
            <pc:docMk/>
            <pc:sldMk cId="3676513016" sldId="287"/>
            <ac:spMk id="2" creationId="{A08429B2-1EB5-4AB6-9873-B143E3CBE9C4}"/>
          </ac:spMkLst>
        </pc:spChg>
        <pc:spChg chg="mod">
          <ac:chgData name="Nimmisha Govind" userId="ad37ba461828b21b" providerId="LiveId" clId="{8A5CDC42-F0BE-41A9-A579-8E5EE03933C6}" dt="2024-10-10T11:52:38.576" v="5440"/>
          <ac:spMkLst>
            <pc:docMk/>
            <pc:sldMk cId="3676513016" sldId="287"/>
            <ac:spMk id="7" creationId="{16C0A161-F606-912B-68C2-449F895C5155}"/>
          </ac:spMkLst>
        </pc:spChg>
        <pc:spChg chg="add mod">
          <ac:chgData name="Nimmisha Govind" userId="ad37ba461828b21b" providerId="LiveId" clId="{8A5CDC42-F0BE-41A9-A579-8E5EE03933C6}" dt="2024-10-10T11:56:57.326" v="5538" actId="1038"/>
          <ac:spMkLst>
            <pc:docMk/>
            <pc:sldMk cId="3676513016" sldId="287"/>
            <ac:spMk id="12" creationId="{E8AFABDA-5C92-6A9A-6066-2EC33796D205}"/>
          </ac:spMkLst>
        </pc:spChg>
        <pc:grpChg chg="add del mod">
          <ac:chgData name="Nimmisha Govind" userId="ad37ba461828b21b" providerId="LiveId" clId="{8A5CDC42-F0BE-41A9-A579-8E5EE03933C6}" dt="2024-10-10T11:56:45.621" v="5511" actId="478"/>
          <ac:grpSpMkLst>
            <pc:docMk/>
            <pc:sldMk cId="3676513016" sldId="287"/>
            <ac:grpSpMk id="10" creationId="{AD979A9E-3B19-6309-E438-951B06DBDD41}"/>
          </ac:grpSpMkLst>
        </pc:grpChg>
        <pc:picChg chg="mod">
          <ac:chgData name="Nimmisha Govind" userId="ad37ba461828b21b" providerId="LiveId" clId="{8A5CDC42-F0BE-41A9-A579-8E5EE03933C6}" dt="2024-10-10T11:52:38.576" v="5440"/>
          <ac:picMkLst>
            <pc:docMk/>
            <pc:sldMk cId="3676513016" sldId="287"/>
            <ac:picMk id="3" creationId="{9C89083E-BF13-3E85-4AEA-14F44D76CE4C}"/>
          </ac:picMkLst>
        </pc:picChg>
        <pc:picChg chg="mod">
          <ac:chgData name="Nimmisha Govind" userId="ad37ba461828b21b" providerId="LiveId" clId="{8A5CDC42-F0BE-41A9-A579-8E5EE03933C6}" dt="2024-10-10T11:57:00.481" v="5562" actId="1038"/>
          <ac:picMkLst>
            <pc:docMk/>
            <pc:sldMk cId="3676513016" sldId="287"/>
            <ac:picMk id="4" creationId="{371DD49F-67D3-418A-8D11-12D68711A744}"/>
          </ac:picMkLst>
        </pc:picChg>
        <pc:picChg chg="mod">
          <ac:chgData name="Nimmisha Govind" userId="ad37ba461828b21b" providerId="LiveId" clId="{8A5CDC42-F0BE-41A9-A579-8E5EE03933C6}" dt="2024-10-10T11:57:03.733" v="5584" actId="1038"/>
          <ac:picMkLst>
            <pc:docMk/>
            <pc:sldMk cId="3676513016" sldId="287"/>
            <ac:picMk id="5" creationId="{C12D4B87-015A-4979-B4A2-3AA601891E75}"/>
          </ac:picMkLst>
        </pc:picChg>
        <pc:picChg chg="add mod">
          <ac:chgData name="Nimmisha Govind" userId="ad37ba461828b21b" providerId="LiveId" clId="{8A5CDC42-F0BE-41A9-A579-8E5EE03933C6}" dt="2024-10-10T11:55:48.646" v="5501" actId="1036"/>
          <ac:picMkLst>
            <pc:docMk/>
            <pc:sldMk cId="3676513016" sldId="287"/>
            <ac:picMk id="6" creationId="{9E3058E4-3FD1-2A76-B27A-AADCBAAAC5D0}"/>
          </ac:picMkLst>
        </pc:picChg>
        <pc:picChg chg="add mod">
          <ac:chgData name="Nimmisha Govind" userId="ad37ba461828b21b" providerId="LiveId" clId="{8A5CDC42-F0BE-41A9-A579-8E5EE03933C6}" dt="2024-10-10T11:55:52.135" v="5505" actId="1036"/>
          <ac:picMkLst>
            <pc:docMk/>
            <pc:sldMk cId="3676513016" sldId="287"/>
            <ac:picMk id="8" creationId="{C57BD818-D4ED-6E69-E666-9FA0326586EC}"/>
          </ac:picMkLst>
        </pc:picChg>
        <pc:picChg chg="add del mod">
          <ac:chgData name="Nimmisha Govind" userId="ad37ba461828b21b" providerId="LiveId" clId="{8A5CDC42-F0BE-41A9-A579-8E5EE03933C6}" dt="2024-10-10T11:53:48.763" v="5451" actId="478"/>
          <ac:picMkLst>
            <pc:docMk/>
            <pc:sldMk cId="3676513016" sldId="287"/>
            <ac:picMk id="9" creationId="{6D6DB1D6-6B08-DEAF-6100-F4DD2BE28F29}"/>
          </ac:picMkLst>
        </pc:picChg>
        <pc:picChg chg="add mod">
          <ac:chgData name="Nimmisha Govind" userId="ad37ba461828b21b" providerId="LiveId" clId="{8A5CDC42-F0BE-41A9-A579-8E5EE03933C6}" dt="2024-10-10T11:55:55.312" v="5509" actId="1036"/>
          <ac:picMkLst>
            <pc:docMk/>
            <pc:sldMk cId="3676513016" sldId="287"/>
            <ac:picMk id="11" creationId="{A38A414D-B586-91E2-995D-914CFBD3411F}"/>
          </ac:picMkLst>
        </pc:picChg>
      </pc:sldChg>
      <pc:sldChg chg="modNotesTx">
        <pc:chgData name="Nimmisha Govind" userId="ad37ba461828b21b" providerId="LiveId" clId="{8A5CDC42-F0BE-41A9-A579-8E5EE03933C6}" dt="2024-10-10T11:27:17.712" v="3938" actId="20577"/>
        <pc:sldMkLst>
          <pc:docMk/>
          <pc:sldMk cId="3101510001" sldId="288"/>
        </pc:sldMkLst>
      </pc:sldChg>
      <pc:sldChg chg="modSp mod">
        <pc:chgData name="Nimmisha Govind" userId="ad37ba461828b21b" providerId="LiveId" clId="{8A5CDC42-F0BE-41A9-A579-8E5EE03933C6}" dt="2024-10-13T03:38:44.181" v="6564" actId="20577"/>
        <pc:sldMkLst>
          <pc:docMk/>
          <pc:sldMk cId="3974042486" sldId="289"/>
        </pc:sldMkLst>
        <pc:spChg chg="mod">
          <ac:chgData name="Nimmisha Govind" userId="ad37ba461828b21b" providerId="LiveId" clId="{8A5CDC42-F0BE-41A9-A579-8E5EE03933C6}" dt="2024-10-10T06:23:43.525" v="0" actId="207"/>
          <ac:spMkLst>
            <pc:docMk/>
            <pc:sldMk cId="3974042486" sldId="289"/>
            <ac:spMk id="5" creationId="{3E33439F-432E-4168-9D14-6D8B6CF44306}"/>
          </ac:spMkLst>
        </pc:spChg>
        <pc:spChg chg="mod">
          <ac:chgData name="Nimmisha Govind" userId="ad37ba461828b21b" providerId="LiveId" clId="{8A5CDC42-F0BE-41A9-A579-8E5EE03933C6}" dt="2024-10-10T06:23:46.743" v="1" actId="207"/>
          <ac:spMkLst>
            <pc:docMk/>
            <pc:sldMk cId="3974042486" sldId="289"/>
            <ac:spMk id="6" creationId="{73597523-8D98-49B0-88A4-6D4A1DF64ACB}"/>
          </ac:spMkLst>
        </pc:spChg>
        <pc:spChg chg="mod">
          <ac:chgData name="Nimmisha Govind" userId="ad37ba461828b21b" providerId="LiveId" clId="{8A5CDC42-F0BE-41A9-A579-8E5EE03933C6}" dt="2024-10-13T03:38:44.181" v="6564" actId="20577"/>
          <ac:spMkLst>
            <pc:docMk/>
            <pc:sldMk cId="3974042486" sldId="289"/>
            <ac:spMk id="7" creationId="{78A90896-636E-4DDC-8A20-6CF0C449C6B1}"/>
          </ac:spMkLst>
        </pc:spChg>
        <pc:spChg chg="mod">
          <ac:chgData name="Nimmisha Govind" userId="ad37ba461828b21b" providerId="LiveId" clId="{8A5CDC42-F0BE-41A9-A579-8E5EE03933C6}" dt="2024-10-10T06:23:50.810" v="3" actId="207"/>
          <ac:spMkLst>
            <pc:docMk/>
            <pc:sldMk cId="3974042486" sldId="289"/>
            <ac:spMk id="8" creationId="{C99ECEA3-0EFE-43E0-BA30-BCF01D525A23}"/>
          </ac:spMkLst>
        </pc:spChg>
      </pc:sldChg>
      <pc:sldChg chg="ord">
        <pc:chgData name="Nimmisha Govind" userId="ad37ba461828b21b" providerId="LiveId" clId="{8A5CDC42-F0BE-41A9-A579-8E5EE03933C6}" dt="2024-10-10T07:28:01.304" v="522"/>
        <pc:sldMkLst>
          <pc:docMk/>
          <pc:sldMk cId="2517372912" sldId="290"/>
        </pc:sldMkLst>
      </pc:sldChg>
      <pc:sldChg chg="modNotesTx">
        <pc:chgData name="Nimmisha Govind" userId="ad37ba461828b21b" providerId="LiveId" clId="{8A5CDC42-F0BE-41A9-A579-8E5EE03933C6}" dt="2024-10-10T09:25:30.036" v="3222" actId="20577"/>
        <pc:sldMkLst>
          <pc:docMk/>
          <pc:sldMk cId="2465097080" sldId="291"/>
        </pc:sldMkLst>
      </pc:sldChg>
      <pc:sldChg chg="modSp mod modNotesTx">
        <pc:chgData name="Nimmisha Govind" userId="ad37ba461828b21b" providerId="LiveId" clId="{8A5CDC42-F0BE-41A9-A579-8E5EE03933C6}" dt="2024-10-10T11:41:49.099" v="5305" actId="20577"/>
        <pc:sldMkLst>
          <pc:docMk/>
          <pc:sldMk cId="77913723" sldId="292"/>
        </pc:sldMkLst>
        <pc:spChg chg="mod">
          <ac:chgData name="Nimmisha Govind" userId="ad37ba461828b21b" providerId="LiveId" clId="{8A5CDC42-F0BE-41A9-A579-8E5EE03933C6}" dt="2024-10-10T11:41:49.099" v="5305" actId="20577"/>
          <ac:spMkLst>
            <pc:docMk/>
            <pc:sldMk cId="77913723" sldId="292"/>
            <ac:spMk id="2" creationId="{41EC83B2-FA0A-11D6-FE2E-E402224ED7C8}"/>
          </ac:spMkLst>
        </pc:spChg>
      </pc:sldChg>
      <pc:sldChg chg="addSp delSp modSp mod chgLayout">
        <pc:chgData name="Nimmisha Govind" userId="ad37ba461828b21b" providerId="LiveId" clId="{8A5CDC42-F0BE-41A9-A579-8E5EE03933C6}" dt="2024-10-10T11:42:02.308" v="5307"/>
        <pc:sldMkLst>
          <pc:docMk/>
          <pc:sldMk cId="67803090" sldId="293"/>
        </pc:sldMkLst>
        <pc:spChg chg="mod ord">
          <ac:chgData name="Nimmisha Govind" userId="ad37ba461828b21b" providerId="LiveId" clId="{8A5CDC42-F0BE-41A9-A579-8E5EE03933C6}" dt="2024-10-10T11:42:02.308" v="5307"/>
          <ac:spMkLst>
            <pc:docMk/>
            <pc:sldMk cId="67803090" sldId="293"/>
            <ac:spMk id="2" creationId="{41EC83B2-FA0A-11D6-FE2E-E402224ED7C8}"/>
          </ac:spMkLst>
        </pc:spChg>
        <pc:spChg chg="add mod">
          <ac:chgData name="Nimmisha Govind" userId="ad37ba461828b21b" providerId="LiveId" clId="{8A5CDC42-F0BE-41A9-A579-8E5EE03933C6}" dt="2024-10-10T08:29:48.875" v="622" actId="14100"/>
          <ac:spMkLst>
            <pc:docMk/>
            <pc:sldMk cId="67803090" sldId="293"/>
            <ac:spMk id="3" creationId="{5E6435F7-1C8A-07A1-3AF8-01819D5B4A40}"/>
          </ac:spMkLst>
        </pc:spChg>
        <pc:picChg chg="mod ord">
          <ac:chgData name="Nimmisha Govind" userId="ad37ba461828b21b" providerId="LiveId" clId="{8A5CDC42-F0BE-41A9-A579-8E5EE03933C6}" dt="2024-10-10T08:29:59.717" v="635" actId="1038"/>
          <ac:picMkLst>
            <pc:docMk/>
            <pc:sldMk cId="67803090" sldId="293"/>
            <ac:picMk id="6" creationId="{12A3ABEE-DEF7-F847-A968-4A338A2A86F2}"/>
          </ac:picMkLst>
        </pc:picChg>
        <pc:cxnChg chg="add del">
          <ac:chgData name="Nimmisha Govind" userId="ad37ba461828b21b" providerId="LiveId" clId="{8A5CDC42-F0BE-41A9-A579-8E5EE03933C6}" dt="2024-10-10T08:28:29.249" v="620" actId="11529"/>
          <ac:cxnSpMkLst>
            <pc:docMk/>
            <pc:sldMk cId="67803090" sldId="293"/>
            <ac:cxnSpMk id="5" creationId="{90433DF1-CED9-917D-2131-81BF1D79E01F}"/>
          </ac:cxnSpMkLst>
        </pc:cxnChg>
      </pc:sldChg>
      <pc:sldChg chg="modNotesTx">
        <pc:chgData name="Nimmisha Govind" userId="ad37ba461828b21b" providerId="LiveId" clId="{8A5CDC42-F0BE-41A9-A579-8E5EE03933C6}" dt="2024-10-10T11:45:21.977" v="5338" actId="20577"/>
        <pc:sldMkLst>
          <pc:docMk/>
          <pc:sldMk cId="387912863" sldId="294"/>
        </pc:sldMkLst>
      </pc:sldChg>
      <pc:sldChg chg="modSp mod">
        <pc:chgData name="Nimmisha Govind" userId="ad37ba461828b21b" providerId="LiveId" clId="{8A5CDC42-F0BE-41A9-A579-8E5EE03933C6}" dt="2024-10-10T11:38:41.312" v="4997" actId="5793"/>
        <pc:sldMkLst>
          <pc:docMk/>
          <pc:sldMk cId="0" sldId="487"/>
        </pc:sldMkLst>
        <pc:spChg chg="mod">
          <ac:chgData name="Nimmisha Govind" userId="ad37ba461828b21b" providerId="LiveId" clId="{8A5CDC42-F0BE-41A9-A579-8E5EE03933C6}" dt="2024-10-10T11:38:11.027" v="4980" actId="20577"/>
          <ac:spMkLst>
            <pc:docMk/>
            <pc:sldMk cId="0" sldId="487"/>
            <ac:spMk id="4" creationId="{00000000-0000-0000-0000-000000000000}"/>
          </ac:spMkLst>
        </pc:spChg>
        <pc:spChg chg="mod">
          <ac:chgData name="Nimmisha Govind" userId="ad37ba461828b21b" providerId="LiveId" clId="{8A5CDC42-F0BE-41A9-A579-8E5EE03933C6}" dt="2024-10-10T11:38:41.312" v="4997" actId="5793"/>
          <ac:spMkLst>
            <pc:docMk/>
            <pc:sldMk cId="0" sldId="487"/>
            <ac:spMk id="5" creationId="{00000000-0000-0000-0000-000000000000}"/>
          </ac:spMkLst>
        </pc:spChg>
      </pc:sldChg>
      <pc:sldChg chg="modNotesTx">
        <pc:chgData name="Nimmisha Govind" userId="ad37ba461828b21b" providerId="LiveId" clId="{8A5CDC42-F0BE-41A9-A579-8E5EE03933C6}" dt="2024-10-10T11:41:13.894" v="5271" actId="20577"/>
        <pc:sldMkLst>
          <pc:docMk/>
          <pc:sldMk cId="3513953231" sldId="488"/>
        </pc:sldMkLst>
      </pc:sldChg>
      <pc:sldChg chg="modSp mod modNotesTx">
        <pc:chgData name="Nimmisha Govind" userId="ad37ba461828b21b" providerId="LiveId" clId="{8A5CDC42-F0BE-41A9-A579-8E5EE03933C6}" dt="2024-10-12T06:31:43.610" v="6376" actId="113"/>
        <pc:sldMkLst>
          <pc:docMk/>
          <pc:sldMk cId="2059978260" sldId="490"/>
        </pc:sldMkLst>
        <pc:spChg chg="mod">
          <ac:chgData name="Nimmisha Govind" userId="ad37ba461828b21b" providerId="LiveId" clId="{8A5CDC42-F0BE-41A9-A579-8E5EE03933C6}" dt="2024-10-10T06:35:36.828" v="44" actId="20577"/>
          <ac:spMkLst>
            <pc:docMk/>
            <pc:sldMk cId="2059978260" sldId="490"/>
            <ac:spMk id="2" creationId="{C8840653-60C8-5B39-6F37-AF3FD22DDCCE}"/>
          </ac:spMkLst>
        </pc:spChg>
        <pc:spChg chg="mod">
          <ac:chgData name="Nimmisha Govind" userId="ad37ba461828b21b" providerId="LiveId" clId="{8A5CDC42-F0BE-41A9-A579-8E5EE03933C6}" dt="2024-10-12T06:31:43.610" v="6376" actId="113"/>
          <ac:spMkLst>
            <pc:docMk/>
            <pc:sldMk cId="2059978260" sldId="490"/>
            <ac:spMk id="3" creationId="{31FEE854-F13E-7A1C-0ACA-25C5CE657DD7}"/>
          </ac:spMkLst>
        </pc:spChg>
      </pc:sldChg>
      <pc:sldChg chg="add ord">
        <pc:chgData name="Nimmisha Govind" userId="ad37ba461828b21b" providerId="LiveId" clId="{8A5CDC42-F0BE-41A9-A579-8E5EE03933C6}" dt="2024-10-10T06:52:47.640" v="520"/>
        <pc:sldMkLst>
          <pc:docMk/>
          <pc:sldMk cId="4049607755" sldId="4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294C9-01C3-4F7C-B088-8751367CDB08}"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C0F9B-5283-4E3E-B326-D1B8DF2E356A}" type="slidenum">
              <a:rPr lang="en-US" smtClean="0"/>
              <a:t>‹#›</a:t>
            </a:fld>
            <a:endParaRPr lang="en-US"/>
          </a:p>
        </p:txBody>
      </p:sp>
    </p:spTree>
    <p:extLst>
      <p:ext uri="{BB962C8B-B14F-4D97-AF65-F5344CB8AC3E}">
        <p14:creationId xmlns:p14="http://schemas.microsoft.com/office/powerpoint/2010/main" val="347358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Commonest inflammatory arthritis – 1% of population</a:t>
            </a:r>
          </a:p>
          <a:p>
            <a:r>
              <a:rPr lang="en-US" dirty="0">
                <a:effectLst/>
                <a:latin typeface="Times New Roman" panose="02020603050405020304" pitchFamily="18" charset="0"/>
              </a:rPr>
              <a:t>Carries a significant morbidity - a third of RA patients</a:t>
            </a:r>
            <a:r>
              <a:rPr lang="en-US" dirty="0"/>
              <a:t> become </a:t>
            </a:r>
            <a:r>
              <a:rPr lang="en-US" i="1" dirty="0"/>
              <a:t>permanently</a:t>
            </a:r>
            <a:r>
              <a:rPr lang="en-US" dirty="0"/>
              <a:t> work-</a:t>
            </a:r>
            <a:r>
              <a:rPr lang="en-US" i="1" dirty="0"/>
              <a:t>disabled in</a:t>
            </a:r>
            <a:r>
              <a:rPr lang="en-US" dirty="0"/>
              <a:t> the first 2 to </a:t>
            </a:r>
            <a:r>
              <a:rPr lang="en-US" i="1" dirty="0"/>
              <a:t>3 years</a:t>
            </a:r>
            <a:r>
              <a:rPr lang="en-US" dirty="0"/>
              <a:t> of the disease onset</a:t>
            </a:r>
            <a:endParaRPr lang="en-US" dirty="0">
              <a:effectLst/>
              <a:latin typeface="Times New Roman" panose="02020603050405020304" pitchFamily="18" charset="0"/>
            </a:endParaRPr>
          </a:p>
          <a:p>
            <a:r>
              <a:rPr lang="en-US" dirty="0">
                <a:effectLst/>
                <a:latin typeface="Times New Roman" panose="02020603050405020304" pitchFamily="18" charset="0"/>
              </a:rPr>
              <a:t>Patients with RA demise 5-10 years earlier than the gen population</a:t>
            </a:r>
          </a:p>
          <a:p>
            <a:r>
              <a:rPr lang="en-US" dirty="0">
                <a:effectLst/>
                <a:latin typeface="Times New Roman" panose="02020603050405020304" pitchFamily="18" charset="0"/>
              </a:rPr>
              <a:t>Health </a:t>
            </a:r>
            <a:r>
              <a:rPr lang="en-US" dirty="0" err="1">
                <a:effectLst/>
                <a:latin typeface="Times New Roman" panose="02020603050405020304" pitchFamily="18" charset="0"/>
              </a:rPr>
              <a:t>RQoL</a:t>
            </a:r>
            <a:r>
              <a:rPr lang="en-US" dirty="0">
                <a:effectLst/>
                <a:latin typeface="Times New Roman" panose="02020603050405020304" pitchFamily="18" charset="0"/>
              </a:rPr>
              <a:t> scores among RA patients are worse than those of patients with other chronic illnesses such as cardiovascular disease and diabetes</a:t>
            </a: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1</a:t>
            </a:fld>
            <a:endParaRPr lang="en-US"/>
          </a:p>
        </p:txBody>
      </p:sp>
    </p:spTree>
    <p:extLst>
      <p:ext uri="{BB962C8B-B14F-4D97-AF65-F5344CB8AC3E}">
        <p14:creationId xmlns:p14="http://schemas.microsoft.com/office/powerpoint/2010/main" val="1566438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compare that to this patient with longstanding established RA-</a:t>
            </a:r>
          </a:p>
          <a:p>
            <a:r>
              <a:rPr lang="en-US" dirty="0"/>
              <a:t> we can see the significant structural deformities of the wrist with chronic synovial swelling and subluxation of the MCPJs, multiple swan neck deformities, Marked muscle wasting.</a:t>
            </a:r>
          </a:p>
          <a:p>
            <a:r>
              <a:rPr lang="en-US" dirty="0"/>
              <a:t>The most significant features that one can notice on the radiographs are the presence of multiple periarticular bony erosions especially In the wrists – loss of carpal bone definition, carpal crowding and destruction of the distal ulnar and styloid process.</a:t>
            </a:r>
          </a:p>
          <a:p>
            <a:r>
              <a:rPr lang="en-US" dirty="0"/>
              <a:t> All these changes represent irreversible structural damage and functional disability.</a:t>
            </a:r>
          </a:p>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10</a:t>
            </a:fld>
            <a:endParaRPr lang="en-US"/>
          </a:p>
        </p:txBody>
      </p:sp>
    </p:spTree>
    <p:extLst>
      <p:ext uri="{BB962C8B-B14F-4D97-AF65-F5344CB8AC3E}">
        <p14:creationId xmlns:p14="http://schemas.microsoft.com/office/powerpoint/2010/main" val="279774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Volar </a:t>
            </a:r>
            <a:r>
              <a:rPr lang="en-US" dirty="0" err="1"/>
              <a:t>sublux</a:t>
            </a:r>
            <a:r>
              <a:rPr lang="en-US" dirty="0"/>
              <a:t> of wrist, prominent ulnar styloid</a:t>
            </a:r>
          </a:p>
          <a:p>
            <a:r>
              <a:rPr lang="en-US" dirty="0"/>
              <a:t>Tuck sign distal swelling </a:t>
            </a:r>
          </a:p>
          <a:p>
            <a:r>
              <a:rPr lang="en-US" dirty="0"/>
              <a:t>Rupture of extensor tendons due to erosions of the ulnar styloid which causes attrition of the most lateral extensor tendons with subsequent </a:t>
            </a:r>
            <a:r>
              <a:rPr lang="en-US" dirty="0" err="1"/>
              <a:t>ruptor</a:t>
            </a:r>
            <a:r>
              <a:rPr lang="en-US" dirty="0"/>
              <a:t> – </a:t>
            </a:r>
          </a:p>
          <a:p>
            <a:r>
              <a:rPr lang="en-US" dirty="0"/>
              <a:t>= </a:t>
            </a:r>
            <a:r>
              <a:rPr lang="en-US" dirty="0" err="1"/>
              <a:t>vaughan</a:t>
            </a:r>
            <a:r>
              <a:rPr lang="en-US" dirty="0"/>
              <a:t> Jackson deformity</a:t>
            </a:r>
          </a:p>
        </p:txBody>
      </p:sp>
      <p:sp>
        <p:nvSpPr>
          <p:cNvPr id="4" name="Slide Number Placeholder 3"/>
          <p:cNvSpPr>
            <a:spLocks noGrp="1"/>
          </p:cNvSpPr>
          <p:nvPr>
            <p:ph type="sldNum" sz="quarter" idx="5"/>
          </p:nvPr>
        </p:nvSpPr>
        <p:spPr/>
        <p:txBody>
          <a:bodyPr/>
          <a:lstStyle/>
          <a:p>
            <a:fld id="{5E2C0F9B-5283-4E3E-B326-D1B8DF2E356A}" type="slidenum">
              <a:rPr lang="en-US" smtClean="0"/>
              <a:t>11</a:t>
            </a:fld>
            <a:endParaRPr lang="en-US"/>
          </a:p>
        </p:txBody>
      </p:sp>
    </p:spTree>
    <p:extLst>
      <p:ext uri="{BB962C8B-B14F-4D97-AF65-F5344CB8AC3E}">
        <p14:creationId xmlns:p14="http://schemas.microsoft.com/office/powerpoint/2010/main" val="291605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Forefoot and hindfoot deformities common in RA</a:t>
            </a:r>
          </a:p>
          <a:p>
            <a:r>
              <a:rPr lang="en-ZA" dirty="0"/>
              <a:t>This patient has marked forefoot deformities</a:t>
            </a:r>
          </a:p>
          <a:p>
            <a:r>
              <a:rPr lang="en-ZA" dirty="0"/>
              <a:t>Bilateral hallux Valgus and bunion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Subluxation of the MTPS with the Sensation of walking on cobblestones and Callosities on plantar surface over MTP</a:t>
            </a:r>
          </a:p>
          <a:p>
            <a:r>
              <a:rPr lang="en-ZA" dirty="0"/>
              <a:t>Widening of the forefoot and Distal displacement pf footpads</a:t>
            </a:r>
          </a:p>
          <a:p>
            <a:r>
              <a:rPr lang="en-ZA" dirty="0"/>
              <a:t>Overriding toes</a:t>
            </a:r>
          </a:p>
        </p:txBody>
      </p:sp>
      <p:sp>
        <p:nvSpPr>
          <p:cNvPr id="4" name="Slide Number Placeholder 3"/>
          <p:cNvSpPr>
            <a:spLocks noGrp="1"/>
          </p:cNvSpPr>
          <p:nvPr>
            <p:ph type="sldNum" sz="quarter" idx="5"/>
          </p:nvPr>
        </p:nvSpPr>
        <p:spPr/>
        <p:txBody>
          <a:bodyPr/>
          <a:lstStyle/>
          <a:p>
            <a:fld id="{5E2C0F9B-5283-4E3E-B326-D1B8DF2E356A}" type="slidenum">
              <a:rPr lang="en-US" smtClean="0"/>
              <a:t>12</a:t>
            </a:fld>
            <a:endParaRPr lang="en-US"/>
          </a:p>
        </p:txBody>
      </p:sp>
    </p:spTree>
    <p:extLst>
      <p:ext uri="{BB962C8B-B14F-4D97-AF65-F5344CB8AC3E}">
        <p14:creationId xmlns:p14="http://schemas.microsoft.com/office/powerpoint/2010/main" val="68510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RA is a systemic disease -  not limited to joint inflammation</a:t>
            </a:r>
          </a:p>
          <a:p>
            <a:r>
              <a:rPr lang="en-US" dirty="0"/>
              <a:t>Some extraarticular manifestations occur early, other late and some throughout the disease</a:t>
            </a:r>
          </a:p>
          <a:p>
            <a:endParaRPr lang="en-US" dirty="0"/>
          </a:p>
          <a:p>
            <a:r>
              <a:rPr lang="en-US" dirty="0"/>
              <a:t> rheumatoid nodules are the most common EAF of RA (20%) </a:t>
            </a:r>
          </a:p>
          <a:p>
            <a:r>
              <a:rPr lang="en-US" dirty="0"/>
              <a:t>The eye is commonly affected in RA </a:t>
            </a:r>
          </a:p>
          <a:p>
            <a:r>
              <a:rPr lang="en-US" dirty="0"/>
              <a:t>Sicca – dry gritty eyes, sensation of sand in the eyes</a:t>
            </a:r>
          </a:p>
          <a:p>
            <a:r>
              <a:rPr lang="en-US" dirty="0"/>
              <a:t>Scleritis which is a form of vasculitis causes painful red eye which can lead to thinning of the sclera and rarely perforation</a:t>
            </a:r>
          </a:p>
          <a:p>
            <a:r>
              <a:rPr lang="en-US" dirty="0"/>
              <a:t>The corneal can also be affected with PUK, peripheral ulcerative keratitis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13</a:t>
            </a:fld>
            <a:endParaRPr lang="en-US"/>
          </a:p>
        </p:txBody>
      </p:sp>
    </p:spTree>
    <p:extLst>
      <p:ext uri="{BB962C8B-B14F-4D97-AF65-F5344CB8AC3E}">
        <p14:creationId xmlns:p14="http://schemas.microsoft.com/office/powerpoint/2010/main" val="142465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organs that are involved are the lungs – rheumatoid nodules (incidental), pleural effusions and ILD.</a:t>
            </a:r>
          </a:p>
          <a:p>
            <a:r>
              <a:rPr lang="en-US" dirty="0"/>
              <a:t>.</a:t>
            </a:r>
          </a:p>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14</a:t>
            </a:fld>
            <a:endParaRPr lang="en-US"/>
          </a:p>
        </p:txBody>
      </p:sp>
    </p:spTree>
    <p:extLst>
      <p:ext uri="{BB962C8B-B14F-4D97-AF65-F5344CB8AC3E}">
        <p14:creationId xmlns:p14="http://schemas.microsoft.com/office/powerpoint/2010/main" val="767349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Cervical myelopathy secondary to </a:t>
            </a:r>
            <a:r>
              <a:rPr lang="en-US" dirty="0" err="1"/>
              <a:t>atlanto</a:t>
            </a:r>
            <a:r>
              <a:rPr lang="en-US" dirty="0"/>
              <a:t>-axial subluxation of the C-spine</a:t>
            </a:r>
          </a:p>
          <a:p>
            <a:r>
              <a:rPr lang="en-US" dirty="0"/>
              <a:t>Entrapment neuropathies can also occur, such as CTS pictured here with wasting of the thenar muscles due to entrapment of the median nerve due to wrist synovitis</a:t>
            </a:r>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15</a:t>
            </a:fld>
            <a:endParaRPr lang="en-US"/>
          </a:p>
        </p:txBody>
      </p:sp>
    </p:spTree>
    <p:extLst>
      <p:ext uri="{BB962C8B-B14F-4D97-AF65-F5344CB8AC3E}">
        <p14:creationId xmlns:p14="http://schemas.microsoft.com/office/powerpoint/2010/main" val="3683883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66B14-879F-E289-4FFF-0C40D7753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60E98-E4DF-6874-6871-17C630A4B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70308-DD60-2108-21FA-0E9D50774E2A}"/>
              </a:ext>
            </a:extLst>
          </p:cNvPr>
          <p:cNvSpPr>
            <a:spLocks noGrp="1"/>
          </p:cNvSpPr>
          <p:nvPr>
            <p:ph type="body" idx="1"/>
          </p:nvPr>
        </p:nvSpPr>
        <p:spPr/>
        <p:txBody>
          <a:bodyPr/>
          <a:lstStyle/>
          <a:p>
            <a:r>
              <a:rPr lang="en-US" dirty="0"/>
              <a:t>Manifestations are rheumatoid vasculitis – </a:t>
            </a:r>
            <a:r>
              <a:rPr lang="en-US" dirty="0" err="1"/>
              <a:t>vasculitc</a:t>
            </a:r>
            <a:r>
              <a:rPr lang="en-US" dirty="0"/>
              <a:t> papules on the palms with ulceration and gangrene and a mononeuritis multiplex with bilateral foot drop and associated gangrene.  Isolated nail fold infarcts are known as Bywater lesions and these are benign lesions that are self-limiting and doesn’t require immunosuppressive therapy.</a:t>
            </a:r>
          </a:p>
        </p:txBody>
      </p:sp>
      <p:sp>
        <p:nvSpPr>
          <p:cNvPr id="4" name="Slide Number Placeholder 3">
            <a:extLst>
              <a:ext uri="{FF2B5EF4-FFF2-40B4-BE49-F238E27FC236}">
                <a16:creationId xmlns:a16="http://schemas.microsoft.com/office/drawing/2014/main" id="{F8DD2AD5-7574-7682-C4A9-52809EC8F050}"/>
              </a:ext>
            </a:extLst>
          </p:cNvPr>
          <p:cNvSpPr>
            <a:spLocks noGrp="1"/>
          </p:cNvSpPr>
          <p:nvPr>
            <p:ph type="sldNum" sz="quarter" idx="5"/>
          </p:nvPr>
        </p:nvSpPr>
        <p:spPr/>
        <p:txBody>
          <a:bodyPr/>
          <a:lstStyle/>
          <a:p>
            <a:fld id="{5E2C0F9B-5283-4E3E-B326-D1B8DF2E356A}" type="slidenum">
              <a:rPr lang="en-US" smtClean="0"/>
              <a:t>16</a:t>
            </a:fld>
            <a:endParaRPr lang="en-US"/>
          </a:p>
        </p:txBody>
      </p:sp>
    </p:spTree>
    <p:extLst>
      <p:ext uri="{BB962C8B-B14F-4D97-AF65-F5344CB8AC3E}">
        <p14:creationId xmlns:p14="http://schemas.microsoft.com/office/powerpoint/2010/main" val="3278061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17</a:t>
            </a:fld>
            <a:endParaRPr lang="en-US"/>
          </a:p>
        </p:txBody>
      </p:sp>
    </p:spTree>
    <p:extLst>
      <p:ext uri="{BB962C8B-B14F-4D97-AF65-F5344CB8AC3E}">
        <p14:creationId xmlns:p14="http://schemas.microsoft.com/office/powerpoint/2010/main" val="3551318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RF is poorly specific meaning that there are many other causes of an elevated RF other than RA, </a:t>
            </a:r>
            <a:r>
              <a:rPr lang="en-ZA" dirty="0" err="1"/>
              <a:t>eg</a:t>
            </a:r>
            <a:endParaRPr lang="en-ZA" dirty="0"/>
          </a:p>
          <a:p>
            <a:r>
              <a:rPr lang="en-ZA" dirty="0"/>
              <a:t>Other rheumatic diseases</a:t>
            </a:r>
          </a:p>
          <a:p>
            <a:r>
              <a:rPr lang="en-ZA" dirty="0"/>
              <a:t>Infections</a:t>
            </a:r>
          </a:p>
          <a:p>
            <a:r>
              <a:rPr lang="en-ZA" dirty="0"/>
              <a:t>Malignancies</a:t>
            </a:r>
          </a:p>
          <a:p>
            <a:r>
              <a:rPr lang="en-ZA" dirty="0"/>
              <a:t>Other chronic illnesses</a:t>
            </a:r>
          </a:p>
          <a:p>
            <a:r>
              <a:rPr lang="en-ZA" dirty="0"/>
              <a:t>healthy population</a:t>
            </a:r>
          </a:p>
          <a:p>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18</a:t>
            </a:fld>
            <a:endParaRPr lang="en-US"/>
          </a:p>
        </p:txBody>
      </p:sp>
    </p:spTree>
    <p:extLst>
      <p:ext uri="{BB962C8B-B14F-4D97-AF65-F5344CB8AC3E}">
        <p14:creationId xmlns:p14="http://schemas.microsoft.com/office/powerpoint/2010/main" val="426289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19</a:t>
            </a:fld>
            <a:endParaRPr lang="en-US"/>
          </a:p>
        </p:txBody>
      </p:sp>
    </p:spTree>
    <p:extLst>
      <p:ext uri="{BB962C8B-B14F-4D97-AF65-F5344CB8AC3E}">
        <p14:creationId xmlns:p14="http://schemas.microsoft.com/office/powerpoint/2010/main" val="72261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recognition of the disease</a:t>
            </a:r>
          </a:p>
          <a:p>
            <a:r>
              <a:rPr lang="en-US" dirty="0"/>
              <a:t>Emphasis on the benefits of early diagnosis </a:t>
            </a:r>
          </a:p>
          <a:p>
            <a:r>
              <a:rPr lang="en-US" dirty="0"/>
              <a:t>And treating to a target</a:t>
            </a:r>
          </a:p>
        </p:txBody>
      </p:sp>
      <p:sp>
        <p:nvSpPr>
          <p:cNvPr id="4" name="Slide Number Placeholder 3"/>
          <p:cNvSpPr>
            <a:spLocks noGrp="1"/>
          </p:cNvSpPr>
          <p:nvPr>
            <p:ph type="sldNum" sz="quarter" idx="5"/>
          </p:nvPr>
        </p:nvSpPr>
        <p:spPr/>
        <p:txBody>
          <a:bodyPr/>
          <a:lstStyle/>
          <a:p>
            <a:fld id="{5E2C0F9B-5283-4E3E-B326-D1B8DF2E356A}" type="slidenum">
              <a:rPr lang="en-US" smtClean="0"/>
              <a:t>2</a:t>
            </a:fld>
            <a:endParaRPr lang="en-US"/>
          </a:p>
        </p:txBody>
      </p:sp>
    </p:spTree>
    <p:extLst>
      <p:ext uri="{BB962C8B-B14F-4D97-AF65-F5344CB8AC3E}">
        <p14:creationId xmlns:p14="http://schemas.microsoft.com/office/powerpoint/2010/main" val="1662277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Baseline hand and feet radiographs should be performed for diagnostic (marginal erosions, joint space narrowing and juxta-</a:t>
            </a:r>
            <a:r>
              <a:rPr lang="en-US" dirty="0" err="1">
                <a:effectLst/>
                <a:latin typeface="Times New Roman" panose="02020603050405020304" pitchFamily="18" charset="0"/>
              </a:rPr>
              <a:t>rticular</a:t>
            </a:r>
            <a:r>
              <a:rPr lang="en-US" dirty="0">
                <a:effectLst/>
                <a:latin typeface="Times New Roman" panose="02020603050405020304" pitchFamily="18" charset="0"/>
              </a:rPr>
              <a:t> osteopenia) and prognostic purposes. These images are not sensitive enough to detect changes early in the disease, but are readily available, reliable and low in </a:t>
            </a:r>
            <a:r>
              <a:rPr lang="en-US" dirty="0" err="1">
                <a:effectLst/>
                <a:latin typeface="Times New Roman" panose="02020603050405020304" pitchFamily="18" charset="0"/>
              </a:rPr>
              <a:t>cost.A</a:t>
            </a:r>
            <a:r>
              <a:rPr lang="en-US" dirty="0">
                <a:effectLst/>
                <a:latin typeface="Times New Roman" panose="02020603050405020304" pitchFamily="18" charset="0"/>
              </a:rPr>
              <a:t> chest radiograph is appropriate to exclude rheumatoid lung disease or tuberculosis (TB) prior to commencing therapy.</a:t>
            </a:r>
          </a:p>
          <a:p>
            <a:pPr>
              <a:buFont typeface="Arial" panose="020B0604020202020204" pitchFamily="34" charset="0"/>
              <a:buChar char="•"/>
            </a:pPr>
            <a:r>
              <a:rPr lang="en-ZA" dirty="0"/>
              <a:t>bilateral and symmetrical involvement</a:t>
            </a:r>
          </a:p>
          <a:p>
            <a:pPr>
              <a:buFont typeface="Arial" panose="020B0604020202020204" pitchFamily="34" charset="0"/>
              <a:buChar char="•"/>
            </a:pPr>
            <a:r>
              <a:rPr lang="en-ZA" dirty="0"/>
              <a:t>proximal interphalangeal joint space narrowing (yellow arrows)</a:t>
            </a:r>
          </a:p>
          <a:p>
            <a:pPr>
              <a:buFont typeface="Arial" panose="020B0604020202020204" pitchFamily="34" charset="0"/>
              <a:buChar char="•"/>
            </a:pPr>
            <a:r>
              <a:rPr lang="en-ZA" dirty="0"/>
              <a:t>metacarpal heads erosions (red arrows)</a:t>
            </a:r>
          </a:p>
          <a:p>
            <a:pPr>
              <a:buFont typeface="Arial" panose="020B0604020202020204" pitchFamily="34" charset="0"/>
              <a:buChar char="•"/>
            </a:pPr>
            <a:r>
              <a:rPr lang="en-ZA" dirty="0"/>
              <a:t>metacarpophalangeal joint space narrowing (blue arrows)</a:t>
            </a:r>
          </a:p>
          <a:p>
            <a:pPr>
              <a:buFont typeface="Arial" panose="020B0604020202020204" pitchFamily="34" charset="0"/>
              <a:buChar char="•"/>
            </a:pPr>
            <a:r>
              <a:rPr lang="en-ZA" dirty="0"/>
              <a:t>metacarpophalangeal joint osteopenia (green circles)</a:t>
            </a:r>
          </a:p>
          <a:p>
            <a:pPr>
              <a:buFont typeface="Arial" panose="020B0604020202020204" pitchFamily="34" charset="0"/>
              <a:buChar char="•"/>
            </a:pPr>
            <a:r>
              <a:rPr lang="en-ZA" dirty="0" err="1"/>
              <a:t>pancarpal</a:t>
            </a:r>
            <a:r>
              <a:rPr lang="en-ZA" dirty="0"/>
              <a:t> and radiocarpal involvement with erosions (yellow circles)</a:t>
            </a:r>
          </a:p>
          <a:p>
            <a:pPr>
              <a:buFont typeface="Arial" panose="020B0604020202020204" pitchFamily="34" charset="0"/>
              <a:buChar char="•"/>
            </a:pPr>
            <a:r>
              <a:rPr lang="en-ZA" dirty="0"/>
              <a:t>carpometacarpal erosion (purple arrows)</a:t>
            </a:r>
          </a:p>
          <a:p>
            <a:pPr>
              <a:buFont typeface="Arial" panose="020B0604020202020204" pitchFamily="34" charset="0"/>
              <a:buChar char="•"/>
            </a:pPr>
            <a:r>
              <a:rPr lang="en-ZA" dirty="0"/>
              <a:t>distal radioulnar joint loss of space (black arrows)</a:t>
            </a:r>
          </a:p>
          <a:p>
            <a:pPr>
              <a:buFont typeface="Arial" panose="020B0604020202020204" pitchFamily="34" charset="0"/>
              <a:buChar char="•"/>
            </a:pPr>
            <a:r>
              <a:rPr lang="en-ZA" dirty="0"/>
              <a:t>distal interphalangeal joints spared</a:t>
            </a:r>
          </a:p>
          <a:p>
            <a:pPr>
              <a:buFont typeface="Arial" panose="020B0604020202020204" pitchFamily="34" charset="0"/>
              <a:buChar char="•"/>
            </a:pPr>
            <a:r>
              <a:rPr lang="en-ZA" dirty="0"/>
              <a:t>soft tissue swelling</a:t>
            </a:r>
          </a:p>
          <a:p>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20</a:t>
            </a:fld>
            <a:endParaRPr lang="en-US"/>
          </a:p>
        </p:txBody>
      </p:sp>
    </p:spTree>
    <p:extLst>
      <p:ext uri="{BB962C8B-B14F-4D97-AF65-F5344CB8AC3E}">
        <p14:creationId xmlns:p14="http://schemas.microsoft.com/office/powerpoint/2010/main" val="167610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Times New Roman" panose="02020603050405020304" pitchFamily="18" charset="0"/>
            </a:endParaRPr>
          </a:p>
          <a:p>
            <a:r>
              <a:rPr lang="en-US" dirty="0">
                <a:effectLst/>
                <a:latin typeface="Times New Roman" panose="02020603050405020304" pitchFamily="18" charset="0"/>
              </a:rPr>
              <a:t>Musculoskeletal ultrasound. is safe and relatively inexpensive, and allows accurate assessment of soft-tissue inflammation and joint erosions, and placement of intra-articular injections that is superior to clinical examination.</a:t>
            </a:r>
          </a:p>
          <a:p>
            <a:r>
              <a:rPr lang="en-US" dirty="0">
                <a:effectLst/>
                <a:latin typeface="Times New Roman" panose="02020603050405020304" pitchFamily="18" charset="0"/>
              </a:rPr>
              <a:t> A trained and experienced rheumatologist or MSUS technician is required</a:t>
            </a:r>
          </a:p>
          <a:p>
            <a:r>
              <a:rPr lang="en-US" dirty="0">
                <a:effectLst/>
                <a:latin typeface="Times New Roman" panose="02020603050405020304" pitchFamily="18" charset="0"/>
              </a:rPr>
              <a:t>Magnetic resonance imaging (MRI), particularly contrast-enhanced MRI, is highly sensitive, demonstrating synovitis and tenosynovitis, and can detect erosions up to 3 years before they are evident on conventional radiographs. Bone marrow oedema may be seen on MRI in early RA, and is a strong predictor of bone damage</a:t>
            </a:r>
          </a:p>
          <a:p>
            <a:r>
              <a:rPr lang="en-US" dirty="0">
                <a:effectLst/>
                <a:latin typeface="Times New Roman" panose="02020603050405020304" pitchFamily="18" charset="0"/>
              </a:rPr>
              <a:t> Limited access to MRI scans together with cost limit the availability of this modality.</a:t>
            </a:r>
          </a:p>
          <a:p>
            <a:endParaRPr lang="en-US" dirty="0">
              <a:effectLst/>
              <a:latin typeface="Times New Roman" panose="02020603050405020304" pitchFamily="18" charset="0"/>
            </a:endParaRPr>
          </a:p>
          <a:p>
            <a:r>
              <a:rPr lang="en-US" dirty="0">
                <a:effectLst/>
                <a:latin typeface="Times New Roman" panose="02020603050405020304" pitchFamily="18" charset="0"/>
              </a:rPr>
              <a:t>While MSUS-detected </a:t>
            </a:r>
            <a:r>
              <a:rPr lang="en-US" dirty="0" err="1">
                <a:effectLst/>
                <a:latin typeface="Times New Roman" panose="02020603050405020304" pitchFamily="18" charset="0"/>
              </a:rPr>
              <a:t>tenosynovial</a:t>
            </a:r>
            <a:r>
              <a:rPr lang="en-US" dirty="0">
                <a:effectLst/>
                <a:latin typeface="Times New Roman" panose="02020603050405020304" pitchFamily="18" charset="0"/>
              </a:rPr>
              <a:t> hypertrophy with Doppler signal and MRI-detected tenosynovitis at the metatarsophalangeal joints are very specific for RA, recent studies have found that MRI and MSUS did not add value to the diagnosis of RA compared with the 2010 ACR/EULAR classification criteria. MSUS is useful when there is diagnostic doubt</a:t>
            </a:r>
          </a:p>
          <a:p>
            <a:r>
              <a:rPr lang="en-US" dirty="0">
                <a:effectLst/>
                <a:latin typeface="Times New Roman" panose="02020603050405020304" pitchFamily="18" charset="0"/>
              </a:rPr>
              <a:t>At present, MSUS and MRI scans are not part of routine diagnosis and should be used to </a:t>
            </a:r>
            <a:r>
              <a:rPr lang="en-US" dirty="0" err="1">
                <a:effectLst/>
                <a:latin typeface="Times New Roman" panose="02020603050405020304" pitchFamily="18" charset="0"/>
              </a:rPr>
              <a:t>visualise</a:t>
            </a:r>
            <a:r>
              <a:rPr lang="en-US" dirty="0">
                <a:effectLst/>
                <a:latin typeface="Times New Roman" panose="02020603050405020304" pitchFamily="18" charset="0"/>
              </a:rPr>
              <a:t> soft-tissue and bone lesions of a problem joint, or to confirm or exclude synovitis where there is clinical uncertainty. </a:t>
            </a:r>
          </a:p>
          <a:p>
            <a:r>
              <a:rPr lang="en-US" dirty="0">
                <a:effectLst/>
                <a:latin typeface="Times New Roman" panose="02020603050405020304" pitchFamily="18" charset="0"/>
              </a:rPr>
              <a:t>Regular routine imaging of RA joints is not necessary: there is no evidence that follow-up assessments with either MSUS or MRI lead to better outcomes than clinical assessments, and they have the potential to lead to over-treatment</a:t>
            </a:r>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21</a:t>
            </a:fld>
            <a:endParaRPr lang="en-US"/>
          </a:p>
        </p:txBody>
      </p:sp>
    </p:spTree>
    <p:extLst>
      <p:ext uri="{BB962C8B-B14F-4D97-AF65-F5344CB8AC3E}">
        <p14:creationId xmlns:p14="http://schemas.microsoft.com/office/powerpoint/2010/main" val="1569196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22</a:t>
            </a:fld>
            <a:endParaRPr lang="en-US"/>
          </a:p>
        </p:txBody>
      </p:sp>
    </p:spTree>
    <p:extLst>
      <p:ext uri="{BB962C8B-B14F-4D97-AF65-F5344CB8AC3E}">
        <p14:creationId xmlns:p14="http://schemas.microsoft.com/office/powerpoint/2010/main" val="1859362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There has been major developments and advancements  in the management</a:t>
            </a:r>
            <a:r>
              <a:rPr lang="en-ZA" baseline="0" dirty="0"/>
              <a:t> of rheumatoid arthritis over the past 30 years.</a:t>
            </a:r>
          </a:p>
          <a:p>
            <a:r>
              <a:rPr lang="en-ZA" baseline="0" dirty="0"/>
              <a:t>-in the 1980s, gold salts were the preferred remission-inducing drug with a host of other 2</a:t>
            </a:r>
            <a:r>
              <a:rPr lang="en-ZA" baseline="30000" dirty="0"/>
              <a:t>nd</a:t>
            </a:r>
            <a:r>
              <a:rPr lang="en-ZA" baseline="0" dirty="0"/>
              <a:t> line therapy, </a:t>
            </a:r>
            <a:r>
              <a:rPr lang="en-ZA" baseline="0" dirty="0" err="1"/>
              <a:t>plasmaphoresis</a:t>
            </a:r>
            <a:r>
              <a:rPr lang="en-ZA" baseline="0" dirty="0"/>
              <a:t> and total lymphoid irradiation were even attempted in refractory patients with minimal efficacy; treatment target was based on improvement of symptoms</a:t>
            </a:r>
          </a:p>
          <a:p>
            <a:endParaRPr lang="en-ZA" baseline="0" dirty="0"/>
          </a:p>
          <a:p>
            <a:r>
              <a:rPr lang="en-ZA" baseline="0" dirty="0"/>
              <a:t>-1990s, MTX came onto the scene, used as either monotherapy or combination therapy and it was in the mid 90s that we realized the importance on initiating DMARDs early.</a:t>
            </a:r>
          </a:p>
          <a:p>
            <a:r>
              <a:rPr lang="en-ZA" baseline="0" dirty="0"/>
              <a:t>-2000s, the biologics or more specifically the anti-TNFs were incorporated into the treatment of RA when patients had an inadequate response to MTX, target remission using composite scores to measure disease activity.</a:t>
            </a:r>
          </a:p>
          <a:p>
            <a:r>
              <a:rPr lang="en-ZA" baseline="0" dirty="0"/>
              <a:t>- Now, we have even more biologics with different molecular targets and targeted synthetic DMARD – tofacitinib/</a:t>
            </a:r>
            <a:r>
              <a:rPr lang="en-ZA" baseline="0" dirty="0" err="1"/>
              <a:t>baracitinib</a:t>
            </a:r>
            <a:r>
              <a:rPr lang="en-ZA" baseline="0" dirty="0"/>
              <a:t>; treatment target – sustained remission and perhaps ?drug-free remission</a:t>
            </a:r>
            <a:endParaRPr lang="en-ZA" dirty="0"/>
          </a:p>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24</a:t>
            </a:fld>
            <a:endParaRPr lang="en-US"/>
          </a:p>
        </p:txBody>
      </p:sp>
    </p:spTree>
    <p:extLst>
      <p:ext uri="{BB962C8B-B14F-4D97-AF65-F5344CB8AC3E}">
        <p14:creationId xmlns:p14="http://schemas.microsoft.com/office/powerpoint/2010/main" val="1222153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DMARDS have the potential to alter the course of the disease.</a:t>
            </a:r>
          </a:p>
          <a:p>
            <a:r>
              <a:rPr lang="en-US" dirty="0"/>
              <a:t>They work to decrease pain and inflammation, to reduce or prevent joint damage, and to preserve the structure and function of the joints</a:t>
            </a:r>
          </a:p>
          <a:p>
            <a:r>
              <a:rPr lang="en-US" dirty="0"/>
              <a:t>It is important to stress that whilst NSAIDS, Analgesia have a role to play in the adjunctive management of RA they are not disease modifying</a:t>
            </a:r>
          </a:p>
          <a:p>
            <a:r>
              <a:rPr lang="en-ZA" dirty="0">
                <a:effectLst/>
                <a:latin typeface="Times New Roman" panose="02020603050405020304" pitchFamily="18" charset="0"/>
              </a:rPr>
              <a:t>DMARDS are divided into three broad groups: conventional synthetic (</a:t>
            </a:r>
            <a:r>
              <a:rPr lang="en-ZA" dirty="0" err="1">
                <a:effectLst/>
                <a:latin typeface="Times New Roman" panose="02020603050405020304" pitchFamily="18" charset="0"/>
              </a:rPr>
              <a:t>csDMARDs</a:t>
            </a:r>
            <a:r>
              <a:rPr lang="en-ZA" dirty="0">
                <a:effectLst/>
                <a:latin typeface="Times New Roman" panose="02020603050405020304" pitchFamily="18" charset="0"/>
              </a:rPr>
              <a:t>), biologic (</a:t>
            </a:r>
            <a:r>
              <a:rPr lang="en-ZA" dirty="0" err="1">
                <a:effectLst/>
                <a:latin typeface="Times New Roman" panose="02020603050405020304" pitchFamily="18" charset="0"/>
              </a:rPr>
              <a:t>bDMARDs</a:t>
            </a:r>
            <a:r>
              <a:rPr lang="en-ZA" dirty="0">
                <a:effectLst/>
                <a:latin typeface="Times New Roman" panose="02020603050405020304" pitchFamily="18" charset="0"/>
              </a:rPr>
              <a:t>) and targeted synthetic DMARDs (</a:t>
            </a:r>
            <a:r>
              <a:rPr lang="en-ZA" dirty="0" err="1">
                <a:effectLst/>
                <a:latin typeface="Times New Roman" panose="02020603050405020304" pitchFamily="18" charset="0"/>
              </a:rPr>
              <a:t>tsDMARDs</a:t>
            </a:r>
            <a:r>
              <a:rPr lang="en-ZA" dirty="0">
                <a:effectLst/>
                <a:latin typeface="Times New Roman" panose="02020603050405020304" pitchFamily="18" charset="0"/>
              </a:rPr>
              <a:t>).</a:t>
            </a:r>
          </a:p>
          <a:p>
            <a:r>
              <a:rPr lang="en-ZA" dirty="0" err="1">
                <a:effectLst/>
                <a:latin typeface="Times New Roman" panose="02020603050405020304" pitchFamily="18" charset="0"/>
              </a:rPr>
              <a:t>csDMARDs</a:t>
            </a:r>
            <a:r>
              <a:rPr lang="en-ZA" dirty="0">
                <a:effectLst/>
                <a:latin typeface="Times New Roman" panose="02020603050405020304" pitchFamily="18" charset="0"/>
              </a:rPr>
              <a:t> to treat RA include methotrexate (MTX), leflunomide (LEF), sulfasalazine (SSZ) and antimalarials (AMAs) </a:t>
            </a:r>
          </a:p>
          <a:p>
            <a:r>
              <a:rPr lang="en-ZA" dirty="0" err="1">
                <a:effectLst/>
                <a:latin typeface="Times New Roman" panose="02020603050405020304" pitchFamily="18" charset="0"/>
              </a:rPr>
              <a:t>bDMARDs</a:t>
            </a:r>
            <a:r>
              <a:rPr lang="en-ZA" dirty="0">
                <a:effectLst/>
                <a:latin typeface="Times New Roman" panose="02020603050405020304" pitchFamily="18" charset="0"/>
              </a:rPr>
              <a:t> may be either biologic original (</a:t>
            </a:r>
            <a:r>
              <a:rPr lang="en-ZA" dirty="0" err="1">
                <a:effectLst/>
                <a:latin typeface="Times New Roman" panose="02020603050405020304" pitchFamily="18" charset="0"/>
              </a:rPr>
              <a:t>boDMARDs</a:t>
            </a:r>
            <a:r>
              <a:rPr lang="en-ZA" dirty="0">
                <a:effectLst/>
                <a:latin typeface="Times New Roman" panose="02020603050405020304" pitchFamily="18" charset="0"/>
              </a:rPr>
              <a:t>) or biosimilar (</a:t>
            </a:r>
            <a:r>
              <a:rPr lang="en-ZA" dirty="0" err="1">
                <a:effectLst/>
                <a:latin typeface="Times New Roman" panose="02020603050405020304" pitchFamily="18" charset="0"/>
              </a:rPr>
              <a:t>bsDMARDs</a:t>
            </a:r>
            <a:r>
              <a:rPr lang="en-ZA" dirty="0">
                <a:effectLst/>
                <a:latin typeface="Times New Roman" panose="02020603050405020304" pitchFamily="18" charset="0"/>
              </a:rPr>
              <a:t>). Among the </a:t>
            </a:r>
            <a:r>
              <a:rPr lang="en-ZA" dirty="0" err="1">
                <a:effectLst/>
                <a:latin typeface="Times New Roman" panose="02020603050405020304" pitchFamily="18" charset="0"/>
              </a:rPr>
              <a:t>bDMARDs</a:t>
            </a:r>
            <a:r>
              <a:rPr lang="en-ZA" dirty="0">
                <a:effectLst/>
                <a:latin typeface="Times New Roman" panose="02020603050405020304" pitchFamily="18" charset="0"/>
              </a:rPr>
              <a:t> registered for use in RA in SA, four are tumour necrosis factor inhibitors (</a:t>
            </a:r>
            <a:r>
              <a:rPr lang="en-ZA" dirty="0" err="1">
                <a:effectLst/>
                <a:latin typeface="Times New Roman" panose="02020603050405020304" pitchFamily="18" charset="0"/>
              </a:rPr>
              <a:t>TNFis</a:t>
            </a:r>
            <a:r>
              <a:rPr lang="en-ZA" dirty="0">
                <a:effectLst/>
                <a:latin typeface="Times New Roman" panose="02020603050405020304" pitchFamily="18" charset="0"/>
              </a:rPr>
              <a:t>): receptor blockers (etanercept (original and biosimilar)) or monoclonal antibodies (infliximab (original and biosimilar)), adalimumab (original and biosimilar) and golimumab; and three non-</a:t>
            </a:r>
            <a:r>
              <a:rPr lang="en-ZA" dirty="0" err="1">
                <a:effectLst/>
                <a:latin typeface="Times New Roman" panose="02020603050405020304" pitchFamily="18" charset="0"/>
              </a:rPr>
              <a:t>TNFis</a:t>
            </a:r>
            <a:r>
              <a:rPr lang="en-ZA" dirty="0">
                <a:effectLst/>
                <a:latin typeface="Times New Roman" panose="02020603050405020304" pitchFamily="18" charset="0"/>
              </a:rPr>
              <a:t>: </a:t>
            </a:r>
            <a:r>
              <a:rPr lang="en-ZA" dirty="0" err="1">
                <a:effectLst/>
                <a:latin typeface="Times New Roman" panose="02020603050405020304" pitchFamily="18" charset="0"/>
              </a:rPr>
              <a:t>ritixumab</a:t>
            </a:r>
            <a:r>
              <a:rPr lang="en-ZA" dirty="0">
                <a:effectLst/>
                <a:latin typeface="Times New Roman" panose="02020603050405020304" pitchFamily="18" charset="0"/>
              </a:rPr>
              <a:t> (original and biosimilar), tocilizumab and abatacept.</a:t>
            </a:r>
          </a:p>
          <a:p>
            <a:r>
              <a:rPr lang="en-ZA" dirty="0" err="1">
                <a:effectLst/>
                <a:latin typeface="Times New Roman" panose="02020603050405020304" pitchFamily="18" charset="0"/>
              </a:rPr>
              <a:t>tsDMARDs</a:t>
            </a:r>
            <a:r>
              <a:rPr lang="en-ZA" dirty="0">
                <a:effectLst/>
                <a:latin typeface="Times New Roman" panose="02020603050405020304" pitchFamily="18" charset="0"/>
              </a:rPr>
              <a:t> include the Janus kinase (JAK) inhibitors tofacitinib, baricitinib and </a:t>
            </a:r>
            <a:r>
              <a:rPr lang="en-ZA" dirty="0" err="1">
                <a:effectLst/>
                <a:latin typeface="Times New Roman" panose="02020603050405020304" pitchFamily="18" charset="0"/>
              </a:rPr>
              <a:t>upadacitini</a:t>
            </a:r>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25</a:t>
            </a:fld>
            <a:endParaRPr lang="en-US"/>
          </a:p>
        </p:txBody>
      </p:sp>
    </p:spTree>
    <p:extLst>
      <p:ext uri="{BB962C8B-B14F-4D97-AF65-F5344CB8AC3E}">
        <p14:creationId xmlns:p14="http://schemas.microsoft.com/office/powerpoint/2010/main" val="2616269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Monitoring and modification of therapy, including multiple successive therapies, may be required; up to 60% of patients will not meet treatment goals after their first disease-modifying antirheumatic drug (DMARD), and &gt;60% of these will require at least a third DMARD course.[4] With optimal treatment strategies, remission or low disease activity (LDA) can be achieved in up to 80% of patients.</a:t>
            </a:r>
          </a:p>
          <a:p>
            <a:endParaRPr lang="en-US" dirty="0">
              <a:effectLst/>
              <a:latin typeface="Times New Roman" panose="02020603050405020304" pitchFamily="18" charset="0"/>
            </a:endParaRPr>
          </a:p>
          <a:p>
            <a:r>
              <a:rPr lang="en-US" dirty="0">
                <a:effectLst/>
                <a:latin typeface="Times New Roman" panose="02020603050405020304" pitchFamily="18" charset="0"/>
              </a:rPr>
              <a:t>The aim of treatment is to maintain a good quality of life and physical function. A management plan should be developed based on shared decision-making between patients and clinicians, predicated on patients’ values, goals, preferences and comorbidities. Patient education should include information about RA disease and complications, assessment of disease, treatment goals, medications and adherence.[24]Self-management interventions, including medication management, physical activity, disease-related problem solving, emotional wellbeing, communication skills, and use of community resources including patient support groups, should be </a:t>
            </a:r>
            <a:r>
              <a:rPr lang="en-US" dirty="0" err="1">
                <a:effectLst/>
                <a:latin typeface="Times New Roman" panose="02020603050405020304" pitchFamily="18" charset="0"/>
              </a:rPr>
              <a:t>emphasised</a:t>
            </a:r>
            <a:r>
              <a:rPr lang="en-US" dirty="0">
                <a:effectLst/>
                <a:latin typeface="Times New Roman" panose="02020603050405020304" pitchFamily="18" charset="0"/>
              </a:rPr>
              <a:t>.[25] Lifestyle improvements complement medical treatment but do not replace </a:t>
            </a:r>
            <a:r>
              <a:rPr lang="en-US" dirty="0" err="1">
                <a:effectLst/>
                <a:latin typeface="Times New Roman" panose="02020603050405020304" pitchFamily="18" charset="0"/>
              </a:rPr>
              <a:t>it.There</a:t>
            </a:r>
            <a:r>
              <a:rPr lang="en-US" dirty="0">
                <a:effectLst/>
                <a:latin typeface="Times New Roman" panose="02020603050405020304" pitchFamily="18" charset="0"/>
              </a:rPr>
              <a:t> is strong evidence that being cared for primarily by a rheumatologist improves outcomes for persons with RA.[26,27] All RA patients should ideally be seen by a rheumatologist, particularly those with diagnostic uncertainty, moderate or high disease activity, functional impairment, intolerance to DMARDs, and extra-articular disease. Care of the RA patient requires a multidisciplinary holistic approach that may include an occupational therapist, podiatrist, physiotherapist, </a:t>
            </a:r>
            <a:r>
              <a:rPr lang="en-US" dirty="0" err="1">
                <a:effectLst/>
                <a:latin typeface="Times New Roman" panose="02020603050405020304" pitchFamily="18" charset="0"/>
              </a:rPr>
              <a:t>orthopaedic</a:t>
            </a:r>
            <a:r>
              <a:rPr lang="en-US" dirty="0">
                <a:effectLst/>
                <a:latin typeface="Times New Roman" panose="02020603050405020304" pitchFamily="18" charset="0"/>
              </a:rPr>
              <a:t> surgeon, psychologist and social worker. A rheumatology nurse can offer patient education and support, with positive effects on adherence to therapy and </a:t>
            </a:r>
            <a:r>
              <a:rPr lang="en-US" dirty="0" err="1">
                <a:effectLst/>
                <a:latin typeface="Times New Roman" panose="02020603050405020304" pitchFamily="18" charset="0"/>
              </a:rPr>
              <a:t>HRQoL</a:t>
            </a:r>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26</a:t>
            </a:fld>
            <a:endParaRPr lang="en-US"/>
          </a:p>
        </p:txBody>
      </p:sp>
    </p:spTree>
    <p:extLst>
      <p:ext uri="{BB962C8B-B14F-4D97-AF65-F5344CB8AC3E}">
        <p14:creationId xmlns:p14="http://schemas.microsoft.com/office/powerpoint/2010/main" val="411604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algorithm has recently published in the SAMJ and is the latest SARAA recommendation on the  DMARD therapy for RA.</a:t>
            </a:r>
          </a:p>
          <a:p>
            <a:r>
              <a:rPr lang="en-ZA" dirty="0"/>
              <a:t>First line therapy is ….</a:t>
            </a:r>
          </a:p>
          <a:p>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27</a:t>
            </a:fld>
            <a:endParaRPr lang="en-US"/>
          </a:p>
        </p:txBody>
      </p:sp>
    </p:spTree>
    <p:extLst>
      <p:ext uri="{BB962C8B-B14F-4D97-AF65-F5344CB8AC3E}">
        <p14:creationId xmlns:p14="http://schemas.microsoft.com/office/powerpoint/2010/main" val="3970307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Similar to how HBA1C is used to </a:t>
            </a:r>
            <a:r>
              <a:rPr lang="en-US" dirty="0" err="1">
                <a:effectLst/>
                <a:latin typeface="Times New Roman" panose="02020603050405020304" pitchFamily="18" charset="0"/>
              </a:rPr>
              <a:t>montor</a:t>
            </a:r>
            <a:r>
              <a:rPr lang="en-US" dirty="0">
                <a:effectLst/>
                <a:latin typeface="Times New Roman" panose="02020603050405020304" pitchFamily="18" charset="0"/>
              </a:rPr>
              <a:t> diabetic control – disease activity scores are used to measure joint inflammation </a:t>
            </a:r>
          </a:p>
          <a:p>
            <a:r>
              <a:rPr lang="en-US" dirty="0">
                <a:effectLst/>
                <a:latin typeface="Times New Roman" panose="02020603050405020304" pitchFamily="18" charset="0"/>
              </a:rPr>
              <a:t>Ongoing inflammation is measured by Disease activity score which are  composite disease activity score should be performed at every visit.</a:t>
            </a:r>
          </a:p>
          <a:p>
            <a:r>
              <a:rPr lang="en-US" dirty="0">
                <a:effectLst/>
                <a:latin typeface="Times New Roman" panose="02020603050405020304" pitchFamily="18" charset="0"/>
              </a:rPr>
              <a:t>The most widely used is the SDAI and </a:t>
            </a:r>
            <a:r>
              <a:rPr lang="en-US" dirty="0" err="1">
                <a:effectLst/>
                <a:latin typeface="Times New Roman" panose="02020603050405020304" pitchFamily="18" charset="0"/>
              </a:rPr>
              <a:t>CDAi</a:t>
            </a:r>
            <a:r>
              <a:rPr lang="en-US" dirty="0">
                <a:effectLst/>
                <a:latin typeface="Times New Roman" panose="02020603050405020304" pitchFamily="18" charset="0"/>
              </a:rPr>
              <a:t> score includes the number of tender and swollen joints (using 28 joint counts); </a:t>
            </a:r>
          </a:p>
          <a:p>
            <a:r>
              <a:rPr lang="en-US" dirty="0">
                <a:effectLst/>
                <a:latin typeface="Times New Roman" panose="02020603050405020304" pitchFamily="18" charset="0"/>
              </a:rPr>
              <a:t>global assessment of disease activity from the patient (‘How has your arthritis been over the last week?’), scoring between 0 (very well) and 10 (very poor); </a:t>
            </a:r>
          </a:p>
          <a:p>
            <a:r>
              <a:rPr lang="en-US" dirty="0">
                <a:effectLst/>
                <a:latin typeface="Times New Roman" panose="02020603050405020304" pitchFamily="18" charset="0"/>
              </a:rPr>
              <a:t>and global assessment of disease activity by the physician, scoring between 0 (very well) and 10 (very poor), with or without a serum acute-phase reactant </a:t>
            </a:r>
          </a:p>
          <a:p>
            <a:endParaRPr lang="en-US" dirty="0">
              <a:effectLst/>
              <a:latin typeface="Times New Roman" panose="02020603050405020304" pitchFamily="18" charset="0"/>
            </a:endParaRPr>
          </a:p>
          <a:p>
            <a:r>
              <a:rPr lang="en-US" dirty="0">
                <a:effectLst/>
                <a:latin typeface="Times New Roman" panose="02020603050405020304" pitchFamily="18" charset="0"/>
              </a:rPr>
              <a:t>Disease activity can be classified into states of remission or low, moderate or high disease activity.</a:t>
            </a:r>
          </a:p>
          <a:p>
            <a:endParaRPr lang="en-US" dirty="0">
              <a:effectLst/>
              <a:latin typeface="Times New Roman" panose="02020603050405020304" pitchFamily="18" charset="0"/>
            </a:endParaRPr>
          </a:p>
          <a:p>
            <a:r>
              <a:rPr lang="en-US" dirty="0">
                <a:effectLst/>
                <a:latin typeface="Times New Roman" panose="02020603050405020304" pitchFamily="18" charset="0"/>
              </a:rPr>
              <a:t>The goal of therapy is to achieve  at least LDA, i.e. CDAI ≤10.</a:t>
            </a:r>
          </a:p>
          <a:p>
            <a:r>
              <a:rPr lang="en-US" dirty="0">
                <a:effectLst/>
                <a:latin typeface="Times New Roman" panose="02020603050405020304" pitchFamily="18" charset="0"/>
              </a:rPr>
              <a:t>While remission is a reasonable goal for patients with early disease, aiming for remission may not be realistic for all RA patients</a:t>
            </a:r>
          </a:p>
        </p:txBody>
      </p:sp>
      <p:sp>
        <p:nvSpPr>
          <p:cNvPr id="4" name="Slide Number Placeholder 3"/>
          <p:cNvSpPr>
            <a:spLocks noGrp="1"/>
          </p:cNvSpPr>
          <p:nvPr>
            <p:ph type="sldNum" sz="quarter" idx="5"/>
          </p:nvPr>
        </p:nvSpPr>
        <p:spPr/>
        <p:txBody>
          <a:bodyPr/>
          <a:lstStyle/>
          <a:p>
            <a:fld id="{5E2C0F9B-5283-4E3E-B326-D1B8DF2E356A}" type="slidenum">
              <a:rPr lang="en-US" smtClean="0"/>
              <a:t>28</a:t>
            </a:fld>
            <a:endParaRPr lang="en-US"/>
          </a:p>
        </p:txBody>
      </p:sp>
    </p:spTree>
    <p:extLst>
      <p:ext uri="{BB962C8B-B14F-4D97-AF65-F5344CB8AC3E}">
        <p14:creationId xmlns:p14="http://schemas.microsoft.com/office/powerpoint/2010/main" val="513201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ZA" baseline="0" dirty="0"/>
              <a:t>One of the landmark studies – TICORA (tight control in RA) done in the UK in 2004 showed the differences in treating patient using routine care (reviewing patients every 3 months and altering treatment with no specific composite scores)</a:t>
            </a:r>
          </a:p>
          <a:p>
            <a:pPr>
              <a:buFontTx/>
              <a:buChar char="-"/>
            </a:pPr>
            <a:r>
              <a:rPr lang="en-ZA" baseline="0" dirty="0"/>
              <a:t> and intensive care patients (monthly review and using composite scores and a set protocol to intensifying drug therapy to aim for remission). </a:t>
            </a:r>
          </a:p>
          <a:p>
            <a:pPr>
              <a:buFontTx/>
              <a:buChar char="-"/>
            </a:pPr>
            <a:r>
              <a:rPr lang="en-ZA" baseline="0" dirty="0"/>
              <a:t>Graph showing fall in disease activity scores in both groups and the mean fall in DA score was significantly greater in the intensive group – sustained throughout the trial.  Hence the intensive group also showed greater improvements in physical function and QoL</a:t>
            </a:r>
          </a:p>
          <a:p>
            <a:pPr>
              <a:buFontTx/>
              <a:buChar char="-"/>
            </a:pPr>
            <a:endParaRPr lang="en-ZA" baseline="0" dirty="0"/>
          </a:p>
          <a:p>
            <a:pPr>
              <a:buFontTx/>
              <a:buChar char="-"/>
            </a:pPr>
            <a:r>
              <a:rPr lang="en-US" dirty="0">
                <a:effectLst/>
                <a:latin typeface="Times New Roman" panose="02020603050405020304" pitchFamily="18" charset="0"/>
              </a:rPr>
              <a:t>Patients who achieve LDA/remission have a low risk of damage progression compared with those with moderate or high disease activity states, with better physical function, improved </a:t>
            </a:r>
            <a:r>
              <a:rPr lang="en-US" dirty="0" err="1">
                <a:effectLst/>
                <a:latin typeface="Times New Roman" panose="02020603050405020304" pitchFamily="18" charset="0"/>
              </a:rPr>
              <a:t>HRQoL</a:t>
            </a:r>
            <a:r>
              <a:rPr lang="en-US" dirty="0">
                <a:effectLst/>
                <a:latin typeface="Times New Roman" panose="02020603050405020304" pitchFamily="18" charset="0"/>
              </a:rPr>
              <a:t>, and fewer comorbidities including </a:t>
            </a:r>
            <a:r>
              <a:rPr lang="en-US" dirty="0" err="1">
                <a:effectLst/>
                <a:latin typeface="Times New Roman" panose="02020603050405020304" pitchFamily="18" charset="0"/>
              </a:rPr>
              <a:t>normalisation</a:t>
            </a:r>
            <a:r>
              <a:rPr lang="en-US" dirty="0">
                <a:effectLst/>
                <a:latin typeface="Times New Roman" panose="02020603050405020304" pitchFamily="18" charset="0"/>
              </a:rPr>
              <a:t> of cardiovascular risk factors, particularly when therapy is commenced in early disease.[38,39]A treat-to-target strategy entails:• Use of a composite disease activity score at each visit• Escalation or switching of DMARD therapy until the goal of LDA is achieved• Frequent follow-up every 1 - 3 months during the first 6 - 18 months of treatment or until LDA/remission is </a:t>
            </a:r>
            <a:r>
              <a:rPr lang="en-US" dirty="0" err="1">
                <a:effectLst/>
                <a:latin typeface="Times New Roman" panose="02020603050405020304" pitchFamily="18" charset="0"/>
              </a:rPr>
              <a:t>achieved.Clinicians</a:t>
            </a:r>
            <a:r>
              <a:rPr lang="en-US" dirty="0">
                <a:effectLst/>
                <a:latin typeface="Times New Roman" panose="02020603050405020304" pitchFamily="18" charset="0"/>
              </a:rPr>
              <a:t> must aim to achieve LDA in all patients as soon as possible – aiming for 50% improvement in disease activity score within 3 months, and LDA at 6 months. Frequent evaluation is needed (every 1 - 3 months) in patients with active disease, with adjustment of therapy until LDA/remission is reached, after which time less frequent assessments (3 - 6-monthly) are acceptable</a:t>
            </a:r>
            <a:endParaRPr lang="en-ZA" dirty="0"/>
          </a:p>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29</a:t>
            </a:fld>
            <a:endParaRPr lang="en-US"/>
          </a:p>
        </p:txBody>
      </p:sp>
    </p:spTree>
    <p:extLst>
      <p:ext uri="{BB962C8B-B14F-4D97-AF65-F5344CB8AC3E}">
        <p14:creationId xmlns:p14="http://schemas.microsoft.com/office/powerpoint/2010/main" val="36762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65% in the TC cohort and 28% in the historical cohort</a:t>
            </a:r>
          </a:p>
          <a:p>
            <a:r>
              <a:rPr lang="en-ZA" dirty="0"/>
              <a:t>-improves compliance</a:t>
            </a:r>
          </a:p>
          <a:p>
            <a:r>
              <a:rPr lang="en-ZA" dirty="0"/>
              <a:t>-</a:t>
            </a:r>
            <a:r>
              <a:rPr lang="en-ZA" sz="1200" kern="1200" baseline="0" dirty="0">
                <a:solidFill>
                  <a:schemeClr val="tx1"/>
                </a:solidFill>
                <a:latin typeface="+mn-lt"/>
                <a:ea typeface="+mn-ea"/>
                <a:cs typeface="+mn-cs"/>
              </a:rPr>
              <a:t>in a resource constrained developing setting, better disease control in RA can be achieved using a TC strategy</a:t>
            </a:r>
            <a:endParaRPr lang="en-ZA" dirty="0"/>
          </a:p>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30</a:t>
            </a:fld>
            <a:endParaRPr lang="en-US"/>
          </a:p>
        </p:txBody>
      </p:sp>
    </p:spTree>
    <p:extLst>
      <p:ext uri="{BB962C8B-B14F-4D97-AF65-F5344CB8AC3E}">
        <p14:creationId xmlns:p14="http://schemas.microsoft.com/office/powerpoint/2010/main" val="262002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a:t>Delay in diagnosis and/or inadequate disease control can lead to permanent joint deformities /disability</a:t>
            </a:r>
          </a:p>
        </p:txBody>
      </p:sp>
      <p:sp>
        <p:nvSpPr>
          <p:cNvPr id="4" name="Slide Number Placeholder 3"/>
          <p:cNvSpPr>
            <a:spLocks noGrp="1"/>
          </p:cNvSpPr>
          <p:nvPr>
            <p:ph type="sldNum" sz="quarter" idx="5"/>
          </p:nvPr>
        </p:nvSpPr>
        <p:spPr/>
        <p:txBody>
          <a:bodyPr/>
          <a:lstStyle/>
          <a:p>
            <a:fld id="{5E2C0F9B-5283-4E3E-B326-D1B8DF2E356A}" type="slidenum">
              <a:rPr lang="en-US" smtClean="0"/>
              <a:t>3</a:t>
            </a:fld>
            <a:endParaRPr lang="en-US"/>
          </a:p>
        </p:txBody>
      </p:sp>
    </p:spTree>
    <p:extLst>
      <p:ext uri="{BB962C8B-B14F-4D97-AF65-F5344CB8AC3E}">
        <p14:creationId xmlns:p14="http://schemas.microsoft.com/office/powerpoint/2010/main" val="530197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there has been an improvement in clinical outcomes of RA and a reduction in the need for </a:t>
            </a:r>
            <a:r>
              <a:rPr lang="en-US" dirty="0" err="1"/>
              <a:t>orthopaedic</a:t>
            </a:r>
            <a:r>
              <a:rPr lang="en-US" dirty="0"/>
              <a:t> surgery. This likely reflects the more extensive use of conventional and biologic DMARDs.</a:t>
            </a:r>
          </a:p>
          <a:p>
            <a:r>
              <a:rPr lang="en-US" dirty="0"/>
              <a:t>However there still remains an increased mortality in RA with a reduced life expectancy of 3-10 years or more, this is largely due to comorbidities especially CVD and infections. Apart from an increased mortality, comorbidities are associated with increased morbidity.</a:t>
            </a: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Compared to the general population RA patients have a 60% increased risk of CV mortality </a:t>
            </a:r>
            <a:r>
              <a:rPr lang="en-ZA" baseline="0" dirty="0"/>
              <a:t>and the </a:t>
            </a:r>
            <a:r>
              <a:rPr lang="en-ZA" b="0" baseline="0" dirty="0">
                <a:effectLst>
                  <a:outerShdw blurRad="38100" dist="38100" dir="2700000" algn="tl">
                    <a:srgbClr val="000000">
                      <a:alpha val="43137"/>
                    </a:srgbClr>
                  </a:outerShdw>
                </a:effectLst>
              </a:rPr>
              <a:t>prevalence was 5%</a:t>
            </a:r>
            <a:r>
              <a:rPr lang="en-ZA" dirty="0"/>
              <a:t>. </a:t>
            </a:r>
            <a:r>
              <a:rPr lang="en-ZA" baseline="0" dirty="0"/>
              <a:t>RA as an entity is now considered an independent risk factor for CVD of the same magnitude as diabetes. </a:t>
            </a:r>
            <a:r>
              <a:rPr lang="en-ZA" dirty="0"/>
              <a:t>The absolute risk of a cardiovascular event  is estimated to be similar to that seen in a non-RA person 5-10 years older. Ra patients have an increased likelihood of multi-vessel coronary artery  disease AND 6 x more likely to have silent 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b="1" baseline="0" dirty="0"/>
          </a:p>
          <a:p>
            <a:endParaRPr lang="en-ZA" sz="1200" baseline="0" dirty="0"/>
          </a:p>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31</a:t>
            </a:fld>
            <a:endParaRPr lang="en-US"/>
          </a:p>
        </p:txBody>
      </p:sp>
    </p:spTree>
    <p:extLst>
      <p:ext uri="{BB962C8B-B14F-4D97-AF65-F5344CB8AC3E}">
        <p14:creationId xmlns:p14="http://schemas.microsoft.com/office/powerpoint/2010/main" val="2735621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11927-BB28-DD58-78C6-767A09ED5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29A7A-E539-F302-0286-936CD7361B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53E91-49CA-2D4D-30C1-93D813FE8353}"/>
              </a:ext>
            </a:extLst>
          </p:cNvPr>
          <p:cNvSpPr>
            <a:spLocks noGrp="1"/>
          </p:cNvSpPr>
          <p:nvPr>
            <p:ph type="body" idx="1"/>
          </p:nvPr>
        </p:nvSpPr>
        <p:spPr/>
        <p:txBody>
          <a:bodyPr/>
          <a:lstStyle/>
          <a:p>
            <a:r>
              <a:rPr lang="en-US" dirty="0">
                <a:effectLst/>
                <a:latin typeface="Times New Roman" panose="02020603050405020304" pitchFamily="18" charset="0"/>
              </a:rPr>
              <a:t>A composite disease activity score should be performed at every visit. This score includes the number of tender and swollen joints (using 28 joint counts); global assessment of disease activity from the patient (‘How has your arthritis been over the last week?’), scoring between 0 (very well) and 10 (very poor); and global assessment of disease activity by the physician, scoring between 0 (very well) and 10 (very poor), with or without a serum acute-phase reactant (Table 3). Disease activity can be classified into states of remission or low, moderate or high disease activity.[13] The three validated scores currently in use in South Africa (SA) are the Clinical Disease Activity Index (CDAI), the Simplified Disease Activity Index (SDAI) and the 28-joint Disease Activity Score (DAS-28).[14-16] The CDAI is the easiest measurement to perform, and the final score ranges from 0 to 76 (higher scores indicate higher disease activity).</a:t>
            </a:r>
          </a:p>
          <a:p>
            <a:r>
              <a:rPr lang="en-US" dirty="0">
                <a:effectLst/>
                <a:latin typeface="Times New Roman" panose="02020603050405020304" pitchFamily="18" charset="0"/>
              </a:rPr>
              <a:t>The goal of therapy is to achieve at least LDA, i.e. CDAI ≤10.Remission, or a state of no disease activity, may be defined by a composite disease activity score or by ACR/EULAR remission criteria.[37] While remission is a reasonable goal for patients with early disease, aiming for remission may not be realistic for all RA patients</a:t>
            </a:r>
          </a:p>
          <a:p>
            <a:r>
              <a:rPr lang="en-US" dirty="0">
                <a:effectLst/>
                <a:latin typeface="Times New Roman" panose="02020603050405020304" pitchFamily="18" charset="0"/>
              </a:rPr>
              <a:t>Physical disability can be measured with the Health Assessment Questionnaire-Disability Index (HAQ-DI).[17] This self-administered questionnaire should ideally be completed 6 - 12-monthly, and with motivation/</a:t>
            </a:r>
            <a:r>
              <a:rPr lang="en-US" dirty="0" err="1">
                <a:effectLst/>
                <a:latin typeface="Times New Roman" panose="02020603050405020304" pitchFamily="18" charset="0"/>
              </a:rPr>
              <a:t>remotivation</a:t>
            </a:r>
            <a:r>
              <a:rPr lang="en-US" dirty="0">
                <a:effectLst/>
                <a:latin typeface="Times New Roman" panose="02020603050405020304" pitchFamily="18" charset="0"/>
              </a:rPr>
              <a:t> for biologic therapy, work assessment and disability boarding.</a:t>
            </a:r>
            <a:endParaRPr lang="en-ZA" dirty="0"/>
          </a:p>
        </p:txBody>
      </p:sp>
      <p:sp>
        <p:nvSpPr>
          <p:cNvPr id="4" name="Slide Number Placeholder 3">
            <a:extLst>
              <a:ext uri="{FF2B5EF4-FFF2-40B4-BE49-F238E27FC236}">
                <a16:creationId xmlns:a16="http://schemas.microsoft.com/office/drawing/2014/main" id="{CF00F904-0199-930E-0959-1BC65C1DACBC}"/>
              </a:ext>
            </a:extLst>
          </p:cNvPr>
          <p:cNvSpPr>
            <a:spLocks noGrp="1"/>
          </p:cNvSpPr>
          <p:nvPr>
            <p:ph type="sldNum" sz="quarter" idx="5"/>
          </p:nvPr>
        </p:nvSpPr>
        <p:spPr/>
        <p:txBody>
          <a:bodyPr/>
          <a:lstStyle/>
          <a:p>
            <a:fld id="{5E2C0F9B-5283-4E3E-B326-D1B8DF2E356A}" type="slidenum">
              <a:rPr lang="en-US" smtClean="0"/>
              <a:t>35</a:t>
            </a:fld>
            <a:endParaRPr lang="en-US"/>
          </a:p>
        </p:txBody>
      </p:sp>
    </p:spTree>
    <p:extLst>
      <p:ext uri="{BB962C8B-B14F-4D97-AF65-F5344CB8AC3E}">
        <p14:creationId xmlns:p14="http://schemas.microsoft.com/office/powerpoint/2010/main" val="206321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Synovial infiltration by lymphocytes, plasma cells, and formation of lymphoid germinal centre are the key pathological features in RA results in</a:t>
            </a:r>
          </a:p>
          <a:p>
            <a:r>
              <a:rPr lang="en-ZA" dirty="0"/>
              <a:t>Proliferative synovitis with angiogenesis</a:t>
            </a:r>
          </a:p>
          <a:p>
            <a:r>
              <a:rPr lang="en-ZA" dirty="0"/>
              <a:t>Pannus erodes into subchondral bone and cartilage causing marginal erosions and joint space narrowing</a:t>
            </a:r>
          </a:p>
        </p:txBody>
      </p:sp>
      <p:sp>
        <p:nvSpPr>
          <p:cNvPr id="4" name="Slide Number Placeholder 3"/>
          <p:cNvSpPr>
            <a:spLocks noGrp="1"/>
          </p:cNvSpPr>
          <p:nvPr>
            <p:ph type="sldNum" sz="quarter" idx="5"/>
          </p:nvPr>
        </p:nvSpPr>
        <p:spPr/>
        <p:txBody>
          <a:bodyPr/>
          <a:lstStyle/>
          <a:p>
            <a:fld id="{5E2C0F9B-5283-4E3E-B326-D1B8DF2E356A}" type="slidenum">
              <a:rPr lang="en-US" smtClean="0"/>
              <a:t>4</a:t>
            </a:fld>
            <a:endParaRPr lang="en-US"/>
          </a:p>
        </p:txBody>
      </p:sp>
    </p:spTree>
    <p:extLst>
      <p:ext uri="{BB962C8B-B14F-4D97-AF65-F5344CB8AC3E}">
        <p14:creationId xmlns:p14="http://schemas.microsoft.com/office/powerpoint/2010/main" val="1481774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1990s early 2000s there was much development identifying effective therapies – both conventional and biological DMARDs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 realization that these drugs were most effective when initiated early in the onset of the disease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Numerous studies in the early 2000s showed that initiating drugs early results in less sutural joint damage which results in ess deformities and less functional impairment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secondly, the odds of patients achieving remission which is a low inflammatory state and even drug free remission </a:t>
            </a:r>
            <a:r>
              <a:rPr lang="en-US" dirty="0" err="1"/>
              <a:t>i.e</a:t>
            </a:r>
            <a:r>
              <a:rPr lang="en-US" dirty="0"/>
              <a:t> maintaining this state off therapy is higher in those patients where DMARDs where stated early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shows the severity of inflammation and deformity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in the disease inflammation is high and there is minimal deformities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this inflammation is not controlled by DMARDS it can lead to deformities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Deformities is a function of inflammation over a period of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Inflammation is reversible whereas deformities are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wide is this window – how optimal results – 3 months but benefits are seen up to 1 year even a bit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care (PC), provided by general practitioners (GPs), is the first level of contact for the population with the healthcare system. consequently, the main tasks of GPs for the management of RA are early detection of the disease, fast referral to a specialist, first-line treatment, and the prevention of complications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E2C0F9B-5283-4E3E-B326-D1B8DF2E356A}" type="slidenum">
              <a:rPr lang="en-US" smtClean="0"/>
              <a:t>5</a:t>
            </a:fld>
            <a:endParaRPr lang="en-US"/>
          </a:p>
        </p:txBody>
      </p:sp>
    </p:spTree>
    <p:extLst>
      <p:ext uri="{BB962C8B-B14F-4D97-AF65-F5344CB8AC3E}">
        <p14:creationId xmlns:p14="http://schemas.microsoft.com/office/powerpoint/2010/main" val="2984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 clinical features of Early RA may be subtle, so Emery in the early 2000s developed a practical 3S (Stiffness, swollen joints and squeeze test) alarm signals to detect RA</a:t>
            </a:r>
          </a:p>
          <a:p>
            <a:r>
              <a:rPr lang="en-ZA" sz="1200" kern="1200" dirty="0">
                <a:solidFill>
                  <a:schemeClr val="tx1"/>
                </a:solidFill>
                <a:effectLst/>
                <a:latin typeface="+mn-lt"/>
                <a:ea typeface="+mn-ea"/>
                <a:cs typeface="+mn-cs"/>
              </a:rPr>
              <a:t>Which includes:</a:t>
            </a:r>
          </a:p>
          <a:p>
            <a:r>
              <a:rPr lang="en-ZA" sz="1200" kern="1200" dirty="0">
                <a:solidFill>
                  <a:schemeClr val="tx1"/>
                </a:solidFill>
                <a:effectLst/>
                <a:latin typeface="+mn-lt"/>
                <a:ea typeface="+mn-ea"/>
                <a:cs typeface="+mn-cs"/>
              </a:rPr>
              <a:t>Stiff – unable to make a fist, difficulty squeezing a wash cloth, stiffness getting better after a warm shower or as the day progresses</a:t>
            </a:r>
          </a:p>
          <a:p>
            <a:r>
              <a:rPr lang="en-ZA" sz="1200" kern="1200" dirty="0">
                <a:solidFill>
                  <a:schemeClr val="tx1"/>
                </a:solidFill>
                <a:effectLst/>
                <a:latin typeface="+mn-lt"/>
                <a:ea typeface="+mn-ea"/>
                <a:cs typeface="+mn-cs"/>
              </a:rPr>
              <a:t>3 or more swollen joints</a:t>
            </a:r>
          </a:p>
          <a:p>
            <a:r>
              <a:rPr lang="en-US" dirty="0"/>
              <a:t>If patient have these 3 S prompt referral to a rheumatologist for definitive diagnosis and initiation of DMARD treatment</a:t>
            </a:r>
            <a:endParaRPr lang="en-ZA" sz="1200" kern="1200" dirty="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2C0F9B-5283-4E3E-B326-D1B8DF2E356A}" type="slidenum">
              <a:rPr lang="en-US" smtClean="0"/>
              <a:t>6</a:t>
            </a:fld>
            <a:endParaRPr lang="en-US"/>
          </a:p>
        </p:txBody>
      </p:sp>
    </p:spTree>
    <p:extLst>
      <p:ext uri="{BB962C8B-B14F-4D97-AF65-F5344CB8AC3E}">
        <p14:creationId xmlns:p14="http://schemas.microsoft.com/office/powerpoint/2010/main" val="281271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Recently, there has been recognition that some patients have joint symptoms but no clinically apparent synovitis. </a:t>
            </a:r>
          </a:p>
          <a:p>
            <a:r>
              <a:rPr lang="en-US" dirty="0"/>
              <a:t>The symptomatic phase preceding clinical arthritis is the first opportunity to clinically recognize patients who are at risk for progression to RA.</a:t>
            </a:r>
          </a:p>
          <a:p>
            <a:r>
              <a:rPr lang="en-US" dirty="0"/>
              <a:t> and that a proportion of patients with CSA did indeed progress to RA during follow-up (∼20%</a:t>
            </a:r>
          </a:p>
          <a:p>
            <a:r>
              <a:rPr lang="en-US" dirty="0">
                <a:effectLst/>
                <a:latin typeface="Times New Roman" panose="02020603050405020304" pitchFamily="18" charset="0"/>
              </a:rPr>
              <a:t>Patients with three or more of seven clinical features have an increased risk of progression to RA and are termed ‘clinically suspect arthralgia’ (CSA), and should be referred to a rheumatologist </a:t>
            </a:r>
            <a:endParaRPr lang="en-ZA" dirty="0"/>
          </a:p>
        </p:txBody>
      </p:sp>
      <p:sp>
        <p:nvSpPr>
          <p:cNvPr id="4" name="Slide Number Placeholder 3"/>
          <p:cNvSpPr>
            <a:spLocks noGrp="1"/>
          </p:cNvSpPr>
          <p:nvPr>
            <p:ph type="sldNum" sz="quarter" idx="5"/>
          </p:nvPr>
        </p:nvSpPr>
        <p:spPr/>
        <p:txBody>
          <a:bodyPr/>
          <a:lstStyle/>
          <a:p>
            <a:fld id="{5E2C0F9B-5283-4E3E-B326-D1B8DF2E356A}" type="slidenum">
              <a:rPr lang="en-US" smtClean="0"/>
              <a:t>7</a:t>
            </a:fld>
            <a:endParaRPr lang="en-US"/>
          </a:p>
        </p:txBody>
      </p:sp>
    </p:spTree>
    <p:extLst>
      <p:ext uri="{BB962C8B-B14F-4D97-AF65-F5344CB8AC3E}">
        <p14:creationId xmlns:p14="http://schemas.microsoft.com/office/powerpoint/2010/main" val="1547075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a:t>
            </a:r>
            <a:r>
              <a:rPr lang="en-US" baseline="0" dirty="0"/>
              <a:t>h this in mind – The </a:t>
            </a:r>
            <a:r>
              <a:rPr lang="en-US" baseline="0" dirty="0" err="1"/>
              <a:t>latets</a:t>
            </a:r>
            <a:r>
              <a:rPr lang="en-US" baseline="0" dirty="0"/>
              <a:t> classification criteria was developed with the aim of improving sensitive to detect early RA</a:t>
            </a:r>
          </a:p>
          <a:p>
            <a:r>
              <a:rPr lang="en-US" baseline="0" dirty="0"/>
              <a:t>The previous 1987 ACR criteria detected patients with RA that had a disease duration of around 10 years – some of you may recall that presence of SC nodules and x-ray erosions were criteria, </a:t>
            </a:r>
            <a:r>
              <a:rPr lang="en-US" baseline="0" dirty="0" err="1"/>
              <a:t>bth</a:t>
            </a:r>
            <a:r>
              <a:rPr lang="en-US" baseline="0" dirty="0"/>
              <a:t> features of late disease</a:t>
            </a:r>
          </a:p>
          <a:p>
            <a:pPr eaLnBrk="1" hangingPunct="1"/>
            <a:r>
              <a:rPr lang="en-US" baseline="0" dirty="0"/>
              <a:t>The latest criteria, the 2010 ACR/EULAR -needs two requirements: at least one joint with definite synovitis and the synovitis is not better explained by another disease</a:t>
            </a:r>
          </a:p>
          <a:p>
            <a:pPr eaLnBrk="1" hangingPunct="1">
              <a:buFontTx/>
              <a:buChar char="-"/>
            </a:pPr>
            <a:r>
              <a:rPr lang="en-US" baseline="0" dirty="0"/>
              <a:t>Consists of 4 domains:- no. and size of joint involvement, serology – ACPA has been included in this set of criteria as it is better in detecting early disease and it is more specific for RA, symptom duration and acute phase reactants</a:t>
            </a:r>
          </a:p>
          <a:p>
            <a:pPr eaLnBrk="1" hangingPunct="1">
              <a:buFontTx/>
              <a:buChar char="-"/>
            </a:pPr>
            <a:r>
              <a:rPr lang="en-US" baseline="0" dirty="0"/>
              <a:t>A score of 6 or more is classified as definite RA</a:t>
            </a:r>
          </a:p>
          <a:p>
            <a:endParaRPr lang="en-US" baseline="0" dirty="0"/>
          </a:p>
        </p:txBody>
      </p:sp>
      <p:sp>
        <p:nvSpPr>
          <p:cNvPr id="4" name="Slide Number Placeholder 3"/>
          <p:cNvSpPr>
            <a:spLocks noGrp="1"/>
          </p:cNvSpPr>
          <p:nvPr>
            <p:ph type="sldNum" sz="quarter" idx="5"/>
          </p:nvPr>
        </p:nvSpPr>
        <p:spPr/>
        <p:txBody>
          <a:bodyPr/>
          <a:lstStyle/>
          <a:p>
            <a:fld id="{5E2C0F9B-5283-4E3E-B326-D1B8DF2E356A}" type="slidenum">
              <a:rPr lang="en-US" smtClean="0"/>
              <a:t>8</a:t>
            </a:fld>
            <a:endParaRPr lang="en-US"/>
          </a:p>
        </p:txBody>
      </p:sp>
    </p:spTree>
    <p:extLst>
      <p:ext uri="{BB962C8B-B14F-4D97-AF65-F5344CB8AC3E}">
        <p14:creationId xmlns:p14="http://schemas.microsoft.com/office/powerpoint/2010/main" val="325639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articular features of a patient with early RA, note the lack of significant deformities, predominantly ST swelling over the wrists, MCPs and </a:t>
            </a:r>
            <a:r>
              <a:rPr lang="en-US" dirty="0" err="1"/>
              <a:t>PIPjs</a:t>
            </a:r>
            <a:r>
              <a:rPr lang="en-US" dirty="0"/>
              <a:t> resulting in fusiform swelling of the digits.</a:t>
            </a:r>
          </a:p>
          <a:p>
            <a:r>
              <a:rPr lang="en-US" dirty="0"/>
              <a:t>Early radiographic changes are ST swelling, PAOP and JSN – no bony erosions</a:t>
            </a:r>
          </a:p>
          <a:p>
            <a:r>
              <a:rPr lang="en-US" dirty="0"/>
              <a:t>80 % of patients will start this way</a:t>
            </a:r>
          </a:p>
        </p:txBody>
      </p:sp>
      <p:sp>
        <p:nvSpPr>
          <p:cNvPr id="4" name="Slide Number Placeholder 3"/>
          <p:cNvSpPr>
            <a:spLocks noGrp="1"/>
          </p:cNvSpPr>
          <p:nvPr>
            <p:ph type="sldNum" sz="quarter" idx="5"/>
          </p:nvPr>
        </p:nvSpPr>
        <p:spPr/>
        <p:txBody>
          <a:bodyPr/>
          <a:lstStyle/>
          <a:p>
            <a:fld id="{5E2C0F9B-5283-4E3E-B326-D1B8DF2E356A}" type="slidenum">
              <a:rPr lang="en-US" smtClean="0"/>
              <a:t>9</a:t>
            </a:fld>
            <a:endParaRPr lang="en-US"/>
          </a:p>
        </p:txBody>
      </p:sp>
    </p:spTree>
    <p:extLst>
      <p:ext uri="{BB962C8B-B14F-4D97-AF65-F5344CB8AC3E}">
        <p14:creationId xmlns:p14="http://schemas.microsoft.com/office/powerpoint/2010/main" val="427080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21375F-0C69-4B0A-A57A-35E8F9BB253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77B63-C4D3-4E80-B113-AFFD99AE767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5947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1375F-0C69-4B0A-A57A-35E8F9BB253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77B63-C4D3-4E80-B113-AFFD99AE7679}" type="slidenum">
              <a:rPr lang="en-US" smtClean="0"/>
              <a:t>‹#›</a:t>
            </a:fld>
            <a:endParaRPr lang="en-US"/>
          </a:p>
        </p:txBody>
      </p:sp>
    </p:spTree>
    <p:extLst>
      <p:ext uri="{BB962C8B-B14F-4D97-AF65-F5344CB8AC3E}">
        <p14:creationId xmlns:p14="http://schemas.microsoft.com/office/powerpoint/2010/main" val="158700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1375F-0C69-4B0A-A57A-35E8F9BB253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77B63-C4D3-4E80-B113-AFFD99AE7679}" type="slidenum">
              <a:rPr lang="en-US" smtClean="0"/>
              <a:t>‹#›</a:t>
            </a:fld>
            <a:endParaRPr lang="en-US"/>
          </a:p>
        </p:txBody>
      </p:sp>
    </p:spTree>
    <p:extLst>
      <p:ext uri="{BB962C8B-B14F-4D97-AF65-F5344CB8AC3E}">
        <p14:creationId xmlns:p14="http://schemas.microsoft.com/office/powerpoint/2010/main" val="896527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1375F-0C69-4B0A-A57A-35E8F9BB253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77B63-C4D3-4E80-B113-AFFD99AE7679}" type="slidenum">
              <a:rPr lang="en-US" smtClean="0"/>
              <a:t>‹#›</a:t>
            </a:fld>
            <a:endParaRPr lang="en-US"/>
          </a:p>
        </p:txBody>
      </p:sp>
    </p:spTree>
    <p:extLst>
      <p:ext uri="{BB962C8B-B14F-4D97-AF65-F5344CB8AC3E}">
        <p14:creationId xmlns:p14="http://schemas.microsoft.com/office/powerpoint/2010/main" val="1564640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21375F-0C69-4B0A-A57A-35E8F9BB253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77B63-C4D3-4E80-B113-AFFD99AE767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17493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21375F-0C69-4B0A-A57A-35E8F9BB2539}"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77B63-C4D3-4E80-B113-AFFD99AE7679}" type="slidenum">
              <a:rPr lang="en-US" smtClean="0"/>
              <a:t>‹#›</a:t>
            </a:fld>
            <a:endParaRPr lang="en-US"/>
          </a:p>
        </p:txBody>
      </p:sp>
    </p:spTree>
    <p:extLst>
      <p:ext uri="{BB962C8B-B14F-4D97-AF65-F5344CB8AC3E}">
        <p14:creationId xmlns:p14="http://schemas.microsoft.com/office/powerpoint/2010/main" val="209254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21375F-0C69-4B0A-A57A-35E8F9BB2539}"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A77B63-C4D3-4E80-B113-AFFD99AE7679}" type="slidenum">
              <a:rPr lang="en-US" smtClean="0"/>
              <a:t>‹#›</a:t>
            </a:fld>
            <a:endParaRPr lang="en-US"/>
          </a:p>
        </p:txBody>
      </p:sp>
    </p:spTree>
    <p:extLst>
      <p:ext uri="{BB962C8B-B14F-4D97-AF65-F5344CB8AC3E}">
        <p14:creationId xmlns:p14="http://schemas.microsoft.com/office/powerpoint/2010/main" val="17964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21375F-0C69-4B0A-A57A-35E8F9BB2539}"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A77B63-C4D3-4E80-B113-AFFD99AE7679}" type="slidenum">
              <a:rPr lang="en-US" smtClean="0"/>
              <a:t>‹#›</a:t>
            </a:fld>
            <a:endParaRPr lang="en-US"/>
          </a:p>
        </p:txBody>
      </p:sp>
    </p:spTree>
    <p:extLst>
      <p:ext uri="{BB962C8B-B14F-4D97-AF65-F5344CB8AC3E}">
        <p14:creationId xmlns:p14="http://schemas.microsoft.com/office/powerpoint/2010/main" val="156062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21375F-0C69-4B0A-A57A-35E8F9BB2539}" type="datetimeFigureOut">
              <a:rPr lang="en-US" smtClean="0"/>
              <a:t>10/13/2024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EA77B63-C4D3-4E80-B113-AFFD99AE7679}" type="slidenum">
              <a:rPr lang="en-US" smtClean="0"/>
              <a:t>‹#›</a:t>
            </a:fld>
            <a:endParaRPr lang="en-US"/>
          </a:p>
        </p:txBody>
      </p:sp>
    </p:spTree>
    <p:extLst>
      <p:ext uri="{BB962C8B-B14F-4D97-AF65-F5344CB8AC3E}">
        <p14:creationId xmlns:p14="http://schemas.microsoft.com/office/powerpoint/2010/main" val="282233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021375F-0C69-4B0A-A57A-35E8F9BB2539}" type="datetimeFigureOut">
              <a:rPr lang="en-US" smtClean="0"/>
              <a:t>10/13/2024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EA77B63-C4D3-4E80-B113-AFFD99AE7679}" type="slidenum">
              <a:rPr lang="en-US" smtClean="0"/>
              <a:t>‹#›</a:t>
            </a:fld>
            <a:endParaRPr lang="en-US"/>
          </a:p>
        </p:txBody>
      </p:sp>
    </p:spTree>
    <p:extLst>
      <p:ext uri="{BB962C8B-B14F-4D97-AF65-F5344CB8AC3E}">
        <p14:creationId xmlns:p14="http://schemas.microsoft.com/office/powerpoint/2010/main" val="127045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21375F-0C69-4B0A-A57A-35E8F9BB2539}"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77B63-C4D3-4E80-B113-AFFD99AE7679}" type="slidenum">
              <a:rPr lang="en-US" smtClean="0"/>
              <a:t>‹#›</a:t>
            </a:fld>
            <a:endParaRPr lang="en-US"/>
          </a:p>
        </p:txBody>
      </p:sp>
    </p:spTree>
    <p:extLst>
      <p:ext uri="{BB962C8B-B14F-4D97-AF65-F5344CB8AC3E}">
        <p14:creationId xmlns:p14="http://schemas.microsoft.com/office/powerpoint/2010/main" val="405690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021375F-0C69-4B0A-A57A-35E8F9BB2539}" type="datetimeFigureOut">
              <a:rPr lang="en-US" smtClean="0"/>
              <a:t>10/13/2024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EA77B63-C4D3-4E80-B113-AFFD99AE767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027719"/>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web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68E0-F0B8-47D5-A5D9-90B3E3B60F2F}"/>
              </a:ext>
            </a:extLst>
          </p:cNvPr>
          <p:cNvSpPr>
            <a:spLocks noGrp="1"/>
          </p:cNvSpPr>
          <p:nvPr>
            <p:ph type="ctrTitle"/>
          </p:nvPr>
        </p:nvSpPr>
        <p:spPr>
          <a:xfrm>
            <a:off x="1059656" y="355092"/>
            <a:ext cx="10058400" cy="3566160"/>
          </a:xfrm>
        </p:spPr>
        <p:txBody>
          <a:bodyPr>
            <a:normAutofit/>
          </a:bodyPr>
          <a:lstStyle/>
          <a:p>
            <a:pPr algn="ctr"/>
            <a:r>
              <a:rPr lang="en-US" sz="5800" dirty="0">
                <a:latin typeface="+mn-lt"/>
              </a:rPr>
              <a:t>Rheumatoid Arthritis: </a:t>
            </a:r>
            <a:br>
              <a:rPr lang="en-US" sz="5800" dirty="0">
                <a:latin typeface="+mn-lt"/>
              </a:rPr>
            </a:br>
            <a:r>
              <a:rPr lang="en-US" sz="5800" dirty="0">
                <a:latin typeface="+mn-lt"/>
              </a:rPr>
              <a:t>Diagnosis &amp; Management</a:t>
            </a:r>
          </a:p>
        </p:txBody>
      </p:sp>
      <p:sp>
        <p:nvSpPr>
          <p:cNvPr id="3" name="Subtitle 2">
            <a:extLst>
              <a:ext uri="{FF2B5EF4-FFF2-40B4-BE49-F238E27FC236}">
                <a16:creationId xmlns:a16="http://schemas.microsoft.com/office/drawing/2014/main" id="{70BD87BA-4290-4CAC-BF64-0ACA03ACE3EB}"/>
              </a:ext>
            </a:extLst>
          </p:cNvPr>
          <p:cNvSpPr>
            <a:spLocks noGrp="1"/>
          </p:cNvSpPr>
          <p:nvPr>
            <p:ph type="subTitle" idx="1"/>
          </p:nvPr>
        </p:nvSpPr>
        <p:spPr>
          <a:xfrm>
            <a:off x="1100051" y="4561128"/>
            <a:ext cx="10058400" cy="1278430"/>
          </a:xfrm>
        </p:spPr>
        <p:txBody>
          <a:bodyPr>
            <a:normAutofit fontScale="55000" lnSpcReduction="20000"/>
          </a:bodyPr>
          <a:lstStyle/>
          <a:p>
            <a:pPr algn="ctr"/>
            <a:r>
              <a:rPr lang="en-ZA" b="1" dirty="0">
                <a:latin typeface="+mn-lt"/>
              </a:rPr>
              <a:t>Nimmisha Govind</a:t>
            </a:r>
          </a:p>
          <a:p>
            <a:pPr algn="ctr"/>
            <a:r>
              <a:rPr lang="en-ZA" b="1" dirty="0">
                <a:latin typeface="+mn-lt"/>
              </a:rPr>
              <a:t>FCP(SA), Cert Rheum(SA), </a:t>
            </a:r>
            <a:r>
              <a:rPr lang="en-ZA" b="1" dirty="0" err="1">
                <a:latin typeface="+mn-lt"/>
              </a:rPr>
              <a:t>Mmed</a:t>
            </a:r>
            <a:r>
              <a:rPr lang="en-ZA" b="1" dirty="0">
                <a:latin typeface="+mn-lt"/>
              </a:rPr>
              <a:t>, PhD</a:t>
            </a:r>
          </a:p>
          <a:p>
            <a:pPr algn="ctr"/>
            <a:r>
              <a:rPr lang="en-ZA" b="1" dirty="0">
                <a:latin typeface="+mn-lt"/>
              </a:rPr>
              <a:t>Chris Hani Baragwanath Academic Hospital</a:t>
            </a:r>
          </a:p>
          <a:p>
            <a:pPr algn="ctr"/>
            <a:r>
              <a:rPr lang="en-ZA" b="1" dirty="0">
                <a:latin typeface="+mn-lt"/>
              </a:rPr>
              <a:t>University of the Witwatersrand</a:t>
            </a:r>
          </a:p>
          <a:p>
            <a:endParaRPr lang="en-US" dirty="0"/>
          </a:p>
        </p:txBody>
      </p:sp>
      <p:pic>
        <p:nvPicPr>
          <p:cNvPr id="5" name="Picture 21" descr="Bara Emblem.png">
            <a:extLst>
              <a:ext uri="{FF2B5EF4-FFF2-40B4-BE49-F238E27FC236}">
                <a16:creationId xmlns:a16="http://schemas.microsoft.com/office/drawing/2014/main" id="{2211E1AF-9A4D-4D3B-B145-C3DC253014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410" y="446328"/>
            <a:ext cx="1343391" cy="153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lorcresttransparent.gif">
            <a:extLst>
              <a:ext uri="{FF2B5EF4-FFF2-40B4-BE49-F238E27FC236}">
                <a16:creationId xmlns:a16="http://schemas.microsoft.com/office/drawing/2014/main" id="{9FB42069-A5C4-4C74-AB9C-50F317D67A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55853" y="446328"/>
            <a:ext cx="1376180" cy="147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99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0067-73C4-4A65-BFCA-A9FC68CE916D}"/>
              </a:ext>
            </a:extLst>
          </p:cNvPr>
          <p:cNvSpPr>
            <a:spLocks noGrp="1"/>
          </p:cNvSpPr>
          <p:nvPr>
            <p:ph type="title"/>
          </p:nvPr>
        </p:nvSpPr>
        <p:spPr/>
        <p:txBody>
          <a:bodyPr/>
          <a:lstStyle/>
          <a:p>
            <a:r>
              <a:rPr lang="en-US" dirty="0"/>
              <a:t>Clinical features</a:t>
            </a:r>
          </a:p>
        </p:txBody>
      </p:sp>
      <p:pic>
        <p:nvPicPr>
          <p:cNvPr id="4" name="Content Placeholder 3">
            <a:extLst>
              <a:ext uri="{FF2B5EF4-FFF2-40B4-BE49-F238E27FC236}">
                <a16:creationId xmlns:a16="http://schemas.microsoft.com/office/drawing/2014/main" id="{7995DCE1-3AA7-4B85-B661-6BD309ACB3E4}"/>
              </a:ext>
            </a:extLst>
          </p:cNvPr>
          <p:cNvPicPr>
            <a:picLocks noGrp="1" noChangeAspect="1"/>
          </p:cNvPicPr>
          <p:nvPr>
            <p:ph idx="1"/>
          </p:nvPr>
        </p:nvPicPr>
        <p:blipFill>
          <a:blip r:embed="rId3"/>
          <a:stretch>
            <a:fillRect/>
          </a:stretch>
        </p:blipFill>
        <p:spPr>
          <a:xfrm>
            <a:off x="6304546" y="2016065"/>
            <a:ext cx="4823437" cy="3638778"/>
          </a:xfrm>
          <a:prstGeom prst="rect">
            <a:avLst/>
          </a:prstGeom>
        </p:spPr>
      </p:pic>
      <p:pic>
        <p:nvPicPr>
          <p:cNvPr id="5" name="Picture 4">
            <a:extLst>
              <a:ext uri="{FF2B5EF4-FFF2-40B4-BE49-F238E27FC236}">
                <a16:creationId xmlns:a16="http://schemas.microsoft.com/office/drawing/2014/main" id="{35377A5A-0FCE-428B-8F40-89FE1F0923E5}"/>
              </a:ext>
            </a:extLst>
          </p:cNvPr>
          <p:cNvPicPr>
            <a:picLocks noChangeAspect="1"/>
          </p:cNvPicPr>
          <p:nvPr/>
        </p:nvPicPr>
        <p:blipFill>
          <a:blip r:embed="rId4"/>
          <a:stretch>
            <a:fillRect/>
          </a:stretch>
        </p:blipFill>
        <p:spPr>
          <a:xfrm>
            <a:off x="1221248" y="2016066"/>
            <a:ext cx="4517815" cy="3638778"/>
          </a:xfrm>
          <a:prstGeom prst="rect">
            <a:avLst/>
          </a:prstGeom>
        </p:spPr>
      </p:pic>
    </p:spTree>
    <p:extLst>
      <p:ext uri="{BB962C8B-B14F-4D97-AF65-F5344CB8AC3E}">
        <p14:creationId xmlns:p14="http://schemas.microsoft.com/office/powerpoint/2010/main" val="14065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A724-E399-404B-9F33-64C8F1D335D5}"/>
              </a:ext>
            </a:extLst>
          </p:cNvPr>
          <p:cNvSpPr>
            <a:spLocks noGrp="1"/>
          </p:cNvSpPr>
          <p:nvPr>
            <p:ph type="title"/>
          </p:nvPr>
        </p:nvSpPr>
        <p:spPr/>
        <p:txBody>
          <a:bodyPr/>
          <a:lstStyle/>
          <a:p>
            <a:r>
              <a:rPr lang="en-US" dirty="0"/>
              <a:t>Clinical features</a:t>
            </a:r>
          </a:p>
        </p:txBody>
      </p:sp>
      <p:pic>
        <p:nvPicPr>
          <p:cNvPr id="4" name="Content Placeholder 3">
            <a:extLst>
              <a:ext uri="{FF2B5EF4-FFF2-40B4-BE49-F238E27FC236}">
                <a16:creationId xmlns:a16="http://schemas.microsoft.com/office/drawing/2014/main" id="{0EF51518-5142-46E1-96B1-8D79335EF6E4}"/>
              </a:ext>
            </a:extLst>
          </p:cNvPr>
          <p:cNvPicPr>
            <a:picLocks noGrp="1" noChangeAspect="1"/>
          </p:cNvPicPr>
          <p:nvPr>
            <p:ph idx="1"/>
          </p:nvPr>
        </p:nvPicPr>
        <p:blipFill>
          <a:blip r:embed="rId3"/>
          <a:stretch>
            <a:fillRect/>
          </a:stretch>
        </p:blipFill>
        <p:spPr>
          <a:xfrm>
            <a:off x="6196714" y="3777916"/>
            <a:ext cx="4898006" cy="2473493"/>
          </a:xfrm>
          <a:prstGeom prst="rect">
            <a:avLst/>
          </a:prstGeom>
        </p:spPr>
      </p:pic>
      <p:pic>
        <p:nvPicPr>
          <p:cNvPr id="7" name="Picture 6">
            <a:extLst>
              <a:ext uri="{FF2B5EF4-FFF2-40B4-BE49-F238E27FC236}">
                <a16:creationId xmlns:a16="http://schemas.microsoft.com/office/drawing/2014/main" id="{0AE77108-2000-4B80-8A97-F7BEFE148BB1}"/>
              </a:ext>
            </a:extLst>
          </p:cNvPr>
          <p:cNvPicPr>
            <a:picLocks noChangeAspect="1"/>
          </p:cNvPicPr>
          <p:nvPr/>
        </p:nvPicPr>
        <p:blipFill rotWithShape="1">
          <a:blip r:embed="rId4"/>
          <a:srcRect l="3780" t="19825" b="41052"/>
          <a:stretch/>
        </p:blipFill>
        <p:spPr>
          <a:xfrm>
            <a:off x="1097280" y="1913021"/>
            <a:ext cx="4950997" cy="2683043"/>
          </a:xfrm>
          <a:prstGeom prst="rect">
            <a:avLst/>
          </a:prstGeom>
        </p:spPr>
      </p:pic>
    </p:spTree>
    <p:extLst>
      <p:ext uri="{BB962C8B-B14F-4D97-AF65-F5344CB8AC3E}">
        <p14:creationId xmlns:p14="http://schemas.microsoft.com/office/powerpoint/2010/main" val="3101510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D72C-D667-4C88-8AEB-4AA6367A9EA8}"/>
              </a:ext>
            </a:extLst>
          </p:cNvPr>
          <p:cNvSpPr>
            <a:spLocks noGrp="1"/>
          </p:cNvSpPr>
          <p:nvPr>
            <p:ph type="title"/>
          </p:nvPr>
        </p:nvSpPr>
        <p:spPr/>
        <p:txBody>
          <a:bodyPr/>
          <a:lstStyle/>
          <a:p>
            <a:r>
              <a:rPr lang="en-US" dirty="0"/>
              <a:t>Clinical features</a:t>
            </a:r>
          </a:p>
        </p:txBody>
      </p:sp>
      <p:pic>
        <p:nvPicPr>
          <p:cNvPr id="4" name="Content Placeholder 3">
            <a:extLst>
              <a:ext uri="{FF2B5EF4-FFF2-40B4-BE49-F238E27FC236}">
                <a16:creationId xmlns:a16="http://schemas.microsoft.com/office/drawing/2014/main" id="{94996721-2729-467A-A1C2-E53BE8E06B4C}"/>
              </a:ext>
            </a:extLst>
          </p:cNvPr>
          <p:cNvPicPr>
            <a:picLocks noGrp="1" noChangeAspect="1"/>
          </p:cNvPicPr>
          <p:nvPr>
            <p:ph idx="1"/>
          </p:nvPr>
        </p:nvPicPr>
        <p:blipFill>
          <a:blip r:embed="rId3"/>
          <a:stretch>
            <a:fillRect/>
          </a:stretch>
        </p:blipFill>
        <p:spPr>
          <a:xfrm>
            <a:off x="1218505" y="2135021"/>
            <a:ext cx="5021178" cy="3765884"/>
          </a:xfrm>
          <a:prstGeom prst="rect">
            <a:avLst/>
          </a:prstGeom>
        </p:spPr>
      </p:pic>
      <p:pic>
        <p:nvPicPr>
          <p:cNvPr id="5" name="Picture 4">
            <a:extLst>
              <a:ext uri="{FF2B5EF4-FFF2-40B4-BE49-F238E27FC236}">
                <a16:creationId xmlns:a16="http://schemas.microsoft.com/office/drawing/2014/main" id="{EB0A6D24-890C-4E86-B3E0-3EAC4385FBA0}"/>
              </a:ext>
            </a:extLst>
          </p:cNvPr>
          <p:cNvPicPr>
            <a:picLocks noChangeAspect="1"/>
          </p:cNvPicPr>
          <p:nvPr/>
        </p:nvPicPr>
        <p:blipFill>
          <a:blip r:embed="rId4"/>
          <a:stretch>
            <a:fillRect/>
          </a:stretch>
        </p:blipFill>
        <p:spPr>
          <a:xfrm>
            <a:off x="6446544" y="2135021"/>
            <a:ext cx="4709136" cy="3765883"/>
          </a:xfrm>
          <a:prstGeom prst="rect">
            <a:avLst/>
          </a:prstGeom>
        </p:spPr>
      </p:pic>
    </p:spTree>
    <p:extLst>
      <p:ext uri="{BB962C8B-B14F-4D97-AF65-F5344CB8AC3E}">
        <p14:creationId xmlns:p14="http://schemas.microsoft.com/office/powerpoint/2010/main" val="84023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16D6-3C2F-4606-9C28-6559C29D8C84}"/>
              </a:ext>
            </a:extLst>
          </p:cNvPr>
          <p:cNvSpPr>
            <a:spLocks noGrp="1"/>
          </p:cNvSpPr>
          <p:nvPr>
            <p:ph type="title"/>
          </p:nvPr>
        </p:nvSpPr>
        <p:spPr/>
        <p:txBody>
          <a:bodyPr/>
          <a:lstStyle/>
          <a:p>
            <a:r>
              <a:rPr lang="en-US" dirty="0"/>
              <a:t>Extra-articular features</a:t>
            </a:r>
          </a:p>
        </p:txBody>
      </p:sp>
      <p:pic>
        <p:nvPicPr>
          <p:cNvPr id="4" name="Content Placeholder 3">
            <a:extLst>
              <a:ext uri="{FF2B5EF4-FFF2-40B4-BE49-F238E27FC236}">
                <a16:creationId xmlns:a16="http://schemas.microsoft.com/office/drawing/2014/main" id="{CCE800A5-48CE-4207-A590-2DF32FBF9EF6}"/>
              </a:ext>
            </a:extLst>
          </p:cNvPr>
          <p:cNvPicPr>
            <a:picLocks noGrp="1" noChangeAspect="1"/>
          </p:cNvPicPr>
          <p:nvPr>
            <p:ph idx="1"/>
          </p:nvPr>
        </p:nvPicPr>
        <p:blipFill>
          <a:blip r:embed="rId3"/>
          <a:stretch>
            <a:fillRect/>
          </a:stretch>
        </p:blipFill>
        <p:spPr>
          <a:xfrm>
            <a:off x="1288891" y="3294213"/>
            <a:ext cx="3188064" cy="1984147"/>
          </a:xfrm>
          <a:prstGeom prst="rect">
            <a:avLst/>
          </a:prstGeom>
        </p:spPr>
      </p:pic>
      <p:pic>
        <p:nvPicPr>
          <p:cNvPr id="5" name="Picture 4">
            <a:extLst>
              <a:ext uri="{FF2B5EF4-FFF2-40B4-BE49-F238E27FC236}">
                <a16:creationId xmlns:a16="http://schemas.microsoft.com/office/drawing/2014/main" id="{75345124-4C4D-8A55-EBD1-0D14DE8453EF}"/>
              </a:ext>
            </a:extLst>
          </p:cNvPr>
          <p:cNvPicPr>
            <a:picLocks noChangeAspect="1"/>
          </p:cNvPicPr>
          <p:nvPr/>
        </p:nvPicPr>
        <p:blipFill>
          <a:blip r:embed="rId4"/>
          <a:stretch>
            <a:fillRect/>
          </a:stretch>
        </p:blipFill>
        <p:spPr>
          <a:xfrm>
            <a:off x="5147785" y="1737360"/>
            <a:ext cx="6614733" cy="4535817"/>
          </a:xfrm>
          <a:prstGeom prst="rect">
            <a:avLst/>
          </a:prstGeom>
        </p:spPr>
      </p:pic>
    </p:spTree>
    <p:extLst>
      <p:ext uri="{BB962C8B-B14F-4D97-AF65-F5344CB8AC3E}">
        <p14:creationId xmlns:p14="http://schemas.microsoft.com/office/powerpoint/2010/main" val="2533002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E20B-969A-4C66-8709-1DCD093FEAC3}"/>
              </a:ext>
            </a:extLst>
          </p:cNvPr>
          <p:cNvSpPr>
            <a:spLocks noGrp="1"/>
          </p:cNvSpPr>
          <p:nvPr>
            <p:ph type="title"/>
          </p:nvPr>
        </p:nvSpPr>
        <p:spPr/>
        <p:txBody>
          <a:bodyPr/>
          <a:lstStyle/>
          <a:p>
            <a:r>
              <a:rPr lang="en-US" dirty="0"/>
              <a:t>Extra-articular features</a:t>
            </a:r>
          </a:p>
        </p:txBody>
      </p:sp>
      <p:pic>
        <p:nvPicPr>
          <p:cNvPr id="5" name="Picture 4">
            <a:extLst>
              <a:ext uri="{FF2B5EF4-FFF2-40B4-BE49-F238E27FC236}">
                <a16:creationId xmlns:a16="http://schemas.microsoft.com/office/drawing/2014/main" id="{723B0EC2-B42A-4D48-A88B-DF6710760FFB}"/>
              </a:ext>
            </a:extLst>
          </p:cNvPr>
          <p:cNvPicPr>
            <a:picLocks noChangeAspect="1"/>
          </p:cNvPicPr>
          <p:nvPr/>
        </p:nvPicPr>
        <p:blipFill>
          <a:blip r:embed="rId3"/>
          <a:stretch>
            <a:fillRect/>
          </a:stretch>
        </p:blipFill>
        <p:spPr>
          <a:xfrm>
            <a:off x="1293488" y="2054142"/>
            <a:ext cx="4490303" cy="3724272"/>
          </a:xfrm>
          <a:prstGeom prst="rect">
            <a:avLst/>
          </a:prstGeom>
        </p:spPr>
      </p:pic>
      <p:pic>
        <p:nvPicPr>
          <p:cNvPr id="3" name="Picture 2">
            <a:extLst>
              <a:ext uri="{FF2B5EF4-FFF2-40B4-BE49-F238E27FC236}">
                <a16:creationId xmlns:a16="http://schemas.microsoft.com/office/drawing/2014/main" id="{D9FF90CF-67FD-45A6-9F8F-9537FFFF3484}"/>
              </a:ext>
            </a:extLst>
          </p:cNvPr>
          <p:cNvPicPr>
            <a:picLocks noChangeAspect="1"/>
          </p:cNvPicPr>
          <p:nvPr/>
        </p:nvPicPr>
        <p:blipFill>
          <a:blip r:embed="rId4"/>
          <a:stretch>
            <a:fillRect/>
          </a:stretch>
        </p:blipFill>
        <p:spPr>
          <a:xfrm>
            <a:off x="6545179" y="2054142"/>
            <a:ext cx="4610501" cy="3724272"/>
          </a:xfrm>
          <a:prstGeom prst="rect">
            <a:avLst/>
          </a:prstGeom>
        </p:spPr>
      </p:pic>
    </p:spTree>
    <p:extLst>
      <p:ext uri="{BB962C8B-B14F-4D97-AF65-F5344CB8AC3E}">
        <p14:creationId xmlns:p14="http://schemas.microsoft.com/office/powerpoint/2010/main" val="66264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F760-B412-49FA-BAE9-F796E3525C5A}"/>
              </a:ext>
            </a:extLst>
          </p:cNvPr>
          <p:cNvSpPr>
            <a:spLocks noGrp="1"/>
          </p:cNvSpPr>
          <p:nvPr>
            <p:ph type="title"/>
          </p:nvPr>
        </p:nvSpPr>
        <p:spPr/>
        <p:txBody>
          <a:bodyPr/>
          <a:lstStyle/>
          <a:p>
            <a:r>
              <a:rPr lang="en-US" dirty="0"/>
              <a:t>Extra-articular features</a:t>
            </a:r>
          </a:p>
        </p:txBody>
      </p:sp>
      <p:pic>
        <p:nvPicPr>
          <p:cNvPr id="6" name="Content Placeholder 5">
            <a:extLst>
              <a:ext uri="{FF2B5EF4-FFF2-40B4-BE49-F238E27FC236}">
                <a16:creationId xmlns:a16="http://schemas.microsoft.com/office/drawing/2014/main" id="{62E35025-2E51-4DA9-8BFA-4C9A50DB1D92}"/>
              </a:ext>
            </a:extLst>
          </p:cNvPr>
          <p:cNvPicPr>
            <a:picLocks noGrp="1" noChangeAspect="1"/>
          </p:cNvPicPr>
          <p:nvPr>
            <p:ph idx="1"/>
          </p:nvPr>
        </p:nvPicPr>
        <p:blipFill>
          <a:blip r:embed="rId3"/>
          <a:stretch>
            <a:fillRect/>
          </a:stretch>
        </p:blipFill>
        <p:spPr>
          <a:xfrm>
            <a:off x="1944641" y="1737360"/>
            <a:ext cx="3389670" cy="3834716"/>
          </a:xfrm>
          <a:prstGeom prst="rect">
            <a:avLst/>
          </a:prstGeom>
        </p:spPr>
      </p:pic>
      <p:pic>
        <p:nvPicPr>
          <p:cNvPr id="7" name="Picture 6">
            <a:extLst>
              <a:ext uri="{FF2B5EF4-FFF2-40B4-BE49-F238E27FC236}">
                <a16:creationId xmlns:a16="http://schemas.microsoft.com/office/drawing/2014/main" id="{67A7506B-092F-740A-5B54-7B0293BAAB56}"/>
              </a:ext>
            </a:extLst>
          </p:cNvPr>
          <p:cNvPicPr>
            <a:picLocks noChangeAspect="1"/>
          </p:cNvPicPr>
          <p:nvPr/>
        </p:nvPicPr>
        <p:blipFill>
          <a:blip r:embed="rId4"/>
          <a:stretch>
            <a:fillRect/>
          </a:stretch>
        </p:blipFill>
        <p:spPr>
          <a:xfrm>
            <a:off x="6546609" y="2203428"/>
            <a:ext cx="4279763" cy="3200677"/>
          </a:xfrm>
          <a:prstGeom prst="rect">
            <a:avLst/>
          </a:prstGeom>
        </p:spPr>
      </p:pic>
    </p:spTree>
    <p:extLst>
      <p:ext uri="{BB962C8B-B14F-4D97-AF65-F5344CB8AC3E}">
        <p14:creationId xmlns:p14="http://schemas.microsoft.com/office/powerpoint/2010/main" val="2123598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8C6B4-250C-1036-CC31-5ACFA2B98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0029A-7EF9-F0E2-3234-91B1CC793CC3}"/>
              </a:ext>
            </a:extLst>
          </p:cNvPr>
          <p:cNvSpPr>
            <a:spLocks noGrp="1"/>
          </p:cNvSpPr>
          <p:nvPr>
            <p:ph type="title"/>
          </p:nvPr>
        </p:nvSpPr>
        <p:spPr/>
        <p:txBody>
          <a:bodyPr/>
          <a:lstStyle/>
          <a:p>
            <a:r>
              <a:rPr lang="en-US" dirty="0"/>
              <a:t>Extra-articular features</a:t>
            </a:r>
          </a:p>
        </p:txBody>
      </p:sp>
      <p:pic>
        <p:nvPicPr>
          <p:cNvPr id="6" name="Picture 5">
            <a:extLst>
              <a:ext uri="{FF2B5EF4-FFF2-40B4-BE49-F238E27FC236}">
                <a16:creationId xmlns:a16="http://schemas.microsoft.com/office/drawing/2014/main" id="{3C33B712-D427-C4EE-9AF7-B9EAF056E99D}"/>
              </a:ext>
            </a:extLst>
          </p:cNvPr>
          <p:cNvPicPr>
            <a:picLocks noChangeAspect="1"/>
          </p:cNvPicPr>
          <p:nvPr/>
        </p:nvPicPr>
        <p:blipFill>
          <a:blip r:embed="rId3"/>
          <a:stretch>
            <a:fillRect/>
          </a:stretch>
        </p:blipFill>
        <p:spPr>
          <a:xfrm>
            <a:off x="1490058" y="2720412"/>
            <a:ext cx="3188065" cy="1907455"/>
          </a:xfrm>
          <a:prstGeom prst="rect">
            <a:avLst/>
          </a:prstGeom>
        </p:spPr>
      </p:pic>
      <p:pic>
        <p:nvPicPr>
          <p:cNvPr id="7" name="Picture 3" descr="ARHEU03-01-098">
            <a:extLst>
              <a:ext uri="{FF2B5EF4-FFF2-40B4-BE49-F238E27FC236}">
                <a16:creationId xmlns:a16="http://schemas.microsoft.com/office/drawing/2014/main" id="{15B13B57-B5DC-96D9-3E4B-023904EAF74D}"/>
              </a:ext>
            </a:extLst>
          </p:cNvPr>
          <p:cNvPicPr>
            <a:picLocks noChangeAspect="1" noChangeArrowheads="1"/>
          </p:cNvPicPr>
          <p:nvPr/>
        </p:nvPicPr>
        <p:blipFill>
          <a:blip r:embed="rId4" cstate="print"/>
          <a:srcRect b="3491"/>
          <a:stretch>
            <a:fillRect/>
          </a:stretch>
        </p:blipFill>
        <p:spPr bwMode="auto">
          <a:xfrm>
            <a:off x="8358423" y="1870148"/>
            <a:ext cx="2797257" cy="4056168"/>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7B35919F-8281-D6FE-04EA-2EBA75128B1F}"/>
              </a:ext>
            </a:extLst>
          </p:cNvPr>
          <p:cNvPicPr>
            <a:picLocks noChangeAspect="1"/>
          </p:cNvPicPr>
          <p:nvPr/>
        </p:nvPicPr>
        <p:blipFill rotWithShape="1">
          <a:blip r:embed="rId5"/>
          <a:srcRect l="22605" t="5114" r="22164" b="15759"/>
          <a:stretch/>
        </p:blipFill>
        <p:spPr>
          <a:xfrm>
            <a:off x="5065522" y="1886037"/>
            <a:ext cx="3070611" cy="4040279"/>
          </a:xfrm>
          <a:prstGeom prst="rect">
            <a:avLst/>
          </a:prstGeom>
        </p:spPr>
      </p:pic>
    </p:spTree>
    <p:extLst>
      <p:ext uri="{BB962C8B-B14F-4D97-AF65-F5344CB8AC3E}">
        <p14:creationId xmlns:p14="http://schemas.microsoft.com/office/powerpoint/2010/main" val="3236900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Investigations - Laboratory</a:t>
            </a:r>
          </a:p>
        </p:txBody>
      </p:sp>
      <p:sp>
        <p:nvSpPr>
          <p:cNvPr id="5" name="Content Placeholder 4"/>
          <p:cNvSpPr>
            <a:spLocks noGrp="1"/>
          </p:cNvSpPr>
          <p:nvPr>
            <p:ph idx="1"/>
          </p:nvPr>
        </p:nvSpPr>
        <p:spPr>
          <a:xfrm>
            <a:off x="1194262" y="2202781"/>
            <a:ext cx="8278688" cy="4114800"/>
          </a:xfrm>
        </p:spPr>
        <p:txBody>
          <a:bodyPr>
            <a:normAutofit/>
          </a:bodyPr>
          <a:lstStyle/>
          <a:p>
            <a:pPr>
              <a:buFont typeface="Wingdings" panose="05000000000000000000" pitchFamily="2" charset="2"/>
              <a:buChar char="Ø"/>
            </a:pPr>
            <a:r>
              <a:rPr lang="en-ZA" sz="3000" dirty="0"/>
              <a:t>FBC – ACD, thrombocytosis</a:t>
            </a:r>
          </a:p>
          <a:p>
            <a:pPr>
              <a:buFont typeface="Wingdings" panose="05000000000000000000" pitchFamily="2" charset="2"/>
              <a:buChar char="Ø"/>
            </a:pPr>
            <a:r>
              <a:rPr lang="en-ZA" sz="3000" dirty="0"/>
              <a:t>Elevated Acute phase reactants – ESR and CRP</a:t>
            </a:r>
          </a:p>
          <a:p>
            <a:pPr marL="0" indent="0">
              <a:buNone/>
            </a:pPr>
            <a:endParaRPr lang="en-ZA" sz="3000" dirty="0"/>
          </a:p>
          <a:p>
            <a:pPr>
              <a:buFont typeface="Wingdings" panose="05000000000000000000" pitchFamily="2" charset="2"/>
              <a:buChar char="Ø"/>
            </a:pPr>
            <a:r>
              <a:rPr lang="en-ZA" sz="3000" dirty="0"/>
              <a:t>Antibodies: </a:t>
            </a:r>
          </a:p>
          <a:p>
            <a:pPr lvl="1">
              <a:buFont typeface="Wingdings" panose="05000000000000000000" pitchFamily="2" charset="2"/>
              <a:buChar char="Ø"/>
            </a:pPr>
            <a:r>
              <a:rPr lang="en-ZA" sz="2800" dirty="0"/>
              <a:t>RF:- sensitivity = 75% ; specificity = 74%</a:t>
            </a:r>
          </a:p>
          <a:p>
            <a:pPr lvl="1">
              <a:buFont typeface="Wingdings" panose="05000000000000000000" pitchFamily="2" charset="2"/>
              <a:buChar char="Ø"/>
            </a:pPr>
            <a:r>
              <a:rPr lang="en-ZA" sz="2800" dirty="0" err="1"/>
              <a:t>aCCP</a:t>
            </a:r>
            <a:r>
              <a:rPr lang="en-ZA" sz="2800" dirty="0"/>
              <a:t>:- sensitivity =  68% ; specificity = 98%</a:t>
            </a:r>
          </a:p>
          <a:p>
            <a:pPr lvl="1">
              <a:buFont typeface="Wingdings" panose="05000000000000000000" pitchFamily="2" charset="2"/>
              <a:buChar char="Ø"/>
            </a:pPr>
            <a:r>
              <a:rPr lang="en-ZA" sz="2800" dirty="0" err="1"/>
              <a:t>aCCP</a:t>
            </a:r>
            <a:r>
              <a:rPr lang="en-ZA" sz="2800" dirty="0"/>
              <a:t> is useful in  the diagnosis of early disease</a:t>
            </a:r>
          </a:p>
          <a:p>
            <a:pPr>
              <a:buNone/>
            </a:pPr>
            <a:endParaRPr lang="en-ZA" dirty="0"/>
          </a:p>
        </p:txBody>
      </p:sp>
      <p:sp>
        <p:nvSpPr>
          <p:cNvPr id="2" name="TextBox 1">
            <a:extLst>
              <a:ext uri="{FF2B5EF4-FFF2-40B4-BE49-F238E27FC236}">
                <a16:creationId xmlns:a16="http://schemas.microsoft.com/office/drawing/2014/main" id="{7467B650-0CDC-4220-9465-90B96A3AD7EE}"/>
              </a:ext>
            </a:extLst>
          </p:cNvPr>
          <p:cNvSpPr txBox="1"/>
          <p:nvPr/>
        </p:nvSpPr>
        <p:spPr>
          <a:xfrm>
            <a:off x="9375968" y="6040582"/>
            <a:ext cx="2793424" cy="276999"/>
          </a:xfrm>
          <a:prstGeom prst="rect">
            <a:avLst/>
          </a:prstGeom>
          <a:noFill/>
        </p:spPr>
        <p:txBody>
          <a:bodyPr wrap="square" rtlCol="0">
            <a:spAutoFit/>
          </a:bodyPr>
          <a:lstStyle/>
          <a:p>
            <a:r>
              <a:rPr lang="en-US" sz="1200" dirty="0" err="1"/>
              <a:t>Schellekens</a:t>
            </a:r>
            <a:r>
              <a:rPr lang="en-US" sz="1200" dirty="0"/>
              <a:t> GA et al, </a:t>
            </a:r>
            <a:r>
              <a:rPr lang="en-US" sz="1200" i="1" dirty="0" err="1"/>
              <a:t>Athritis</a:t>
            </a:r>
            <a:r>
              <a:rPr lang="en-US" sz="1200" i="1" dirty="0"/>
              <a:t> Rheum </a:t>
            </a:r>
            <a:r>
              <a:rPr lang="en-US" sz="1200" dirty="0"/>
              <a:t>2000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D389D7-901F-40BA-AF80-424204AC8561}"/>
              </a:ext>
            </a:extLst>
          </p:cNvPr>
          <p:cNvPicPr>
            <a:picLocks noChangeAspect="1"/>
          </p:cNvPicPr>
          <p:nvPr/>
        </p:nvPicPr>
        <p:blipFill>
          <a:blip r:embed="rId3"/>
          <a:stretch>
            <a:fillRect/>
          </a:stretch>
        </p:blipFill>
        <p:spPr>
          <a:xfrm>
            <a:off x="1450645" y="321099"/>
            <a:ext cx="9111590" cy="6470225"/>
          </a:xfrm>
          <a:prstGeom prst="rect">
            <a:avLst/>
          </a:prstGeom>
        </p:spPr>
      </p:pic>
      <p:sp>
        <p:nvSpPr>
          <p:cNvPr id="2" name="TextBox 1">
            <a:extLst>
              <a:ext uri="{FF2B5EF4-FFF2-40B4-BE49-F238E27FC236}">
                <a16:creationId xmlns:a16="http://schemas.microsoft.com/office/drawing/2014/main" id="{0D3423AD-E057-4EB3-84B5-E3A388EA95B7}"/>
              </a:ext>
            </a:extLst>
          </p:cNvPr>
          <p:cNvSpPr txBox="1"/>
          <p:nvPr/>
        </p:nvSpPr>
        <p:spPr>
          <a:xfrm>
            <a:off x="8039100" y="6105524"/>
            <a:ext cx="4476750" cy="261610"/>
          </a:xfrm>
          <a:prstGeom prst="rect">
            <a:avLst/>
          </a:prstGeom>
          <a:noFill/>
        </p:spPr>
        <p:txBody>
          <a:bodyPr wrap="square" rtlCol="0">
            <a:spAutoFit/>
          </a:bodyPr>
          <a:lstStyle/>
          <a:p>
            <a:r>
              <a:rPr lang="en-US" altLang="en-US" sz="1100" dirty="0"/>
              <a:t>Tighe H et al, </a:t>
            </a:r>
            <a:r>
              <a:rPr lang="en-US" altLang="en-US" sz="1100" i="1" dirty="0"/>
              <a:t>Rheumatoid factors. In Textbook of Rheumatology </a:t>
            </a:r>
            <a:r>
              <a:rPr lang="en-US" altLang="en-US" sz="1100" dirty="0"/>
              <a:t>1997</a:t>
            </a:r>
            <a:endParaRPr lang="en-US" sz="1100" dirty="0"/>
          </a:p>
        </p:txBody>
      </p:sp>
    </p:spTree>
    <p:extLst>
      <p:ext uri="{BB962C8B-B14F-4D97-AF65-F5344CB8AC3E}">
        <p14:creationId xmlns:p14="http://schemas.microsoft.com/office/powerpoint/2010/main" val="3513953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83B2-FA0A-11D6-FE2E-E402224ED7C8}"/>
              </a:ext>
            </a:extLst>
          </p:cNvPr>
          <p:cNvSpPr>
            <a:spLocks noGrp="1"/>
          </p:cNvSpPr>
          <p:nvPr>
            <p:ph type="title"/>
          </p:nvPr>
        </p:nvSpPr>
        <p:spPr/>
        <p:txBody>
          <a:bodyPr/>
          <a:lstStyle/>
          <a:p>
            <a:r>
              <a:rPr lang="en-ZA" dirty="0"/>
              <a:t>Investigations - Imaging</a:t>
            </a:r>
          </a:p>
        </p:txBody>
      </p:sp>
      <p:pic>
        <p:nvPicPr>
          <p:cNvPr id="8" name="Content Placeholder 7">
            <a:extLst>
              <a:ext uri="{FF2B5EF4-FFF2-40B4-BE49-F238E27FC236}">
                <a16:creationId xmlns:a16="http://schemas.microsoft.com/office/drawing/2014/main" id="{E4908C1C-6399-013A-C25A-F9AB00C6AF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06971" y="1846263"/>
            <a:ext cx="4438383" cy="4022725"/>
          </a:xfrm>
        </p:spPr>
      </p:pic>
    </p:spTree>
    <p:extLst>
      <p:ext uri="{BB962C8B-B14F-4D97-AF65-F5344CB8AC3E}">
        <p14:creationId xmlns:p14="http://schemas.microsoft.com/office/powerpoint/2010/main" val="7791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7DEFD-FCE8-48E2-912F-AFD80FE9ECF2}"/>
              </a:ext>
            </a:extLst>
          </p:cNvPr>
          <p:cNvSpPr>
            <a:spLocks noGrp="1"/>
          </p:cNvSpPr>
          <p:nvPr>
            <p:ph type="title"/>
          </p:nvPr>
        </p:nvSpPr>
        <p:spPr/>
        <p:txBody>
          <a:bodyPr/>
          <a:lstStyle/>
          <a:p>
            <a:r>
              <a:rPr lang="en-ZA" dirty="0">
                <a:latin typeface="+mn-lt"/>
              </a:rPr>
              <a:t>Outline of presentation</a:t>
            </a:r>
            <a:endParaRPr lang="en-US" dirty="0">
              <a:latin typeface="+mn-lt"/>
            </a:endParaRPr>
          </a:p>
        </p:txBody>
      </p:sp>
      <p:sp>
        <p:nvSpPr>
          <p:cNvPr id="3" name="Content Placeholder 2">
            <a:extLst>
              <a:ext uri="{FF2B5EF4-FFF2-40B4-BE49-F238E27FC236}">
                <a16:creationId xmlns:a16="http://schemas.microsoft.com/office/drawing/2014/main" id="{D0ACDD92-5B2D-4FBB-95DA-BAA9AA52C489}"/>
              </a:ext>
            </a:extLst>
          </p:cNvPr>
          <p:cNvSpPr>
            <a:spLocks noGrp="1"/>
          </p:cNvSpPr>
          <p:nvPr>
            <p:ph idx="1"/>
          </p:nvPr>
        </p:nvSpPr>
        <p:spPr>
          <a:xfrm>
            <a:off x="1097280" y="1737360"/>
            <a:ext cx="10523221" cy="4725663"/>
          </a:xfrm>
        </p:spPr>
        <p:txBody>
          <a:bodyPr>
            <a:normAutofit fontScale="85000" lnSpcReduction="10000"/>
          </a:bodyPr>
          <a:lstStyle/>
          <a:p>
            <a:pPr>
              <a:lnSpc>
                <a:spcPct val="150000"/>
              </a:lnSpc>
              <a:buFont typeface="Wingdings" panose="05000000000000000000" pitchFamily="2" charset="2"/>
              <a:buChar char="§"/>
            </a:pPr>
            <a:r>
              <a:rPr lang="en-ZA" sz="2400" dirty="0"/>
              <a:t>Clinical features and diagnosis </a:t>
            </a:r>
          </a:p>
          <a:p>
            <a:pPr>
              <a:lnSpc>
                <a:spcPct val="150000"/>
              </a:lnSpc>
              <a:buFont typeface="Wingdings" panose="05000000000000000000" pitchFamily="2" charset="2"/>
              <a:buChar char="§"/>
            </a:pPr>
            <a:r>
              <a:rPr lang="en-ZA" sz="2400" dirty="0"/>
              <a:t>Current treatment strategy:-</a:t>
            </a:r>
          </a:p>
          <a:p>
            <a:pPr lvl="1">
              <a:lnSpc>
                <a:spcPct val="150000"/>
              </a:lnSpc>
              <a:buFont typeface="Wingdings" panose="05000000000000000000" pitchFamily="2" charset="2"/>
              <a:buChar char="§"/>
            </a:pPr>
            <a:r>
              <a:rPr lang="en-ZA" sz="1900" dirty="0"/>
              <a:t>Early diagnosis</a:t>
            </a:r>
          </a:p>
          <a:p>
            <a:pPr lvl="1">
              <a:lnSpc>
                <a:spcPct val="150000"/>
              </a:lnSpc>
              <a:buFont typeface="Wingdings" panose="05000000000000000000" pitchFamily="2" charset="2"/>
              <a:buChar char="§"/>
            </a:pPr>
            <a:r>
              <a:rPr lang="en-ZA" sz="1900" dirty="0"/>
              <a:t>Early initiation of DMARDs</a:t>
            </a:r>
          </a:p>
          <a:p>
            <a:pPr lvl="1">
              <a:lnSpc>
                <a:spcPct val="150000"/>
              </a:lnSpc>
              <a:buFont typeface="Wingdings" panose="05000000000000000000" pitchFamily="2" charset="2"/>
              <a:buChar char="§"/>
            </a:pPr>
            <a:r>
              <a:rPr lang="en-ZA" sz="1900" dirty="0"/>
              <a:t>Synthetic, biological and targeted synthetic DMARDs</a:t>
            </a:r>
          </a:p>
          <a:p>
            <a:pPr lvl="1">
              <a:lnSpc>
                <a:spcPct val="150000"/>
              </a:lnSpc>
              <a:buFont typeface="Wingdings" panose="05000000000000000000" pitchFamily="2" charset="2"/>
              <a:buChar char="§"/>
            </a:pPr>
            <a:r>
              <a:rPr lang="en-ZA" sz="1900" dirty="0"/>
              <a:t>Treat to target</a:t>
            </a:r>
          </a:p>
          <a:p>
            <a:pPr>
              <a:lnSpc>
                <a:spcPct val="150000"/>
              </a:lnSpc>
              <a:buFont typeface="Wingdings" panose="05000000000000000000" pitchFamily="2" charset="2"/>
              <a:buChar char="§"/>
            </a:pPr>
            <a:r>
              <a:rPr lang="en-ZA" sz="2400" dirty="0"/>
              <a:t>Milestones in the treatment </a:t>
            </a:r>
          </a:p>
          <a:p>
            <a:pPr>
              <a:lnSpc>
                <a:spcPct val="150000"/>
              </a:lnSpc>
              <a:buFont typeface="Wingdings" panose="05000000000000000000" pitchFamily="2" charset="2"/>
              <a:buChar char="§"/>
            </a:pPr>
            <a:r>
              <a:rPr lang="en-ZA" sz="2400" dirty="0"/>
              <a:t>Co-morbidities</a:t>
            </a:r>
          </a:p>
          <a:p>
            <a:pPr>
              <a:lnSpc>
                <a:spcPct val="150000"/>
              </a:lnSpc>
              <a:buFont typeface="Wingdings" panose="05000000000000000000" pitchFamily="2" charset="2"/>
              <a:buChar char="§"/>
            </a:pPr>
            <a:r>
              <a:rPr lang="en-ZA" sz="2400" dirty="0"/>
              <a:t>Take home messages</a:t>
            </a:r>
          </a:p>
          <a:p>
            <a:pPr>
              <a:lnSpc>
                <a:spcPct val="150000"/>
              </a:lnSpc>
            </a:pPr>
            <a:endParaRPr lang="en-US" dirty="0"/>
          </a:p>
        </p:txBody>
      </p:sp>
    </p:spTree>
    <p:extLst>
      <p:ext uri="{BB962C8B-B14F-4D97-AF65-F5344CB8AC3E}">
        <p14:creationId xmlns:p14="http://schemas.microsoft.com/office/powerpoint/2010/main" val="1522730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83B2-FA0A-11D6-FE2E-E402224ED7C8}"/>
              </a:ext>
            </a:extLst>
          </p:cNvPr>
          <p:cNvSpPr>
            <a:spLocks noGrp="1"/>
          </p:cNvSpPr>
          <p:nvPr>
            <p:ph type="title"/>
          </p:nvPr>
        </p:nvSpPr>
        <p:spPr/>
        <p:txBody>
          <a:bodyPr/>
          <a:lstStyle/>
          <a:p>
            <a:r>
              <a:rPr lang="en-ZA" dirty="0"/>
              <a:t>Radiology - Imaging</a:t>
            </a:r>
          </a:p>
        </p:txBody>
      </p:sp>
      <p:pic>
        <p:nvPicPr>
          <p:cNvPr id="6" name="Content Placeholder 5">
            <a:extLst>
              <a:ext uri="{FF2B5EF4-FFF2-40B4-BE49-F238E27FC236}">
                <a16:creationId xmlns:a16="http://schemas.microsoft.com/office/drawing/2014/main" id="{12A3ABEE-DEF7-F847-A968-4A338A2A86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3899" y="1846263"/>
            <a:ext cx="4438383" cy="4022725"/>
          </a:xfrm>
        </p:spPr>
      </p:pic>
      <p:sp>
        <p:nvSpPr>
          <p:cNvPr id="3" name="TextBox 2">
            <a:extLst>
              <a:ext uri="{FF2B5EF4-FFF2-40B4-BE49-F238E27FC236}">
                <a16:creationId xmlns:a16="http://schemas.microsoft.com/office/drawing/2014/main" id="{5E6435F7-1C8A-07A1-3AF8-01819D5B4A40}"/>
              </a:ext>
            </a:extLst>
          </p:cNvPr>
          <p:cNvSpPr txBox="1"/>
          <p:nvPr/>
        </p:nvSpPr>
        <p:spPr>
          <a:xfrm>
            <a:off x="694943" y="2432304"/>
            <a:ext cx="3212027" cy="2215991"/>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ZA" sz="2000" dirty="0"/>
              <a:t>Joint space narrowing</a:t>
            </a:r>
          </a:p>
          <a:p>
            <a:pPr marL="342900" indent="-342900">
              <a:lnSpc>
                <a:spcPct val="200000"/>
              </a:lnSpc>
              <a:buFont typeface="Arial" panose="020B0604020202020204" pitchFamily="34" charset="0"/>
              <a:buChar char="•"/>
            </a:pPr>
            <a:r>
              <a:rPr lang="en-ZA" sz="2000" dirty="0"/>
              <a:t>Marginal erosions</a:t>
            </a:r>
          </a:p>
          <a:p>
            <a:pPr marL="342900" indent="-342900">
              <a:lnSpc>
                <a:spcPct val="200000"/>
              </a:lnSpc>
              <a:buFont typeface="Arial" panose="020B0604020202020204" pitchFamily="34" charset="0"/>
              <a:buChar char="•"/>
            </a:pPr>
            <a:r>
              <a:rPr lang="en-ZA" sz="2000" dirty="0"/>
              <a:t>Juxta articular osteopenia</a:t>
            </a:r>
          </a:p>
          <a:p>
            <a:r>
              <a:rPr lang="en-ZA" dirty="0"/>
              <a:t> </a:t>
            </a:r>
          </a:p>
        </p:txBody>
      </p:sp>
    </p:spTree>
    <p:extLst>
      <p:ext uri="{BB962C8B-B14F-4D97-AF65-F5344CB8AC3E}">
        <p14:creationId xmlns:p14="http://schemas.microsoft.com/office/powerpoint/2010/main" val="67803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8EBC-0A02-8228-131C-3895AACC320A}"/>
              </a:ext>
            </a:extLst>
          </p:cNvPr>
          <p:cNvSpPr>
            <a:spLocks noGrp="1"/>
          </p:cNvSpPr>
          <p:nvPr>
            <p:ph type="title"/>
          </p:nvPr>
        </p:nvSpPr>
        <p:spPr/>
        <p:txBody>
          <a:bodyPr/>
          <a:lstStyle/>
          <a:p>
            <a:r>
              <a:rPr lang="en-ZA" dirty="0"/>
              <a:t>Radiology</a:t>
            </a:r>
          </a:p>
        </p:txBody>
      </p:sp>
      <p:pic>
        <p:nvPicPr>
          <p:cNvPr id="5" name="Content Placeholder 4">
            <a:extLst>
              <a:ext uri="{FF2B5EF4-FFF2-40B4-BE49-F238E27FC236}">
                <a16:creationId xmlns:a16="http://schemas.microsoft.com/office/drawing/2014/main" id="{DD45C80E-71BA-1B70-194C-ADE2B46DCF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86146" y="1846263"/>
            <a:ext cx="3080034" cy="4022725"/>
          </a:xfrm>
        </p:spPr>
      </p:pic>
    </p:spTree>
    <p:extLst>
      <p:ext uri="{BB962C8B-B14F-4D97-AF65-F5344CB8AC3E}">
        <p14:creationId xmlns:p14="http://schemas.microsoft.com/office/powerpoint/2010/main" val="387912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CDC2-366C-44A0-9451-336BC35A944B}"/>
              </a:ext>
            </a:extLst>
          </p:cNvPr>
          <p:cNvSpPr>
            <a:spLocks noGrp="1"/>
          </p:cNvSpPr>
          <p:nvPr>
            <p:ph type="title"/>
          </p:nvPr>
        </p:nvSpPr>
        <p:spPr/>
        <p:txBody>
          <a:bodyPr/>
          <a:lstStyle/>
          <a:p>
            <a:r>
              <a:rPr lang="en-US" dirty="0"/>
              <a:t>Differential diagnoses</a:t>
            </a:r>
          </a:p>
        </p:txBody>
      </p:sp>
      <p:sp>
        <p:nvSpPr>
          <p:cNvPr id="3" name="Content Placeholder 2">
            <a:extLst>
              <a:ext uri="{FF2B5EF4-FFF2-40B4-BE49-F238E27FC236}">
                <a16:creationId xmlns:a16="http://schemas.microsoft.com/office/drawing/2014/main" id="{81DED687-7CCF-41A3-8748-81B209A83679}"/>
              </a:ext>
            </a:extLst>
          </p:cNvPr>
          <p:cNvSpPr>
            <a:spLocks noGrp="1"/>
          </p:cNvSpPr>
          <p:nvPr>
            <p:ph idx="1"/>
          </p:nvPr>
        </p:nvSpPr>
        <p:spPr>
          <a:xfrm>
            <a:off x="1097280" y="2110428"/>
            <a:ext cx="10058400" cy="4023360"/>
          </a:xfrm>
        </p:spPr>
        <p:txBody>
          <a:bodyPr/>
          <a:lstStyle/>
          <a:p>
            <a:pPr>
              <a:buFont typeface="Wingdings" panose="05000000000000000000" pitchFamily="2" charset="2"/>
              <a:buChar char="§"/>
            </a:pPr>
            <a:r>
              <a:rPr lang="en-US" altLang="en-US" b="1" dirty="0"/>
              <a:t>Connective tissue disease</a:t>
            </a:r>
            <a:r>
              <a:rPr lang="en-US" altLang="en-US" sz="2800" dirty="0"/>
              <a:t>: </a:t>
            </a:r>
            <a:r>
              <a:rPr lang="en-US" altLang="en-US" dirty="0"/>
              <a:t>SLE, systemic sclerosis</a:t>
            </a:r>
          </a:p>
          <a:p>
            <a:pPr>
              <a:buFont typeface="Wingdings" panose="05000000000000000000" pitchFamily="2" charset="2"/>
              <a:buChar char="§"/>
            </a:pPr>
            <a:r>
              <a:rPr lang="en-US" altLang="en-US" b="1" dirty="0"/>
              <a:t>Crystal arthropathies</a:t>
            </a:r>
            <a:r>
              <a:rPr lang="en-US" altLang="en-US" sz="2800" dirty="0"/>
              <a:t>: </a:t>
            </a:r>
            <a:r>
              <a:rPr lang="en-US" altLang="en-US" dirty="0"/>
              <a:t>Gout, calcium pyrophosphate deposition disease</a:t>
            </a:r>
          </a:p>
          <a:p>
            <a:pPr>
              <a:buFont typeface="Wingdings" panose="05000000000000000000" pitchFamily="2" charset="2"/>
              <a:buChar char="§"/>
            </a:pPr>
            <a:r>
              <a:rPr lang="en-US" altLang="en-US" b="1" dirty="0"/>
              <a:t>Seronegative spondyloarthropathies</a:t>
            </a:r>
            <a:r>
              <a:rPr lang="en-US" altLang="en-US" sz="2800" dirty="0"/>
              <a:t>: </a:t>
            </a:r>
            <a:r>
              <a:rPr lang="en-US" altLang="en-US" dirty="0"/>
              <a:t>psoriatic arthritis</a:t>
            </a:r>
          </a:p>
          <a:p>
            <a:pPr>
              <a:buFont typeface="Wingdings" panose="05000000000000000000" pitchFamily="2" charset="2"/>
              <a:buChar char="§"/>
            </a:pPr>
            <a:r>
              <a:rPr lang="en-US" altLang="en-US" b="1" dirty="0"/>
              <a:t>Endocrinopathies</a:t>
            </a:r>
            <a:r>
              <a:rPr lang="en-US" altLang="en-US" dirty="0"/>
              <a:t> </a:t>
            </a:r>
            <a:r>
              <a:rPr lang="en-US" altLang="en-US" sz="2800" dirty="0"/>
              <a:t>: </a:t>
            </a:r>
            <a:r>
              <a:rPr lang="en-US" altLang="en-US" dirty="0"/>
              <a:t>hypothyroidism</a:t>
            </a:r>
          </a:p>
          <a:p>
            <a:pPr>
              <a:buFont typeface="Wingdings" panose="05000000000000000000" pitchFamily="2" charset="2"/>
              <a:buChar char="§"/>
            </a:pPr>
            <a:r>
              <a:rPr lang="en-US" altLang="en-US" b="1" dirty="0"/>
              <a:t>Infection</a:t>
            </a:r>
            <a:r>
              <a:rPr lang="en-US" altLang="en-US" dirty="0"/>
              <a:t>: HIV, hepatitis</a:t>
            </a:r>
          </a:p>
          <a:p>
            <a:pPr>
              <a:buFont typeface="Wingdings" panose="05000000000000000000" pitchFamily="2" charset="2"/>
              <a:buChar char="§"/>
            </a:pPr>
            <a:r>
              <a:rPr lang="en-US" altLang="en-US" b="1" dirty="0"/>
              <a:t>Others</a:t>
            </a:r>
            <a:r>
              <a:rPr lang="en-US" altLang="en-US" dirty="0"/>
              <a:t> :Malignancy, sarcoidosis</a:t>
            </a:r>
          </a:p>
          <a:p>
            <a:pPr>
              <a:buFont typeface="Wingdings" panose="05000000000000000000" pitchFamily="2" charset="2"/>
              <a:buChar char="§"/>
            </a:pPr>
            <a:r>
              <a:rPr lang="en-US" altLang="en-US" b="1" dirty="0"/>
              <a:t>Erosive osteoarthritis</a:t>
            </a:r>
          </a:p>
          <a:p>
            <a:endParaRPr lang="en-US" dirty="0"/>
          </a:p>
        </p:txBody>
      </p:sp>
    </p:spTree>
    <p:extLst>
      <p:ext uri="{BB962C8B-B14F-4D97-AF65-F5344CB8AC3E}">
        <p14:creationId xmlns:p14="http://schemas.microsoft.com/office/powerpoint/2010/main" val="3467505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29B2-1EB5-4AB6-9873-B143E3CBE9C4}"/>
              </a:ext>
            </a:extLst>
          </p:cNvPr>
          <p:cNvSpPr>
            <a:spLocks noGrp="1"/>
          </p:cNvSpPr>
          <p:nvPr>
            <p:ph type="title"/>
          </p:nvPr>
        </p:nvSpPr>
        <p:spPr/>
        <p:txBody>
          <a:bodyPr/>
          <a:lstStyle/>
          <a:p>
            <a:r>
              <a:rPr lang="en-US" dirty="0"/>
              <a:t>Differential diagnoses</a:t>
            </a:r>
          </a:p>
        </p:txBody>
      </p:sp>
      <p:pic>
        <p:nvPicPr>
          <p:cNvPr id="4" name="Content Placeholder 3">
            <a:extLst>
              <a:ext uri="{FF2B5EF4-FFF2-40B4-BE49-F238E27FC236}">
                <a16:creationId xmlns:a16="http://schemas.microsoft.com/office/drawing/2014/main" id="{371DD49F-67D3-418A-8D11-12D68711A744}"/>
              </a:ext>
            </a:extLst>
          </p:cNvPr>
          <p:cNvPicPr>
            <a:picLocks noGrp="1" noChangeAspect="1"/>
          </p:cNvPicPr>
          <p:nvPr>
            <p:ph idx="1"/>
          </p:nvPr>
        </p:nvPicPr>
        <p:blipFill rotWithShape="1">
          <a:blip r:embed="rId2"/>
          <a:srcRect l="19454" t="27980" r="32767" b="15552"/>
          <a:stretch/>
        </p:blipFill>
        <p:spPr>
          <a:xfrm>
            <a:off x="5658841" y="1712968"/>
            <a:ext cx="2448000" cy="2169846"/>
          </a:xfrm>
          <a:prstGeom prst="rect">
            <a:avLst/>
          </a:prstGeom>
        </p:spPr>
      </p:pic>
      <p:pic>
        <p:nvPicPr>
          <p:cNvPr id="5" name="Picture 4">
            <a:extLst>
              <a:ext uri="{FF2B5EF4-FFF2-40B4-BE49-F238E27FC236}">
                <a16:creationId xmlns:a16="http://schemas.microsoft.com/office/drawing/2014/main" id="{C12D4B87-015A-4979-B4A2-3AA601891E75}"/>
              </a:ext>
            </a:extLst>
          </p:cNvPr>
          <p:cNvPicPr>
            <a:picLocks noChangeAspect="1"/>
          </p:cNvPicPr>
          <p:nvPr/>
        </p:nvPicPr>
        <p:blipFill rotWithShape="1">
          <a:blip r:embed="rId3"/>
          <a:srcRect l="3486" t="10158" r="7303" b="17211"/>
          <a:stretch/>
        </p:blipFill>
        <p:spPr>
          <a:xfrm>
            <a:off x="2073799" y="1721060"/>
            <a:ext cx="3168000" cy="2161754"/>
          </a:xfrm>
          <a:prstGeom prst="rect">
            <a:avLst/>
          </a:prstGeom>
        </p:spPr>
      </p:pic>
      <p:pic>
        <p:nvPicPr>
          <p:cNvPr id="6" name="Picture 5">
            <a:extLst>
              <a:ext uri="{FF2B5EF4-FFF2-40B4-BE49-F238E27FC236}">
                <a16:creationId xmlns:a16="http://schemas.microsoft.com/office/drawing/2014/main" id="{9E3058E4-3FD1-2A76-B27A-AADCBAAAC5D0}"/>
              </a:ext>
            </a:extLst>
          </p:cNvPr>
          <p:cNvPicPr>
            <a:picLocks noChangeAspect="1"/>
          </p:cNvPicPr>
          <p:nvPr/>
        </p:nvPicPr>
        <p:blipFill>
          <a:blip r:embed="rId4"/>
          <a:stretch>
            <a:fillRect/>
          </a:stretch>
        </p:blipFill>
        <p:spPr>
          <a:xfrm>
            <a:off x="809213" y="4010830"/>
            <a:ext cx="3310415" cy="2877561"/>
          </a:xfrm>
          <a:prstGeom prst="rect">
            <a:avLst/>
          </a:prstGeom>
        </p:spPr>
      </p:pic>
      <p:pic>
        <p:nvPicPr>
          <p:cNvPr id="8" name="Picture 7">
            <a:extLst>
              <a:ext uri="{FF2B5EF4-FFF2-40B4-BE49-F238E27FC236}">
                <a16:creationId xmlns:a16="http://schemas.microsoft.com/office/drawing/2014/main" id="{C57BD818-D4ED-6E69-E666-9FA0326586EC}"/>
              </a:ext>
            </a:extLst>
          </p:cNvPr>
          <p:cNvPicPr>
            <a:picLocks noChangeAspect="1"/>
          </p:cNvPicPr>
          <p:nvPr/>
        </p:nvPicPr>
        <p:blipFill>
          <a:blip r:embed="rId5"/>
          <a:stretch>
            <a:fillRect/>
          </a:stretch>
        </p:blipFill>
        <p:spPr>
          <a:xfrm>
            <a:off x="4854503" y="4169344"/>
            <a:ext cx="2810500" cy="2664183"/>
          </a:xfrm>
          <a:prstGeom prst="rect">
            <a:avLst/>
          </a:prstGeom>
        </p:spPr>
      </p:pic>
      <p:pic>
        <p:nvPicPr>
          <p:cNvPr id="11" name="Picture 10">
            <a:extLst>
              <a:ext uri="{FF2B5EF4-FFF2-40B4-BE49-F238E27FC236}">
                <a16:creationId xmlns:a16="http://schemas.microsoft.com/office/drawing/2014/main" id="{A38A414D-B586-91E2-995D-914CFBD3411F}"/>
              </a:ext>
            </a:extLst>
          </p:cNvPr>
          <p:cNvPicPr>
            <a:picLocks noChangeAspect="1"/>
          </p:cNvPicPr>
          <p:nvPr/>
        </p:nvPicPr>
        <p:blipFill>
          <a:blip r:embed="rId6"/>
          <a:stretch>
            <a:fillRect/>
          </a:stretch>
        </p:blipFill>
        <p:spPr>
          <a:xfrm>
            <a:off x="8072374" y="3931579"/>
            <a:ext cx="3810330" cy="2901948"/>
          </a:xfrm>
          <a:prstGeom prst="rect">
            <a:avLst/>
          </a:prstGeom>
        </p:spPr>
      </p:pic>
      <p:sp>
        <p:nvSpPr>
          <p:cNvPr id="12" name="TextBox 11">
            <a:extLst>
              <a:ext uri="{FF2B5EF4-FFF2-40B4-BE49-F238E27FC236}">
                <a16:creationId xmlns:a16="http://schemas.microsoft.com/office/drawing/2014/main" id="{E8AFABDA-5C92-6A9A-6066-2EC33796D205}"/>
              </a:ext>
            </a:extLst>
          </p:cNvPr>
          <p:cNvSpPr txBox="1"/>
          <p:nvPr/>
        </p:nvSpPr>
        <p:spPr>
          <a:xfrm>
            <a:off x="8673769" y="2218668"/>
            <a:ext cx="1405250" cy="646331"/>
          </a:xfrm>
          <a:prstGeom prst="rect">
            <a:avLst/>
          </a:prstGeom>
          <a:noFill/>
        </p:spPr>
        <p:txBody>
          <a:bodyPr wrap="square" rtlCol="0">
            <a:spAutoFit/>
          </a:bodyPr>
          <a:lstStyle/>
          <a:p>
            <a:r>
              <a:rPr lang="en-ZA" dirty="0" err="1"/>
              <a:t>Jaccouds</a:t>
            </a:r>
            <a:r>
              <a:rPr lang="en-ZA" dirty="0"/>
              <a:t> arthropathy</a:t>
            </a:r>
          </a:p>
        </p:txBody>
      </p:sp>
    </p:spTree>
    <p:extLst>
      <p:ext uri="{BB962C8B-B14F-4D97-AF65-F5344CB8AC3E}">
        <p14:creationId xmlns:p14="http://schemas.microsoft.com/office/powerpoint/2010/main" val="3676513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3D82D-67F7-410B-8EED-AE79F5A5A396}"/>
              </a:ext>
            </a:extLst>
          </p:cNvPr>
          <p:cNvSpPr>
            <a:spLocks noGrp="1"/>
          </p:cNvSpPr>
          <p:nvPr>
            <p:ph type="title"/>
          </p:nvPr>
        </p:nvSpPr>
        <p:spPr>
          <a:xfrm>
            <a:off x="1134208" y="104261"/>
            <a:ext cx="10058400" cy="866922"/>
          </a:xfrm>
        </p:spPr>
        <p:txBody>
          <a:bodyPr/>
          <a:lstStyle/>
          <a:p>
            <a:r>
              <a:rPr lang="en-ZA" dirty="0"/>
              <a:t>Milestones in the treatment of RA</a:t>
            </a:r>
            <a:endParaRPr lang="en-US" dirty="0"/>
          </a:p>
        </p:txBody>
      </p:sp>
      <p:graphicFrame>
        <p:nvGraphicFramePr>
          <p:cNvPr id="5" name="Content Placeholder 4">
            <a:extLst>
              <a:ext uri="{FF2B5EF4-FFF2-40B4-BE49-F238E27FC236}">
                <a16:creationId xmlns:a16="http://schemas.microsoft.com/office/drawing/2014/main" id="{B3516F67-DCB6-41FF-8A10-130808D84371}"/>
              </a:ext>
            </a:extLst>
          </p:cNvPr>
          <p:cNvGraphicFramePr>
            <a:graphicFrameLocks noGrp="1"/>
          </p:cNvGraphicFramePr>
          <p:nvPr>
            <p:ph idx="1"/>
            <p:extLst>
              <p:ext uri="{D42A27DB-BD31-4B8C-83A1-F6EECF244321}">
                <p14:modId xmlns:p14="http://schemas.microsoft.com/office/powerpoint/2010/main" val="489955311"/>
              </p:ext>
            </p:extLst>
          </p:nvPr>
        </p:nvGraphicFramePr>
        <p:xfrm>
          <a:off x="1208942" y="1036056"/>
          <a:ext cx="9983666" cy="4434650"/>
        </p:xfrm>
        <a:graphic>
          <a:graphicData uri="http://schemas.openxmlformats.org/drawingml/2006/table">
            <a:tbl>
              <a:tblPr firstRow="1" bandRow="1">
                <a:tableStyleId>{5C22544A-7EE6-4342-B048-85BDC9FD1C3A}</a:tableStyleId>
              </a:tblPr>
              <a:tblGrid>
                <a:gridCol w="1956737">
                  <a:extLst>
                    <a:ext uri="{9D8B030D-6E8A-4147-A177-3AD203B41FA5}">
                      <a16:colId xmlns:a16="http://schemas.microsoft.com/office/drawing/2014/main" val="839731445"/>
                    </a:ext>
                  </a:extLst>
                </a:gridCol>
                <a:gridCol w="2152882">
                  <a:extLst>
                    <a:ext uri="{9D8B030D-6E8A-4147-A177-3AD203B41FA5}">
                      <a16:colId xmlns:a16="http://schemas.microsoft.com/office/drawing/2014/main" val="158424710"/>
                    </a:ext>
                  </a:extLst>
                </a:gridCol>
                <a:gridCol w="2054809">
                  <a:extLst>
                    <a:ext uri="{9D8B030D-6E8A-4147-A177-3AD203B41FA5}">
                      <a16:colId xmlns:a16="http://schemas.microsoft.com/office/drawing/2014/main" val="249396801"/>
                    </a:ext>
                  </a:extLst>
                </a:gridCol>
                <a:gridCol w="2054809">
                  <a:extLst>
                    <a:ext uri="{9D8B030D-6E8A-4147-A177-3AD203B41FA5}">
                      <a16:colId xmlns:a16="http://schemas.microsoft.com/office/drawing/2014/main" val="2397117165"/>
                    </a:ext>
                  </a:extLst>
                </a:gridCol>
                <a:gridCol w="1764429">
                  <a:extLst>
                    <a:ext uri="{9D8B030D-6E8A-4147-A177-3AD203B41FA5}">
                      <a16:colId xmlns:a16="http://schemas.microsoft.com/office/drawing/2014/main" val="2641377486"/>
                    </a:ext>
                  </a:extLst>
                </a:gridCol>
              </a:tblGrid>
              <a:tr h="654764">
                <a:tc>
                  <a:txBody>
                    <a:bodyPr/>
                    <a:lstStyle/>
                    <a:p>
                      <a:r>
                        <a:rPr lang="en-ZA" sz="3600" dirty="0"/>
                        <a:t>Year</a:t>
                      </a:r>
                    </a:p>
                  </a:txBody>
                  <a:tcPr/>
                </a:tc>
                <a:tc>
                  <a:txBody>
                    <a:bodyPr/>
                    <a:lstStyle/>
                    <a:p>
                      <a:r>
                        <a:rPr lang="en-ZA" sz="3600" dirty="0"/>
                        <a:t>   1980s</a:t>
                      </a:r>
                    </a:p>
                  </a:txBody>
                  <a:tcPr/>
                </a:tc>
                <a:tc>
                  <a:txBody>
                    <a:bodyPr/>
                    <a:lstStyle/>
                    <a:p>
                      <a:r>
                        <a:rPr lang="en-ZA" sz="3600" dirty="0"/>
                        <a:t>    1990s</a:t>
                      </a:r>
                    </a:p>
                  </a:txBody>
                  <a:tcPr/>
                </a:tc>
                <a:tc>
                  <a:txBody>
                    <a:bodyPr/>
                    <a:lstStyle/>
                    <a:p>
                      <a:pPr algn="l"/>
                      <a:r>
                        <a:rPr lang="en-ZA" sz="3600" dirty="0"/>
                        <a:t>  2000s</a:t>
                      </a:r>
                    </a:p>
                  </a:txBody>
                  <a:tcPr/>
                </a:tc>
                <a:tc>
                  <a:txBody>
                    <a:bodyPr/>
                    <a:lstStyle/>
                    <a:p>
                      <a:r>
                        <a:rPr lang="en-ZA" sz="3600" dirty="0"/>
                        <a:t> 2010s</a:t>
                      </a:r>
                    </a:p>
                  </a:txBody>
                  <a:tcPr/>
                </a:tc>
                <a:extLst>
                  <a:ext uri="{0D108BD9-81ED-4DB2-BD59-A6C34878D82A}">
                    <a16:rowId xmlns:a16="http://schemas.microsoft.com/office/drawing/2014/main" val="3385378671"/>
                  </a:ext>
                </a:extLst>
              </a:tr>
              <a:tr h="3086747">
                <a:tc>
                  <a:txBody>
                    <a:bodyPr/>
                    <a:lstStyle/>
                    <a:p>
                      <a:r>
                        <a:rPr lang="en-ZA" sz="1900" b="1" dirty="0"/>
                        <a:t>RA Management</a:t>
                      </a:r>
                    </a:p>
                  </a:txBody>
                  <a:tcPr/>
                </a:tc>
                <a:tc>
                  <a:txBody>
                    <a:bodyPr/>
                    <a:lstStyle/>
                    <a:p>
                      <a:r>
                        <a:rPr lang="en-ZA" sz="1600" dirty="0" err="1"/>
                        <a:t>Salicylates</a:t>
                      </a:r>
                      <a:r>
                        <a:rPr lang="en-ZA" sz="1600" baseline="0" dirty="0"/>
                        <a:t> + Steroids</a:t>
                      </a:r>
                    </a:p>
                    <a:p>
                      <a:endParaRPr lang="en-ZA" sz="1600" dirty="0"/>
                    </a:p>
                    <a:p>
                      <a:endParaRPr lang="en-ZA" sz="1600" dirty="0"/>
                    </a:p>
                    <a:p>
                      <a:endParaRPr lang="en-ZA" sz="1600" dirty="0"/>
                    </a:p>
                    <a:p>
                      <a:r>
                        <a:rPr lang="en-ZA" sz="1600" dirty="0"/>
                        <a:t>Gold Salts</a:t>
                      </a:r>
                    </a:p>
                    <a:p>
                      <a:r>
                        <a:rPr lang="en-ZA" sz="1600" dirty="0"/>
                        <a:t>D-</a:t>
                      </a:r>
                      <a:r>
                        <a:rPr lang="en-ZA" sz="1600" dirty="0" err="1"/>
                        <a:t>penicillimine</a:t>
                      </a:r>
                      <a:endParaRPr lang="en-ZA" sz="1600" dirty="0"/>
                    </a:p>
                    <a:p>
                      <a:r>
                        <a:rPr lang="en-ZA" sz="1600" dirty="0" err="1"/>
                        <a:t>Chloroquine</a:t>
                      </a:r>
                      <a:r>
                        <a:rPr lang="en-ZA" sz="1600" dirty="0"/>
                        <a:t> (CHQ)</a:t>
                      </a:r>
                    </a:p>
                    <a:p>
                      <a:r>
                        <a:rPr lang="en-ZA" sz="1600" dirty="0" err="1"/>
                        <a:t>Sulphasalazine</a:t>
                      </a:r>
                      <a:r>
                        <a:rPr lang="en-ZA" sz="1600" dirty="0"/>
                        <a:t> (SZP)</a:t>
                      </a:r>
                    </a:p>
                    <a:p>
                      <a:r>
                        <a:rPr lang="en-ZA" sz="1600" dirty="0" err="1"/>
                        <a:t>Cyclophosphamide</a:t>
                      </a:r>
                      <a:endParaRPr lang="en-ZA" sz="1600" dirty="0"/>
                    </a:p>
                    <a:p>
                      <a:r>
                        <a:rPr lang="en-ZA" sz="1600" dirty="0" err="1"/>
                        <a:t>Azathioprine</a:t>
                      </a:r>
                      <a:endParaRPr lang="en-ZA" sz="1600" dirty="0"/>
                    </a:p>
                    <a:p>
                      <a:r>
                        <a:rPr lang="en-ZA" sz="1600" dirty="0"/>
                        <a:t>(</a:t>
                      </a:r>
                      <a:r>
                        <a:rPr lang="en-ZA" sz="1600" dirty="0" err="1"/>
                        <a:t>plasmaphoresis</a:t>
                      </a:r>
                      <a:r>
                        <a:rPr lang="en-ZA" sz="1600" dirty="0"/>
                        <a:t>)</a:t>
                      </a:r>
                    </a:p>
                    <a:p>
                      <a:r>
                        <a:rPr lang="en-ZA" sz="1600" dirty="0"/>
                        <a:t>(Lymphoid irradiation)</a:t>
                      </a:r>
                    </a:p>
                  </a:txBody>
                  <a:tcPr/>
                </a:tc>
                <a:tc>
                  <a:txBody>
                    <a:bodyPr/>
                    <a:lstStyle/>
                    <a:p>
                      <a:r>
                        <a:rPr lang="en-ZA" sz="1600" dirty="0"/>
                        <a:t>NSAIDs</a:t>
                      </a:r>
                      <a:r>
                        <a:rPr lang="en-ZA" sz="1600" baseline="0" dirty="0"/>
                        <a:t> + Steroids</a:t>
                      </a:r>
                    </a:p>
                    <a:p>
                      <a:endParaRPr lang="en-ZA" sz="1600" baseline="0" dirty="0"/>
                    </a:p>
                    <a:p>
                      <a:endParaRPr lang="en-ZA" sz="1600" baseline="0" dirty="0"/>
                    </a:p>
                    <a:p>
                      <a:r>
                        <a:rPr lang="en-ZA" sz="1600" baseline="0" dirty="0" err="1"/>
                        <a:t>Methotrexate</a:t>
                      </a:r>
                      <a:r>
                        <a:rPr lang="en-ZA" sz="1600" baseline="0" dirty="0"/>
                        <a:t> (MTX)</a:t>
                      </a:r>
                    </a:p>
                    <a:p>
                      <a:endParaRPr lang="en-ZA" sz="1600" baseline="0" dirty="0"/>
                    </a:p>
                    <a:p>
                      <a:endParaRPr lang="en-ZA" sz="1600" baseline="0" dirty="0"/>
                    </a:p>
                    <a:p>
                      <a:r>
                        <a:rPr lang="en-ZA" sz="1600" dirty="0"/>
                        <a:t>MTX plus</a:t>
                      </a:r>
                      <a:r>
                        <a:rPr lang="en-ZA" sz="1600" baseline="0" dirty="0"/>
                        <a:t> CHQ</a:t>
                      </a:r>
                    </a:p>
                    <a:p>
                      <a:r>
                        <a:rPr lang="en-ZA" sz="1600" baseline="0" dirty="0"/>
                        <a:t>                  SZP</a:t>
                      </a:r>
                    </a:p>
                    <a:p>
                      <a:r>
                        <a:rPr lang="en-ZA" sz="1600" baseline="0" dirty="0"/>
                        <a:t>                 Leflunomide</a:t>
                      </a:r>
                      <a:endParaRPr lang="en-ZA" sz="1600" dirty="0"/>
                    </a:p>
                  </a:txBody>
                  <a:tcPr/>
                </a:tc>
                <a:tc>
                  <a:txBody>
                    <a:bodyPr/>
                    <a:lstStyle/>
                    <a:p>
                      <a:pPr algn="l"/>
                      <a:r>
                        <a:rPr lang="en-ZA" sz="1600" dirty="0"/>
                        <a:t>MTX/</a:t>
                      </a:r>
                      <a:r>
                        <a:rPr lang="en-ZA" sz="1600" baseline="0" dirty="0"/>
                        <a:t>Triple therapy </a:t>
                      </a:r>
                    </a:p>
                    <a:p>
                      <a:pPr algn="l"/>
                      <a:r>
                        <a:rPr lang="en-ZA" sz="1600" baseline="0" dirty="0"/>
                        <a:t>                +</a:t>
                      </a:r>
                    </a:p>
                    <a:p>
                      <a:pPr algn="l"/>
                      <a:r>
                        <a:rPr lang="en-ZA" sz="1600" baseline="0" dirty="0"/>
                        <a:t>          Steroids</a:t>
                      </a:r>
                    </a:p>
                    <a:p>
                      <a:pPr algn="l"/>
                      <a:endParaRPr lang="en-ZA" sz="1600" baseline="0" dirty="0"/>
                    </a:p>
                    <a:p>
                      <a:pPr algn="l"/>
                      <a:endParaRPr lang="en-ZA" sz="1600" baseline="0" dirty="0"/>
                    </a:p>
                    <a:p>
                      <a:pPr algn="l"/>
                      <a:r>
                        <a:rPr lang="en-ZA" sz="1600" dirty="0"/>
                        <a:t>MTX/</a:t>
                      </a:r>
                      <a:r>
                        <a:rPr lang="en-ZA" sz="1600" dirty="0" err="1"/>
                        <a:t>Leflunomide</a:t>
                      </a:r>
                      <a:endParaRPr lang="en-ZA" sz="1600" baseline="0" dirty="0"/>
                    </a:p>
                    <a:p>
                      <a:pPr algn="l"/>
                      <a:r>
                        <a:rPr lang="en-ZA" sz="1600" baseline="0" dirty="0"/>
                        <a:t>                +</a:t>
                      </a:r>
                    </a:p>
                    <a:p>
                      <a:pPr algn="l"/>
                      <a:r>
                        <a:rPr lang="en-ZA" sz="1600" baseline="0" dirty="0"/>
                        <a:t>     TNF-inhibitors</a:t>
                      </a:r>
                    </a:p>
                    <a:p>
                      <a:pPr algn="l"/>
                      <a:endParaRPr lang="en-ZA" sz="1600" baseline="0" dirty="0"/>
                    </a:p>
                    <a:p>
                      <a:pPr algn="l"/>
                      <a:endParaRPr lang="en-ZA" sz="1600" baseline="0" dirty="0"/>
                    </a:p>
                    <a:p>
                      <a:pPr algn="l"/>
                      <a:r>
                        <a:rPr lang="en-ZA" sz="1600" baseline="0" dirty="0"/>
                        <a:t>Switch TNF-inhibitors</a:t>
                      </a:r>
                      <a:endParaRPr lang="en-ZA" sz="1600" dirty="0"/>
                    </a:p>
                  </a:txBody>
                  <a:tcPr/>
                </a:tc>
                <a:tc>
                  <a:txBody>
                    <a:bodyPr/>
                    <a:lstStyle/>
                    <a:p>
                      <a:r>
                        <a:rPr lang="en-ZA" sz="1600" dirty="0"/>
                        <a:t>   MTX + Biologic</a:t>
                      </a:r>
                    </a:p>
                    <a:p>
                      <a:endParaRPr lang="en-ZA" sz="1600" dirty="0"/>
                    </a:p>
                    <a:p>
                      <a:endParaRPr lang="en-ZA" sz="1600" dirty="0"/>
                    </a:p>
                    <a:p>
                      <a:r>
                        <a:rPr lang="en-ZA" sz="1600" dirty="0"/>
                        <a:t>   Continue</a:t>
                      </a:r>
                      <a:r>
                        <a:rPr lang="en-ZA" sz="1600" baseline="0" dirty="0"/>
                        <a:t> or</a:t>
                      </a:r>
                      <a:endParaRPr lang="en-ZA" sz="1600" dirty="0"/>
                    </a:p>
                    <a:p>
                      <a:r>
                        <a:rPr lang="en-ZA" sz="1600" dirty="0"/>
                        <a:t>  switch</a:t>
                      </a:r>
                      <a:r>
                        <a:rPr lang="en-ZA" sz="1600" baseline="0" dirty="0"/>
                        <a:t> biologic</a:t>
                      </a:r>
                    </a:p>
                    <a:p>
                      <a:endParaRPr lang="en-ZA" sz="1600" baseline="0" dirty="0"/>
                    </a:p>
                    <a:p>
                      <a:endParaRPr lang="en-ZA" sz="1600" baseline="0" dirty="0"/>
                    </a:p>
                    <a:p>
                      <a:r>
                        <a:rPr lang="en-ZA" sz="1600" baseline="0" dirty="0"/>
                        <a:t>     </a:t>
                      </a:r>
                      <a:r>
                        <a:rPr lang="en-ZA" sz="1600" baseline="0" dirty="0" err="1"/>
                        <a:t>Jak</a:t>
                      </a:r>
                      <a:r>
                        <a:rPr lang="en-ZA" sz="1600" baseline="0" dirty="0"/>
                        <a:t>-inhibitor</a:t>
                      </a:r>
                    </a:p>
                    <a:p>
                      <a:endParaRPr lang="en-ZA" sz="1600" baseline="0" dirty="0"/>
                    </a:p>
                    <a:p>
                      <a:endParaRPr lang="en-ZA" sz="1600" baseline="0" dirty="0"/>
                    </a:p>
                    <a:p>
                      <a:r>
                        <a:rPr lang="en-ZA" sz="1600" baseline="0" dirty="0"/>
                        <a:t>      Reduce    </a:t>
                      </a:r>
                    </a:p>
                    <a:p>
                      <a:r>
                        <a:rPr lang="en-ZA" sz="1600" baseline="0" dirty="0"/>
                        <a:t>     DMARDs</a:t>
                      </a:r>
                      <a:endParaRPr lang="en-ZA" sz="1600" dirty="0"/>
                    </a:p>
                  </a:txBody>
                  <a:tcPr/>
                </a:tc>
                <a:extLst>
                  <a:ext uri="{0D108BD9-81ED-4DB2-BD59-A6C34878D82A}">
                    <a16:rowId xmlns:a16="http://schemas.microsoft.com/office/drawing/2014/main" val="3605788852"/>
                  </a:ext>
                </a:extLst>
              </a:tr>
              <a:tr h="693139">
                <a:tc>
                  <a:txBody>
                    <a:bodyPr/>
                    <a:lstStyle/>
                    <a:p>
                      <a:r>
                        <a:rPr lang="en-ZA" sz="1900" b="1" dirty="0"/>
                        <a:t>Treatment </a:t>
                      </a:r>
                    </a:p>
                    <a:p>
                      <a:r>
                        <a:rPr lang="en-ZA" sz="1900" b="1" dirty="0"/>
                        <a:t>Target</a:t>
                      </a:r>
                    </a:p>
                  </a:txBody>
                  <a:tcPr/>
                </a:tc>
                <a:tc>
                  <a:txBody>
                    <a:bodyPr/>
                    <a:lstStyle/>
                    <a:p>
                      <a:r>
                        <a:rPr lang="en-ZA" dirty="0"/>
                        <a:t>Clinical</a:t>
                      </a:r>
                      <a:r>
                        <a:rPr lang="en-ZA" baseline="0" dirty="0"/>
                        <a:t> improvement</a:t>
                      </a:r>
                      <a:endParaRPr lang="en-ZA" dirty="0"/>
                    </a:p>
                  </a:txBody>
                  <a:tcPr/>
                </a:tc>
                <a:tc>
                  <a:txBody>
                    <a:bodyPr/>
                    <a:lstStyle/>
                    <a:p>
                      <a:r>
                        <a:rPr lang="en-ZA" dirty="0"/>
                        <a:t>Poorly</a:t>
                      </a:r>
                      <a:r>
                        <a:rPr lang="en-ZA" baseline="0" dirty="0"/>
                        <a:t> defined</a:t>
                      </a:r>
                      <a:endParaRPr lang="en-ZA" dirty="0"/>
                    </a:p>
                  </a:txBody>
                  <a:tcPr/>
                </a:tc>
                <a:tc>
                  <a:txBody>
                    <a:bodyPr/>
                    <a:lstStyle/>
                    <a:p>
                      <a:pPr algn="l"/>
                      <a:r>
                        <a:rPr lang="en-ZA" dirty="0"/>
                        <a:t>Treat to Target</a:t>
                      </a:r>
                    </a:p>
                    <a:p>
                      <a:pPr algn="l"/>
                      <a:r>
                        <a:rPr lang="en-ZA" dirty="0"/>
                        <a:t>Remission</a:t>
                      </a:r>
                    </a:p>
                  </a:txBody>
                  <a:tcPr/>
                </a:tc>
                <a:tc>
                  <a:txBody>
                    <a:bodyPr/>
                    <a:lstStyle/>
                    <a:p>
                      <a:r>
                        <a:rPr lang="en-ZA" dirty="0"/>
                        <a:t>? Drug-free remission</a:t>
                      </a:r>
                    </a:p>
                  </a:txBody>
                  <a:tcPr/>
                </a:tc>
                <a:extLst>
                  <a:ext uri="{0D108BD9-81ED-4DB2-BD59-A6C34878D82A}">
                    <a16:rowId xmlns:a16="http://schemas.microsoft.com/office/drawing/2014/main" val="2926203402"/>
                  </a:ext>
                </a:extLst>
              </a:tr>
            </a:tbl>
          </a:graphicData>
        </a:graphic>
      </p:graphicFrame>
      <p:sp>
        <p:nvSpPr>
          <p:cNvPr id="6" name="Down Arrow 4">
            <a:extLst>
              <a:ext uri="{FF2B5EF4-FFF2-40B4-BE49-F238E27FC236}">
                <a16:creationId xmlns:a16="http://schemas.microsoft.com/office/drawing/2014/main" id="{28A0B617-F23B-49C2-9542-5E15E682F762}"/>
              </a:ext>
            </a:extLst>
          </p:cNvPr>
          <p:cNvSpPr/>
          <p:nvPr/>
        </p:nvSpPr>
        <p:spPr>
          <a:xfrm>
            <a:off x="3818530" y="2167580"/>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Down Arrow 5">
            <a:extLst>
              <a:ext uri="{FF2B5EF4-FFF2-40B4-BE49-F238E27FC236}">
                <a16:creationId xmlns:a16="http://schemas.microsoft.com/office/drawing/2014/main" id="{0C922569-A22F-4D2C-9F92-B12FCE38D953}"/>
              </a:ext>
            </a:extLst>
          </p:cNvPr>
          <p:cNvSpPr/>
          <p:nvPr/>
        </p:nvSpPr>
        <p:spPr>
          <a:xfrm>
            <a:off x="5936305" y="2016940"/>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Down Arrow 5">
            <a:extLst>
              <a:ext uri="{FF2B5EF4-FFF2-40B4-BE49-F238E27FC236}">
                <a16:creationId xmlns:a16="http://schemas.microsoft.com/office/drawing/2014/main" id="{4BDCBFD1-E48B-43F2-B344-E7AF6C9327BF}"/>
              </a:ext>
            </a:extLst>
          </p:cNvPr>
          <p:cNvSpPr/>
          <p:nvPr/>
        </p:nvSpPr>
        <p:spPr>
          <a:xfrm>
            <a:off x="5932294" y="2839804"/>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Down Arrow 7">
            <a:extLst>
              <a:ext uri="{FF2B5EF4-FFF2-40B4-BE49-F238E27FC236}">
                <a16:creationId xmlns:a16="http://schemas.microsoft.com/office/drawing/2014/main" id="{81AD8424-14B4-4690-978D-DBDC2C62271D}"/>
              </a:ext>
            </a:extLst>
          </p:cNvPr>
          <p:cNvSpPr/>
          <p:nvPr/>
        </p:nvSpPr>
        <p:spPr>
          <a:xfrm>
            <a:off x="8085440" y="2527620"/>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Down Arrow 7">
            <a:extLst>
              <a:ext uri="{FF2B5EF4-FFF2-40B4-BE49-F238E27FC236}">
                <a16:creationId xmlns:a16="http://schemas.microsoft.com/office/drawing/2014/main" id="{893F68A5-EFDB-4AD9-8D0F-7851A16C9555}"/>
              </a:ext>
            </a:extLst>
          </p:cNvPr>
          <p:cNvSpPr/>
          <p:nvPr/>
        </p:nvSpPr>
        <p:spPr>
          <a:xfrm>
            <a:off x="8085440" y="3751199"/>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Down Arrow 9">
            <a:extLst>
              <a:ext uri="{FF2B5EF4-FFF2-40B4-BE49-F238E27FC236}">
                <a16:creationId xmlns:a16="http://schemas.microsoft.com/office/drawing/2014/main" id="{15B110AD-6643-49DC-98EE-39EF239EF348}"/>
              </a:ext>
            </a:extLst>
          </p:cNvPr>
          <p:cNvSpPr/>
          <p:nvPr/>
        </p:nvSpPr>
        <p:spPr>
          <a:xfrm>
            <a:off x="9988271" y="3751199"/>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Down Arrow 9">
            <a:extLst>
              <a:ext uri="{FF2B5EF4-FFF2-40B4-BE49-F238E27FC236}">
                <a16:creationId xmlns:a16="http://schemas.microsoft.com/office/drawing/2014/main" id="{2B1C6551-8ADE-4B17-93CC-C56CAB959224}"/>
              </a:ext>
            </a:extLst>
          </p:cNvPr>
          <p:cNvSpPr/>
          <p:nvPr/>
        </p:nvSpPr>
        <p:spPr>
          <a:xfrm>
            <a:off x="9988271" y="3019824"/>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Down Arrow 9">
            <a:extLst>
              <a:ext uri="{FF2B5EF4-FFF2-40B4-BE49-F238E27FC236}">
                <a16:creationId xmlns:a16="http://schemas.microsoft.com/office/drawing/2014/main" id="{F2DDEEA4-B52C-4A01-82C9-32E3C0799B1B}"/>
              </a:ext>
            </a:extLst>
          </p:cNvPr>
          <p:cNvSpPr/>
          <p:nvPr/>
        </p:nvSpPr>
        <p:spPr>
          <a:xfrm>
            <a:off x="9988271" y="2031692"/>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82719CB1-FDA0-4016-949F-BB82A78FA2AA}"/>
              </a:ext>
            </a:extLst>
          </p:cNvPr>
          <p:cNvSpPr/>
          <p:nvPr/>
        </p:nvSpPr>
        <p:spPr>
          <a:xfrm>
            <a:off x="8952563" y="5642392"/>
            <a:ext cx="2497424" cy="769441"/>
          </a:xfrm>
          <a:prstGeom prst="rect">
            <a:avLst/>
          </a:prstGeom>
        </p:spPr>
        <p:txBody>
          <a:bodyPr wrap="square">
            <a:spAutoFit/>
          </a:bodyPr>
          <a:lstStyle/>
          <a:p>
            <a:r>
              <a:rPr lang="en-ZA" sz="1100" dirty="0" err="1"/>
              <a:t>Anastassiades</a:t>
            </a:r>
            <a:r>
              <a:rPr lang="en-ZA" sz="1100" dirty="0"/>
              <a:t> TP. </a:t>
            </a:r>
            <a:r>
              <a:rPr lang="en-ZA" sz="1100" i="1" dirty="0"/>
              <a:t>Can Med Assoc J </a:t>
            </a:r>
            <a:r>
              <a:rPr lang="en-ZA" sz="1100" dirty="0"/>
              <a:t>1980</a:t>
            </a:r>
          </a:p>
          <a:p>
            <a:r>
              <a:rPr lang="en-ZA" sz="1100" dirty="0" err="1"/>
              <a:t>Saag</a:t>
            </a:r>
            <a:r>
              <a:rPr lang="en-ZA" sz="1100" dirty="0"/>
              <a:t> K et al. </a:t>
            </a:r>
            <a:r>
              <a:rPr lang="en-ZA" sz="1100" i="1" dirty="0"/>
              <a:t>Arthritis Rheum</a:t>
            </a:r>
            <a:r>
              <a:rPr lang="en-ZA" sz="1100" dirty="0"/>
              <a:t> 2008</a:t>
            </a:r>
          </a:p>
          <a:p>
            <a:r>
              <a:rPr lang="en-ZA" sz="1100" dirty="0"/>
              <a:t>Singh j et al. </a:t>
            </a:r>
            <a:r>
              <a:rPr lang="en-ZA" sz="1100" i="1" dirty="0" err="1"/>
              <a:t>Athritis</a:t>
            </a:r>
            <a:r>
              <a:rPr lang="en-ZA" sz="1100" i="1" dirty="0"/>
              <a:t> Care Res </a:t>
            </a:r>
            <a:r>
              <a:rPr lang="en-ZA" sz="1100" dirty="0"/>
              <a:t>2012</a:t>
            </a:r>
          </a:p>
          <a:p>
            <a:r>
              <a:rPr lang="en-ZA" sz="1100" dirty="0"/>
              <a:t>Smolen J et al. </a:t>
            </a:r>
            <a:r>
              <a:rPr lang="en-ZA" sz="1100" i="1" dirty="0"/>
              <a:t>Ann Rheum Dis </a:t>
            </a:r>
            <a:r>
              <a:rPr lang="en-ZA" sz="1100" dirty="0"/>
              <a:t>2017</a:t>
            </a:r>
          </a:p>
        </p:txBody>
      </p:sp>
    </p:spTree>
    <p:extLst>
      <p:ext uri="{BB962C8B-B14F-4D97-AF65-F5344CB8AC3E}">
        <p14:creationId xmlns:p14="http://schemas.microsoft.com/office/powerpoint/2010/main" val="967536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27CC4-19F0-4D7D-9904-A7738C93C6AE}"/>
              </a:ext>
            </a:extLst>
          </p:cNvPr>
          <p:cNvSpPr>
            <a:spLocks noGrp="1"/>
          </p:cNvSpPr>
          <p:nvPr>
            <p:ph type="title"/>
          </p:nvPr>
        </p:nvSpPr>
        <p:spPr/>
        <p:txBody>
          <a:bodyPr>
            <a:normAutofit/>
          </a:bodyPr>
          <a:lstStyle/>
          <a:p>
            <a:r>
              <a:rPr lang="en-ZA" dirty="0"/>
              <a:t>Disease-modifying anti-rheumatic drugs (DMARDs)</a:t>
            </a:r>
            <a:endParaRPr lang="en-US" dirty="0"/>
          </a:p>
        </p:txBody>
      </p:sp>
      <p:graphicFrame>
        <p:nvGraphicFramePr>
          <p:cNvPr id="4" name="Content Placeholder 3">
            <a:extLst>
              <a:ext uri="{FF2B5EF4-FFF2-40B4-BE49-F238E27FC236}">
                <a16:creationId xmlns:a16="http://schemas.microsoft.com/office/drawing/2014/main" id="{FC0BD94E-BD00-4706-9B24-2BAC8667B574}"/>
              </a:ext>
            </a:extLst>
          </p:cNvPr>
          <p:cNvGraphicFramePr>
            <a:graphicFrameLocks noGrp="1"/>
          </p:cNvGraphicFramePr>
          <p:nvPr>
            <p:ph idx="1"/>
            <p:extLst>
              <p:ext uri="{D42A27DB-BD31-4B8C-83A1-F6EECF244321}">
                <p14:modId xmlns:p14="http://schemas.microsoft.com/office/powerpoint/2010/main" val="2559089529"/>
              </p:ext>
            </p:extLst>
          </p:nvPr>
        </p:nvGraphicFramePr>
        <p:xfrm>
          <a:off x="1097280" y="1737360"/>
          <a:ext cx="10058400" cy="454152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834216546"/>
                    </a:ext>
                  </a:extLst>
                </a:gridCol>
                <a:gridCol w="3352800">
                  <a:extLst>
                    <a:ext uri="{9D8B030D-6E8A-4147-A177-3AD203B41FA5}">
                      <a16:colId xmlns:a16="http://schemas.microsoft.com/office/drawing/2014/main" val="547891528"/>
                    </a:ext>
                  </a:extLst>
                </a:gridCol>
                <a:gridCol w="3352800">
                  <a:extLst>
                    <a:ext uri="{9D8B030D-6E8A-4147-A177-3AD203B41FA5}">
                      <a16:colId xmlns:a16="http://schemas.microsoft.com/office/drawing/2014/main" val="2328193152"/>
                    </a:ext>
                  </a:extLst>
                </a:gridCol>
              </a:tblGrid>
              <a:tr h="370840">
                <a:tc>
                  <a:txBody>
                    <a:bodyPr/>
                    <a:lstStyle/>
                    <a:p>
                      <a:r>
                        <a:rPr lang="en-ZA" sz="2400" dirty="0"/>
                        <a:t>Conventional synthetic</a:t>
                      </a:r>
                      <a:r>
                        <a:rPr lang="en-ZA" sz="2400" baseline="0" dirty="0"/>
                        <a:t> DMARDs</a:t>
                      </a:r>
                      <a:endParaRPr lang="en-ZA" sz="2400" dirty="0"/>
                    </a:p>
                  </a:txBody>
                  <a:tcPr/>
                </a:tc>
                <a:tc>
                  <a:txBody>
                    <a:bodyPr/>
                    <a:lstStyle/>
                    <a:p>
                      <a:r>
                        <a:rPr lang="en-ZA" sz="2400" dirty="0"/>
                        <a:t>Biological DMARDs</a:t>
                      </a:r>
                    </a:p>
                  </a:txBody>
                  <a:tcPr/>
                </a:tc>
                <a:tc>
                  <a:txBody>
                    <a:bodyPr/>
                    <a:lstStyle/>
                    <a:p>
                      <a:r>
                        <a:rPr lang="en-ZA" sz="2400" dirty="0"/>
                        <a:t>Targeted synthetic DMARDs</a:t>
                      </a:r>
                    </a:p>
                  </a:txBody>
                  <a:tcPr/>
                </a:tc>
                <a:extLst>
                  <a:ext uri="{0D108BD9-81ED-4DB2-BD59-A6C34878D82A}">
                    <a16:rowId xmlns:a16="http://schemas.microsoft.com/office/drawing/2014/main" val="1518010181"/>
                  </a:ext>
                </a:extLst>
              </a:tr>
              <a:tr h="370840">
                <a:tc>
                  <a:txBody>
                    <a:bodyPr/>
                    <a:lstStyle/>
                    <a:p>
                      <a:r>
                        <a:rPr lang="en-ZA" sz="2000" dirty="0" err="1"/>
                        <a:t>Methotrexate</a:t>
                      </a:r>
                      <a:endParaRPr lang="en-ZA" sz="2000" dirty="0"/>
                    </a:p>
                  </a:txBody>
                  <a:tcPr/>
                </a:tc>
                <a:tc>
                  <a:txBody>
                    <a:bodyPr/>
                    <a:lstStyle/>
                    <a:p>
                      <a:r>
                        <a:rPr lang="en-ZA" sz="2000" dirty="0"/>
                        <a:t>TNF-inhibitors</a:t>
                      </a:r>
                    </a:p>
                    <a:p>
                      <a:r>
                        <a:rPr lang="en-ZA" sz="2000" dirty="0"/>
                        <a:t>         </a:t>
                      </a:r>
                      <a:r>
                        <a:rPr lang="en-ZA" sz="2000" dirty="0" err="1"/>
                        <a:t>Etanercept</a:t>
                      </a:r>
                      <a:endParaRPr lang="en-ZA" sz="2000" dirty="0"/>
                    </a:p>
                    <a:p>
                      <a:r>
                        <a:rPr lang="en-ZA" sz="2000" dirty="0"/>
                        <a:t>         </a:t>
                      </a:r>
                      <a:r>
                        <a:rPr lang="en-ZA" sz="2000" dirty="0" err="1"/>
                        <a:t>Adalimumab</a:t>
                      </a:r>
                      <a:endParaRPr lang="en-ZA" sz="2000" dirty="0"/>
                    </a:p>
                    <a:p>
                      <a:r>
                        <a:rPr lang="en-ZA" sz="2000" dirty="0"/>
                        <a:t>         </a:t>
                      </a:r>
                      <a:r>
                        <a:rPr lang="en-ZA" sz="2000" dirty="0" err="1"/>
                        <a:t>Infliximab</a:t>
                      </a:r>
                      <a:endParaRPr lang="en-ZA" sz="2000" dirty="0"/>
                    </a:p>
                    <a:p>
                      <a:r>
                        <a:rPr lang="en-ZA" sz="2000" baseline="0" dirty="0"/>
                        <a:t>         </a:t>
                      </a:r>
                      <a:r>
                        <a:rPr lang="en-ZA" sz="2000" baseline="0" dirty="0" err="1"/>
                        <a:t>Golimumab</a:t>
                      </a:r>
                      <a:endParaRPr lang="en-ZA" sz="2000" baseline="0" dirty="0"/>
                    </a:p>
                    <a:p>
                      <a:r>
                        <a:rPr lang="en-ZA" sz="2000" baseline="0" dirty="0"/>
                        <a:t>         </a:t>
                      </a:r>
                      <a:r>
                        <a:rPr lang="en-ZA" sz="2000" baseline="0" dirty="0" err="1"/>
                        <a:t>Certolisumab</a:t>
                      </a:r>
                      <a:r>
                        <a:rPr lang="en-ZA" sz="2000" baseline="0" dirty="0"/>
                        <a:t> </a:t>
                      </a:r>
                      <a:r>
                        <a:rPr lang="en-ZA" sz="2000" baseline="0" dirty="0" err="1"/>
                        <a:t>pegol</a:t>
                      </a:r>
                      <a:r>
                        <a:rPr lang="en-ZA" sz="2000" baseline="0" dirty="0"/>
                        <a:t> </a:t>
                      </a:r>
                      <a:endParaRPr lang="en-ZA" sz="2000" dirty="0"/>
                    </a:p>
                  </a:txBody>
                  <a:tcPr/>
                </a:tc>
                <a:tc>
                  <a:txBody>
                    <a:bodyPr/>
                    <a:lstStyle/>
                    <a:p>
                      <a:r>
                        <a:rPr lang="en-ZA" sz="2000" dirty="0"/>
                        <a:t>JAK-inhibitors</a:t>
                      </a:r>
                    </a:p>
                    <a:p>
                      <a:r>
                        <a:rPr lang="en-ZA" sz="2000" dirty="0"/>
                        <a:t>        Tofacitinib</a:t>
                      </a:r>
                    </a:p>
                    <a:p>
                      <a:r>
                        <a:rPr lang="en-ZA" sz="2000"/>
                        <a:t>         Baracitinib</a:t>
                      </a:r>
                      <a:endParaRPr lang="en-ZA" sz="2000" dirty="0"/>
                    </a:p>
                  </a:txBody>
                  <a:tcPr/>
                </a:tc>
                <a:extLst>
                  <a:ext uri="{0D108BD9-81ED-4DB2-BD59-A6C34878D82A}">
                    <a16:rowId xmlns:a16="http://schemas.microsoft.com/office/drawing/2014/main" val="3891138513"/>
                  </a:ext>
                </a:extLst>
              </a:tr>
              <a:tr h="370840">
                <a:tc>
                  <a:txBody>
                    <a:bodyPr/>
                    <a:lstStyle/>
                    <a:p>
                      <a:r>
                        <a:rPr lang="en-ZA" sz="2000" dirty="0" err="1"/>
                        <a:t>Leflunomide</a:t>
                      </a:r>
                      <a:endParaRPr lang="en-ZA" sz="2000" dirty="0"/>
                    </a:p>
                  </a:txBody>
                  <a:tcPr/>
                </a:tc>
                <a:tc>
                  <a:txBody>
                    <a:bodyPr/>
                    <a:lstStyle/>
                    <a:p>
                      <a:r>
                        <a:rPr lang="en-ZA" sz="2000" dirty="0" err="1"/>
                        <a:t>Rituximab</a:t>
                      </a:r>
                      <a:endParaRPr lang="en-ZA" sz="2000" dirty="0"/>
                    </a:p>
                  </a:txBody>
                  <a:tcPr/>
                </a:tc>
                <a:tc>
                  <a:txBody>
                    <a:bodyPr/>
                    <a:lstStyle/>
                    <a:p>
                      <a:endParaRPr lang="en-ZA" sz="2000" dirty="0"/>
                    </a:p>
                  </a:txBody>
                  <a:tcPr/>
                </a:tc>
                <a:extLst>
                  <a:ext uri="{0D108BD9-81ED-4DB2-BD59-A6C34878D82A}">
                    <a16:rowId xmlns:a16="http://schemas.microsoft.com/office/drawing/2014/main" val="1408343109"/>
                  </a:ext>
                </a:extLst>
              </a:tr>
              <a:tr h="370840">
                <a:tc>
                  <a:txBody>
                    <a:bodyPr/>
                    <a:lstStyle/>
                    <a:p>
                      <a:r>
                        <a:rPr lang="en-ZA" sz="2000" dirty="0" err="1"/>
                        <a:t>Sulfasalazine</a:t>
                      </a:r>
                      <a:endParaRPr lang="en-ZA" sz="2000" dirty="0"/>
                    </a:p>
                  </a:txBody>
                  <a:tcPr/>
                </a:tc>
                <a:tc>
                  <a:txBody>
                    <a:bodyPr/>
                    <a:lstStyle/>
                    <a:p>
                      <a:r>
                        <a:rPr lang="en-ZA" sz="2000" dirty="0" err="1"/>
                        <a:t>Abatacept</a:t>
                      </a:r>
                      <a:endParaRPr lang="en-ZA" sz="2000" dirty="0"/>
                    </a:p>
                  </a:txBody>
                  <a:tcPr/>
                </a:tc>
                <a:tc>
                  <a:txBody>
                    <a:bodyPr/>
                    <a:lstStyle/>
                    <a:p>
                      <a:endParaRPr lang="en-ZA" sz="2000" dirty="0"/>
                    </a:p>
                  </a:txBody>
                  <a:tcPr/>
                </a:tc>
                <a:extLst>
                  <a:ext uri="{0D108BD9-81ED-4DB2-BD59-A6C34878D82A}">
                    <a16:rowId xmlns:a16="http://schemas.microsoft.com/office/drawing/2014/main" val="2887432102"/>
                  </a:ext>
                </a:extLst>
              </a:tr>
              <a:tr h="370840">
                <a:tc>
                  <a:txBody>
                    <a:bodyPr/>
                    <a:lstStyle/>
                    <a:p>
                      <a:r>
                        <a:rPr lang="en-ZA" sz="2000" dirty="0"/>
                        <a:t>Anti-</a:t>
                      </a:r>
                      <a:r>
                        <a:rPr lang="en-ZA" sz="2000" dirty="0" err="1"/>
                        <a:t>malarials</a:t>
                      </a:r>
                      <a:endParaRPr lang="en-ZA" sz="2000" dirty="0"/>
                    </a:p>
                    <a:p>
                      <a:r>
                        <a:rPr lang="en-ZA" sz="2000" dirty="0"/>
                        <a:t>        </a:t>
                      </a:r>
                      <a:r>
                        <a:rPr lang="en-ZA" sz="2000" dirty="0" err="1"/>
                        <a:t>Hydroxychloroquine</a:t>
                      </a:r>
                      <a:endParaRPr lang="en-ZA" sz="2000" dirty="0"/>
                    </a:p>
                    <a:p>
                      <a:r>
                        <a:rPr lang="en-ZA" sz="2000" dirty="0"/>
                        <a:t>        </a:t>
                      </a:r>
                      <a:r>
                        <a:rPr lang="en-ZA" sz="2000" dirty="0" err="1"/>
                        <a:t>Chloroquine</a:t>
                      </a:r>
                      <a:endParaRPr lang="en-ZA" sz="2000" dirty="0"/>
                    </a:p>
                  </a:txBody>
                  <a:tcPr/>
                </a:tc>
                <a:tc>
                  <a:txBody>
                    <a:bodyPr/>
                    <a:lstStyle/>
                    <a:p>
                      <a:r>
                        <a:rPr lang="en-ZA" sz="2000" dirty="0"/>
                        <a:t>Tocilizumab</a:t>
                      </a:r>
                    </a:p>
                    <a:p>
                      <a:r>
                        <a:rPr lang="en-ZA" sz="2000" dirty="0" err="1"/>
                        <a:t>Sarilumab</a:t>
                      </a:r>
                      <a:endParaRPr lang="en-ZA" sz="2000" dirty="0"/>
                    </a:p>
                  </a:txBody>
                  <a:tcPr/>
                </a:tc>
                <a:tc>
                  <a:txBody>
                    <a:bodyPr/>
                    <a:lstStyle/>
                    <a:p>
                      <a:endParaRPr lang="en-ZA" sz="2000" dirty="0"/>
                    </a:p>
                  </a:txBody>
                  <a:tcPr/>
                </a:tc>
                <a:extLst>
                  <a:ext uri="{0D108BD9-81ED-4DB2-BD59-A6C34878D82A}">
                    <a16:rowId xmlns:a16="http://schemas.microsoft.com/office/drawing/2014/main" val="4229348947"/>
                  </a:ext>
                </a:extLst>
              </a:tr>
            </a:tbl>
          </a:graphicData>
        </a:graphic>
      </p:graphicFrame>
    </p:spTree>
    <p:extLst>
      <p:ext uri="{BB962C8B-B14F-4D97-AF65-F5344CB8AC3E}">
        <p14:creationId xmlns:p14="http://schemas.microsoft.com/office/powerpoint/2010/main" val="1012476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16EF07-8DD0-4342-81AB-B532661C28F4}"/>
              </a:ext>
            </a:extLst>
          </p:cNvPr>
          <p:cNvGrpSpPr/>
          <p:nvPr/>
        </p:nvGrpSpPr>
        <p:grpSpPr>
          <a:xfrm>
            <a:off x="1788695" y="228601"/>
            <a:ext cx="8305800" cy="5960144"/>
            <a:chOff x="381000" y="838200"/>
            <a:chExt cx="7620000" cy="5543550"/>
          </a:xfrm>
        </p:grpSpPr>
        <p:sp>
          <p:nvSpPr>
            <p:cNvPr id="5" name="AutoShape 1028">
              <a:extLst>
                <a:ext uri="{FF2B5EF4-FFF2-40B4-BE49-F238E27FC236}">
                  <a16:creationId xmlns:a16="http://schemas.microsoft.com/office/drawing/2014/main" id="{3E33439F-432E-4168-9D14-6D8B6CF44306}"/>
                </a:ext>
              </a:extLst>
            </p:cNvPr>
            <p:cNvSpPr>
              <a:spLocks noChangeArrowheads="1"/>
            </p:cNvSpPr>
            <p:nvPr/>
          </p:nvSpPr>
          <p:spPr bwMode="auto">
            <a:xfrm>
              <a:off x="3276600" y="1600200"/>
              <a:ext cx="2447925" cy="914400"/>
            </a:xfrm>
            <a:prstGeom prst="roundRect">
              <a:avLst>
                <a:gd name="adj" fmla="val 16667"/>
              </a:avLst>
            </a:prstGeom>
            <a:solidFill>
              <a:schemeClr val="accent2"/>
            </a:solidFill>
            <a:ln w="9525">
              <a:solidFill>
                <a:srgbClr val="9933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accent2"/>
                </a:buClr>
              </a:pPr>
              <a:r>
                <a:rPr lang="en-US" altLang="en-US" sz="2800" dirty="0"/>
                <a:t>DMARD</a:t>
              </a:r>
            </a:p>
            <a:p>
              <a:pPr algn="ctr" eaLnBrk="1" hangingPunct="1"/>
              <a:endParaRPr lang="en-GB" altLang="en-US" dirty="0"/>
            </a:p>
          </p:txBody>
        </p:sp>
        <p:sp>
          <p:nvSpPr>
            <p:cNvPr id="6" name="AutoShape 1029">
              <a:extLst>
                <a:ext uri="{FF2B5EF4-FFF2-40B4-BE49-F238E27FC236}">
                  <a16:creationId xmlns:a16="http://schemas.microsoft.com/office/drawing/2014/main" id="{73597523-8D98-49B0-88A4-6D4A1DF64ACB}"/>
                </a:ext>
              </a:extLst>
            </p:cNvPr>
            <p:cNvSpPr>
              <a:spLocks noChangeArrowheads="1"/>
            </p:cNvSpPr>
            <p:nvPr/>
          </p:nvSpPr>
          <p:spPr bwMode="auto">
            <a:xfrm>
              <a:off x="3348038" y="2852738"/>
              <a:ext cx="2425700" cy="1033462"/>
            </a:xfrm>
            <a:prstGeom prst="roundRect">
              <a:avLst>
                <a:gd name="adj" fmla="val 16667"/>
              </a:avLst>
            </a:prstGeom>
            <a:solidFill>
              <a:schemeClr val="accent2"/>
            </a:solidFill>
            <a:ln w="9525">
              <a:solidFill>
                <a:srgbClr val="9933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accent2"/>
                </a:buClr>
              </a:pPr>
              <a:r>
                <a:rPr lang="en-US" altLang="en-US" sz="2400" dirty="0"/>
                <a:t>Increase</a:t>
              </a:r>
            </a:p>
            <a:p>
              <a:pPr algn="ctr" eaLnBrk="1" hangingPunct="1"/>
              <a:r>
                <a:rPr lang="en-US" altLang="en-US" dirty="0"/>
                <a:t> </a:t>
              </a:r>
              <a:r>
                <a:rPr lang="en-US" altLang="en-US" sz="2400" dirty="0"/>
                <a:t>DMARD</a:t>
              </a:r>
              <a:endParaRPr lang="en-GB" altLang="en-US" sz="2400" dirty="0"/>
            </a:p>
          </p:txBody>
        </p:sp>
        <p:sp>
          <p:nvSpPr>
            <p:cNvPr id="7" name="AutoShape 1030">
              <a:extLst>
                <a:ext uri="{FF2B5EF4-FFF2-40B4-BE49-F238E27FC236}">
                  <a16:creationId xmlns:a16="http://schemas.microsoft.com/office/drawing/2014/main" id="{78A90896-636E-4DDC-8A20-6CF0C449C6B1}"/>
                </a:ext>
              </a:extLst>
            </p:cNvPr>
            <p:cNvSpPr>
              <a:spLocks noChangeArrowheads="1"/>
            </p:cNvSpPr>
            <p:nvPr/>
          </p:nvSpPr>
          <p:spPr bwMode="auto">
            <a:xfrm>
              <a:off x="3352800" y="4114800"/>
              <a:ext cx="2663825" cy="914400"/>
            </a:xfrm>
            <a:prstGeom prst="roundRect">
              <a:avLst>
                <a:gd name="adj" fmla="val 16667"/>
              </a:avLst>
            </a:prstGeom>
            <a:solidFill>
              <a:schemeClr val="accent2"/>
            </a:solidFill>
            <a:ln w="9525">
              <a:solidFill>
                <a:srgbClr val="9933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t>Combination</a:t>
              </a:r>
            </a:p>
            <a:p>
              <a:pPr algn="ctr" eaLnBrk="1" hangingPunct="1"/>
              <a:r>
                <a:rPr lang="en-US" altLang="en-US" dirty="0" err="1"/>
                <a:t>cs</a:t>
              </a:r>
              <a:r>
                <a:rPr lang="en-US" altLang="en-US" sz="2400" dirty="0" err="1"/>
                <a:t>DMARD</a:t>
              </a:r>
              <a:endParaRPr lang="en-GB" altLang="en-US" sz="2400" dirty="0"/>
            </a:p>
          </p:txBody>
        </p:sp>
        <p:sp>
          <p:nvSpPr>
            <p:cNvPr id="8" name="AutoShape 1031">
              <a:extLst>
                <a:ext uri="{FF2B5EF4-FFF2-40B4-BE49-F238E27FC236}">
                  <a16:creationId xmlns:a16="http://schemas.microsoft.com/office/drawing/2014/main" id="{C99ECEA3-0EFE-43E0-BA30-BCF01D525A23}"/>
                </a:ext>
              </a:extLst>
            </p:cNvPr>
            <p:cNvSpPr>
              <a:spLocks noChangeArrowheads="1"/>
            </p:cNvSpPr>
            <p:nvPr/>
          </p:nvSpPr>
          <p:spPr bwMode="auto">
            <a:xfrm>
              <a:off x="3203575" y="5300663"/>
              <a:ext cx="3095625" cy="1081087"/>
            </a:xfrm>
            <a:prstGeom prst="roundRect">
              <a:avLst>
                <a:gd name="adj" fmla="val 16667"/>
              </a:avLst>
            </a:prstGeom>
            <a:solidFill>
              <a:schemeClr val="accent2"/>
            </a:solidFill>
            <a:ln w="9525">
              <a:solidFill>
                <a:srgbClr val="9933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t>Biologic agent</a:t>
              </a:r>
              <a:endParaRPr lang="en-GB" altLang="en-US" sz="2800"/>
            </a:p>
          </p:txBody>
        </p:sp>
        <p:sp>
          <p:nvSpPr>
            <p:cNvPr id="9" name="AutoShape 1037">
              <a:extLst>
                <a:ext uri="{FF2B5EF4-FFF2-40B4-BE49-F238E27FC236}">
                  <a16:creationId xmlns:a16="http://schemas.microsoft.com/office/drawing/2014/main" id="{93B3C2CC-318D-447A-9195-53F67083CAF1}"/>
                </a:ext>
              </a:extLst>
            </p:cNvPr>
            <p:cNvSpPr>
              <a:spLocks noChangeArrowheads="1"/>
            </p:cNvSpPr>
            <p:nvPr/>
          </p:nvSpPr>
          <p:spPr bwMode="auto">
            <a:xfrm>
              <a:off x="3733800" y="838200"/>
              <a:ext cx="1676400" cy="457200"/>
            </a:xfrm>
            <a:prstGeom prst="flowChartProcess">
              <a:avLst/>
            </a:prstGeom>
            <a:solidFill>
              <a:srgbClr val="9933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dirty="0"/>
            </a:p>
            <a:p>
              <a:pPr algn="ctr" eaLnBrk="1" hangingPunct="1"/>
              <a:r>
                <a:rPr lang="en-US" altLang="en-US" dirty="0"/>
                <a:t>DIAGNOSIS</a:t>
              </a:r>
              <a:endParaRPr lang="en-GB" altLang="en-US" dirty="0"/>
            </a:p>
            <a:p>
              <a:pPr algn="ctr" eaLnBrk="1" hangingPunct="1"/>
              <a:endParaRPr lang="en-GB" altLang="en-US" dirty="0"/>
            </a:p>
          </p:txBody>
        </p:sp>
        <p:sp>
          <p:nvSpPr>
            <p:cNvPr id="10" name="AutoShape 1038">
              <a:extLst>
                <a:ext uri="{FF2B5EF4-FFF2-40B4-BE49-F238E27FC236}">
                  <a16:creationId xmlns:a16="http://schemas.microsoft.com/office/drawing/2014/main" id="{7A052C18-755C-44DE-83B4-C9BBB7585682}"/>
                </a:ext>
              </a:extLst>
            </p:cNvPr>
            <p:cNvSpPr>
              <a:spLocks noChangeArrowheads="1"/>
            </p:cNvSpPr>
            <p:nvPr/>
          </p:nvSpPr>
          <p:spPr bwMode="auto">
            <a:xfrm>
              <a:off x="5791200" y="2133600"/>
              <a:ext cx="733425" cy="1214438"/>
            </a:xfrm>
            <a:prstGeom prst="curvedLeftArrow">
              <a:avLst>
                <a:gd name="adj1" fmla="val 33117"/>
                <a:gd name="adj2" fmla="val 66234"/>
                <a:gd name="adj3" fmla="val 33333"/>
              </a:avLst>
            </a:prstGeom>
            <a:solidFill>
              <a:srgbClr val="8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 name="AutoShape 1039">
              <a:extLst>
                <a:ext uri="{FF2B5EF4-FFF2-40B4-BE49-F238E27FC236}">
                  <a16:creationId xmlns:a16="http://schemas.microsoft.com/office/drawing/2014/main" id="{20C23C4C-334A-462B-B469-B2938D5D268A}"/>
                </a:ext>
              </a:extLst>
            </p:cNvPr>
            <p:cNvSpPr>
              <a:spLocks noChangeArrowheads="1"/>
            </p:cNvSpPr>
            <p:nvPr/>
          </p:nvSpPr>
          <p:spPr bwMode="auto">
            <a:xfrm>
              <a:off x="5867400" y="3505200"/>
              <a:ext cx="733425" cy="1214438"/>
            </a:xfrm>
            <a:prstGeom prst="curvedLeftArrow">
              <a:avLst>
                <a:gd name="adj1" fmla="val 33117"/>
                <a:gd name="adj2" fmla="val 66234"/>
                <a:gd name="adj3" fmla="val 33333"/>
              </a:avLst>
            </a:prstGeom>
            <a:solidFill>
              <a:srgbClr val="8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AutoShape 1040">
              <a:extLst>
                <a:ext uri="{FF2B5EF4-FFF2-40B4-BE49-F238E27FC236}">
                  <a16:creationId xmlns:a16="http://schemas.microsoft.com/office/drawing/2014/main" id="{12E702B9-291D-42D8-A6DA-3255F692ADC4}"/>
                </a:ext>
              </a:extLst>
            </p:cNvPr>
            <p:cNvSpPr>
              <a:spLocks noChangeArrowheads="1"/>
            </p:cNvSpPr>
            <p:nvPr/>
          </p:nvSpPr>
          <p:spPr bwMode="auto">
            <a:xfrm>
              <a:off x="6248400" y="4876800"/>
              <a:ext cx="733425" cy="1214438"/>
            </a:xfrm>
            <a:prstGeom prst="curvedLeftArrow">
              <a:avLst>
                <a:gd name="adj1" fmla="val 33117"/>
                <a:gd name="adj2" fmla="val 66234"/>
                <a:gd name="adj3" fmla="val 33333"/>
              </a:avLst>
            </a:prstGeom>
            <a:solidFill>
              <a:srgbClr val="8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 name="Oval 1042">
              <a:extLst>
                <a:ext uri="{FF2B5EF4-FFF2-40B4-BE49-F238E27FC236}">
                  <a16:creationId xmlns:a16="http://schemas.microsoft.com/office/drawing/2014/main" id="{32B7CDC9-9C7A-4931-A6AB-1977CFAA10F2}"/>
                </a:ext>
              </a:extLst>
            </p:cNvPr>
            <p:cNvSpPr>
              <a:spLocks noChangeArrowheads="1"/>
            </p:cNvSpPr>
            <p:nvPr/>
          </p:nvSpPr>
          <p:spPr bwMode="auto">
            <a:xfrm>
              <a:off x="7010400" y="3429000"/>
              <a:ext cx="914400" cy="914400"/>
            </a:xfrm>
            <a:prstGeom prst="ellipse">
              <a:avLst/>
            </a:prstGeom>
            <a:solidFill>
              <a:srgbClr val="993366"/>
            </a:solidFill>
            <a:ln w="9525">
              <a:solidFill>
                <a:srgbClr val="333333"/>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ACTIVE DISEASE</a:t>
              </a:r>
              <a:endParaRPr lang="en-GB" altLang="en-US"/>
            </a:p>
          </p:txBody>
        </p:sp>
        <p:sp>
          <p:nvSpPr>
            <p:cNvPr id="14" name="Oval 1043">
              <a:extLst>
                <a:ext uri="{FF2B5EF4-FFF2-40B4-BE49-F238E27FC236}">
                  <a16:creationId xmlns:a16="http://schemas.microsoft.com/office/drawing/2014/main" id="{6DABF4EA-B166-46BC-A295-506FF19C2366}"/>
                </a:ext>
              </a:extLst>
            </p:cNvPr>
            <p:cNvSpPr>
              <a:spLocks noChangeArrowheads="1"/>
            </p:cNvSpPr>
            <p:nvPr/>
          </p:nvSpPr>
          <p:spPr bwMode="auto">
            <a:xfrm>
              <a:off x="6934200" y="2133600"/>
              <a:ext cx="914400" cy="914400"/>
            </a:xfrm>
            <a:prstGeom prst="ellipse">
              <a:avLst/>
            </a:prstGeom>
            <a:solidFill>
              <a:srgbClr val="993366"/>
            </a:solidFill>
            <a:ln w="9525">
              <a:solidFill>
                <a:srgbClr val="333333"/>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ACTIVE DISEASE</a:t>
              </a:r>
              <a:endParaRPr lang="en-GB" altLang="en-US"/>
            </a:p>
          </p:txBody>
        </p:sp>
        <p:sp>
          <p:nvSpPr>
            <p:cNvPr id="15" name="AutoShape 1046">
              <a:extLst>
                <a:ext uri="{FF2B5EF4-FFF2-40B4-BE49-F238E27FC236}">
                  <a16:creationId xmlns:a16="http://schemas.microsoft.com/office/drawing/2014/main" id="{8EF6F362-E364-44C3-ADF3-8FD6A748724E}"/>
                </a:ext>
              </a:extLst>
            </p:cNvPr>
            <p:cNvSpPr>
              <a:spLocks noChangeArrowheads="1"/>
            </p:cNvSpPr>
            <p:nvPr/>
          </p:nvSpPr>
          <p:spPr bwMode="auto">
            <a:xfrm>
              <a:off x="1905000" y="1524000"/>
              <a:ext cx="866775" cy="4724400"/>
            </a:xfrm>
            <a:prstGeom prst="downArrow">
              <a:avLst>
                <a:gd name="adj1" fmla="val 50000"/>
                <a:gd name="adj2" fmla="val 136264"/>
              </a:avLst>
            </a:prstGeom>
            <a:solidFill>
              <a:srgbClr val="003300">
                <a:alpha val="50195"/>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NSAID</a:t>
              </a:r>
            </a:p>
            <a:p>
              <a:pPr algn="ctr" eaLnBrk="1" hangingPunct="1"/>
              <a:r>
                <a:rPr lang="en-US" altLang="en-US"/>
                <a:t>Analgesia</a:t>
              </a:r>
            </a:p>
            <a:p>
              <a:pPr algn="ctr" eaLnBrk="1" hangingPunct="1"/>
              <a:r>
                <a:rPr lang="en-US" altLang="en-US"/>
                <a:t>IAS</a:t>
              </a:r>
              <a:endParaRPr lang="en-GB" altLang="en-US"/>
            </a:p>
            <a:p>
              <a:pPr algn="ctr" eaLnBrk="1" hangingPunct="1"/>
              <a:endParaRPr lang="en-GB" altLang="en-US"/>
            </a:p>
          </p:txBody>
        </p:sp>
        <p:sp>
          <p:nvSpPr>
            <p:cNvPr id="16" name="AutoShape 1047">
              <a:extLst>
                <a:ext uri="{FF2B5EF4-FFF2-40B4-BE49-F238E27FC236}">
                  <a16:creationId xmlns:a16="http://schemas.microsoft.com/office/drawing/2014/main" id="{5477FA93-D547-402B-B867-632A63DACDCE}"/>
                </a:ext>
              </a:extLst>
            </p:cNvPr>
            <p:cNvSpPr>
              <a:spLocks noChangeArrowheads="1"/>
            </p:cNvSpPr>
            <p:nvPr/>
          </p:nvSpPr>
          <p:spPr bwMode="auto">
            <a:xfrm>
              <a:off x="381000" y="1524000"/>
              <a:ext cx="866775" cy="4724400"/>
            </a:xfrm>
            <a:prstGeom prst="downArrow">
              <a:avLst>
                <a:gd name="adj1" fmla="val 50000"/>
                <a:gd name="adj2" fmla="val 136264"/>
              </a:avLst>
            </a:prstGeom>
            <a:solidFill>
              <a:srgbClr val="008080">
                <a:alpha val="50195"/>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Education </a:t>
              </a:r>
            </a:p>
            <a:p>
              <a:pPr algn="ctr" eaLnBrk="1" hangingPunct="1"/>
              <a:r>
                <a:rPr lang="en-US" altLang="en-US"/>
                <a:t>Physio</a:t>
              </a:r>
            </a:p>
            <a:p>
              <a:pPr algn="ctr" eaLnBrk="1" hangingPunct="1"/>
              <a:r>
                <a:rPr lang="en-US" altLang="en-US"/>
                <a:t>OT</a:t>
              </a:r>
            </a:p>
            <a:p>
              <a:pPr algn="ctr" eaLnBrk="1" hangingPunct="1"/>
              <a:r>
                <a:rPr lang="en-US" altLang="en-US"/>
                <a:t>Podiatry</a:t>
              </a:r>
              <a:endParaRPr lang="en-GB" altLang="en-US"/>
            </a:p>
          </p:txBody>
        </p:sp>
        <p:sp>
          <p:nvSpPr>
            <p:cNvPr id="17" name="Oval 1048">
              <a:extLst>
                <a:ext uri="{FF2B5EF4-FFF2-40B4-BE49-F238E27FC236}">
                  <a16:creationId xmlns:a16="http://schemas.microsoft.com/office/drawing/2014/main" id="{30AF75C8-B9D8-456E-B4E0-2F564D8039E6}"/>
                </a:ext>
              </a:extLst>
            </p:cNvPr>
            <p:cNvSpPr>
              <a:spLocks noChangeArrowheads="1"/>
            </p:cNvSpPr>
            <p:nvPr/>
          </p:nvSpPr>
          <p:spPr bwMode="auto">
            <a:xfrm>
              <a:off x="7086600" y="4800600"/>
              <a:ext cx="914400" cy="914400"/>
            </a:xfrm>
            <a:prstGeom prst="ellipse">
              <a:avLst/>
            </a:prstGeom>
            <a:solidFill>
              <a:srgbClr val="993366"/>
            </a:solidFill>
            <a:ln w="9525">
              <a:solidFill>
                <a:srgbClr val="333333"/>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ACTIVE DISEASE</a:t>
              </a:r>
              <a:endParaRPr lang="en-GB" altLang="en-US"/>
            </a:p>
          </p:txBody>
        </p:sp>
      </p:grpSp>
    </p:spTree>
    <p:extLst>
      <p:ext uri="{BB962C8B-B14F-4D97-AF65-F5344CB8AC3E}">
        <p14:creationId xmlns:p14="http://schemas.microsoft.com/office/powerpoint/2010/main" val="39740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40653-60C8-5B39-6F37-AF3FD22DDCCE}"/>
              </a:ext>
            </a:extLst>
          </p:cNvPr>
          <p:cNvSpPr>
            <a:spLocks noGrp="1"/>
          </p:cNvSpPr>
          <p:nvPr>
            <p:ph type="title"/>
          </p:nvPr>
        </p:nvSpPr>
        <p:spPr/>
        <p:txBody>
          <a:bodyPr/>
          <a:lstStyle/>
          <a:p>
            <a:r>
              <a:rPr lang="en-ZA" dirty="0"/>
              <a:t>Treatment – SARAA recommendations </a:t>
            </a:r>
          </a:p>
        </p:txBody>
      </p:sp>
      <p:sp>
        <p:nvSpPr>
          <p:cNvPr id="3" name="Content Placeholder 2">
            <a:extLst>
              <a:ext uri="{FF2B5EF4-FFF2-40B4-BE49-F238E27FC236}">
                <a16:creationId xmlns:a16="http://schemas.microsoft.com/office/drawing/2014/main" id="{31FEE854-F13E-7A1C-0ACA-25C5CE657DD7}"/>
              </a:ext>
            </a:extLst>
          </p:cNvPr>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t>Low dose GC (≤7.5mg daily) as “bridging therapy” for 1-3 months when initiating DMARDs, then GC should be reduced and discontinued.</a:t>
            </a:r>
            <a:endParaRPr lang="en-ZA" sz="2400" dirty="0"/>
          </a:p>
        </p:txBody>
      </p:sp>
      <p:pic>
        <p:nvPicPr>
          <p:cNvPr id="5" name="Picture 4">
            <a:extLst>
              <a:ext uri="{FF2B5EF4-FFF2-40B4-BE49-F238E27FC236}">
                <a16:creationId xmlns:a16="http://schemas.microsoft.com/office/drawing/2014/main" id="{1CB7E022-A1FB-1242-B001-B8FA8CEC4E67}"/>
              </a:ext>
            </a:extLst>
          </p:cNvPr>
          <p:cNvPicPr>
            <a:picLocks noChangeAspect="1"/>
          </p:cNvPicPr>
          <p:nvPr/>
        </p:nvPicPr>
        <p:blipFill>
          <a:blip r:embed="rId3"/>
          <a:stretch>
            <a:fillRect/>
          </a:stretch>
        </p:blipFill>
        <p:spPr>
          <a:xfrm>
            <a:off x="0" y="2024641"/>
            <a:ext cx="11967937" cy="3096000"/>
          </a:xfrm>
          <a:prstGeom prst="rect">
            <a:avLst/>
          </a:prstGeom>
        </p:spPr>
      </p:pic>
      <p:sp>
        <p:nvSpPr>
          <p:cNvPr id="6" name="TextBox 5">
            <a:extLst>
              <a:ext uri="{FF2B5EF4-FFF2-40B4-BE49-F238E27FC236}">
                <a16:creationId xmlns:a16="http://schemas.microsoft.com/office/drawing/2014/main" id="{8F544CA2-A9E7-E58B-70D5-F2F29A003D67}"/>
              </a:ext>
            </a:extLst>
          </p:cNvPr>
          <p:cNvSpPr txBox="1"/>
          <p:nvPr/>
        </p:nvSpPr>
        <p:spPr>
          <a:xfrm>
            <a:off x="8686800" y="5998464"/>
            <a:ext cx="3054096" cy="369332"/>
          </a:xfrm>
          <a:prstGeom prst="rect">
            <a:avLst/>
          </a:prstGeom>
          <a:noFill/>
        </p:spPr>
        <p:txBody>
          <a:bodyPr wrap="square" rtlCol="0">
            <a:spAutoFit/>
          </a:bodyPr>
          <a:lstStyle/>
          <a:p>
            <a:r>
              <a:rPr lang="da-DK" dirty="0"/>
              <a:t>Tarr G, S Afr Med J 2024;</a:t>
            </a:r>
            <a:endParaRPr lang="en-ZA" dirty="0"/>
          </a:p>
        </p:txBody>
      </p:sp>
    </p:spTree>
    <p:extLst>
      <p:ext uri="{BB962C8B-B14F-4D97-AF65-F5344CB8AC3E}">
        <p14:creationId xmlns:p14="http://schemas.microsoft.com/office/powerpoint/2010/main" val="2059978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2DA0-1FC5-44F7-84E4-1E6637E86F3B}"/>
              </a:ext>
            </a:extLst>
          </p:cNvPr>
          <p:cNvSpPr>
            <a:spLocks noGrp="1"/>
          </p:cNvSpPr>
          <p:nvPr>
            <p:ph type="title"/>
          </p:nvPr>
        </p:nvSpPr>
        <p:spPr/>
        <p:txBody>
          <a:bodyPr>
            <a:normAutofit fontScale="90000"/>
          </a:bodyPr>
          <a:lstStyle/>
          <a:p>
            <a:r>
              <a:rPr lang="en-ZA" dirty="0">
                <a:latin typeface="+mn-lt"/>
              </a:rPr>
              <a:t>Instruments assessing RA disease activity – variables for determining therapy</a:t>
            </a:r>
            <a:endParaRPr lang="en-US" dirty="0">
              <a:latin typeface="+mn-lt"/>
            </a:endParaRPr>
          </a:p>
        </p:txBody>
      </p:sp>
      <p:pic>
        <p:nvPicPr>
          <p:cNvPr id="9" name="Picture 8">
            <a:extLst>
              <a:ext uri="{FF2B5EF4-FFF2-40B4-BE49-F238E27FC236}">
                <a16:creationId xmlns:a16="http://schemas.microsoft.com/office/drawing/2014/main" id="{08295A83-D2DD-40D9-9448-A5E3F1227094}"/>
              </a:ext>
            </a:extLst>
          </p:cNvPr>
          <p:cNvPicPr>
            <a:picLocks noChangeAspect="1"/>
          </p:cNvPicPr>
          <p:nvPr/>
        </p:nvPicPr>
        <p:blipFill rotWithShape="1">
          <a:blip r:embed="rId3"/>
          <a:srcRect l="31995" t="35210" r="25071" b="36181"/>
          <a:stretch/>
        </p:blipFill>
        <p:spPr>
          <a:xfrm>
            <a:off x="6424903" y="2267712"/>
            <a:ext cx="5298911" cy="1986193"/>
          </a:xfrm>
          <a:prstGeom prst="rect">
            <a:avLst/>
          </a:prstGeom>
        </p:spPr>
      </p:pic>
      <p:sp>
        <p:nvSpPr>
          <p:cNvPr id="11" name="Rectangle 10">
            <a:extLst>
              <a:ext uri="{FF2B5EF4-FFF2-40B4-BE49-F238E27FC236}">
                <a16:creationId xmlns:a16="http://schemas.microsoft.com/office/drawing/2014/main" id="{F22B63C2-FE13-42CD-9818-0FA6AA3BEDDC}"/>
              </a:ext>
            </a:extLst>
          </p:cNvPr>
          <p:cNvSpPr/>
          <p:nvPr/>
        </p:nvSpPr>
        <p:spPr>
          <a:xfrm>
            <a:off x="8967604" y="6097429"/>
            <a:ext cx="2467342" cy="261610"/>
          </a:xfrm>
          <a:prstGeom prst="rect">
            <a:avLst/>
          </a:prstGeom>
        </p:spPr>
        <p:txBody>
          <a:bodyPr wrap="none">
            <a:spAutoFit/>
          </a:bodyPr>
          <a:lstStyle/>
          <a:p>
            <a:r>
              <a:rPr lang="en-ZA" sz="1100" dirty="0"/>
              <a:t>Anderson J et al. </a:t>
            </a:r>
            <a:r>
              <a:rPr lang="en-ZA" sz="1100" i="1" dirty="0"/>
              <a:t>Arthritis Care Res </a:t>
            </a:r>
            <a:r>
              <a:rPr lang="en-ZA" sz="1100" dirty="0"/>
              <a:t>2012</a:t>
            </a:r>
          </a:p>
        </p:txBody>
      </p:sp>
      <p:pic>
        <p:nvPicPr>
          <p:cNvPr id="3" name="Picture 2">
            <a:extLst>
              <a:ext uri="{FF2B5EF4-FFF2-40B4-BE49-F238E27FC236}">
                <a16:creationId xmlns:a16="http://schemas.microsoft.com/office/drawing/2014/main" id="{1539CEA7-1680-EF76-F9D7-08E1F5BEB772}"/>
              </a:ext>
            </a:extLst>
          </p:cNvPr>
          <p:cNvPicPr>
            <a:picLocks noChangeAspect="1"/>
          </p:cNvPicPr>
          <p:nvPr/>
        </p:nvPicPr>
        <p:blipFill>
          <a:blip r:embed="rId4"/>
          <a:srcRect t="8964"/>
          <a:stretch/>
        </p:blipFill>
        <p:spPr>
          <a:xfrm>
            <a:off x="619773" y="2021400"/>
            <a:ext cx="5147325" cy="2808000"/>
          </a:xfrm>
          <a:prstGeom prst="rect">
            <a:avLst/>
          </a:prstGeom>
        </p:spPr>
      </p:pic>
      <p:sp>
        <p:nvSpPr>
          <p:cNvPr id="8" name="TextBox 7">
            <a:extLst>
              <a:ext uri="{FF2B5EF4-FFF2-40B4-BE49-F238E27FC236}">
                <a16:creationId xmlns:a16="http://schemas.microsoft.com/office/drawing/2014/main" id="{70027CE9-1A24-F254-9A60-531EBA7DB025}"/>
              </a:ext>
            </a:extLst>
          </p:cNvPr>
          <p:cNvSpPr txBox="1"/>
          <p:nvPr/>
        </p:nvSpPr>
        <p:spPr>
          <a:xfrm>
            <a:off x="286512" y="4829400"/>
            <a:ext cx="11618976" cy="1477328"/>
          </a:xfrm>
          <a:prstGeom prst="rect">
            <a:avLst/>
          </a:prstGeom>
          <a:noFill/>
        </p:spPr>
        <p:txBody>
          <a:bodyPr wrap="square" rtlCol="0">
            <a:spAutoFit/>
          </a:bodyPr>
          <a:lstStyle/>
          <a:p>
            <a:r>
              <a:rPr lang="en-ZA" dirty="0"/>
              <a:t>SJC, swollen joint count; </a:t>
            </a:r>
          </a:p>
          <a:p>
            <a:r>
              <a:rPr lang="en-ZA" dirty="0"/>
              <a:t>TJC, tender joint count;</a:t>
            </a:r>
          </a:p>
          <a:p>
            <a:r>
              <a:rPr lang="en-ZA" dirty="0"/>
              <a:t> PGA, patient’s global health assessment (0–10.0 cm visual analogue scale [VAS]); </a:t>
            </a:r>
          </a:p>
          <a:p>
            <a:r>
              <a:rPr lang="en-ZA" dirty="0"/>
              <a:t>EGA, evaluator’s global health assessment (0–10.0 cm VAS);</a:t>
            </a:r>
          </a:p>
          <a:p>
            <a:r>
              <a:rPr lang="en-ZA" dirty="0"/>
              <a:t> CRP, C-reactive protein.</a:t>
            </a:r>
          </a:p>
        </p:txBody>
      </p:sp>
    </p:spTree>
    <p:extLst>
      <p:ext uri="{BB962C8B-B14F-4D97-AF65-F5344CB8AC3E}">
        <p14:creationId xmlns:p14="http://schemas.microsoft.com/office/powerpoint/2010/main" val="3913105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E3AA2-76E7-47AF-9E06-E9D5C2603AE5}"/>
              </a:ext>
            </a:extLst>
          </p:cNvPr>
          <p:cNvSpPr>
            <a:spLocks noGrp="1"/>
          </p:cNvSpPr>
          <p:nvPr>
            <p:ph type="title"/>
          </p:nvPr>
        </p:nvSpPr>
        <p:spPr/>
        <p:txBody>
          <a:bodyPr>
            <a:normAutofit/>
          </a:bodyPr>
          <a:lstStyle/>
          <a:p>
            <a:r>
              <a:rPr lang="en-ZA" dirty="0" err="1"/>
              <a:t>TIght</a:t>
            </a:r>
            <a:r>
              <a:rPr lang="en-ZA" dirty="0"/>
              <a:t> </a:t>
            </a:r>
            <a:r>
              <a:rPr lang="en-ZA" dirty="0" err="1"/>
              <a:t>COntrol</a:t>
            </a:r>
            <a:r>
              <a:rPr lang="en-ZA" dirty="0"/>
              <a:t> in Rheumatoid Arthritis (TICORA) study</a:t>
            </a:r>
            <a:endParaRPr lang="en-US" dirty="0"/>
          </a:p>
        </p:txBody>
      </p:sp>
      <p:pic>
        <p:nvPicPr>
          <p:cNvPr id="4" name="Content Placeholder 3">
            <a:extLst>
              <a:ext uri="{FF2B5EF4-FFF2-40B4-BE49-F238E27FC236}">
                <a16:creationId xmlns:a16="http://schemas.microsoft.com/office/drawing/2014/main" id="{96FDC2B5-21EF-4197-95ED-B0E77E0645D2}"/>
              </a:ext>
            </a:extLst>
          </p:cNvPr>
          <p:cNvPicPr>
            <a:picLocks noGrp="1" noChangeAspect="1"/>
          </p:cNvPicPr>
          <p:nvPr>
            <p:ph idx="1"/>
          </p:nvPr>
        </p:nvPicPr>
        <p:blipFill>
          <a:blip r:embed="rId3"/>
          <a:stretch>
            <a:fillRect/>
          </a:stretch>
        </p:blipFill>
        <p:spPr>
          <a:xfrm>
            <a:off x="1208909" y="2041864"/>
            <a:ext cx="3922046" cy="3621889"/>
          </a:xfrm>
          <a:prstGeom prst="rect">
            <a:avLst/>
          </a:prstGeom>
        </p:spPr>
      </p:pic>
      <p:pic>
        <p:nvPicPr>
          <p:cNvPr id="5" name="Picture 1" descr="Slide6">
            <a:extLst>
              <a:ext uri="{FF2B5EF4-FFF2-40B4-BE49-F238E27FC236}">
                <a16:creationId xmlns:a16="http://schemas.microsoft.com/office/drawing/2014/main" id="{69762281-8953-453D-A501-FF32B81D06D3}"/>
              </a:ext>
            </a:extLst>
          </p:cNvPr>
          <p:cNvPicPr>
            <a:picLocks noChangeAspect="1"/>
          </p:cNvPicPr>
          <p:nvPr isPhoto="1"/>
        </p:nvPicPr>
        <p:blipFill>
          <a:blip r:embed="rId4" cstate="print"/>
          <a:srcRect l="8411" t="21238" r="3763" b="7068"/>
          <a:stretch>
            <a:fillRect/>
          </a:stretch>
        </p:blipFill>
        <p:spPr bwMode="auto">
          <a:xfrm>
            <a:off x="5966172" y="2041864"/>
            <a:ext cx="5272957" cy="3489457"/>
          </a:xfrm>
          <a:prstGeom prst="rect">
            <a:avLst/>
          </a:prstGeom>
          <a:noFill/>
          <a:ln w="9525">
            <a:noFill/>
            <a:miter lim="800000"/>
            <a:headEnd/>
            <a:tailEnd/>
          </a:ln>
        </p:spPr>
      </p:pic>
      <p:sp>
        <p:nvSpPr>
          <p:cNvPr id="6" name="Rectangle 5">
            <a:extLst>
              <a:ext uri="{FF2B5EF4-FFF2-40B4-BE49-F238E27FC236}">
                <a16:creationId xmlns:a16="http://schemas.microsoft.com/office/drawing/2014/main" id="{5524FA96-BF82-470F-BE19-E40EF44DC36B}"/>
              </a:ext>
            </a:extLst>
          </p:cNvPr>
          <p:cNvSpPr/>
          <p:nvPr/>
        </p:nvSpPr>
        <p:spPr>
          <a:xfrm>
            <a:off x="9710273" y="6005289"/>
            <a:ext cx="1701107" cy="261610"/>
          </a:xfrm>
          <a:prstGeom prst="rect">
            <a:avLst/>
          </a:prstGeom>
        </p:spPr>
        <p:txBody>
          <a:bodyPr wrap="none">
            <a:spAutoFit/>
          </a:bodyPr>
          <a:lstStyle/>
          <a:p>
            <a:r>
              <a:rPr lang="en-ZA" sz="1100" dirty="0" err="1"/>
              <a:t>Grigor</a:t>
            </a:r>
            <a:r>
              <a:rPr lang="en-ZA" sz="1100" dirty="0"/>
              <a:t> </a:t>
            </a:r>
            <a:r>
              <a:rPr lang="en-ZA" sz="1100" dirty="0" err="1"/>
              <a:t>C,et</a:t>
            </a:r>
            <a:r>
              <a:rPr lang="en-ZA" sz="1100" dirty="0"/>
              <a:t> al. </a:t>
            </a:r>
            <a:r>
              <a:rPr lang="en-ZA" sz="1100" i="1" dirty="0"/>
              <a:t>Lancet </a:t>
            </a:r>
            <a:r>
              <a:rPr lang="en-ZA" sz="1100" dirty="0"/>
              <a:t>2004</a:t>
            </a:r>
          </a:p>
        </p:txBody>
      </p:sp>
    </p:spTree>
    <p:extLst>
      <p:ext uri="{BB962C8B-B14F-4D97-AF65-F5344CB8AC3E}">
        <p14:creationId xmlns:p14="http://schemas.microsoft.com/office/powerpoint/2010/main" val="254671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D327-4633-48B6-A37B-5326857D35B5}"/>
              </a:ext>
            </a:extLst>
          </p:cNvPr>
          <p:cNvSpPr>
            <a:spLocks noGrp="1"/>
          </p:cNvSpPr>
          <p:nvPr>
            <p:ph type="title"/>
          </p:nvPr>
        </p:nvSpPr>
        <p:spPr/>
        <p:txBody>
          <a:bodyPr/>
          <a:lstStyle/>
          <a:p>
            <a:r>
              <a:rPr lang="en-ZA" dirty="0">
                <a:latin typeface="+mn-lt"/>
              </a:rPr>
              <a:t>Introduction</a:t>
            </a:r>
            <a:endParaRPr lang="en-US" dirty="0">
              <a:latin typeface="+mn-lt"/>
            </a:endParaRPr>
          </a:p>
        </p:txBody>
      </p:sp>
      <p:sp>
        <p:nvSpPr>
          <p:cNvPr id="3" name="Content Placeholder 2">
            <a:extLst>
              <a:ext uri="{FF2B5EF4-FFF2-40B4-BE49-F238E27FC236}">
                <a16:creationId xmlns:a16="http://schemas.microsoft.com/office/drawing/2014/main" id="{9E3A3A03-2360-4C60-8F74-1729A38D72AB}"/>
              </a:ext>
            </a:extLst>
          </p:cNvPr>
          <p:cNvSpPr>
            <a:spLocks noGrp="1"/>
          </p:cNvSpPr>
          <p:nvPr>
            <p:ph idx="1"/>
          </p:nvPr>
        </p:nvSpPr>
        <p:spPr>
          <a:xfrm>
            <a:off x="1097280" y="1995203"/>
            <a:ext cx="10058400" cy="4023360"/>
          </a:xfrm>
        </p:spPr>
        <p:txBody>
          <a:bodyPr>
            <a:normAutofit fontScale="92500" lnSpcReduction="20000"/>
          </a:bodyPr>
          <a:lstStyle/>
          <a:p>
            <a:pPr>
              <a:buFont typeface="Wingdings" panose="05000000000000000000" pitchFamily="2" charset="2"/>
              <a:buChar char="§"/>
            </a:pPr>
            <a:r>
              <a:rPr lang="en-ZA" dirty="0"/>
              <a:t>Rheumatoid arthritis (RA) – chronic progressive multi-system autoimmune disorder with a predilection for synovial lining of joints and tendons </a:t>
            </a:r>
          </a:p>
          <a:p>
            <a:pPr marL="0" indent="0">
              <a:buNone/>
            </a:pPr>
            <a:endParaRPr lang="en-ZA" dirty="0"/>
          </a:p>
          <a:p>
            <a:pPr>
              <a:buFont typeface="Wingdings" panose="05000000000000000000" pitchFamily="2" charset="2"/>
              <a:buChar char="§"/>
            </a:pPr>
            <a:r>
              <a:rPr lang="en-ZA" dirty="0"/>
              <a:t>Prevalence of RA: ~1% of the population (F:M = 4:1 ; Age of onset: 30-50 years)</a:t>
            </a:r>
          </a:p>
          <a:p>
            <a:pPr marL="0" indent="0">
              <a:buNone/>
            </a:pPr>
            <a:endParaRPr lang="en-ZA" dirty="0"/>
          </a:p>
          <a:p>
            <a:pPr>
              <a:buFont typeface="Wingdings" panose="05000000000000000000" pitchFamily="2" charset="2"/>
              <a:buChar char="§"/>
            </a:pPr>
            <a:r>
              <a:rPr lang="en-ZA" dirty="0"/>
              <a:t>Early and common involvement of the small joints of the hands</a:t>
            </a:r>
          </a:p>
          <a:p>
            <a:pPr>
              <a:buFont typeface="Wingdings" panose="05000000000000000000" pitchFamily="2" charset="2"/>
              <a:buChar char="§"/>
            </a:pPr>
            <a:endParaRPr lang="en-ZA" dirty="0"/>
          </a:p>
          <a:p>
            <a:pPr>
              <a:buFont typeface="Wingdings" panose="05000000000000000000" pitchFamily="2" charset="2"/>
              <a:buChar char="§"/>
            </a:pPr>
            <a:r>
              <a:rPr lang="en-ZA" dirty="0"/>
              <a:t>Joint damage and subsequent deformity leads to considerable functional disability</a:t>
            </a:r>
          </a:p>
          <a:p>
            <a:pPr>
              <a:buFont typeface="Wingdings" panose="05000000000000000000" pitchFamily="2" charset="2"/>
              <a:buChar char="§"/>
            </a:pPr>
            <a:endParaRPr lang="en-ZA" dirty="0"/>
          </a:p>
          <a:p>
            <a:pPr>
              <a:buFont typeface="Wingdings" panose="05000000000000000000" pitchFamily="2" charset="2"/>
              <a:buChar char="§"/>
            </a:pPr>
            <a:r>
              <a:rPr lang="en-ZA" dirty="0"/>
              <a:t>Black South Africans with established RA have significantly worse functional disability compared to SLE patients</a:t>
            </a:r>
          </a:p>
          <a:p>
            <a:endParaRPr lang="en-US" dirty="0"/>
          </a:p>
        </p:txBody>
      </p:sp>
      <p:sp>
        <p:nvSpPr>
          <p:cNvPr id="5" name="Rectangle 4">
            <a:extLst>
              <a:ext uri="{FF2B5EF4-FFF2-40B4-BE49-F238E27FC236}">
                <a16:creationId xmlns:a16="http://schemas.microsoft.com/office/drawing/2014/main" id="{56428AB0-C57C-425B-A1F1-BE3728BBB8C5}"/>
              </a:ext>
            </a:extLst>
          </p:cNvPr>
          <p:cNvSpPr/>
          <p:nvPr/>
        </p:nvSpPr>
        <p:spPr>
          <a:xfrm>
            <a:off x="8974382" y="5704856"/>
            <a:ext cx="2453786" cy="600164"/>
          </a:xfrm>
          <a:prstGeom prst="rect">
            <a:avLst/>
          </a:prstGeom>
        </p:spPr>
        <p:txBody>
          <a:bodyPr wrap="square">
            <a:spAutoFit/>
          </a:bodyPr>
          <a:lstStyle/>
          <a:p>
            <a:r>
              <a:rPr lang="en-ZA" sz="1100" dirty="0" err="1"/>
              <a:t>Alamanos</a:t>
            </a:r>
            <a:r>
              <a:rPr lang="en-ZA" sz="1100" dirty="0"/>
              <a:t> Y et al. </a:t>
            </a:r>
            <a:r>
              <a:rPr lang="en-ZA" sz="1100" i="1" dirty="0" err="1"/>
              <a:t>Autoimmun</a:t>
            </a:r>
            <a:r>
              <a:rPr lang="en-ZA" sz="1100" i="1" dirty="0"/>
              <a:t> Rev </a:t>
            </a:r>
            <a:r>
              <a:rPr lang="en-ZA" sz="1100" dirty="0"/>
              <a:t>2005</a:t>
            </a:r>
          </a:p>
          <a:p>
            <a:r>
              <a:rPr lang="en-ZA" sz="1100" dirty="0"/>
              <a:t>Paco MJ et al. </a:t>
            </a:r>
            <a:r>
              <a:rPr lang="en-ZA" sz="1100" i="1" dirty="0"/>
              <a:t>Arthritis Rheum </a:t>
            </a:r>
            <a:r>
              <a:rPr lang="en-ZA" sz="1100" dirty="0"/>
              <a:t>2001</a:t>
            </a:r>
          </a:p>
          <a:p>
            <a:r>
              <a:rPr lang="en-ZA" sz="1100" dirty="0" err="1"/>
              <a:t>Benitha</a:t>
            </a:r>
            <a:r>
              <a:rPr lang="en-ZA" sz="1100" dirty="0"/>
              <a:t> R et al. </a:t>
            </a:r>
            <a:r>
              <a:rPr lang="en-ZA" sz="1100" i="1" dirty="0"/>
              <a:t>Clin </a:t>
            </a:r>
            <a:r>
              <a:rPr lang="en-ZA" sz="1100" i="1" dirty="0" err="1"/>
              <a:t>Rheumatol</a:t>
            </a:r>
            <a:r>
              <a:rPr lang="en-ZA" sz="1100" i="1" dirty="0"/>
              <a:t> </a:t>
            </a:r>
            <a:r>
              <a:rPr lang="en-ZA" sz="1100" dirty="0"/>
              <a:t>2007</a:t>
            </a:r>
          </a:p>
        </p:txBody>
      </p:sp>
    </p:spTree>
    <p:extLst>
      <p:ext uri="{BB962C8B-B14F-4D97-AF65-F5344CB8AC3E}">
        <p14:creationId xmlns:p14="http://schemas.microsoft.com/office/powerpoint/2010/main" val="4038209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3779-8CC5-4E7C-BEA6-EFA27CD86C1C}"/>
              </a:ext>
            </a:extLst>
          </p:cNvPr>
          <p:cNvSpPr>
            <a:spLocks noGrp="1"/>
          </p:cNvSpPr>
          <p:nvPr>
            <p:ph type="title"/>
          </p:nvPr>
        </p:nvSpPr>
        <p:spPr/>
        <p:txBody>
          <a:bodyPr/>
          <a:lstStyle/>
          <a:p>
            <a:r>
              <a:rPr lang="en-ZA" dirty="0"/>
              <a:t>In a local setting</a:t>
            </a:r>
            <a:endParaRPr lang="en-US" dirty="0"/>
          </a:p>
        </p:txBody>
      </p:sp>
      <p:graphicFrame>
        <p:nvGraphicFramePr>
          <p:cNvPr id="4" name="Content Placeholder 3">
            <a:extLst>
              <a:ext uri="{FF2B5EF4-FFF2-40B4-BE49-F238E27FC236}">
                <a16:creationId xmlns:a16="http://schemas.microsoft.com/office/drawing/2014/main" id="{E5C31CCA-38E5-47F5-ADF4-48B6A4E0C608}"/>
              </a:ext>
            </a:extLst>
          </p:cNvPr>
          <p:cNvGraphicFramePr>
            <a:graphicFrameLocks noGrp="1"/>
          </p:cNvGraphicFramePr>
          <p:nvPr>
            <p:ph idx="1"/>
            <p:extLst>
              <p:ext uri="{D42A27DB-BD31-4B8C-83A1-F6EECF244321}">
                <p14:modId xmlns:p14="http://schemas.microsoft.com/office/powerpoint/2010/main" val="3456935752"/>
              </p:ext>
            </p:extLst>
          </p:nvPr>
        </p:nvGraphicFramePr>
        <p:xfrm>
          <a:off x="1664108" y="2353571"/>
          <a:ext cx="8863784" cy="3168339"/>
        </p:xfrm>
        <a:graphic>
          <a:graphicData uri="http://schemas.openxmlformats.org/drawingml/2006/table">
            <a:tbl>
              <a:tblPr firstRow="1" bandRow="1">
                <a:tableStyleId>{5C22544A-7EE6-4342-B048-85BDC9FD1C3A}</a:tableStyleId>
              </a:tblPr>
              <a:tblGrid>
                <a:gridCol w="2215946">
                  <a:extLst>
                    <a:ext uri="{9D8B030D-6E8A-4147-A177-3AD203B41FA5}">
                      <a16:colId xmlns:a16="http://schemas.microsoft.com/office/drawing/2014/main" val="3291314805"/>
                    </a:ext>
                  </a:extLst>
                </a:gridCol>
                <a:gridCol w="2215946">
                  <a:extLst>
                    <a:ext uri="{9D8B030D-6E8A-4147-A177-3AD203B41FA5}">
                      <a16:colId xmlns:a16="http://schemas.microsoft.com/office/drawing/2014/main" val="2066589725"/>
                    </a:ext>
                  </a:extLst>
                </a:gridCol>
                <a:gridCol w="2215946">
                  <a:extLst>
                    <a:ext uri="{9D8B030D-6E8A-4147-A177-3AD203B41FA5}">
                      <a16:colId xmlns:a16="http://schemas.microsoft.com/office/drawing/2014/main" val="891649320"/>
                    </a:ext>
                  </a:extLst>
                </a:gridCol>
                <a:gridCol w="2215946">
                  <a:extLst>
                    <a:ext uri="{9D8B030D-6E8A-4147-A177-3AD203B41FA5}">
                      <a16:colId xmlns:a16="http://schemas.microsoft.com/office/drawing/2014/main" val="576691140"/>
                    </a:ext>
                  </a:extLst>
                </a:gridCol>
              </a:tblGrid>
              <a:tr h="1113855">
                <a:tc>
                  <a:txBody>
                    <a:bodyPr/>
                    <a:lstStyle/>
                    <a:p>
                      <a:endParaRPr lang="en-ZA" dirty="0"/>
                    </a:p>
                  </a:txBody>
                  <a:tcPr/>
                </a:tc>
                <a:tc>
                  <a:txBody>
                    <a:bodyPr/>
                    <a:lstStyle/>
                    <a:p>
                      <a:pPr algn="ctr"/>
                      <a:r>
                        <a:rPr lang="en-ZA" dirty="0"/>
                        <a:t>Tight Control Strategy</a:t>
                      </a:r>
                    </a:p>
                    <a:p>
                      <a:pPr algn="ctr"/>
                      <a:r>
                        <a:rPr lang="en-ZA" dirty="0"/>
                        <a:t>(</a:t>
                      </a:r>
                      <a:r>
                        <a:rPr lang="en-ZA" i="1" dirty="0"/>
                        <a:t>n</a:t>
                      </a:r>
                      <a:r>
                        <a:rPr lang="en-ZA" dirty="0"/>
                        <a:t>=98)</a:t>
                      </a:r>
                    </a:p>
                  </a:txBody>
                  <a:tcPr/>
                </a:tc>
                <a:tc>
                  <a:txBody>
                    <a:bodyPr/>
                    <a:lstStyle/>
                    <a:p>
                      <a:pPr algn="ctr"/>
                      <a:r>
                        <a:rPr lang="en-ZA" dirty="0"/>
                        <a:t>Historical</a:t>
                      </a:r>
                      <a:r>
                        <a:rPr lang="en-ZA" baseline="0" dirty="0"/>
                        <a:t> Cohort</a:t>
                      </a:r>
                    </a:p>
                    <a:p>
                      <a:pPr algn="ctr"/>
                      <a:r>
                        <a:rPr lang="en-ZA" i="0" baseline="0" dirty="0"/>
                        <a:t>(</a:t>
                      </a:r>
                      <a:r>
                        <a:rPr lang="en-ZA" i="1" baseline="0" dirty="0"/>
                        <a:t>n</a:t>
                      </a:r>
                      <a:r>
                        <a:rPr lang="en-ZA" i="0" baseline="0" dirty="0"/>
                        <a:t>=134</a:t>
                      </a:r>
                      <a:r>
                        <a:rPr lang="en-ZA" baseline="0" dirty="0"/>
                        <a:t>)</a:t>
                      </a:r>
                      <a:endParaRPr lang="en-ZA" dirty="0"/>
                    </a:p>
                  </a:txBody>
                  <a:tcPr/>
                </a:tc>
                <a:tc>
                  <a:txBody>
                    <a:bodyPr/>
                    <a:lstStyle/>
                    <a:p>
                      <a:pPr algn="ctr"/>
                      <a:endParaRPr lang="en-ZA" dirty="0"/>
                    </a:p>
                    <a:p>
                      <a:pPr algn="ctr"/>
                      <a:endParaRPr lang="en-ZA" dirty="0"/>
                    </a:p>
                    <a:p>
                      <a:pPr algn="ctr"/>
                      <a:r>
                        <a:rPr lang="en-ZA" i="1" dirty="0"/>
                        <a:t>p</a:t>
                      </a:r>
                      <a:r>
                        <a:rPr lang="en-ZA" dirty="0"/>
                        <a:t>-value</a:t>
                      </a:r>
                    </a:p>
                  </a:txBody>
                  <a:tcPr/>
                </a:tc>
                <a:extLst>
                  <a:ext uri="{0D108BD9-81ED-4DB2-BD59-A6C34878D82A}">
                    <a16:rowId xmlns:a16="http://schemas.microsoft.com/office/drawing/2014/main" val="2754444241"/>
                  </a:ext>
                </a:extLst>
              </a:tr>
              <a:tr h="547862">
                <a:tc>
                  <a:txBody>
                    <a:bodyPr/>
                    <a:lstStyle/>
                    <a:p>
                      <a:r>
                        <a:rPr lang="en-ZA" dirty="0"/>
                        <a:t>Remission,</a:t>
                      </a:r>
                      <a:r>
                        <a:rPr lang="en-ZA" baseline="0" dirty="0"/>
                        <a:t> </a:t>
                      </a:r>
                      <a:r>
                        <a:rPr lang="en-ZA" i="1" baseline="0" dirty="0"/>
                        <a:t>n</a:t>
                      </a:r>
                      <a:r>
                        <a:rPr lang="en-ZA" baseline="0" dirty="0"/>
                        <a:t> (%)</a:t>
                      </a:r>
                      <a:endParaRPr lang="en-ZA" dirty="0"/>
                    </a:p>
                  </a:txBody>
                  <a:tcPr/>
                </a:tc>
                <a:tc>
                  <a:txBody>
                    <a:bodyPr/>
                    <a:lstStyle/>
                    <a:p>
                      <a:pPr algn="ctr"/>
                      <a:r>
                        <a:rPr lang="en-ZA" dirty="0"/>
                        <a:t>33 (33.7)</a:t>
                      </a:r>
                    </a:p>
                  </a:txBody>
                  <a:tcPr/>
                </a:tc>
                <a:tc>
                  <a:txBody>
                    <a:bodyPr/>
                    <a:lstStyle/>
                    <a:p>
                      <a:pPr algn="ctr"/>
                      <a:r>
                        <a:rPr lang="en-ZA" dirty="0"/>
                        <a:t>13 (10.4)</a:t>
                      </a:r>
                    </a:p>
                  </a:txBody>
                  <a:tcPr/>
                </a:tc>
                <a:tc>
                  <a:txBody>
                    <a:bodyPr/>
                    <a:lstStyle/>
                    <a:p>
                      <a:pPr algn="ctr"/>
                      <a:r>
                        <a:rPr lang="en-ZA" dirty="0"/>
                        <a:t>&lt;0.0001</a:t>
                      </a:r>
                    </a:p>
                  </a:txBody>
                  <a:tcPr/>
                </a:tc>
                <a:extLst>
                  <a:ext uri="{0D108BD9-81ED-4DB2-BD59-A6C34878D82A}">
                    <a16:rowId xmlns:a16="http://schemas.microsoft.com/office/drawing/2014/main" val="2428092285"/>
                  </a:ext>
                </a:extLst>
              </a:tr>
              <a:tr h="547862">
                <a:tc>
                  <a:txBody>
                    <a:bodyPr/>
                    <a:lstStyle/>
                    <a:p>
                      <a:r>
                        <a:rPr lang="en-ZA" dirty="0"/>
                        <a:t>LDA,</a:t>
                      </a:r>
                      <a:r>
                        <a:rPr lang="en-ZA" i="1" dirty="0"/>
                        <a:t> n</a:t>
                      </a:r>
                      <a:r>
                        <a:rPr lang="en-ZA" dirty="0"/>
                        <a:t> (%)</a:t>
                      </a:r>
                    </a:p>
                  </a:txBody>
                  <a:tcPr/>
                </a:tc>
                <a:tc>
                  <a:txBody>
                    <a:bodyPr/>
                    <a:lstStyle/>
                    <a:p>
                      <a:pPr algn="ctr"/>
                      <a:r>
                        <a:rPr lang="en-ZA" dirty="0"/>
                        <a:t>30 (30.6)</a:t>
                      </a:r>
                    </a:p>
                  </a:txBody>
                  <a:tcPr/>
                </a:tc>
                <a:tc>
                  <a:txBody>
                    <a:bodyPr/>
                    <a:lstStyle/>
                    <a:p>
                      <a:pPr algn="ctr"/>
                      <a:r>
                        <a:rPr lang="en-ZA" dirty="0"/>
                        <a:t>24 (17.9)</a:t>
                      </a:r>
                    </a:p>
                  </a:txBody>
                  <a:tcPr/>
                </a:tc>
                <a:tc>
                  <a:txBody>
                    <a:bodyPr/>
                    <a:lstStyle/>
                    <a:p>
                      <a:pPr algn="ctr"/>
                      <a:r>
                        <a:rPr lang="en-ZA" dirty="0"/>
                        <a:t>   0.028</a:t>
                      </a:r>
                    </a:p>
                  </a:txBody>
                  <a:tcPr/>
                </a:tc>
                <a:extLst>
                  <a:ext uri="{0D108BD9-81ED-4DB2-BD59-A6C34878D82A}">
                    <a16:rowId xmlns:a16="http://schemas.microsoft.com/office/drawing/2014/main" val="90258985"/>
                  </a:ext>
                </a:extLst>
              </a:tr>
              <a:tr h="958760">
                <a:tc>
                  <a:txBody>
                    <a:bodyPr/>
                    <a:lstStyle/>
                    <a:p>
                      <a:r>
                        <a:rPr lang="en-ZA" dirty="0"/>
                        <a:t>Patients lost to follow-up,</a:t>
                      </a:r>
                      <a:r>
                        <a:rPr lang="en-ZA" i="1" dirty="0"/>
                        <a:t> n</a:t>
                      </a:r>
                      <a:r>
                        <a:rPr lang="en-ZA" dirty="0"/>
                        <a:t> (%)</a:t>
                      </a:r>
                    </a:p>
                  </a:txBody>
                  <a:tcPr/>
                </a:tc>
                <a:tc>
                  <a:txBody>
                    <a:bodyPr/>
                    <a:lstStyle/>
                    <a:p>
                      <a:pPr algn="ctr"/>
                      <a:r>
                        <a:rPr lang="en-ZA" dirty="0"/>
                        <a:t>2(2.0)</a:t>
                      </a:r>
                    </a:p>
                  </a:txBody>
                  <a:tcPr/>
                </a:tc>
                <a:tc>
                  <a:txBody>
                    <a:bodyPr/>
                    <a:lstStyle/>
                    <a:p>
                      <a:pPr algn="ctr"/>
                      <a:r>
                        <a:rPr lang="en-ZA" dirty="0"/>
                        <a:t>35 (20.5)</a:t>
                      </a:r>
                    </a:p>
                  </a:txBody>
                  <a:tcPr/>
                </a:tc>
                <a:tc>
                  <a:txBody>
                    <a:bodyPr/>
                    <a:lstStyle/>
                    <a:p>
                      <a:pPr algn="ctr"/>
                      <a:r>
                        <a:rPr lang="en-ZA" dirty="0"/>
                        <a:t>&lt;0.0001</a:t>
                      </a:r>
                    </a:p>
                  </a:txBody>
                  <a:tcPr/>
                </a:tc>
                <a:extLst>
                  <a:ext uri="{0D108BD9-81ED-4DB2-BD59-A6C34878D82A}">
                    <a16:rowId xmlns:a16="http://schemas.microsoft.com/office/drawing/2014/main" val="3161956748"/>
                  </a:ext>
                </a:extLst>
              </a:tr>
            </a:tbl>
          </a:graphicData>
        </a:graphic>
      </p:graphicFrame>
      <p:sp>
        <p:nvSpPr>
          <p:cNvPr id="5" name="Rectangle 4">
            <a:extLst>
              <a:ext uri="{FF2B5EF4-FFF2-40B4-BE49-F238E27FC236}">
                <a16:creationId xmlns:a16="http://schemas.microsoft.com/office/drawing/2014/main" id="{0A8B70E1-6347-4CBB-9BDA-29D6CC869086}"/>
              </a:ext>
            </a:extLst>
          </p:cNvPr>
          <p:cNvSpPr/>
          <p:nvPr/>
        </p:nvSpPr>
        <p:spPr>
          <a:xfrm>
            <a:off x="9009257" y="6007316"/>
            <a:ext cx="2400016" cy="261610"/>
          </a:xfrm>
          <a:prstGeom prst="rect">
            <a:avLst/>
          </a:prstGeom>
        </p:spPr>
        <p:txBody>
          <a:bodyPr wrap="none">
            <a:spAutoFit/>
          </a:bodyPr>
          <a:lstStyle/>
          <a:p>
            <a:r>
              <a:rPr lang="en-ZA" sz="1100" dirty="0"/>
              <a:t>Hodkinson B et al. </a:t>
            </a:r>
            <a:r>
              <a:rPr lang="en-ZA" sz="1100" i="1" dirty="0"/>
              <a:t>Rheumatology</a:t>
            </a:r>
            <a:r>
              <a:rPr lang="en-ZA" sz="1100" dirty="0"/>
              <a:t> 2015</a:t>
            </a:r>
          </a:p>
        </p:txBody>
      </p:sp>
    </p:spTree>
    <p:extLst>
      <p:ext uri="{BB962C8B-B14F-4D97-AF65-F5344CB8AC3E}">
        <p14:creationId xmlns:p14="http://schemas.microsoft.com/office/powerpoint/2010/main" val="2764690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8C40-4DDE-459C-8C0A-F16B523B985C}"/>
              </a:ext>
            </a:extLst>
          </p:cNvPr>
          <p:cNvSpPr>
            <a:spLocks noGrp="1"/>
          </p:cNvSpPr>
          <p:nvPr>
            <p:ph type="title"/>
          </p:nvPr>
        </p:nvSpPr>
        <p:spPr/>
        <p:txBody>
          <a:bodyPr/>
          <a:lstStyle/>
          <a:p>
            <a:r>
              <a:rPr lang="en-ZA" dirty="0"/>
              <a:t>Comorbidities in RA</a:t>
            </a:r>
            <a:endParaRPr lang="en-US" dirty="0"/>
          </a:p>
        </p:txBody>
      </p:sp>
      <p:sp>
        <p:nvSpPr>
          <p:cNvPr id="3" name="Content Placeholder 2">
            <a:extLst>
              <a:ext uri="{FF2B5EF4-FFF2-40B4-BE49-F238E27FC236}">
                <a16:creationId xmlns:a16="http://schemas.microsoft.com/office/drawing/2014/main" id="{1255B8A5-09A4-4F34-9593-1BF2C6DCCCB8}"/>
              </a:ext>
            </a:extLst>
          </p:cNvPr>
          <p:cNvSpPr>
            <a:spLocks noGrp="1"/>
          </p:cNvSpPr>
          <p:nvPr>
            <p:ph idx="1"/>
          </p:nvPr>
        </p:nvSpPr>
        <p:spPr/>
        <p:txBody>
          <a:bodyPr>
            <a:normAutofit/>
          </a:bodyPr>
          <a:lstStyle/>
          <a:p>
            <a:pPr>
              <a:buFont typeface="Arial" panose="020B0604020202020204" pitchFamily="34" charset="0"/>
              <a:buChar char="•"/>
            </a:pPr>
            <a:r>
              <a:rPr lang="en-ZA" b="1" dirty="0"/>
              <a:t>Cardiovascular disease (CVD)</a:t>
            </a:r>
            <a:r>
              <a:rPr lang="en-ZA" dirty="0"/>
              <a:t>: ischemic heart disease, subclinical atherosclerosis and heart failure</a:t>
            </a:r>
          </a:p>
          <a:p>
            <a:pPr>
              <a:buFont typeface="Arial" panose="020B0604020202020204" pitchFamily="34" charset="0"/>
              <a:buChar char="•"/>
            </a:pPr>
            <a:r>
              <a:rPr lang="en-ZA" b="1" dirty="0"/>
              <a:t>Infections</a:t>
            </a:r>
            <a:r>
              <a:rPr lang="en-ZA" dirty="0"/>
              <a:t>: increase risk of serious infections</a:t>
            </a:r>
          </a:p>
          <a:p>
            <a:pPr>
              <a:buFont typeface="Arial" panose="020B0604020202020204" pitchFamily="34" charset="0"/>
              <a:buChar char="•"/>
            </a:pPr>
            <a:r>
              <a:rPr lang="en-ZA" b="1" dirty="0"/>
              <a:t>NSAID induced Peptic Ulcer disease</a:t>
            </a:r>
          </a:p>
          <a:p>
            <a:pPr>
              <a:buFont typeface="Arial" panose="020B0604020202020204" pitchFamily="34" charset="0"/>
              <a:buChar char="•"/>
            </a:pPr>
            <a:r>
              <a:rPr lang="en-ZA" b="1" dirty="0"/>
              <a:t>Mental health conditions</a:t>
            </a:r>
            <a:r>
              <a:rPr lang="en-ZA" dirty="0"/>
              <a:t>: depression and anxiety</a:t>
            </a:r>
            <a:br>
              <a:rPr lang="en-ZA" dirty="0"/>
            </a:br>
            <a:r>
              <a:rPr lang="en-ZA" b="1" dirty="0"/>
              <a:t>Malignancies</a:t>
            </a:r>
            <a:r>
              <a:rPr lang="en-ZA" dirty="0"/>
              <a:t>: increased incidence of  lymphoproliferative malignancies</a:t>
            </a:r>
          </a:p>
          <a:p>
            <a:pPr>
              <a:buFont typeface="Wingdings" panose="05000000000000000000" pitchFamily="2" charset="2"/>
              <a:buChar char="§"/>
            </a:pPr>
            <a:r>
              <a:rPr lang="en-ZA" b="1" dirty="0"/>
              <a:t>Osteoporosis</a:t>
            </a:r>
            <a:r>
              <a:rPr lang="en-ZA" dirty="0"/>
              <a:t>: increase fracture risk</a:t>
            </a:r>
          </a:p>
          <a:p>
            <a:endParaRPr lang="en-US" dirty="0"/>
          </a:p>
        </p:txBody>
      </p:sp>
      <p:sp>
        <p:nvSpPr>
          <p:cNvPr id="4" name="Rectangle 3">
            <a:extLst>
              <a:ext uri="{FF2B5EF4-FFF2-40B4-BE49-F238E27FC236}">
                <a16:creationId xmlns:a16="http://schemas.microsoft.com/office/drawing/2014/main" id="{49D557C5-E6FB-4835-B433-F36D9821F188}"/>
              </a:ext>
            </a:extLst>
          </p:cNvPr>
          <p:cNvSpPr/>
          <p:nvPr/>
        </p:nvSpPr>
        <p:spPr>
          <a:xfrm>
            <a:off x="8276947" y="5869094"/>
            <a:ext cx="3255146" cy="430887"/>
          </a:xfrm>
          <a:prstGeom prst="rect">
            <a:avLst/>
          </a:prstGeom>
        </p:spPr>
        <p:txBody>
          <a:bodyPr wrap="square">
            <a:spAutoFit/>
          </a:bodyPr>
          <a:lstStyle/>
          <a:p>
            <a:r>
              <a:rPr lang="en-ZA" sz="1100" dirty="0"/>
              <a:t>Michaud K et al. </a:t>
            </a:r>
            <a:r>
              <a:rPr lang="en-ZA" sz="1100" i="1" dirty="0"/>
              <a:t>Best </a:t>
            </a:r>
            <a:r>
              <a:rPr lang="en-ZA" sz="1100" i="1" dirty="0" err="1"/>
              <a:t>Pract</a:t>
            </a:r>
            <a:r>
              <a:rPr lang="en-ZA" sz="1100" i="1" dirty="0"/>
              <a:t> Res Clin </a:t>
            </a:r>
            <a:r>
              <a:rPr lang="en-ZA" sz="1100" i="1" dirty="0" err="1"/>
              <a:t>Rheumatol</a:t>
            </a:r>
            <a:r>
              <a:rPr lang="en-ZA" sz="1100" i="1" dirty="0"/>
              <a:t> </a:t>
            </a:r>
            <a:r>
              <a:rPr lang="en-ZA" sz="1100" dirty="0"/>
              <a:t>2007</a:t>
            </a:r>
          </a:p>
          <a:p>
            <a:r>
              <a:rPr lang="en-ZA" sz="1100" dirty="0" err="1"/>
              <a:t>Dougados</a:t>
            </a:r>
            <a:r>
              <a:rPr lang="en-ZA" sz="1100" dirty="0"/>
              <a:t> M et al. </a:t>
            </a:r>
            <a:r>
              <a:rPr lang="en-ZA" sz="1100" i="1" dirty="0"/>
              <a:t>Ann Rheum Dis </a:t>
            </a:r>
            <a:r>
              <a:rPr lang="en-ZA" sz="1100" dirty="0"/>
              <a:t>2013</a:t>
            </a:r>
          </a:p>
        </p:txBody>
      </p:sp>
      <p:pic>
        <p:nvPicPr>
          <p:cNvPr id="5" name="Picture 4">
            <a:extLst>
              <a:ext uri="{FF2B5EF4-FFF2-40B4-BE49-F238E27FC236}">
                <a16:creationId xmlns:a16="http://schemas.microsoft.com/office/drawing/2014/main" id="{F71B7E93-29C6-6AD4-3077-A57B104F0E26}"/>
              </a:ext>
            </a:extLst>
          </p:cNvPr>
          <p:cNvPicPr>
            <a:picLocks noChangeAspect="1"/>
          </p:cNvPicPr>
          <p:nvPr/>
        </p:nvPicPr>
        <p:blipFill rotWithShape="1">
          <a:blip r:embed="rId3"/>
          <a:srcRect l="19610" t="42083" r="16740" b="36158"/>
          <a:stretch/>
        </p:blipFill>
        <p:spPr bwMode="auto">
          <a:xfrm>
            <a:off x="224476" y="4658060"/>
            <a:ext cx="11779624" cy="22671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3354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55E8-AFEE-4098-98F6-A3E9F73B4FAA}"/>
              </a:ext>
            </a:extLst>
          </p:cNvPr>
          <p:cNvSpPr>
            <a:spLocks noGrp="1"/>
          </p:cNvSpPr>
          <p:nvPr>
            <p:ph type="title"/>
          </p:nvPr>
        </p:nvSpPr>
        <p:spPr/>
        <p:txBody>
          <a:bodyPr/>
          <a:lstStyle/>
          <a:p>
            <a:r>
              <a:rPr lang="en-ZA" dirty="0"/>
              <a:t>Take home messages</a:t>
            </a:r>
            <a:endParaRPr lang="en-US" dirty="0"/>
          </a:p>
        </p:txBody>
      </p:sp>
      <p:sp>
        <p:nvSpPr>
          <p:cNvPr id="3" name="Content Placeholder 2">
            <a:extLst>
              <a:ext uri="{FF2B5EF4-FFF2-40B4-BE49-F238E27FC236}">
                <a16:creationId xmlns:a16="http://schemas.microsoft.com/office/drawing/2014/main" id="{3CC8964E-5DC3-4C79-9D13-2DA831A42272}"/>
              </a:ext>
            </a:extLst>
          </p:cNvPr>
          <p:cNvSpPr>
            <a:spLocks noGrp="1"/>
          </p:cNvSpPr>
          <p:nvPr>
            <p:ph idx="1"/>
          </p:nvPr>
        </p:nvSpPr>
        <p:spPr>
          <a:xfrm>
            <a:off x="1212690" y="2038239"/>
            <a:ext cx="10058400" cy="4342002"/>
          </a:xfrm>
        </p:spPr>
        <p:txBody>
          <a:bodyPr>
            <a:normAutofit/>
          </a:bodyPr>
          <a:lstStyle/>
          <a:p>
            <a:pPr>
              <a:lnSpc>
                <a:spcPct val="150000"/>
              </a:lnSpc>
              <a:buFont typeface="Wingdings" panose="05000000000000000000" pitchFamily="2" charset="2"/>
              <a:buChar char="§"/>
            </a:pPr>
            <a:r>
              <a:rPr lang="en-ZA" dirty="0"/>
              <a:t>Inadequately treated RA leads to significant functional disability and morbidity</a:t>
            </a:r>
          </a:p>
          <a:p>
            <a:pPr>
              <a:lnSpc>
                <a:spcPct val="150000"/>
              </a:lnSpc>
              <a:buFont typeface="Wingdings" panose="05000000000000000000" pitchFamily="2" charset="2"/>
              <a:buChar char="§"/>
            </a:pPr>
            <a:r>
              <a:rPr lang="en-ZA" dirty="0"/>
              <a:t>Early diagnosis and referral </a:t>
            </a:r>
          </a:p>
          <a:p>
            <a:pPr>
              <a:lnSpc>
                <a:spcPct val="150000"/>
              </a:lnSpc>
              <a:buFont typeface="Wingdings" panose="05000000000000000000" pitchFamily="2" charset="2"/>
              <a:buChar char="§"/>
            </a:pPr>
            <a:r>
              <a:rPr lang="en-ZA" dirty="0"/>
              <a:t>Prompt initiation of DMARDs and escalation of therapy </a:t>
            </a:r>
          </a:p>
          <a:p>
            <a:pPr>
              <a:lnSpc>
                <a:spcPct val="150000"/>
              </a:lnSpc>
              <a:buFont typeface="Wingdings" panose="05000000000000000000" pitchFamily="2" charset="2"/>
              <a:buChar char="§"/>
            </a:pPr>
            <a:r>
              <a:rPr lang="en-ZA" dirty="0"/>
              <a:t>Tight control strategy (based on measurement of disease activity)</a:t>
            </a:r>
          </a:p>
          <a:p>
            <a:pPr>
              <a:lnSpc>
                <a:spcPct val="150000"/>
              </a:lnSpc>
              <a:buFont typeface="Wingdings" panose="05000000000000000000" pitchFamily="2" charset="2"/>
              <a:buChar char="§"/>
            </a:pPr>
            <a:r>
              <a:rPr lang="en-ZA" dirty="0"/>
              <a:t>Treat to target remission or LDA</a:t>
            </a:r>
          </a:p>
          <a:p>
            <a:pPr>
              <a:lnSpc>
                <a:spcPct val="150000"/>
              </a:lnSpc>
              <a:buFont typeface="Wingdings" panose="05000000000000000000" pitchFamily="2" charset="2"/>
              <a:buChar char="§"/>
            </a:pPr>
            <a:r>
              <a:rPr lang="en-ZA" dirty="0"/>
              <a:t>Monitor and treat comorbidities</a:t>
            </a:r>
          </a:p>
          <a:p>
            <a:endParaRPr lang="en-US" dirty="0"/>
          </a:p>
        </p:txBody>
      </p:sp>
    </p:spTree>
    <p:extLst>
      <p:ext uri="{BB962C8B-B14F-4D97-AF65-F5344CB8AC3E}">
        <p14:creationId xmlns:p14="http://schemas.microsoft.com/office/powerpoint/2010/main" val="2495090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5137-E784-497D-828F-4FC0F823FEBE}"/>
              </a:ext>
            </a:extLst>
          </p:cNvPr>
          <p:cNvSpPr>
            <a:spLocks noGrp="1"/>
          </p:cNvSpPr>
          <p:nvPr>
            <p:ph type="title"/>
          </p:nvPr>
        </p:nvSpPr>
        <p:spPr>
          <a:xfrm>
            <a:off x="875338" y="2514897"/>
            <a:ext cx="10058400" cy="1450757"/>
          </a:xfrm>
        </p:spPr>
        <p:txBody>
          <a:bodyPr>
            <a:normAutofit/>
          </a:bodyPr>
          <a:lstStyle/>
          <a:p>
            <a:pPr algn="ctr"/>
            <a:r>
              <a:rPr lang="en-US" sz="7200" dirty="0"/>
              <a:t>Thank You</a:t>
            </a:r>
          </a:p>
        </p:txBody>
      </p:sp>
    </p:spTree>
    <p:extLst>
      <p:ext uri="{BB962C8B-B14F-4D97-AF65-F5344CB8AC3E}">
        <p14:creationId xmlns:p14="http://schemas.microsoft.com/office/powerpoint/2010/main" val="2844726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812D-393E-41FE-AF0D-968A28058064}"/>
              </a:ext>
            </a:extLst>
          </p:cNvPr>
          <p:cNvSpPr>
            <a:spLocks noGrp="1"/>
          </p:cNvSpPr>
          <p:nvPr>
            <p:ph type="title"/>
          </p:nvPr>
        </p:nvSpPr>
        <p:spPr/>
        <p:txBody>
          <a:bodyPr/>
          <a:lstStyle/>
          <a:p>
            <a:r>
              <a:rPr lang="en-US" dirty="0"/>
              <a:t>Extra-articular features</a:t>
            </a:r>
          </a:p>
        </p:txBody>
      </p:sp>
      <p:pic>
        <p:nvPicPr>
          <p:cNvPr id="5" name="Picture 4">
            <a:extLst>
              <a:ext uri="{FF2B5EF4-FFF2-40B4-BE49-F238E27FC236}">
                <a16:creationId xmlns:a16="http://schemas.microsoft.com/office/drawing/2014/main" id="{C5DB4D48-098E-4634-8212-A58B5C0B2620}"/>
              </a:ext>
            </a:extLst>
          </p:cNvPr>
          <p:cNvPicPr>
            <a:picLocks noChangeAspect="1"/>
          </p:cNvPicPr>
          <p:nvPr/>
        </p:nvPicPr>
        <p:blipFill>
          <a:blip r:embed="rId2"/>
          <a:stretch>
            <a:fillRect/>
          </a:stretch>
        </p:blipFill>
        <p:spPr>
          <a:xfrm>
            <a:off x="378904" y="1828800"/>
            <a:ext cx="4280763" cy="3200400"/>
          </a:xfrm>
          <a:prstGeom prst="rect">
            <a:avLst/>
          </a:prstGeom>
        </p:spPr>
      </p:pic>
      <p:pic>
        <p:nvPicPr>
          <p:cNvPr id="6" name="Picture 5">
            <a:extLst>
              <a:ext uri="{FF2B5EF4-FFF2-40B4-BE49-F238E27FC236}">
                <a16:creationId xmlns:a16="http://schemas.microsoft.com/office/drawing/2014/main" id="{540D258D-9240-4423-B769-DBBD266AEE06}"/>
              </a:ext>
            </a:extLst>
          </p:cNvPr>
          <p:cNvPicPr>
            <a:picLocks noChangeAspect="1"/>
          </p:cNvPicPr>
          <p:nvPr/>
        </p:nvPicPr>
        <p:blipFill>
          <a:blip r:embed="rId3"/>
          <a:stretch>
            <a:fillRect/>
          </a:stretch>
        </p:blipFill>
        <p:spPr>
          <a:xfrm>
            <a:off x="4454726" y="4317689"/>
            <a:ext cx="3810000" cy="2057400"/>
          </a:xfrm>
          <a:prstGeom prst="rect">
            <a:avLst/>
          </a:prstGeom>
        </p:spPr>
      </p:pic>
      <p:pic>
        <p:nvPicPr>
          <p:cNvPr id="7" name="Picture 6">
            <a:extLst>
              <a:ext uri="{FF2B5EF4-FFF2-40B4-BE49-F238E27FC236}">
                <a16:creationId xmlns:a16="http://schemas.microsoft.com/office/drawing/2014/main" id="{D562CCB4-AF11-4D86-BC39-D0E6418CA332}"/>
              </a:ext>
            </a:extLst>
          </p:cNvPr>
          <p:cNvPicPr>
            <a:picLocks noChangeAspect="1"/>
          </p:cNvPicPr>
          <p:nvPr/>
        </p:nvPicPr>
        <p:blipFill rotWithShape="1">
          <a:blip r:embed="rId4"/>
          <a:srcRect t="28629"/>
          <a:stretch/>
        </p:blipFill>
        <p:spPr>
          <a:xfrm>
            <a:off x="5965947" y="1828800"/>
            <a:ext cx="5934075" cy="2692066"/>
          </a:xfrm>
          <a:prstGeom prst="rect">
            <a:avLst/>
          </a:prstGeom>
        </p:spPr>
      </p:pic>
    </p:spTree>
    <p:extLst>
      <p:ext uri="{BB962C8B-B14F-4D97-AF65-F5344CB8AC3E}">
        <p14:creationId xmlns:p14="http://schemas.microsoft.com/office/powerpoint/2010/main" val="2999755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28CD2-4080-B142-05D4-A648CE405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7D247-D8A8-523D-0312-2DC8880CE040}"/>
              </a:ext>
            </a:extLst>
          </p:cNvPr>
          <p:cNvSpPr>
            <a:spLocks noGrp="1"/>
          </p:cNvSpPr>
          <p:nvPr>
            <p:ph type="title"/>
          </p:nvPr>
        </p:nvSpPr>
        <p:spPr/>
        <p:txBody>
          <a:bodyPr>
            <a:normAutofit fontScale="90000"/>
          </a:bodyPr>
          <a:lstStyle/>
          <a:p>
            <a:r>
              <a:rPr lang="en-ZA" dirty="0">
                <a:latin typeface="+mn-lt"/>
              </a:rPr>
              <a:t>Instruments assessing RA disease activity – variables for determining therapy</a:t>
            </a:r>
            <a:endParaRPr lang="en-US" dirty="0">
              <a:latin typeface="+mn-lt"/>
            </a:endParaRPr>
          </a:p>
        </p:txBody>
      </p:sp>
      <p:graphicFrame>
        <p:nvGraphicFramePr>
          <p:cNvPr id="6" name="Content Placeholder 5">
            <a:extLst>
              <a:ext uri="{FF2B5EF4-FFF2-40B4-BE49-F238E27FC236}">
                <a16:creationId xmlns:a16="http://schemas.microsoft.com/office/drawing/2014/main" id="{D274DAB6-C3B1-0968-C9B4-E856BA8E85C5}"/>
              </a:ext>
            </a:extLst>
          </p:cNvPr>
          <p:cNvGraphicFramePr>
            <a:graphicFrameLocks noGrp="1"/>
          </p:cNvGraphicFramePr>
          <p:nvPr>
            <p:ph sz="half" idx="1"/>
          </p:nvPr>
        </p:nvGraphicFramePr>
        <p:xfrm>
          <a:off x="1187732" y="1967525"/>
          <a:ext cx="5298912" cy="1986192"/>
        </p:xfrm>
        <a:graphic>
          <a:graphicData uri="http://schemas.openxmlformats.org/drawingml/2006/table">
            <a:tbl>
              <a:tblPr firstRow="1" bandRow="1">
                <a:tableStyleId>{5C22544A-7EE6-4342-B048-85BDC9FD1C3A}</a:tableStyleId>
              </a:tblPr>
              <a:tblGrid>
                <a:gridCol w="883152">
                  <a:extLst>
                    <a:ext uri="{9D8B030D-6E8A-4147-A177-3AD203B41FA5}">
                      <a16:colId xmlns:a16="http://schemas.microsoft.com/office/drawing/2014/main" val="4187649414"/>
                    </a:ext>
                  </a:extLst>
                </a:gridCol>
                <a:gridCol w="883152">
                  <a:extLst>
                    <a:ext uri="{9D8B030D-6E8A-4147-A177-3AD203B41FA5}">
                      <a16:colId xmlns:a16="http://schemas.microsoft.com/office/drawing/2014/main" val="1934239143"/>
                    </a:ext>
                  </a:extLst>
                </a:gridCol>
                <a:gridCol w="883152">
                  <a:extLst>
                    <a:ext uri="{9D8B030D-6E8A-4147-A177-3AD203B41FA5}">
                      <a16:colId xmlns:a16="http://schemas.microsoft.com/office/drawing/2014/main" val="1668984119"/>
                    </a:ext>
                  </a:extLst>
                </a:gridCol>
                <a:gridCol w="883152">
                  <a:extLst>
                    <a:ext uri="{9D8B030D-6E8A-4147-A177-3AD203B41FA5}">
                      <a16:colId xmlns:a16="http://schemas.microsoft.com/office/drawing/2014/main" val="3969010162"/>
                    </a:ext>
                  </a:extLst>
                </a:gridCol>
                <a:gridCol w="883152">
                  <a:extLst>
                    <a:ext uri="{9D8B030D-6E8A-4147-A177-3AD203B41FA5}">
                      <a16:colId xmlns:a16="http://schemas.microsoft.com/office/drawing/2014/main" val="4100938473"/>
                    </a:ext>
                  </a:extLst>
                </a:gridCol>
                <a:gridCol w="883152">
                  <a:extLst>
                    <a:ext uri="{9D8B030D-6E8A-4147-A177-3AD203B41FA5}">
                      <a16:colId xmlns:a16="http://schemas.microsoft.com/office/drawing/2014/main" val="3052640795"/>
                    </a:ext>
                  </a:extLst>
                </a:gridCol>
              </a:tblGrid>
              <a:tr h="471300">
                <a:tc>
                  <a:txBody>
                    <a:bodyPr/>
                    <a:lstStyle/>
                    <a:p>
                      <a:pPr algn="ctr"/>
                      <a:endParaRPr lang="en-ZA" sz="1100" dirty="0">
                        <a:latin typeface="+mn-lt"/>
                      </a:endParaRPr>
                    </a:p>
                  </a:txBody>
                  <a:tcPr/>
                </a:tc>
                <a:tc>
                  <a:txBody>
                    <a:bodyPr/>
                    <a:lstStyle/>
                    <a:p>
                      <a:pPr algn="ctr"/>
                      <a:r>
                        <a:rPr lang="en-ZA" sz="1100" dirty="0">
                          <a:latin typeface="+mn-lt"/>
                        </a:rPr>
                        <a:t>Score Range</a:t>
                      </a:r>
                    </a:p>
                  </a:txBody>
                  <a:tcPr/>
                </a:tc>
                <a:tc>
                  <a:txBody>
                    <a:bodyPr/>
                    <a:lstStyle/>
                    <a:p>
                      <a:pPr algn="ctr"/>
                      <a:r>
                        <a:rPr lang="en-ZA" sz="1100" dirty="0">
                          <a:latin typeface="+mn-lt"/>
                        </a:rPr>
                        <a:t>Remission</a:t>
                      </a:r>
                    </a:p>
                  </a:txBody>
                  <a:tcPr/>
                </a:tc>
                <a:tc>
                  <a:txBody>
                    <a:bodyPr/>
                    <a:lstStyle/>
                    <a:p>
                      <a:pPr algn="ctr"/>
                      <a:r>
                        <a:rPr lang="en-ZA" sz="1100" dirty="0">
                          <a:latin typeface="+mn-lt"/>
                        </a:rPr>
                        <a:t>Low</a:t>
                      </a:r>
                    </a:p>
                  </a:txBody>
                  <a:tcPr/>
                </a:tc>
                <a:tc>
                  <a:txBody>
                    <a:bodyPr/>
                    <a:lstStyle/>
                    <a:p>
                      <a:pPr algn="ctr"/>
                      <a:r>
                        <a:rPr lang="en-ZA" sz="1100" dirty="0">
                          <a:latin typeface="+mn-lt"/>
                        </a:rPr>
                        <a:t>Moderate</a:t>
                      </a:r>
                    </a:p>
                  </a:txBody>
                  <a:tcPr/>
                </a:tc>
                <a:tc>
                  <a:txBody>
                    <a:bodyPr/>
                    <a:lstStyle/>
                    <a:p>
                      <a:pPr algn="ctr"/>
                      <a:r>
                        <a:rPr lang="en-ZA" sz="1100" dirty="0">
                          <a:latin typeface="+mn-lt"/>
                        </a:rPr>
                        <a:t>High</a:t>
                      </a:r>
                    </a:p>
                  </a:txBody>
                  <a:tcPr/>
                </a:tc>
                <a:extLst>
                  <a:ext uri="{0D108BD9-81ED-4DB2-BD59-A6C34878D82A}">
                    <a16:rowId xmlns:a16="http://schemas.microsoft.com/office/drawing/2014/main" val="1892496866"/>
                  </a:ext>
                </a:extLst>
              </a:tr>
              <a:tr h="504964">
                <a:tc>
                  <a:txBody>
                    <a:bodyPr/>
                    <a:lstStyle/>
                    <a:p>
                      <a:pPr algn="ctr"/>
                      <a:r>
                        <a:rPr lang="en-ZA" sz="1200" dirty="0">
                          <a:latin typeface="+mn-lt"/>
                        </a:rPr>
                        <a:t> DAS28</a:t>
                      </a:r>
                    </a:p>
                  </a:txBody>
                  <a:tcPr/>
                </a:tc>
                <a:tc>
                  <a:txBody>
                    <a:bodyPr/>
                    <a:lstStyle/>
                    <a:p>
                      <a:pPr algn="ctr"/>
                      <a:r>
                        <a:rPr lang="en-ZA" sz="1200" dirty="0">
                          <a:latin typeface="+mn-lt"/>
                        </a:rPr>
                        <a:t>0-9.4</a:t>
                      </a:r>
                    </a:p>
                  </a:txBody>
                  <a:tcPr/>
                </a:tc>
                <a:tc>
                  <a:txBody>
                    <a:bodyPr/>
                    <a:lstStyle/>
                    <a:p>
                      <a:pPr algn="ctr"/>
                      <a:r>
                        <a:rPr lang="en-ZA" sz="1200" dirty="0">
                          <a:latin typeface="+mn-lt"/>
                        </a:rPr>
                        <a:t>&lt;2.6</a:t>
                      </a:r>
                    </a:p>
                  </a:txBody>
                  <a:tcPr/>
                </a:tc>
                <a:tc>
                  <a:txBody>
                    <a:bodyPr/>
                    <a:lstStyle/>
                    <a:p>
                      <a:pPr algn="ctr"/>
                      <a:r>
                        <a:rPr lang="en-ZA" sz="1200" dirty="0">
                          <a:latin typeface="Perpetua"/>
                        </a:rPr>
                        <a:t>≥2.6</a:t>
                      </a:r>
                      <a:r>
                        <a:rPr lang="en-ZA" sz="1200" baseline="0" dirty="0">
                          <a:latin typeface="Perpetua"/>
                        </a:rPr>
                        <a:t> to &lt;</a:t>
                      </a:r>
                      <a:r>
                        <a:rPr lang="en-ZA" sz="1200" dirty="0">
                          <a:latin typeface="Perpetua"/>
                        </a:rPr>
                        <a:t>3.2</a:t>
                      </a:r>
                      <a:endParaRPr lang="en-ZA" sz="1200" dirty="0">
                        <a:latin typeface="+mn-lt"/>
                      </a:endParaRPr>
                    </a:p>
                  </a:txBody>
                  <a:tcPr/>
                </a:tc>
                <a:tc>
                  <a:txBody>
                    <a:bodyPr/>
                    <a:lstStyle/>
                    <a:p>
                      <a:pPr algn="ctr"/>
                      <a:r>
                        <a:rPr lang="en-ZA" sz="1200" dirty="0">
                          <a:latin typeface="Perpetua"/>
                        </a:rPr>
                        <a:t>≥3.2 to ≤5.1</a:t>
                      </a:r>
                      <a:endParaRPr lang="en-ZA" sz="1200" dirty="0">
                        <a:latin typeface="+mn-lt"/>
                      </a:endParaRPr>
                    </a:p>
                  </a:txBody>
                  <a:tcPr/>
                </a:tc>
                <a:tc>
                  <a:txBody>
                    <a:bodyPr/>
                    <a:lstStyle/>
                    <a:p>
                      <a:pPr algn="ctr"/>
                      <a:r>
                        <a:rPr lang="en-ZA" sz="1200" dirty="0">
                          <a:latin typeface="Perpetua"/>
                        </a:rPr>
                        <a:t>&gt;5.1</a:t>
                      </a:r>
                      <a:endParaRPr lang="en-ZA" sz="1200" dirty="0">
                        <a:latin typeface="+mn-lt"/>
                      </a:endParaRPr>
                    </a:p>
                  </a:txBody>
                  <a:tcPr/>
                </a:tc>
                <a:extLst>
                  <a:ext uri="{0D108BD9-81ED-4DB2-BD59-A6C34878D82A}">
                    <a16:rowId xmlns:a16="http://schemas.microsoft.com/office/drawing/2014/main" val="1517166275"/>
                  </a:ext>
                </a:extLst>
              </a:tr>
              <a:tr h="504964">
                <a:tc>
                  <a:txBody>
                    <a:bodyPr/>
                    <a:lstStyle/>
                    <a:p>
                      <a:pPr algn="ctr"/>
                      <a:r>
                        <a:rPr lang="en-ZA" sz="1200" dirty="0">
                          <a:latin typeface="+mn-lt"/>
                        </a:rPr>
                        <a:t>SDAI</a:t>
                      </a:r>
                    </a:p>
                  </a:txBody>
                  <a:tcPr/>
                </a:tc>
                <a:tc>
                  <a:txBody>
                    <a:bodyPr/>
                    <a:lstStyle/>
                    <a:p>
                      <a:pPr algn="ctr"/>
                      <a:r>
                        <a:rPr lang="en-ZA" sz="1200" dirty="0">
                          <a:latin typeface="+mn-lt"/>
                        </a:rPr>
                        <a:t>0.1-86.0</a:t>
                      </a:r>
                    </a:p>
                  </a:txBody>
                  <a:tcPr/>
                </a:tc>
                <a:tc>
                  <a:txBody>
                    <a:bodyPr/>
                    <a:lstStyle/>
                    <a:p>
                      <a:pPr algn="ctr"/>
                      <a:r>
                        <a:rPr lang="en-ZA" sz="1200" dirty="0">
                          <a:latin typeface="+mn-lt"/>
                        </a:rPr>
                        <a:t>≤3.3</a:t>
                      </a:r>
                    </a:p>
                  </a:txBody>
                  <a:tcPr/>
                </a:tc>
                <a:tc>
                  <a:txBody>
                    <a:bodyPr/>
                    <a:lstStyle/>
                    <a:p>
                      <a:pPr algn="ctr"/>
                      <a:r>
                        <a:rPr lang="en-ZA" sz="1200" dirty="0">
                          <a:latin typeface="Perpetua"/>
                        </a:rPr>
                        <a:t>&gt;3.3 to ≤11</a:t>
                      </a:r>
                      <a:endParaRPr lang="en-ZA" sz="1200" dirty="0">
                        <a:latin typeface="+mn-lt"/>
                      </a:endParaRPr>
                    </a:p>
                  </a:txBody>
                  <a:tcPr/>
                </a:tc>
                <a:tc>
                  <a:txBody>
                    <a:bodyPr/>
                    <a:lstStyle/>
                    <a:p>
                      <a:pPr algn="ctr"/>
                      <a:r>
                        <a:rPr lang="en-ZA" sz="1200" dirty="0">
                          <a:latin typeface="Perpetua"/>
                        </a:rPr>
                        <a:t>&gt;11 to ≤ 26</a:t>
                      </a:r>
                      <a:endParaRPr lang="en-ZA" sz="1200" dirty="0">
                        <a:latin typeface="+mn-lt"/>
                      </a:endParaRPr>
                    </a:p>
                  </a:txBody>
                  <a:tcPr/>
                </a:tc>
                <a:tc>
                  <a:txBody>
                    <a:bodyPr/>
                    <a:lstStyle/>
                    <a:p>
                      <a:pPr algn="ctr"/>
                      <a:r>
                        <a:rPr lang="en-ZA" sz="1200" dirty="0">
                          <a:latin typeface="Perpetua"/>
                        </a:rPr>
                        <a:t>&gt;26</a:t>
                      </a:r>
                      <a:endParaRPr lang="en-ZA" sz="1200" dirty="0">
                        <a:latin typeface="+mn-lt"/>
                      </a:endParaRPr>
                    </a:p>
                  </a:txBody>
                  <a:tcPr/>
                </a:tc>
                <a:extLst>
                  <a:ext uri="{0D108BD9-81ED-4DB2-BD59-A6C34878D82A}">
                    <a16:rowId xmlns:a16="http://schemas.microsoft.com/office/drawing/2014/main" val="3135204017"/>
                  </a:ext>
                </a:extLst>
              </a:tr>
              <a:tr h="504964">
                <a:tc>
                  <a:txBody>
                    <a:bodyPr/>
                    <a:lstStyle/>
                    <a:p>
                      <a:pPr algn="ctr"/>
                      <a:r>
                        <a:rPr lang="en-ZA" sz="1200" dirty="0">
                          <a:latin typeface="+mn-lt"/>
                        </a:rPr>
                        <a:t>CDAI</a:t>
                      </a:r>
                    </a:p>
                  </a:txBody>
                  <a:tcPr/>
                </a:tc>
                <a:tc>
                  <a:txBody>
                    <a:bodyPr/>
                    <a:lstStyle/>
                    <a:p>
                      <a:pPr algn="ctr"/>
                      <a:r>
                        <a:rPr lang="en-ZA" sz="1200" dirty="0">
                          <a:latin typeface="+mn-lt"/>
                        </a:rPr>
                        <a:t>0-76.0</a:t>
                      </a:r>
                    </a:p>
                  </a:txBody>
                  <a:tcPr/>
                </a:tc>
                <a:tc>
                  <a:txBody>
                    <a:bodyPr/>
                    <a:lstStyle/>
                    <a:p>
                      <a:pPr algn="ctr"/>
                      <a:r>
                        <a:rPr lang="en-ZA" sz="1200" dirty="0">
                          <a:latin typeface="+mn-lt"/>
                        </a:rPr>
                        <a:t>≤2.8</a:t>
                      </a:r>
                    </a:p>
                  </a:txBody>
                  <a:tcPr/>
                </a:tc>
                <a:tc>
                  <a:txBody>
                    <a:bodyPr/>
                    <a:lstStyle/>
                    <a:p>
                      <a:pPr algn="ctr"/>
                      <a:r>
                        <a:rPr lang="en-ZA" sz="1200" dirty="0">
                          <a:latin typeface="Perpetua"/>
                        </a:rPr>
                        <a:t>&gt;2.8 to ≤10</a:t>
                      </a:r>
                      <a:endParaRPr lang="en-ZA" sz="1200" dirty="0">
                        <a:latin typeface="+mn-lt"/>
                      </a:endParaRPr>
                    </a:p>
                  </a:txBody>
                  <a:tcPr/>
                </a:tc>
                <a:tc>
                  <a:txBody>
                    <a:bodyPr/>
                    <a:lstStyle/>
                    <a:p>
                      <a:pPr algn="ctr"/>
                      <a:r>
                        <a:rPr lang="en-ZA" sz="1200" dirty="0">
                          <a:latin typeface="Perpetua"/>
                        </a:rPr>
                        <a:t>&gt;10 to ≤22</a:t>
                      </a:r>
                      <a:endParaRPr lang="en-ZA" sz="1200" dirty="0">
                        <a:latin typeface="+mn-lt"/>
                      </a:endParaRPr>
                    </a:p>
                  </a:txBody>
                  <a:tcPr/>
                </a:tc>
                <a:tc>
                  <a:txBody>
                    <a:bodyPr/>
                    <a:lstStyle/>
                    <a:p>
                      <a:pPr algn="ctr"/>
                      <a:r>
                        <a:rPr lang="en-ZA" sz="1200" dirty="0">
                          <a:latin typeface="Perpetua"/>
                        </a:rPr>
                        <a:t>&gt;22</a:t>
                      </a:r>
                      <a:endParaRPr lang="en-ZA" sz="1200" dirty="0">
                        <a:latin typeface="+mn-lt"/>
                      </a:endParaRPr>
                    </a:p>
                  </a:txBody>
                  <a:tcPr/>
                </a:tc>
                <a:extLst>
                  <a:ext uri="{0D108BD9-81ED-4DB2-BD59-A6C34878D82A}">
                    <a16:rowId xmlns:a16="http://schemas.microsoft.com/office/drawing/2014/main" val="372199421"/>
                  </a:ext>
                </a:extLst>
              </a:tr>
            </a:tbl>
          </a:graphicData>
        </a:graphic>
      </p:graphicFrame>
      <p:pic>
        <p:nvPicPr>
          <p:cNvPr id="7" name="Picture 6">
            <a:extLst>
              <a:ext uri="{FF2B5EF4-FFF2-40B4-BE49-F238E27FC236}">
                <a16:creationId xmlns:a16="http://schemas.microsoft.com/office/drawing/2014/main" id="{04876A83-A10E-D8B1-025A-CE925A71FB99}"/>
              </a:ext>
            </a:extLst>
          </p:cNvPr>
          <p:cNvPicPr>
            <a:picLocks noChangeAspect="1"/>
          </p:cNvPicPr>
          <p:nvPr/>
        </p:nvPicPr>
        <p:blipFill>
          <a:blip r:embed="rId3"/>
          <a:stretch>
            <a:fillRect/>
          </a:stretch>
        </p:blipFill>
        <p:spPr>
          <a:xfrm>
            <a:off x="6871823" y="2121599"/>
            <a:ext cx="3151722" cy="3853201"/>
          </a:xfrm>
          <a:prstGeom prst="rect">
            <a:avLst/>
          </a:prstGeom>
        </p:spPr>
      </p:pic>
      <p:pic>
        <p:nvPicPr>
          <p:cNvPr id="9" name="Picture 8">
            <a:extLst>
              <a:ext uri="{FF2B5EF4-FFF2-40B4-BE49-F238E27FC236}">
                <a16:creationId xmlns:a16="http://schemas.microsoft.com/office/drawing/2014/main" id="{CDC62783-4EE5-7F7C-A79C-CA4E6830CA0A}"/>
              </a:ext>
            </a:extLst>
          </p:cNvPr>
          <p:cNvPicPr>
            <a:picLocks noChangeAspect="1"/>
          </p:cNvPicPr>
          <p:nvPr/>
        </p:nvPicPr>
        <p:blipFill rotWithShape="1">
          <a:blip r:embed="rId4"/>
          <a:srcRect l="31995" t="35210" r="25071" b="36181"/>
          <a:stretch/>
        </p:blipFill>
        <p:spPr>
          <a:xfrm>
            <a:off x="1187733" y="4183882"/>
            <a:ext cx="5298911" cy="1986193"/>
          </a:xfrm>
          <a:prstGeom prst="rect">
            <a:avLst/>
          </a:prstGeom>
        </p:spPr>
      </p:pic>
      <p:sp>
        <p:nvSpPr>
          <p:cNvPr id="10" name="TextBox 9">
            <a:extLst>
              <a:ext uri="{FF2B5EF4-FFF2-40B4-BE49-F238E27FC236}">
                <a16:creationId xmlns:a16="http://schemas.microsoft.com/office/drawing/2014/main" id="{0CD69D47-25C6-4B5F-BD6F-7261D0D60DC1}"/>
              </a:ext>
            </a:extLst>
          </p:cNvPr>
          <p:cNvSpPr txBox="1"/>
          <p:nvPr/>
        </p:nvSpPr>
        <p:spPr>
          <a:xfrm>
            <a:off x="9413251" y="2780878"/>
            <a:ext cx="2526974" cy="923330"/>
          </a:xfrm>
          <a:prstGeom prst="rect">
            <a:avLst/>
          </a:prstGeom>
          <a:noFill/>
        </p:spPr>
        <p:txBody>
          <a:bodyPr wrap="none" rtlCol="0">
            <a:spAutoFit/>
          </a:bodyPr>
          <a:lstStyle/>
          <a:p>
            <a:r>
              <a:rPr lang="en-US" dirty="0"/>
              <a:t>Tender Joint Count (TJC)</a:t>
            </a:r>
          </a:p>
          <a:p>
            <a:endParaRPr lang="en-US" dirty="0"/>
          </a:p>
          <a:p>
            <a:r>
              <a:rPr lang="en-US" dirty="0"/>
              <a:t>Swollen Joint Count (SJC)</a:t>
            </a:r>
          </a:p>
        </p:txBody>
      </p:sp>
      <p:sp>
        <p:nvSpPr>
          <p:cNvPr id="11" name="Rectangle 10">
            <a:extLst>
              <a:ext uri="{FF2B5EF4-FFF2-40B4-BE49-F238E27FC236}">
                <a16:creationId xmlns:a16="http://schemas.microsoft.com/office/drawing/2014/main" id="{C9512E22-4539-6D59-A204-6042FA5F6B18}"/>
              </a:ext>
            </a:extLst>
          </p:cNvPr>
          <p:cNvSpPr/>
          <p:nvPr/>
        </p:nvSpPr>
        <p:spPr>
          <a:xfrm>
            <a:off x="8967604" y="6097429"/>
            <a:ext cx="2467342" cy="261610"/>
          </a:xfrm>
          <a:prstGeom prst="rect">
            <a:avLst/>
          </a:prstGeom>
        </p:spPr>
        <p:txBody>
          <a:bodyPr wrap="none">
            <a:spAutoFit/>
          </a:bodyPr>
          <a:lstStyle/>
          <a:p>
            <a:r>
              <a:rPr lang="en-ZA" sz="1100" dirty="0"/>
              <a:t>Anderson J et al. </a:t>
            </a:r>
            <a:r>
              <a:rPr lang="en-ZA" sz="1100" i="1" dirty="0"/>
              <a:t>Arthritis Care Res </a:t>
            </a:r>
            <a:r>
              <a:rPr lang="en-ZA" sz="1100" dirty="0"/>
              <a:t>2012</a:t>
            </a:r>
          </a:p>
        </p:txBody>
      </p:sp>
    </p:spTree>
    <p:extLst>
      <p:ext uri="{BB962C8B-B14F-4D97-AF65-F5344CB8AC3E}">
        <p14:creationId xmlns:p14="http://schemas.microsoft.com/office/powerpoint/2010/main" val="4049607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36BC-E49F-4525-9F26-09198D87A603}"/>
              </a:ext>
            </a:extLst>
          </p:cNvPr>
          <p:cNvSpPr>
            <a:spLocks noGrp="1"/>
          </p:cNvSpPr>
          <p:nvPr>
            <p:ph type="title"/>
          </p:nvPr>
        </p:nvSpPr>
        <p:spPr/>
        <p:txBody>
          <a:bodyPr/>
          <a:lstStyle/>
          <a:p>
            <a:r>
              <a:rPr lang="en-ZA" dirty="0"/>
              <a:t>Morbidity and Mortality</a:t>
            </a:r>
            <a:endParaRPr lang="en-US" dirty="0"/>
          </a:p>
        </p:txBody>
      </p:sp>
      <p:sp>
        <p:nvSpPr>
          <p:cNvPr id="3" name="Content Placeholder 2">
            <a:extLst>
              <a:ext uri="{FF2B5EF4-FFF2-40B4-BE49-F238E27FC236}">
                <a16:creationId xmlns:a16="http://schemas.microsoft.com/office/drawing/2014/main" id="{4C05FCC8-640D-4636-A433-05D053CB12C7}"/>
              </a:ext>
            </a:extLst>
          </p:cNvPr>
          <p:cNvSpPr>
            <a:spLocks noGrp="1"/>
          </p:cNvSpPr>
          <p:nvPr>
            <p:ph idx="1"/>
          </p:nvPr>
        </p:nvSpPr>
        <p:spPr>
          <a:xfrm>
            <a:off x="1097280" y="1990113"/>
            <a:ext cx="10058400" cy="4023360"/>
          </a:xfrm>
        </p:spPr>
        <p:txBody>
          <a:bodyPr/>
          <a:lstStyle/>
          <a:p>
            <a:pPr>
              <a:buFont typeface="Wingdings" panose="05000000000000000000" pitchFamily="2" charset="2"/>
              <a:buChar char="§"/>
            </a:pPr>
            <a:r>
              <a:rPr lang="en-ZA" sz="2800" dirty="0"/>
              <a:t>Median life expectancy:- shortened by 7 years in men and 3 years in women</a:t>
            </a:r>
          </a:p>
          <a:p>
            <a:pPr>
              <a:buFont typeface="Wingdings" panose="05000000000000000000" pitchFamily="2" charset="2"/>
              <a:buChar char="§"/>
            </a:pPr>
            <a:endParaRPr lang="en-ZA" sz="2800" dirty="0"/>
          </a:p>
          <a:p>
            <a:pPr>
              <a:buFont typeface="Wingdings" panose="05000000000000000000" pitchFamily="2" charset="2"/>
              <a:buChar char="§"/>
            </a:pPr>
            <a:r>
              <a:rPr lang="en-ZA" sz="2800" dirty="0"/>
              <a:t>40% of all deaths are attributable to cardiovascular causes</a:t>
            </a:r>
          </a:p>
          <a:p>
            <a:pPr>
              <a:buFont typeface="Wingdings" panose="05000000000000000000" pitchFamily="2" charset="2"/>
              <a:buChar char="§"/>
            </a:pPr>
            <a:endParaRPr lang="en-ZA" sz="2800" dirty="0"/>
          </a:p>
          <a:p>
            <a:pPr>
              <a:buFont typeface="Wingdings" panose="05000000000000000000" pitchFamily="2" charset="2"/>
              <a:buChar char="§"/>
            </a:pPr>
            <a:r>
              <a:rPr lang="en-ZA" sz="2800" dirty="0"/>
              <a:t>Increased mortality equals that of all patients with Hodgkin’s disease, diabetes mellitus or stroke.</a:t>
            </a:r>
          </a:p>
          <a:p>
            <a:endParaRPr lang="en-US" dirty="0"/>
          </a:p>
        </p:txBody>
      </p:sp>
    </p:spTree>
    <p:extLst>
      <p:ext uri="{BB962C8B-B14F-4D97-AF65-F5344CB8AC3E}">
        <p14:creationId xmlns:p14="http://schemas.microsoft.com/office/powerpoint/2010/main" val="251737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RHEU04-10-007">
            <a:extLst>
              <a:ext uri="{FF2B5EF4-FFF2-40B4-BE49-F238E27FC236}">
                <a16:creationId xmlns:a16="http://schemas.microsoft.com/office/drawing/2014/main" id="{C02C86FD-4938-4D01-A75D-838A91CC6F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5196" y="279348"/>
            <a:ext cx="8055709" cy="594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890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93FB-2899-4E57-8461-930B0AC04823}"/>
              </a:ext>
            </a:extLst>
          </p:cNvPr>
          <p:cNvSpPr>
            <a:spLocks noGrp="1"/>
          </p:cNvSpPr>
          <p:nvPr>
            <p:ph type="title"/>
          </p:nvPr>
        </p:nvSpPr>
        <p:spPr>
          <a:xfrm>
            <a:off x="1064025" y="-359534"/>
            <a:ext cx="10058400" cy="1450757"/>
          </a:xfrm>
        </p:spPr>
        <p:txBody>
          <a:bodyPr/>
          <a:lstStyle/>
          <a:p>
            <a:r>
              <a:rPr lang="en-ZA" dirty="0"/>
              <a:t>Early Diagnosis</a:t>
            </a:r>
            <a:endParaRPr lang="en-US" dirty="0"/>
          </a:p>
        </p:txBody>
      </p:sp>
      <p:pic>
        <p:nvPicPr>
          <p:cNvPr id="3" name="Content Placeholder 2">
            <a:extLst>
              <a:ext uri="{FF2B5EF4-FFF2-40B4-BE49-F238E27FC236}">
                <a16:creationId xmlns:a16="http://schemas.microsoft.com/office/drawing/2014/main" id="{1B0F0526-35D7-46BD-B3FB-C785A5A812A5}"/>
              </a:ext>
            </a:extLst>
          </p:cNvPr>
          <p:cNvPicPr>
            <a:picLocks noGrp="1" noChangeAspect="1"/>
          </p:cNvPicPr>
          <p:nvPr>
            <p:ph idx="1"/>
          </p:nvPr>
        </p:nvPicPr>
        <p:blipFill>
          <a:blip r:embed="rId3"/>
          <a:stretch>
            <a:fillRect/>
          </a:stretch>
        </p:blipFill>
        <p:spPr>
          <a:xfrm>
            <a:off x="1960920" y="1219904"/>
            <a:ext cx="1731414" cy="1085182"/>
          </a:xfrm>
          <a:prstGeom prst="rect">
            <a:avLst/>
          </a:prstGeom>
        </p:spPr>
      </p:pic>
      <p:pic>
        <p:nvPicPr>
          <p:cNvPr id="4" name="Picture 3">
            <a:extLst>
              <a:ext uri="{FF2B5EF4-FFF2-40B4-BE49-F238E27FC236}">
                <a16:creationId xmlns:a16="http://schemas.microsoft.com/office/drawing/2014/main" id="{DF0D7415-5557-4E36-9DD7-B64531844358}"/>
              </a:ext>
            </a:extLst>
          </p:cNvPr>
          <p:cNvPicPr>
            <a:picLocks noChangeAspect="1"/>
          </p:cNvPicPr>
          <p:nvPr/>
        </p:nvPicPr>
        <p:blipFill>
          <a:blip r:embed="rId4"/>
          <a:stretch>
            <a:fillRect/>
          </a:stretch>
        </p:blipFill>
        <p:spPr>
          <a:xfrm>
            <a:off x="4912010" y="1219904"/>
            <a:ext cx="1438781" cy="1085182"/>
          </a:xfrm>
          <a:prstGeom prst="rect">
            <a:avLst/>
          </a:prstGeom>
        </p:spPr>
      </p:pic>
      <p:pic>
        <p:nvPicPr>
          <p:cNvPr id="6" name="Picture 5">
            <a:extLst>
              <a:ext uri="{FF2B5EF4-FFF2-40B4-BE49-F238E27FC236}">
                <a16:creationId xmlns:a16="http://schemas.microsoft.com/office/drawing/2014/main" id="{E5F8CE78-A94A-4D93-BD7B-034C40941B8A}"/>
              </a:ext>
            </a:extLst>
          </p:cNvPr>
          <p:cNvPicPr>
            <a:picLocks noChangeAspect="1"/>
          </p:cNvPicPr>
          <p:nvPr/>
        </p:nvPicPr>
        <p:blipFill>
          <a:blip r:embed="rId5"/>
          <a:stretch>
            <a:fillRect/>
          </a:stretch>
        </p:blipFill>
        <p:spPr>
          <a:xfrm>
            <a:off x="7570467" y="1266769"/>
            <a:ext cx="1639966" cy="1085182"/>
          </a:xfrm>
          <a:prstGeom prst="rect">
            <a:avLst/>
          </a:prstGeom>
        </p:spPr>
      </p:pic>
      <p:pic>
        <p:nvPicPr>
          <p:cNvPr id="7" name="Picture 6">
            <a:extLst>
              <a:ext uri="{FF2B5EF4-FFF2-40B4-BE49-F238E27FC236}">
                <a16:creationId xmlns:a16="http://schemas.microsoft.com/office/drawing/2014/main" id="{63EBF141-6301-40D4-BAE3-5F444537F7A0}"/>
              </a:ext>
            </a:extLst>
          </p:cNvPr>
          <p:cNvPicPr>
            <a:picLocks noChangeAspect="1"/>
          </p:cNvPicPr>
          <p:nvPr/>
        </p:nvPicPr>
        <p:blipFill>
          <a:blip r:embed="rId6"/>
          <a:stretch>
            <a:fillRect/>
          </a:stretch>
        </p:blipFill>
        <p:spPr>
          <a:xfrm>
            <a:off x="1807550" y="2420495"/>
            <a:ext cx="36579" cy="3596952"/>
          </a:xfrm>
          <a:prstGeom prst="rect">
            <a:avLst/>
          </a:prstGeom>
        </p:spPr>
      </p:pic>
      <p:pic>
        <p:nvPicPr>
          <p:cNvPr id="8" name="Picture 7">
            <a:extLst>
              <a:ext uri="{FF2B5EF4-FFF2-40B4-BE49-F238E27FC236}">
                <a16:creationId xmlns:a16="http://schemas.microsoft.com/office/drawing/2014/main" id="{AFC0729A-CCFD-4809-9AD2-BAF8150B9AC7}"/>
              </a:ext>
            </a:extLst>
          </p:cNvPr>
          <p:cNvPicPr>
            <a:picLocks noChangeAspect="1"/>
          </p:cNvPicPr>
          <p:nvPr/>
        </p:nvPicPr>
        <p:blipFill>
          <a:blip r:embed="rId7"/>
          <a:stretch>
            <a:fillRect/>
          </a:stretch>
        </p:blipFill>
        <p:spPr>
          <a:xfrm flipV="1">
            <a:off x="1807550" y="5964037"/>
            <a:ext cx="7922376" cy="53410"/>
          </a:xfrm>
          <a:prstGeom prst="rect">
            <a:avLst/>
          </a:prstGeom>
        </p:spPr>
      </p:pic>
      <p:pic>
        <p:nvPicPr>
          <p:cNvPr id="9" name="Picture 8">
            <a:extLst>
              <a:ext uri="{FF2B5EF4-FFF2-40B4-BE49-F238E27FC236}">
                <a16:creationId xmlns:a16="http://schemas.microsoft.com/office/drawing/2014/main" id="{0223BBC4-1230-452D-A8FD-2811D2871C90}"/>
              </a:ext>
            </a:extLst>
          </p:cNvPr>
          <p:cNvPicPr>
            <a:picLocks noChangeAspect="1"/>
          </p:cNvPicPr>
          <p:nvPr/>
        </p:nvPicPr>
        <p:blipFill>
          <a:blip r:embed="rId8"/>
          <a:stretch>
            <a:fillRect/>
          </a:stretch>
        </p:blipFill>
        <p:spPr>
          <a:xfrm>
            <a:off x="1844129" y="2465087"/>
            <a:ext cx="6772586" cy="3425486"/>
          </a:xfrm>
          <a:prstGeom prst="rect">
            <a:avLst/>
          </a:prstGeom>
        </p:spPr>
      </p:pic>
      <p:pic>
        <p:nvPicPr>
          <p:cNvPr id="10" name="Picture 9">
            <a:extLst>
              <a:ext uri="{FF2B5EF4-FFF2-40B4-BE49-F238E27FC236}">
                <a16:creationId xmlns:a16="http://schemas.microsoft.com/office/drawing/2014/main" id="{8E8BD80B-3DD7-40DF-8EE9-BFBE5C6C1A4F}"/>
              </a:ext>
            </a:extLst>
          </p:cNvPr>
          <p:cNvPicPr>
            <a:picLocks noChangeAspect="1"/>
          </p:cNvPicPr>
          <p:nvPr/>
        </p:nvPicPr>
        <p:blipFill>
          <a:blip r:embed="rId9"/>
          <a:stretch>
            <a:fillRect/>
          </a:stretch>
        </p:blipFill>
        <p:spPr>
          <a:xfrm>
            <a:off x="1844129" y="2450237"/>
            <a:ext cx="6736005" cy="3466935"/>
          </a:xfrm>
          <a:prstGeom prst="rect">
            <a:avLst/>
          </a:prstGeom>
        </p:spPr>
      </p:pic>
      <p:sp>
        <p:nvSpPr>
          <p:cNvPr id="12" name="TextBox 11">
            <a:extLst>
              <a:ext uri="{FF2B5EF4-FFF2-40B4-BE49-F238E27FC236}">
                <a16:creationId xmlns:a16="http://schemas.microsoft.com/office/drawing/2014/main" id="{008490F4-ADA6-4FBB-8C5B-16FEA070FE29}"/>
              </a:ext>
            </a:extLst>
          </p:cNvPr>
          <p:cNvSpPr txBox="1"/>
          <p:nvPr/>
        </p:nvSpPr>
        <p:spPr>
          <a:xfrm>
            <a:off x="1119384" y="3461797"/>
            <a:ext cx="615553" cy="1762406"/>
          </a:xfrm>
          <a:prstGeom prst="rect">
            <a:avLst/>
          </a:prstGeom>
          <a:noFill/>
        </p:spPr>
        <p:txBody>
          <a:bodyPr vert="vert270" wrap="none" rtlCol="0">
            <a:spAutoFit/>
          </a:bodyPr>
          <a:lstStyle/>
          <a:p>
            <a:pPr lvl="1"/>
            <a:r>
              <a:rPr lang="en-US" sz="2800" b="1" dirty="0"/>
              <a:t>Severity</a:t>
            </a:r>
          </a:p>
        </p:txBody>
      </p:sp>
      <p:sp>
        <p:nvSpPr>
          <p:cNvPr id="13" name="Rectangle 12">
            <a:extLst>
              <a:ext uri="{FF2B5EF4-FFF2-40B4-BE49-F238E27FC236}">
                <a16:creationId xmlns:a16="http://schemas.microsoft.com/office/drawing/2014/main" id="{4A1EAB1C-2845-4700-A2D4-B3E4804F6613}"/>
              </a:ext>
            </a:extLst>
          </p:cNvPr>
          <p:cNvSpPr/>
          <p:nvPr/>
        </p:nvSpPr>
        <p:spPr>
          <a:xfrm>
            <a:off x="5169574" y="5890573"/>
            <a:ext cx="923651" cy="523220"/>
          </a:xfrm>
          <a:prstGeom prst="rect">
            <a:avLst/>
          </a:prstGeom>
        </p:spPr>
        <p:txBody>
          <a:bodyPr wrap="none">
            <a:spAutoFit/>
          </a:bodyPr>
          <a:lstStyle/>
          <a:p>
            <a:pPr algn="ctr" eaLnBrk="0" hangingPunct="0"/>
            <a:r>
              <a:rPr lang="en-US" sz="2800" b="1" dirty="0"/>
              <a:t>Time</a:t>
            </a:r>
            <a:endParaRPr lang="en-GB" sz="2800" b="1" dirty="0"/>
          </a:p>
        </p:txBody>
      </p:sp>
      <p:sp>
        <p:nvSpPr>
          <p:cNvPr id="14" name="Rectangle 13">
            <a:extLst>
              <a:ext uri="{FF2B5EF4-FFF2-40B4-BE49-F238E27FC236}">
                <a16:creationId xmlns:a16="http://schemas.microsoft.com/office/drawing/2014/main" id="{67FE8A7E-7D63-43A7-80E9-031CB2CCFB99}"/>
              </a:ext>
            </a:extLst>
          </p:cNvPr>
          <p:cNvSpPr/>
          <p:nvPr/>
        </p:nvSpPr>
        <p:spPr>
          <a:xfrm>
            <a:off x="3287847" y="2378550"/>
            <a:ext cx="1624163" cy="400110"/>
          </a:xfrm>
          <a:prstGeom prst="rect">
            <a:avLst/>
          </a:prstGeom>
        </p:spPr>
        <p:txBody>
          <a:bodyPr wrap="none">
            <a:spAutoFit/>
          </a:bodyPr>
          <a:lstStyle/>
          <a:p>
            <a:pPr lvl="0" algn="ctr" defTabSz="914400" eaLnBrk="0" hangingPunct="0"/>
            <a:r>
              <a:rPr lang="en-US" sz="2000" b="1" dirty="0">
                <a:solidFill>
                  <a:srgbClr val="DA1F28"/>
                </a:solidFill>
              </a:rPr>
              <a:t>Inflammation</a:t>
            </a:r>
            <a:endParaRPr lang="en-GB" sz="2000" b="1" dirty="0">
              <a:solidFill>
                <a:prstClr val="white"/>
              </a:solidFill>
            </a:endParaRPr>
          </a:p>
        </p:txBody>
      </p:sp>
      <p:sp>
        <p:nvSpPr>
          <p:cNvPr id="15" name="Rectangle 14">
            <a:extLst>
              <a:ext uri="{FF2B5EF4-FFF2-40B4-BE49-F238E27FC236}">
                <a16:creationId xmlns:a16="http://schemas.microsoft.com/office/drawing/2014/main" id="{8FC1D66D-31D2-4B6E-8280-D306912DCA33}"/>
              </a:ext>
            </a:extLst>
          </p:cNvPr>
          <p:cNvSpPr/>
          <p:nvPr/>
        </p:nvSpPr>
        <p:spPr>
          <a:xfrm>
            <a:off x="7947908" y="2665842"/>
            <a:ext cx="1262525" cy="400110"/>
          </a:xfrm>
          <a:prstGeom prst="rect">
            <a:avLst/>
          </a:prstGeom>
        </p:spPr>
        <p:txBody>
          <a:bodyPr wrap="none">
            <a:spAutoFit/>
          </a:bodyPr>
          <a:lstStyle/>
          <a:p>
            <a:pPr algn="ctr" eaLnBrk="0" hangingPunct="0"/>
            <a:r>
              <a:rPr lang="en-US" sz="2000" b="1" dirty="0"/>
              <a:t>Deformity</a:t>
            </a:r>
            <a:endParaRPr lang="en-GB" sz="2000" b="1" dirty="0"/>
          </a:p>
        </p:txBody>
      </p:sp>
      <p:sp>
        <p:nvSpPr>
          <p:cNvPr id="16" name="TextBox 15">
            <a:extLst>
              <a:ext uri="{FF2B5EF4-FFF2-40B4-BE49-F238E27FC236}">
                <a16:creationId xmlns:a16="http://schemas.microsoft.com/office/drawing/2014/main" id="{3CB3AE7D-C3E2-46F6-AAA4-59A9709D8928}"/>
              </a:ext>
            </a:extLst>
          </p:cNvPr>
          <p:cNvSpPr txBox="1"/>
          <p:nvPr/>
        </p:nvSpPr>
        <p:spPr>
          <a:xfrm>
            <a:off x="2364962" y="3363825"/>
            <a:ext cx="923330" cy="1628010"/>
          </a:xfrm>
          <a:prstGeom prst="rect">
            <a:avLst/>
          </a:prstGeom>
          <a:noFill/>
        </p:spPr>
        <p:txBody>
          <a:bodyPr vert="vert270" wrap="none" rtlCol="0">
            <a:spAutoFit/>
          </a:bodyPr>
          <a:lstStyle/>
          <a:p>
            <a:pPr algn="ctr"/>
            <a:r>
              <a:rPr lang="en-US" sz="2400" dirty="0">
                <a:solidFill>
                  <a:schemeClr val="accent1">
                    <a:lumMod val="75000"/>
                  </a:schemeClr>
                </a:solidFill>
              </a:rPr>
              <a:t>Window of</a:t>
            </a:r>
          </a:p>
          <a:p>
            <a:pPr algn="ctr"/>
            <a:r>
              <a:rPr lang="en-US" sz="2400" dirty="0">
                <a:solidFill>
                  <a:schemeClr val="accent1">
                    <a:lumMod val="75000"/>
                  </a:schemeClr>
                </a:solidFill>
              </a:rPr>
              <a:t>Opportunity</a:t>
            </a:r>
          </a:p>
        </p:txBody>
      </p:sp>
      <p:sp>
        <p:nvSpPr>
          <p:cNvPr id="17" name="Rectangle 16">
            <a:extLst>
              <a:ext uri="{FF2B5EF4-FFF2-40B4-BE49-F238E27FC236}">
                <a16:creationId xmlns:a16="http://schemas.microsoft.com/office/drawing/2014/main" id="{5F7D2D36-2561-446A-AD38-E4C4D0926603}"/>
              </a:ext>
            </a:extLst>
          </p:cNvPr>
          <p:cNvSpPr/>
          <p:nvPr/>
        </p:nvSpPr>
        <p:spPr>
          <a:xfrm>
            <a:off x="8898527" y="6084815"/>
            <a:ext cx="2534668" cy="261610"/>
          </a:xfrm>
          <a:prstGeom prst="rect">
            <a:avLst/>
          </a:prstGeom>
        </p:spPr>
        <p:txBody>
          <a:bodyPr wrap="none">
            <a:spAutoFit/>
          </a:bodyPr>
          <a:lstStyle/>
          <a:p>
            <a:r>
              <a:rPr lang="en-ZA" sz="1100" dirty="0"/>
              <a:t>Quinn MA et al. </a:t>
            </a:r>
            <a:r>
              <a:rPr lang="en-ZA" sz="1100" i="1" dirty="0"/>
              <a:t>Clin Exp </a:t>
            </a:r>
            <a:r>
              <a:rPr lang="en-ZA" sz="1100" i="1" dirty="0" err="1"/>
              <a:t>Rheumatol</a:t>
            </a:r>
            <a:r>
              <a:rPr lang="en-ZA" sz="1100" i="1" dirty="0"/>
              <a:t> </a:t>
            </a:r>
            <a:r>
              <a:rPr lang="en-ZA" sz="1100" dirty="0"/>
              <a:t>2003</a:t>
            </a:r>
          </a:p>
        </p:txBody>
      </p:sp>
    </p:spTree>
    <p:extLst>
      <p:ext uri="{BB962C8B-B14F-4D97-AF65-F5344CB8AC3E}">
        <p14:creationId xmlns:p14="http://schemas.microsoft.com/office/powerpoint/2010/main" val="18761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693D-1768-4062-B779-C92492E3986B}"/>
              </a:ext>
            </a:extLst>
          </p:cNvPr>
          <p:cNvSpPr>
            <a:spLocks noGrp="1"/>
          </p:cNvSpPr>
          <p:nvPr>
            <p:ph type="title"/>
          </p:nvPr>
        </p:nvSpPr>
        <p:spPr>
          <a:xfrm>
            <a:off x="1066800" y="916918"/>
            <a:ext cx="10058400" cy="1450757"/>
          </a:xfrm>
        </p:spPr>
        <p:txBody>
          <a:bodyPr>
            <a:normAutofit/>
          </a:bodyPr>
          <a:lstStyle/>
          <a:p>
            <a:r>
              <a:rPr lang="de-DE" dirty="0">
                <a:solidFill>
                  <a:schemeClr val="tx1"/>
                </a:solidFill>
              </a:rPr>
              <a:t>Potential RA </a:t>
            </a:r>
            <a:r>
              <a:rPr lang="de-DE" sz="3500" dirty="0">
                <a:solidFill>
                  <a:schemeClr val="tx1"/>
                </a:solidFill>
              </a:rPr>
              <a:t>- the 3 Ss</a:t>
            </a:r>
            <a:br>
              <a:rPr lang="en-US" sz="3500" b="1" i="1" dirty="0">
                <a:solidFill>
                  <a:srgbClr val="FF33CC"/>
                </a:solidFill>
                <a:latin typeface="Times New Roman" pitchFamily="18" charset="0"/>
              </a:rPr>
            </a:br>
            <a:endParaRPr lang="en-US" dirty="0"/>
          </a:p>
        </p:txBody>
      </p:sp>
      <p:sp>
        <p:nvSpPr>
          <p:cNvPr id="3" name="Content Placeholder 2">
            <a:extLst>
              <a:ext uri="{FF2B5EF4-FFF2-40B4-BE49-F238E27FC236}">
                <a16:creationId xmlns:a16="http://schemas.microsoft.com/office/drawing/2014/main" id="{7ACE01E4-2C75-4A98-BCD3-49338427F021}"/>
              </a:ext>
            </a:extLst>
          </p:cNvPr>
          <p:cNvSpPr>
            <a:spLocks noGrp="1"/>
          </p:cNvSpPr>
          <p:nvPr>
            <p:ph idx="1"/>
          </p:nvPr>
        </p:nvSpPr>
        <p:spPr/>
        <p:txBody>
          <a:bodyPr>
            <a:normAutofit/>
          </a:bodyPr>
          <a:lstStyle/>
          <a:p>
            <a:pPr marL="339725" indent="-339725" defTabSz="828675" eaLnBrk="0" hangingPunct="0">
              <a:lnSpc>
                <a:spcPct val="150000"/>
              </a:lnSpc>
              <a:spcBef>
                <a:spcPct val="50000"/>
              </a:spcBef>
              <a:buFont typeface="Wingdings" pitchFamily="2" charset="2"/>
              <a:buNone/>
            </a:pPr>
            <a:r>
              <a:rPr lang="de-DE" sz="2400" b="1" dirty="0"/>
              <a:t>	</a:t>
            </a:r>
            <a:r>
              <a:rPr lang="de-DE" sz="3200" b="1" dirty="0"/>
              <a:t>Alarm signals</a:t>
            </a:r>
          </a:p>
          <a:p>
            <a:pPr defTabSz="828675" eaLnBrk="0" hangingPunct="0">
              <a:lnSpc>
                <a:spcPct val="150000"/>
              </a:lnSpc>
              <a:spcBef>
                <a:spcPct val="50000"/>
              </a:spcBef>
              <a:buClr>
                <a:schemeClr val="bg1"/>
              </a:buClr>
              <a:buFont typeface="Wingdings" panose="05000000000000000000" pitchFamily="2" charset="2"/>
              <a:buChar char="§"/>
            </a:pPr>
            <a:r>
              <a:rPr lang="de-DE" b="1" dirty="0"/>
              <a:t>Morning </a:t>
            </a:r>
            <a:r>
              <a:rPr lang="de-DE" b="1" u="sng" dirty="0"/>
              <a:t>S</a:t>
            </a:r>
            <a:r>
              <a:rPr lang="de-DE" b="1" dirty="0"/>
              <a:t>tiffness </a:t>
            </a:r>
            <a:r>
              <a:rPr lang="de-DE" b="1" dirty="0">
                <a:sym typeface="Symbol" pitchFamily="18" charset="2"/>
              </a:rPr>
              <a:t> 30 minutes</a:t>
            </a:r>
            <a:endParaRPr lang="de-DE" b="1" dirty="0"/>
          </a:p>
          <a:p>
            <a:pPr defTabSz="828675" eaLnBrk="0" hangingPunct="0">
              <a:lnSpc>
                <a:spcPct val="150000"/>
              </a:lnSpc>
              <a:spcBef>
                <a:spcPct val="50000"/>
              </a:spcBef>
              <a:buClr>
                <a:schemeClr val="bg1"/>
              </a:buClr>
              <a:buFont typeface="Wingdings" panose="05000000000000000000" pitchFamily="2" charset="2"/>
              <a:buChar char="§"/>
            </a:pPr>
            <a:r>
              <a:rPr lang="de-DE" b="1" dirty="0">
                <a:sym typeface="Symbol" pitchFamily="18" charset="2"/>
              </a:rPr>
              <a:t> </a:t>
            </a:r>
            <a:r>
              <a:rPr lang="de-DE" b="1" dirty="0"/>
              <a:t>3 </a:t>
            </a:r>
            <a:r>
              <a:rPr lang="de-DE" b="1" u="sng" dirty="0"/>
              <a:t>S</a:t>
            </a:r>
            <a:r>
              <a:rPr lang="de-DE" b="1" dirty="0"/>
              <a:t>wollen joints</a:t>
            </a:r>
          </a:p>
          <a:p>
            <a:pPr defTabSz="828675" eaLnBrk="0" hangingPunct="0">
              <a:lnSpc>
                <a:spcPct val="150000"/>
              </a:lnSpc>
              <a:spcBef>
                <a:spcPct val="50000"/>
              </a:spcBef>
              <a:buClr>
                <a:schemeClr val="bg1"/>
              </a:buClr>
              <a:buFont typeface="Wingdings" panose="05000000000000000000" pitchFamily="2" charset="2"/>
              <a:buChar char="§"/>
            </a:pPr>
            <a:r>
              <a:rPr lang="de-DE" b="1" dirty="0"/>
              <a:t>MTP/MCP involvement </a:t>
            </a:r>
          </a:p>
          <a:p>
            <a:pPr marL="339725" indent="-339725" defTabSz="828675" eaLnBrk="0" hangingPunct="0">
              <a:spcBef>
                <a:spcPct val="50000"/>
              </a:spcBef>
              <a:buClr>
                <a:schemeClr val="bg1"/>
              </a:buClr>
              <a:buFont typeface="Wingdings" pitchFamily="2" charset="2"/>
              <a:buNone/>
            </a:pPr>
            <a:r>
              <a:rPr lang="de-DE" b="1" dirty="0"/>
              <a:t>  (</a:t>
            </a:r>
            <a:r>
              <a:rPr lang="de-DE" b="1" u="sng" dirty="0"/>
              <a:t>S</a:t>
            </a:r>
            <a:r>
              <a:rPr lang="de-DE" b="1" dirty="0"/>
              <a:t>queeze Test positive)</a:t>
            </a:r>
          </a:p>
          <a:p>
            <a:endParaRPr lang="en-US" dirty="0"/>
          </a:p>
        </p:txBody>
      </p:sp>
      <p:pic>
        <p:nvPicPr>
          <p:cNvPr id="4" name="Picture 5">
            <a:extLst>
              <a:ext uri="{FF2B5EF4-FFF2-40B4-BE49-F238E27FC236}">
                <a16:creationId xmlns:a16="http://schemas.microsoft.com/office/drawing/2014/main" id="{C657794A-321E-49BB-B7B0-5B3BF3119823}"/>
              </a:ext>
            </a:extLst>
          </p:cNvPr>
          <p:cNvPicPr>
            <a:picLocks noChangeAspect="1" noChangeArrowheads="1"/>
          </p:cNvPicPr>
          <p:nvPr/>
        </p:nvPicPr>
        <p:blipFill>
          <a:blip r:embed="rId3" cstate="print"/>
          <a:srcRect/>
          <a:stretch>
            <a:fillRect/>
          </a:stretch>
        </p:blipFill>
        <p:spPr bwMode="auto">
          <a:xfrm>
            <a:off x="6426678" y="1980989"/>
            <a:ext cx="2759075" cy="3752850"/>
          </a:xfrm>
          <a:prstGeom prst="rect">
            <a:avLst/>
          </a:prstGeom>
          <a:noFill/>
          <a:ln w="44450">
            <a:noFill/>
            <a:miter lim="800000"/>
            <a:headEnd/>
            <a:tailEnd/>
          </a:ln>
          <a:effectLst/>
        </p:spPr>
      </p:pic>
      <p:sp>
        <p:nvSpPr>
          <p:cNvPr id="5" name="Rectangle 4">
            <a:extLst>
              <a:ext uri="{FF2B5EF4-FFF2-40B4-BE49-F238E27FC236}">
                <a16:creationId xmlns:a16="http://schemas.microsoft.com/office/drawing/2014/main" id="{824380BC-1996-41AF-A757-997B2FBC3FD2}"/>
              </a:ext>
            </a:extLst>
          </p:cNvPr>
          <p:cNvSpPr/>
          <p:nvPr/>
        </p:nvSpPr>
        <p:spPr>
          <a:xfrm>
            <a:off x="9346433" y="6049568"/>
            <a:ext cx="2092239" cy="261610"/>
          </a:xfrm>
          <a:prstGeom prst="rect">
            <a:avLst/>
          </a:prstGeom>
        </p:spPr>
        <p:txBody>
          <a:bodyPr wrap="none">
            <a:spAutoFit/>
          </a:bodyPr>
          <a:lstStyle/>
          <a:p>
            <a:pPr marL="414338" indent="-414338" defTabSz="828675" eaLnBrk="0" hangingPunct="0">
              <a:spcBef>
                <a:spcPct val="10000"/>
              </a:spcBef>
            </a:pPr>
            <a:r>
              <a:rPr lang="de-DE" sz="1100" dirty="0"/>
              <a:t>Emery et al. </a:t>
            </a:r>
            <a:r>
              <a:rPr lang="de-DE" sz="1100" i="1" dirty="0"/>
              <a:t>Ann Rheum Dis </a:t>
            </a:r>
            <a:r>
              <a:rPr lang="de-DE" sz="1100" dirty="0"/>
              <a:t>2002</a:t>
            </a:r>
            <a:endParaRPr lang="en-US" sz="1100" dirty="0"/>
          </a:p>
        </p:txBody>
      </p:sp>
      <p:pic>
        <p:nvPicPr>
          <p:cNvPr id="6" name="Content Placeholder 2">
            <a:extLst>
              <a:ext uri="{FF2B5EF4-FFF2-40B4-BE49-F238E27FC236}">
                <a16:creationId xmlns:a16="http://schemas.microsoft.com/office/drawing/2014/main" id="{1C6A460A-D0CA-22A4-A4EE-607365E3005A}"/>
              </a:ext>
            </a:extLst>
          </p:cNvPr>
          <p:cNvPicPr>
            <a:picLocks noChangeAspect="1"/>
          </p:cNvPicPr>
          <p:nvPr/>
        </p:nvPicPr>
        <p:blipFill>
          <a:blip r:embed="rId4"/>
          <a:stretch>
            <a:fillRect/>
          </a:stretch>
        </p:blipFill>
        <p:spPr>
          <a:xfrm rot="5400000">
            <a:off x="8856456" y="2795414"/>
            <a:ext cx="3388848" cy="2124000"/>
          </a:xfrm>
          <a:prstGeom prst="rect">
            <a:avLst/>
          </a:prstGeom>
        </p:spPr>
      </p:pic>
    </p:spTree>
    <p:extLst>
      <p:ext uri="{BB962C8B-B14F-4D97-AF65-F5344CB8AC3E}">
        <p14:creationId xmlns:p14="http://schemas.microsoft.com/office/powerpoint/2010/main" val="226863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BB18-B2B1-34F3-AD10-297821B4093F}"/>
              </a:ext>
            </a:extLst>
          </p:cNvPr>
          <p:cNvSpPr>
            <a:spLocks noGrp="1"/>
          </p:cNvSpPr>
          <p:nvPr>
            <p:ph type="title"/>
          </p:nvPr>
        </p:nvSpPr>
        <p:spPr/>
        <p:txBody>
          <a:bodyPr/>
          <a:lstStyle/>
          <a:p>
            <a:r>
              <a:rPr lang="en-US" dirty="0"/>
              <a:t>Clinically suspect arthralgia</a:t>
            </a:r>
            <a:endParaRPr lang="en-ZA" dirty="0"/>
          </a:p>
        </p:txBody>
      </p:sp>
      <p:pic>
        <p:nvPicPr>
          <p:cNvPr id="5" name="Content Placeholder 4">
            <a:extLst>
              <a:ext uri="{FF2B5EF4-FFF2-40B4-BE49-F238E27FC236}">
                <a16:creationId xmlns:a16="http://schemas.microsoft.com/office/drawing/2014/main" id="{EE1F914F-3732-9D1B-2843-4A97B2E439F2}"/>
              </a:ext>
            </a:extLst>
          </p:cNvPr>
          <p:cNvPicPr>
            <a:picLocks noGrp="1" noChangeAspect="1"/>
          </p:cNvPicPr>
          <p:nvPr>
            <p:ph idx="1"/>
          </p:nvPr>
        </p:nvPicPr>
        <p:blipFill>
          <a:blip r:embed="rId3"/>
          <a:srcRect t="19082"/>
          <a:stretch/>
        </p:blipFill>
        <p:spPr>
          <a:xfrm>
            <a:off x="0" y="2165604"/>
            <a:ext cx="12102730" cy="2767392"/>
          </a:xfrm>
        </p:spPr>
      </p:pic>
      <p:sp>
        <p:nvSpPr>
          <p:cNvPr id="3" name="TextBox 2">
            <a:extLst>
              <a:ext uri="{FF2B5EF4-FFF2-40B4-BE49-F238E27FC236}">
                <a16:creationId xmlns:a16="http://schemas.microsoft.com/office/drawing/2014/main" id="{2A4AE7AF-2FC1-703F-864C-A2F279C75341}"/>
              </a:ext>
            </a:extLst>
          </p:cNvPr>
          <p:cNvSpPr txBox="1"/>
          <p:nvPr/>
        </p:nvSpPr>
        <p:spPr>
          <a:xfrm>
            <a:off x="6748272" y="5888736"/>
            <a:ext cx="5443728" cy="369332"/>
          </a:xfrm>
          <a:prstGeom prst="rect">
            <a:avLst/>
          </a:prstGeom>
          <a:noFill/>
        </p:spPr>
        <p:txBody>
          <a:bodyPr wrap="square" rtlCol="0">
            <a:spAutoFit/>
          </a:bodyPr>
          <a:lstStyle/>
          <a:p>
            <a:r>
              <a:rPr lang="nl-NL" dirty="0"/>
              <a:t>van Steenbergen HW, et al. Ann Rheum Dis 2017</a:t>
            </a:r>
            <a:endParaRPr lang="en-ZA" dirty="0"/>
          </a:p>
        </p:txBody>
      </p:sp>
    </p:spTree>
    <p:extLst>
      <p:ext uri="{BB962C8B-B14F-4D97-AF65-F5344CB8AC3E}">
        <p14:creationId xmlns:p14="http://schemas.microsoft.com/office/powerpoint/2010/main" val="246509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CR_EULAR PPT BG_2.jpg">
            <a:extLst>
              <a:ext uri="{FF2B5EF4-FFF2-40B4-BE49-F238E27FC236}">
                <a16:creationId xmlns:a16="http://schemas.microsoft.com/office/drawing/2014/main" id="{F11E6BB7-40BD-4455-A586-0EB073EB71BE}"/>
              </a:ext>
            </a:extLst>
          </p:cNvPr>
          <p:cNvPicPr>
            <a:picLocks noGrp="1" noChangeAspect="1"/>
          </p:cNvPicPr>
          <p:nvPr>
            <p:ph idx="1"/>
          </p:nvPr>
        </p:nvPicPr>
        <p:blipFill>
          <a:blip r:embed="rId3" cstate="print"/>
          <a:srcRect/>
          <a:stretch>
            <a:fillRect/>
          </a:stretch>
        </p:blipFill>
        <p:spPr bwMode="auto">
          <a:xfrm>
            <a:off x="1189608" y="286603"/>
            <a:ext cx="9996256" cy="5775332"/>
          </a:xfrm>
          <a:prstGeom prst="rect">
            <a:avLst/>
          </a:prstGeom>
          <a:noFill/>
          <a:ln w="9525">
            <a:noFill/>
            <a:miter lim="800000"/>
            <a:headEnd/>
            <a:tailEnd/>
          </a:ln>
        </p:spPr>
      </p:pic>
      <p:sp>
        <p:nvSpPr>
          <p:cNvPr id="5" name="Rectangle 4">
            <a:extLst>
              <a:ext uri="{FF2B5EF4-FFF2-40B4-BE49-F238E27FC236}">
                <a16:creationId xmlns:a16="http://schemas.microsoft.com/office/drawing/2014/main" id="{EC5BE338-2EE8-4867-9B11-A100F0009916}"/>
              </a:ext>
            </a:extLst>
          </p:cNvPr>
          <p:cNvSpPr/>
          <p:nvPr/>
        </p:nvSpPr>
        <p:spPr>
          <a:xfrm>
            <a:off x="3139736" y="796065"/>
            <a:ext cx="6096000" cy="1077218"/>
          </a:xfrm>
          <a:prstGeom prst="rect">
            <a:avLst/>
          </a:prstGeom>
        </p:spPr>
        <p:txBody>
          <a:bodyPr>
            <a:spAutoFit/>
          </a:bodyPr>
          <a:lstStyle/>
          <a:p>
            <a:pPr lvl="0" algn="ctr" defTabSz="914400"/>
            <a:r>
              <a:rPr lang="en-US" sz="3200" dirty="0">
                <a:solidFill>
                  <a:prstClr val="black"/>
                </a:solidFill>
                <a:latin typeface="Calibri" pitchFamily="34" charset="0"/>
                <a:cs typeface="Arial" pitchFamily="34" charset="0"/>
              </a:rPr>
              <a:t>2010 ACR/EULAR</a:t>
            </a:r>
            <a:br>
              <a:rPr lang="en-US" sz="3200" dirty="0">
                <a:solidFill>
                  <a:prstClr val="black"/>
                </a:solidFill>
                <a:latin typeface="Calibri" pitchFamily="34" charset="0"/>
                <a:cs typeface="Arial" pitchFamily="34" charset="0"/>
              </a:rPr>
            </a:br>
            <a:r>
              <a:rPr lang="en-US" sz="3200" dirty="0">
                <a:solidFill>
                  <a:prstClr val="black"/>
                </a:solidFill>
                <a:latin typeface="Calibri" pitchFamily="34" charset="0"/>
                <a:cs typeface="Arial" pitchFamily="34" charset="0"/>
              </a:rPr>
              <a:t>Classification Criteria for RA</a:t>
            </a:r>
          </a:p>
        </p:txBody>
      </p:sp>
      <p:pic>
        <p:nvPicPr>
          <p:cNvPr id="8" name="Picture 7">
            <a:extLst>
              <a:ext uri="{FF2B5EF4-FFF2-40B4-BE49-F238E27FC236}">
                <a16:creationId xmlns:a16="http://schemas.microsoft.com/office/drawing/2014/main" id="{E9A8B5C9-BF7A-42E4-914B-A5A7357C781C}"/>
              </a:ext>
            </a:extLst>
          </p:cNvPr>
          <p:cNvPicPr>
            <a:picLocks noChangeAspect="1"/>
          </p:cNvPicPr>
          <p:nvPr/>
        </p:nvPicPr>
        <p:blipFill>
          <a:blip r:embed="rId4"/>
          <a:stretch>
            <a:fillRect/>
          </a:stretch>
        </p:blipFill>
        <p:spPr>
          <a:xfrm>
            <a:off x="6935404" y="1802167"/>
            <a:ext cx="3571825" cy="3604334"/>
          </a:xfrm>
          <a:prstGeom prst="rect">
            <a:avLst/>
          </a:prstGeom>
        </p:spPr>
      </p:pic>
      <p:pic>
        <p:nvPicPr>
          <p:cNvPr id="9" name="Picture 8">
            <a:extLst>
              <a:ext uri="{FF2B5EF4-FFF2-40B4-BE49-F238E27FC236}">
                <a16:creationId xmlns:a16="http://schemas.microsoft.com/office/drawing/2014/main" id="{F954BF53-2D35-4935-834E-F46A6E47E40F}"/>
              </a:ext>
            </a:extLst>
          </p:cNvPr>
          <p:cNvPicPr>
            <a:picLocks noChangeAspect="1"/>
          </p:cNvPicPr>
          <p:nvPr/>
        </p:nvPicPr>
        <p:blipFill>
          <a:blip r:embed="rId5"/>
          <a:stretch>
            <a:fillRect/>
          </a:stretch>
        </p:blipFill>
        <p:spPr>
          <a:xfrm>
            <a:off x="2123760" y="1811045"/>
            <a:ext cx="3469172" cy="5332453"/>
          </a:xfrm>
          <a:prstGeom prst="rect">
            <a:avLst/>
          </a:prstGeom>
        </p:spPr>
      </p:pic>
      <p:pic>
        <p:nvPicPr>
          <p:cNvPr id="10" name="Picture 9">
            <a:extLst>
              <a:ext uri="{FF2B5EF4-FFF2-40B4-BE49-F238E27FC236}">
                <a16:creationId xmlns:a16="http://schemas.microsoft.com/office/drawing/2014/main" id="{35BFDBC5-B0B4-430E-BB88-B3912BBF9567}"/>
              </a:ext>
            </a:extLst>
          </p:cNvPr>
          <p:cNvPicPr>
            <a:picLocks noChangeAspect="1"/>
          </p:cNvPicPr>
          <p:nvPr/>
        </p:nvPicPr>
        <p:blipFill>
          <a:blip r:embed="rId6"/>
          <a:stretch>
            <a:fillRect/>
          </a:stretch>
        </p:blipFill>
        <p:spPr>
          <a:xfrm>
            <a:off x="2495772" y="4716471"/>
            <a:ext cx="2725148" cy="536494"/>
          </a:xfrm>
          <a:prstGeom prst="rect">
            <a:avLst/>
          </a:prstGeom>
        </p:spPr>
      </p:pic>
      <p:sp>
        <p:nvSpPr>
          <p:cNvPr id="11" name="Rectangle 10">
            <a:extLst>
              <a:ext uri="{FF2B5EF4-FFF2-40B4-BE49-F238E27FC236}">
                <a16:creationId xmlns:a16="http://schemas.microsoft.com/office/drawing/2014/main" id="{A41414EF-9C87-4182-AA8D-8EA8DB2F6A7A}"/>
              </a:ext>
            </a:extLst>
          </p:cNvPr>
          <p:cNvSpPr/>
          <p:nvPr/>
        </p:nvSpPr>
        <p:spPr>
          <a:xfrm>
            <a:off x="9162150" y="6057867"/>
            <a:ext cx="2262158" cy="261610"/>
          </a:xfrm>
          <a:prstGeom prst="rect">
            <a:avLst/>
          </a:prstGeom>
        </p:spPr>
        <p:txBody>
          <a:bodyPr wrap="none">
            <a:spAutoFit/>
          </a:bodyPr>
          <a:lstStyle/>
          <a:p>
            <a:r>
              <a:rPr lang="en-ZA" sz="1100" dirty="0" err="1"/>
              <a:t>Aletaha</a:t>
            </a:r>
            <a:r>
              <a:rPr lang="en-ZA" sz="1100" dirty="0"/>
              <a:t> d et al. </a:t>
            </a:r>
            <a:r>
              <a:rPr lang="en-ZA" sz="1100" i="1" dirty="0"/>
              <a:t>Ann Rheum Dis </a:t>
            </a:r>
            <a:r>
              <a:rPr lang="en-ZA" sz="1100" dirty="0"/>
              <a:t>2010</a:t>
            </a:r>
          </a:p>
        </p:txBody>
      </p:sp>
    </p:spTree>
    <p:extLst>
      <p:ext uri="{BB962C8B-B14F-4D97-AF65-F5344CB8AC3E}">
        <p14:creationId xmlns:p14="http://schemas.microsoft.com/office/powerpoint/2010/main" val="2158197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D70B-90E5-4AC7-B0C3-E7C6ECFE453A}"/>
              </a:ext>
            </a:extLst>
          </p:cNvPr>
          <p:cNvSpPr>
            <a:spLocks noGrp="1"/>
          </p:cNvSpPr>
          <p:nvPr>
            <p:ph type="title"/>
          </p:nvPr>
        </p:nvSpPr>
        <p:spPr/>
        <p:txBody>
          <a:bodyPr/>
          <a:lstStyle/>
          <a:p>
            <a:r>
              <a:rPr lang="en-US" dirty="0"/>
              <a:t>Clinical features</a:t>
            </a:r>
          </a:p>
        </p:txBody>
      </p:sp>
      <p:pic>
        <p:nvPicPr>
          <p:cNvPr id="4" name="Content Placeholder 3">
            <a:extLst>
              <a:ext uri="{FF2B5EF4-FFF2-40B4-BE49-F238E27FC236}">
                <a16:creationId xmlns:a16="http://schemas.microsoft.com/office/drawing/2014/main" id="{5D383A2A-8993-42B1-B9D9-D032EE49D4D8}"/>
              </a:ext>
            </a:extLst>
          </p:cNvPr>
          <p:cNvPicPr>
            <a:picLocks noGrp="1" noChangeAspect="1"/>
          </p:cNvPicPr>
          <p:nvPr>
            <p:ph idx="1"/>
          </p:nvPr>
        </p:nvPicPr>
        <p:blipFill>
          <a:blip r:embed="rId3"/>
          <a:stretch>
            <a:fillRect/>
          </a:stretch>
        </p:blipFill>
        <p:spPr>
          <a:xfrm>
            <a:off x="1179606" y="2177147"/>
            <a:ext cx="5030415" cy="3816957"/>
          </a:xfrm>
          <a:prstGeom prst="rect">
            <a:avLst/>
          </a:prstGeom>
        </p:spPr>
      </p:pic>
      <p:pic>
        <p:nvPicPr>
          <p:cNvPr id="3" name="Picture 2">
            <a:extLst>
              <a:ext uri="{FF2B5EF4-FFF2-40B4-BE49-F238E27FC236}">
                <a16:creationId xmlns:a16="http://schemas.microsoft.com/office/drawing/2014/main" id="{FDF89C87-E582-4951-A189-FB4000EF931A}"/>
              </a:ext>
            </a:extLst>
          </p:cNvPr>
          <p:cNvPicPr>
            <a:picLocks noChangeAspect="1"/>
          </p:cNvPicPr>
          <p:nvPr/>
        </p:nvPicPr>
        <p:blipFill>
          <a:blip r:embed="rId4"/>
          <a:stretch>
            <a:fillRect/>
          </a:stretch>
        </p:blipFill>
        <p:spPr>
          <a:xfrm>
            <a:off x="7892715" y="2039284"/>
            <a:ext cx="2516495" cy="3954820"/>
          </a:xfrm>
          <a:prstGeom prst="rect">
            <a:avLst/>
          </a:prstGeom>
        </p:spPr>
      </p:pic>
    </p:spTree>
    <p:extLst>
      <p:ext uri="{BB962C8B-B14F-4D97-AF65-F5344CB8AC3E}">
        <p14:creationId xmlns:p14="http://schemas.microsoft.com/office/powerpoint/2010/main" val="16555958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6906</TotalTime>
  <Words>4293</Words>
  <Application>Microsoft Office PowerPoint</Application>
  <PresentationFormat>Widescreen</PresentationFormat>
  <Paragraphs>449</Paragraphs>
  <Slides>36</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Perpetua</vt:lpstr>
      <vt:lpstr>Symbol</vt:lpstr>
      <vt:lpstr>Times New Roman</vt:lpstr>
      <vt:lpstr>Wingdings</vt:lpstr>
      <vt:lpstr>Retrospect</vt:lpstr>
      <vt:lpstr>Rheumatoid Arthritis:  Diagnosis &amp; Management</vt:lpstr>
      <vt:lpstr>Outline of presentation</vt:lpstr>
      <vt:lpstr>Introduction</vt:lpstr>
      <vt:lpstr>PowerPoint Presentation</vt:lpstr>
      <vt:lpstr>Early Diagnosis</vt:lpstr>
      <vt:lpstr>Potential RA - the 3 Ss </vt:lpstr>
      <vt:lpstr>Clinically suspect arthralgia</vt:lpstr>
      <vt:lpstr>PowerPoint Presentation</vt:lpstr>
      <vt:lpstr>Clinical features</vt:lpstr>
      <vt:lpstr>Clinical features</vt:lpstr>
      <vt:lpstr>Clinical features</vt:lpstr>
      <vt:lpstr>Clinical features</vt:lpstr>
      <vt:lpstr>Extra-articular features</vt:lpstr>
      <vt:lpstr>Extra-articular features</vt:lpstr>
      <vt:lpstr>Extra-articular features</vt:lpstr>
      <vt:lpstr>Extra-articular features</vt:lpstr>
      <vt:lpstr>Investigations - Laboratory</vt:lpstr>
      <vt:lpstr>PowerPoint Presentation</vt:lpstr>
      <vt:lpstr>Investigations - Imaging</vt:lpstr>
      <vt:lpstr>Radiology - Imaging</vt:lpstr>
      <vt:lpstr>Radiology</vt:lpstr>
      <vt:lpstr>Differential diagnoses</vt:lpstr>
      <vt:lpstr>Differential diagnoses</vt:lpstr>
      <vt:lpstr>Milestones in the treatment of RA</vt:lpstr>
      <vt:lpstr>Disease-modifying anti-rheumatic drugs (DMARDs)</vt:lpstr>
      <vt:lpstr>PowerPoint Presentation</vt:lpstr>
      <vt:lpstr>Treatment – SARAA recommendations </vt:lpstr>
      <vt:lpstr>Instruments assessing RA disease activity – variables for determining therapy</vt:lpstr>
      <vt:lpstr>TIght COntrol in Rheumatoid Arthritis (TICORA) study</vt:lpstr>
      <vt:lpstr>In a local setting</vt:lpstr>
      <vt:lpstr>Comorbidities in RA</vt:lpstr>
      <vt:lpstr>Take home messages</vt:lpstr>
      <vt:lpstr>Thank You</vt:lpstr>
      <vt:lpstr>Extra-articular features</vt:lpstr>
      <vt:lpstr>Instruments assessing RA disease activity – variables for determining therapy</vt:lpstr>
      <vt:lpstr>Morbidity and Mortality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Lai-Ling Winchow</dc:creator>
  <cp:lastModifiedBy>Nimmisha Govind</cp:lastModifiedBy>
  <cp:revision>102</cp:revision>
  <dcterms:created xsi:type="dcterms:W3CDTF">2018-09-10T15:38:51Z</dcterms:created>
  <dcterms:modified xsi:type="dcterms:W3CDTF">2024-10-13T03:41:54Z</dcterms:modified>
</cp:coreProperties>
</file>