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3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8" r:id="rId3"/>
  </p:sldMasterIdLst>
  <p:notesMasterIdLst>
    <p:notesMasterId r:id="rId38"/>
  </p:notesMasterIdLst>
  <p:sldIdLst>
    <p:sldId id="391" r:id="rId4"/>
    <p:sldId id="2145708003" r:id="rId5"/>
    <p:sldId id="1044" r:id="rId6"/>
    <p:sldId id="2145708001" r:id="rId7"/>
    <p:sldId id="2145708013" r:id="rId8"/>
    <p:sldId id="2145708015" r:id="rId9"/>
    <p:sldId id="2145708016" r:id="rId10"/>
    <p:sldId id="2145708017" r:id="rId11"/>
    <p:sldId id="258" r:id="rId12"/>
    <p:sldId id="2145708006" r:id="rId13"/>
    <p:sldId id="2145708004" r:id="rId14"/>
    <p:sldId id="458" r:id="rId15"/>
    <p:sldId id="459" r:id="rId16"/>
    <p:sldId id="2145708005" r:id="rId17"/>
    <p:sldId id="1032" r:id="rId18"/>
    <p:sldId id="1047" r:id="rId19"/>
    <p:sldId id="2145708018" r:id="rId20"/>
    <p:sldId id="1048" r:id="rId21"/>
    <p:sldId id="621" r:id="rId22"/>
    <p:sldId id="2145708022" r:id="rId23"/>
    <p:sldId id="2145708019" r:id="rId24"/>
    <p:sldId id="1055" r:id="rId25"/>
    <p:sldId id="2145708020" r:id="rId26"/>
    <p:sldId id="1054" r:id="rId27"/>
    <p:sldId id="2145708021" r:id="rId28"/>
    <p:sldId id="1039" r:id="rId29"/>
    <p:sldId id="1040" r:id="rId30"/>
    <p:sldId id="395" r:id="rId31"/>
    <p:sldId id="1036" r:id="rId32"/>
    <p:sldId id="415" r:id="rId33"/>
    <p:sldId id="412" r:id="rId34"/>
    <p:sldId id="1045" r:id="rId35"/>
    <p:sldId id="429" r:id="rId36"/>
    <p:sldId id="104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9BCD4-BBBF-452B-8C8E-B82E469C32A3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CD1A2-5667-4D99-9D4F-E0F69B574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9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9C58F-E5CD-464E-B5BD-16C8911F8071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085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CD1A2-5667-4D99-9D4F-E0F69B5745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CD1A2-5667-4D99-9D4F-E0F69B5745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6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8004-1654-B91C-3F7B-0E1DC64C5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CBD3F-96D0-FD0C-E897-172DB083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FE09C-9DBC-3915-820F-50CB5963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2BF-45C4-4683-9AEA-9F79391C321B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6DC21-EEC6-DBAC-D07E-D130E0EE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46AB6-5B55-279C-9122-D5EB91E7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0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54678-8D13-AF1F-F5D5-2E21D27A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B8E87-B595-5BBE-4D28-7FFA772E8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2E20-5F74-ABC6-86B8-177BE24C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1E62-72A7-4B92-B618-C83324614C3E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09B7E-981A-89DC-08CF-B6A5BB62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DE34E-BB70-8951-78C3-AE5E4A97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4CDA5C-B020-56E0-C91E-3F52A5FEA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C2AFA-B0E4-320D-D2AF-C9E8FBD6C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9E1FC-1505-7370-A98C-3FF041BC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3052-0B38-427A-B7F2-5054B75B16D9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0ECBE-7A6F-CF60-E218-229D2BFF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2702-63EB-08EA-8258-2DA11C9D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100E4A2-5239-4330-8B84-AA76183FFC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3321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100E4A2-5239-4330-8B84-AA76183FFC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30E9592-7AA1-4D06-A186-33299B2CABC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5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93F05-B4BF-47CC-A905-0B5708EC1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321" y="5482902"/>
            <a:ext cx="9803358" cy="48474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1E5BE-B9C8-4F96-93FF-B265C4F8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321" y="6150795"/>
            <a:ext cx="9803358" cy="304699"/>
          </a:xfrm>
        </p:spPr>
        <p:txBody>
          <a:bodyPr/>
          <a:lstStyle>
            <a:lvl1pPr marL="0" indent="0" algn="l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C4AE21-CBFE-44C5-8049-FA61170FC099}"/>
              </a:ext>
            </a:extLst>
          </p:cNvPr>
          <p:cNvSpPr/>
          <p:nvPr userDrawn="1"/>
        </p:nvSpPr>
        <p:spPr>
          <a:xfrm>
            <a:off x="0" y="6678891"/>
            <a:ext cx="12192000" cy="1791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3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2783414-9CF7-4EB1-B0FA-A3C1A120ED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4221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5" progId="TCLayout.ActiveDocument.1">
                  <p:embed/>
                </p:oleObj>
              </mc:Choice>
              <mc:Fallback>
                <p:oleObj name="think-cell Slide" r:id="rId3" imgW="344" imgH="34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2783414-9CF7-4EB1-B0FA-A3C1A120E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6553-B221-42D6-A1AF-895FA859A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94" y="1825625"/>
            <a:ext cx="11144812" cy="1225977"/>
          </a:xfrm>
        </p:spPr>
        <p:txBody>
          <a:bodyPr/>
          <a:lstStyle>
            <a:lvl2pPr>
              <a:buSzPct val="75000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EBE88-2AA1-4B83-B9F7-C7171419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76B8-BDDD-4190-B0D9-F3B39DFF448C}" type="datetime1">
              <a:rPr lang="en-US" smtClean="0"/>
              <a:t>8/3/2024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7188E-E465-405B-BBD6-C10B118A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C6C0-191C-40CF-84D4-50BF0AA51C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9">
            <a:extLst>
              <a:ext uri="{FF2B5EF4-FFF2-40B4-BE49-F238E27FC236}">
                <a16:creationId xmlns:a16="http://schemas.microsoft.com/office/drawing/2014/main" id="{85FA910C-2EE8-41A9-9539-CAF600BD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94" y="267771"/>
            <a:ext cx="10240978" cy="3046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546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9C3E-F294-44E2-B56D-C8C8932D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6FAD-B6FC-4CB0-B6C8-E38932843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C2CC1-7F15-4BCB-899A-62A4FB1C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298F-E7CE-4228-AFC6-968BA5648384}" type="datetime1">
              <a:rPr lang="en-US" smtClean="0"/>
              <a:t>8/3/2024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78D19-38EE-48B3-9A91-EB01FB6CA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B1C6C0-191C-40CF-84D4-50BF0AA51C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8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9031E0-275B-4C0E-AC01-7DBEBEE725AA}"/>
              </a:ext>
            </a:extLst>
          </p:cNvPr>
          <p:cNvGrpSpPr/>
          <p:nvPr userDrawn="1"/>
        </p:nvGrpSpPr>
        <p:grpSpPr>
          <a:xfrm>
            <a:off x="280795" y="288131"/>
            <a:ext cx="5035731" cy="3854612"/>
            <a:chOff x="-3410257" y="968987"/>
            <a:chExt cx="3613261" cy="2765779"/>
          </a:xfrm>
        </p:grpSpPr>
        <p:sp>
          <p:nvSpPr>
            <p:cNvPr id="11" name="Freeform 109">
              <a:extLst>
                <a:ext uri="{FF2B5EF4-FFF2-40B4-BE49-F238E27FC236}">
                  <a16:creationId xmlns:a16="http://schemas.microsoft.com/office/drawing/2014/main" id="{7479E3EE-FD04-469E-8B07-C3DCDA506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4832" y="968987"/>
              <a:ext cx="534988" cy="534987"/>
            </a:xfrm>
            <a:custGeom>
              <a:avLst/>
              <a:gdLst>
                <a:gd name="T0" fmla="*/ 337 w 337"/>
                <a:gd name="T1" fmla="*/ 117 h 337"/>
                <a:gd name="T2" fmla="*/ 222 w 337"/>
                <a:gd name="T3" fmla="*/ 117 h 337"/>
                <a:gd name="T4" fmla="*/ 222 w 337"/>
                <a:gd name="T5" fmla="*/ 0 h 337"/>
                <a:gd name="T6" fmla="*/ 117 w 337"/>
                <a:gd name="T7" fmla="*/ 0 h 337"/>
                <a:gd name="T8" fmla="*/ 117 w 337"/>
                <a:gd name="T9" fmla="*/ 117 h 337"/>
                <a:gd name="T10" fmla="*/ 0 w 337"/>
                <a:gd name="T11" fmla="*/ 117 h 337"/>
                <a:gd name="T12" fmla="*/ 0 w 337"/>
                <a:gd name="T13" fmla="*/ 223 h 337"/>
                <a:gd name="T14" fmla="*/ 117 w 337"/>
                <a:gd name="T15" fmla="*/ 223 h 337"/>
                <a:gd name="T16" fmla="*/ 117 w 337"/>
                <a:gd name="T17" fmla="*/ 337 h 337"/>
                <a:gd name="T18" fmla="*/ 222 w 337"/>
                <a:gd name="T19" fmla="*/ 337 h 337"/>
                <a:gd name="T20" fmla="*/ 222 w 337"/>
                <a:gd name="T21" fmla="*/ 223 h 337"/>
                <a:gd name="T22" fmla="*/ 337 w 337"/>
                <a:gd name="T23" fmla="*/ 223 h 337"/>
                <a:gd name="T24" fmla="*/ 337 w 337"/>
                <a:gd name="T25" fmla="*/ 11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337">
                  <a:moveTo>
                    <a:pt x="337" y="117"/>
                  </a:moveTo>
                  <a:lnTo>
                    <a:pt x="222" y="117"/>
                  </a:lnTo>
                  <a:lnTo>
                    <a:pt x="222" y="0"/>
                  </a:lnTo>
                  <a:lnTo>
                    <a:pt x="117" y="0"/>
                  </a:lnTo>
                  <a:lnTo>
                    <a:pt x="117" y="117"/>
                  </a:lnTo>
                  <a:lnTo>
                    <a:pt x="0" y="117"/>
                  </a:lnTo>
                  <a:lnTo>
                    <a:pt x="0" y="223"/>
                  </a:lnTo>
                  <a:lnTo>
                    <a:pt x="117" y="223"/>
                  </a:lnTo>
                  <a:lnTo>
                    <a:pt x="117" y="337"/>
                  </a:lnTo>
                  <a:lnTo>
                    <a:pt x="222" y="337"/>
                  </a:lnTo>
                  <a:lnTo>
                    <a:pt x="222" y="223"/>
                  </a:lnTo>
                  <a:lnTo>
                    <a:pt x="337" y="223"/>
                  </a:lnTo>
                  <a:lnTo>
                    <a:pt x="337" y="117"/>
                  </a:ln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8">
              <a:extLst>
                <a:ext uri="{FF2B5EF4-FFF2-40B4-BE49-F238E27FC236}">
                  <a16:creationId xmlns:a16="http://schemas.microsoft.com/office/drawing/2014/main" id="{9FFC8001-F5A7-4A0E-9A86-F7EA5917C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29655" y="1920362"/>
              <a:ext cx="1171575" cy="968375"/>
            </a:xfrm>
            <a:custGeom>
              <a:avLst/>
              <a:gdLst>
                <a:gd name="T0" fmla="*/ 262 w 342"/>
                <a:gd name="T1" fmla="*/ 146 h 283"/>
                <a:gd name="T2" fmla="*/ 240 w 342"/>
                <a:gd name="T3" fmla="*/ 124 h 283"/>
                <a:gd name="T4" fmla="*/ 262 w 342"/>
                <a:gd name="T5" fmla="*/ 102 h 283"/>
                <a:gd name="T6" fmla="*/ 284 w 342"/>
                <a:gd name="T7" fmla="*/ 124 h 283"/>
                <a:gd name="T8" fmla="*/ 262 w 342"/>
                <a:gd name="T9" fmla="*/ 146 h 283"/>
                <a:gd name="T10" fmla="*/ 171 w 342"/>
                <a:gd name="T11" fmla="*/ 146 h 283"/>
                <a:gd name="T12" fmla="*/ 149 w 342"/>
                <a:gd name="T13" fmla="*/ 124 h 283"/>
                <a:gd name="T14" fmla="*/ 171 w 342"/>
                <a:gd name="T15" fmla="*/ 102 h 283"/>
                <a:gd name="T16" fmla="*/ 194 w 342"/>
                <a:gd name="T17" fmla="*/ 124 h 283"/>
                <a:gd name="T18" fmla="*/ 171 w 342"/>
                <a:gd name="T19" fmla="*/ 146 h 283"/>
                <a:gd name="T20" fmla="*/ 81 w 342"/>
                <a:gd name="T21" fmla="*/ 146 h 283"/>
                <a:gd name="T22" fmla="*/ 59 w 342"/>
                <a:gd name="T23" fmla="*/ 124 h 283"/>
                <a:gd name="T24" fmla="*/ 81 w 342"/>
                <a:gd name="T25" fmla="*/ 102 h 283"/>
                <a:gd name="T26" fmla="*/ 103 w 342"/>
                <a:gd name="T27" fmla="*/ 124 h 283"/>
                <a:gd name="T28" fmla="*/ 81 w 342"/>
                <a:gd name="T29" fmla="*/ 146 h 283"/>
                <a:gd name="T30" fmla="*/ 261 w 342"/>
                <a:gd name="T31" fmla="*/ 0 h 283"/>
                <a:gd name="T32" fmla="*/ 81 w 342"/>
                <a:gd name="T33" fmla="*/ 0 h 283"/>
                <a:gd name="T34" fmla="*/ 0 w 342"/>
                <a:gd name="T35" fmla="*/ 80 h 283"/>
                <a:gd name="T36" fmla="*/ 0 w 342"/>
                <a:gd name="T37" fmla="*/ 162 h 283"/>
                <a:gd name="T38" fmla="*/ 81 w 342"/>
                <a:gd name="T39" fmla="*/ 243 h 283"/>
                <a:gd name="T40" fmla="*/ 215 w 342"/>
                <a:gd name="T41" fmla="*/ 243 h 283"/>
                <a:gd name="T42" fmla="*/ 241 w 342"/>
                <a:gd name="T43" fmla="*/ 276 h 283"/>
                <a:gd name="T44" fmla="*/ 261 w 342"/>
                <a:gd name="T45" fmla="*/ 274 h 283"/>
                <a:gd name="T46" fmla="*/ 275 w 342"/>
                <a:gd name="T47" fmla="*/ 241 h 283"/>
                <a:gd name="T48" fmla="*/ 342 w 342"/>
                <a:gd name="T49" fmla="*/ 162 h 283"/>
                <a:gd name="T50" fmla="*/ 342 w 342"/>
                <a:gd name="T51" fmla="*/ 80 h 283"/>
                <a:gd name="T52" fmla="*/ 261 w 342"/>
                <a:gd name="T5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283">
                  <a:moveTo>
                    <a:pt x="262" y="146"/>
                  </a:moveTo>
                  <a:cubicBezTo>
                    <a:pt x="250" y="146"/>
                    <a:pt x="240" y="136"/>
                    <a:pt x="240" y="124"/>
                  </a:cubicBezTo>
                  <a:cubicBezTo>
                    <a:pt x="240" y="112"/>
                    <a:pt x="250" y="102"/>
                    <a:pt x="262" y="102"/>
                  </a:cubicBezTo>
                  <a:cubicBezTo>
                    <a:pt x="274" y="102"/>
                    <a:pt x="284" y="112"/>
                    <a:pt x="284" y="124"/>
                  </a:cubicBezTo>
                  <a:cubicBezTo>
                    <a:pt x="284" y="136"/>
                    <a:pt x="274" y="146"/>
                    <a:pt x="262" y="146"/>
                  </a:cubicBezTo>
                  <a:close/>
                  <a:moveTo>
                    <a:pt x="171" y="146"/>
                  </a:moveTo>
                  <a:cubicBezTo>
                    <a:pt x="159" y="146"/>
                    <a:pt x="149" y="136"/>
                    <a:pt x="149" y="124"/>
                  </a:cubicBezTo>
                  <a:cubicBezTo>
                    <a:pt x="149" y="112"/>
                    <a:pt x="159" y="102"/>
                    <a:pt x="171" y="102"/>
                  </a:cubicBezTo>
                  <a:cubicBezTo>
                    <a:pt x="184" y="102"/>
                    <a:pt x="194" y="112"/>
                    <a:pt x="194" y="124"/>
                  </a:cubicBezTo>
                  <a:cubicBezTo>
                    <a:pt x="194" y="136"/>
                    <a:pt x="184" y="146"/>
                    <a:pt x="171" y="146"/>
                  </a:cubicBezTo>
                  <a:close/>
                  <a:moveTo>
                    <a:pt x="81" y="146"/>
                  </a:moveTo>
                  <a:cubicBezTo>
                    <a:pt x="69" y="146"/>
                    <a:pt x="59" y="136"/>
                    <a:pt x="59" y="124"/>
                  </a:cubicBezTo>
                  <a:cubicBezTo>
                    <a:pt x="59" y="112"/>
                    <a:pt x="69" y="102"/>
                    <a:pt x="81" y="102"/>
                  </a:cubicBezTo>
                  <a:cubicBezTo>
                    <a:pt x="93" y="102"/>
                    <a:pt x="103" y="112"/>
                    <a:pt x="103" y="124"/>
                  </a:cubicBezTo>
                  <a:cubicBezTo>
                    <a:pt x="103" y="136"/>
                    <a:pt x="93" y="146"/>
                    <a:pt x="81" y="146"/>
                  </a:cubicBezTo>
                  <a:close/>
                  <a:moveTo>
                    <a:pt x="26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7" y="0"/>
                    <a:pt x="0" y="36"/>
                    <a:pt x="0" y="8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206"/>
                    <a:pt x="37" y="243"/>
                    <a:pt x="81" y="243"/>
                  </a:cubicBezTo>
                  <a:cubicBezTo>
                    <a:pt x="215" y="243"/>
                    <a:pt x="215" y="243"/>
                    <a:pt x="215" y="243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6" y="283"/>
                    <a:pt x="257" y="281"/>
                    <a:pt x="261" y="274"/>
                  </a:cubicBezTo>
                  <a:cubicBezTo>
                    <a:pt x="275" y="241"/>
                    <a:pt x="275" y="241"/>
                    <a:pt x="275" y="241"/>
                  </a:cubicBezTo>
                  <a:cubicBezTo>
                    <a:pt x="313" y="235"/>
                    <a:pt x="342" y="202"/>
                    <a:pt x="342" y="162"/>
                  </a:cubicBezTo>
                  <a:cubicBezTo>
                    <a:pt x="342" y="80"/>
                    <a:pt x="342" y="80"/>
                    <a:pt x="342" y="80"/>
                  </a:cubicBezTo>
                  <a:cubicBezTo>
                    <a:pt x="342" y="36"/>
                    <a:pt x="305" y="0"/>
                    <a:pt x="261" y="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9">
              <a:extLst>
                <a:ext uri="{FF2B5EF4-FFF2-40B4-BE49-F238E27FC236}">
                  <a16:creationId xmlns:a16="http://schemas.microsoft.com/office/drawing/2014/main" id="{25C949E7-5557-4361-AD5F-25A78F1AA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6738" y="3033200"/>
              <a:ext cx="479425" cy="476250"/>
            </a:xfrm>
            <a:custGeom>
              <a:avLst/>
              <a:gdLst>
                <a:gd name="T0" fmla="*/ 302 w 302"/>
                <a:gd name="T1" fmla="*/ 102 h 300"/>
                <a:gd name="T2" fmla="*/ 198 w 302"/>
                <a:gd name="T3" fmla="*/ 102 h 300"/>
                <a:gd name="T4" fmla="*/ 198 w 302"/>
                <a:gd name="T5" fmla="*/ 0 h 300"/>
                <a:gd name="T6" fmla="*/ 104 w 302"/>
                <a:gd name="T7" fmla="*/ 0 h 300"/>
                <a:gd name="T8" fmla="*/ 104 w 302"/>
                <a:gd name="T9" fmla="*/ 102 h 300"/>
                <a:gd name="T10" fmla="*/ 0 w 302"/>
                <a:gd name="T11" fmla="*/ 102 h 300"/>
                <a:gd name="T12" fmla="*/ 0 w 302"/>
                <a:gd name="T13" fmla="*/ 197 h 300"/>
                <a:gd name="T14" fmla="*/ 104 w 302"/>
                <a:gd name="T15" fmla="*/ 197 h 300"/>
                <a:gd name="T16" fmla="*/ 104 w 302"/>
                <a:gd name="T17" fmla="*/ 300 h 300"/>
                <a:gd name="T18" fmla="*/ 198 w 302"/>
                <a:gd name="T19" fmla="*/ 300 h 300"/>
                <a:gd name="T20" fmla="*/ 198 w 302"/>
                <a:gd name="T21" fmla="*/ 197 h 300"/>
                <a:gd name="T22" fmla="*/ 302 w 302"/>
                <a:gd name="T23" fmla="*/ 197 h 300"/>
                <a:gd name="T24" fmla="*/ 302 w 302"/>
                <a:gd name="T25" fmla="*/ 102 h 300"/>
                <a:gd name="T26" fmla="*/ 302 w 302"/>
                <a:gd name="T27" fmla="*/ 10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300">
                  <a:moveTo>
                    <a:pt x="302" y="102"/>
                  </a:moveTo>
                  <a:lnTo>
                    <a:pt x="198" y="102"/>
                  </a:lnTo>
                  <a:lnTo>
                    <a:pt x="198" y="0"/>
                  </a:lnTo>
                  <a:lnTo>
                    <a:pt x="104" y="0"/>
                  </a:lnTo>
                  <a:lnTo>
                    <a:pt x="104" y="102"/>
                  </a:lnTo>
                  <a:lnTo>
                    <a:pt x="0" y="102"/>
                  </a:lnTo>
                  <a:lnTo>
                    <a:pt x="0" y="197"/>
                  </a:lnTo>
                  <a:lnTo>
                    <a:pt x="104" y="197"/>
                  </a:lnTo>
                  <a:lnTo>
                    <a:pt x="104" y="300"/>
                  </a:lnTo>
                  <a:lnTo>
                    <a:pt x="198" y="300"/>
                  </a:lnTo>
                  <a:lnTo>
                    <a:pt x="198" y="197"/>
                  </a:lnTo>
                  <a:lnTo>
                    <a:pt x="302" y="197"/>
                  </a:lnTo>
                  <a:lnTo>
                    <a:pt x="302" y="102"/>
                  </a:lnTo>
                  <a:lnTo>
                    <a:pt x="302" y="102"/>
                  </a:ln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0">
              <a:extLst>
                <a:ext uri="{FF2B5EF4-FFF2-40B4-BE49-F238E27FC236}">
                  <a16:creationId xmlns:a16="http://schemas.microsoft.com/office/drawing/2014/main" id="{73213260-D691-407C-ADD4-A39FFE9FB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74538" y="2852225"/>
              <a:ext cx="841375" cy="841375"/>
            </a:xfrm>
            <a:custGeom>
              <a:avLst/>
              <a:gdLst>
                <a:gd name="T0" fmla="*/ 123 w 246"/>
                <a:gd name="T1" fmla="*/ 11 h 246"/>
                <a:gd name="T2" fmla="*/ 11 w 246"/>
                <a:gd name="T3" fmla="*/ 123 h 246"/>
                <a:gd name="T4" fmla="*/ 123 w 246"/>
                <a:gd name="T5" fmla="*/ 235 h 246"/>
                <a:gd name="T6" fmla="*/ 234 w 246"/>
                <a:gd name="T7" fmla="*/ 123 h 246"/>
                <a:gd name="T8" fmla="*/ 123 w 246"/>
                <a:gd name="T9" fmla="*/ 11 h 246"/>
                <a:gd name="T10" fmla="*/ 123 w 246"/>
                <a:gd name="T11" fmla="*/ 246 h 246"/>
                <a:gd name="T12" fmla="*/ 0 w 246"/>
                <a:gd name="T13" fmla="*/ 123 h 246"/>
                <a:gd name="T14" fmla="*/ 123 w 246"/>
                <a:gd name="T15" fmla="*/ 0 h 246"/>
                <a:gd name="T16" fmla="*/ 246 w 246"/>
                <a:gd name="T17" fmla="*/ 123 h 246"/>
                <a:gd name="T18" fmla="*/ 123 w 246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11"/>
                  </a:moveTo>
                  <a:cubicBezTo>
                    <a:pt x="61" y="11"/>
                    <a:pt x="11" y="61"/>
                    <a:pt x="11" y="123"/>
                  </a:cubicBezTo>
                  <a:cubicBezTo>
                    <a:pt x="11" y="185"/>
                    <a:pt x="61" y="235"/>
                    <a:pt x="123" y="235"/>
                  </a:cubicBezTo>
                  <a:cubicBezTo>
                    <a:pt x="184" y="235"/>
                    <a:pt x="234" y="185"/>
                    <a:pt x="234" y="123"/>
                  </a:cubicBezTo>
                  <a:cubicBezTo>
                    <a:pt x="234" y="61"/>
                    <a:pt x="184" y="11"/>
                    <a:pt x="123" y="11"/>
                  </a:cubicBezTo>
                  <a:close/>
                  <a:moveTo>
                    <a:pt x="123" y="246"/>
                  </a:moveTo>
                  <a:cubicBezTo>
                    <a:pt x="55" y="246"/>
                    <a:pt x="0" y="191"/>
                    <a:pt x="0" y="123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6" y="55"/>
                    <a:pt x="246" y="123"/>
                  </a:cubicBezTo>
                  <a:cubicBezTo>
                    <a:pt x="246" y="191"/>
                    <a:pt x="190" y="246"/>
                    <a:pt x="123" y="246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1">
              <a:extLst>
                <a:ext uri="{FF2B5EF4-FFF2-40B4-BE49-F238E27FC236}">
                  <a16:creationId xmlns:a16="http://schemas.microsoft.com/office/drawing/2014/main" id="{DFCA2A68-2BDA-4217-96AC-4E499B20D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5238" y="2380738"/>
              <a:ext cx="331788" cy="331787"/>
            </a:xfrm>
            <a:prstGeom prst="ellipse">
              <a:avLst/>
            </a:pr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2">
              <a:extLst>
                <a:ext uri="{FF2B5EF4-FFF2-40B4-BE49-F238E27FC236}">
                  <a16:creationId xmlns:a16="http://schemas.microsoft.com/office/drawing/2014/main" id="{5D53BDC6-78D6-4E3E-B29E-09F3C7F1F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5238" y="2537900"/>
              <a:ext cx="331788" cy="15875"/>
            </a:xfrm>
            <a:custGeom>
              <a:avLst/>
              <a:gdLst>
                <a:gd name="T0" fmla="*/ 209 w 209"/>
                <a:gd name="T1" fmla="*/ 10 h 10"/>
                <a:gd name="T2" fmla="*/ 0 w 209"/>
                <a:gd name="T3" fmla="*/ 10 h 10"/>
                <a:gd name="T4" fmla="*/ 0 w 209"/>
                <a:gd name="T5" fmla="*/ 0 h 10"/>
                <a:gd name="T6" fmla="*/ 209 w 209"/>
                <a:gd name="T7" fmla="*/ 0 h 10"/>
                <a:gd name="T8" fmla="*/ 209 w 209"/>
                <a:gd name="T9" fmla="*/ 10 h 10"/>
                <a:gd name="T10" fmla="*/ 209 w 20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0">
                  <a:moveTo>
                    <a:pt x="20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10"/>
                  </a:lnTo>
                  <a:lnTo>
                    <a:pt x="209" y="10"/>
                  </a:ln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3">
              <a:extLst>
                <a:ext uri="{FF2B5EF4-FFF2-40B4-BE49-F238E27FC236}">
                  <a16:creationId xmlns:a16="http://schemas.microsoft.com/office/drawing/2014/main" id="{F77BC17F-638B-4839-838E-481682335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13793" y="3264975"/>
              <a:ext cx="587375" cy="266700"/>
            </a:xfrm>
            <a:custGeom>
              <a:avLst/>
              <a:gdLst>
                <a:gd name="T0" fmla="*/ 133 w 172"/>
                <a:gd name="T1" fmla="*/ 1 h 78"/>
                <a:gd name="T2" fmla="*/ 37 w 172"/>
                <a:gd name="T3" fmla="*/ 3 h 78"/>
                <a:gd name="T4" fmla="*/ 0 w 172"/>
                <a:gd name="T5" fmla="*/ 41 h 78"/>
                <a:gd name="T6" fmla="*/ 38 w 172"/>
                <a:gd name="T7" fmla="*/ 78 h 78"/>
                <a:gd name="T8" fmla="*/ 135 w 172"/>
                <a:gd name="T9" fmla="*/ 75 h 78"/>
                <a:gd name="T10" fmla="*/ 171 w 172"/>
                <a:gd name="T11" fmla="*/ 37 h 78"/>
                <a:gd name="T12" fmla="*/ 133 w 172"/>
                <a:gd name="T13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78">
                  <a:moveTo>
                    <a:pt x="133" y="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16" y="3"/>
                    <a:pt x="0" y="21"/>
                    <a:pt x="0" y="41"/>
                  </a:cubicBezTo>
                  <a:cubicBezTo>
                    <a:pt x="1" y="62"/>
                    <a:pt x="18" y="78"/>
                    <a:pt x="38" y="78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56" y="75"/>
                    <a:pt x="172" y="58"/>
                    <a:pt x="171" y="37"/>
                  </a:cubicBezTo>
                  <a:cubicBezTo>
                    <a:pt x="171" y="17"/>
                    <a:pt x="154" y="0"/>
                    <a:pt x="133" y="1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5">
              <a:extLst>
                <a:ext uri="{FF2B5EF4-FFF2-40B4-BE49-F238E27FC236}">
                  <a16:creationId xmlns:a16="http://schemas.microsoft.com/office/drawing/2014/main" id="{AFE4828E-8EB7-45D9-B98D-A17DB42E7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918" y="3271325"/>
              <a:ext cx="150813" cy="257175"/>
            </a:xfrm>
            <a:custGeom>
              <a:avLst/>
              <a:gdLst>
                <a:gd name="T0" fmla="*/ 43 w 44"/>
                <a:gd name="T1" fmla="*/ 36 h 75"/>
                <a:gd name="T2" fmla="*/ 20 w 44"/>
                <a:gd name="T3" fmla="*/ 0 h 75"/>
                <a:gd name="T4" fmla="*/ 0 w 44"/>
                <a:gd name="T5" fmla="*/ 0 h 75"/>
                <a:gd name="T6" fmla="*/ 38 w 44"/>
                <a:gd name="T7" fmla="*/ 36 h 75"/>
                <a:gd name="T8" fmla="*/ 2 w 44"/>
                <a:gd name="T9" fmla="*/ 75 h 75"/>
                <a:gd name="T10" fmla="*/ 22 w 44"/>
                <a:gd name="T11" fmla="*/ 74 h 75"/>
                <a:gd name="T12" fmla="*/ 43 w 44"/>
                <a:gd name="T1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5">
                  <a:moveTo>
                    <a:pt x="43" y="36"/>
                  </a:moveTo>
                  <a:cubicBezTo>
                    <a:pt x="43" y="20"/>
                    <a:pt x="34" y="6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38" y="16"/>
                    <a:pt x="38" y="36"/>
                  </a:cubicBezTo>
                  <a:cubicBezTo>
                    <a:pt x="39" y="57"/>
                    <a:pt x="23" y="74"/>
                    <a:pt x="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35" y="67"/>
                    <a:pt x="44" y="52"/>
                    <a:pt x="43" y="36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6">
              <a:extLst>
                <a:ext uri="{FF2B5EF4-FFF2-40B4-BE49-F238E27FC236}">
                  <a16:creationId xmlns:a16="http://schemas.microsoft.com/office/drawing/2014/main" id="{FD4C6A05-2DF2-4B7A-85A5-C07CDEDA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918" y="3271325"/>
              <a:ext cx="147638" cy="257175"/>
            </a:xfrm>
            <a:custGeom>
              <a:avLst/>
              <a:gdLst>
                <a:gd name="T0" fmla="*/ 2 w 43"/>
                <a:gd name="T1" fmla="*/ 75 h 75"/>
                <a:gd name="T2" fmla="*/ 38 w 43"/>
                <a:gd name="T3" fmla="*/ 37 h 75"/>
                <a:gd name="T4" fmla="*/ 38 w 43"/>
                <a:gd name="T5" fmla="*/ 36 h 75"/>
                <a:gd name="T6" fmla="*/ 1 w 43"/>
                <a:gd name="T7" fmla="*/ 0 h 75"/>
                <a:gd name="T8" fmla="*/ 0 w 43"/>
                <a:gd name="T9" fmla="*/ 0 h 75"/>
                <a:gd name="T10" fmla="*/ 20 w 43"/>
                <a:gd name="T11" fmla="*/ 0 h 75"/>
                <a:gd name="T12" fmla="*/ 43 w 43"/>
                <a:gd name="T13" fmla="*/ 36 h 75"/>
                <a:gd name="T14" fmla="*/ 43 w 43"/>
                <a:gd name="T15" fmla="*/ 37 h 75"/>
                <a:gd name="T16" fmla="*/ 22 w 43"/>
                <a:gd name="T17" fmla="*/ 74 h 75"/>
                <a:gd name="T18" fmla="*/ 2 w 43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75">
                  <a:moveTo>
                    <a:pt x="2" y="75"/>
                  </a:moveTo>
                  <a:cubicBezTo>
                    <a:pt x="22" y="74"/>
                    <a:pt x="38" y="57"/>
                    <a:pt x="38" y="37"/>
                  </a:cubicBezTo>
                  <a:cubicBezTo>
                    <a:pt x="38" y="37"/>
                    <a:pt x="38" y="37"/>
                    <a:pt x="38" y="36"/>
                  </a:cubicBezTo>
                  <a:cubicBezTo>
                    <a:pt x="38" y="16"/>
                    <a:pt x="2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4" y="6"/>
                    <a:pt x="43" y="20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53"/>
                    <a:pt x="35" y="67"/>
                    <a:pt x="22" y="74"/>
                  </a:cubicBezTo>
                  <a:cubicBezTo>
                    <a:pt x="2" y="75"/>
                    <a:pt x="2" y="75"/>
                    <a:pt x="2" y="75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606D3EBA-7D74-440B-BD67-A50F2037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67605" y="1471100"/>
              <a:ext cx="225425" cy="192087"/>
            </a:xfrm>
            <a:custGeom>
              <a:avLst/>
              <a:gdLst>
                <a:gd name="T0" fmla="*/ 59 w 66"/>
                <a:gd name="T1" fmla="*/ 10 h 56"/>
                <a:gd name="T2" fmla="*/ 62 w 66"/>
                <a:gd name="T3" fmla="*/ 7 h 56"/>
                <a:gd name="T4" fmla="*/ 46 w 66"/>
                <a:gd name="T5" fmla="*/ 0 h 56"/>
                <a:gd name="T6" fmla="*/ 33 w 66"/>
                <a:gd name="T7" fmla="*/ 4 h 56"/>
                <a:gd name="T8" fmla="*/ 33 w 66"/>
                <a:gd name="T9" fmla="*/ 4 h 56"/>
                <a:gd name="T10" fmla="*/ 33 w 66"/>
                <a:gd name="T11" fmla="*/ 5 h 56"/>
                <a:gd name="T12" fmla="*/ 32 w 66"/>
                <a:gd name="T13" fmla="*/ 4 h 56"/>
                <a:gd name="T14" fmla="*/ 32 w 66"/>
                <a:gd name="T15" fmla="*/ 4 h 56"/>
                <a:gd name="T16" fmla="*/ 20 w 66"/>
                <a:gd name="T17" fmla="*/ 0 h 56"/>
                <a:gd name="T18" fmla="*/ 4 w 66"/>
                <a:gd name="T19" fmla="*/ 8 h 56"/>
                <a:gd name="T20" fmla="*/ 4 w 66"/>
                <a:gd name="T21" fmla="*/ 8 h 56"/>
                <a:gd name="T22" fmla="*/ 4 w 66"/>
                <a:gd name="T23" fmla="*/ 8 h 56"/>
                <a:gd name="T24" fmla="*/ 0 w 66"/>
                <a:gd name="T25" fmla="*/ 20 h 56"/>
                <a:gd name="T26" fmla="*/ 7 w 66"/>
                <a:gd name="T27" fmla="*/ 36 h 56"/>
                <a:gd name="T28" fmla="*/ 7 w 66"/>
                <a:gd name="T29" fmla="*/ 36 h 56"/>
                <a:gd name="T30" fmla="*/ 33 w 66"/>
                <a:gd name="T31" fmla="*/ 56 h 56"/>
                <a:gd name="T32" fmla="*/ 58 w 66"/>
                <a:gd name="T33" fmla="*/ 36 h 56"/>
                <a:gd name="T34" fmla="*/ 58 w 66"/>
                <a:gd name="T35" fmla="*/ 36 h 56"/>
                <a:gd name="T36" fmla="*/ 66 w 66"/>
                <a:gd name="T37" fmla="*/ 22 h 56"/>
                <a:gd name="T38" fmla="*/ 66 w 66"/>
                <a:gd name="T39" fmla="*/ 22 h 56"/>
                <a:gd name="T40" fmla="*/ 66 w 66"/>
                <a:gd name="T41" fmla="*/ 20 h 56"/>
                <a:gd name="T42" fmla="*/ 62 w 66"/>
                <a:gd name="T43" fmla="*/ 7 h 56"/>
                <a:gd name="T44" fmla="*/ 62 w 66"/>
                <a:gd name="T45" fmla="*/ 7 h 56"/>
                <a:gd name="T46" fmla="*/ 59 w 66"/>
                <a:gd name="T47" fmla="*/ 10 h 56"/>
                <a:gd name="T48" fmla="*/ 55 w 66"/>
                <a:gd name="T49" fmla="*/ 12 h 56"/>
                <a:gd name="T50" fmla="*/ 58 w 66"/>
                <a:gd name="T51" fmla="*/ 20 h 56"/>
                <a:gd name="T52" fmla="*/ 58 w 66"/>
                <a:gd name="T53" fmla="*/ 21 h 56"/>
                <a:gd name="T54" fmla="*/ 58 w 66"/>
                <a:gd name="T55" fmla="*/ 21 h 56"/>
                <a:gd name="T56" fmla="*/ 53 w 66"/>
                <a:gd name="T57" fmla="*/ 29 h 56"/>
                <a:gd name="T58" fmla="*/ 53 w 66"/>
                <a:gd name="T59" fmla="*/ 29 h 56"/>
                <a:gd name="T60" fmla="*/ 33 w 66"/>
                <a:gd name="T61" fmla="*/ 46 h 56"/>
                <a:gd name="T62" fmla="*/ 12 w 66"/>
                <a:gd name="T63" fmla="*/ 30 h 56"/>
                <a:gd name="T64" fmla="*/ 12 w 66"/>
                <a:gd name="T65" fmla="*/ 30 h 56"/>
                <a:gd name="T66" fmla="*/ 8 w 66"/>
                <a:gd name="T67" fmla="*/ 20 h 56"/>
                <a:gd name="T68" fmla="*/ 10 w 66"/>
                <a:gd name="T69" fmla="*/ 13 h 56"/>
                <a:gd name="T70" fmla="*/ 10 w 66"/>
                <a:gd name="T71" fmla="*/ 13 h 56"/>
                <a:gd name="T72" fmla="*/ 20 w 66"/>
                <a:gd name="T73" fmla="*/ 8 h 56"/>
                <a:gd name="T74" fmla="*/ 27 w 66"/>
                <a:gd name="T75" fmla="*/ 10 h 56"/>
                <a:gd name="T76" fmla="*/ 27 w 66"/>
                <a:gd name="T77" fmla="*/ 10 h 56"/>
                <a:gd name="T78" fmla="*/ 33 w 66"/>
                <a:gd name="T79" fmla="*/ 15 h 56"/>
                <a:gd name="T80" fmla="*/ 38 w 66"/>
                <a:gd name="T81" fmla="*/ 10 h 56"/>
                <a:gd name="T82" fmla="*/ 38 w 66"/>
                <a:gd name="T83" fmla="*/ 10 h 56"/>
                <a:gd name="T84" fmla="*/ 46 w 66"/>
                <a:gd name="T85" fmla="*/ 8 h 56"/>
                <a:gd name="T86" fmla="*/ 55 w 66"/>
                <a:gd name="T87" fmla="*/ 12 h 56"/>
                <a:gd name="T88" fmla="*/ 55 w 66"/>
                <a:gd name="T89" fmla="*/ 12 h 56"/>
                <a:gd name="T90" fmla="*/ 59 w 66"/>
                <a:gd name="T91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56">
                  <a:moveTo>
                    <a:pt x="59" y="10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58" y="3"/>
                    <a:pt x="52" y="0"/>
                    <a:pt x="46" y="0"/>
                  </a:cubicBezTo>
                  <a:cubicBezTo>
                    <a:pt x="41" y="0"/>
                    <a:pt x="37" y="1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13" y="0"/>
                    <a:pt x="8" y="3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11"/>
                    <a:pt x="0" y="16"/>
                    <a:pt x="0" y="20"/>
                  </a:cubicBezTo>
                  <a:cubicBezTo>
                    <a:pt x="0" y="26"/>
                    <a:pt x="2" y="32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3" y="32"/>
                    <a:pt x="65" y="28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1"/>
                    <a:pt x="66" y="21"/>
                    <a:pt x="66" y="20"/>
                  </a:cubicBezTo>
                  <a:cubicBezTo>
                    <a:pt x="66" y="15"/>
                    <a:pt x="64" y="11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7" y="15"/>
                    <a:pt x="58" y="17"/>
                    <a:pt x="58" y="20"/>
                  </a:cubicBezTo>
                  <a:cubicBezTo>
                    <a:pt x="58" y="20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5"/>
                    <a:pt x="56" y="27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27"/>
                    <a:pt x="8" y="24"/>
                    <a:pt x="8" y="20"/>
                  </a:cubicBezTo>
                  <a:cubicBezTo>
                    <a:pt x="8" y="17"/>
                    <a:pt x="8" y="15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0"/>
                    <a:pt x="16" y="8"/>
                    <a:pt x="20" y="8"/>
                  </a:cubicBezTo>
                  <a:cubicBezTo>
                    <a:pt x="22" y="8"/>
                    <a:pt x="25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1" y="9"/>
                    <a:pt x="43" y="8"/>
                    <a:pt x="46" y="8"/>
                  </a:cubicBezTo>
                  <a:cubicBezTo>
                    <a:pt x="50" y="8"/>
                    <a:pt x="53" y="10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9" y="10"/>
                    <a:pt x="59" y="10"/>
                    <a:pt x="59" y="1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46A408C8-22AD-4F65-A503-EBF5A684A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10257" y="2284695"/>
              <a:ext cx="225425" cy="192087"/>
            </a:xfrm>
            <a:custGeom>
              <a:avLst/>
              <a:gdLst>
                <a:gd name="T0" fmla="*/ 59 w 66"/>
                <a:gd name="T1" fmla="*/ 10 h 56"/>
                <a:gd name="T2" fmla="*/ 62 w 66"/>
                <a:gd name="T3" fmla="*/ 8 h 56"/>
                <a:gd name="T4" fmla="*/ 46 w 66"/>
                <a:gd name="T5" fmla="*/ 0 h 56"/>
                <a:gd name="T6" fmla="*/ 34 w 66"/>
                <a:gd name="T7" fmla="*/ 5 h 56"/>
                <a:gd name="T8" fmla="*/ 33 w 66"/>
                <a:gd name="T9" fmla="*/ 5 h 56"/>
                <a:gd name="T10" fmla="*/ 32 w 66"/>
                <a:gd name="T11" fmla="*/ 5 h 56"/>
                <a:gd name="T12" fmla="*/ 32 w 66"/>
                <a:gd name="T13" fmla="*/ 5 h 56"/>
                <a:gd name="T14" fmla="*/ 20 w 66"/>
                <a:gd name="T15" fmla="*/ 0 h 56"/>
                <a:gd name="T16" fmla="*/ 4 w 66"/>
                <a:gd name="T17" fmla="*/ 8 h 56"/>
                <a:gd name="T18" fmla="*/ 4 w 66"/>
                <a:gd name="T19" fmla="*/ 8 h 56"/>
                <a:gd name="T20" fmla="*/ 4 w 66"/>
                <a:gd name="T21" fmla="*/ 8 h 56"/>
                <a:gd name="T22" fmla="*/ 0 w 66"/>
                <a:gd name="T23" fmla="*/ 20 h 56"/>
                <a:gd name="T24" fmla="*/ 8 w 66"/>
                <a:gd name="T25" fmla="*/ 36 h 56"/>
                <a:gd name="T26" fmla="*/ 8 w 66"/>
                <a:gd name="T27" fmla="*/ 36 h 56"/>
                <a:gd name="T28" fmla="*/ 33 w 66"/>
                <a:gd name="T29" fmla="*/ 56 h 56"/>
                <a:gd name="T30" fmla="*/ 59 w 66"/>
                <a:gd name="T31" fmla="*/ 36 h 56"/>
                <a:gd name="T32" fmla="*/ 59 w 66"/>
                <a:gd name="T33" fmla="*/ 36 h 56"/>
                <a:gd name="T34" fmla="*/ 66 w 66"/>
                <a:gd name="T35" fmla="*/ 23 h 56"/>
                <a:gd name="T36" fmla="*/ 66 w 66"/>
                <a:gd name="T37" fmla="*/ 23 h 56"/>
                <a:gd name="T38" fmla="*/ 66 w 66"/>
                <a:gd name="T39" fmla="*/ 20 h 56"/>
                <a:gd name="T40" fmla="*/ 62 w 66"/>
                <a:gd name="T41" fmla="*/ 8 h 56"/>
                <a:gd name="T42" fmla="*/ 62 w 66"/>
                <a:gd name="T43" fmla="*/ 8 h 56"/>
                <a:gd name="T44" fmla="*/ 59 w 66"/>
                <a:gd name="T45" fmla="*/ 10 h 56"/>
                <a:gd name="T46" fmla="*/ 56 w 66"/>
                <a:gd name="T47" fmla="*/ 13 h 56"/>
                <a:gd name="T48" fmla="*/ 58 w 66"/>
                <a:gd name="T49" fmla="*/ 20 h 56"/>
                <a:gd name="T50" fmla="*/ 58 w 66"/>
                <a:gd name="T51" fmla="*/ 22 h 56"/>
                <a:gd name="T52" fmla="*/ 58 w 66"/>
                <a:gd name="T53" fmla="*/ 22 h 56"/>
                <a:gd name="T54" fmla="*/ 54 w 66"/>
                <a:gd name="T55" fmla="*/ 30 h 56"/>
                <a:gd name="T56" fmla="*/ 33 w 66"/>
                <a:gd name="T57" fmla="*/ 46 h 56"/>
                <a:gd name="T58" fmla="*/ 13 w 66"/>
                <a:gd name="T59" fmla="*/ 30 h 56"/>
                <a:gd name="T60" fmla="*/ 13 w 66"/>
                <a:gd name="T61" fmla="*/ 30 h 56"/>
                <a:gd name="T62" fmla="*/ 8 w 66"/>
                <a:gd name="T63" fmla="*/ 20 h 56"/>
                <a:gd name="T64" fmla="*/ 11 w 66"/>
                <a:gd name="T65" fmla="*/ 13 h 56"/>
                <a:gd name="T66" fmla="*/ 11 w 66"/>
                <a:gd name="T67" fmla="*/ 13 h 56"/>
                <a:gd name="T68" fmla="*/ 20 w 66"/>
                <a:gd name="T69" fmla="*/ 8 h 56"/>
                <a:gd name="T70" fmla="*/ 27 w 66"/>
                <a:gd name="T71" fmla="*/ 11 h 56"/>
                <a:gd name="T72" fmla="*/ 27 w 66"/>
                <a:gd name="T73" fmla="*/ 11 h 56"/>
                <a:gd name="T74" fmla="*/ 33 w 66"/>
                <a:gd name="T75" fmla="*/ 15 h 56"/>
                <a:gd name="T76" fmla="*/ 39 w 66"/>
                <a:gd name="T77" fmla="*/ 11 h 56"/>
                <a:gd name="T78" fmla="*/ 39 w 66"/>
                <a:gd name="T79" fmla="*/ 11 h 56"/>
                <a:gd name="T80" fmla="*/ 46 w 66"/>
                <a:gd name="T81" fmla="*/ 8 h 56"/>
                <a:gd name="T82" fmla="*/ 56 w 66"/>
                <a:gd name="T83" fmla="*/ 13 h 56"/>
                <a:gd name="T84" fmla="*/ 56 w 66"/>
                <a:gd name="T85" fmla="*/ 13 h 56"/>
                <a:gd name="T86" fmla="*/ 56 w 66"/>
                <a:gd name="T87" fmla="*/ 13 h 56"/>
                <a:gd name="T88" fmla="*/ 59 w 66"/>
                <a:gd name="T8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56">
                  <a:moveTo>
                    <a:pt x="59" y="10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58" y="3"/>
                    <a:pt x="53" y="0"/>
                    <a:pt x="46" y="0"/>
                  </a:cubicBezTo>
                  <a:cubicBezTo>
                    <a:pt x="42" y="0"/>
                    <a:pt x="37" y="2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2"/>
                    <a:pt x="25" y="0"/>
                    <a:pt x="20" y="0"/>
                  </a:cubicBezTo>
                  <a:cubicBezTo>
                    <a:pt x="14" y="0"/>
                    <a:pt x="8" y="3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12"/>
                    <a:pt x="0" y="16"/>
                    <a:pt x="0" y="20"/>
                  </a:cubicBezTo>
                  <a:cubicBezTo>
                    <a:pt x="0" y="26"/>
                    <a:pt x="3" y="32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3" y="33"/>
                    <a:pt x="66" y="28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2"/>
                    <a:pt x="66" y="21"/>
                    <a:pt x="66" y="20"/>
                  </a:cubicBezTo>
                  <a:cubicBezTo>
                    <a:pt x="66" y="16"/>
                    <a:pt x="65" y="11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8" y="15"/>
                    <a:pt x="58" y="18"/>
                    <a:pt x="58" y="20"/>
                  </a:cubicBezTo>
                  <a:cubicBezTo>
                    <a:pt x="58" y="21"/>
                    <a:pt x="58" y="21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6" y="28"/>
                    <a:pt x="54" y="30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0" y="28"/>
                    <a:pt x="8" y="24"/>
                    <a:pt x="8" y="20"/>
                  </a:cubicBezTo>
                  <a:cubicBezTo>
                    <a:pt x="8" y="18"/>
                    <a:pt x="9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0"/>
                    <a:pt x="16" y="8"/>
                    <a:pt x="20" y="8"/>
                  </a:cubicBezTo>
                  <a:cubicBezTo>
                    <a:pt x="23" y="8"/>
                    <a:pt x="25" y="9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4" y="8"/>
                    <a:pt x="46" y="8"/>
                  </a:cubicBezTo>
                  <a:cubicBezTo>
                    <a:pt x="50" y="8"/>
                    <a:pt x="54" y="10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9" y="10"/>
                    <a:pt x="59" y="10"/>
                    <a:pt x="59" y="1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8">
              <a:extLst>
                <a:ext uri="{FF2B5EF4-FFF2-40B4-BE49-F238E27FC236}">
                  <a16:creationId xmlns:a16="http://schemas.microsoft.com/office/drawing/2014/main" id="{A86519F5-3755-47B5-83EA-CA989979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984" y="3199779"/>
              <a:ext cx="534988" cy="534987"/>
            </a:xfrm>
            <a:custGeom>
              <a:avLst/>
              <a:gdLst>
                <a:gd name="T0" fmla="*/ 337 w 337"/>
                <a:gd name="T1" fmla="*/ 117 h 337"/>
                <a:gd name="T2" fmla="*/ 222 w 337"/>
                <a:gd name="T3" fmla="*/ 117 h 337"/>
                <a:gd name="T4" fmla="*/ 222 w 337"/>
                <a:gd name="T5" fmla="*/ 0 h 337"/>
                <a:gd name="T6" fmla="*/ 117 w 337"/>
                <a:gd name="T7" fmla="*/ 0 h 337"/>
                <a:gd name="T8" fmla="*/ 117 w 337"/>
                <a:gd name="T9" fmla="*/ 117 h 337"/>
                <a:gd name="T10" fmla="*/ 0 w 337"/>
                <a:gd name="T11" fmla="*/ 117 h 337"/>
                <a:gd name="T12" fmla="*/ 0 w 337"/>
                <a:gd name="T13" fmla="*/ 223 h 337"/>
                <a:gd name="T14" fmla="*/ 117 w 337"/>
                <a:gd name="T15" fmla="*/ 223 h 337"/>
                <a:gd name="T16" fmla="*/ 117 w 337"/>
                <a:gd name="T17" fmla="*/ 337 h 337"/>
                <a:gd name="T18" fmla="*/ 222 w 337"/>
                <a:gd name="T19" fmla="*/ 337 h 337"/>
                <a:gd name="T20" fmla="*/ 222 w 337"/>
                <a:gd name="T21" fmla="*/ 223 h 337"/>
                <a:gd name="T22" fmla="*/ 337 w 337"/>
                <a:gd name="T23" fmla="*/ 223 h 337"/>
                <a:gd name="T24" fmla="*/ 337 w 337"/>
                <a:gd name="T25" fmla="*/ 11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337">
                  <a:moveTo>
                    <a:pt x="337" y="117"/>
                  </a:moveTo>
                  <a:lnTo>
                    <a:pt x="222" y="117"/>
                  </a:lnTo>
                  <a:lnTo>
                    <a:pt x="222" y="0"/>
                  </a:lnTo>
                  <a:lnTo>
                    <a:pt x="117" y="0"/>
                  </a:lnTo>
                  <a:lnTo>
                    <a:pt x="117" y="117"/>
                  </a:lnTo>
                  <a:lnTo>
                    <a:pt x="0" y="117"/>
                  </a:lnTo>
                  <a:lnTo>
                    <a:pt x="0" y="223"/>
                  </a:lnTo>
                  <a:lnTo>
                    <a:pt x="117" y="223"/>
                  </a:lnTo>
                  <a:lnTo>
                    <a:pt x="117" y="337"/>
                  </a:lnTo>
                  <a:lnTo>
                    <a:pt x="222" y="337"/>
                  </a:lnTo>
                  <a:lnTo>
                    <a:pt x="222" y="223"/>
                  </a:lnTo>
                  <a:lnTo>
                    <a:pt x="337" y="223"/>
                  </a:lnTo>
                  <a:lnTo>
                    <a:pt x="337" y="117"/>
                  </a:lnTo>
                  <a:close/>
                </a:path>
              </a:pathLst>
            </a:custGeom>
            <a:noFill/>
            <a:ln w="38100">
              <a:solidFill>
                <a:srgbClr val="33C0C9">
                  <a:alpha val="12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F07052-B86B-4B6A-B74D-B11339AE7103}"/>
              </a:ext>
            </a:extLst>
          </p:cNvPr>
          <p:cNvGrpSpPr/>
          <p:nvPr userDrawn="1"/>
        </p:nvGrpSpPr>
        <p:grpSpPr>
          <a:xfrm>
            <a:off x="6906507" y="2687069"/>
            <a:ext cx="5100448" cy="3854612"/>
            <a:chOff x="-3456693" y="968987"/>
            <a:chExt cx="3659697" cy="2765779"/>
          </a:xfrm>
        </p:grpSpPr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id="{DD7034D5-FA97-4536-BB61-BC7914633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84832" y="968987"/>
              <a:ext cx="534988" cy="534987"/>
            </a:xfrm>
            <a:custGeom>
              <a:avLst/>
              <a:gdLst>
                <a:gd name="T0" fmla="*/ 337 w 337"/>
                <a:gd name="T1" fmla="*/ 117 h 337"/>
                <a:gd name="T2" fmla="*/ 222 w 337"/>
                <a:gd name="T3" fmla="*/ 117 h 337"/>
                <a:gd name="T4" fmla="*/ 222 w 337"/>
                <a:gd name="T5" fmla="*/ 0 h 337"/>
                <a:gd name="T6" fmla="*/ 117 w 337"/>
                <a:gd name="T7" fmla="*/ 0 h 337"/>
                <a:gd name="T8" fmla="*/ 117 w 337"/>
                <a:gd name="T9" fmla="*/ 117 h 337"/>
                <a:gd name="T10" fmla="*/ 0 w 337"/>
                <a:gd name="T11" fmla="*/ 117 h 337"/>
                <a:gd name="T12" fmla="*/ 0 w 337"/>
                <a:gd name="T13" fmla="*/ 223 h 337"/>
                <a:gd name="T14" fmla="*/ 117 w 337"/>
                <a:gd name="T15" fmla="*/ 223 h 337"/>
                <a:gd name="T16" fmla="*/ 117 w 337"/>
                <a:gd name="T17" fmla="*/ 337 h 337"/>
                <a:gd name="T18" fmla="*/ 222 w 337"/>
                <a:gd name="T19" fmla="*/ 337 h 337"/>
                <a:gd name="T20" fmla="*/ 222 w 337"/>
                <a:gd name="T21" fmla="*/ 223 h 337"/>
                <a:gd name="T22" fmla="*/ 337 w 337"/>
                <a:gd name="T23" fmla="*/ 223 h 337"/>
                <a:gd name="T24" fmla="*/ 337 w 337"/>
                <a:gd name="T25" fmla="*/ 11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337">
                  <a:moveTo>
                    <a:pt x="337" y="117"/>
                  </a:moveTo>
                  <a:lnTo>
                    <a:pt x="222" y="117"/>
                  </a:lnTo>
                  <a:lnTo>
                    <a:pt x="222" y="0"/>
                  </a:lnTo>
                  <a:lnTo>
                    <a:pt x="117" y="0"/>
                  </a:lnTo>
                  <a:lnTo>
                    <a:pt x="117" y="117"/>
                  </a:lnTo>
                  <a:lnTo>
                    <a:pt x="0" y="117"/>
                  </a:lnTo>
                  <a:lnTo>
                    <a:pt x="0" y="223"/>
                  </a:lnTo>
                  <a:lnTo>
                    <a:pt x="117" y="223"/>
                  </a:lnTo>
                  <a:lnTo>
                    <a:pt x="117" y="337"/>
                  </a:lnTo>
                  <a:lnTo>
                    <a:pt x="222" y="337"/>
                  </a:lnTo>
                  <a:lnTo>
                    <a:pt x="222" y="223"/>
                  </a:lnTo>
                  <a:lnTo>
                    <a:pt x="337" y="223"/>
                  </a:lnTo>
                  <a:lnTo>
                    <a:pt x="337" y="117"/>
                  </a:ln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8">
              <a:extLst>
                <a:ext uri="{FF2B5EF4-FFF2-40B4-BE49-F238E27FC236}">
                  <a16:creationId xmlns:a16="http://schemas.microsoft.com/office/drawing/2014/main" id="{94AB5E22-7FB4-45FB-BA6F-102114688C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29655" y="1920362"/>
              <a:ext cx="1171575" cy="968375"/>
            </a:xfrm>
            <a:custGeom>
              <a:avLst/>
              <a:gdLst>
                <a:gd name="T0" fmla="*/ 262 w 342"/>
                <a:gd name="T1" fmla="*/ 146 h 283"/>
                <a:gd name="T2" fmla="*/ 240 w 342"/>
                <a:gd name="T3" fmla="*/ 124 h 283"/>
                <a:gd name="T4" fmla="*/ 262 w 342"/>
                <a:gd name="T5" fmla="*/ 102 h 283"/>
                <a:gd name="T6" fmla="*/ 284 w 342"/>
                <a:gd name="T7" fmla="*/ 124 h 283"/>
                <a:gd name="T8" fmla="*/ 262 w 342"/>
                <a:gd name="T9" fmla="*/ 146 h 283"/>
                <a:gd name="T10" fmla="*/ 171 w 342"/>
                <a:gd name="T11" fmla="*/ 146 h 283"/>
                <a:gd name="T12" fmla="*/ 149 w 342"/>
                <a:gd name="T13" fmla="*/ 124 h 283"/>
                <a:gd name="T14" fmla="*/ 171 w 342"/>
                <a:gd name="T15" fmla="*/ 102 h 283"/>
                <a:gd name="T16" fmla="*/ 194 w 342"/>
                <a:gd name="T17" fmla="*/ 124 h 283"/>
                <a:gd name="T18" fmla="*/ 171 w 342"/>
                <a:gd name="T19" fmla="*/ 146 h 283"/>
                <a:gd name="T20" fmla="*/ 81 w 342"/>
                <a:gd name="T21" fmla="*/ 146 h 283"/>
                <a:gd name="T22" fmla="*/ 59 w 342"/>
                <a:gd name="T23" fmla="*/ 124 h 283"/>
                <a:gd name="T24" fmla="*/ 81 w 342"/>
                <a:gd name="T25" fmla="*/ 102 h 283"/>
                <a:gd name="T26" fmla="*/ 103 w 342"/>
                <a:gd name="T27" fmla="*/ 124 h 283"/>
                <a:gd name="T28" fmla="*/ 81 w 342"/>
                <a:gd name="T29" fmla="*/ 146 h 283"/>
                <a:gd name="T30" fmla="*/ 261 w 342"/>
                <a:gd name="T31" fmla="*/ 0 h 283"/>
                <a:gd name="T32" fmla="*/ 81 w 342"/>
                <a:gd name="T33" fmla="*/ 0 h 283"/>
                <a:gd name="T34" fmla="*/ 0 w 342"/>
                <a:gd name="T35" fmla="*/ 80 h 283"/>
                <a:gd name="T36" fmla="*/ 0 w 342"/>
                <a:gd name="T37" fmla="*/ 162 h 283"/>
                <a:gd name="T38" fmla="*/ 81 w 342"/>
                <a:gd name="T39" fmla="*/ 243 h 283"/>
                <a:gd name="T40" fmla="*/ 215 w 342"/>
                <a:gd name="T41" fmla="*/ 243 h 283"/>
                <a:gd name="T42" fmla="*/ 241 w 342"/>
                <a:gd name="T43" fmla="*/ 276 h 283"/>
                <a:gd name="T44" fmla="*/ 261 w 342"/>
                <a:gd name="T45" fmla="*/ 274 h 283"/>
                <a:gd name="T46" fmla="*/ 275 w 342"/>
                <a:gd name="T47" fmla="*/ 241 h 283"/>
                <a:gd name="T48" fmla="*/ 342 w 342"/>
                <a:gd name="T49" fmla="*/ 162 h 283"/>
                <a:gd name="T50" fmla="*/ 342 w 342"/>
                <a:gd name="T51" fmla="*/ 80 h 283"/>
                <a:gd name="T52" fmla="*/ 261 w 342"/>
                <a:gd name="T5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283">
                  <a:moveTo>
                    <a:pt x="262" y="146"/>
                  </a:moveTo>
                  <a:cubicBezTo>
                    <a:pt x="250" y="146"/>
                    <a:pt x="240" y="136"/>
                    <a:pt x="240" y="124"/>
                  </a:cubicBezTo>
                  <a:cubicBezTo>
                    <a:pt x="240" y="112"/>
                    <a:pt x="250" y="102"/>
                    <a:pt x="262" y="102"/>
                  </a:cubicBezTo>
                  <a:cubicBezTo>
                    <a:pt x="274" y="102"/>
                    <a:pt x="284" y="112"/>
                    <a:pt x="284" y="124"/>
                  </a:cubicBezTo>
                  <a:cubicBezTo>
                    <a:pt x="284" y="136"/>
                    <a:pt x="274" y="146"/>
                    <a:pt x="262" y="146"/>
                  </a:cubicBezTo>
                  <a:close/>
                  <a:moveTo>
                    <a:pt x="171" y="146"/>
                  </a:moveTo>
                  <a:cubicBezTo>
                    <a:pt x="159" y="146"/>
                    <a:pt x="149" y="136"/>
                    <a:pt x="149" y="124"/>
                  </a:cubicBezTo>
                  <a:cubicBezTo>
                    <a:pt x="149" y="112"/>
                    <a:pt x="159" y="102"/>
                    <a:pt x="171" y="102"/>
                  </a:cubicBezTo>
                  <a:cubicBezTo>
                    <a:pt x="184" y="102"/>
                    <a:pt x="194" y="112"/>
                    <a:pt x="194" y="124"/>
                  </a:cubicBezTo>
                  <a:cubicBezTo>
                    <a:pt x="194" y="136"/>
                    <a:pt x="184" y="146"/>
                    <a:pt x="171" y="146"/>
                  </a:cubicBezTo>
                  <a:close/>
                  <a:moveTo>
                    <a:pt x="81" y="146"/>
                  </a:moveTo>
                  <a:cubicBezTo>
                    <a:pt x="69" y="146"/>
                    <a:pt x="59" y="136"/>
                    <a:pt x="59" y="124"/>
                  </a:cubicBezTo>
                  <a:cubicBezTo>
                    <a:pt x="59" y="112"/>
                    <a:pt x="69" y="102"/>
                    <a:pt x="81" y="102"/>
                  </a:cubicBezTo>
                  <a:cubicBezTo>
                    <a:pt x="93" y="102"/>
                    <a:pt x="103" y="112"/>
                    <a:pt x="103" y="124"/>
                  </a:cubicBezTo>
                  <a:cubicBezTo>
                    <a:pt x="103" y="136"/>
                    <a:pt x="93" y="146"/>
                    <a:pt x="81" y="146"/>
                  </a:cubicBezTo>
                  <a:close/>
                  <a:moveTo>
                    <a:pt x="26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7" y="0"/>
                    <a:pt x="0" y="36"/>
                    <a:pt x="0" y="80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206"/>
                    <a:pt x="37" y="243"/>
                    <a:pt x="81" y="243"/>
                  </a:cubicBezTo>
                  <a:cubicBezTo>
                    <a:pt x="215" y="243"/>
                    <a:pt x="215" y="243"/>
                    <a:pt x="215" y="243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6" y="283"/>
                    <a:pt x="257" y="281"/>
                    <a:pt x="261" y="274"/>
                  </a:cubicBezTo>
                  <a:cubicBezTo>
                    <a:pt x="275" y="241"/>
                    <a:pt x="275" y="241"/>
                    <a:pt x="275" y="241"/>
                  </a:cubicBezTo>
                  <a:cubicBezTo>
                    <a:pt x="313" y="235"/>
                    <a:pt x="342" y="202"/>
                    <a:pt x="342" y="162"/>
                  </a:cubicBezTo>
                  <a:cubicBezTo>
                    <a:pt x="342" y="80"/>
                    <a:pt x="342" y="80"/>
                    <a:pt x="342" y="80"/>
                  </a:cubicBezTo>
                  <a:cubicBezTo>
                    <a:pt x="342" y="36"/>
                    <a:pt x="305" y="0"/>
                    <a:pt x="261" y="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9">
              <a:extLst>
                <a:ext uri="{FF2B5EF4-FFF2-40B4-BE49-F238E27FC236}">
                  <a16:creationId xmlns:a16="http://schemas.microsoft.com/office/drawing/2014/main" id="{67F2C0F3-BF77-4074-A5C9-339609B66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6738" y="3033200"/>
              <a:ext cx="479425" cy="476250"/>
            </a:xfrm>
            <a:custGeom>
              <a:avLst/>
              <a:gdLst>
                <a:gd name="T0" fmla="*/ 302 w 302"/>
                <a:gd name="T1" fmla="*/ 102 h 300"/>
                <a:gd name="T2" fmla="*/ 198 w 302"/>
                <a:gd name="T3" fmla="*/ 102 h 300"/>
                <a:gd name="T4" fmla="*/ 198 w 302"/>
                <a:gd name="T5" fmla="*/ 0 h 300"/>
                <a:gd name="T6" fmla="*/ 104 w 302"/>
                <a:gd name="T7" fmla="*/ 0 h 300"/>
                <a:gd name="T8" fmla="*/ 104 w 302"/>
                <a:gd name="T9" fmla="*/ 102 h 300"/>
                <a:gd name="T10" fmla="*/ 0 w 302"/>
                <a:gd name="T11" fmla="*/ 102 h 300"/>
                <a:gd name="T12" fmla="*/ 0 w 302"/>
                <a:gd name="T13" fmla="*/ 197 h 300"/>
                <a:gd name="T14" fmla="*/ 104 w 302"/>
                <a:gd name="T15" fmla="*/ 197 h 300"/>
                <a:gd name="T16" fmla="*/ 104 w 302"/>
                <a:gd name="T17" fmla="*/ 300 h 300"/>
                <a:gd name="T18" fmla="*/ 198 w 302"/>
                <a:gd name="T19" fmla="*/ 300 h 300"/>
                <a:gd name="T20" fmla="*/ 198 w 302"/>
                <a:gd name="T21" fmla="*/ 197 h 300"/>
                <a:gd name="T22" fmla="*/ 302 w 302"/>
                <a:gd name="T23" fmla="*/ 197 h 300"/>
                <a:gd name="T24" fmla="*/ 302 w 302"/>
                <a:gd name="T25" fmla="*/ 102 h 300"/>
                <a:gd name="T26" fmla="*/ 302 w 302"/>
                <a:gd name="T27" fmla="*/ 10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2" h="300">
                  <a:moveTo>
                    <a:pt x="302" y="102"/>
                  </a:moveTo>
                  <a:lnTo>
                    <a:pt x="198" y="102"/>
                  </a:lnTo>
                  <a:lnTo>
                    <a:pt x="198" y="0"/>
                  </a:lnTo>
                  <a:lnTo>
                    <a:pt x="104" y="0"/>
                  </a:lnTo>
                  <a:lnTo>
                    <a:pt x="104" y="102"/>
                  </a:lnTo>
                  <a:lnTo>
                    <a:pt x="0" y="102"/>
                  </a:lnTo>
                  <a:lnTo>
                    <a:pt x="0" y="197"/>
                  </a:lnTo>
                  <a:lnTo>
                    <a:pt x="104" y="197"/>
                  </a:lnTo>
                  <a:lnTo>
                    <a:pt x="104" y="300"/>
                  </a:lnTo>
                  <a:lnTo>
                    <a:pt x="198" y="300"/>
                  </a:lnTo>
                  <a:lnTo>
                    <a:pt x="198" y="197"/>
                  </a:lnTo>
                  <a:lnTo>
                    <a:pt x="302" y="197"/>
                  </a:lnTo>
                  <a:lnTo>
                    <a:pt x="302" y="102"/>
                  </a:lnTo>
                  <a:lnTo>
                    <a:pt x="302" y="102"/>
                  </a:ln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0">
              <a:extLst>
                <a:ext uri="{FF2B5EF4-FFF2-40B4-BE49-F238E27FC236}">
                  <a16:creationId xmlns:a16="http://schemas.microsoft.com/office/drawing/2014/main" id="{ED3E9D22-EB09-4F2A-86CA-B6525B4E52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74538" y="2852225"/>
              <a:ext cx="841375" cy="841375"/>
            </a:xfrm>
            <a:custGeom>
              <a:avLst/>
              <a:gdLst>
                <a:gd name="T0" fmla="*/ 123 w 246"/>
                <a:gd name="T1" fmla="*/ 11 h 246"/>
                <a:gd name="T2" fmla="*/ 11 w 246"/>
                <a:gd name="T3" fmla="*/ 123 h 246"/>
                <a:gd name="T4" fmla="*/ 123 w 246"/>
                <a:gd name="T5" fmla="*/ 235 h 246"/>
                <a:gd name="T6" fmla="*/ 234 w 246"/>
                <a:gd name="T7" fmla="*/ 123 h 246"/>
                <a:gd name="T8" fmla="*/ 123 w 246"/>
                <a:gd name="T9" fmla="*/ 11 h 246"/>
                <a:gd name="T10" fmla="*/ 123 w 246"/>
                <a:gd name="T11" fmla="*/ 246 h 246"/>
                <a:gd name="T12" fmla="*/ 0 w 246"/>
                <a:gd name="T13" fmla="*/ 123 h 246"/>
                <a:gd name="T14" fmla="*/ 123 w 246"/>
                <a:gd name="T15" fmla="*/ 0 h 246"/>
                <a:gd name="T16" fmla="*/ 246 w 246"/>
                <a:gd name="T17" fmla="*/ 123 h 246"/>
                <a:gd name="T18" fmla="*/ 123 w 246"/>
                <a:gd name="T1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46">
                  <a:moveTo>
                    <a:pt x="123" y="11"/>
                  </a:moveTo>
                  <a:cubicBezTo>
                    <a:pt x="61" y="11"/>
                    <a:pt x="11" y="61"/>
                    <a:pt x="11" y="123"/>
                  </a:cubicBezTo>
                  <a:cubicBezTo>
                    <a:pt x="11" y="185"/>
                    <a:pt x="61" y="235"/>
                    <a:pt x="123" y="235"/>
                  </a:cubicBezTo>
                  <a:cubicBezTo>
                    <a:pt x="184" y="235"/>
                    <a:pt x="234" y="185"/>
                    <a:pt x="234" y="123"/>
                  </a:cubicBezTo>
                  <a:cubicBezTo>
                    <a:pt x="234" y="61"/>
                    <a:pt x="184" y="11"/>
                    <a:pt x="123" y="11"/>
                  </a:cubicBezTo>
                  <a:close/>
                  <a:moveTo>
                    <a:pt x="123" y="246"/>
                  </a:moveTo>
                  <a:cubicBezTo>
                    <a:pt x="55" y="246"/>
                    <a:pt x="0" y="191"/>
                    <a:pt x="0" y="123"/>
                  </a:cubicBezTo>
                  <a:cubicBezTo>
                    <a:pt x="0" y="55"/>
                    <a:pt x="55" y="0"/>
                    <a:pt x="123" y="0"/>
                  </a:cubicBezTo>
                  <a:cubicBezTo>
                    <a:pt x="190" y="0"/>
                    <a:pt x="246" y="55"/>
                    <a:pt x="246" y="123"/>
                  </a:cubicBezTo>
                  <a:cubicBezTo>
                    <a:pt x="246" y="191"/>
                    <a:pt x="190" y="246"/>
                    <a:pt x="123" y="246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61">
              <a:extLst>
                <a:ext uri="{FF2B5EF4-FFF2-40B4-BE49-F238E27FC236}">
                  <a16:creationId xmlns:a16="http://schemas.microsoft.com/office/drawing/2014/main" id="{3268D467-D0F0-448F-9AD8-E5F531308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25238" y="2380738"/>
              <a:ext cx="331788" cy="331787"/>
            </a:xfrm>
            <a:prstGeom prst="ellipse">
              <a:avLst/>
            </a:pr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2">
              <a:extLst>
                <a:ext uri="{FF2B5EF4-FFF2-40B4-BE49-F238E27FC236}">
                  <a16:creationId xmlns:a16="http://schemas.microsoft.com/office/drawing/2014/main" id="{5F0111E1-3F75-4802-8499-B502AEBD7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5238" y="2537900"/>
              <a:ext cx="331788" cy="15875"/>
            </a:xfrm>
            <a:custGeom>
              <a:avLst/>
              <a:gdLst>
                <a:gd name="T0" fmla="*/ 209 w 209"/>
                <a:gd name="T1" fmla="*/ 10 h 10"/>
                <a:gd name="T2" fmla="*/ 0 w 209"/>
                <a:gd name="T3" fmla="*/ 10 h 10"/>
                <a:gd name="T4" fmla="*/ 0 w 209"/>
                <a:gd name="T5" fmla="*/ 0 h 10"/>
                <a:gd name="T6" fmla="*/ 209 w 209"/>
                <a:gd name="T7" fmla="*/ 0 h 10"/>
                <a:gd name="T8" fmla="*/ 209 w 209"/>
                <a:gd name="T9" fmla="*/ 10 h 10"/>
                <a:gd name="T10" fmla="*/ 209 w 209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0">
                  <a:moveTo>
                    <a:pt x="20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10"/>
                  </a:lnTo>
                  <a:lnTo>
                    <a:pt x="209" y="10"/>
                  </a:ln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3">
              <a:extLst>
                <a:ext uri="{FF2B5EF4-FFF2-40B4-BE49-F238E27FC236}">
                  <a16:creationId xmlns:a16="http://schemas.microsoft.com/office/drawing/2014/main" id="{C7AB037D-95CC-441D-A120-C466C5A7D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13793" y="3264975"/>
              <a:ext cx="587375" cy="266700"/>
            </a:xfrm>
            <a:custGeom>
              <a:avLst/>
              <a:gdLst>
                <a:gd name="T0" fmla="*/ 133 w 172"/>
                <a:gd name="T1" fmla="*/ 1 h 78"/>
                <a:gd name="T2" fmla="*/ 37 w 172"/>
                <a:gd name="T3" fmla="*/ 3 h 78"/>
                <a:gd name="T4" fmla="*/ 0 w 172"/>
                <a:gd name="T5" fmla="*/ 41 h 78"/>
                <a:gd name="T6" fmla="*/ 38 w 172"/>
                <a:gd name="T7" fmla="*/ 78 h 78"/>
                <a:gd name="T8" fmla="*/ 135 w 172"/>
                <a:gd name="T9" fmla="*/ 75 h 78"/>
                <a:gd name="T10" fmla="*/ 171 w 172"/>
                <a:gd name="T11" fmla="*/ 37 h 78"/>
                <a:gd name="T12" fmla="*/ 133 w 172"/>
                <a:gd name="T13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78">
                  <a:moveTo>
                    <a:pt x="133" y="1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16" y="3"/>
                    <a:pt x="0" y="21"/>
                    <a:pt x="0" y="41"/>
                  </a:cubicBezTo>
                  <a:cubicBezTo>
                    <a:pt x="1" y="62"/>
                    <a:pt x="18" y="78"/>
                    <a:pt x="38" y="78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56" y="75"/>
                    <a:pt x="172" y="58"/>
                    <a:pt x="171" y="37"/>
                  </a:cubicBezTo>
                  <a:cubicBezTo>
                    <a:pt x="171" y="17"/>
                    <a:pt x="154" y="0"/>
                    <a:pt x="133" y="1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65">
              <a:extLst>
                <a:ext uri="{FF2B5EF4-FFF2-40B4-BE49-F238E27FC236}">
                  <a16:creationId xmlns:a16="http://schemas.microsoft.com/office/drawing/2014/main" id="{C9254F60-0500-42AD-A44D-731931CEE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918" y="3271325"/>
              <a:ext cx="150813" cy="257175"/>
            </a:xfrm>
            <a:custGeom>
              <a:avLst/>
              <a:gdLst>
                <a:gd name="T0" fmla="*/ 43 w 44"/>
                <a:gd name="T1" fmla="*/ 36 h 75"/>
                <a:gd name="T2" fmla="*/ 20 w 44"/>
                <a:gd name="T3" fmla="*/ 0 h 75"/>
                <a:gd name="T4" fmla="*/ 0 w 44"/>
                <a:gd name="T5" fmla="*/ 0 h 75"/>
                <a:gd name="T6" fmla="*/ 38 w 44"/>
                <a:gd name="T7" fmla="*/ 36 h 75"/>
                <a:gd name="T8" fmla="*/ 2 w 44"/>
                <a:gd name="T9" fmla="*/ 75 h 75"/>
                <a:gd name="T10" fmla="*/ 22 w 44"/>
                <a:gd name="T11" fmla="*/ 74 h 75"/>
                <a:gd name="T12" fmla="*/ 43 w 44"/>
                <a:gd name="T13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5">
                  <a:moveTo>
                    <a:pt x="43" y="36"/>
                  </a:moveTo>
                  <a:cubicBezTo>
                    <a:pt x="43" y="20"/>
                    <a:pt x="34" y="6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38" y="16"/>
                    <a:pt x="38" y="36"/>
                  </a:cubicBezTo>
                  <a:cubicBezTo>
                    <a:pt x="39" y="57"/>
                    <a:pt x="23" y="74"/>
                    <a:pt x="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35" y="67"/>
                    <a:pt x="44" y="52"/>
                    <a:pt x="43" y="36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6">
              <a:extLst>
                <a:ext uri="{FF2B5EF4-FFF2-40B4-BE49-F238E27FC236}">
                  <a16:creationId xmlns:a16="http://schemas.microsoft.com/office/drawing/2014/main" id="{D92E18A2-0BC4-4355-80E8-00D1B5CD4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843918" y="3271325"/>
              <a:ext cx="147638" cy="257175"/>
            </a:xfrm>
            <a:custGeom>
              <a:avLst/>
              <a:gdLst>
                <a:gd name="T0" fmla="*/ 2 w 43"/>
                <a:gd name="T1" fmla="*/ 75 h 75"/>
                <a:gd name="T2" fmla="*/ 38 w 43"/>
                <a:gd name="T3" fmla="*/ 37 h 75"/>
                <a:gd name="T4" fmla="*/ 38 w 43"/>
                <a:gd name="T5" fmla="*/ 36 h 75"/>
                <a:gd name="T6" fmla="*/ 1 w 43"/>
                <a:gd name="T7" fmla="*/ 0 h 75"/>
                <a:gd name="T8" fmla="*/ 0 w 43"/>
                <a:gd name="T9" fmla="*/ 0 h 75"/>
                <a:gd name="T10" fmla="*/ 20 w 43"/>
                <a:gd name="T11" fmla="*/ 0 h 75"/>
                <a:gd name="T12" fmla="*/ 43 w 43"/>
                <a:gd name="T13" fmla="*/ 36 h 75"/>
                <a:gd name="T14" fmla="*/ 43 w 43"/>
                <a:gd name="T15" fmla="*/ 37 h 75"/>
                <a:gd name="T16" fmla="*/ 22 w 43"/>
                <a:gd name="T17" fmla="*/ 74 h 75"/>
                <a:gd name="T18" fmla="*/ 2 w 43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75">
                  <a:moveTo>
                    <a:pt x="2" y="75"/>
                  </a:moveTo>
                  <a:cubicBezTo>
                    <a:pt x="22" y="74"/>
                    <a:pt x="38" y="57"/>
                    <a:pt x="38" y="37"/>
                  </a:cubicBezTo>
                  <a:cubicBezTo>
                    <a:pt x="38" y="37"/>
                    <a:pt x="38" y="37"/>
                    <a:pt x="38" y="36"/>
                  </a:cubicBezTo>
                  <a:cubicBezTo>
                    <a:pt x="38" y="16"/>
                    <a:pt x="2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4" y="6"/>
                    <a:pt x="43" y="20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53"/>
                    <a:pt x="35" y="67"/>
                    <a:pt x="22" y="74"/>
                  </a:cubicBezTo>
                  <a:cubicBezTo>
                    <a:pt x="2" y="75"/>
                    <a:pt x="2" y="75"/>
                    <a:pt x="2" y="75"/>
                  </a:cubicBezTo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8">
              <a:extLst>
                <a:ext uri="{FF2B5EF4-FFF2-40B4-BE49-F238E27FC236}">
                  <a16:creationId xmlns:a16="http://schemas.microsoft.com/office/drawing/2014/main" id="{A968E923-E4F0-4E33-B6F3-E68AC34D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67605" y="1471100"/>
              <a:ext cx="225425" cy="192087"/>
            </a:xfrm>
            <a:custGeom>
              <a:avLst/>
              <a:gdLst>
                <a:gd name="T0" fmla="*/ 59 w 66"/>
                <a:gd name="T1" fmla="*/ 10 h 56"/>
                <a:gd name="T2" fmla="*/ 62 w 66"/>
                <a:gd name="T3" fmla="*/ 7 h 56"/>
                <a:gd name="T4" fmla="*/ 46 w 66"/>
                <a:gd name="T5" fmla="*/ 0 h 56"/>
                <a:gd name="T6" fmla="*/ 33 w 66"/>
                <a:gd name="T7" fmla="*/ 4 h 56"/>
                <a:gd name="T8" fmla="*/ 33 w 66"/>
                <a:gd name="T9" fmla="*/ 4 h 56"/>
                <a:gd name="T10" fmla="*/ 33 w 66"/>
                <a:gd name="T11" fmla="*/ 5 h 56"/>
                <a:gd name="T12" fmla="*/ 32 w 66"/>
                <a:gd name="T13" fmla="*/ 4 h 56"/>
                <a:gd name="T14" fmla="*/ 32 w 66"/>
                <a:gd name="T15" fmla="*/ 4 h 56"/>
                <a:gd name="T16" fmla="*/ 20 w 66"/>
                <a:gd name="T17" fmla="*/ 0 h 56"/>
                <a:gd name="T18" fmla="*/ 4 w 66"/>
                <a:gd name="T19" fmla="*/ 8 h 56"/>
                <a:gd name="T20" fmla="*/ 4 w 66"/>
                <a:gd name="T21" fmla="*/ 8 h 56"/>
                <a:gd name="T22" fmla="*/ 4 w 66"/>
                <a:gd name="T23" fmla="*/ 8 h 56"/>
                <a:gd name="T24" fmla="*/ 0 w 66"/>
                <a:gd name="T25" fmla="*/ 20 h 56"/>
                <a:gd name="T26" fmla="*/ 7 w 66"/>
                <a:gd name="T27" fmla="*/ 36 h 56"/>
                <a:gd name="T28" fmla="*/ 7 w 66"/>
                <a:gd name="T29" fmla="*/ 36 h 56"/>
                <a:gd name="T30" fmla="*/ 33 w 66"/>
                <a:gd name="T31" fmla="*/ 56 h 56"/>
                <a:gd name="T32" fmla="*/ 58 w 66"/>
                <a:gd name="T33" fmla="*/ 36 h 56"/>
                <a:gd name="T34" fmla="*/ 58 w 66"/>
                <a:gd name="T35" fmla="*/ 36 h 56"/>
                <a:gd name="T36" fmla="*/ 66 w 66"/>
                <a:gd name="T37" fmla="*/ 22 h 56"/>
                <a:gd name="T38" fmla="*/ 66 w 66"/>
                <a:gd name="T39" fmla="*/ 22 h 56"/>
                <a:gd name="T40" fmla="*/ 66 w 66"/>
                <a:gd name="T41" fmla="*/ 20 h 56"/>
                <a:gd name="T42" fmla="*/ 62 w 66"/>
                <a:gd name="T43" fmla="*/ 7 h 56"/>
                <a:gd name="T44" fmla="*/ 62 w 66"/>
                <a:gd name="T45" fmla="*/ 7 h 56"/>
                <a:gd name="T46" fmla="*/ 59 w 66"/>
                <a:gd name="T47" fmla="*/ 10 h 56"/>
                <a:gd name="T48" fmla="*/ 55 w 66"/>
                <a:gd name="T49" fmla="*/ 12 h 56"/>
                <a:gd name="T50" fmla="*/ 58 w 66"/>
                <a:gd name="T51" fmla="*/ 20 h 56"/>
                <a:gd name="T52" fmla="*/ 58 w 66"/>
                <a:gd name="T53" fmla="*/ 21 h 56"/>
                <a:gd name="T54" fmla="*/ 58 w 66"/>
                <a:gd name="T55" fmla="*/ 21 h 56"/>
                <a:gd name="T56" fmla="*/ 53 w 66"/>
                <a:gd name="T57" fmla="*/ 29 h 56"/>
                <a:gd name="T58" fmla="*/ 53 w 66"/>
                <a:gd name="T59" fmla="*/ 29 h 56"/>
                <a:gd name="T60" fmla="*/ 33 w 66"/>
                <a:gd name="T61" fmla="*/ 46 h 56"/>
                <a:gd name="T62" fmla="*/ 12 w 66"/>
                <a:gd name="T63" fmla="*/ 30 h 56"/>
                <a:gd name="T64" fmla="*/ 12 w 66"/>
                <a:gd name="T65" fmla="*/ 30 h 56"/>
                <a:gd name="T66" fmla="*/ 8 w 66"/>
                <a:gd name="T67" fmla="*/ 20 h 56"/>
                <a:gd name="T68" fmla="*/ 10 w 66"/>
                <a:gd name="T69" fmla="*/ 13 h 56"/>
                <a:gd name="T70" fmla="*/ 10 w 66"/>
                <a:gd name="T71" fmla="*/ 13 h 56"/>
                <a:gd name="T72" fmla="*/ 20 w 66"/>
                <a:gd name="T73" fmla="*/ 8 h 56"/>
                <a:gd name="T74" fmla="*/ 27 w 66"/>
                <a:gd name="T75" fmla="*/ 10 h 56"/>
                <a:gd name="T76" fmla="*/ 27 w 66"/>
                <a:gd name="T77" fmla="*/ 10 h 56"/>
                <a:gd name="T78" fmla="*/ 33 w 66"/>
                <a:gd name="T79" fmla="*/ 15 h 56"/>
                <a:gd name="T80" fmla="*/ 38 w 66"/>
                <a:gd name="T81" fmla="*/ 10 h 56"/>
                <a:gd name="T82" fmla="*/ 38 w 66"/>
                <a:gd name="T83" fmla="*/ 10 h 56"/>
                <a:gd name="T84" fmla="*/ 46 w 66"/>
                <a:gd name="T85" fmla="*/ 8 h 56"/>
                <a:gd name="T86" fmla="*/ 55 w 66"/>
                <a:gd name="T87" fmla="*/ 12 h 56"/>
                <a:gd name="T88" fmla="*/ 55 w 66"/>
                <a:gd name="T89" fmla="*/ 12 h 56"/>
                <a:gd name="T90" fmla="*/ 59 w 66"/>
                <a:gd name="T91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56">
                  <a:moveTo>
                    <a:pt x="59" y="10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58" y="3"/>
                    <a:pt x="52" y="0"/>
                    <a:pt x="46" y="0"/>
                  </a:cubicBezTo>
                  <a:cubicBezTo>
                    <a:pt x="41" y="0"/>
                    <a:pt x="37" y="1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13" y="0"/>
                    <a:pt x="8" y="3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11"/>
                    <a:pt x="0" y="16"/>
                    <a:pt x="0" y="20"/>
                  </a:cubicBezTo>
                  <a:cubicBezTo>
                    <a:pt x="0" y="26"/>
                    <a:pt x="2" y="32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63" y="32"/>
                    <a:pt x="65" y="28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1"/>
                    <a:pt x="66" y="21"/>
                    <a:pt x="66" y="20"/>
                  </a:cubicBezTo>
                  <a:cubicBezTo>
                    <a:pt x="66" y="15"/>
                    <a:pt x="64" y="11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7" y="15"/>
                    <a:pt x="58" y="17"/>
                    <a:pt x="58" y="20"/>
                  </a:cubicBezTo>
                  <a:cubicBezTo>
                    <a:pt x="58" y="20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5"/>
                    <a:pt x="56" y="27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27"/>
                    <a:pt x="8" y="24"/>
                    <a:pt x="8" y="20"/>
                  </a:cubicBezTo>
                  <a:cubicBezTo>
                    <a:pt x="8" y="17"/>
                    <a:pt x="8" y="15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0"/>
                    <a:pt x="16" y="8"/>
                    <a:pt x="20" y="8"/>
                  </a:cubicBezTo>
                  <a:cubicBezTo>
                    <a:pt x="22" y="8"/>
                    <a:pt x="25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1" y="9"/>
                    <a:pt x="43" y="8"/>
                    <a:pt x="46" y="8"/>
                  </a:cubicBezTo>
                  <a:cubicBezTo>
                    <a:pt x="50" y="8"/>
                    <a:pt x="53" y="10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9" y="10"/>
                    <a:pt x="59" y="10"/>
                    <a:pt x="59" y="1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9">
              <a:extLst>
                <a:ext uri="{FF2B5EF4-FFF2-40B4-BE49-F238E27FC236}">
                  <a16:creationId xmlns:a16="http://schemas.microsoft.com/office/drawing/2014/main" id="{ECDBDABD-9E09-4CD8-8DD2-BC630F605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56693" y="3306250"/>
              <a:ext cx="225425" cy="192087"/>
            </a:xfrm>
            <a:custGeom>
              <a:avLst/>
              <a:gdLst>
                <a:gd name="T0" fmla="*/ 59 w 66"/>
                <a:gd name="T1" fmla="*/ 10 h 56"/>
                <a:gd name="T2" fmla="*/ 62 w 66"/>
                <a:gd name="T3" fmla="*/ 8 h 56"/>
                <a:gd name="T4" fmla="*/ 46 w 66"/>
                <a:gd name="T5" fmla="*/ 0 h 56"/>
                <a:gd name="T6" fmla="*/ 34 w 66"/>
                <a:gd name="T7" fmla="*/ 5 h 56"/>
                <a:gd name="T8" fmla="*/ 33 w 66"/>
                <a:gd name="T9" fmla="*/ 5 h 56"/>
                <a:gd name="T10" fmla="*/ 32 w 66"/>
                <a:gd name="T11" fmla="*/ 5 h 56"/>
                <a:gd name="T12" fmla="*/ 32 w 66"/>
                <a:gd name="T13" fmla="*/ 5 h 56"/>
                <a:gd name="T14" fmla="*/ 20 w 66"/>
                <a:gd name="T15" fmla="*/ 0 h 56"/>
                <a:gd name="T16" fmla="*/ 4 w 66"/>
                <a:gd name="T17" fmla="*/ 8 h 56"/>
                <a:gd name="T18" fmla="*/ 4 w 66"/>
                <a:gd name="T19" fmla="*/ 8 h 56"/>
                <a:gd name="T20" fmla="*/ 4 w 66"/>
                <a:gd name="T21" fmla="*/ 8 h 56"/>
                <a:gd name="T22" fmla="*/ 0 w 66"/>
                <a:gd name="T23" fmla="*/ 20 h 56"/>
                <a:gd name="T24" fmla="*/ 8 w 66"/>
                <a:gd name="T25" fmla="*/ 36 h 56"/>
                <a:gd name="T26" fmla="*/ 8 w 66"/>
                <a:gd name="T27" fmla="*/ 36 h 56"/>
                <a:gd name="T28" fmla="*/ 33 w 66"/>
                <a:gd name="T29" fmla="*/ 56 h 56"/>
                <a:gd name="T30" fmla="*/ 59 w 66"/>
                <a:gd name="T31" fmla="*/ 36 h 56"/>
                <a:gd name="T32" fmla="*/ 59 w 66"/>
                <a:gd name="T33" fmla="*/ 36 h 56"/>
                <a:gd name="T34" fmla="*/ 66 w 66"/>
                <a:gd name="T35" fmla="*/ 23 h 56"/>
                <a:gd name="T36" fmla="*/ 66 w 66"/>
                <a:gd name="T37" fmla="*/ 23 h 56"/>
                <a:gd name="T38" fmla="*/ 66 w 66"/>
                <a:gd name="T39" fmla="*/ 20 h 56"/>
                <a:gd name="T40" fmla="*/ 62 w 66"/>
                <a:gd name="T41" fmla="*/ 8 h 56"/>
                <a:gd name="T42" fmla="*/ 62 w 66"/>
                <a:gd name="T43" fmla="*/ 8 h 56"/>
                <a:gd name="T44" fmla="*/ 59 w 66"/>
                <a:gd name="T45" fmla="*/ 10 h 56"/>
                <a:gd name="T46" fmla="*/ 56 w 66"/>
                <a:gd name="T47" fmla="*/ 13 h 56"/>
                <a:gd name="T48" fmla="*/ 58 w 66"/>
                <a:gd name="T49" fmla="*/ 20 h 56"/>
                <a:gd name="T50" fmla="*/ 58 w 66"/>
                <a:gd name="T51" fmla="*/ 22 h 56"/>
                <a:gd name="T52" fmla="*/ 58 w 66"/>
                <a:gd name="T53" fmla="*/ 22 h 56"/>
                <a:gd name="T54" fmla="*/ 54 w 66"/>
                <a:gd name="T55" fmla="*/ 30 h 56"/>
                <a:gd name="T56" fmla="*/ 33 w 66"/>
                <a:gd name="T57" fmla="*/ 46 h 56"/>
                <a:gd name="T58" fmla="*/ 13 w 66"/>
                <a:gd name="T59" fmla="*/ 30 h 56"/>
                <a:gd name="T60" fmla="*/ 13 w 66"/>
                <a:gd name="T61" fmla="*/ 30 h 56"/>
                <a:gd name="T62" fmla="*/ 8 w 66"/>
                <a:gd name="T63" fmla="*/ 20 h 56"/>
                <a:gd name="T64" fmla="*/ 11 w 66"/>
                <a:gd name="T65" fmla="*/ 13 h 56"/>
                <a:gd name="T66" fmla="*/ 11 w 66"/>
                <a:gd name="T67" fmla="*/ 13 h 56"/>
                <a:gd name="T68" fmla="*/ 20 w 66"/>
                <a:gd name="T69" fmla="*/ 8 h 56"/>
                <a:gd name="T70" fmla="*/ 27 w 66"/>
                <a:gd name="T71" fmla="*/ 11 h 56"/>
                <a:gd name="T72" fmla="*/ 27 w 66"/>
                <a:gd name="T73" fmla="*/ 11 h 56"/>
                <a:gd name="T74" fmla="*/ 33 w 66"/>
                <a:gd name="T75" fmla="*/ 15 h 56"/>
                <a:gd name="T76" fmla="*/ 39 w 66"/>
                <a:gd name="T77" fmla="*/ 11 h 56"/>
                <a:gd name="T78" fmla="*/ 39 w 66"/>
                <a:gd name="T79" fmla="*/ 11 h 56"/>
                <a:gd name="T80" fmla="*/ 46 w 66"/>
                <a:gd name="T81" fmla="*/ 8 h 56"/>
                <a:gd name="T82" fmla="*/ 56 w 66"/>
                <a:gd name="T83" fmla="*/ 13 h 56"/>
                <a:gd name="T84" fmla="*/ 56 w 66"/>
                <a:gd name="T85" fmla="*/ 13 h 56"/>
                <a:gd name="T86" fmla="*/ 56 w 66"/>
                <a:gd name="T87" fmla="*/ 13 h 56"/>
                <a:gd name="T88" fmla="*/ 59 w 66"/>
                <a:gd name="T8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56">
                  <a:moveTo>
                    <a:pt x="59" y="10"/>
                  </a:moveTo>
                  <a:cubicBezTo>
                    <a:pt x="62" y="8"/>
                    <a:pt x="62" y="8"/>
                    <a:pt x="62" y="8"/>
                  </a:cubicBezTo>
                  <a:cubicBezTo>
                    <a:pt x="58" y="3"/>
                    <a:pt x="53" y="0"/>
                    <a:pt x="46" y="0"/>
                  </a:cubicBezTo>
                  <a:cubicBezTo>
                    <a:pt x="42" y="0"/>
                    <a:pt x="37" y="2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2"/>
                    <a:pt x="25" y="0"/>
                    <a:pt x="20" y="0"/>
                  </a:cubicBezTo>
                  <a:cubicBezTo>
                    <a:pt x="14" y="0"/>
                    <a:pt x="8" y="3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12"/>
                    <a:pt x="0" y="16"/>
                    <a:pt x="0" y="20"/>
                  </a:cubicBezTo>
                  <a:cubicBezTo>
                    <a:pt x="0" y="26"/>
                    <a:pt x="3" y="32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3" y="33"/>
                    <a:pt x="66" y="28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22"/>
                    <a:pt x="66" y="21"/>
                    <a:pt x="66" y="20"/>
                  </a:cubicBezTo>
                  <a:cubicBezTo>
                    <a:pt x="66" y="16"/>
                    <a:pt x="65" y="11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8" y="15"/>
                    <a:pt x="58" y="18"/>
                    <a:pt x="58" y="20"/>
                  </a:cubicBezTo>
                  <a:cubicBezTo>
                    <a:pt x="58" y="21"/>
                    <a:pt x="58" y="21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6" y="28"/>
                    <a:pt x="54" y="30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0" y="28"/>
                    <a:pt x="8" y="24"/>
                    <a:pt x="8" y="20"/>
                  </a:cubicBezTo>
                  <a:cubicBezTo>
                    <a:pt x="8" y="18"/>
                    <a:pt x="9" y="15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0"/>
                    <a:pt x="16" y="8"/>
                    <a:pt x="20" y="8"/>
                  </a:cubicBezTo>
                  <a:cubicBezTo>
                    <a:pt x="23" y="8"/>
                    <a:pt x="25" y="9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4" y="8"/>
                    <a:pt x="46" y="8"/>
                  </a:cubicBezTo>
                  <a:cubicBezTo>
                    <a:pt x="50" y="8"/>
                    <a:pt x="54" y="10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9" y="10"/>
                    <a:pt x="59" y="10"/>
                    <a:pt x="59" y="10"/>
                  </a:cubicBezTo>
                  <a:close/>
                </a:path>
              </a:pathLst>
            </a:custGeom>
            <a:solidFill>
              <a:srgbClr val="33C0C9">
                <a:alpha val="12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8">
              <a:extLst>
                <a:ext uri="{FF2B5EF4-FFF2-40B4-BE49-F238E27FC236}">
                  <a16:creationId xmlns:a16="http://schemas.microsoft.com/office/drawing/2014/main" id="{CFD18452-7540-4607-8315-0BF33226F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1984" y="3199779"/>
              <a:ext cx="534988" cy="534987"/>
            </a:xfrm>
            <a:custGeom>
              <a:avLst/>
              <a:gdLst>
                <a:gd name="T0" fmla="*/ 337 w 337"/>
                <a:gd name="T1" fmla="*/ 117 h 337"/>
                <a:gd name="T2" fmla="*/ 222 w 337"/>
                <a:gd name="T3" fmla="*/ 117 h 337"/>
                <a:gd name="T4" fmla="*/ 222 w 337"/>
                <a:gd name="T5" fmla="*/ 0 h 337"/>
                <a:gd name="T6" fmla="*/ 117 w 337"/>
                <a:gd name="T7" fmla="*/ 0 h 337"/>
                <a:gd name="T8" fmla="*/ 117 w 337"/>
                <a:gd name="T9" fmla="*/ 117 h 337"/>
                <a:gd name="T10" fmla="*/ 0 w 337"/>
                <a:gd name="T11" fmla="*/ 117 h 337"/>
                <a:gd name="T12" fmla="*/ 0 w 337"/>
                <a:gd name="T13" fmla="*/ 223 h 337"/>
                <a:gd name="T14" fmla="*/ 117 w 337"/>
                <a:gd name="T15" fmla="*/ 223 h 337"/>
                <a:gd name="T16" fmla="*/ 117 w 337"/>
                <a:gd name="T17" fmla="*/ 337 h 337"/>
                <a:gd name="T18" fmla="*/ 222 w 337"/>
                <a:gd name="T19" fmla="*/ 337 h 337"/>
                <a:gd name="T20" fmla="*/ 222 w 337"/>
                <a:gd name="T21" fmla="*/ 223 h 337"/>
                <a:gd name="T22" fmla="*/ 337 w 337"/>
                <a:gd name="T23" fmla="*/ 223 h 337"/>
                <a:gd name="T24" fmla="*/ 337 w 337"/>
                <a:gd name="T25" fmla="*/ 11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" h="337">
                  <a:moveTo>
                    <a:pt x="337" y="117"/>
                  </a:moveTo>
                  <a:lnTo>
                    <a:pt x="222" y="117"/>
                  </a:lnTo>
                  <a:lnTo>
                    <a:pt x="222" y="0"/>
                  </a:lnTo>
                  <a:lnTo>
                    <a:pt x="117" y="0"/>
                  </a:lnTo>
                  <a:lnTo>
                    <a:pt x="117" y="117"/>
                  </a:lnTo>
                  <a:lnTo>
                    <a:pt x="0" y="117"/>
                  </a:lnTo>
                  <a:lnTo>
                    <a:pt x="0" y="223"/>
                  </a:lnTo>
                  <a:lnTo>
                    <a:pt x="117" y="223"/>
                  </a:lnTo>
                  <a:lnTo>
                    <a:pt x="117" y="337"/>
                  </a:lnTo>
                  <a:lnTo>
                    <a:pt x="222" y="337"/>
                  </a:lnTo>
                  <a:lnTo>
                    <a:pt x="222" y="223"/>
                  </a:lnTo>
                  <a:lnTo>
                    <a:pt x="337" y="223"/>
                  </a:lnTo>
                  <a:lnTo>
                    <a:pt x="337" y="117"/>
                  </a:lnTo>
                  <a:close/>
                </a:path>
              </a:pathLst>
            </a:custGeom>
            <a:noFill/>
            <a:ln w="38100">
              <a:solidFill>
                <a:srgbClr val="33C0C9">
                  <a:alpha val="12000"/>
                </a:srgb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04AD-252C-41B8-AC9D-029EFB2E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56350"/>
            <a:ext cx="2743200" cy="365125"/>
          </a:xfrm>
        </p:spPr>
        <p:txBody>
          <a:bodyPr/>
          <a:lstStyle/>
          <a:p>
            <a:fld id="{60818B13-2842-4031-9144-1F266618FE71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62F38-56B6-4D46-ABA1-B5F3D2D6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4B8D6B-4E8C-47D9-BA17-DF8B26B1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88131"/>
            <a:ext cx="10769600" cy="883444"/>
          </a:xfrm>
        </p:spPr>
        <p:txBody>
          <a:bodyPr>
            <a:normAutofit/>
          </a:bodyPr>
          <a:lstStyle>
            <a:lvl1pPr algn="ctr">
              <a:defRPr sz="36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82505E-CEF4-4AA9-928F-980CEC9A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472179"/>
            <a:ext cx="10769600" cy="4623821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23D2AA2-899F-4922-8471-FA9C14E0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3438" y="6512747"/>
            <a:ext cx="365125" cy="274324"/>
          </a:xfrm>
        </p:spPr>
        <p:txBody>
          <a:bodyPr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D66BC7C-76D0-4186-9E2D-E8B1A36CCE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BE58DC47-5E96-4DE4-9B74-617BE65DDF3B}"/>
              </a:ext>
            </a:extLst>
          </p:cNvPr>
          <p:cNvSpPr/>
          <p:nvPr userDrawn="1"/>
        </p:nvSpPr>
        <p:spPr>
          <a:xfrm>
            <a:off x="5817538" y="6807200"/>
            <a:ext cx="556925" cy="5079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8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/>
          <a:srcRect l="2022" t="20196" r="1028" b="19244"/>
          <a:stretch/>
        </p:blipFill>
        <p:spPr>
          <a:xfrm>
            <a:off x="9551406" y="152877"/>
            <a:ext cx="2248206" cy="70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8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E7598BB-75C4-C143-9CFA-3F9E4A07470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02" y="-957"/>
            <a:ext cx="12193702" cy="6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1023-1F2A-D046-AF79-C46D159BA5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5749-B039-9947-9A59-05EE8281E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18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8B5D6-D43C-92BB-A981-752C98563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C8230-A1D6-94D7-0374-EB7F5477A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0B700-A4AB-5883-10D9-3CC75B36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75E0C-4A39-BF3C-DB92-3FDE06A4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A2E2B-523F-DA07-D0DF-944BC294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47D4-751C-B482-A14C-A27DC55D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A3115-F3C6-0C01-07F3-095427E6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FC6C5-2A0D-517E-883B-6FA8F864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E0275-B22B-8D60-2231-BDA56A58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AEEA-7E01-B166-BF05-50CF688D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2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94DB-7B79-B1CE-5AA8-A59A88AE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B99C6-4436-40F1-2E88-2A214C714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1BE6E-CFE7-76F3-BD66-B3914128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DF2F-D9D7-4162-9591-54E03D7B0D28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F866A-95C5-BD53-9139-C8428CE9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450BB-50B0-AA78-0E49-6AF16595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44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C1A5-F530-F0E8-8B9E-700F52DF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0D7E0-B236-405E-6DEA-F695F1232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82907-1A85-1A1F-E806-0110DBFD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3A08A-B613-48E0-7A59-0AE4627A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DD88-6FE5-4482-B48A-606855A5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22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4ED3-47B4-84F8-751B-E148A600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C35BA-1BF3-8BAC-E17F-3FD8BD696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F3B52-2883-BD3D-3A9F-4098C550F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C9E79-B5EF-1AA7-2156-DE4AA230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AE8A8-5220-7CEA-00D6-035FB76D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7BA2F-56D4-FCB1-A218-485C3C4E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90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B5D0-CD9C-A868-4049-CEA5469C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2B15F-E92D-24CF-B903-8271F19C2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9F42E-5F6E-BD79-38F7-576C431A0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AB430-3904-B044-0505-27D4EA45E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A1DA6-D3ED-B63A-35FA-B0A6726BC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AE6C44-855D-895A-5AB6-A19DC982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8BC2E-20C7-EB57-311E-8B4789AB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788C0-BA9A-8AB6-0600-3EBA24E1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57AF0-4B0C-6BDC-C6EA-8989A45D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63A7D-102D-3104-8CFA-98FE7932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29F9C-4D32-FC4D-C6AC-4363B090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6F2CB-68C3-39CB-2398-BD2D6AB1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96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A02EB-EF11-AB5B-690F-9717CFE4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D9098-794A-2E56-68B9-B173D93B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D900C-CAB7-0843-BE4B-1A81598E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76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94DA-948F-6B01-5455-E4B523A0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2EE56-F228-D97D-DF28-D2F3544A3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CE866F-B60C-AB09-291D-BFBAE9DDF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A4292-9ECC-386B-B150-0B375B90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2E1DD-0E8B-4BC2-5C08-C19EEC61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27583-A392-0B15-1F53-BDE4B5E4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6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A898-D84D-365A-9145-F2907E09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499E03-0AE5-6EF8-3442-072CCFCAD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B3B1A-5FCE-9437-6F00-D3F71147E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FDEE6-3A0F-439F-D0E5-09817097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16398-344B-02E4-68F6-58BDD857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619E0-70DE-4CA8-FE66-FED2536D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8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68D3-20C5-7633-0420-5FCFA70C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D5BB2-F8D1-6390-CFC1-FE67E2010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9EE1C-BB4F-DCB6-4217-003E1F71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AB1EA-6CA9-4A31-707D-06AF82DC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6E37A-DE63-0086-EA34-268679A3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6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A9C53-7AA1-A333-4FC6-39F7C2DF7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07F81-BB90-AD40-A055-9D2036A5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6FEC8-2273-B19E-E9CE-BFF0B21C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8797C-E569-738D-F2A6-7D95B724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81F3E-DF5F-A522-711A-BCC1C36F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2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0589-D6D6-FA45-EBC1-204A9282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C1BB6-785F-DD4F-23DC-4EDDAD153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968C0-183A-E191-E90F-DAF6092A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BB88-4DB5-431D-B126-1185783527E8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41996-00F1-CBC8-6498-F1143F61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927DA-022E-58A5-12D5-18EE5251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9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30F0-D257-C22B-B6CF-F776AD2E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CFB91-3F6D-A74E-FFCF-2E1F787CA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75AEE-0E47-F35E-D2A5-173EE272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F0932-3BB3-71B1-7B19-8D60FE7F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F719-194A-402C-BB96-465015070789}" type="datetime1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40F76-BBA1-3896-28A9-F8DD2E18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C194B-79B9-D27E-C38E-DB039486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1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773FA-98C3-450E-A325-BF31C606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AD84A-B7D1-EDBC-B4FC-7B1148DB2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477FA-2C40-B7E5-0164-90ACB7F44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CE3213-232C-730E-7975-4FB614074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52812-A239-F463-899A-2E5AC3DF2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890C6-929A-6D19-E20D-974737F3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41A1-39B2-4B78-AEBC-6486BA29744C}" type="datetime1">
              <a:rPr lang="en-US" smtClean="0"/>
              <a:t>8/3/2024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BA580-4751-0CAB-A362-A967F546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45375D-9D01-2451-7D1A-E7492425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7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BC01-D693-4D58-BD08-09922879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05AF3-7212-ADE5-633A-852311D0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C9EE-3C58-4AAB-AFDB-6F6B0A034401}" type="datetime1">
              <a:rPr lang="en-US" smtClean="0"/>
              <a:t>8/3/2024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EF838-A0D0-CA54-921D-0092917B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7F59E-684B-1FA6-F891-2F5E981D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719CC-1ED0-0F6F-4286-DC138948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03D-4E49-4F6B-BFBE-2CD5AF79E665}" type="datetime1">
              <a:rPr lang="en-US" smtClean="0"/>
              <a:t>8/3/2024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6DB8B-DE83-E8C3-5EC9-C901B6A5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FF9A0-1A7C-A3EA-CFAA-7EE791AE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9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8053-0DB8-6F72-6BF7-79DA94B1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1215B-DD25-488A-8D76-36F74B5AC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B2094-935C-967B-8154-628BAD9A6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C080B-A37D-FA9B-D7A8-2EE443BA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F565-A3FD-4B9B-851E-E2488D4FA951}" type="datetime1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9622E-8451-59B4-7E91-2982DACA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6716D-BD44-418D-EB8C-25FC4AAA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3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0109-333E-DA8E-3874-492FB4EE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0609-73C7-0F28-B644-1D388F64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9D4E2-C24A-1EF5-9378-4362B2EB9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31687-3136-7287-0F47-AF500A1B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A503-153B-46AA-88F8-17F19DDCEB2E}" type="datetime1">
              <a:rPr lang="en-US" smtClean="0"/>
              <a:t>8/3/2024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F7C69-F56A-CB42-20D0-13B7639F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Eduard Delport, Medscheme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3EA7C-D941-5865-D77C-DEC17A94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5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08F11-D7AB-11D7-0E94-9E8523B6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43330-DAB7-4100-A2C4-CFFDAEBD3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A6446-045C-3578-5606-6A98EFD25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88FDD-6434-4459-88F4-D3855EA19376}" type="datetime1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74A00-F26F-D88B-71F6-42A5D1F54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 Eduard Delport, Medscheme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5A51A-2944-CDB9-DFB0-23B594307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97E3-106E-4592-9F52-9B909B15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3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F29E166-6CCB-4545-B928-9CA9112E10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08680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4" imgH="345" progId="TCLayout.ActiveDocument.1">
                  <p:embed/>
                </p:oleObj>
              </mc:Choice>
              <mc:Fallback>
                <p:oleObj name="think-cell Slide" r:id="rId10" imgW="344" imgH="34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F29E166-6CCB-4545-B928-9CA9112E1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72BAD53C-4D83-48C5-8829-77816A0588F5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6E53C-9386-420E-A024-5838D0AAE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594" y="1825625"/>
            <a:ext cx="11144812" cy="1225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7AD6-8936-4B54-90E9-39F948D22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594" y="64516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FF183C-0085-46FA-BDF1-976E089FC126}" type="datetime1">
              <a:rPr lang="en-US" smtClean="0"/>
              <a:t>8/3/2024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093C5-F61D-4C31-9788-30A050381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1600"/>
            <a:ext cx="305780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B1C6C0-191C-40CF-84D4-50BF0AA51C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0BD73DA0-E368-41BE-85D0-5A079264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94" y="267771"/>
            <a:ext cx="10240978" cy="3046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925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B679D5-DA57-77AC-E79E-20F1A6AA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C04F5-48BB-BC50-86AC-51A4CEE02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A553D-5F2C-5DCB-F339-F4CC696C8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481DB-3322-463A-A2CD-64582D7370CB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2A9EE-26B9-6F97-86F8-FE9578ADC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185A-D7BF-AF0A-55BE-5BBA634DD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10D7-458C-4142-B089-AF1D75072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0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6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tags" Target="../tags/tag51.xml"/><Relationship Id="rId21" Type="http://schemas.openxmlformats.org/officeDocument/2006/relationships/image" Target="../media/image6.png"/><Relationship Id="rId7" Type="http://schemas.openxmlformats.org/officeDocument/2006/relationships/tags" Target="../tags/tag55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50.xml"/><Relationship Id="rId16" Type="http://schemas.openxmlformats.org/officeDocument/2006/relationships/image" Target="../media/image33.png"/><Relationship Id="rId20" Type="http://schemas.openxmlformats.org/officeDocument/2006/relationships/image" Target="../media/image2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1.emf"/><Relationship Id="rId5" Type="http://schemas.openxmlformats.org/officeDocument/2006/relationships/tags" Target="../tags/tag53.xml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6.png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3.xml"/><Relationship Id="rId7" Type="http://schemas.openxmlformats.org/officeDocument/2006/relationships/oleObject" Target="../embeddings/oleObject9.bin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5.xml"/><Relationship Id="rId10" Type="http://schemas.openxmlformats.org/officeDocument/2006/relationships/image" Target="../media/image6.png"/><Relationship Id="rId4" Type="http://schemas.openxmlformats.org/officeDocument/2006/relationships/tags" Target="../tags/tag64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8.xml"/><Relationship Id="rId7" Type="http://schemas.openxmlformats.org/officeDocument/2006/relationships/oleObject" Target="../embeddings/oleObject10.bin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tags" Target="../tags/tag70.xml"/><Relationship Id="rId10" Type="http://schemas.openxmlformats.org/officeDocument/2006/relationships/image" Target="../media/image40.emf"/><Relationship Id="rId4" Type="http://schemas.openxmlformats.org/officeDocument/2006/relationships/tags" Target="../tags/tag69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1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30.png"/><Relationship Id="rId5" Type="http://schemas.openxmlformats.org/officeDocument/2006/relationships/tags" Target="../tags/tag75.xml"/><Relationship Id="rId10" Type="http://schemas.openxmlformats.org/officeDocument/2006/relationships/image" Target="../media/image19.png"/><Relationship Id="rId4" Type="http://schemas.openxmlformats.org/officeDocument/2006/relationships/tags" Target="../tags/tag74.xml"/><Relationship Id="rId9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41.jpe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1.emf"/><Relationship Id="rId2" Type="http://schemas.openxmlformats.org/officeDocument/2006/relationships/tags" Target="../tags/tag78.xml"/><Relationship Id="rId16" Type="http://schemas.openxmlformats.org/officeDocument/2006/relationships/image" Target="../media/image6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81.xml"/><Relationship Id="rId15" Type="http://schemas.openxmlformats.org/officeDocument/2006/relationships/image" Target="../media/image20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7.xml"/><Relationship Id="rId7" Type="http://schemas.openxmlformats.org/officeDocument/2006/relationships/image" Target="../media/image1.emf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oleObject" Target="../embeddings/oleObject13.bin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8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45.png"/><Relationship Id="rId3" Type="http://schemas.openxmlformats.org/officeDocument/2006/relationships/tags" Target="../tags/tag91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4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2.png"/><Relationship Id="rId4" Type="http://schemas.openxmlformats.org/officeDocument/2006/relationships/tags" Target="../tags/tag92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8.png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7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6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8.png"/><Relationship Id="rId5" Type="http://schemas.openxmlformats.org/officeDocument/2006/relationships/tags" Target="../tags/tag97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4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48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7.png"/><Relationship Id="rId5" Type="http://schemas.openxmlformats.org/officeDocument/2006/relationships/tags" Target="../tags/tag106.xml"/><Relationship Id="rId10" Type="http://schemas.openxmlformats.org/officeDocument/2006/relationships/image" Target="../media/image46.png"/><Relationship Id="rId4" Type="http://schemas.openxmlformats.org/officeDocument/2006/relationships/tags" Target="../tags/tag105.xm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09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8.jpeg"/><Relationship Id="rId5" Type="http://schemas.openxmlformats.org/officeDocument/2006/relationships/tags" Target="../tags/tag111.xml"/><Relationship Id="rId10" Type="http://schemas.openxmlformats.org/officeDocument/2006/relationships/image" Target="../media/image49.png"/><Relationship Id="rId4" Type="http://schemas.openxmlformats.org/officeDocument/2006/relationships/tags" Target="../tags/tag110.xml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4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52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1.png"/><Relationship Id="rId5" Type="http://schemas.openxmlformats.org/officeDocument/2006/relationships/tags" Target="../tags/tag116.xml"/><Relationship Id="rId10" Type="http://schemas.openxmlformats.org/officeDocument/2006/relationships/image" Target="../media/image50.png"/><Relationship Id="rId4" Type="http://schemas.openxmlformats.org/officeDocument/2006/relationships/tags" Target="../tags/tag115.xml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9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3.png"/><Relationship Id="rId5" Type="http://schemas.openxmlformats.org/officeDocument/2006/relationships/tags" Target="../tags/tag121.xml"/><Relationship Id="rId10" Type="http://schemas.openxmlformats.org/officeDocument/2006/relationships/image" Target="../media/image50.png"/><Relationship Id="rId4" Type="http://schemas.openxmlformats.org/officeDocument/2006/relationships/tags" Target="../tags/tag120.xml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56.png"/><Relationship Id="rId3" Type="http://schemas.openxmlformats.org/officeDocument/2006/relationships/tags" Target="../tags/tag124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5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54.png"/><Relationship Id="rId5" Type="http://schemas.openxmlformats.org/officeDocument/2006/relationships/tags" Target="../tags/tag126.xml"/><Relationship Id="rId10" Type="http://schemas.openxmlformats.org/officeDocument/2006/relationships/image" Target="../media/image6.png"/><Relationship Id="rId4" Type="http://schemas.openxmlformats.org/officeDocument/2006/relationships/tags" Target="../tags/tag125.xml"/><Relationship Id="rId9" Type="http://schemas.openxmlformats.org/officeDocument/2006/relationships/image" Target="../media/image1.emf"/><Relationship Id="rId1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130.xml"/><Relationship Id="rId7" Type="http://schemas.openxmlformats.org/officeDocument/2006/relationships/image" Target="../media/image6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3.xml"/><Relationship Id="rId7" Type="http://schemas.openxmlformats.org/officeDocument/2006/relationships/image" Target="../media/image1.emf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oleObject" Target="../embeddings/oleObject20.bin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7.png"/><Relationship Id="rId4" Type="http://schemas.openxmlformats.org/officeDocument/2006/relationships/tags" Target="../tags/tag134.xml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0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183652/#i1526-6702-45-4-198-b15" TargetMode="External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www.ncbi.nlm.nih.gov/pmc/articles/PMC6183652/#i1526-6702-45-4-198-b13" TargetMode="Externa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hyperlink" Target="https://www.medscape.com/slideshow/2022-lifestyle-burnout-6014664?faf=1" TargetMode="External"/><Relationship Id="rId5" Type="http://schemas.openxmlformats.org/officeDocument/2006/relationships/image" Target="../media/image1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9.xml"/><Relationship Id="rId18" Type="http://schemas.openxmlformats.org/officeDocument/2006/relationships/image" Target="../media/image1.emf"/><Relationship Id="rId26" Type="http://schemas.openxmlformats.org/officeDocument/2006/relationships/image" Target="../media/image15.png"/><Relationship Id="rId3" Type="http://schemas.openxmlformats.org/officeDocument/2006/relationships/tags" Target="../tags/tag19.xml"/><Relationship Id="rId21" Type="http://schemas.openxmlformats.org/officeDocument/2006/relationships/image" Target="../media/image10.jpg"/><Relationship Id="rId34" Type="http://schemas.openxmlformats.org/officeDocument/2006/relationships/image" Target="../media/image22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14.png"/><Relationship Id="rId33" Type="http://schemas.openxmlformats.org/officeDocument/2006/relationships/image" Target="../media/image7.png"/><Relationship Id="rId2" Type="http://schemas.openxmlformats.org/officeDocument/2006/relationships/tags" Target="../tags/tag18.xml"/><Relationship Id="rId16" Type="http://schemas.openxmlformats.org/officeDocument/2006/relationships/image" Target="../media/image8.png"/><Relationship Id="rId20" Type="http://schemas.openxmlformats.org/officeDocument/2006/relationships/image" Target="../media/image9.jpeg"/><Relationship Id="rId29" Type="http://schemas.openxmlformats.org/officeDocument/2006/relationships/image" Target="../media/image18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5" Type="http://schemas.openxmlformats.org/officeDocument/2006/relationships/tags" Target="../tags/tag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26.xml"/><Relationship Id="rId19" Type="http://schemas.openxmlformats.org/officeDocument/2006/relationships/image" Target="../media/image6.png"/><Relationship Id="rId31" Type="http://schemas.openxmlformats.org/officeDocument/2006/relationships/image" Target="../media/image20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8" Type="http://schemas.openxmlformats.org/officeDocument/2006/relationships/tags" Target="../tags/tag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hyperlink" Target="https://www.ncbi.nlm.nih.gov/pmc/articles/PMC6183652/#i1526-6702-45-4-198-b15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oleObject" Target="../embeddings/oleObject24.bin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145.xml"/><Relationship Id="rId15" Type="http://schemas.openxmlformats.org/officeDocument/2006/relationships/image" Target="../media/image6.png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image" Target="../media/image6.png"/><Relationship Id="rId26" Type="http://schemas.openxmlformats.org/officeDocument/2006/relationships/image" Target="../media/image16.png"/><Relationship Id="rId3" Type="http://schemas.openxmlformats.org/officeDocument/2006/relationships/tags" Target="../tags/tag153.xml"/><Relationship Id="rId21" Type="http://schemas.openxmlformats.org/officeDocument/2006/relationships/image" Target="../media/image11.png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image" Target="../media/image1.emf"/><Relationship Id="rId25" Type="http://schemas.openxmlformats.org/officeDocument/2006/relationships/image" Target="../media/image15.png"/><Relationship Id="rId33" Type="http://schemas.openxmlformats.org/officeDocument/2006/relationships/image" Target="../media/image7.png"/><Relationship Id="rId2" Type="http://schemas.openxmlformats.org/officeDocument/2006/relationships/tags" Target="../tags/tag152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10.jpg"/><Relationship Id="rId29" Type="http://schemas.openxmlformats.org/officeDocument/2006/relationships/image" Target="../media/image19.png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image" Target="../media/image14.png"/><Relationship Id="rId32" Type="http://schemas.openxmlformats.org/officeDocument/2006/relationships/image" Target="../media/image21.png"/><Relationship Id="rId5" Type="http://schemas.openxmlformats.org/officeDocument/2006/relationships/tags" Target="../tags/tag155.xml"/><Relationship Id="rId15" Type="http://schemas.openxmlformats.org/officeDocument/2006/relationships/slideLayout" Target="../slideLayouts/slideLayout13.xml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ags" Target="../tags/tag160.xml"/><Relationship Id="rId19" Type="http://schemas.openxmlformats.org/officeDocument/2006/relationships/image" Target="../media/image9.jpeg"/><Relationship Id="rId31" Type="http://schemas.openxmlformats.org/officeDocument/2006/relationships/image" Target="../media/image20.png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61.png"/><Relationship Id="rId8" Type="http://schemas.openxmlformats.org/officeDocument/2006/relationships/tags" Target="../tags/tag1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pcd/issues/2005/jan/04_0066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7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0.xml"/><Relationship Id="rId7" Type="http://schemas.openxmlformats.org/officeDocument/2006/relationships/image" Target="../media/image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5.xml"/><Relationship Id="rId7" Type="http://schemas.openxmlformats.org/officeDocument/2006/relationships/image" Target="../media/image2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2BC1848-E54A-4AA7-809B-CC5F6085A0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2BC1848-E54A-4AA7-809B-CC5F6085A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83675A2-6DDA-4FBC-9793-E18A46FE1DC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5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0628B-F0B7-403A-AAA7-7AC230586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7645" y="2322970"/>
            <a:ext cx="5272702" cy="1439940"/>
          </a:xfrm>
        </p:spPr>
        <p:txBody>
          <a:bodyPr vert="horz">
            <a:normAutofit/>
          </a:bodyPr>
          <a:lstStyle/>
          <a:p>
            <a:pPr algn="l"/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Examining Care Quality within Family Practice and the effect thereof on Healthcare System Sustainability.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D3940-8BDE-4039-BB25-6F2D0170D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645" y="4651624"/>
            <a:ext cx="4063115" cy="8270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 Eduard Delport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Medscheme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Aug 2024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59" y="82192"/>
            <a:ext cx="4507272" cy="6760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C4DD4-8B42-212E-8F8C-585E6AB3E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2058" y="2772"/>
            <a:ext cx="2024492" cy="727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1DEB68-367E-112D-915A-0901EC6070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6859" y="5671335"/>
            <a:ext cx="1033434" cy="101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1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88DB9921-B33B-D54B-D888-FDB5C46D28C9}"/>
              </a:ext>
            </a:extLst>
          </p:cNvPr>
          <p:cNvSpPr txBox="1"/>
          <p:nvPr/>
        </p:nvSpPr>
        <p:spPr>
          <a:xfrm>
            <a:off x="10898693" y="433545"/>
            <a:ext cx="1136711" cy="15821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0" b="0" i="0" u="none" strike="noStrike" kern="1200" cap="none" spc="6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Create</a:t>
            </a:r>
            <a:r>
              <a:rPr kumimoji="0" sz="970" b="0" i="0" u="none" strike="noStrike" kern="1200" cap="none" spc="1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970" b="0" i="0" u="none" strike="noStrike" kern="1200" cap="none" spc="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your</a:t>
            </a:r>
            <a:r>
              <a:rPr kumimoji="0" sz="970" b="0" i="0" u="none" strike="noStrike" kern="1200" cap="none" spc="14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970" b="0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aid.</a:t>
            </a:r>
            <a:endParaRPr kumimoji="0" sz="970" b="0" i="0" u="none" strike="noStrike" kern="1200" cap="none" spc="0" normalizeH="0" baseline="0" noProof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C395CF-F7F2-E083-DAFA-6169A4228775}"/>
              </a:ext>
            </a:extLst>
          </p:cNvPr>
          <p:cNvGrpSpPr/>
          <p:nvPr/>
        </p:nvGrpSpPr>
        <p:grpSpPr>
          <a:xfrm>
            <a:off x="2591565" y="815138"/>
            <a:ext cx="377665" cy="899414"/>
            <a:chOff x="4953292" y="904726"/>
            <a:chExt cx="3775073" cy="134197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DB2C26-B17A-583B-F6ED-201209AA3614}"/>
                </a:ext>
              </a:extLst>
            </p:cNvPr>
            <p:cNvCxnSpPr/>
            <p:nvPr/>
          </p:nvCxnSpPr>
          <p:spPr>
            <a:xfrm>
              <a:off x="8722003" y="904726"/>
              <a:ext cx="6362" cy="134197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88279F-24A3-531F-27A6-48816DD8B1A5}"/>
                </a:ext>
              </a:extLst>
            </p:cNvPr>
            <p:cNvCxnSpPr/>
            <p:nvPr/>
          </p:nvCxnSpPr>
          <p:spPr>
            <a:xfrm>
              <a:off x="4953292" y="1580725"/>
              <a:ext cx="3775073" cy="0"/>
            </a:xfrm>
            <a:prstGeom prst="line">
              <a:avLst/>
            </a:prstGeom>
            <a:ln w="19050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B35592D-493C-D520-A9DE-1E96D9C96553}"/>
              </a:ext>
            </a:extLst>
          </p:cNvPr>
          <p:cNvSpPr/>
          <p:nvPr/>
        </p:nvSpPr>
        <p:spPr>
          <a:xfrm>
            <a:off x="3139337" y="802171"/>
            <a:ext cx="4123308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Robust Family Practice Peer to Peer Profiling Tool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 of Care and Clinical Outcomes</a:t>
            </a:r>
          </a:p>
        </p:txBody>
      </p:sp>
      <p:sp>
        <p:nvSpPr>
          <p:cNvPr id="9" name="Line 60">
            <a:extLst>
              <a:ext uri="{FF2B5EF4-FFF2-40B4-BE49-F238E27FC236}">
                <a16:creationId xmlns:a16="http://schemas.microsoft.com/office/drawing/2014/main" id="{B8975335-4797-A663-D1EE-0B4C08335657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6596" y="703448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C64FBA-3FB9-40C8-C1F0-1B96A29F83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56"/>
          <a:stretch/>
        </p:blipFill>
        <p:spPr>
          <a:xfrm>
            <a:off x="252267" y="808845"/>
            <a:ext cx="2033021" cy="8231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789653-452E-253C-7BE4-9E39372A5F18}"/>
              </a:ext>
            </a:extLst>
          </p:cNvPr>
          <p:cNvCxnSpPr>
            <a:cxnSpLocks/>
          </p:cNvCxnSpPr>
          <p:nvPr/>
        </p:nvCxnSpPr>
        <p:spPr>
          <a:xfrm>
            <a:off x="286686" y="1860560"/>
            <a:ext cx="1183616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96CDE0D-7703-840A-01FB-5175302AF3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5" t="8490" r="3846"/>
          <a:stretch/>
        </p:blipFill>
        <p:spPr>
          <a:xfrm>
            <a:off x="7762415" y="802171"/>
            <a:ext cx="4123307" cy="1058389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24C19CC-F09D-2D16-7C97-AC3BC0F5F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11112"/>
              </p:ext>
            </p:extLst>
          </p:nvPr>
        </p:nvGraphicFramePr>
        <p:xfrm>
          <a:off x="286686" y="2488519"/>
          <a:ext cx="11723804" cy="4228640"/>
        </p:xfrm>
        <a:graphic>
          <a:graphicData uri="http://schemas.openxmlformats.org/drawingml/2006/table">
            <a:tbl>
              <a:tblPr firstRow="1" firstCol="1" bandRow="1"/>
              <a:tblGrid>
                <a:gridCol w="598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Aspect of Care Delivery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Measurement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372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Appropriate Chronic Condition Screening, Diagnoses And Program Enrolment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  Quantifying the undiagnosed / unregistered population footprint.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75">
                <a:tc rowSpan="4"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Adherence To Appropriate Chronic Care Provision And Clinical Decision Making for the Following Chronic Conditions: </a:t>
                      </a: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Diabetes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Atherosclerotic cardiovascular disease (coronary heart disease, cerebrovascular disease and peripheral arterial disease)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Hyperlipidaemia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Asthma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Mental Health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HIV</a:t>
                      </a:r>
                      <a:endParaRPr lang="en-ZA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  Medicine and Treatment Adherence.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1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ZA" sz="1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Process measures: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Disease monitoring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Disease complication monitoring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9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C.  Clinical outcomes monitoring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9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D.  Downstream utilization: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Specialist utilisation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In-hospital utilisation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774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Preventative Care, Screening and Vaccination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A.  Cancer and other screening.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</a:t>
                      </a:r>
                      <a:r>
                        <a:rPr lang="en-ZA" sz="1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I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nfluenza and other vaccinations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36000" marB="3600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4FEF23F6-D45A-CE63-40EF-CD09594C2478}"/>
              </a:ext>
            </a:extLst>
          </p:cNvPr>
          <p:cNvGrpSpPr/>
          <p:nvPr/>
        </p:nvGrpSpPr>
        <p:grpSpPr>
          <a:xfrm>
            <a:off x="329978" y="2010657"/>
            <a:ext cx="11393793" cy="331852"/>
            <a:chOff x="1895194" y="1217551"/>
            <a:chExt cx="1744300" cy="287650"/>
          </a:xfrm>
        </p:grpSpPr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C551E6CE-C05F-2C15-8C89-3EAC67FA9714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895194" y="1217551"/>
              <a:ext cx="1744300" cy="216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How is Quality of Care Delivery Measured? Full Framework – Based on HEDIS model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Line 60">
              <a:extLst>
                <a:ext uri="{FF2B5EF4-FFF2-40B4-BE49-F238E27FC236}">
                  <a16:creationId xmlns:a16="http://schemas.microsoft.com/office/drawing/2014/main" id="{BCE9CC76-5DF2-4223-A9F2-212BF584AF6D}"/>
                </a:ext>
              </a:extLst>
            </p:cNvPr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1895194" y="1505201"/>
              <a:ext cx="171273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0244496C-EFF6-70CD-19B9-C6F9E540177C}"/>
              </a:ext>
            </a:extLst>
          </p:cNvPr>
          <p:cNvSpPr txBox="1">
            <a:spLocks/>
          </p:cNvSpPr>
          <p:nvPr/>
        </p:nvSpPr>
        <p:spPr>
          <a:xfrm>
            <a:off x="286686" y="92317"/>
            <a:ext cx="9465090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Aspects Of Care Measured To Determine Family Practitioner Quality Of Care Delivery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65171F-8F1F-85BB-9F23-CAC8665F23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291" b="7850"/>
          <a:stretch/>
        </p:blipFill>
        <p:spPr>
          <a:xfrm>
            <a:off x="10346076" y="168080"/>
            <a:ext cx="1664414" cy="4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4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4" imgH="345" progId="TCLayout.ActiveDocument.1">
                  <p:embed/>
                </p:oleObj>
              </mc:Choice>
              <mc:Fallback>
                <p:oleObj name="think-cell Slide" r:id="rId10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5C8BD0B-5229-196F-4052-408CA92B2EE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406" r="54632" b="12240"/>
          <a:stretch/>
        </p:blipFill>
        <p:spPr>
          <a:xfrm>
            <a:off x="271651" y="2534515"/>
            <a:ext cx="1651933" cy="13800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082EC6E-C788-7249-90C2-519F1EF4D53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9605"/>
          <a:stretch/>
        </p:blipFill>
        <p:spPr>
          <a:xfrm>
            <a:off x="1913273" y="2349286"/>
            <a:ext cx="1522509" cy="17642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92A73C-6C00-1B06-B99B-6685CE98EA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1511" y="2542213"/>
            <a:ext cx="5835651" cy="952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DA312E-42BE-EFC7-598C-9F49190E65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458" y="2542213"/>
            <a:ext cx="2085271" cy="9219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B9562C-54BF-CDE0-A40A-DD4614886E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31511" y="3521473"/>
            <a:ext cx="7514589" cy="39313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1D2755A-F1AC-52C2-74B0-199AE2AE44BA}"/>
              </a:ext>
            </a:extLst>
          </p:cNvPr>
          <p:cNvSpPr/>
          <p:nvPr/>
        </p:nvSpPr>
        <p:spPr>
          <a:xfrm>
            <a:off x="334158" y="2099024"/>
            <a:ext cx="722762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Below-average Chronic Care Delivery for Diagnosed Diabetic patient panel.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9798A8-7191-F625-96AF-224C097A324E}"/>
              </a:ext>
            </a:extLst>
          </p:cNvPr>
          <p:cNvGrpSpPr/>
          <p:nvPr/>
        </p:nvGrpSpPr>
        <p:grpSpPr>
          <a:xfrm>
            <a:off x="271652" y="1629723"/>
            <a:ext cx="6591265" cy="309755"/>
            <a:chOff x="271652" y="1487313"/>
            <a:chExt cx="6591265" cy="309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4521DF-EADB-E5B7-10AF-263DE05D495A}"/>
                </a:ext>
              </a:extLst>
            </p:cNvPr>
            <p:cNvSpPr/>
            <p:nvPr/>
          </p:nvSpPr>
          <p:spPr>
            <a:xfrm>
              <a:off x="271653" y="1487313"/>
              <a:ext cx="6591264" cy="30975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 Typical Poor Performing Family Practitioner: Diabetes</a:t>
              </a:r>
            </a:p>
          </p:txBody>
        </p:sp>
        <p:sp>
          <p:nvSpPr>
            <p:cNvPr id="35" name="Line 60">
              <a:extLst>
                <a:ext uri="{FF2B5EF4-FFF2-40B4-BE49-F238E27FC236}">
                  <a16:creationId xmlns:a16="http://schemas.microsoft.com/office/drawing/2014/main" id="{22036ED6-D210-95D0-2061-4739AF577B69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71652" y="1797068"/>
              <a:ext cx="623189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26CD4FB-3F53-C4F4-E4B5-0F3BBC96BAC0}"/>
              </a:ext>
            </a:extLst>
          </p:cNvPr>
          <p:cNvGrpSpPr/>
          <p:nvPr/>
        </p:nvGrpSpPr>
        <p:grpSpPr>
          <a:xfrm>
            <a:off x="271651" y="4311078"/>
            <a:ext cx="6591265" cy="330874"/>
            <a:chOff x="271651" y="4360163"/>
            <a:chExt cx="6591265" cy="33087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43174A3-B47D-A8CD-0EF3-F7B31FC65CC4}"/>
                </a:ext>
              </a:extLst>
            </p:cNvPr>
            <p:cNvSpPr/>
            <p:nvPr/>
          </p:nvSpPr>
          <p:spPr>
            <a:xfrm>
              <a:off x="271652" y="4360163"/>
              <a:ext cx="6591264" cy="30975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Typical High Performing Family Practitioner: Diabetes</a:t>
              </a:r>
            </a:p>
          </p:txBody>
        </p:sp>
        <p:sp>
          <p:nvSpPr>
            <p:cNvPr id="40" name="Line 60">
              <a:extLst>
                <a:ext uri="{FF2B5EF4-FFF2-40B4-BE49-F238E27FC236}">
                  <a16:creationId xmlns:a16="http://schemas.microsoft.com/office/drawing/2014/main" id="{DDEC26DA-820E-87DE-7443-800DCC368A25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71651" y="4691037"/>
              <a:ext cx="623189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1657BC2-4C20-6D66-CA1B-C89CFADE185B}"/>
              </a:ext>
            </a:extLst>
          </p:cNvPr>
          <p:cNvSpPr/>
          <p:nvPr/>
        </p:nvSpPr>
        <p:spPr>
          <a:xfrm>
            <a:off x="334158" y="4769104"/>
            <a:ext cx="9871031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Above-average Process and Clinical Outcomes measures, despite high-average age of 53yo.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C8487F6-38BF-4899-679E-117F07EFB049}"/>
              </a:ext>
            </a:extLst>
          </p:cNvPr>
          <p:cNvGrpSpPr/>
          <p:nvPr/>
        </p:nvGrpSpPr>
        <p:grpSpPr>
          <a:xfrm>
            <a:off x="3098322" y="5099652"/>
            <a:ext cx="8677017" cy="999568"/>
            <a:chOff x="251520" y="2931790"/>
            <a:chExt cx="6507763" cy="74967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88A7F99-1D1B-AC05-62EC-7342557BC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1520" y="2931790"/>
              <a:ext cx="4816415" cy="74967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9E4C3F-BE10-5CAA-984B-6FE437532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4253" t="7633"/>
            <a:stretch/>
          </p:blipFill>
          <p:spPr>
            <a:xfrm>
              <a:off x="5071342" y="2960400"/>
              <a:ext cx="1687941" cy="72106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383DBB35-8784-1D36-61DD-469DC8D4899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58586" r="29656"/>
          <a:stretch/>
        </p:blipFill>
        <p:spPr>
          <a:xfrm>
            <a:off x="3098322" y="6109501"/>
            <a:ext cx="7022337" cy="40709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C3D612-612D-031B-B87E-78CEFD1E792B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8823" r="57386" b="15085"/>
          <a:stretch/>
        </p:blipFill>
        <p:spPr>
          <a:xfrm>
            <a:off x="185231" y="5204417"/>
            <a:ext cx="1428880" cy="122262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18A38B4-269D-2EBA-2427-832B7025E9F8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59794" t="1915" b="6346"/>
          <a:stretch/>
        </p:blipFill>
        <p:spPr>
          <a:xfrm>
            <a:off x="1616382" y="5078703"/>
            <a:ext cx="1348121" cy="1474050"/>
          </a:xfrm>
          <a:prstGeom prst="rect">
            <a:avLst/>
          </a:prstGeom>
        </p:spPr>
      </p:pic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F7E95DFB-99E3-64E1-D81E-DDBB7A83FE2A}"/>
              </a:ext>
            </a:extLst>
          </p:cNvPr>
          <p:cNvSpPr txBox="1">
            <a:spLocks/>
          </p:cNvSpPr>
          <p:nvPr/>
        </p:nvSpPr>
        <p:spPr>
          <a:xfrm>
            <a:off x="3891360" y="6489881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Eduard Delport, Medscheme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59">
            <a:extLst>
              <a:ext uri="{FF2B5EF4-FFF2-40B4-BE49-F238E27FC236}">
                <a16:creationId xmlns:a16="http://schemas.microsoft.com/office/drawing/2014/main" id="{D58227D6-AA66-7234-A942-732DED50CD0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715935" y="914506"/>
            <a:ext cx="276949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Measuring Processes: 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Claims Data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Rectangle 59">
            <a:extLst>
              <a:ext uri="{FF2B5EF4-FFF2-40B4-BE49-F238E27FC236}">
                <a16:creationId xmlns:a16="http://schemas.microsoft.com/office/drawing/2014/main" id="{6A5EF4E7-BE9F-BD50-F375-8C0C04E97BF5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571533" y="923652"/>
            <a:ext cx="339625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Measuring Clinical Outcomes: 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Pathology Test Results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Rectangle 59">
            <a:extLst>
              <a:ext uri="{FF2B5EF4-FFF2-40B4-BE49-F238E27FC236}">
                <a16:creationId xmlns:a16="http://schemas.microsoft.com/office/drawing/2014/main" id="{9587F3B6-574A-7414-FAD7-6D8D0675B6F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9231500" y="934383"/>
            <a:ext cx="2769496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Measuring Care Impact: 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Downstream Utilization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384C02-20EA-8345-5773-E77AAF29A775}"/>
              </a:ext>
            </a:extLst>
          </p:cNvPr>
          <p:cNvCxnSpPr>
            <a:cxnSpLocks/>
          </p:cNvCxnSpPr>
          <p:nvPr/>
        </p:nvCxnSpPr>
        <p:spPr>
          <a:xfrm flipV="1">
            <a:off x="2542239" y="860830"/>
            <a:ext cx="0" cy="49514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3CCEACD-031F-F505-434D-36668EBA0891}"/>
              </a:ext>
            </a:extLst>
          </p:cNvPr>
          <p:cNvCxnSpPr>
            <a:cxnSpLocks/>
          </p:cNvCxnSpPr>
          <p:nvPr/>
        </p:nvCxnSpPr>
        <p:spPr>
          <a:xfrm flipV="1">
            <a:off x="5485431" y="860830"/>
            <a:ext cx="0" cy="49514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54EAA38-21CD-9AA4-2A0E-0F6E79F88A4D}"/>
              </a:ext>
            </a:extLst>
          </p:cNvPr>
          <p:cNvCxnSpPr>
            <a:cxnSpLocks/>
          </p:cNvCxnSpPr>
          <p:nvPr/>
        </p:nvCxnSpPr>
        <p:spPr>
          <a:xfrm flipV="1">
            <a:off x="9154705" y="860830"/>
            <a:ext cx="0" cy="49514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60">
            <a:extLst>
              <a:ext uri="{FF2B5EF4-FFF2-40B4-BE49-F238E27FC236}">
                <a16:creationId xmlns:a16="http://schemas.microsoft.com/office/drawing/2014/main" id="{472C72BD-E27A-F0F4-F267-3EA3F025A123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85231" y="686418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8CFE4-D236-8AF7-F497-417006CDC74C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4956"/>
          <a:stretch/>
        </p:blipFill>
        <p:spPr>
          <a:xfrm>
            <a:off x="252267" y="686418"/>
            <a:ext cx="1946050" cy="787936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C025C06-F10E-E35D-0F69-31425AD7846E}"/>
              </a:ext>
            </a:extLst>
          </p:cNvPr>
          <p:cNvSpPr txBox="1">
            <a:spLocks/>
          </p:cNvSpPr>
          <p:nvPr/>
        </p:nvSpPr>
        <p:spPr>
          <a:xfrm>
            <a:off x="221148" y="89119"/>
            <a:ext cx="9099458" cy="60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Aspects Of Care Measured To Determine Family Practitioner Quality Of Care Delivery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E2ADA-0E70-28EA-78F2-FCD6B5E50E23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22291" b="7850"/>
          <a:stretch/>
        </p:blipFill>
        <p:spPr>
          <a:xfrm>
            <a:off x="10347314" y="113770"/>
            <a:ext cx="1664414" cy="4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89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71560" y="4561403"/>
            <a:ext cx="2717515" cy="16619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driver of: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*Late Patient Presentation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*Increased morbidly and mortality.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Increased specialist and in-hospital costs.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43033" y="2060783"/>
            <a:ext cx="3087232" cy="16619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Leads to significant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kumimoji="0" lang="en-ZA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ndiagnosed / Unregistered Patient C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ohort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who most likely has some form of chronic disease, but are unaccounted for.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6498" y="5123516"/>
            <a:ext cx="7027094" cy="61555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one quantify this 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ndiagnosed / Unregistered chronic disease population footprint?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9447" y="1852025"/>
            <a:ext cx="3210212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Insufficient Screening and Diagnoses of Chronic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isease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0487" y="2923893"/>
            <a:ext cx="3261665" cy="84264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Neglect in registering and enrolling diagnosed patient in chronic disease program.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847147" y="2076347"/>
            <a:ext cx="436418" cy="290946"/>
          </a:xfrm>
          <a:prstGeom prst="rightArrow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353262" y="1951508"/>
            <a:ext cx="1" cy="18150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343545" y="2177365"/>
            <a:ext cx="2071968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Chronic disease ‘Blind spot’.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776175" y="3223805"/>
            <a:ext cx="436418" cy="290946"/>
          </a:xfrm>
          <a:prstGeom prst="rightArrow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8826137" y="1654139"/>
            <a:ext cx="0" cy="48297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rot="16200000">
            <a:off x="9904662" y="2259561"/>
            <a:ext cx="880229" cy="2530047"/>
            <a:chOff x="7200900" y="626333"/>
            <a:chExt cx="1244600" cy="125398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8432800" y="626333"/>
              <a:ext cx="12700" cy="125398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00900" y="1253327"/>
              <a:ext cx="1244600" cy="0"/>
            </a:xfrm>
            <a:prstGeom prst="line">
              <a:avLst/>
            </a:prstGeom>
            <a:ln w="22225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ight Bracket 30"/>
          <p:cNvSpPr/>
          <p:nvPr/>
        </p:nvSpPr>
        <p:spPr>
          <a:xfrm>
            <a:off x="7858904" y="4487491"/>
            <a:ext cx="405246" cy="1996436"/>
          </a:xfrm>
          <a:prstGeom prst="righ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ight Bracket 31"/>
          <p:cNvSpPr/>
          <p:nvPr/>
        </p:nvSpPr>
        <p:spPr>
          <a:xfrm flipH="1">
            <a:off x="447513" y="4484548"/>
            <a:ext cx="376854" cy="1996436"/>
          </a:xfrm>
          <a:prstGeom prst="rightBracke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2F9162-661C-43F2-9B8D-5F015A4DEA51}"/>
              </a:ext>
            </a:extLst>
          </p:cNvPr>
          <p:cNvCxnSpPr>
            <a:cxnSpLocks/>
          </p:cNvCxnSpPr>
          <p:nvPr/>
        </p:nvCxnSpPr>
        <p:spPr>
          <a:xfrm>
            <a:off x="335997" y="4072241"/>
            <a:ext cx="8153376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ine 60">
            <a:extLst>
              <a:ext uri="{FF2B5EF4-FFF2-40B4-BE49-F238E27FC236}">
                <a16:creationId xmlns:a16="http://schemas.microsoft.com/office/drawing/2014/main" id="{F67C2A48-9558-128C-3A9D-BF64DF0F7F3D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8283" y="828715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35FCE8-7557-7D75-AFC5-229580CE6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7" y="1919285"/>
            <a:ext cx="778213" cy="7420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D8B21D-FB25-1AEE-D9F7-5B9523889E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56"/>
          <a:stretch/>
        </p:blipFill>
        <p:spPr>
          <a:xfrm>
            <a:off x="262541" y="784657"/>
            <a:ext cx="1699823" cy="68824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1620055-B067-93EC-C0D9-5F69A72DD00B}"/>
              </a:ext>
            </a:extLst>
          </p:cNvPr>
          <p:cNvSpPr/>
          <p:nvPr/>
        </p:nvSpPr>
        <p:spPr>
          <a:xfrm>
            <a:off x="4469256" y="1003050"/>
            <a:ext cx="6946257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kumimoji="0" lang="en-ZA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ndiagnosed or Unregistered </a:t>
            </a:r>
            <a:r>
              <a:rPr kumimoji="0" lang="en-ZA" b="1" i="0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Patie</a:t>
            </a:r>
            <a:r>
              <a:rPr lang="en-ZA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nt</a:t>
            </a:r>
            <a:r>
              <a:rPr lang="en-ZA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ZA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ohort of Beneficiaries</a:t>
            </a:r>
            <a:endParaRPr kumimoji="0" lang="en-US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80DB6C-1E66-909F-A030-243592835718}"/>
              </a:ext>
            </a:extLst>
          </p:cNvPr>
          <p:cNvCxnSpPr>
            <a:cxnSpLocks/>
          </p:cNvCxnSpPr>
          <p:nvPr/>
        </p:nvCxnSpPr>
        <p:spPr>
          <a:xfrm flipV="1">
            <a:off x="2049079" y="918254"/>
            <a:ext cx="0" cy="55464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DC7A62-5BDD-5972-D805-614DF002A89E}"/>
              </a:ext>
            </a:extLst>
          </p:cNvPr>
          <p:cNvCxnSpPr>
            <a:cxnSpLocks/>
          </p:cNvCxnSpPr>
          <p:nvPr/>
        </p:nvCxnSpPr>
        <p:spPr>
          <a:xfrm flipV="1">
            <a:off x="4224945" y="918254"/>
            <a:ext cx="0" cy="554644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441515D-57E1-DB0C-456F-FB8071213E7D}"/>
              </a:ext>
            </a:extLst>
          </p:cNvPr>
          <p:cNvSpPr/>
          <p:nvPr/>
        </p:nvSpPr>
        <p:spPr>
          <a:xfrm>
            <a:off x="2194233" y="1027659"/>
            <a:ext cx="1802976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nique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REPI²</a:t>
            </a:r>
            <a:endParaRPr kumimoji="0" lang="en-US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60">
            <a:extLst>
              <a:ext uri="{FF2B5EF4-FFF2-40B4-BE49-F238E27FC236}">
                <a16:creationId xmlns:a16="http://schemas.microsoft.com/office/drawing/2014/main" id="{EF942522-4943-6469-C2A4-74988E8F97B1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58283" y="1579376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567C5-A1D2-9B19-438F-B48EE2A16B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291" b="7850"/>
          <a:stretch/>
        </p:blipFill>
        <p:spPr>
          <a:xfrm>
            <a:off x="10573548" y="113771"/>
            <a:ext cx="1460168" cy="366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52772-A6B1-D404-1F26-F1B88BDFFD3F}"/>
              </a:ext>
            </a:extLst>
          </p:cNvPr>
          <p:cNvSpPr txBox="1">
            <a:spLocks/>
          </p:cNvSpPr>
          <p:nvPr/>
        </p:nvSpPr>
        <p:spPr>
          <a:xfrm>
            <a:off x="158283" y="103050"/>
            <a:ext cx="10837624" cy="609398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Holistic Approach to Quality-of-Care Measurement:</a:t>
            </a:r>
            <a:br>
              <a:rPr lang="en-US" b="1" dirty="0"/>
            </a:br>
            <a:r>
              <a:rPr lang="en-US" b="1" dirty="0"/>
              <a:t>Tracking Chronic Disease Clinical Outcomes only is not enough.</a:t>
            </a:r>
          </a:p>
        </p:txBody>
      </p:sp>
    </p:spTree>
    <p:extLst>
      <p:ext uri="{BB962C8B-B14F-4D97-AF65-F5344CB8AC3E}">
        <p14:creationId xmlns:p14="http://schemas.microsoft.com/office/powerpoint/2010/main" val="109185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596749"/>
            <a:ext cx="10131755" cy="789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76415" y="1845585"/>
            <a:ext cx="2650667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Calculating </a:t>
            </a: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 to Expected Chronicity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considering age band / gender demographics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56" y="3285740"/>
            <a:ext cx="5960743" cy="365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007007"/>
              </p:ext>
            </p:extLst>
          </p:nvPr>
        </p:nvGraphicFramePr>
        <p:xfrm>
          <a:off x="3953685" y="1718815"/>
          <a:ext cx="7059469" cy="1417120"/>
        </p:xfrm>
        <a:graphic>
          <a:graphicData uri="http://schemas.openxmlformats.org/drawingml/2006/table">
            <a:tbl>
              <a:tblPr/>
              <a:tblGrid>
                <a:gridCol w="237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EXPECTED CHRONIC DISEASE FOOTPRINT FOR PRACTICE DEMOGRAPHIC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80 PATIENTS</a:t>
                      </a:r>
                      <a:r>
                        <a:rPr lang="en-ZA" sz="1400" b="1" i="0" u="none" strike="noStrike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(EXPECTED)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ACTUAL ATTRIBUTED PATIENTS WITH  CHRONIC DISEASE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50 PATIENTS </a:t>
                      </a:r>
                      <a:b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(ACTUAL DIAGNOSED AND REGISTERED)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PATIENTS</a:t>
                      </a:r>
                      <a:b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(UNDIAGNOSED / UNREGISTERED)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13" descr="image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5740"/>
            <a:ext cx="6202056" cy="365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326209" y="3761346"/>
            <a:ext cx="2650667" cy="6463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250-400 Practices with significant undiagnosed unregistered patient footprint.</a:t>
            </a:r>
          </a:p>
        </p:txBody>
      </p:sp>
      <p:cxnSp>
        <p:nvCxnSpPr>
          <p:cNvPr id="17" name="Elbow Connector 16"/>
          <p:cNvCxnSpPr/>
          <p:nvPr/>
        </p:nvCxnSpPr>
        <p:spPr>
          <a:xfrm rot="5400000">
            <a:off x="2191907" y="3766624"/>
            <a:ext cx="914399" cy="903844"/>
          </a:xfrm>
          <a:prstGeom prst="bentConnector3">
            <a:avLst>
              <a:gd name="adj1" fmla="val 113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3288173" y="2231786"/>
            <a:ext cx="436418" cy="290946"/>
          </a:xfrm>
          <a:prstGeom prst="rightArrow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Oval 2"/>
          <p:cNvSpPr/>
          <p:nvPr/>
        </p:nvSpPr>
        <p:spPr>
          <a:xfrm>
            <a:off x="9350376" y="2209718"/>
            <a:ext cx="1887952" cy="107602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27082" y="1663433"/>
            <a:ext cx="0" cy="14725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364" y="1663433"/>
            <a:ext cx="0" cy="147250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60">
            <a:extLst>
              <a:ext uri="{FF2B5EF4-FFF2-40B4-BE49-F238E27FC236}">
                <a16:creationId xmlns:a16="http://schemas.microsoft.com/office/drawing/2014/main" id="{AB601712-3366-46D3-865C-86FCA69FA605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8283" y="773194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1B616E-FB9C-BE1F-6266-E38D83381330}"/>
              </a:ext>
            </a:extLst>
          </p:cNvPr>
          <p:cNvSpPr/>
          <p:nvPr/>
        </p:nvSpPr>
        <p:spPr>
          <a:xfrm>
            <a:off x="2690201" y="888447"/>
            <a:ext cx="8383242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Appropriate chronic disease screening, diagnoses and program enrolment: </a:t>
            </a:r>
            <a:b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Quantifying the undiagnosed / unregistered population footprint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F3057C-CE91-879F-D0AD-3EAFC0BBFB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56"/>
          <a:stretch/>
        </p:blipFill>
        <p:spPr>
          <a:xfrm>
            <a:off x="497361" y="773194"/>
            <a:ext cx="1699823" cy="688241"/>
          </a:xfrm>
          <a:prstGeom prst="rect">
            <a:avLst/>
          </a:prstGeom>
        </p:spPr>
      </p:pic>
      <p:sp>
        <p:nvSpPr>
          <p:cNvPr id="21" name="Line 60">
            <a:extLst>
              <a:ext uri="{FF2B5EF4-FFF2-40B4-BE49-F238E27FC236}">
                <a16:creationId xmlns:a16="http://schemas.microsoft.com/office/drawing/2014/main" id="{2A603DD9-E5AF-D16B-15B1-F9B3598540A7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58283" y="1529221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9EAF7F-0C07-4219-88B0-287E5CAD10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291" b="7850"/>
          <a:stretch/>
        </p:blipFill>
        <p:spPr>
          <a:xfrm>
            <a:off x="10487695" y="257817"/>
            <a:ext cx="1501265" cy="3770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1DDD24-25CD-1CDC-5D98-DEB5EC896E30}"/>
              </a:ext>
            </a:extLst>
          </p:cNvPr>
          <p:cNvSpPr txBox="1">
            <a:spLocks/>
          </p:cNvSpPr>
          <p:nvPr/>
        </p:nvSpPr>
        <p:spPr>
          <a:xfrm>
            <a:off x="158283" y="61417"/>
            <a:ext cx="10837624" cy="609398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Holistic Approach to Quality-of-Care Measurement:</a:t>
            </a:r>
            <a:br>
              <a:rPr lang="en-US" b="1" dirty="0"/>
            </a:br>
            <a:r>
              <a:rPr lang="en-US" b="1" dirty="0"/>
              <a:t>Tracking Chronic Disease Clinical Outcomes only is not enough.</a:t>
            </a:r>
          </a:p>
        </p:txBody>
      </p:sp>
    </p:spTree>
    <p:extLst>
      <p:ext uri="{BB962C8B-B14F-4D97-AF65-F5344CB8AC3E}">
        <p14:creationId xmlns:p14="http://schemas.microsoft.com/office/powerpoint/2010/main" val="7320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68F843-C109-4A30-9F87-36B2A99C2453}"/>
              </a:ext>
            </a:extLst>
          </p:cNvPr>
          <p:cNvGrpSpPr/>
          <p:nvPr/>
        </p:nvGrpSpPr>
        <p:grpSpPr>
          <a:xfrm>
            <a:off x="263874" y="968472"/>
            <a:ext cx="11387489" cy="249299"/>
            <a:chOff x="1895194" y="1255902"/>
            <a:chExt cx="1782282" cy="249299"/>
          </a:xfrm>
        </p:grpSpPr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E161616-430C-4B30-9997-5E01616AEF16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Practice Specific Chronic Disease Quality Of Care Assays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7B9D8C0F-46B9-4FA3-B0EA-1AD607BB5ED0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95194" y="1505201"/>
              <a:ext cx="178228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40E08-A934-7F15-5356-300AD4F3D93E}"/>
              </a:ext>
            </a:extLst>
          </p:cNvPr>
          <p:cNvSpPr/>
          <p:nvPr/>
        </p:nvSpPr>
        <p:spPr>
          <a:xfrm>
            <a:off x="3213522" y="1401886"/>
            <a:ext cx="7512698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Measurement of Quality-of-Care Delivery, including Practice Specific Chronic Disease Blind-spot 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3EDEC6-37F7-996A-A532-70E4A2222E9E}"/>
              </a:ext>
            </a:extLst>
          </p:cNvPr>
          <p:cNvSpPr/>
          <p:nvPr/>
        </p:nvSpPr>
        <p:spPr>
          <a:xfrm>
            <a:off x="3213522" y="2964915"/>
            <a:ext cx="7600907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Pragmatic Quality of Care Measurement, not to punify, but to support.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2347567-A296-4C0E-11D1-4CD25A8CB97C}"/>
              </a:ext>
            </a:extLst>
          </p:cNvPr>
          <p:cNvGraphicFramePr>
            <a:graphicFrameLocks noGrp="1"/>
          </p:cNvGraphicFramePr>
          <p:nvPr/>
        </p:nvGraphicFramePr>
        <p:xfrm>
          <a:off x="263874" y="3619315"/>
          <a:ext cx="11383034" cy="2779537"/>
        </p:xfrm>
        <a:graphic>
          <a:graphicData uri="http://schemas.openxmlformats.org/drawingml/2006/table">
            <a:tbl>
              <a:tblPr/>
              <a:tblGrid>
                <a:gridCol w="1252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825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Eduard Delport </a:t>
                      </a:r>
                      <a:r>
                        <a:rPr lang="en-US" sz="1400" b="1" i="0" u="sng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0732532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Specific Quality of Care Chronic Disease Assay: Diabetes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Diabetes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+mj-lt"/>
                        <a:buAutoNum type="arabicPeriod"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Diabetics for Practice Demographic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16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+mj-lt"/>
                        <a:buAutoNum type="arabicPeriod" startAt="2"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Diabetics Diagnosed and Registered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(60%)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4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+mj-lt"/>
                        <a:buAutoNum type="arabicPeriod" startAt="3"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HBA1C's coverage in Diagnosed Diabetics 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(40%)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9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+mj-lt"/>
                        <a:buAutoNum type="arabicPeriod" startAt="4"/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HBA1C's below 8,5%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108000" marB="108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(20%)</a:t>
                      </a:r>
                    </a:p>
                  </a:txBody>
                  <a:tcPr marL="36000" marR="36000" marT="108000" marB="10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7C5C7FE5-E94A-5167-0E04-D4856802885B}"/>
              </a:ext>
            </a:extLst>
          </p:cNvPr>
          <p:cNvGrpSpPr/>
          <p:nvPr/>
        </p:nvGrpSpPr>
        <p:grpSpPr>
          <a:xfrm>
            <a:off x="2586321" y="1356035"/>
            <a:ext cx="436422" cy="2032264"/>
            <a:chOff x="7200900" y="626333"/>
            <a:chExt cx="1244600" cy="12539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E9A87A0-2A73-21C1-D0E5-3D795CD62944}"/>
                </a:ext>
              </a:extLst>
            </p:cNvPr>
            <p:cNvCxnSpPr/>
            <p:nvPr/>
          </p:nvCxnSpPr>
          <p:spPr>
            <a:xfrm>
              <a:off x="8432800" y="626333"/>
              <a:ext cx="12700" cy="125398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678797-28BD-2141-D115-E0632CDA7DED}"/>
                </a:ext>
              </a:extLst>
            </p:cNvPr>
            <p:cNvCxnSpPr/>
            <p:nvPr/>
          </p:nvCxnSpPr>
          <p:spPr>
            <a:xfrm>
              <a:off x="7200900" y="1253327"/>
              <a:ext cx="1244600" cy="0"/>
            </a:xfrm>
            <a:prstGeom prst="line">
              <a:avLst/>
            </a:prstGeom>
            <a:ln w="22225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07CEAA9-6602-71EE-7D1D-496E14FD8571}"/>
              </a:ext>
            </a:extLst>
          </p:cNvPr>
          <p:cNvSpPr/>
          <p:nvPr/>
        </p:nvSpPr>
        <p:spPr>
          <a:xfrm>
            <a:off x="3213522" y="2186900"/>
            <a:ext cx="6662897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 Specific Chronic Disease Assays: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Accuracy of measuring quality of care delivery.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EEE180B-E2D4-CAD5-631A-B16A377BC44B}"/>
              </a:ext>
            </a:extLst>
          </p:cNvPr>
          <p:cNvSpPr txBox="1">
            <a:spLocks/>
          </p:cNvSpPr>
          <p:nvPr/>
        </p:nvSpPr>
        <p:spPr>
          <a:xfrm>
            <a:off x="3726973" y="6506829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Eduard Delport, Medscheme</a:t>
            </a:r>
            <a:endParaRPr lang="en-US" dirty="0"/>
          </a:p>
        </p:txBody>
      </p:sp>
      <p:sp>
        <p:nvSpPr>
          <p:cNvPr id="3" name="Line 60">
            <a:extLst>
              <a:ext uri="{FF2B5EF4-FFF2-40B4-BE49-F238E27FC236}">
                <a16:creationId xmlns:a16="http://schemas.microsoft.com/office/drawing/2014/main" id="{7C6449FB-E631-6552-56FD-AC381A885C2D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49831" y="831314"/>
            <a:ext cx="11397078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BD560C-2441-2EAB-C193-E74D8E512CA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956"/>
          <a:stretch/>
        </p:blipFill>
        <p:spPr>
          <a:xfrm>
            <a:off x="365282" y="1983407"/>
            <a:ext cx="1920320" cy="777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554B70-3327-20A5-6213-DD02569CBB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2291" b="7850"/>
          <a:stretch/>
        </p:blipFill>
        <p:spPr>
          <a:xfrm>
            <a:off x="10518874" y="248643"/>
            <a:ext cx="1419072" cy="35641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5A3896D-595E-D1F7-8281-D8B88FD73502}"/>
              </a:ext>
            </a:extLst>
          </p:cNvPr>
          <p:cNvSpPr txBox="1">
            <a:spLocks/>
          </p:cNvSpPr>
          <p:nvPr/>
        </p:nvSpPr>
        <p:spPr>
          <a:xfrm>
            <a:off x="158283" y="61417"/>
            <a:ext cx="10837624" cy="609398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Holistic Approach to Quality-of-Care Measurement:</a:t>
            </a:r>
            <a:br>
              <a:rPr lang="en-US" b="1" dirty="0"/>
            </a:br>
            <a:r>
              <a:rPr lang="en-US" b="1" dirty="0"/>
              <a:t>Tracking Chronic Disease Clinical Outcomes only is not enough.</a:t>
            </a:r>
          </a:p>
        </p:txBody>
      </p:sp>
    </p:spTree>
    <p:extLst>
      <p:ext uri="{BB962C8B-B14F-4D97-AF65-F5344CB8AC3E}">
        <p14:creationId xmlns:p14="http://schemas.microsoft.com/office/powerpoint/2010/main" val="113911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68F843-C109-4A30-9F87-36B2A99C2453}"/>
              </a:ext>
            </a:extLst>
          </p:cNvPr>
          <p:cNvGrpSpPr/>
          <p:nvPr/>
        </p:nvGrpSpPr>
        <p:grpSpPr>
          <a:xfrm>
            <a:off x="304557" y="811095"/>
            <a:ext cx="11728389" cy="249299"/>
            <a:chOff x="1895194" y="1255902"/>
            <a:chExt cx="1835637" cy="249299"/>
          </a:xfrm>
        </p:grpSpPr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E161616-430C-4B30-9997-5E01616AEF16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R="0" lvl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External Factors Influencing Practice Specific Quality of Care Delivery Outcomes </a:t>
              </a:r>
              <a:endPara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Line 60">
              <a:extLst>
                <a:ext uri="{FF2B5EF4-FFF2-40B4-BE49-F238E27FC236}">
                  <a16:creationId xmlns:a16="http://schemas.microsoft.com/office/drawing/2014/main" id="{7B9D8C0F-46B9-4FA3-B0EA-1AD607BB5ED0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95194" y="1505201"/>
              <a:ext cx="18356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37ACCF-5750-2815-A619-E4E871680F07}"/>
              </a:ext>
            </a:extLst>
          </p:cNvPr>
          <p:cNvGrpSpPr/>
          <p:nvPr/>
        </p:nvGrpSpPr>
        <p:grpSpPr>
          <a:xfrm>
            <a:off x="9635458" y="187915"/>
            <a:ext cx="2215640" cy="532985"/>
            <a:chOff x="739215" y="117109"/>
            <a:chExt cx="2615183" cy="669276"/>
          </a:xfrm>
        </p:grpSpPr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24D17092-7989-4B21-4AB5-88F990818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814920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8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FC76AEE-61D5-3C24-388A-058BDF90E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DFB0BB-0385-16DA-C1F9-E71E35953F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940" y="2384422"/>
            <a:ext cx="5948299" cy="42223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665E92A-74B1-EE37-F36A-FC88A9E02F83}"/>
              </a:ext>
            </a:extLst>
          </p:cNvPr>
          <p:cNvGrpSpPr/>
          <p:nvPr/>
        </p:nvGrpSpPr>
        <p:grpSpPr>
          <a:xfrm rot="10800000" flipH="1">
            <a:off x="6747980" y="2266597"/>
            <a:ext cx="901357" cy="2966211"/>
            <a:chOff x="6005702" y="566419"/>
            <a:chExt cx="2674207" cy="1253989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39FF3FD-0BF7-BC65-A6DD-5F3350741595}"/>
                </a:ext>
              </a:extLst>
            </p:cNvPr>
            <p:cNvCxnSpPr/>
            <p:nvPr/>
          </p:nvCxnSpPr>
          <p:spPr>
            <a:xfrm>
              <a:off x="8667207" y="566419"/>
              <a:ext cx="12699" cy="12539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853BB0-C072-857E-B3B0-A0101D02258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05702" y="1207496"/>
              <a:ext cx="2674207" cy="0"/>
            </a:xfrm>
            <a:prstGeom prst="line">
              <a:avLst/>
            </a:prstGeom>
            <a:ln w="2222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6A64BF3-0A6B-7860-FF08-E70A4E2B543A}"/>
              </a:ext>
            </a:extLst>
          </p:cNvPr>
          <p:cNvSpPr/>
          <p:nvPr/>
        </p:nvSpPr>
        <p:spPr>
          <a:xfrm>
            <a:off x="449846" y="1577398"/>
            <a:ext cx="10816039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External, Non-healthcare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Provider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Related Factors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Influence Overall Disease Outcomes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15D5D0E-C378-5465-70CB-212AB4C6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36" y="145795"/>
            <a:ext cx="10837624" cy="609398"/>
          </a:xfrm>
        </p:spPr>
        <p:txBody>
          <a:bodyPr vert="horz"/>
          <a:lstStyle/>
          <a:p>
            <a:r>
              <a:rPr lang="en-US" b="1" dirty="0"/>
              <a:t>Holistic Approach to Quality-of-Care Measurement:</a:t>
            </a:r>
            <a:br>
              <a:rPr lang="en-US" b="1" dirty="0"/>
            </a:br>
            <a:r>
              <a:rPr lang="en-US" b="1" u="sng" dirty="0"/>
              <a:t>Tracking Chronic Disease Clinical Outcomes </a:t>
            </a:r>
            <a:r>
              <a:rPr lang="en-US" b="1" dirty="0"/>
              <a:t>only is not enough.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230FFDA-5166-9DE4-F91E-001CE91D934D}"/>
              </a:ext>
            </a:extLst>
          </p:cNvPr>
          <p:cNvSpPr txBox="1">
            <a:spLocks/>
          </p:cNvSpPr>
          <p:nvPr/>
        </p:nvSpPr>
        <p:spPr>
          <a:xfrm>
            <a:off x="7805208" y="2288176"/>
            <a:ext cx="4041607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Aspects Paramount In Appropriate Quality Of Care Delivery Measurement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91E6D93-C4A4-5051-903C-909EFCEC90DC}"/>
              </a:ext>
            </a:extLst>
          </p:cNvPr>
          <p:cNvSpPr txBox="1">
            <a:spLocks/>
          </p:cNvSpPr>
          <p:nvPr/>
        </p:nvSpPr>
        <p:spPr>
          <a:xfrm>
            <a:off x="7850162" y="3966970"/>
            <a:ext cx="307100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Holistic approach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1FBE7BD-7250-5122-DB09-B9217FB19E27}"/>
              </a:ext>
            </a:extLst>
          </p:cNvPr>
          <p:cNvSpPr txBox="1">
            <a:spLocks/>
          </p:cNvSpPr>
          <p:nvPr/>
        </p:nvSpPr>
        <p:spPr>
          <a:xfrm>
            <a:off x="7850162" y="3171321"/>
            <a:ext cx="307100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Practice specific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236498A7-36C6-600B-7D4D-B9476D2A91EC}"/>
              </a:ext>
            </a:extLst>
          </p:cNvPr>
          <p:cNvSpPr txBox="1">
            <a:spLocks/>
          </p:cNvSpPr>
          <p:nvPr/>
        </p:nvSpPr>
        <p:spPr>
          <a:xfrm>
            <a:off x="7850162" y="3569145"/>
            <a:ext cx="3071003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Clinically appropriate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6933E39-2B59-6451-9660-69B4F282C93D}"/>
              </a:ext>
            </a:extLst>
          </p:cNvPr>
          <p:cNvSpPr txBox="1">
            <a:spLocks/>
          </p:cNvSpPr>
          <p:nvPr/>
        </p:nvSpPr>
        <p:spPr>
          <a:xfrm>
            <a:off x="7850162" y="4389078"/>
            <a:ext cx="3071003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Non-punitive, for the purpose of practice support and mentorship.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C6ABFB-CD40-DD46-7C81-10511DB6D659}"/>
              </a:ext>
            </a:extLst>
          </p:cNvPr>
          <p:cNvSpPr/>
          <p:nvPr/>
        </p:nvSpPr>
        <p:spPr>
          <a:xfrm>
            <a:off x="449846" y="1250540"/>
            <a:ext cx="10816039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Clinical and industry appropriate Quality of Care Measure interpretation paramount.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60">
            <a:extLst>
              <a:ext uri="{FF2B5EF4-FFF2-40B4-BE49-F238E27FC236}">
                <a16:creationId xmlns:a16="http://schemas.microsoft.com/office/drawing/2014/main" id="{D4330BF0-0D89-DFCC-B319-A2D34F5F193C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7805208" y="2962301"/>
            <a:ext cx="391115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C595F0F0-90B0-DBAC-1548-43F1F04DF9CE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8C587D-1215-ABDD-FC0B-839F4A703D46}"/>
              </a:ext>
            </a:extLst>
          </p:cNvPr>
          <p:cNvSpPr/>
          <p:nvPr/>
        </p:nvSpPr>
        <p:spPr>
          <a:xfrm>
            <a:off x="449846" y="1917865"/>
            <a:ext cx="10816039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Social Determinants of Health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E468C-59D2-59B7-F70E-3E5006B9B1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5158" y="5692196"/>
            <a:ext cx="935318" cy="9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1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5" progId="TCLayout.ActiveDocument.1">
                  <p:embed/>
                </p:oleObj>
              </mc:Choice>
              <mc:Fallback>
                <p:oleObj name="think-cell Slide" r:id="rId8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C5714A-7DDB-EA7D-7104-568AE72573E5}"/>
              </a:ext>
            </a:extLst>
          </p:cNvPr>
          <p:cNvGrpSpPr/>
          <p:nvPr/>
        </p:nvGrpSpPr>
        <p:grpSpPr>
          <a:xfrm>
            <a:off x="9635458" y="187915"/>
            <a:ext cx="2107904" cy="532985"/>
            <a:chOff x="739215" y="117109"/>
            <a:chExt cx="2488019" cy="669276"/>
          </a:xfrm>
        </p:grpSpPr>
        <p:sp>
          <p:nvSpPr>
            <p:cNvPr id="170" name="Text Box 2">
              <a:extLst>
                <a:ext uri="{FF2B5EF4-FFF2-40B4-BE49-F238E27FC236}">
                  <a16:creationId xmlns:a16="http://schemas.microsoft.com/office/drawing/2014/main" id="{6799B138-FB22-89CC-F1A1-38C59E58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687756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71" name="Picture 17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DB5A3E0-B4F5-4477-0057-7BAC79DA8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092A73C-6C00-1B06-B99B-6685CE98EA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822" y="2660447"/>
            <a:ext cx="8226724" cy="13427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DA312E-42BE-EFC7-598C-9F49190E65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1536" y="2658458"/>
            <a:ext cx="3037011" cy="134277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1D2755A-F1AC-52C2-74B0-199AE2AE44BA}"/>
              </a:ext>
            </a:extLst>
          </p:cNvPr>
          <p:cNvSpPr/>
          <p:nvPr/>
        </p:nvSpPr>
        <p:spPr>
          <a:xfrm>
            <a:off x="334158" y="2289458"/>
            <a:ext cx="7227622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Below-average Chronic Care Delivery for Diagnosed Diabetic patient panel.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9798A8-7191-F625-96AF-224C097A324E}"/>
              </a:ext>
            </a:extLst>
          </p:cNvPr>
          <p:cNvGrpSpPr/>
          <p:nvPr/>
        </p:nvGrpSpPr>
        <p:grpSpPr>
          <a:xfrm>
            <a:off x="323984" y="1675585"/>
            <a:ext cx="8655629" cy="363559"/>
            <a:chOff x="271652" y="1487313"/>
            <a:chExt cx="6591265" cy="309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4521DF-EADB-E5B7-10AF-263DE05D495A}"/>
                </a:ext>
              </a:extLst>
            </p:cNvPr>
            <p:cNvSpPr/>
            <p:nvPr/>
          </p:nvSpPr>
          <p:spPr>
            <a:xfrm>
              <a:off x="271653" y="1487313"/>
              <a:ext cx="6591264" cy="30975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Example: </a:t>
              </a: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Specialist to Family Practitioner Chronic Care Delivery Overlap</a:t>
              </a:r>
              <a:r>
                <a:rPr lang="en-ZA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5" name="Line 60">
              <a:extLst>
                <a:ext uri="{FF2B5EF4-FFF2-40B4-BE49-F238E27FC236}">
                  <a16:creationId xmlns:a16="http://schemas.microsoft.com/office/drawing/2014/main" id="{22036ED6-D210-95D0-2061-4739AF577B69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71652" y="1797068"/>
              <a:ext cx="58871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4EB5-1A8D-F9FB-F503-4F6C871AC249}"/>
              </a:ext>
            </a:extLst>
          </p:cNvPr>
          <p:cNvGrpSpPr/>
          <p:nvPr/>
        </p:nvGrpSpPr>
        <p:grpSpPr>
          <a:xfrm rot="5400000">
            <a:off x="5805160" y="-1321060"/>
            <a:ext cx="564763" cy="11527116"/>
            <a:chOff x="2" y="475565"/>
            <a:chExt cx="1244604" cy="8337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DFB8D0B-E278-9D82-4305-E958308C718C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827715" y="892454"/>
              <a:ext cx="833780" cy="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EC79E6D-9AD2-7F99-DC03-6292427A1F33}"/>
                </a:ext>
              </a:extLst>
            </p:cNvPr>
            <p:cNvCxnSpPr/>
            <p:nvPr/>
          </p:nvCxnSpPr>
          <p:spPr>
            <a:xfrm>
              <a:off x="2" y="1048377"/>
              <a:ext cx="1244600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4354A9-5554-7452-21CE-2460B920E2C6}"/>
              </a:ext>
            </a:extLst>
          </p:cNvPr>
          <p:cNvGrpSpPr/>
          <p:nvPr/>
        </p:nvGrpSpPr>
        <p:grpSpPr>
          <a:xfrm>
            <a:off x="340902" y="1099892"/>
            <a:ext cx="11728389" cy="249299"/>
            <a:chOff x="1895194" y="1255902"/>
            <a:chExt cx="1835637" cy="249299"/>
          </a:xfrm>
        </p:grpSpPr>
        <p:sp>
          <p:nvSpPr>
            <p:cNvPr id="10" name="Rectangle 59">
              <a:extLst>
                <a:ext uri="{FF2B5EF4-FFF2-40B4-BE49-F238E27FC236}">
                  <a16:creationId xmlns:a16="http://schemas.microsoft.com/office/drawing/2014/main" id="{F807AA1B-C0A1-2DE4-3600-FE08507BCD46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R="0" lvl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Specialist to Family Practitioner Chronic Care Delivery Overlap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Line 60">
              <a:extLst>
                <a:ext uri="{FF2B5EF4-FFF2-40B4-BE49-F238E27FC236}">
                  <a16:creationId xmlns:a16="http://schemas.microsoft.com/office/drawing/2014/main" id="{3E8DDACE-B345-82D7-7654-E98869666E31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95194" y="1505201"/>
              <a:ext cx="18356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674943C-B363-C27B-38EC-913D2B2A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23" y="187915"/>
            <a:ext cx="10837624" cy="609398"/>
          </a:xfrm>
        </p:spPr>
        <p:txBody>
          <a:bodyPr vert="horz"/>
          <a:lstStyle/>
          <a:p>
            <a:r>
              <a:rPr lang="en-US" b="1" dirty="0"/>
              <a:t>Holistic and Pragmatic Approach to Quality-of-Care Measurement:</a:t>
            </a:r>
            <a:br>
              <a:rPr lang="en-US" b="1" dirty="0"/>
            </a:br>
            <a:r>
              <a:rPr lang="en-US" b="1" dirty="0"/>
              <a:t>Tracking Chronic Disease Clinical Outcomes only is not enough.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F681C8-A97D-D131-8B8B-42B7CBC6BC18}"/>
              </a:ext>
            </a:extLst>
          </p:cNvPr>
          <p:cNvSpPr/>
          <p:nvPr/>
        </p:nvSpPr>
        <p:spPr>
          <a:xfrm>
            <a:off x="271652" y="5265003"/>
            <a:ext cx="2664794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07935" indent="-20793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Diabetics Attributed to be under Family Practitioner Care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E5425B-8235-A7E1-CA43-FB2BDD1A4A7C}"/>
              </a:ext>
            </a:extLst>
          </p:cNvPr>
          <p:cNvSpPr/>
          <p:nvPr/>
        </p:nvSpPr>
        <p:spPr>
          <a:xfrm>
            <a:off x="3146520" y="5564017"/>
            <a:ext cx="868780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1FB131-8681-64D5-9C82-97A9F067CC40}"/>
              </a:ext>
            </a:extLst>
          </p:cNvPr>
          <p:cNvCxnSpPr>
            <a:cxnSpLocks/>
          </p:cNvCxnSpPr>
          <p:nvPr/>
        </p:nvCxnSpPr>
        <p:spPr>
          <a:xfrm>
            <a:off x="152119" y="5130643"/>
            <a:ext cx="0" cy="11654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EB2E3C-F26C-155E-0CFB-BD1B384368DF}"/>
              </a:ext>
            </a:extLst>
          </p:cNvPr>
          <p:cNvSpPr/>
          <p:nvPr/>
        </p:nvSpPr>
        <p:spPr>
          <a:xfrm>
            <a:off x="3999233" y="5265002"/>
            <a:ext cx="2675545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07935" indent="-207935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Diabetics Receiving Regular Follow Up At Specialist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A2F977-84D3-8F09-5A9F-8F136CE21F8A}"/>
              </a:ext>
            </a:extLst>
          </p:cNvPr>
          <p:cNvSpPr/>
          <p:nvPr/>
        </p:nvSpPr>
        <p:spPr>
          <a:xfrm>
            <a:off x="10851641" y="5516966"/>
            <a:ext cx="1188239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73%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868689-1784-9536-9457-029EA57B38B2}"/>
              </a:ext>
            </a:extLst>
          </p:cNvPr>
          <p:cNvCxnSpPr>
            <a:cxnSpLocks/>
          </p:cNvCxnSpPr>
          <p:nvPr/>
        </p:nvCxnSpPr>
        <p:spPr>
          <a:xfrm>
            <a:off x="3876050" y="5152109"/>
            <a:ext cx="0" cy="11654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C0A0E4-161B-ECF0-9ADC-B902C3856B1E}"/>
              </a:ext>
            </a:extLst>
          </p:cNvPr>
          <p:cNvCxnSpPr>
            <a:cxnSpLocks/>
          </p:cNvCxnSpPr>
          <p:nvPr/>
        </p:nvCxnSpPr>
        <p:spPr>
          <a:xfrm>
            <a:off x="7581041" y="5130643"/>
            <a:ext cx="0" cy="11654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9">
            <a:extLst>
              <a:ext uri="{FF2B5EF4-FFF2-40B4-BE49-F238E27FC236}">
                <a16:creationId xmlns:a16="http://schemas.microsoft.com/office/drawing/2014/main" id="{051159BA-E904-A622-189D-9F00322D71D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720290" y="5414834"/>
            <a:ext cx="2466776" cy="74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Specialist to Family Practitioner Care Delivery Overlap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Equals 48">
            <a:extLst>
              <a:ext uri="{FF2B5EF4-FFF2-40B4-BE49-F238E27FC236}">
                <a16:creationId xmlns:a16="http://schemas.microsoft.com/office/drawing/2014/main" id="{E965F28D-F06E-0B2B-367F-B32731B559C1}"/>
              </a:ext>
            </a:extLst>
          </p:cNvPr>
          <p:cNvSpPr/>
          <p:nvPr/>
        </p:nvSpPr>
        <p:spPr>
          <a:xfrm>
            <a:off x="10019821" y="5631407"/>
            <a:ext cx="691092" cy="43337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83AB65-1374-6CD0-264D-DEE6AB13D23C}"/>
              </a:ext>
            </a:extLst>
          </p:cNvPr>
          <p:cNvSpPr/>
          <p:nvPr/>
        </p:nvSpPr>
        <p:spPr>
          <a:xfrm>
            <a:off x="6707115" y="5516966"/>
            <a:ext cx="868780" cy="61555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F3C26CE-74F8-D1E8-24B1-1C7E0871C444}"/>
              </a:ext>
            </a:extLst>
          </p:cNvPr>
          <p:cNvCxnSpPr>
            <a:cxnSpLocks/>
          </p:cNvCxnSpPr>
          <p:nvPr/>
        </p:nvCxnSpPr>
        <p:spPr>
          <a:xfrm>
            <a:off x="12039880" y="5130643"/>
            <a:ext cx="0" cy="11654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1D03B6F-41B9-90B8-1609-826A9F8FFD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04972" y="6179570"/>
            <a:ext cx="596992" cy="5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3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44" imgH="345" progId="TCLayout.ActiveDocument.1">
                  <p:embed/>
                </p:oleObj>
              </mc:Choice>
              <mc:Fallback>
                <p:oleObj name="think-cell Slide" r:id="rId11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0A15B37-BD92-6505-B764-FE7931DB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4" y="88959"/>
            <a:ext cx="10632388" cy="690129"/>
          </a:xfrm>
        </p:spPr>
        <p:txBody>
          <a:bodyPr vert="horz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 William Osler says that Healthcare Quality is Diligence, Thoroughness, Attention to Detail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F6D798-11F3-AB4F-1AE4-ED605F260E8D}"/>
              </a:ext>
            </a:extLst>
          </p:cNvPr>
          <p:cNvGrpSpPr/>
          <p:nvPr/>
        </p:nvGrpSpPr>
        <p:grpSpPr>
          <a:xfrm>
            <a:off x="171104" y="884338"/>
            <a:ext cx="11925740" cy="276999"/>
            <a:chOff x="1890563" y="1243424"/>
            <a:chExt cx="1763952" cy="261777"/>
          </a:xfrm>
        </p:grpSpPr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15293298-D765-0FEB-F8FB-AD5B232A682C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900389" y="1243424"/>
              <a:ext cx="1744300" cy="26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Learnings from the US HealthCare System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60">
              <a:extLst>
                <a:ext uri="{FF2B5EF4-FFF2-40B4-BE49-F238E27FC236}">
                  <a16:creationId xmlns:a16="http://schemas.microsoft.com/office/drawing/2014/main" id="{FF8B26C4-C784-F3AD-B3C1-ECC31253A370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0563" y="1505201"/>
              <a:ext cx="176395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177C270-178A-1F79-D9AB-2A56E604CED5}"/>
              </a:ext>
            </a:extLst>
          </p:cNvPr>
          <p:cNvSpPr/>
          <p:nvPr/>
        </p:nvSpPr>
        <p:spPr>
          <a:xfrm>
            <a:off x="178597" y="3533792"/>
            <a:ext cx="1871560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Dr. William Osler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5FFFC-47D4-62DC-6D79-6030D86E60AC}"/>
              </a:ext>
            </a:extLst>
          </p:cNvPr>
          <p:cNvSpPr/>
          <p:nvPr/>
        </p:nvSpPr>
        <p:spPr>
          <a:xfrm>
            <a:off x="2107933" y="1274580"/>
            <a:ext cx="990206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Founding doctor of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Department of Medicine for the Johns Hopkins School of Medicine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Baltimore – over 100 years ago.</a:t>
            </a:r>
          </a:p>
        </p:txBody>
      </p:sp>
      <p:pic>
        <p:nvPicPr>
          <p:cNvPr id="2050" name="Picture 2" descr="Grandes Nomes do Raciocínio Clínico 6: Sir William Osler">
            <a:extLst>
              <a:ext uri="{FF2B5EF4-FFF2-40B4-BE49-F238E27FC236}">
                <a16:creationId xmlns:a16="http://schemas.microsoft.com/office/drawing/2014/main" id="{78C795F0-5BF8-D4D0-2139-E57F52E5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6" y="1237160"/>
            <a:ext cx="1602446" cy="222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2F294F-6579-954F-0C7C-EB1E5DB3F77F}"/>
              </a:ext>
            </a:extLst>
          </p:cNvPr>
          <p:cNvSpPr/>
          <p:nvPr/>
        </p:nvSpPr>
        <p:spPr>
          <a:xfrm>
            <a:off x="2107933" y="1939639"/>
            <a:ext cx="8918357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Greatest shortcoming of Doctors is: “Apathy, Complacency, Indifference”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DD6056-1725-0F8F-5E57-F2EF530A9C68}"/>
              </a:ext>
            </a:extLst>
          </p:cNvPr>
          <p:cNvSpPr/>
          <p:nvPr/>
        </p:nvSpPr>
        <p:spPr>
          <a:xfrm>
            <a:off x="2128345" y="2420557"/>
            <a:ext cx="9968499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Conversely, high quality healthcare is defined by just the opposite...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Diligence, Thoroughness, Attention to Detail</a:t>
            </a:r>
          </a:p>
        </p:txBody>
      </p:sp>
      <p:sp>
        <p:nvSpPr>
          <p:cNvPr id="16" name="Line 60">
            <a:extLst>
              <a:ext uri="{FF2B5EF4-FFF2-40B4-BE49-F238E27FC236}">
                <a16:creationId xmlns:a16="http://schemas.microsoft.com/office/drawing/2014/main" id="{425C8483-1A29-CDB5-2FC6-2F384BBD562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0689" y="3829941"/>
            <a:ext cx="1192574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892A73-F401-8545-D58F-3A8870EA225E}"/>
              </a:ext>
            </a:extLst>
          </p:cNvPr>
          <p:cNvSpPr/>
          <p:nvPr/>
        </p:nvSpPr>
        <p:spPr>
          <a:xfrm>
            <a:off x="250105" y="4371001"/>
            <a:ext cx="3715656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 lead to </a:t>
            </a: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‘Cherry Picking’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Well-Controlled Chronic and Non-Elderly Patients.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EBF948-A4AC-9BDE-1C60-9C87E3C7C772}"/>
              </a:ext>
            </a:extLst>
          </p:cNvPr>
          <p:cNvGrpSpPr/>
          <p:nvPr/>
        </p:nvGrpSpPr>
        <p:grpSpPr>
          <a:xfrm>
            <a:off x="2128345" y="3149823"/>
            <a:ext cx="8918357" cy="607172"/>
            <a:chOff x="2367814" y="3088300"/>
            <a:chExt cx="8918357" cy="6071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208058-EEA7-0932-6F2C-739ABC8143E6}"/>
                </a:ext>
              </a:extLst>
            </p:cNvPr>
            <p:cNvSpPr/>
            <p:nvPr/>
          </p:nvSpPr>
          <p:spPr>
            <a:xfrm>
              <a:off x="2367814" y="3088300"/>
              <a:ext cx="8918357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Johns Hopkins School of Medicine: 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Establish and work by an ‘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Oslarian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Culture’ of:</a:t>
              </a:r>
              <a:endPara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C47E57-00F6-42ED-19EB-C10DF7B8A710}"/>
                </a:ext>
              </a:extLst>
            </p:cNvPr>
            <p:cNvSpPr/>
            <p:nvPr/>
          </p:nvSpPr>
          <p:spPr>
            <a:xfrm>
              <a:off x="7417269" y="3141474"/>
              <a:ext cx="2170025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r>
                <a:rPr lang="en-US" sz="3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Diligence</a:t>
              </a:r>
              <a:endPara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B8E92A2-B329-B452-1B15-880206C7A8FD}"/>
              </a:ext>
            </a:extLst>
          </p:cNvPr>
          <p:cNvSpPr/>
          <p:nvPr/>
        </p:nvSpPr>
        <p:spPr>
          <a:xfrm>
            <a:off x="236373" y="3899894"/>
            <a:ext cx="3660964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Measurement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B65944-8279-9733-80C7-BE2EDA72F8DD}"/>
              </a:ext>
            </a:extLst>
          </p:cNvPr>
          <p:cNvSpPr/>
          <p:nvPr/>
        </p:nvSpPr>
        <p:spPr>
          <a:xfrm>
            <a:off x="4225830" y="3899894"/>
            <a:ext cx="416038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Panel Size and Funding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5627503-BFA3-365A-8826-51AC00EBBD0D}"/>
              </a:ext>
            </a:extLst>
          </p:cNvPr>
          <p:cNvCxnSpPr>
            <a:cxnSpLocks/>
          </p:cNvCxnSpPr>
          <p:nvPr/>
        </p:nvCxnSpPr>
        <p:spPr>
          <a:xfrm>
            <a:off x="150689" y="3934710"/>
            <a:ext cx="0" cy="28359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9EE02-132F-96FD-769F-120F10417197}"/>
              </a:ext>
            </a:extLst>
          </p:cNvPr>
          <p:cNvCxnSpPr>
            <a:cxnSpLocks/>
          </p:cNvCxnSpPr>
          <p:nvPr/>
        </p:nvCxnSpPr>
        <p:spPr>
          <a:xfrm>
            <a:off x="4106001" y="3934710"/>
            <a:ext cx="0" cy="28359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DB5E6A-1B03-34AC-E14E-CBA64FD5099E}"/>
              </a:ext>
            </a:extLst>
          </p:cNvPr>
          <p:cNvCxnSpPr>
            <a:cxnSpLocks/>
          </p:cNvCxnSpPr>
          <p:nvPr/>
        </p:nvCxnSpPr>
        <p:spPr>
          <a:xfrm>
            <a:off x="8503972" y="3934710"/>
            <a:ext cx="0" cy="28359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0B88BC-8829-9DFA-1FD7-69CBC1378384}"/>
              </a:ext>
            </a:extLst>
          </p:cNvPr>
          <p:cNvCxnSpPr>
            <a:cxnSpLocks/>
          </p:cNvCxnSpPr>
          <p:nvPr/>
        </p:nvCxnSpPr>
        <p:spPr>
          <a:xfrm>
            <a:off x="12076432" y="3934710"/>
            <a:ext cx="0" cy="28359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60">
            <a:extLst>
              <a:ext uri="{FF2B5EF4-FFF2-40B4-BE49-F238E27FC236}">
                <a16:creationId xmlns:a16="http://schemas.microsoft.com/office/drawing/2014/main" id="{4257D2C4-BB6A-33E1-DB6B-911B9A908E63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6050" y="4240161"/>
            <a:ext cx="303877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4" name="Line 60">
            <a:extLst>
              <a:ext uri="{FF2B5EF4-FFF2-40B4-BE49-F238E27FC236}">
                <a16:creationId xmlns:a16="http://schemas.microsoft.com/office/drawing/2014/main" id="{C2835A4B-535E-C97D-F56D-0B9638CAED74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247431" y="4270849"/>
            <a:ext cx="399497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CD87BA-D30B-CCF9-4AAA-8EE57689D1B3}"/>
              </a:ext>
            </a:extLst>
          </p:cNvPr>
          <p:cNvSpPr/>
          <p:nvPr/>
        </p:nvSpPr>
        <p:spPr>
          <a:xfrm>
            <a:off x="1487426" y="5461550"/>
            <a:ext cx="1780766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Outcomes!</a:t>
            </a:r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8ECB5C1F-039C-087C-18FC-2D912B5DF365}"/>
              </a:ext>
            </a:extLst>
          </p:cNvPr>
          <p:cNvSpPr/>
          <p:nvPr/>
        </p:nvSpPr>
        <p:spPr>
          <a:xfrm flipV="1">
            <a:off x="642981" y="5299800"/>
            <a:ext cx="789102" cy="410220"/>
          </a:xfrm>
          <a:prstGeom prst="bentArrow">
            <a:avLst>
              <a:gd name="adj1" fmla="val 13061"/>
              <a:gd name="adj2" fmla="val 19193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CC21D8-1367-9B8D-7357-A59517C17F98}"/>
              </a:ext>
            </a:extLst>
          </p:cNvPr>
          <p:cNvSpPr/>
          <p:nvPr/>
        </p:nvSpPr>
        <p:spPr>
          <a:xfrm>
            <a:off x="270517" y="5998101"/>
            <a:ext cx="3715656" cy="6463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we measure: </a:t>
            </a:r>
            <a:b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Diligence?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F5EA62-674F-B09A-0396-D0206964D72E}"/>
              </a:ext>
            </a:extLst>
          </p:cNvPr>
          <p:cNvSpPr/>
          <p:nvPr/>
        </p:nvSpPr>
        <p:spPr>
          <a:xfrm>
            <a:off x="4225830" y="4353554"/>
            <a:ext cx="3994970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 FP provide Diabetic care delivery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- 2x15min a year?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Seeing 50pts a day?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A20662-6F04-FE3B-D760-F4737E9DAC70}"/>
              </a:ext>
            </a:extLst>
          </p:cNvPr>
          <p:cNvSpPr/>
          <p:nvPr/>
        </p:nvSpPr>
        <p:spPr>
          <a:xfrm>
            <a:off x="4225830" y="5507241"/>
            <a:ext cx="3715656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sz="2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Diligent Care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7C3634-2E55-3996-36F0-C47981084A70}"/>
              </a:ext>
            </a:extLst>
          </p:cNvPr>
          <p:cNvSpPr/>
          <p:nvPr/>
        </p:nvSpPr>
        <p:spPr>
          <a:xfrm>
            <a:off x="4246241" y="5901824"/>
            <a:ext cx="4653205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Structure: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Promote Diligence, Decrease Rushing.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2A56DE-9C48-3381-66F6-B36FE5668840}"/>
              </a:ext>
            </a:extLst>
          </p:cNvPr>
          <p:cNvSpPr/>
          <p:nvPr/>
        </p:nvSpPr>
        <p:spPr>
          <a:xfrm>
            <a:off x="4246241" y="6493671"/>
            <a:ext cx="4653205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Smaller Patient Pannels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4FACE4-F667-6982-AE55-B0CEE8754D05}"/>
              </a:ext>
            </a:extLst>
          </p:cNvPr>
          <p:cNvSpPr/>
          <p:nvPr/>
        </p:nvSpPr>
        <p:spPr>
          <a:xfrm>
            <a:off x="8621726" y="3899894"/>
            <a:ext cx="4160389" cy="30777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HCP to Patient Mismatch</a:t>
            </a:r>
            <a:endParaRPr lang="en-US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ine 60">
            <a:extLst>
              <a:ext uri="{FF2B5EF4-FFF2-40B4-BE49-F238E27FC236}">
                <a16:creationId xmlns:a16="http://schemas.microsoft.com/office/drawing/2014/main" id="{B8015418-675F-7BBA-B231-00EFAAA6FCC1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613868" y="4270849"/>
            <a:ext cx="330523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79114B-4D64-F47C-347D-DC12C9F27E34}"/>
              </a:ext>
            </a:extLst>
          </p:cNvPr>
          <p:cNvSpPr/>
          <p:nvPr/>
        </p:nvSpPr>
        <p:spPr>
          <a:xfrm>
            <a:off x="8661307" y="4422495"/>
            <a:ext cx="2927292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Matching more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Specialised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focused services to patients that need Diligent Care.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A2E8C3-F281-4B1D-B772-A5B14722C7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44" y="5779974"/>
            <a:ext cx="908013" cy="850054"/>
          </a:xfrm>
          <a:prstGeom prst="rect">
            <a:avLst/>
          </a:prstGeom>
        </p:spPr>
      </p:pic>
      <p:pic>
        <p:nvPicPr>
          <p:cNvPr id="45" name="Picture 44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D6547715-06EF-B3BE-149B-66F65A0747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44" y="5871501"/>
            <a:ext cx="897178" cy="74114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A3302E9-3EBF-F534-B0B0-56FB9FE94BA0}"/>
              </a:ext>
            </a:extLst>
          </p:cNvPr>
          <p:cNvCxnSpPr>
            <a:cxnSpLocks/>
          </p:cNvCxnSpPr>
          <p:nvPr/>
        </p:nvCxnSpPr>
        <p:spPr>
          <a:xfrm flipH="1">
            <a:off x="9887696" y="6256271"/>
            <a:ext cx="78183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8C52D81-CC9D-223A-03A8-D599AD7157E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2291" b="7850"/>
          <a:stretch/>
        </p:blipFill>
        <p:spPr>
          <a:xfrm>
            <a:off x="9777690" y="261561"/>
            <a:ext cx="2085183" cy="5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3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5" progId="TCLayout.ActiveDocument.1">
                  <p:embed/>
                </p:oleObj>
              </mc:Choice>
              <mc:Fallback>
                <p:oleObj name="think-cell Slide" r:id="rId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BAF3EAF-8598-1E7F-022A-DBB4F56DAC1F}"/>
              </a:ext>
            </a:extLst>
          </p:cNvPr>
          <p:cNvSpPr/>
          <p:nvPr/>
        </p:nvSpPr>
        <p:spPr>
          <a:xfrm rot="16200000" flipV="1">
            <a:off x="2334835" y="2963428"/>
            <a:ext cx="134837" cy="31895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A2DAFD-5A2F-7711-719F-07E10EFBB13E}"/>
              </a:ext>
            </a:extLst>
          </p:cNvPr>
          <p:cNvGrpSpPr/>
          <p:nvPr/>
        </p:nvGrpSpPr>
        <p:grpSpPr>
          <a:xfrm>
            <a:off x="490210" y="1748518"/>
            <a:ext cx="10479717" cy="2642556"/>
            <a:chOff x="936286" y="2718294"/>
            <a:chExt cx="10479717" cy="264255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510723D-0CBF-C656-5C4D-A6C49AF2FF44}"/>
                </a:ext>
              </a:extLst>
            </p:cNvPr>
            <p:cNvGrpSpPr/>
            <p:nvPr/>
          </p:nvGrpSpPr>
          <p:grpSpPr>
            <a:xfrm>
              <a:off x="936286" y="2718294"/>
              <a:ext cx="10479717" cy="2642556"/>
              <a:chOff x="878962" y="3090335"/>
              <a:chExt cx="10479717" cy="2642556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C592C83-E907-A130-A633-18D9F0C920A9}"/>
                  </a:ext>
                </a:extLst>
              </p:cNvPr>
              <p:cNvGrpSpPr/>
              <p:nvPr/>
            </p:nvGrpSpPr>
            <p:grpSpPr>
              <a:xfrm>
                <a:off x="878962" y="3584448"/>
                <a:ext cx="10479717" cy="1612855"/>
                <a:chOff x="1668105" y="1288505"/>
                <a:chExt cx="5784215" cy="4876799"/>
              </a:xfrm>
            </p:grpSpPr>
            <p:sp>
              <p:nvSpPr>
                <p:cNvPr id="134" name="Freeform 100">
                  <a:extLst>
                    <a:ext uri="{FF2B5EF4-FFF2-40B4-BE49-F238E27FC236}">
                      <a16:creationId xmlns:a16="http://schemas.microsoft.com/office/drawing/2014/main" id="{E6674265-D0DE-E598-D840-039DB64E9778}"/>
                    </a:ext>
                  </a:extLst>
                </p:cNvPr>
                <p:cNvSpPr/>
                <p:nvPr/>
              </p:nvSpPr>
              <p:spPr>
                <a:xfrm>
                  <a:off x="1859082" y="1455374"/>
                  <a:ext cx="2674824" cy="4584428"/>
                </a:xfrm>
                <a:custGeom>
                  <a:avLst/>
                  <a:gdLst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715617 w 2080591"/>
                    <a:gd name="connsiteY2" fmla="*/ 24118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437322 w 2080591"/>
                    <a:gd name="connsiteY1" fmla="*/ 2835965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94622 w 2080591"/>
                    <a:gd name="connsiteY1" fmla="*/ 2553756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6799 w 2080591"/>
                    <a:gd name="connsiteY2" fmla="*/ 2051296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2917 w 2080591"/>
                    <a:gd name="connsiteY2" fmla="*/ 1770347 h 2981739"/>
                    <a:gd name="connsiteX3" fmla="*/ 1298713 w 2080591"/>
                    <a:gd name="connsiteY3" fmla="*/ 702365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72917 w 2080591"/>
                    <a:gd name="connsiteY2" fmla="*/ 1770347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82977 w 2080591"/>
                    <a:gd name="connsiteY1" fmla="*/ 2360603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51923 w 2080591"/>
                    <a:gd name="connsiteY1" fmla="*/ 1974298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45744 w 2080591"/>
                    <a:gd name="connsiteY2" fmla="*/ 1384043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72917 w 2080591"/>
                    <a:gd name="connsiteY2" fmla="*/ 1050416 h 2981739"/>
                    <a:gd name="connsiteX3" fmla="*/ 1263777 w 2080591"/>
                    <a:gd name="connsiteY3" fmla="*/ 544331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305341 w 2080591"/>
                    <a:gd name="connsiteY1" fmla="*/ 1675790 h 2981739"/>
                    <a:gd name="connsiteX2" fmla="*/ 672917 w 2080591"/>
                    <a:gd name="connsiteY2" fmla="*/ 1050416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274287 w 2080591"/>
                    <a:gd name="connsiteY1" fmla="*/ 1342163 h 2981739"/>
                    <a:gd name="connsiteX2" fmla="*/ 672917 w 2080591"/>
                    <a:gd name="connsiteY2" fmla="*/ 1050416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0591"/>
                    <a:gd name="connsiteY0" fmla="*/ 2981739 h 2981739"/>
                    <a:gd name="connsiteX1" fmla="*/ 274287 w 2080591"/>
                    <a:gd name="connsiteY1" fmla="*/ 1342163 h 2981739"/>
                    <a:gd name="connsiteX2" fmla="*/ 688444 w 2080591"/>
                    <a:gd name="connsiteY2" fmla="*/ 909941 h 2981739"/>
                    <a:gd name="connsiteX3" fmla="*/ 1256014 w 2080591"/>
                    <a:gd name="connsiteY3" fmla="*/ 403857 h 2981739"/>
                    <a:gd name="connsiteX4" fmla="*/ 1709530 w 2080591"/>
                    <a:gd name="connsiteY4" fmla="*/ 132522 h 2981739"/>
                    <a:gd name="connsiteX5" fmla="*/ 2080591 w 2080591"/>
                    <a:gd name="connsiteY5" fmla="*/ 0 h 2981739"/>
                    <a:gd name="connsiteX0" fmla="*/ 0 w 2088355"/>
                    <a:gd name="connsiteY0" fmla="*/ 2771027 h 2771027"/>
                    <a:gd name="connsiteX1" fmla="*/ 282051 w 2088355"/>
                    <a:gd name="connsiteY1" fmla="*/ 1342163 h 2771027"/>
                    <a:gd name="connsiteX2" fmla="*/ 696208 w 2088355"/>
                    <a:gd name="connsiteY2" fmla="*/ 909941 h 2771027"/>
                    <a:gd name="connsiteX3" fmla="*/ 1263778 w 2088355"/>
                    <a:gd name="connsiteY3" fmla="*/ 403857 h 2771027"/>
                    <a:gd name="connsiteX4" fmla="*/ 1717294 w 2088355"/>
                    <a:gd name="connsiteY4" fmla="*/ 132522 h 2771027"/>
                    <a:gd name="connsiteX5" fmla="*/ 2088355 w 2088355"/>
                    <a:gd name="connsiteY5" fmla="*/ 0 h 2771027"/>
                    <a:gd name="connsiteX0" fmla="*/ 0 w 2057301"/>
                    <a:gd name="connsiteY0" fmla="*/ 2911502 h 2911502"/>
                    <a:gd name="connsiteX1" fmla="*/ 250997 w 2057301"/>
                    <a:gd name="connsiteY1" fmla="*/ 1342163 h 2911502"/>
                    <a:gd name="connsiteX2" fmla="*/ 665154 w 2057301"/>
                    <a:gd name="connsiteY2" fmla="*/ 909941 h 2911502"/>
                    <a:gd name="connsiteX3" fmla="*/ 1232724 w 2057301"/>
                    <a:gd name="connsiteY3" fmla="*/ 403857 h 2911502"/>
                    <a:gd name="connsiteX4" fmla="*/ 1686240 w 2057301"/>
                    <a:gd name="connsiteY4" fmla="*/ 132522 h 2911502"/>
                    <a:gd name="connsiteX5" fmla="*/ 2057301 w 2057301"/>
                    <a:gd name="connsiteY5" fmla="*/ 0 h 2911502"/>
                    <a:gd name="connsiteX0" fmla="*/ 0 w 2057301"/>
                    <a:gd name="connsiteY0" fmla="*/ 2911502 h 2911502"/>
                    <a:gd name="connsiteX1" fmla="*/ 243233 w 2057301"/>
                    <a:gd name="connsiteY1" fmla="*/ 1429959 h 2911502"/>
                    <a:gd name="connsiteX2" fmla="*/ 665154 w 2057301"/>
                    <a:gd name="connsiteY2" fmla="*/ 909941 h 2911502"/>
                    <a:gd name="connsiteX3" fmla="*/ 1232724 w 2057301"/>
                    <a:gd name="connsiteY3" fmla="*/ 403857 h 2911502"/>
                    <a:gd name="connsiteX4" fmla="*/ 1686240 w 2057301"/>
                    <a:gd name="connsiteY4" fmla="*/ 132522 h 2911502"/>
                    <a:gd name="connsiteX5" fmla="*/ 2057301 w 2057301"/>
                    <a:gd name="connsiteY5" fmla="*/ 0 h 2911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7301" h="2911502">
                      <a:moveTo>
                        <a:pt x="0" y="2911502"/>
                      </a:moveTo>
                      <a:cubicBezTo>
                        <a:pt x="159026" y="2886102"/>
                        <a:pt x="132374" y="1763553"/>
                        <a:pt x="243233" y="1429959"/>
                      </a:cubicBezTo>
                      <a:cubicBezTo>
                        <a:pt x="354092" y="1096366"/>
                        <a:pt x="500239" y="1080958"/>
                        <a:pt x="665154" y="909941"/>
                      </a:cubicBezTo>
                      <a:cubicBezTo>
                        <a:pt x="830069" y="738924"/>
                        <a:pt x="1062543" y="533427"/>
                        <a:pt x="1232724" y="403857"/>
                      </a:cubicBezTo>
                      <a:cubicBezTo>
                        <a:pt x="1402905" y="274287"/>
                        <a:pt x="1555927" y="249583"/>
                        <a:pt x="1686240" y="132522"/>
                      </a:cubicBezTo>
                      <a:cubicBezTo>
                        <a:pt x="1816553" y="15461"/>
                        <a:pt x="1936927" y="7730"/>
                        <a:pt x="2057301" y="0"/>
                      </a:cubicBezTo>
                    </a:path>
                  </a:pathLst>
                </a:cu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8C19D8A-A7B7-05B7-1765-22E249C3D221}"/>
                    </a:ext>
                  </a:extLst>
                </p:cNvPr>
                <p:cNvCxnSpPr/>
                <p:nvPr/>
              </p:nvCxnSpPr>
              <p:spPr>
                <a:xfrm>
                  <a:off x="4533905" y="1470278"/>
                  <a:ext cx="0" cy="468012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43272C34-C069-CC30-0715-C7954A0D209A}"/>
                    </a:ext>
                  </a:extLst>
                </p:cNvPr>
                <p:cNvGrpSpPr/>
                <p:nvPr/>
              </p:nvGrpSpPr>
              <p:grpSpPr>
                <a:xfrm>
                  <a:off x="1668105" y="1288505"/>
                  <a:ext cx="5784215" cy="4876799"/>
                  <a:chOff x="1668105" y="1288505"/>
                  <a:chExt cx="5784215" cy="4876799"/>
                </a:xfrm>
              </p:grpSpPr>
              <p:cxnSp>
                <p:nvCxnSpPr>
                  <p:cNvPr id="140" name="Straight Connector 139">
                    <a:extLst>
                      <a:ext uri="{FF2B5EF4-FFF2-40B4-BE49-F238E27FC236}">
                        <a16:creationId xmlns:a16="http://schemas.microsoft.com/office/drawing/2014/main" id="{1B977097-2C4D-8566-5AC3-851A58074852}"/>
                      </a:ext>
                    </a:extLst>
                  </p:cNvPr>
                  <p:cNvCxnSpPr/>
                  <p:nvPr/>
                </p:nvCxnSpPr>
                <p:spPr>
                  <a:xfrm>
                    <a:off x="1668105" y="1288505"/>
                    <a:ext cx="0" cy="487679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D0BA29D0-93C0-F97E-DFEA-B23E495FE1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68105" y="6165304"/>
                    <a:ext cx="57842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21E2AEC4-4B37-1639-2194-8CC766840E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1878" y="2025434"/>
                  <a:ext cx="7143" cy="41398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9ADB8258-61FE-CF09-8BBA-524BCFAE0D78}"/>
                    </a:ext>
                  </a:extLst>
                </p:cNvPr>
                <p:cNvCxnSpPr/>
                <p:nvPr/>
              </p:nvCxnSpPr>
              <p:spPr>
                <a:xfrm>
                  <a:off x="5947096" y="2358150"/>
                  <a:ext cx="0" cy="380715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Left Brace 62">
                <a:extLst>
                  <a:ext uri="{FF2B5EF4-FFF2-40B4-BE49-F238E27FC236}">
                    <a16:creationId xmlns:a16="http://schemas.microsoft.com/office/drawing/2014/main" id="{56231F95-F34D-3D17-8165-A5045FE776F4}"/>
                  </a:ext>
                </a:extLst>
              </p:cNvPr>
              <p:cNvSpPr/>
              <p:nvPr/>
            </p:nvSpPr>
            <p:spPr>
              <a:xfrm rot="16200000" flipV="1">
                <a:off x="9835120" y="4079635"/>
                <a:ext cx="53876" cy="2356596"/>
              </a:xfrm>
              <a:prstGeom prst="lef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n>
                    <a:solidFill>
                      <a:srgbClr val="00B050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Left Brace 127">
                <a:extLst>
                  <a:ext uri="{FF2B5EF4-FFF2-40B4-BE49-F238E27FC236}">
                    <a16:creationId xmlns:a16="http://schemas.microsoft.com/office/drawing/2014/main" id="{5D5664BF-9353-6F95-EFFD-E88FD75192C5}"/>
                  </a:ext>
                </a:extLst>
              </p:cNvPr>
              <p:cNvSpPr/>
              <p:nvPr/>
            </p:nvSpPr>
            <p:spPr>
              <a:xfrm rot="5400000" flipH="1">
                <a:off x="6361611" y="3023821"/>
                <a:ext cx="91558" cy="4448308"/>
              </a:xfrm>
              <a:prstGeom prst="lef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Left Brace 128">
                <a:extLst>
                  <a:ext uri="{FF2B5EF4-FFF2-40B4-BE49-F238E27FC236}">
                    <a16:creationId xmlns:a16="http://schemas.microsoft.com/office/drawing/2014/main" id="{AA3A3814-FBA0-C730-A0CE-3D0F4ADB28C7}"/>
                  </a:ext>
                </a:extLst>
              </p:cNvPr>
              <p:cNvSpPr/>
              <p:nvPr/>
            </p:nvSpPr>
            <p:spPr>
              <a:xfrm rot="16200000" flipV="1">
                <a:off x="2609269" y="3744601"/>
                <a:ext cx="127919" cy="3020009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46CB701-7B64-B8E3-5D94-7823F314D642}"/>
                  </a:ext>
                </a:extLst>
              </p:cNvPr>
              <p:cNvSpPr txBox="1"/>
              <p:nvPr/>
            </p:nvSpPr>
            <p:spPr>
              <a:xfrm>
                <a:off x="4170790" y="3090335"/>
                <a:ext cx="44607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FP Quality of Care Delivery National Distribution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AD1E5C7-409E-88DC-830B-4B618FDD4E96}"/>
                  </a:ext>
                </a:extLst>
              </p:cNvPr>
              <p:cNvSpPr txBox="1"/>
              <p:nvPr/>
            </p:nvSpPr>
            <p:spPr>
              <a:xfrm>
                <a:off x="1224970" y="5425114"/>
                <a:ext cx="28136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3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2B8CBD8-A0E9-5950-FA85-6B779608E902}"/>
                  </a:ext>
                </a:extLst>
              </p:cNvPr>
              <p:cNvSpPr txBox="1"/>
              <p:nvPr/>
            </p:nvSpPr>
            <p:spPr>
              <a:xfrm>
                <a:off x="5004072" y="5417409"/>
                <a:ext cx="2087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2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F8DA1B4-A7C1-5406-6DA1-F4EBB922A24C}"/>
                  </a:ext>
                </a:extLst>
              </p:cNvPr>
              <p:cNvSpPr txBox="1"/>
              <p:nvPr/>
            </p:nvSpPr>
            <p:spPr>
              <a:xfrm>
                <a:off x="9238260" y="5409971"/>
                <a:ext cx="2087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Category 1</a:t>
                </a:r>
              </a:p>
            </p:txBody>
          </p:sp>
        </p:grp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95C8E1FC-80CC-C22A-62B5-A1BBB9574FE0}"/>
                </a:ext>
              </a:extLst>
            </p:cNvPr>
            <p:cNvSpPr/>
            <p:nvPr/>
          </p:nvSpPr>
          <p:spPr>
            <a:xfrm flipH="1">
              <a:off x="6136782" y="3267594"/>
              <a:ext cx="4977841" cy="1516162"/>
            </a:xfrm>
            <a:custGeom>
              <a:avLst/>
              <a:gdLst>
                <a:gd name="connsiteX0" fmla="*/ 0 w 2080591"/>
                <a:gd name="connsiteY0" fmla="*/ 2981739 h 2981739"/>
                <a:gd name="connsiteX1" fmla="*/ 437322 w 2080591"/>
                <a:gd name="connsiteY1" fmla="*/ 2835965 h 2981739"/>
                <a:gd name="connsiteX2" fmla="*/ 715617 w 2080591"/>
                <a:gd name="connsiteY2" fmla="*/ 24118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437322 w 2080591"/>
                <a:gd name="connsiteY1" fmla="*/ 2835965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94622 w 2080591"/>
                <a:gd name="connsiteY1" fmla="*/ 2553756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6799 w 2080591"/>
                <a:gd name="connsiteY2" fmla="*/ 2051296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2917 w 2080591"/>
                <a:gd name="connsiteY2" fmla="*/ 1770347 h 2981739"/>
                <a:gd name="connsiteX3" fmla="*/ 1298713 w 2080591"/>
                <a:gd name="connsiteY3" fmla="*/ 702365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72917 w 2080591"/>
                <a:gd name="connsiteY2" fmla="*/ 1770347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82977 w 2080591"/>
                <a:gd name="connsiteY1" fmla="*/ 2360603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51923 w 2080591"/>
                <a:gd name="connsiteY1" fmla="*/ 1974298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45744 w 2080591"/>
                <a:gd name="connsiteY2" fmla="*/ 1384043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72917 w 2080591"/>
                <a:gd name="connsiteY2" fmla="*/ 1050416 h 2981739"/>
                <a:gd name="connsiteX3" fmla="*/ 1263777 w 2080591"/>
                <a:gd name="connsiteY3" fmla="*/ 544331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305341 w 2080591"/>
                <a:gd name="connsiteY1" fmla="*/ 1675790 h 2981739"/>
                <a:gd name="connsiteX2" fmla="*/ 672917 w 2080591"/>
                <a:gd name="connsiteY2" fmla="*/ 1050416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274287 w 2080591"/>
                <a:gd name="connsiteY1" fmla="*/ 1342163 h 2981739"/>
                <a:gd name="connsiteX2" fmla="*/ 672917 w 2080591"/>
                <a:gd name="connsiteY2" fmla="*/ 1050416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0591"/>
                <a:gd name="connsiteY0" fmla="*/ 2981739 h 2981739"/>
                <a:gd name="connsiteX1" fmla="*/ 274287 w 2080591"/>
                <a:gd name="connsiteY1" fmla="*/ 1342163 h 2981739"/>
                <a:gd name="connsiteX2" fmla="*/ 688444 w 2080591"/>
                <a:gd name="connsiteY2" fmla="*/ 909941 h 2981739"/>
                <a:gd name="connsiteX3" fmla="*/ 1256014 w 2080591"/>
                <a:gd name="connsiteY3" fmla="*/ 403857 h 2981739"/>
                <a:gd name="connsiteX4" fmla="*/ 1709530 w 2080591"/>
                <a:gd name="connsiteY4" fmla="*/ 132522 h 2981739"/>
                <a:gd name="connsiteX5" fmla="*/ 2080591 w 2080591"/>
                <a:gd name="connsiteY5" fmla="*/ 0 h 2981739"/>
                <a:gd name="connsiteX0" fmla="*/ 0 w 2088355"/>
                <a:gd name="connsiteY0" fmla="*/ 2771027 h 2771027"/>
                <a:gd name="connsiteX1" fmla="*/ 282051 w 2088355"/>
                <a:gd name="connsiteY1" fmla="*/ 1342163 h 2771027"/>
                <a:gd name="connsiteX2" fmla="*/ 696208 w 2088355"/>
                <a:gd name="connsiteY2" fmla="*/ 909941 h 2771027"/>
                <a:gd name="connsiteX3" fmla="*/ 1263778 w 2088355"/>
                <a:gd name="connsiteY3" fmla="*/ 403857 h 2771027"/>
                <a:gd name="connsiteX4" fmla="*/ 1717294 w 2088355"/>
                <a:gd name="connsiteY4" fmla="*/ 132522 h 2771027"/>
                <a:gd name="connsiteX5" fmla="*/ 2088355 w 2088355"/>
                <a:gd name="connsiteY5" fmla="*/ 0 h 2771027"/>
                <a:gd name="connsiteX0" fmla="*/ 0 w 2057301"/>
                <a:gd name="connsiteY0" fmla="*/ 2911502 h 2911502"/>
                <a:gd name="connsiteX1" fmla="*/ 250997 w 2057301"/>
                <a:gd name="connsiteY1" fmla="*/ 1342163 h 2911502"/>
                <a:gd name="connsiteX2" fmla="*/ 665154 w 2057301"/>
                <a:gd name="connsiteY2" fmla="*/ 909941 h 2911502"/>
                <a:gd name="connsiteX3" fmla="*/ 1232724 w 2057301"/>
                <a:gd name="connsiteY3" fmla="*/ 403857 h 2911502"/>
                <a:gd name="connsiteX4" fmla="*/ 1686240 w 2057301"/>
                <a:gd name="connsiteY4" fmla="*/ 132522 h 2911502"/>
                <a:gd name="connsiteX5" fmla="*/ 2057301 w 2057301"/>
                <a:gd name="connsiteY5" fmla="*/ 0 h 2911502"/>
                <a:gd name="connsiteX0" fmla="*/ 0 w 2057301"/>
                <a:gd name="connsiteY0" fmla="*/ 2911502 h 2911502"/>
                <a:gd name="connsiteX1" fmla="*/ 243233 w 2057301"/>
                <a:gd name="connsiteY1" fmla="*/ 1429959 h 2911502"/>
                <a:gd name="connsiteX2" fmla="*/ 665154 w 2057301"/>
                <a:gd name="connsiteY2" fmla="*/ 909941 h 2911502"/>
                <a:gd name="connsiteX3" fmla="*/ 1232724 w 2057301"/>
                <a:gd name="connsiteY3" fmla="*/ 403857 h 2911502"/>
                <a:gd name="connsiteX4" fmla="*/ 1686240 w 2057301"/>
                <a:gd name="connsiteY4" fmla="*/ 132522 h 2911502"/>
                <a:gd name="connsiteX5" fmla="*/ 2057301 w 2057301"/>
                <a:gd name="connsiteY5" fmla="*/ 0 h 291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301" h="2911502">
                  <a:moveTo>
                    <a:pt x="0" y="2911502"/>
                  </a:moveTo>
                  <a:cubicBezTo>
                    <a:pt x="159026" y="2886102"/>
                    <a:pt x="132374" y="1763553"/>
                    <a:pt x="243233" y="1429959"/>
                  </a:cubicBezTo>
                  <a:cubicBezTo>
                    <a:pt x="354092" y="1096366"/>
                    <a:pt x="500239" y="1080958"/>
                    <a:pt x="665154" y="909941"/>
                  </a:cubicBezTo>
                  <a:cubicBezTo>
                    <a:pt x="830069" y="738924"/>
                    <a:pt x="1062543" y="533427"/>
                    <a:pt x="1232724" y="403857"/>
                  </a:cubicBezTo>
                  <a:cubicBezTo>
                    <a:pt x="1402905" y="274287"/>
                    <a:pt x="1555927" y="249583"/>
                    <a:pt x="1686240" y="132522"/>
                  </a:cubicBezTo>
                  <a:cubicBezTo>
                    <a:pt x="1816553" y="15461"/>
                    <a:pt x="1936927" y="7730"/>
                    <a:pt x="2057301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D9BD7E28-C5E9-7B51-5795-0F09525F90C2}"/>
              </a:ext>
            </a:extLst>
          </p:cNvPr>
          <p:cNvSpPr txBox="1"/>
          <p:nvPr/>
        </p:nvSpPr>
        <p:spPr>
          <a:xfrm>
            <a:off x="1013850" y="4711480"/>
            <a:ext cx="281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9F13B4-CB7D-7CF0-6363-6456C1460969}"/>
              </a:ext>
            </a:extLst>
          </p:cNvPr>
          <p:cNvSpPr txBox="1"/>
          <p:nvPr/>
        </p:nvSpPr>
        <p:spPr>
          <a:xfrm>
            <a:off x="172006" y="5716394"/>
            <a:ext cx="5531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National Below Average Performing FP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Below-average Clinical Process, Outcomes and other Measures.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Broad National Distribution of Family Practitioner (FP) Quality of Care.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33117AD-BF4E-2E15-F609-D7BCEF2D6BDD}"/>
              </a:ext>
            </a:extLst>
          </p:cNvPr>
          <p:cNvGrpSpPr/>
          <p:nvPr/>
        </p:nvGrpSpPr>
        <p:grpSpPr>
          <a:xfrm rot="5400000">
            <a:off x="2643939" y="2729027"/>
            <a:ext cx="462812" cy="5227870"/>
            <a:chOff x="0" y="0"/>
            <a:chExt cx="1244600" cy="1253989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F27999C-4304-D518-EF18-701A6B8AC951}"/>
                </a:ext>
              </a:extLst>
            </p:cNvPr>
            <p:cNvCxnSpPr/>
            <p:nvPr/>
          </p:nvCxnSpPr>
          <p:spPr>
            <a:xfrm>
              <a:off x="1231900" y="0"/>
              <a:ext cx="12700" cy="12539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2D5EE30-82BF-54AA-3B2E-BF81D2508987}"/>
                </a:ext>
              </a:extLst>
            </p:cNvPr>
            <p:cNvCxnSpPr/>
            <p:nvPr/>
          </p:nvCxnSpPr>
          <p:spPr>
            <a:xfrm>
              <a:off x="0" y="743707"/>
              <a:ext cx="1244600" cy="0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Left Brace 156">
            <a:extLst>
              <a:ext uri="{FF2B5EF4-FFF2-40B4-BE49-F238E27FC236}">
                <a16:creationId xmlns:a16="http://schemas.microsoft.com/office/drawing/2014/main" id="{0579A089-8095-8848-F516-3803685B9C84}"/>
              </a:ext>
            </a:extLst>
          </p:cNvPr>
          <p:cNvSpPr/>
          <p:nvPr/>
        </p:nvSpPr>
        <p:spPr>
          <a:xfrm rot="16200000" flipV="1">
            <a:off x="9150096" y="2963428"/>
            <a:ext cx="134837" cy="318952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60CD2D7-244A-87AD-FB7C-C48654FDC2B6}"/>
              </a:ext>
            </a:extLst>
          </p:cNvPr>
          <p:cNvSpPr txBox="1"/>
          <p:nvPr/>
        </p:nvSpPr>
        <p:spPr>
          <a:xfrm>
            <a:off x="7829111" y="4711480"/>
            <a:ext cx="2813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5FBEF32-2A04-ABA5-56A9-2D4A36F78A78}"/>
              </a:ext>
            </a:extLst>
          </p:cNvPr>
          <p:cNvSpPr txBox="1"/>
          <p:nvPr/>
        </p:nvSpPr>
        <p:spPr>
          <a:xfrm>
            <a:off x="6296230" y="5701251"/>
            <a:ext cx="584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National Above-Average Performing FP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Above-average Clinical Process, Outcomes and other Measures.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BA10237-C86D-684F-0F8B-26960A7BCA5B}"/>
              </a:ext>
            </a:extLst>
          </p:cNvPr>
          <p:cNvGrpSpPr/>
          <p:nvPr/>
        </p:nvGrpSpPr>
        <p:grpSpPr>
          <a:xfrm rot="5400000">
            <a:off x="8859031" y="2601954"/>
            <a:ext cx="462812" cy="5482016"/>
            <a:chOff x="0" y="1"/>
            <a:chExt cx="1244600" cy="1314950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E96C77D-C8CC-2E58-159D-66B52E6C6C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74425" y="657474"/>
              <a:ext cx="1314950" cy="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5AB1BF9-2008-34D0-C4A0-29EF271FDAC6}"/>
                </a:ext>
              </a:extLst>
            </p:cNvPr>
            <p:cNvCxnSpPr/>
            <p:nvPr/>
          </p:nvCxnSpPr>
          <p:spPr>
            <a:xfrm>
              <a:off x="0" y="614233"/>
              <a:ext cx="1244600" cy="0"/>
            </a:xfrm>
            <a:prstGeom prst="line">
              <a:avLst/>
            </a:prstGeom>
            <a:ln w="22225">
              <a:solidFill>
                <a:schemeClr val="accent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itle 1">
            <a:extLst>
              <a:ext uri="{FF2B5EF4-FFF2-40B4-BE49-F238E27FC236}">
                <a16:creationId xmlns:a16="http://schemas.microsoft.com/office/drawing/2014/main" id="{5054708A-1829-E75B-A303-20145A15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53" y="200798"/>
            <a:ext cx="8618804" cy="609398"/>
          </a:xfrm>
        </p:spPr>
        <p:txBody>
          <a:bodyPr vert="horz"/>
          <a:lstStyle/>
          <a:p>
            <a:r>
              <a:rPr lang="en-US" b="1" dirty="0"/>
              <a:t>A The Importance Measuring Family Practitioner Level Quality of Care Delivery: A Pragmatic, Real-World approach.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0C5714A-7DDB-EA7D-7104-568AE72573E5}"/>
              </a:ext>
            </a:extLst>
          </p:cNvPr>
          <p:cNvGrpSpPr/>
          <p:nvPr/>
        </p:nvGrpSpPr>
        <p:grpSpPr>
          <a:xfrm>
            <a:off x="9635458" y="187915"/>
            <a:ext cx="2015436" cy="532985"/>
            <a:chOff x="739215" y="117109"/>
            <a:chExt cx="2378877" cy="669276"/>
          </a:xfrm>
        </p:grpSpPr>
        <p:sp>
          <p:nvSpPr>
            <p:cNvPr id="170" name="Text Box 2">
              <a:extLst>
                <a:ext uri="{FF2B5EF4-FFF2-40B4-BE49-F238E27FC236}">
                  <a16:creationId xmlns:a16="http://schemas.microsoft.com/office/drawing/2014/main" id="{6799B138-FB22-89CC-F1A1-38C59E58B2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578614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171" name="Picture 17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6DB5A3E0-B4F5-4477-0057-7BAC79DA8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sp>
        <p:nvSpPr>
          <p:cNvPr id="173" name="Footer Placeholder 3">
            <a:extLst>
              <a:ext uri="{FF2B5EF4-FFF2-40B4-BE49-F238E27FC236}">
                <a16:creationId xmlns:a16="http://schemas.microsoft.com/office/drawing/2014/main" id="{BC6EF347-5A36-250B-AF5A-DE58286887C5}"/>
              </a:ext>
            </a:extLst>
          </p:cNvPr>
          <p:cNvSpPr txBox="1">
            <a:spLocks/>
          </p:cNvSpPr>
          <p:nvPr/>
        </p:nvSpPr>
        <p:spPr>
          <a:xfrm>
            <a:off x="3891360" y="6609571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 Eduard Delport, Medscheme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F38E7A-856A-6F79-D870-426B4387F264}"/>
              </a:ext>
            </a:extLst>
          </p:cNvPr>
          <p:cNvSpPr/>
          <p:nvPr/>
        </p:nvSpPr>
        <p:spPr>
          <a:xfrm>
            <a:off x="248434" y="2486347"/>
            <a:ext cx="5531854" cy="41708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9723E-6E99-E9A2-EDFA-28C64593A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9647" y="6214589"/>
            <a:ext cx="611734" cy="5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35" y="198470"/>
            <a:ext cx="9419547" cy="609398"/>
          </a:xfrm>
        </p:spPr>
        <p:txBody>
          <a:bodyPr vert="horz"/>
          <a:lstStyle/>
          <a:p>
            <a:r>
              <a:rPr lang="en-US" dirty="0"/>
              <a:t>Poor Quality of Care FPs with inadequate Chronic Condition Management:</a:t>
            </a:r>
            <a:br>
              <a:rPr lang="en-US" dirty="0"/>
            </a:br>
            <a:r>
              <a:rPr lang="en-US" dirty="0"/>
              <a:t>Increases ER care-seeking and hospital level acute NCD events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A36EE0-3F58-431B-960D-B0E2EA69FBFF}"/>
              </a:ext>
            </a:extLst>
          </p:cNvPr>
          <p:cNvGrpSpPr/>
          <p:nvPr/>
        </p:nvGrpSpPr>
        <p:grpSpPr>
          <a:xfrm>
            <a:off x="9661285" y="200709"/>
            <a:ext cx="1999884" cy="532985"/>
            <a:chOff x="739215" y="117109"/>
            <a:chExt cx="2360520" cy="669276"/>
          </a:xfrm>
        </p:grpSpPr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8AAB7182-2972-26BB-6F40-48F3B4054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478" y="117109"/>
              <a:ext cx="1560257" cy="669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2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REPI</a:t>
              </a:r>
              <a:r>
                <a:rPr lang="en-GB" sz="200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²</a:t>
              </a:r>
              <a: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br>
                <a:rPr lang="en-GB" sz="1050" b="1" kern="12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GB" sz="1000" b="1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Healthcare Analytics for Fami</a:t>
              </a:r>
              <a:r>
                <a:rPr lang="en-GB" sz="1000" b="1" dirty="0">
                  <a:latin typeface="Arial" panose="020B0604020202020204" pitchFamily="34" charset="0"/>
                  <a:ea typeface="Calibri" panose="020F0502020204030204" pitchFamily="34" charset="0"/>
                </a:rPr>
                <a:t>ly Practice</a:t>
              </a:r>
              <a:endParaRPr lang="en-Z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60" name="Picture 59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B8DB529-42D3-A962-C511-38A44F20C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739215" y="157417"/>
              <a:ext cx="745232" cy="628967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Typical Features of a “Supermarket Type” Family Practice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8A285FD-5901-A4E2-DB6D-0C3A1317AB46}"/>
              </a:ext>
            </a:extLst>
          </p:cNvPr>
          <p:cNvSpPr/>
          <p:nvPr/>
        </p:nvSpPr>
        <p:spPr>
          <a:xfrm>
            <a:off x="1600339" y="5772481"/>
            <a:ext cx="2242196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Practice Operations and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D44D8-C56C-2395-3F1B-9A9ECC26C3E2}"/>
              </a:ext>
            </a:extLst>
          </p:cNvPr>
          <p:cNvSpPr/>
          <p:nvPr/>
        </p:nvSpPr>
        <p:spPr>
          <a:xfrm>
            <a:off x="1600339" y="1784490"/>
            <a:ext cx="2592058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Poor Chronic Disease 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56A19-5546-DA6A-1F6E-4EBFFE794A4C}"/>
              </a:ext>
            </a:extLst>
          </p:cNvPr>
          <p:cNvSpPr/>
          <p:nvPr/>
        </p:nvSpPr>
        <p:spPr>
          <a:xfrm>
            <a:off x="1600339" y="3352158"/>
            <a:ext cx="191020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A78D2C-5A14-EDFA-F222-355F792A0F7E}"/>
              </a:ext>
            </a:extLst>
          </p:cNvPr>
          <p:cNvSpPr/>
          <p:nvPr/>
        </p:nvSpPr>
        <p:spPr>
          <a:xfrm>
            <a:off x="1588899" y="4599488"/>
            <a:ext cx="150795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Dispensing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86F76A-DABC-522E-DEEB-6E69D60CF8CD}"/>
              </a:ext>
            </a:extLst>
          </p:cNvPr>
          <p:cNvSpPr/>
          <p:nvPr/>
        </p:nvSpPr>
        <p:spPr>
          <a:xfrm>
            <a:off x="4702483" y="1526933"/>
            <a:ext cx="7235470" cy="13849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Under diagnosing of chronic disease: No screening protocols for high risk 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Under registration of chronic disease to scheme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Low % chronic disease in relation to average 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Poor REPI chronic disease and preventative care metrics.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EB5208-E83C-443A-4D93-CC4E5637D605}"/>
              </a:ext>
            </a:extLst>
          </p:cNvPr>
          <p:cNvSpPr/>
          <p:nvPr/>
        </p:nvSpPr>
        <p:spPr>
          <a:xfrm>
            <a:off x="4702483" y="3172595"/>
            <a:ext cx="6846159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High consultation volume per day with short consultation time of 5-7min.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1A83A7-9504-7F01-59FC-3BA5E2007EFD}"/>
              </a:ext>
            </a:extLst>
          </p:cNvPr>
          <p:cNvSpPr/>
          <p:nvPr/>
        </p:nvSpPr>
        <p:spPr>
          <a:xfrm>
            <a:off x="4702483" y="4045490"/>
            <a:ext cx="7235470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Uniform dispensing habits: </a:t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Dispensing same combination of tablets for various presenting complaints. (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Panamor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, Rub-Rub, Amoxil 250mg for 3days,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MultiVit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Low chronic medicine costs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514A6D-0875-3989-9C08-3158C8233DEC}"/>
              </a:ext>
            </a:extLst>
          </p:cNvPr>
          <p:cNvSpPr/>
          <p:nvPr/>
        </p:nvSpPr>
        <p:spPr>
          <a:xfrm>
            <a:off x="4702483" y="5642172"/>
            <a:ext cx="7116322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Typically, locum run practices.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Probability for using non-sanctioned locums </a:t>
            </a:r>
            <a:b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(Nurses, clinical associates, non-registered providers).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718C85-2644-7946-5219-0C41B9D7A930}"/>
              </a:ext>
            </a:extLst>
          </p:cNvPr>
          <p:cNvCxnSpPr>
            <a:cxnSpLocks/>
          </p:cNvCxnSpPr>
          <p:nvPr/>
        </p:nvCxnSpPr>
        <p:spPr>
          <a:xfrm>
            <a:off x="248434" y="3061840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25E34-9121-5DDB-F8F2-E35C4E336A00}"/>
              </a:ext>
            </a:extLst>
          </p:cNvPr>
          <p:cNvCxnSpPr>
            <a:cxnSpLocks/>
          </p:cNvCxnSpPr>
          <p:nvPr/>
        </p:nvCxnSpPr>
        <p:spPr>
          <a:xfrm>
            <a:off x="248434" y="1393200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BFB3C8E0-B388-155D-6E87-2EA5784269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3" r="54310"/>
          <a:stretch/>
        </p:blipFill>
        <p:spPr>
          <a:xfrm>
            <a:off x="439778" y="4437949"/>
            <a:ext cx="673100" cy="571501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D353A3-8787-E077-887B-8A1D701DFD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3" y="1879607"/>
            <a:ext cx="635000" cy="596900"/>
          </a:xfrm>
          <a:prstGeom prst="rect">
            <a:avLst/>
          </a:prstGeom>
        </p:spPr>
      </p:pic>
      <p:pic>
        <p:nvPicPr>
          <p:cNvPr id="33" name="Picture 32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5EE95737-5581-4D83-BBE7-FB6A83B0DB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8" y="3186560"/>
            <a:ext cx="736600" cy="609600"/>
          </a:xfrm>
          <a:prstGeom prst="rect">
            <a:avLst/>
          </a:prstGeom>
        </p:spPr>
      </p:pic>
      <p:pic>
        <p:nvPicPr>
          <p:cNvPr id="34" name="Picture 3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01E62C-4563-8DFF-1914-6E78220B6D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5" y="5804288"/>
            <a:ext cx="596900" cy="4953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CCB52D-857A-B2F2-21A1-0AD64217BEFF}"/>
              </a:ext>
            </a:extLst>
          </p:cNvPr>
          <p:cNvCxnSpPr>
            <a:cxnSpLocks/>
          </p:cNvCxnSpPr>
          <p:nvPr/>
        </p:nvCxnSpPr>
        <p:spPr>
          <a:xfrm>
            <a:off x="248434" y="3953620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D42B6E-E855-339D-0127-4EA127212A36}"/>
              </a:ext>
            </a:extLst>
          </p:cNvPr>
          <p:cNvCxnSpPr>
            <a:cxnSpLocks/>
          </p:cNvCxnSpPr>
          <p:nvPr/>
        </p:nvCxnSpPr>
        <p:spPr>
          <a:xfrm>
            <a:off x="248434" y="5437503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DF4E5EB-1EEE-F453-D9C1-6E15B684F3F1}"/>
              </a:ext>
            </a:extLst>
          </p:cNvPr>
          <p:cNvCxnSpPr>
            <a:cxnSpLocks/>
          </p:cNvCxnSpPr>
          <p:nvPr/>
        </p:nvCxnSpPr>
        <p:spPr>
          <a:xfrm>
            <a:off x="373195" y="6716865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CD2B7CF3-5F36-3EF3-D851-2585778340F5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</p:spTree>
    <p:extLst>
      <p:ext uri="{BB962C8B-B14F-4D97-AF65-F5344CB8AC3E}">
        <p14:creationId xmlns:p14="http://schemas.microsoft.com/office/powerpoint/2010/main" val="232625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E27FE2A6-D65A-DA80-050F-30E3D04F43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34271"/>
            <a:ext cx="8866543" cy="702608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A9AD11F0-17B0-8588-18FD-108C7C6A3B07}"/>
              </a:ext>
            </a:extLst>
          </p:cNvPr>
          <p:cNvSpPr txBox="1">
            <a:spLocks/>
          </p:cNvSpPr>
          <p:nvPr/>
        </p:nvSpPr>
        <p:spPr>
          <a:xfrm>
            <a:off x="171707" y="335889"/>
            <a:ext cx="882406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1D35EB6-DA97-5658-0526-97CA85B51C3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2291" b="7850"/>
          <a:stretch/>
        </p:blipFill>
        <p:spPr>
          <a:xfrm>
            <a:off x="9935110" y="198930"/>
            <a:ext cx="2085183" cy="523711"/>
          </a:xfrm>
          <a:prstGeom prst="rect">
            <a:avLst/>
          </a:prstGeom>
        </p:spPr>
      </p:pic>
      <p:sp>
        <p:nvSpPr>
          <p:cNvPr id="7" name="Line 60">
            <a:extLst>
              <a:ext uri="{FF2B5EF4-FFF2-40B4-BE49-F238E27FC236}">
                <a16:creationId xmlns:a16="http://schemas.microsoft.com/office/drawing/2014/main" id="{34F363DD-7555-81D2-146E-3F22081858BC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0" y="929586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6D14B2DD-5255-9946-A815-296F13282E8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83308" y="2231147"/>
            <a:ext cx="999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+mj-lt"/>
              <a:buAutoNum type="arabicPeriod"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Holistic Approach to Measuring Quality of Care Delivery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DECB99F6-D1DF-8D39-1DB7-FCA82120777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83308" y="2810395"/>
            <a:ext cx="1020910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+mj-lt"/>
              <a:buAutoNum type="arabicPeriod" startAt="2"/>
              <a:tabLst/>
              <a:defRPr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Effect of High-Quality, Well Funded Primary Care and Family Practice on Health Systems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6BA3928-ACE0-F6D1-4DF6-590FB279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73" y="1143308"/>
            <a:ext cx="9352437" cy="609398"/>
          </a:xfrm>
        </p:spPr>
        <p:txBody>
          <a:bodyPr vert="horz">
            <a:no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Examining Care Quality within Family Practice and the effect thereof on Healthcare System Sustainability.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D87130-E5E1-4A8A-6527-6BAE0DF53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2415" y="6000177"/>
            <a:ext cx="827878" cy="809539"/>
          </a:xfrm>
          <a:prstGeom prst="rect">
            <a:avLst/>
          </a:prstGeom>
        </p:spPr>
      </p:pic>
      <p:sp>
        <p:nvSpPr>
          <p:cNvPr id="5" name="Line 60">
            <a:extLst>
              <a:ext uri="{FF2B5EF4-FFF2-40B4-BE49-F238E27FC236}">
                <a16:creationId xmlns:a16="http://schemas.microsoft.com/office/drawing/2014/main" id="{EF33C9C7-9183-1022-73E1-B153747935C8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0" y="1957002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" name="Rectangle 59">
            <a:extLst>
              <a:ext uri="{FF2B5EF4-FFF2-40B4-BE49-F238E27FC236}">
                <a16:creationId xmlns:a16="http://schemas.microsoft.com/office/drawing/2014/main" id="{85E35D0B-0933-EAA9-87EE-BBDE3352ECE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261561" y="5539070"/>
            <a:ext cx="96138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Components of Care Management: Just Nominating A FP is not Enough </a:t>
            </a:r>
          </a:p>
        </p:txBody>
      </p:sp>
      <p:sp>
        <p:nvSpPr>
          <p:cNvPr id="10" name="Rectangle 59">
            <a:extLst>
              <a:ext uri="{FF2B5EF4-FFF2-40B4-BE49-F238E27FC236}">
                <a16:creationId xmlns:a16="http://schemas.microsoft.com/office/drawing/2014/main" id="{07178264-822A-8A89-8E1B-6195DA4061C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261562" y="3771777"/>
            <a:ext cx="7377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Intermountain Healthcare System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1" name="Rectangle 59">
            <a:extLst>
              <a:ext uri="{FF2B5EF4-FFF2-40B4-BE49-F238E27FC236}">
                <a16:creationId xmlns:a16="http://schemas.microsoft.com/office/drawing/2014/main" id="{F35C5D6A-710F-ECB9-5362-DB49E0280CD9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261562" y="4367895"/>
            <a:ext cx="7377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ChenMed and ChenMed Senior Medical Centers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2" name="Rectangle 59">
            <a:extLst>
              <a:ext uri="{FF2B5EF4-FFF2-40B4-BE49-F238E27FC236}">
                <a16:creationId xmlns:a16="http://schemas.microsoft.com/office/drawing/2014/main" id="{EE1D6DAD-4427-1B17-1792-AA6A793B0206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261562" y="4964013"/>
            <a:ext cx="86393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Lifespan: Rhode Island Healthcare System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2DD8EE16-425F-B78A-C825-42D9DA4328C4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261562" y="6135189"/>
            <a:ext cx="86393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Digital Aspects of Healthcare Delivery</a:t>
            </a:r>
          </a:p>
        </p:txBody>
      </p:sp>
    </p:spTree>
    <p:extLst>
      <p:ext uri="{BB962C8B-B14F-4D97-AF65-F5344CB8AC3E}">
        <p14:creationId xmlns:p14="http://schemas.microsoft.com/office/powerpoint/2010/main" val="3383782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E27FE2A6-D65A-DA80-050F-30E3D04F43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34271"/>
            <a:ext cx="8866543" cy="702608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A9AD11F0-17B0-8588-18FD-108C7C6A3B07}"/>
              </a:ext>
            </a:extLst>
          </p:cNvPr>
          <p:cNvSpPr txBox="1">
            <a:spLocks/>
          </p:cNvSpPr>
          <p:nvPr/>
        </p:nvSpPr>
        <p:spPr>
          <a:xfrm>
            <a:off x="171707" y="335889"/>
            <a:ext cx="8824063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2" rtl="0" eaLnBrk="1" fontAlgn="auto" latinLnBrk="0" hangingPunct="1">
              <a:lnSpc>
                <a:spcPct val="90000"/>
              </a:lnSpc>
              <a:spcBef>
                <a:spcPts val="606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1D35EB6-DA97-5658-0526-97CA85B51C3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2291" b="7850"/>
          <a:stretch/>
        </p:blipFill>
        <p:spPr>
          <a:xfrm>
            <a:off x="9935110" y="198930"/>
            <a:ext cx="2085183" cy="523711"/>
          </a:xfrm>
          <a:prstGeom prst="rect">
            <a:avLst/>
          </a:prstGeom>
        </p:spPr>
      </p:pic>
      <p:sp>
        <p:nvSpPr>
          <p:cNvPr id="7" name="Line 60">
            <a:extLst>
              <a:ext uri="{FF2B5EF4-FFF2-40B4-BE49-F238E27FC236}">
                <a16:creationId xmlns:a16="http://schemas.microsoft.com/office/drawing/2014/main" id="{34F363DD-7555-81D2-146E-3F22081858BC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0" y="929586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6BA3928-ACE0-F6D1-4DF6-590FB279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52" y="1143308"/>
            <a:ext cx="9352437" cy="609398"/>
          </a:xfrm>
        </p:spPr>
        <p:txBody>
          <a:bodyPr vert="horz">
            <a:noAutofit/>
          </a:bodyPr>
          <a:lstStyle/>
          <a:p>
            <a:pPr marR="0" lvl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tabLst/>
              <a:defRPr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ffect of High-Quality, Well Funded Primary Care and Family Practice on Health Systems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D87130-E5E1-4A8A-6527-6BAE0DF53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86195" y="6000177"/>
            <a:ext cx="734097" cy="717835"/>
          </a:xfrm>
          <a:prstGeom prst="rect">
            <a:avLst/>
          </a:prstGeom>
        </p:spPr>
      </p:pic>
      <p:sp>
        <p:nvSpPr>
          <p:cNvPr id="5" name="Line 60">
            <a:extLst>
              <a:ext uri="{FF2B5EF4-FFF2-40B4-BE49-F238E27FC236}">
                <a16:creationId xmlns:a16="http://schemas.microsoft.com/office/drawing/2014/main" id="{EF33C9C7-9183-1022-73E1-B153747935C8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0" y="2006114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" name="Rectangle 59">
            <a:extLst>
              <a:ext uri="{FF2B5EF4-FFF2-40B4-BE49-F238E27FC236}">
                <a16:creationId xmlns:a16="http://schemas.microsoft.com/office/drawing/2014/main" id="{85E35D0B-0933-EAA9-87EE-BBDE3352ECE4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618057" y="4557982"/>
            <a:ext cx="86393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Components of Care Management: Consulting a FP is not enough.</a:t>
            </a:r>
          </a:p>
        </p:txBody>
      </p:sp>
      <p:sp>
        <p:nvSpPr>
          <p:cNvPr id="10" name="Rectangle 59">
            <a:extLst>
              <a:ext uri="{FF2B5EF4-FFF2-40B4-BE49-F238E27FC236}">
                <a16:creationId xmlns:a16="http://schemas.microsoft.com/office/drawing/2014/main" id="{07178264-822A-8A89-8E1B-6195DA4061C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618057" y="2270468"/>
            <a:ext cx="7377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Intermountain Health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1" name="Rectangle 59">
            <a:extLst>
              <a:ext uri="{FF2B5EF4-FFF2-40B4-BE49-F238E27FC236}">
                <a16:creationId xmlns:a16="http://schemas.microsoft.com/office/drawing/2014/main" id="{F35C5D6A-710F-ECB9-5362-DB49E0280CD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618057" y="3023998"/>
            <a:ext cx="7377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ChenMed and ChenMed Senior Medical Centers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12" name="Rectangle 59">
            <a:extLst>
              <a:ext uri="{FF2B5EF4-FFF2-40B4-BE49-F238E27FC236}">
                <a16:creationId xmlns:a16="http://schemas.microsoft.com/office/drawing/2014/main" id="{EE1D6DAD-4427-1B17-1792-AA6A793B0206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618057" y="3797556"/>
            <a:ext cx="86393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Lifespan: Rhode Island Healthcare System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2DD8EE16-425F-B78A-C825-42D9DA4328C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618057" y="5318409"/>
            <a:ext cx="86393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Digital Aspects of Healthcare Delivery</a:t>
            </a:r>
          </a:p>
        </p:txBody>
      </p:sp>
      <p:sp>
        <p:nvSpPr>
          <p:cNvPr id="15" name="Rectangle 59">
            <a:extLst>
              <a:ext uri="{FF2B5EF4-FFF2-40B4-BE49-F238E27FC236}">
                <a16:creationId xmlns:a16="http://schemas.microsoft.com/office/drawing/2014/main" id="{D4CDB206-1906-8837-6D8D-A425512E655F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573694" y="6083768"/>
            <a:ext cx="761872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of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Care Practice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Roll of the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486356-0C23-7017-B1F4-7FAD747C3C48}"/>
              </a:ext>
            </a:extLst>
          </p:cNvPr>
          <p:cNvCxnSpPr>
            <a:cxnSpLocks/>
          </p:cNvCxnSpPr>
          <p:nvPr/>
        </p:nvCxnSpPr>
        <p:spPr>
          <a:xfrm>
            <a:off x="82556" y="5805125"/>
            <a:ext cx="1179287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8143FD-9295-0F2C-AFD8-66D603A4D719}"/>
              </a:ext>
            </a:extLst>
          </p:cNvPr>
          <p:cNvGrpSpPr/>
          <p:nvPr/>
        </p:nvGrpSpPr>
        <p:grpSpPr>
          <a:xfrm>
            <a:off x="2611052" y="6000177"/>
            <a:ext cx="504582" cy="809539"/>
            <a:chOff x="7200900" y="626333"/>
            <a:chExt cx="1244600" cy="125398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0804C46-2AE9-4E83-7F36-32ACD2E54BA8}"/>
                </a:ext>
              </a:extLst>
            </p:cNvPr>
            <p:cNvCxnSpPr/>
            <p:nvPr/>
          </p:nvCxnSpPr>
          <p:spPr>
            <a:xfrm>
              <a:off x="8432800" y="626333"/>
              <a:ext cx="12700" cy="125398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CE757B-E34D-147B-E4A4-13A69AA587C0}"/>
                </a:ext>
              </a:extLst>
            </p:cNvPr>
            <p:cNvCxnSpPr/>
            <p:nvPr/>
          </p:nvCxnSpPr>
          <p:spPr>
            <a:xfrm>
              <a:off x="7200900" y="1253327"/>
              <a:ext cx="1244600" cy="0"/>
            </a:xfrm>
            <a:prstGeom prst="line">
              <a:avLst/>
            </a:prstGeom>
            <a:ln w="22225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59">
            <a:extLst>
              <a:ext uri="{FF2B5EF4-FFF2-40B4-BE49-F238E27FC236}">
                <a16:creationId xmlns:a16="http://schemas.microsoft.com/office/drawing/2014/main" id="{B85E76A8-822C-F5B6-C4FC-AAC8291CDFDB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282138" y="6240196"/>
            <a:ext cx="282834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tabLst/>
              <a:defRPr/>
            </a:pPr>
            <a:r>
              <a:rPr lang="en-US" sz="2400" b="1" kern="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Who’s Roll?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98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14F-4CEB-8F4C-A56D-6A02AB2279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6321" y="133199"/>
            <a:ext cx="1544990" cy="55546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0A15B37-BD92-6505-B764-FE7931DB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89" y="210948"/>
            <a:ext cx="10188981" cy="498552"/>
          </a:xfrm>
        </p:spPr>
        <p:txBody>
          <a:bodyPr vert="horz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Quality, Well Funded Primary Care and Family Practice Models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9">
            <a:extLst>
              <a:ext uri="{FF2B5EF4-FFF2-40B4-BE49-F238E27FC236}">
                <a16:creationId xmlns:a16="http://schemas.microsoft.com/office/drawing/2014/main" id="{15293298-D765-0FEB-F8FB-AD5B232A682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17122" y="709500"/>
            <a:ext cx="117928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Learnings from the US HealthCare System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60">
            <a:extLst>
              <a:ext uri="{FF2B5EF4-FFF2-40B4-BE49-F238E27FC236}">
                <a16:creationId xmlns:a16="http://schemas.microsoft.com/office/drawing/2014/main" id="{FF8B26C4-C784-F3AD-B3C1-ECC31253A370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2000" y="986499"/>
            <a:ext cx="1179287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4422DAF-0E6D-3009-2D9A-6E4F71231EE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0067"/>
          <a:stretch/>
        </p:blipFill>
        <p:spPr>
          <a:xfrm>
            <a:off x="8220035" y="1240746"/>
            <a:ext cx="3971965" cy="24807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6AF102-CE7C-DF81-58AB-888E9C612E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289" r="4115"/>
          <a:stretch/>
        </p:blipFill>
        <p:spPr>
          <a:xfrm>
            <a:off x="3643253" y="1197742"/>
            <a:ext cx="4276652" cy="899499"/>
          </a:xfrm>
          <a:prstGeom prst="rect">
            <a:avLst/>
          </a:prstGeom>
        </p:spPr>
      </p:pic>
      <p:pic>
        <p:nvPicPr>
          <p:cNvPr id="1030" name="Picture 6" descr="Intermountain Healthcare and SCL Health Complete Merger">
            <a:extLst>
              <a:ext uri="{FF2B5EF4-FFF2-40B4-BE49-F238E27FC236}">
                <a16:creationId xmlns:a16="http://schemas.microsoft.com/office/drawing/2014/main" id="{F42C32A2-09AB-C459-AEEB-2B2C7A23A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5" b="15157"/>
          <a:stretch/>
        </p:blipFill>
        <p:spPr bwMode="auto">
          <a:xfrm>
            <a:off x="217122" y="1113656"/>
            <a:ext cx="2739656" cy="9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575FE3-777F-5F0E-CD0B-84E5BC70EAE5}"/>
              </a:ext>
            </a:extLst>
          </p:cNvPr>
          <p:cNvSpPr/>
          <p:nvPr/>
        </p:nvSpPr>
        <p:spPr>
          <a:xfrm>
            <a:off x="193852" y="2484252"/>
            <a:ext cx="7131621" cy="70788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According to the Kaiser Family Foundation, Utah's per capita spending on healthcare is 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below the US national average.</a:t>
            </a:r>
          </a:p>
        </p:txBody>
      </p:sp>
      <p:sp>
        <p:nvSpPr>
          <p:cNvPr id="4" name="Line 60">
            <a:extLst>
              <a:ext uri="{FF2B5EF4-FFF2-40B4-BE49-F238E27FC236}">
                <a16:creationId xmlns:a16="http://schemas.microsoft.com/office/drawing/2014/main" id="{23BFCEF2-B8A9-B9B7-1C28-AC82037DD611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0689" y="2130698"/>
            <a:ext cx="3106219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D6691-FC83-9FB5-969F-1B412ABBB6CD}"/>
              </a:ext>
            </a:extLst>
          </p:cNvPr>
          <p:cNvSpPr/>
          <p:nvPr/>
        </p:nvSpPr>
        <p:spPr>
          <a:xfrm>
            <a:off x="182000" y="3485282"/>
            <a:ext cx="6159445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President Barack Obama: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5FDED0-DA10-395C-1AC4-C82C28EED73B}"/>
              </a:ext>
            </a:extLst>
          </p:cNvPr>
          <p:cNvSpPr/>
          <p:nvPr/>
        </p:nvSpPr>
        <p:spPr>
          <a:xfrm>
            <a:off x="272097" y="5339244"/>
            <a:ext cx="2228992" cy="110799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Intermountain Health Outcomes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23BADA-762A-36B7-6CA1-4127E1C8D566}"/>
              </a:ext>
            </a:extLst>
          </p:cNvPr>
          <p:cNvCxnSpPr>
            <a:cxnSpLocks/>
          </p:cNvCxnSpPr>
          <p:nvPr/>
        </p:nvCxnSpPr>
        <p:spPr>
          <a:xfrm flipH="1">
            <a:off x="75062" y="4982967"/>
            <a:ext cx="1186850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6B4DFDD-01C1-508F-E344-8CBA611FAAC1}"/>
              </a:ext>
            </a:extLst>
          </p:cNvPr>
          <p:cNvSpPr/>
          <p:nvPr/>
        </p:nvSpPr>
        <p:spPr>
          <a:xfrm>
            <a:off x="3486590" y="5197840"/>
            <a:ext cx="8374784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30%-50%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health care spending is quality associated waste.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EA2EF0-E581-E512-C89B-579163DA5C5C}"/>
              </a:ext>
            </a:extLst>
          </p:cNvPr>
          <p:cNvSpPr/>
          <p:nvPr/>
        </p:nvSpPr>
        <p:spPr>
          <a:xfrm>
            <a:off x="3486590" y="5733342"/>
            <a:ext cx="8374784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ecrease ER Admissions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E0E5E0-20B1-8A24-9114-59CD594C344F}"/>
              </a:ext>
            </a:extLst>
          </p:cNvPr>
          <p:cNvSpPr/>
          <p:nvPr/>
        </p:nvSpPr>
        <p:spPr>
          <a:xfrm>
            <a:off x="3486590" y="6249618"/>
            <a:ext cx="8374784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ecrease in Hospital Admissions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D0D04D-A678-058A-F04A-9CD41DDFF131}"/>
              </a:ext>
            </a:extLst>
          </p:cNvPr>
          <p:cNvGrpSpPr/>
          <p:nvPr/>
        </p:nvGrpSpPr>
        <p:grpSpPr>
          <a:xfrm>
            <a:off x="2559618" y="5170732"/>
            <a:ext cx="504582" cy="1445021"/>
            <a:chOff x="7200900" y="626333"/>
            <a:chExt cx="1244600" cy="125398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2F330CD-D541-54B0-2B1B-0FEF4CC62430}"/>
                </a:ext>
              </a:extLst>
            </p:cNvPr>
            <p:cNvCxnSpPr/>
            <p:nvPr/>
          </p:nvCxnSpPr>
          <p:spPr>
            <a:xfrm>
              <a:off x="8432800" y="626333"/>
              <a:ext cx="12700" cy="125398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C1F3D42-D765-F6E3-32E0-0B9CD0A3DD02}"/>
                </a:ext>
              </a:extLst>
            </p:cNvPr>
            <p:cNvCxnSpPr/>
            <p:nvPr/>
          </p:nvCxnSpPr>
          <p:spPr>
            <a:xfrm>
              <a:off x="7200900" y="1253327"/>
              <a:ext cx="1244600" cy="0"/>
            </a:xfrm>
            <a:prstGeom prst="line">
              <a:avLst/>
            </a:prstGeom>
            <a:ln w="22225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C7D43CC-0F34-4F9B-160C-CE95DE1FC4D2}"/>
              </a:ext>
            </a:extLst>
          </p:cNvPr>
          <p:cNvSpPr/>
          <p:nvPr/>
        </p:nvSpPr>
        <p:spPr>
          <a:xfrm>
            <a:off x="589406" y="3958070"/>
            <a:ext cx="9422759" cy="6771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"We have long known that some places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like the Intermountain Healthcare in Utah, offer high-quality care at a cost below average."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89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14F-4CEB-8F4C-A56D-6A02AB2279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6321" y="133199"/>
            <a:ext cx="1544990" cy="55546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0A15B37-BD92-6505-B764-FE7931DB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" y="67491"/>
            <a:ext cx="10188981" cy="498552"/>
          </a:xfrm>
        </p:spPr>
        <p:txBody>
          <a:bodyPr vert="horz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Quality, Well Funded Primary Care and Family Practice Models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F6D798-11F3-AB4F-1AE4-ED605F260E8D}"/>
              </a:ext>
            </a:extLst>
          </p:cNvPr>
          <p:cNvGrpSpPr/>
          <p:nvPr/>
        </p:nvGrpSpPr>
        <p:grpSpPr>
          <a:xfrm>
            <a:off x="150689" y="514641"/>
            <a:ext cx="11827999" cy="276999"/>
            <a:chOff x="1895194" y="1243424"/>
            <a:chExt cx="1749495" cy="261777"/>
          </a:xfrm>
        </p:grpSpPr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15293298-D765-0FEB-F8FB-AD5B232A682C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900389" y="1243424"/>
              <a:ext cx="1744300" cy="26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Learnings from the US HealthCare System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60">
              <a:extLst>
                <a:ext uri="{FF2B5EF4-FFF2-40B4-BE49-F238E27FC236}">
                  <a16:creationId xmlns:a16="http://schemas.microsoft.com/office/drawing/2014/main" id="{FF8B26C4-C784-F3AD-B3C1-ECC31253A370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pic>
        <p:nvPicPr>
          <p:cNvPr id="1032" name="Picture 8" descr="Notes from Dr. Brent James Teaching at the Shingo Prize Conference - The MD  / Administration Split – Lean Blog">
            <a:extLst>
              <a:ext uri="{FF2B5EF4-FFF2-40B4-BE49-F238E27FC236}">
                <a16:creationId xmlns:a16="http://schemas.microsoft.com/office/drawing/2014/main" id="{514294A1-E59F-C15D-A21E-2872B1BFC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3247" r="3709" b="2781"/>
          <a:stretch/>
        </p:blipFill>
        <p:spPr bwMode="auto">
          <a:xfrm>
            <a:off x="119378" y="2310293"/>
            <a:ext cx="3573389" cy="4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ntermountain Healthcare and SCL Health Complete Merger">
            <a:extLst>
              <a:ext uri="{FF2B5EF4-FFF2-40B4-BE49-F238E27FC236}">
                <a16:creationId xmlns:a16="http://schemas.microsoft.com/office/drawing/2014/main" id="{1E8FCF65-C91E-D765-F769-741F57258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5" b="15157"/>
          <a:stretch/>
        </p:blipFill>
        <p:spPr bwMode="auto">
          <a:xfrm>
            <a:off x="185811" y="894621"/>
            <a:ext cx="2378581" cy="8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0">
            <a:extLst>
              <a:ext uri="{FF2B5EF4-FFF2-40B4-BE49-F238E27FC236}">
                <a16:creationId xmlns:a16="http://schemas.microsoft.com/office/drawing/2014/main" id="{06B1E68A-2FCF-D819-2FB9-3AE009EBD4F0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19379" y="2098758"/>
            <a:ext cx="5751138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B55EA-B887-EEA0-59F4-66279D77DBDA}"/>
              </a:ext>
            </a:extLst>
          </p:cNvPr>
          <p:cNvSpPr/>
          <p:nvPr/>
        </p:nvSpPr>
        <p:spPr>
          <a:xfrm>
            <a:off x="6047127" y="1533339"/>
            <a:ext cx="538844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 at the University of Utah school of Medicine, </a:t>
            </a:r>
            <a:br>
              <a:rPr lang="en-ZA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ZA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 Prof Harvard and Stanford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8CED5-ECFA-E870-3F42-8A9383F9357C}"/>
              </a:ext>
            </a:extLst>
          </p:cNvPr>
          <p:cNvSpPr/>
          <p:nvPr/>
        </p:nvSpPr>
        <p:spPr>
          <a:xfrm>
            <a:off x="3168797" y="1029264"/>
            <a:ext cx="1682290" cy="6771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sz="22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they do?</a:t>
            </a:r>
            <a:endParaRPr 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25D753-BC1B-C5A5-D057-4F161E59945F}"/>
              </a:ext>
            </a:extLst>
          </p:cNvPr>
          <p:cNvSpPr/>
          <p:nvPr/>
        </p:nvSpPr>
        <p:spPr>
          <a:xfrm>
            <a:off x="6047127" y="902809"/>
            <a:ext cx="6054357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Prof. Brent James: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Chief Quality Officer for the Intermountain Healthcare System.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7310B0-AD6B-924D-0C4A-A8B1DFA9A35F}"/>
              </a:ext>
            </a:extLst>
          </p:cNvPr>
          <p:cNvGrpSpPr/>
          <p:nvPr/>
        </p:nvGrpSpPr>
        <p:grpSpPr>
          <a:xfrm>
            <a:off x="5359051" y="859974"/>
            <a:ext cx="471116" cy="1125290"/>
            <a:chOff x="7200900" y="626333"/>
            <a:chExt cx="1244600" cy="157489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268848-60B2-CBB0-3D3B-FB2DD69DF804}"/>
                </a:ext>
              </a:extLst>
            </p:cNvPr>
            <p:cNvCxnSpPr>
              <a:cxnSpLocks/>
            </p:cNvCxnSpPr>
            <p:nvPr/>
          </p:nvCxnSpPr>
          <p:spPr>
            <a:xfrm>
              <a:off x="8432801" y="626333"/>
              <a:ext cx="0" cy="157489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2B1C8B-E606-7847-6BA2-37CFE9CA1EF1}"/>
                </a:ext>
              </a:extLst>
            </p:cNvPr>
            <p:cNvCxnSpPr/>
            <p:nvPr/>
          </p:nvCxnSpPr>
          <p:spPr>
            <a:xfrm>
              <a:off x="7200900" y="1253327"/>
              <a:ext cx="1244600" cy="0"/>
            </a:xfrm>
            <a:prstGeom prst="line">
              <a:avLst/>
            </a:prstGeom>
            <a:ln w="22225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1AAB4E5-08F8-4698-55FF-DB29B713BD1C}"/>
              </a:ext>
            </a:extLst>
          </p:cNvPr>
          <p:cNvSpPr/>
          <p:nvPr/>
        </p:nvSpPr>
        <p:spPr>
          <a:xfrm>
            <a:off x="3829749" y="2249331"/>
            <a:ext cx="7710942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Trained under Edward Denning - Foremost Manufacturing Quality Expert 20th Century.) Took Dennings Approach and Applied it to Healthcare.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BC7FE9-8B06-A930-3860-AAA63FFFFF70}"/>
              </a:ext>
            </a:extLst>
          </p:cNvPr>
          <p:cNvSpPr/>
          <p:nvPr/>
        </p:nvSpPr>
        <p:spPr>
          <a:xfrm>
            <a:off x="3829749" y="2923483"/>
            <a:ext cx="7710942" cy="58477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Says that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30% to 50%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all health care spending is quality associated waste. (Intermountain Healthcare System)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B2BD54-9CA0-71C1-1EDF-0B2B7BF58627}"/>
              </a:ext>
            </a:extLst>
          </p:cNvPr>
          <p:cNvSpPr/>
          <p:nvPr/>
        </p:nvSpPr>
        <p:spPr>
          <a:xfrm>
            <a:off x="3829749" y="4421896"/>
            <a:ext cx="2782807" cy="33855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sz="22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 the Answer?</a:t>
            </a:r>
            <a:endParaRPr 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766DA3-717B-3A69-DFC3-695FF6C7E295}"/>
              </a:ext>
            </a:extLst>
          </p:cNvPr>
          <p:cNvSpPr/>
          <p:nvPr/>
        </p:nvSpPr>
        <p:spPr>
          <a:xfrm>
            <a:off x="3829749" y="4894462"/>
            <a:ext cx="771094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Third Generation Medical Home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Primary Care Practice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8F1574-F18A-4CC0-BB8B-9A164906D2FB}"/>
              </a:ext>
            </a:extLst>
          </p:cNvPr>
          <p:cNvSpPr/>
          <p:nvPr/>
        </p:nvSpPr>
        <p:spPr>
          <a:xfrm>
            <a:off x="4232624" y="5336239"/>
            <a:ext cx="771094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Team Based Chronic Care Management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797689-E76C-7D51-907F-A67EA8543372}"/>
              </a:ext>
            </a:extLst>
          </p:cNvPr>
          <p:cNvSpPr/>
          <p:nvPr/>
        </p:nvSpPr>
        <p:spPr>
          <a:xfrm>
            <a:off x="4232624" y="5747250"/>
            <a:ext cx="771094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Mental and Behavioural Health Integration.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E962F0-998E-90EC-0A81-0A2D9D9ED58D}"/>
              </a:ext>
            </a:extLst>
          </p:cNvPr>
          <p:cNvSpPr/>
          <p:nvPr/>
        </p:nvSpPr>
        <p:spPr>
          <a:xfrm>
            <a:off x="4232624" y="6143683"/>
            <a:ext cx="771094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Health System and Medical aid Navigation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0C2DA0-AB96-5413-D99D-1088CCCEBB04}"/>
              </a:ext>
            </a:extLst>
          </p:cNvPr>
          <p:cNvSpPr/>
          <p:nvPr/>
        </p:nvSpPr>
        <p:spPr>
          <a:xfrm>
            <a:off x="4481058" y="3692839"/>
            <a:ext cx="771094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Inappropriate care, Avoidable care,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ariations in care, Inefficient care.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B87F66-CAEF-AEDA-7E81-18642B78B2BF}"/>
              </a:ext>
            </a:extLst>
          </p:cNvPr>
          <p:cNvCxnSpPr>
            <a:cxnSpLocks/>
          </p:cNvCxnSpPr>
          <p:nvPr/>
        </p:nvCxnSpPr>
        <p:spPr>
          <a:xfrm flipH="1">
            <a:off x="3752940" y="4294867"/>
            <a:ext cx="83485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7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14F-4CEB-8F4C-A56D-6A02AB2279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6321" y="133199"/>
            <a:ext cx="1544990" cy="55546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0A15B37-BD92-6505-B764-FE7931DB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" y="67491"/>
            <a:ext cx="10188981" cy="498552"/>
          </a:xfrm>
        </p:spPr>
        <p:txBody>
          <a:bodyPr vert="horz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Quality, Well Funded Primary Care and Family Practice Models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F6D798-11F3-AB4F-1AE4-ED605F260E8D}"/>
              </a:ext>
            </a:extLst>
          </p:cNvPr>
          <p:cNvGrpSpPr/>
          <p:nvPr/>
        </p:nvGrpSpPr>
        <p:grpSpPr>
          <a:xfrm>
            <a:off x="150689" y="514641"/>
            <a:ext cx="11827999" cy="276999"/>
            <a:chOff x="1895194" y="1243424"/>
            <a:chExt cx="1749495" cy="261777"/>
          </a:xfrm>
        </p:grpSpPr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15293298-D765-0FEB-F8FB-AD5B232A682C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900389" y="1243424"/>
              <a:ext cx="1744300" cy="26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Learnings from the US HealthCare System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60">
              <a:extLst>
                <a:ext uri="{FF2B5EF4-FFF2-40B4-BE49-F238E27FC236}">
                  <a16:creationId xmlns:a16="http://schemas.microsoft.com/office/drawing/2014/main" id="{FF8B26C4-C784-F3AD-B3C1-ECC31253A370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C255265-0215-8102-A4E2-5EAEE16F7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62" y="843041"/>
            <a:ext cx="2948537" cy="809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2CF79-74BA-ECF0-DEB3-90D0AD825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6832" y="877664"/>
            <a:ext cx="2855379" cy="809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F71AC-AC61-2283-74CB-C825330577B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5"/>
          <a:stretch/>
        </p:blipFill>
        <p:spPr>
          <a:xfrm>
            <a:off x="9088186" y="894620"/>
            <a:ext cx="2855380" cy="3284887"/>
          </a:xfrm>
          <a:prstGeom prst="rect">
            <a:avLst/>
          </a:prstGeom>
        </p:spPr>
      </p:pic>
      <p:sp>
        <p:nvSpPr>
          <p:cNvPr id="11" name="Line 60">
            <a:extLst>
              <a:ext uri="{FF2B5EF4-FFF2-40B4-BE49-F238E27FC236}">
                <a16:creationId xmlns:a16="http://schemas.microsoft.com/office/drawing/2014/main" id="{7E2164CF-36B3-C860-CCD0-82E1FA1B086E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5810" y="1687268"/>
            <a:ext cx="5403331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77D83-3CF9-A934-A68F-CEB89338B9F8}"/>
              </a:ext>
            </a:extLst>
          </p:cNvPr>
          <p:cNvSpPr/>
          <p:nvPr/>
        </p:nvSpPr>
        <p:spPr>
          <a:xfrm>
            <a:off x="185811" y="1766534"/>
            <a:ext cx="8714618" cy="101566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ChenMed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is a US based privately owned medical, management and technology company that delivers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high-touch and personalized primary care.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9E67B-B634-B1BD-46CA-654109DF3539}"/>
              </a:ext>
            </a:extLst>
          </p:cNvPr>
          <p:cNvSpPr/>
          <p:nvPr/>
        </p:nvSpPr>
        <p:spPr>
          <a:xfrm>
            <a:off x="142891" y="2916098"/>
            <a:ext cx="871461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Primary Care Centers, in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Cities, Across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States,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Employees.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4A21E-4339-2F64-9C8A-0076E60EEDF2}"/>
              </a:ext>
            </a:extLst>
          </p:cNvPr>
          <p:cNvSpPr/>
          <p:nvPr/>
        </p:nvSpPr>
        <p:spPr>
          <a:xfrm>
            <a:off x="142891" y="3494480"/>
            <a:ext cx="8874668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Full Capitated Risk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Medicare and Medicaid Patients: Per member per month fee. Completely financially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esponsible for all care components.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BCEA1-9DB9-6704-FF49-A424530954CB}"/>
              </a:ext>
            </a:extLst>
          </p:cNvPr>
          <p:cNvSpPr/>
          <p:nvPr/>
        </p:nvSpPr>
        <p:spPr>
          <a:xfrm>
            <a:off x="142891" y="4202735"/>
            <a:ext cx="10681989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ZA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40%</a:t>
            </a:r>
            <a:r>
              <a:rPr lang="en-ZA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Patients: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Qualify for both Medicare (elderly) and Medicaid (Low-income and no income).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720F14-4EEF-B6A0-F08B-FC0D9EFAA5BB}"/>
              </a:ext>
            </a:extLst>
          </p:cNvPr>
          <p:cNvSpPr/>
          <p:nvPr/>
        </p:nvSpPr>
        <p:spPr>
          <a:xfrm>
            <a:off x="11096885" y="3838877"/>
            <a:ext cx="881803" cy="28309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Miami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7B0970-7AB2-0E18-1939-B0B6F2E8E5A1}"/>
              </a:ext>
            </a:extLst>
          </p:cNvPr>
          <p:cNvSpPr/>
          <p:nvPr/>
        </p:nvSpPr>
        <p:spPr>
          <a:xfrm>
            <a:off x="330626" y="5485036"/>
            <a:ext cx="2228992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ChenMed’s Outcomes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C263E8-F8E2-F8B4-4CBB-15EC46B46C51}"/>
              </a:ext>
            </a:extLst>
          </p:cNvPr>
          <p:cNvCxnSpPr>
            <a:cxnSpLocks/>
          </p:cNvCxnSpPr>
          <p:nvPr/>
        </p:nvCxnSpPr>
        <p:spPr>
          <a:xfrm flipH="1">
            <a:off x="75062" y="4982967"/>
            <a:ext cx="1186850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3312198-0FD7-A7DC-8EDB-C68147F2EEA6}"/>
              </a:ext>
            </a:extLst>
          </p:cNvPr>
          <p:cNvSpPr/>
          <p:nvPr/>
        </p:nvSpPr>
        <p:spPr>
          <a:xfrm>
            <a:off x="3486590" y="5197840"/>
            <a:ext cx="8374784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30%-50% </a:t>
            </a:r>
            <a:r>
              <a:rPr lang="en-US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(Av. 33%)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Decrease Hospitalizations and ER Visits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0F1ECA-B357-1CDD-2B9D-B8A6BC4FD8F8}"/>
              </a:ext>
            </a:extLst>
          </p:cNvPr>
          <p:cNvSpPr/>
          <p:nvPr/>
        </p:nvSpPr>
        <p:spPr>
          <a:xfrm>
            <a:off x="3486590" y="5733342"/>
            <a:ext cx="8374784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ecrease in Congestive Heart Failure Admissions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38C4AD-2249-057C-939B-AFCABAEAF92E}"/>
              </a:ext>
            </a:extLst>
          </p:cNvPr>
          <p:cNvSpPr/>
          <p:nvPr/>
        </p:nvSpPr>
        <p:spPr>
          <a:xfrm>
            <a:off x="3486590" y="6249618"/>
            <a:ext cx="8374784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Decrease in Strokes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BD259D-2B7B-47D8-EDC4-A6EBED4EB7A7}"/>
              </a:ext>
            </a:extLst>
          </p:cNvPr>
          <p:cNvGrpSpPr/>
          <p:nvPr/>
        </p:nvGrpSpPr>
        <p:grpSpPr>
          <a:xfrm>
            <a:off x="2183971" y="5170732"/>
            <a:ext cx="880229" cy="1445021"/>
            <a:chOff x="7200900" y="626333"/>
            <a:chExt cx="1244600" cy="125398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EECD4A-CB8E-E417-791F-35708AC91F5D}"/>
                </a:ext>
              </a:extLst>
            </p:cNvPr>
            <p:cNvCxnSpPr/>
            <p:nvPr/>
          </p:nvCxnSpPr>
          <p:spPr>
            <a:xfrm>
              <a:off x="8432800" y="626333"/>
              <a:ext cx="12700" cy="125398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7502BE-1A3B-0814-3B47-5A4B3A551174}"/>
                </a:ext>
              </a:extLst>
            </p:cNvPr>
            <p:cNvCxnSpPr/>
            <p:nvPr/>
          </p:nvCxnSpPr>
          <p:spPr>
            <a:xfrm>
              <a:off x="7200900" y="1253327"/>
              <a:ext cx="1244600" cy="0"/>
            </a:xfrm>
            <a:prstGeom prst="line">
              <a:avLst/>
            </a:prstGeom>
            <a:ln w="22225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6418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5" progId="TCLayout.ActiveDocument.1">
                  <p:embed/>
                </p:oleObj>
              </mc:Choice>
              <mc:Fallback>
                <p:oleObj name="think-cell Slide" r:id="rId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14F-4CEB-8F4C-A56D-6A02AB2279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6321" y="133199"/>
            <a:ext cx="1544990" cy="55546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0A15B37-BD92-6505-B764-FE7931DB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" y="67491"/>
            <a:ext cx="10188981" cy="498552"/>
          </a:xfrm>
        </p:spPr>
        <p:txBody>
          <a:bodyPr vert="horz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Quality, Well Funded Primary Care and Family Practice Models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F6D798-11F3-AB4F-1AE4-ED605F260E8D}"/>
              </a:ext>
            </a:extLst>
          </p:cNvPr>
          <p:cNvGrpSpPr/>
          <p:nvPr/>
        </p:nvGrpSpPr>
        <p:grpSpPr>
          <a:xfrm>
            <a:off x="150689" y="514641"/>
            <a:ext cx="11827999" cy="276999"/>
            <a:chOff x="1895194" y="1243424"/>
            <a:chExt cx="1749495" cy="261777"/>
          </a:xfrm>
        </p:grpSpPr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15293298-D765-0FEB-F8FB-AD5B232A682C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900389" y="1243424"/>
              <a:ext cx="1744300" cy="26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Learnings from the US HealthCare System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60">
              <a:extLst>
                <a:ext uri="{FF2B5EF4-FFF2-40B4-BE49-F238E27FC236}">
                  <a16:creationId xmlns:a16="http://schemas.microsoft.com/office/drawing/2014/main" id="{FF8B26C4-C784-F3AD-B3C1-ECC31253A370}"/>
                </a:ext>
              </a:extLst>
            </p:cNvPr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C255265-0215-8102-A4E2-5EAEE16F7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63" y="914062"/>
            <a:ext cx="2688686" cy="738249"/>
          </a:xfrm>
          <a:prstGeom prst="rect">
            <a:avLst/>
          </a:prstGeom>
        </p:spPr>
      </p:pic>
      <p:sp>
        <p:nvSpPr>
          <p:cNvPr id="11" name="Line 60">
            <a:extLst>
              <a:ext uri="{FF2B5EF4-FFF2-40B4-BE49-F238E27FC236}">
                <a16:creationId xmlns:a16="http://schemas.microsoft.com/office/drawing/2014/main" id="{7E2164CF-36B3-C860-CCD0-82E1FA1B086E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5812" y="1709476"/>
            <a:ext cx="513620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4A21E-4339-2F64-9C8A-0076E60EEDF2}"/>
              </a:ext>
            </a:extLst>
          </p:cNvPr>
          <p:cNvSpPr/>
          <p:nvPr/>
        </p:nvSpPr>
        <p:spPr>
          <a:xfrm>
            <a:off x="2861136" y="1149754"/>
            <a:ext cx="313747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they do?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A3C58F-9E24-AE42-97C7-77641AE67CFD}"/>
              </a:ext>
            </a:extLst>
          </p:cNvPr>
          <p:cNvSpPr/>
          <p:nvPr/>
        </p:nvSpPr>
        <p:spPr>
          <a:xfrm>
            <a:off x="6137643" y="897675"/>
            <a:ext cx="6054357" cy="8309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CEO of ChenMed Dr. Chris Chen: Presentation to the US Department of Health and Human Services where 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lays out the ChenMed primary care strategy in detail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9B45E-BF70-5165-DB53-E60B3A9AA1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1" y="1852833"/>
            <a:ext cx="1490995" cy="14973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3798C7-383C-AD63-372E-8FC137FC6D92}"/>
              </a:ext>
            </a:extLst>
          </p:cNvPr>
          <p:cNvSpPr/>
          <p:nvPr/>
        </p:nvSpPr>
        <p:spPr>
          <a:xfrm>
            <a:off x="1806447" y="1899867"/>
            <a:ext cx="9514179" cy="13849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 Centered Medical Homes (Triple Aim):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 Multidisciplinary Team Approach: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Doctor, Nurse Practitioners and DNE, Case Mangers, Pharmacists, Social Groups.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Behavioural and Mental Health Support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Appropriate health system navigation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3EA05D-44CD-D24A-4C5C-E6EF3EEBD4F0}"/>
              </a:ext>
            </a:extLst>
          </p:cNvPr>
          <p:cNvSpPr/>
          <p:nvPr/>
        </p:nvSpPr>
        <p:spPr>
          <a:xfrm>
            <a:off x="2191143" y="3928833"/>
            <a:ext cx="11463212" cy="276998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 on Patient Panel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450 patients per primary care physician. (Average 345)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Minimum: Monthly Visit,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direct access via cell phone, and after hour services.</a:t>
            </a:r>
            <a:endParaRPr lang="en-Z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Retrain their Primary Care Physicians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Leadership, Engage Influence Patients, Customer Service, Health Syst. Nav via EMR.</a:t>
            </a:r>
            <a:endParaRPr lang="en-Z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 On-Site Pharmacies that Dispense 90%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Medications That Their Patients Need.</a:t>
            </a:r>
            <a:endParaRPr lang="en-Z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Door-to-Door Transportation 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Their Patients with a Minivan at No Extra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Holds Its Primary Care Physicians Accountable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b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Pay base rate comparable to market salary, 20-30% Bonus Based on Achieving</a:t>
            </a:r>
            <a:b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Those Outcomes – among the highest paid PCP in US. ($340 000 p/y)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EMR</a:t>
            </a:r>
            <a:r>
              <a:rPr lang="en-Z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Controls and Facilitates Clinical Workflow.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3A12E0-F0F4-EE7A-3183-C27E2D63333F}"/>
              </a:ext>
            </a:extLst>
          </p:cNvPr>
          <p:cNvGrpSpPr/>
          <p:nvPr/>
        </p:nvGrpSpPr>
        <p:grpSpPr>
          <a:xfrm>
            <a:off x="5527497" y="985515"/>
            <a:ext cx="471116" cy="666796"/>
            <a:chOff x="7200900" y="626333"/>
            <a:chExt cx="1244600" cy="125398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3416CBC-AA5F-DE02-BE61-3BC02E626D3F}"/>
                </a:ext>
              </a:extLst>
            </p:cNvPr>
            <p:cNvCxnSpPr/>
            <p:nvPr/>
          </p:nvCxnSpPr>
          <p:spPr>
            <a:xfrm>
              <a:off x="8432800" y="626333"/>
              <a:ext cx="12700" cy="1253989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558343-9CF3-EFE2-97F1-12A86DCE72A0}"/>
                </a:ext>
              </a:extLst>
            </p:cNvPr>
            <p:cNvCxnSpPr/>
            <p:nvPr/>
          </p:nvCxnSpPr>
          <p:spPr>
            <a:xfrm>
              <a:off x="7200900" y="1253327"/>
              <a:ext cx="1244600" cy="0"/>
            </a:xfrm>
            <a:prstGeom prst="line">
              <a:avLst/>
            </a:prstGeom>
            <a:ln w="22225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73C740B-ADB5-7189-5C8E-E42C8A79C18B}"/>
              </a:ext>
            </a:extLst>
          </p:cNvPr>
          <p:cNvSpPr/>
          <p:nvPr/>
        </p:nvSpPr>
        <p:spPr>
          <a:xfrm>
            <a:off x="2191143" y="3532418"/>
            <a:ext cx="313747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sz="24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else?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8C186A-4ABD-C10B-B53A-56AF08403E50}"/>
              </a:ext>
            </a:extLst>
          </p:cNvPr>
          <p:cNvSpPr/>
          <p:nvPr/>
        </p:nvSpPr>
        <p:spPr>
          <a:xfrm rot="16200000">
            <a:off x="-586617" y="4732747"/>
            <a:ext cx="2769990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 Centered Medical Homes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B9333C8-0291-C866-464B-54E637AF8B9F}"/>
              </a:ext>
            </a:extLst>
          </p:cNvPr>
          <p:cNvCxnSpPr>
            <a:cxnSpLocks/>
          </p:cNvCxnSpPr>
          <p:nvPr/>
        </p:nvCxnSpPr>
        <p:spPr>
          <a:xfrm flipV="1">
            <a:off x="1755075" y="3532418"/>
            <a:ext cx="0" cy="316640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7C7542-A841-1333-8489-19BA68AE7173}"/>
              </a:ext>
            </a:extLst>
          </p:cNvPr>
          <p:cNvCxnSpPr>
            <a:cxnSpLocks/>
          </p:cNvCxnSpPr>
          <p:nvPr/>
        </p:nvCxnSpPr>
        <p:spPr>
          <a:xfrm flipH="1">
            <a:off x="75062" y="3470097"/>
            <a:ext cx="1186850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798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5" progId="TCLayout.ActiveDocument.1">
                  <p:embed/>
                </p:oleObj>
              </mc:Choice>
              <mc:Fallback>
                <p:oleObj name="think-cell Slide" r:id="rId8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14F-4CEB-8F4C-A56D-6A02AB2279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6321" y="133199"/>
            <a:ext cx="1544990" cy="55546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0A15B37-BD92-6505-B764-FE7931DB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3" y="118862"/>
            <a:ext cx="10188981" cy="498552"/>
          </a:xfrm>
        </p:spPr>
        <p:txBody>
          <a:bodyPr vert="horz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Quality, Well Funded Primary Care and Family Practice Models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F6D798-11F3-AB4F-1AE4-ED605F260E8D}"/>
              </a:ext>
            </a:extLst>
          </p:cNvPr>
          <p:cNvGrpSpPr/>
          <p:nvPr/>
        </p:nvGrpSpPr>
        <p:grpSpPr>
          <a:xfrm>
            <a:off x="150689" y="514641"/>
            <a:ext cx="11827999" cy="276999"/>
            <a:chOff x="1895194" y="1243424"/>
            <a:chExt cx="1749495" cy="261777"/>
          </a:xfrm>
        </p:grpSpPr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15293298-D765-0FEB-F8FB-AD5B232A682C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900389" y="1243424"/>
              <a:ext cx="1744300" cy="26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Learnings from the US HealthCare System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60">
              <a:extLst>
                <a:ext uri="{FF2B5EF4-FFF2-40B4-BE49-F238E27FC236}">
                  <a16:creationId xmlns:a16="http://schemas.microsoft.com/office/drawing/2014/main" id="{FF8B26C4-C784-F3AD-B3C1-ECC31253A370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5" name="Line 60">
            <a:extLst>
              <a:ext uri="{FF2B5EF4-FFF2-40B4-BE49-F238E27FC236}">
                <a16:creationId xmlns:a16="http://schemas.microsoft.com/office/drawing/2014/main" id="{E70C7789-00F6-CEB9-038D-CEE7456ADA0D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85810" y="1560467"/>
            <a:ext cx="8765085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CF262-88A3-8DEA-2796-653CEC306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9" y="818748"/>
            <a:ext cx="3584805" cy="6658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19A33D-CE5A-0CB0-EC33-7C5A969A88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53" y="909126"/>
            <a:ext cx="2751335" cy="30232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75B01D-B297-CB5F-39B6-CD599F1BD6F7}"/>
              </a:ext>
            </a:extLst>
          </p:cNvPr>
          <p:cNvSpPr/>
          <p:nvPr/>
        </p:nvSpPr>
        <p:spPr>
          <a:xfrm>
            <a:off x="4182020" y="889951"/>
            <a:ext cx="2611971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Rhode Island Healthcare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BFDBDE-71DA-D24B-D4AE-0B31127FD159}"/>
              </a:ext>
            </a:extLst>
          </p:cNvPr>
          <p:cNvSpPr/>
          <p:nvPr/>
        </p:nvSpPr>
        <p:spPr>
          <a:xfrm>
            <a:off x="208884" y="1681800"/>
            <a:ext cx="8133732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Care Driven System, 165,000 patients, 150 Primary Care Clinicians (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Coastlands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Behavioural Health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(Gateway)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825979-AD62-88D4-FC32-36679570C3B8}"/>
              </a:ext>
            </a:extLst>
          </p:cNvPr>
          <p:cNvSpPr/>
          <p:nvPr/>
        </p:nvSpPr>
        <p:spPr>
          <a:xfrm>
            <a:off x="208884" y="2296937"/>
            <a:ext cx="7119183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Hospitals, 3 Academic Hospitals, Brown University.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6E7E19-9BFA-D563-1FE7-69EAB8E968F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4130" t="7837" r="4959" b="3728"/>
          <a:stretch/>
        </p:blipFill>
        <p:spPr>
          <a:xfrm>
            <a:off x="163310" y="3326370"/>
            <a:ext cx="4313810" cy="26118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1E0821-469C-43AF-EBF3-DC45DFC3E50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635" t="2116" r="5977" b="3738"/>
          <a:stretch/>
        </p:blipFill>
        <p:spPr>
          <a:xfrm>
            <a:off x="4637086" y="3360671"/>
            <a:ext cx="4313810" cy="25621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CD8F17-4136-3464-9009-9A00550156CC}"/>
              </a:ext>
            </a:extLst>
          </p:cNvPr>
          <p:cNvSpPr/>
          <p:nvPr/>
        </p:nvSpPr>
        <p:spPr>
          <a:xfrm>
            <a:off x="208884" y="2778458"/>
            <a:ext cx="8370037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Increased Primary Care Care- Capacity – more Primary Care Practices</a:t>
            </a:r>
          </a:p>
        </p:txBody>
      </p:sp>
      <p:sp>
        <p:nvSpPr>
          <p:cNvPr id="28" name="Line 60">
            <a:extLst>
              <a:ext uri="{FF2B5EF4-FFF2-40B4-BE49-F238E27FC236}">
                <a16:creationId xmlns:a16="http://schemas.microsoft.com/office/drawing/2014/main" id="{A83941B8-DAFE-EFAE-579A-87DCF4B04B39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85811" y="2654924"/>
            <a:ext cx="8765084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016B68C-4EEC-5211-E550-8175CE1C46F4}"/>
              </a:ext>
            </a:extLst>
          </p:cNvPr>
          <p:cNvSpPr txBox="1">
            <a:spLocks/>
          </p:cNvSpPr>
          <p:nvPr/>
        </p:nvSpPr>
        <p:spPr>
          <a:xfrm>
            <a:off x="229816" y="6066360"/>
            <a:ext cx="3952204" cy="6169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Primary Care-Capacity, Greater Health System Quality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4DAD885-48A3-D3F3-430C-BE7F9D63E07C}"/>
              </a:ext>
            </a:extLst>
          </p:cNvPr>
          <p:cNvSpPr txBox="1">
            <a:spLocks/>
          </p:cNvSpPr>
          <p:nvPr/>
        </p:nvSpPr>
        <p:spPr>
          <a:xfrm>
            <a:off x="4637086" y="6066360"/>
            <a:ext cx="3952204" cy="6169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Primary Care-Capacity, Less Overall Resource Spent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2B2DC2-B885-926A-7357-086B563507AF}"/>
              </a:ext>
            </a:extLst>
          </p:cNvPr>
          <p:cNvGrpSpPr/>
          <p:nvPr/>
        </p:nvGrpSpPr>
        <p:grpSpPr>
          <a:xfrm>
            <a:off x="8857139" y="4228367"/>
            <a:ext cx="285309" cy="2562142"/>
            <a:chOff x="8117068" y="245899"/>
            <a:chExt cx="328428" cy="1643971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A1591E8-A9A4-8484-B3FC-BBFD3081FA29}"/>
                </a:ext>
              </a:extLst>
            </p:cNvPr>
            <p:cNvCxnSpPr>
              <a:cxnSpLocks/>
            </p:cNvCxnSpPr>
            <p:nvPr/>
          </p:nvCxnSpPr>
          <p:spPr>
            <a:xfrm>
              <a:off x="8428837" y="245899"/>
              <a:ext cx="16650" cy="1643971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700DBD1-8A7D-0BAE-64DC-9939FECAFDB5}"/>
                </a:ext>
              </a:extLst>
            </p:cNvPr>
            <p:cNvCxnSpPr>
              <a:cxnSpLocks/>
            </p:cNvCxnSpPr>
            <p:nvPr/>
          </p:nvCxnSpPr>
          <p:spPr>
            <a:xfrm>
              <a:off x="8117068" y="1629088"/>
              <a:ext cx="328428" cy="0"/>
            </a:xfrm>
            <a:prstGeom prst="line">
              <a:avLst/>
            </a:prstGeom>
            <a:ln w="22225">
              <a:solidFill>
                <a:schemeClr val="tx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7FAD42E-15EB-A8BF-4CC0-C720FCF9A13C}"/>
              </a:ext>
            </a:extLst>
          </p:cNvPr>
          <p:cNvSpPr/>
          <p:nvPr/>
        </p:nvSpPr>
        <p:spPr>
          <a:xfrm>
            <a:off x="8702826" y="4129498"/>
            <a:ext cx="31224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primary care health care spend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0AE11C-5CCC-C04A-4541-0362D1E793E4}"/>
              </a:ext>
            </a:extLst>
          </p:cNvPr>
          <p:cNvSpPr/>
          <p:nvPr/>
        </p:nvSpPr>
        <p:spPr>
          <a:xfrm>
            <a:off x="8749554" y="5327696"/>
            <a:ext cx="31224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20-30%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decrease in overall healthcare cost</a:t>
            </a:r>
          </a:p>
        </p:txBody>
      </p:sp>
    </p:spTree>
    <p:extLst>
      <p:ext uri="{BB962C8B-B14F-4D97-AF65-F5344CB8AC3E}">
        <p14:creationId xmlns:p14="http://schemas.microsoft.com/office/powerpoint/2010/main" val="148348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5" progId="TCLayout.ActiveDocument.1">
                  <p:embed/>
                </p:oleObj>
              </mc:Choice>
              <mc:Fallback>
                <p:oleObj name="think-cell Slide" r:id="rId5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82" y="201488"/>
            <a:ext cx="9294242" cy="1218795"/>
          </a:xfrm>
        </p:spPr>
        <p:txBody>
          <a:bodyPr vert="horz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University of Minnesota Medical School: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omponents of Care Management Leading to Superior Diabetes and Chronic Disease Outcomes 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4F9BF-8E78-BE93-B14A-C995DA9B86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97EDF-5C33-A441-BF0C-78FBBBA722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95" t="6597" r="1840" b="7826"/>
          <a:stretch/>
        </p:blipFill>
        <p:spPr>
          <a:xfrm>
            <a:off x="8219808" y="1435601"/>
            <a:ext cx="3340558" cy="1118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07C7F5-D2EA-9442-6714-B459BEEFDBCB}"/>
              </a:ext>
            </a:extLst>
          </p:cNvPr>
          <p:cNvSpPr/>
          <p:nvPr/>
        </p:nvSpPr>
        <p:spPr>
          <a:xfrm>
            <a:off x="165682" y="1353802"/>
            <a:ext cx="8303174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Chronic Disease Care Checklist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1728D3-9BDD-033A-327C-A31770D22B1E}"/>
              </a:ext>
            </a:extLst>
          </p:cNvPr>
          <p:cNvSpPr/>
          <p:nvPr/>
        </p:nvSpPr>
        <p:spPr>
          <a:xfrm>
            <a:off x="641105" y="1748159"/>
            <a:ext cx="7059906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Atul Gawande's surgery checklist improved surgical outcomes.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EE2441-532C-ECB7-055B-5BAC022575FD}"/>
              </a:ext>
            </a:extLst>
          </p:cNvPr>
          <p:cNvSpPr/>
          <p:nvPr/>
        </p:nvSpPr>
        <p:spPr>
          <a:xfrm>
            <a:off x="631635" y="2113025"/>
            <a:ext cx="6837509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Something as simple as a checklist of standards-of-care for diabetes also improves outcomes.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D4BF63-77B1-DDC3-13D6-AEAACEE48CBE}"/>
              </a:ext>
            </a:extLst>
          </p:cNvPr>
          <p:cNvSpPr/>
          <p:nvPr/>
        </p:nvSpPr>
        <p:spPr>
          <a:xfrm>
            <a:off x="165682" y="3196237"/>
            <a:ext cx="3646846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Guideline-Based Screenings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5EAFDC-6EDD-CDE4-7EA0-5F458F8E9D39}"/>
              </a:ext>
            </a:extLst>
          </p:cNvPr>
          <p:cNvSpPr/>
          <p:nvPr/>
        </p:nvSpPr>
        <p:spPr>
          <a:xfrm>
            <a:off x="631636" y="3559411"/>
            <a:ext cx="4500810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 and gender appropriate screenings.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3F5986-C135-0AFD-F246-4DEB9154D563}"/>
              </a:ext>
            </a:extLst>
          </p:cNvPr>
          <p:cNvSpPr/>
          <p:nvPr/>
        </p:nvSpPr>
        <p:spPr>
          <a:xfrm>
            <a:off x="631636" y="3922585"/>
            <a:ext cx="6763103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Hypertension, high cholesterol, depression, cigarette smoking, alcohol abuse and other health concerns.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4F07A1-A058-D552-C95C-BBA07AB508E8}"/>
              </a:ext>
            </a:extLst>
          </p:cNvPr>
          <p:cNvSpPr/>
          <p:nvPr/>
        </p:nvSpPr>
        <p:spPr>
          <a:xfrm>
            <a:off x="641105" y="4562758"/>
            <a:ext cx="6486373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Vital to preventing disability, suffering and even death in those with diabetes.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72331F-AA51-6CF6-30AA-F78C1687B8F7}"/>
              </a:ext>
            </a:extLst>
          </p:cNvPr>
          <p:cNvSpPr/>
          <p:nvPr/>
        </p:nvSpPr>
        <p:spPr>
          <a:xfrm>
            <a:off x="165682" y="5221894"/>
            <a:ext cx="7303463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Shared Decision-Making and counselling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F1811B-0054-BF73-45DF-57BEFFA0F8F3}"/>
              </a:ext>
            </a:extLst>
          </p:cNvPr>
          <p:cNvSpPr/>
          <p:nvPr/>
        </p:nvSpPr>
        <p:spPr>
          <a:xfrm>
            <a:off x="631637" y="5566105"/>
            <a:ext cx="6917082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collaborative dialogue between patient and physician around what are reasonable Management Options for Each Individual.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4D9BEF-A19C-0DC8-DAE9-03F99E7163F1}"/>
              </a:ext>
            </a:extLst>
          </p:cNvPr>
          <p:cNvSpPr/>
          <p:nvPr/>
        </p:nvSpPr>
        <p:spPr>
          <a:xfrm>
            <a:off x="631637" y="6206274"/>
            <a:ext cx="7069374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Everyone's situation is unique, and that uniqueness must be considered in the care plan.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58658F-07FE-F808-C53E-BCC827B23B63}"/>
              </a:ext>
            </a:extLst>
          </p:cNvPr>
          <p:cNvGrpSpPr/>
          <p:nvPr/>
        </p:nvGrpSpPr>
        <p:grpSpPr>
          <a:xfrm rot="10800000">
            <a:off x="7882756" y="1331088"/>
            <a:ext cx="634623" cy="5429184"/>
            <a:chOff x="6005702" y="566419"/>
            <a:chExt cx="2674207" cy="132490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A492F14-E61C-FBE8-12DC-D774F9E827B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667204" y="566419"/>
              <a:ext cx="0" cy="13249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B5B84-7838-CF24-B4D3-B7CC98F070A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6005702" y="1313739"/>
              <a:ext cx="2674207" cy="0"/>
            </a:xfrm>
            <a:prstGeom prst="line">
              <a:avLst/>
            </a:prstGeom>
            <a:ln w="22225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3">
            <a:extLst>
              <a:ext uri="{FF2B5EF4-FFF2-40B4-BE49-F238E27FC236}">
                <a16:creationId xmlns:a16="http://schemas.microsoft.com/office/drawing/2014/main" id="{1015CA36-189A-C938-CA5B-DD186AA5908E}"/>
              </a:ext>
            </a:extLst>
          </p:cNvPr>
          <p:cNvSpPr txBox="1"/>
          <p:nvPr/>
        </p:nvSpPr>
        <p:spPr>
          <a:xfrm>
            <a:off x="8866598" y="3357849"/>
            <a:ext cx="3513757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10.8%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Improvement Achieving performance measures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F8D052-1893-153C-3D98-F637A9683FED}"/>
              </a:ext>
            </a:extLst>
          </p:cNvPr>
          <p:cNvSpPr/>
          <p:nvPr/>
        </p:nvSpPr>
        <p:spPr>
          <a:xfrm>
            <a:off x="8189028" y="5220827"/>
            <a:ext cx="3537624" cy="13849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Prolonged Consultation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Virtual care follow up consultations.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increase chronic care seeking events.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4857B4-1DA0-D296-2158-F20E7330C830}"/>
              </a:ext>
            </a:extLst>
          </p:cNvPr>
          <p:cNvSpPr/>
          <p:nvPr/>
        </p:nvSpPr>
        <p:spPr>
          <a:xfrm>
            <a:off x="7958066" y="4856518"/>
            <a:ext cx="7303463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Health System and Funding Aspects</a:t>
            </a:r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71D3D2B1-D95C-D827-A7B2-8275F98EBCBD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D9D787-53E6-1203-3D30-6BE02C8AA4E6}"/>
              </a:ext>
            </a:extLst>
          </p:cNvPr>
          <p:cNvSpPr/>
          <p:nvPr/>
        </p:nvSpPr>
        <p:spPr>
          <a:xfrm>
            <a:off x="631636" y="2746888"/>
            <a:ext cx="5931202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Chronic Patient Panel Manager or Dashboard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DCB18A-6B78-9E77-842E-FF70F5261B33}"/>
              </a:ext>
            </a:extLst>
          </p:cNvPr>
          <p:cNvSpPr/>
          <p:nvPr/>
        </p:nvSpPr>
        <p:spPr>
          <a:xfrm>
            <a:off x="8104857" y="2662174"/>
            <a:ext cx="4087143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ZA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Minnesota Medical School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60">
            <a:extLst>
              <a:ext uri="{FF2B5EF4-FFF2-40B4-BE49-F238E27FC236}">
                <a16:creationId xmlns:a16="http://schemas.microsoft.com/office/drawing/2014/main" id="{85623B6C-99E5-6309-A18E-600018B0A9C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7804" y="1195060"/>
            <a:ext cx="1147256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9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4" imgH="345" progId="TCLayout.ActiveDocument.1">
                  <p:embed/>
                </p:oleObj>
              </mc:Choice>
              <mc:Fallback>
                <p:oleObj name="think-cell Slide" r:id="rId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2" y="262840"/>
            <a:ext cx="8708616" cy="609398"/>
          </a:xfrm>
        </p:spPr>
        <p:txBody>
          <a:bodyPr vert="horz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Evidence-based Practice Management Strategies To Improve Quality Of Care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4F9BF-8E78-BE93-B14A-C995DA9B86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262B632-515E-8A32-FEEB-40F21CCB2560}"/>
              </a:ext>
            </a:extLst>
          </p:cNvPr>
          <p:cNvGrpSpPr/>
          <p:nvPr/>
        </p:nvGrpSpPr>
        <p:grpSpPr>
          <a:xfrm>
            <a:off x="157982" y="1018763"/>
            <a:ext cx="11728389" cy="321381"/>
            <a:chOff x="1895194" y="1228202"/>
            <a:chExt cx="1835637" cy="321381"/>
          </a:xfrm>
        </p:grpSpPr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840BE181-E4A6-CB64-72DD-4EAA3A4DB988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228202"/>
              <a:ext cx="17443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Evidence-based and Approach To Integrating Technology Solutions Within One's Practice </a:t>
              </a:r>
            </a:p>
          </p:txBody>
        </p:sp>
        <p:sp>
          <p:nvSpPr>
            <p:cNvPr id="5" name="Line 60">
              <a:extLst>
                <a:ext uri="{FF2B5EF4-FFF2-40B4-BE49-F238E27FC236}">
                  <a16:creationId xmlns:a16="http://schemas.microsoft.com/office/drawing/2014/main" id="{77DDB2C8-9226-03B2-1DB5-8124570882C4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49583"/>
              <a:ext cx="18356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 startAt="3"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3434C6-379E-78DE-04D6-70D9F4566916}"/>
              </a:ext>
            </a:extLst>
          </p:cNvPr>
          <p:cNvGrpSpPr/>
          <p:nvPr/>
        </p:nvGrpSpPr>
        <p:grpSpPr>
          <a:xfrm>
            <a:off x="376730" y="2157355"/>
            <a:ext cx="10852924" cy="4700645"/>
            <a:chOff x="376730" y="1777852"/>
            <a:chExt cx="10852924" cy="4700645"/>
          </a:xfrm>
        </p:grpSpPr>
        <p:pic>
          <p:nvPicPr>
            <p:cNvPr id="17" name="Picture 2" descr="image.png">
              <a:extLst>
                <a:ext uri="{FF2B5EF4-FFF2-40B4-BE49-F238E27FC236}">
                  <a16:creationId xmlns:a16="http://schemas.microsoft.com/office/drawing/2014/main" id="{6121E734-F7BB-4E3E-9E5A-33A0F9BFE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30" y="1777852"/>
              <a:ext cx="6935993" cy="4700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7120D3-1C0C-F819-377F-C99B48A5D682}"/>
                </a:ext>
              </a:extLst>
            </p:cNvPr>
            <p:cNvSpPr/>
            <p:nvPr/>
          </p:nvSpPr>
          <p:spPr>
            <a:xfrm>
              <a:off x="7676611" y="2882436"/>
              <a:ext cx="3553043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Telemedicine and Virtual Care Application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E5DFCC-153F-4D9A-B85A-9FFE3131D658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>
              <a:off x="6096000" y="2269352"/>
              <a:ext cx="1580611" cy="15224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F198DE-0C66-35C9-A7C4-A06398875D1B}"/>
                </a:ext>
              </a:extLst>
            </p:cNvPr>
            <p:cNvSpPr/>
            <p:nvPr/>
          </p:nvSpPr>
          <p:spPr>
            <a:xfrm>
              <a:off x="7676611" y="3712675"/>
              <a:ext cx="3306464" cy="83099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Provider facing Electronic Health Record keeping and Application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B43A78-9F5E-0BB8-8959-C3F6C7839AC2}"/>
                </a:ext>
              </a:extLst>
            </p:cNvPr>
            <p:cNvSpPr/>
            <p:nvPr/>
          </p:nvSpPr>
          <p:spPr>
            <a:xfrm>
              <a:off x="7676611" y="1992353"/>
              <a:ext cx="330646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of Drone Based Delivery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C549C23-3A6E-1DC5-106C-B9618BCED4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5290" y="3049497"/>
              <a:ext cx="2981321" cy="13279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43E7F40-298B-D3DD-4D7B-BA7C10C5B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5390" y="3874141"/>
              <a:ext cx="3161221" cy="6695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199C87D-B3CF-6FCF-E501-D456371C9007}"/>
              </a:ext>
            </a:extLst>
          </p:cNvPr>
          <p:cNvSpPr/>
          <p:nvPr/>
        </p:nvSpPr>
        <p:spPr>
          <a:xfrm>
            <a:off x="830788" y="1780621"/>
            <a:ext cx="8303174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Understanding and Applying the Gartner Technology Hype-Cycle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ooter Placeholder 3">
            <a:extLst>
              <a:ext uri="{FF2B5EF4-FFF2-40B4-BE49-F238E27FC236}">
                <a16:creationId xmlns:a16="http://schemas.microsoft.com/office/drawing/2014/main" id="{4D28DAF6-FA9C-0A73-ACDA-6AB72726F9AF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A96C6F-36B1-A4EB-8DAC-6E127C119C23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397611" y="2657016"/>
            <a:ext cx="1746505" cy="4559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4209DAD-533C-D831-B21F-7C3C0B58D6BB}"/>
              </a:ext>
            </a:extLst>
          </p:cNvPr>
          <p:cNvSpPr/>
          <p:nvPr/>
        </p:nvSpPr>
        <p:spPr>
          <a:xfrm>
            <a:off x="4144116" y="2518516"/>
            <a:ext cx="3306464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Metaverse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84DD6A-B94E-7D81-EB5C-7D077E4DD8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9654" y="5952034"/>
            <a:ext cx="760769" cy="7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1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EF594D1-ABE2-82B5-211B-88B8DD371D1D}"/>
              </a:ext>
            </a:extLst>
          </p:cNvPr>
          <p:cNvSpPr txBox="1"/>
          <p:nvPr/>
        </p:nvSpPr>
        <p:spPr>
          <a:xfrm>
            <a:off x="582027" y="1707169"/>
            <a:ext cx="8603070" cy="274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“Double” electronic medical record keeping input needed from doctor.</a:t>
            </a:r>
          </a:p>
        </p:txBody>
      </p:sp>
      <p:sp>
        <p:nvSpPr>
          <p:cNvPr id="3" name="Textfeld 33">
            <a:extLst>
              <a:ext uri="{FF2B5EF4-FFF2-40B4-BE49-F238E27FC236}">
                <a16:creationId xmlns:a16="http://schemas.microsoft.com/office/drawing/2014/main" id="{4BCB4DAA-DA78-C85D-5C0A-3DC4121BF8E5}"/>
              </a:ext>
            </a:extLst>
          </p:cNvPr>
          <p:cNvSpPr txBox="1"/>
          <p:nvPr/>
        </p:nvSpPr>
        <p:spPr>
          <a:xfrm>
            <a:off x="2733758" y="6233156"/>
            <a:ext cx="5609093" cy="227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participating provider adherence.</a:t>
            </a:r>
          </a:p>
        </p:txBody>
      </p:sp>
      <p:sp>
        <p:nvSpPr>
          <p:cNvPr id="4" name="Textfeld 33">
            <a:extLst>
              <a:ext uri="{FF2B5EF4-FFF2-40B4-BE49-F238E27FC236}">
                <a16:creationId xmlns:a16="http://schemas.microsoft.com/office/drawing/2014/main" id="{140AD2EB-9109-FE70-209E-37CB567BF975}"/>
              </a:ext>
            </a:extLst>
          </p:cNvPr>
          <p:cNvSpPr txBox="1"/>
          <p:nvPr/>
        </p:nvSpPr>
        <p:spPr>
          <a:xfrm>
            <a:off x="2733759" y="3732930"/>
            <a:ext cx="5609093" cy="353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 provider administrative burden.</a:t>
            </a:r>
          </a:p>
        </p:txBody>
      </p:sp>
      <p:sp>
        <p:nvSpPr>
          <p:cNvPr id="8" name="Textfeld 33">
            <a:extLst>
              <a:ext uri="{FF2B5EF4-FFF2-40B4-BE49-F238E27FC236}">
                <a16:creationId xmlns:a16="http://schemas.microsoft.com/office/drawing/2014/main" id="{332C7674-0E2B-4383-1455-6DD1140BF677}"/>
              </a:ext>
            </a:extLst>
          </p:cNvPr>
          <p:cNvSpPr txBox="1"/>
          <p:nvPr/>
        </p:nvSpPr>
        <p:spPr>
          <a:xfrm>
            <a:off x="3276686" y="4228036"/>
            <a:ext cx="4256544" cy="3089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doctor-patient time spent.</a:t>
            </a:r>
          </a:p>
        </p:txBody>
      </p:sp>
      <p:sp>
        <p:nvSpPr>
          <p:cNvPr id="9" name="Textfeld 33">
            <a:extLst>
              <a:ext uri="{FF2B5EF4-FFF2-40B4-BE49-F238E27FC236}">
                <a16:creationId xmlns:a16="http://schemas.microsoft.com/office/drawing/2014/main" id="{BD94B61E-B564-B48A-6AE5-E19560A0FBF3}"/>
              </a:ext>
            </a:extLst>
          </p:cNvPr>
          <p:cNvSpPr txBox="1"/>
          <p:nvPr/>
        </p:nvSpPr>
        <p:spPr>
          <a:xfrm>
            <a:off x="3276685" y="4678613"/>
            <a:ext cx="7895093" cy="353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doctor-patient shared decision making and dialogue.</a:t>
            </a:r>
          </a:p>
        </p:txBody>
      </p:sp>
      <p:sp>
        <p:nvSpPr>
          <p:cNvPr id="10" name="Textfeld 33">
            <a:extLst>
              <a:ext uri="{FF2B5EF4-FFF2-40B4-BE49-F238E27FC236}">
                <a16:creationId xmlns:a16="http://schemas.microsoft.com/office/drawing/2014/main" id="{09B94C05-68FD-4DBC-C49A-B1889FA845D5}"/>
              </a:ext>
            </a:extLst>
          </p:cNvPr>
          <p:cNvSpPr txBox="1"/>
          <p:nvPr/>
        </p:nvSpPr>
        <p:spPr>
          <a:xfrm>
            <a:off x="3276685" y="5173720"/>
            <a:ext cx="5723393" cy="353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 physician fatigue.</a:t>
            </a:r>
          </a:p>
        </p:txBody>
      </p:sp>
      <p:sp>
        <p:nvSpPr>
          <p:cNvPr id="7" name="Textfeld 33">
            <a:extLst>
              <a:ext uri="{FF2B5EF4-FFF2-40B4-BE49-F238E27FC236}">
                <a16:creationId xmlns:a16="http://schemas.microsoft.com/office/drawing/2014/main" id="{BA2E02AD-8745-7B02-5A88-A249AB079881}"/>
              </a:ext>
            </a:extLst>
          </p:cNvPr>
          <p:cNvSpPr txBox="1"/>
          <p:nvPr/>
        </p:nvSpPr>
        <p:spPr>
          <a:xfrm>
            <a:off x="2733760" y="5738049"/>
            <a:ext cx="7201350" cy="227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2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overall Quality of Care and clinical outcomes.</a:t>
            </a:r>
          </a:p>
        </p:txBody>
      </p:sp>
      <p:sp>
        <p:nvSpPr>
          <p:cNvPr id="11" name="Textfeld 33">
            <a:extLst>
              <a:ext uri="{FF2B5EF4-FFF2-40B4-BE49-F238E27FC236}">
                <a16:creationId xmlns:a16="http://schemas.microsoft.com/office/drawing/2014/main" id="{F881E8C7-3AE9-8648-598B-5DCC2B6FCEAF}"/>
              </a:ext>
            </a:extLst>
          </p:cNvPr>
          <p:cNvSpPr txBox="1"/>
          <p:nvPr/>
        </p:nvSpPr>
        <p:spPr>
          <a:xfrm>
            <a:off x="308522" y="885821"/>
            <a:ext cx="9525966" cy="4631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Issues identified relating to doctor-to-administrator electronic medical record keeping.</a:t>
            </a:r>
          </a:p>
        </p:txBody>
      </p:sp>
      <p:sp>
        <p:nvSpPr>
          <p:cNvPr id="12" name="Textfeld 33">
            <a:extLst>
              <a:ext uri="{FF2B5EF4-FFF2-40B4-BE49-F238E27FC236}">
                <a16:creationId xmlns:a16="http://schemas.microsoft.com/office/drawing/2014/main" id="{7CEE8E04-3262-D7C1-FA2A-E99E44259E10}"/>
              </a:ext>
            </a:extLst>
          </p:cNvPr>
          <p:cNvSpPr txBox="1"/>
          <p:nvPr/>
        </p:nvSpPr>
        <p:spPr>
          <a:xfrm>
            <a:off x="1654972" y="2123355"/>
            <a:ext cx="6902310" cy="617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Doctor keeping notes on own clinical record keeping interface: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EMR or physical.</a:t>
            </a:r>
          </a:p>
        </p:txBody>
      </p:sp>
      <p:sp>
        <p:nvSpPr>
          <p:cNvPr id="14" name="Textfeld 33">
            <a:extLst>
              <a:ext uri="{FF2B5EF4-FFF2-40B4-BE49-F238E27FC236}">
                <a16:creationId xmlns:a16="http://schemas.microsoft.com/office/drawing/2014/main" id="{4C7CE989-8733-2765-407D-79784BB4C9A0}"/>
              </a:ext>
            </a:extLst>
          </p:cNvPr>
          <p:cNvSpPr txBox="1"/>
          <p:nvPr/>
        </p:nvSpPr>
        <p:spPr>
          <a:xfrm>
            <a:off x="1654972" y="2785597"/>
            <a:ext cx="7093461" cy="6643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expectation on provider to input clinical information again into a separate interface.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6648BB-7E3A-DD88-2544-F0DB59ACD54E}"/>
              </a:ext>
            </a:extLst>
          </p:cNvPr>
          <p:cNvCxnSpPr>
            <a:cxnSpLocks/>
          </p:cNvCxnSpPr>
          <p:nvPr/>
        </p:nvCxnSpPr>
        <p:spPr>
          <a:xfrm>
            <a:off x="186732" y="1475324"/>
            <a:ext cx="113861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D0032C-1E2D-77B6-4036-27725030CA52}"/>
              </a:ext>
            </a:extLst>
          </p:cNvPr>
          <p:cNvCxnSpPr>
            <a:cxnSpLocks/>
          </p:cNvCxnSpPr>
          <p:nvPr/>
        </p:nvCxnSpPr>
        <p:spPr>
          <a:xfrm>
            <a:off x="186732" y="3477519"/>
            <a:ext cx="115004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34E80D8-AB6E-B189-16A0-7EA9EA0F6BED}"/>
              </a:ext>
            </a:extLst>
          </p:cNvPr>
          <p:cNvSpPr/>
          <p:nvPr/>
        </p:nvSpPr>
        <p:spPr>
          <a:xfrm>
            <a:off x="504825" y="3750672"/>
            <a:ext cx="1598847" cy="28372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Double EMR Input Issues</a:t>
            </a:r>
            <a:endParaRPr lang="en-Z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C38ECBD-F5D9-9AE2-B338-C8677F951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33" y="1803328"/>
            <a:ext cx="789479" cy="739087"/>
          </a:xfrm>
          <a:prstGeom prst="rect">
            <a:avLst/>
          </a:prstGeom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326BF6E8-3FB2-9986-DE00-8E9D1B014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94" y="1784167"/>
            <a:ext cx="893584" cy="83265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0774E7-0D85-3DC3-F56D-6D2F0732A427}"/>
              </a:ext>
            </a:extLst>
          </p:cNvPr>
          <p:cNvCxnSpPr>
            <a:cxnSpLocks/>
          </p:cNvCxnSpPr>
          <p:nvPr/>
        </p:nvCxnSpPr>
        <p:spPr>
          <a:xfrm>
            <a:off x="9652351" y="2373023"/>
            <a:ext cx="9743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0FBE27C3-01A5-B1E1-E8B6-A1186B13F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94" y="2596342"/>
            <a:ext cx="893584" cy="83265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450A31-9C98-25CA-8ECC-DC048B83D6B5}"/>
              </a:ext>
            </a:extLst>
          </p:cNvPr>
          <p:cNvCxnSpPr>
            <a:cxnSpLocks/>
          </p:cNvCxnSpPr>
          <p:nvPr/>
        </p:nvCxnSpPr>
        <p:spPr>
          <a:xfrm>
            <a:off x="9652351" y="3185198"/>
            <a:ext cx="9743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33">
            <a:extLst>
              <a:ext uri="{FF2B5EF4-FFF2-40B4-BE49-F238E27FC236}">
                <a16:creationId xmlns:a16="http://schemas.microsoft.com/office/drawing/2014/main" id="{FD05214F-D9AC-73F3-0ED2-E19888D8442C}"/>
              </a:ext>
            </a:extLst>
          </p:cNvPr>
          <p:cNvSpPr txBox="1"/>
          <p:nvPr/>
        </p:nvSpPr>
        <p:spPr>
          <a:xfrm>
            <a:off x="9686503" y="2944060"/>
            <a:ext cx="618477" cy="385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3" name="Textfeld 33">
            <a:extLst>
              <a:ext uri="{FF2B5EF4-FFF2-40B4-BE49-F238E27FC236}">
                <a16:creationId xmlns:a16="http://schemas.microsoft.com/office/drawing/2014/main" id="{7D3E6809-C25F-0C09-7774-F137183AA4C2}"/>
              </a:ext>
            </a:extLst>
          </p:cNvPr>
          <p:cNvSpPr txBox="1"/>
          <p:nvPr/>
        </p:nvSpPr>
        <p:spPr>
          <a:xfrm>
            <a:off x="9674124" y="2095802"/>
            <a:ext cx="618477" cy="3859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B04A4F-5D21-2803-850A-F6228DBB68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461" b="7180"/>
          <a:stretch/>
        </p:blipFill>
        <p:spPr>
          <a:xfrm>
            <a:off x="9935110" y="159505"/>
            <a:ext cx="1951261" cy="528659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74E23985-EBEE-E965-B209-D5DE6D444B27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765E2B6-A4BB-665D-8BF2-14F6CB6C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2" y="262840"/>
            <a:ext cx="8708616" cy="609398"/>
          </a:xfrm>
        </p:spPr>
        <p:txBody>
          <a:bodyPr vert="horz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Evidence-based Practice Management Strategies To Improve Quality Of Care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6936F19-C5CF-697C-5FFD-755FF8433B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7898" y="5965524"/>
            <a:ext cx="808473" cy="7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5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85BFB8-4214-12B7-2D14-ECF630FB16E4}"/>
              </a:ext>
            </a:extLst>
          </p:cNvPr>
          <p:cNvSpPr txBox="1">
            <a:spLocks/>
          </p:cNvSpPr>
          <p:nvPr/>
        </p:nvSpPr>
        <p:spPr>
          <a:xfrm>
            <a:off x="308522" y="303634"/>
            <a:ext cx="9830981" cy="3046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ZA" b="1" u="sng" dirty="0"/>
              <a:t>EMR Strategy Overview</a:t>
            </a:r>
          </a:p>
        </p:txBody>
      </p:sp>
      <p:sp>
        <p:nvSpPr>
          <p:cNvPr id="4" name="Textfeld 33">
            <a:extLst>
              <a:ext uri="{FF2B5EF4-FFF2-40B4-BE49-F238E27FC236}">
                <a16:creationId xmlns:a16="http://schemas.microsoft.com/office/drawing/2014/main" id="{36BD90ED-7317-1BC7-8CF0-521E4C05CE0C}"/>
              </a:ext>
            </a:extLst>
          </p:cNvPr>
          <p:cNvSpPr txBox="1"/>
          <p:nvPr/>
        </p:nvSpPr>
        <p:spPr>
          <a:xfrm>
            <a:off x="308522" y="749015"/>
            <a:ext cx="9830980" cy="4631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Issues Identified Relating To Doctor-to-administrator Electronic Medical Record Keeping.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2A39B5-355B-A2D1-F245-A57FF47C2E51}"/>
              </a:ext>
            </a:extLst>
          </p:cNvPr>
          <p:cNvCxnSpPr>
            <a:cxnSpLocks/>
          </p:cNvCxnSpPr>
          <p:nvPr/>
        </p:nvCxnSpPr>
        <p:spPr>
          <a:xfrm>
            <a:off x="0" y="1555509"/>
            <a:ext cx="113861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33">
            <a:extLst>
              <a:ext uri="{FF2B5EF4-FFF2-40B4-BE49-F238E27FC236}">
                <a16:creationId xmlns:a16="http://schemas.microsoft.com/office/drawing/2014/main" id="{72A65CD9-E274-CBEA-BCB3-DB266C991B9D}"/>
              </a:ext>
            </a:extLst>
          </p:cNvPr>
          <p:cNvSpPr txBox="1"/>
          <p:nvPr/>
        </p:nvSpPr>
        <p:spPr>
          <a:xfrm>
            <a:off x="308522" y="2893454"/>
            <a:ext cx="11580721" cy="1200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Physician burnout contributor: Completing too many administrative tasks</a:t>
            </a:r>
            <a:b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Among doctors with physician burnout,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60 percent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say too many bureaucratic tasks such as charting and paperwork are to blame. </a:t>
            </a: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a third say that the “computerization of the practice” or the rise of electronic health records (EHR) are one of the largest contributors to physician burnout.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33">
            <a:extLst>
              <a:ext uri="{FF2B5EF4-FFF2-40B4-BE49-F238E27FC236}">
                <a16:creationId xmlns:a16="http://schemas.microsoft.com/office/drawing/2014/main" id="{4064E6DB-07BC-9313-136D-E6CC9F545EED}"/>
              </a:ext>
            </a:extLst>
          </p:cNvPr>
          <p:cNvSpPr txBox="1"/>
          <p:nvPr/>
        </p:nvSpPr>
        <p:spPr>
          <a:xfrm>
            <a:off x="308522" y="4346690"/>
            <a:ext cx="11386142" cy="9558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study found that physicians </a:t>
            </a:r>
            <a:r>
              <a:rPr lang="en-US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spent 49.2 percent of their office day on EHRs </a:t>
            </a:r>
            <a:r>
              <a:rPr lang="en-US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desk work.</a:t>
            </a:r>
            <a:r>
              <a:rPr lang="en-US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“For </a:t>
            </a:r>
            <a:r>
              <a:rPr lang="en-US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every hour the physicians spent facing their patients, they spent </a:t>
            </a:r>
            <a:r>
              <a:rPr lang="en-US" b="1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nearly 2 additional hours facing the computer, entering data</a:t>
            </a:r>
            <a:r>
              <a:rPr lang="en-US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33">
            <a:extLst>
              <a:ext uri="{FF2B5EF4-FFF2-40B4-BE49-F238E27FC236}">
                <a16:creationId xmlns:a16="http://schemas.microsoft.com/office/drawing/2014/main" id="{F40DCB95-2E74-3719-7B2B-223C50289858}"/>
              </a:ext>
            </a:extLst>
          </p:cNvPr>
          <p:cNvSpPr txBox="1"/>
          <p:nvPr/>
        </p:nvSpPr>
        <p:spPr>
          <a:xfrm>
            <a:off x="308522" y="5555442"/>
            <a:ext cx="9975909" cy="8793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EHRs have evolved into data-collection devices for administrators and other government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0" i="0" u="sng" baseline="30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</a:t>
            </a:r>
            <a:r>
              <a:rPr 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”“Consequently, they focus more on processes than on outcomes, </a:t>
            </a: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adding to the physician's workload while not improving patient care”</a:t>
            </a:r>
            <a:endParaRPr lang="en-US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33">
            <a:extLst>
              <a:ext uri="{FF2B5EF4-FFF2-40B4-BE49-F238E27FC236}">
                <a16:creationId xmlns:a16="http://schemas.microsoft.com/office/drawing/2014/main" id="{AAE2A1B8-741A-44FE-4328-14510792A900}"/>
              </a:ext>
            </a:extLst>
          </p:cNvPr>
          <p:cNvSpPr txBox="1"/>
          <p:nvPr/>
        </p:nvSpPr>
        <p:spPr>
          <a:xfrm>
            <a:off x="308522" y="1969750"/>
            <a:ext cx="11580720" cy="606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“There is building resentment against the shackles of the present EHR; every additional click inflicts a nick on physicians' morale.”</a:t>
            </a:r>
            <a:r>
              <a:rPr lang="en-US" i="0" u="sng" baseline="300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33">
            <a:extLst>
              <a:ext uri="{FF2B5EF4-FFF2-40B4-BE49-F238E27FC236}">
                <a16:creationId xmlns:a16="http://schemas.microsoft.com/office/drawing/2014/main" id="{D8189862-A51B-8018-C6C5-A62E5C6A7549}"/>
              </a:ext>
            </a:extLst>
          </p:cNvPr>
          <p:cNvSpPr txBox="1"/>
          <p:nvPr/>
        </p:nvSpPr>
        <p:spPr>
          <a:xfrm>
            <a:off x="308522" y="1173086"/>
            <a:ext cx="8603070" cy="274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“Double” electronic medical record keeping input needed from doctor.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C95D5-1570-FBA1-9AD5-3A99F584B4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E9C3742-E6D3-F9C1-4625-C38DF23A52D9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80C0D-1335-E613-F64A-FFDA7C8C91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4189" y="5864831"/>
            <a:ext cx="899289" cy="87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6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80E794D-CCDA-FBED-A7CE-467F6D3103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320" y="82486"/>
            <a:ext cx="11108733" cy="880285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4" imgH="345" progId="TCLayout.ActiveDocument.1">
                  <p:embed/>
                </p:oleObj>
              </mc:Choice>
              <mc:Fallback>
                <p:oleObj name="think-cell Slide" r:id="rId17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77" y="217930"/>
            <a:ext cx="9419547" cy="609398"/>
          </a:xfrm>
        </p:spPr>
        <p:txBody>
          <a:bodyPr vert="horz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Medscheme Health Professional Strategy Unit working in Collaboration with IPAs as Bridge to Funders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The Importance of IPAs and Family Practitioner Representation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14F-4CEB-8F4C-A56D-6A02AB2279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72058" y="2772"/>
            <a:ext cx="2024492" cy="727853"/>
          </a:xfrm>
          <a:prstGeom prst="rect">
            <a:avLst/>
          </a:prstGeom>
        </p:spPr>
      </p:pic>
      <p:pic>
        <p:nvPicPr>
          <p:cNvPr id="8" name="Picture 7" descr="Gems_logo">
            <a:extLst>
              <a:ext uri="{FF2B5EF4-FFF2-40B4-BE49-F238E27FC236}">
                <a16:creationId xmlns:a16="http://schemas.microsoft.com/office/drawing/2014/main" id="{FBE8C492-1C85-8318-F49C-A26DB1106FA6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10" y="1949785"/>
            <a:ext cx="1592494" cy="60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lmed_logo.jpg">
            <a:extLst>
              <a:ext uri="{FF2B5EF4-FFF2-40B4-BE49-F238E27FC236}">
                <a16:creationId xmlns:a16="http://schemas.microsoft.com/office/drawing/2014/main" id="{87DCE7C7-9E29-B7FE-8A85-9065670BB1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10" y="3180110"/>
            <a:ext cx="1730763" cy="470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B06181-D6EE-9191-6ED6-4FA2DCA181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93510" y="3844334"/>
            <a:ext cx="1515612" cy="470591"/>
          </a:xfrm>
          <a:prstGeom prst="rect">
            <a:avLst/>
          </a:prstGeom>
        </p:spPr>
      </p:pic>
      <p:pic>
        <p:nvPicPr>
          <p:cNvPr id="11" name="image2.png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08CF6F-9C43-912F-8039-56DAE24DF00A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393510" y="2689259"/>
            <a:ext cx="1016635" cy="313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B6CC9E-FA79-CFD1-6978-90C50CAAB42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49390" y="3809283"/>
            <a:ext cx="1285052" cy="439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186118-9CAE-0969-C70F-8A97743AA10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93510" y="4577372"/>
            <a:ext cx="1515612" cy="382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3382C0-765E-A5A4-B2D8-80D07E1B63F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49390" y="2663830"/>
            <a:ext cx="1515613" cy="42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80BA68-9E68-328B-B38C-B916FD8359C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49390" y="4505188"/>
            <a:ext cx="1914525" cy="517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BF7FB8-7219-F110-2C72-F45AFD43F96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49390" y="3076876"/>
            <a:ext cx="1730763" cy="545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72CD57-7396-6CDC-91FE-81E0A2EADB3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49390" y="1945779"/>
            <a:ext cx="1139060" cy="41170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3719304-C4C3-C570-27F4-2AA8A6D2E64F}"/>
              </a:ext>
            </a:extLst>
          </p:cNvPr>
          <p:cNvGrpSpPr/>
          <p:nvPr/>
        </p:nvGrpSpPr>
        <p:grpSpPr>
          <a:xfrm>
            <a:off x="3995254" y="4535525"/>
            <a:ext cx="2983640" cy="635184"/>
            <a:chOff x="2535030" y="1351093"/>
            <a:chExt cx="2561838" cy="624661"/>
          </a:xfrm>
        </p:grpSpPr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4C598E08-87B3-CC0E-EC9B-1BA25910A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349" y="1402599"/>
              <a:ext cx="1723519" cy="573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Medscheme </a:t>
              </a:r>
              <a:b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Health Professional Strategy Unit</a:t>
              </a:r>
              <a:endParaRPr lang="en-Z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2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1579484-37A8-242E-3428-B071483D5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2535030" y="1351093"/>
              <a:ext cx="717458" cy="62466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8A3549-5C1B-21D4-6A54-A87280F095A8}"/>
              </a:ext>
            </a:extLst>
          </p:cNvPr>
          <p:cNvGrpSpPr/>
          <p:nvPr/>
        </p:nvGrpSpPr>
        <p:grpSpPr>
          <a:xfrm>
            <a:off x="8324766" y="1390195"/>
            <a:ext cx="1097481" cy="303292"/>
            <a:chOff x="1895194" y="1269602"/>
            <a:chExt cx="1744300" cy="235599"/>
          </a:xfrm>
        </p:grpSpPr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03BA24AD-D6A2-8A50-2B27-CA49814EB1AC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Funders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Line 60">
              <a:extLst>
                <a:ext uri="{FF2B5EF4-FFF2-40B4-BE49-F238E27FC236}">
                  <a16:creationId xmlns:a16="http://schemas.microsoft.com/office/drawing/2014/main" id="{CFAEAEA7-6056-8B0B-C7EF-136860BC6909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58A292-2DAF-AFCB-82E5-34D9211A7569}"/>
              </a:ext>
            </a:extLst>
          </p:cNvPr>
          <p:cNvCxnSpPr>
            <a:cxnSpLocks/>
          </p:cNvCxnSpPr>
          <p:nvPr/>
        </p:nvCxnSpPr>
        <p:spPr>
          <a:xfrm>
            <a:off x="3494872" y="1632364"/>
            <a:ext cx="0" cy="360631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9">
            <a:extLst>
              <a:ext uri="{FF2B5EF4-FFF2-40B4-BE49-F238E27FC236}">
                <a16:creationId xmlns:a16="http://schemas.microsoft.com/office/drawing/2014/main" id="{F267C14F-A737-48AB-34A5-9E7C37A1410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10478" y="1208661"/>
            <a:ext cx="2675096" cy="5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Family Practitioners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Line 60">
            <a:extLst>
              <a:ext uri="{FF2B5EF4-FFF2-40B4-BE49-F238E27FC236}">
                <a16:creationId xmlns:a16="http://schemas.microsoft.com/office/drawing/2014/main" id="{E599A3FF-2CD1-445C-5805-E2421CD94F9B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10478" y="1741510"/>
            <a:ext cx="2675096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CAD4D3A-06C4-2759-6536-723DE4A3FA9A}"/>
              </a:ext>
            </a:extLst>
          </p:cNvPr>
          <p:cNvGrpSpPr/>
          <p:nvPr/>
        </p:nvGrpSpPr>
        <p:grpSpPr>
          <a:xfrm>
            <a:off x="3752240" y="4014112"/>
            <a:ext cx="3935000" cy="390571"/>
            <a:chOff x="1895194" y="924230"/>
            <a:chExt cx="2311101" cy="580971"/>
          </a:xfrm>
        </p:grpSpPr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9246E4F1-78C7-09DF-EB1A-739ECCBEA310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895194" y="924230"/>
              <a:ext cx="1744300" cy="58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Admin and Care Support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E5672295-E709-FD2D-5792-CDE138E162DF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895194" y="1505201"/>
              <a:ext cx="231110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8432" name="Group 18431">
            <a:extLst>
              <a:ext uri="{FF2B5EF4-FFF2-40B4-BE49-F238E27FC236}">
                <a16:creationId xmlns:a16="http://schemas.microsoft.com/office/drawing/2014/main" id="{87E42727-50CA-CD99-C6D3-CC6193E3580D}"/>
              </a:ext>
            </a:extLst>
          </p:cNvPr>
          <p:cNvGrpSpPr/>
          <p:nvPr/>
        </p:nvGrpSpPr>
        <p:grpSpPr>
          <a:xfrm>
            <a:off x="3726218" y="1345396"/>
            <a:ext cx="4100092" cy="343066"/>
            <a:chOff x="1895194" y="730573"/>
            <a:chExt cx="1744300" cy="774628"/>
          </a:xfrm>
        </p:grpSpPr>
        <p:sp>
          <p:nvSpPr>
            <p:cNvPr id="18433" name="Rectangle 59">
              <a:extLst>
                <a:ext uri="{FF2B5EF4-FFF2-40B4-BE49-F238E27FC236}">
                  <a16:creationId xmlns:a16="http://schemas.microsoft.com/office/drawing/2014/main" id="{758EFE10-2A53-BAA1-401F-B6A50E91EA63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895194" y="730573"/>
              <a:ext cx="1744300" cy="774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IPAs and GP Leadership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435" name="Line 60">
              <a:extLst>
                <a:ext uri="{FF2B5EF4-FFF2-40B4-BE49-F238E27FC236}">
                  <a16:creationId xmlns:a16="http://schemas.microsoft.com/office/drawing/2014/main" id="{5A4D6F75-AC5D-93A3-2C2D-9F2A4CEAFD42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8441" name="Arrow: Bent 18440">
            <a:extLst>
              <a:ext uri="{FF2B5EF4-FFF2-40B4-BE49-F238E27FC236}">
                <a16:creationId xmlns:a16="http://schemas.microsoft.com/office/drawing/2014/main" id="{9A73B3E4-A714-0290-73BF-8544D4D9E4C0}"/>
              </a:ext>
            </a:extLst>
          </p:cNvPr>
          <p:cNvSpPr/>
          <p:nvPr/>
        </p:nvSpPr>
        <p:spPr>
          <a:xfrm rot="10800000" flipH="1" flipV="1">
            <a:off x="1433103" y="1930504"/>
            <a:ext cx="1958825" cy="758756"/>
          </a:xfrm>
          <a:prstGeom prst="bentArrow">
            <a:avLst>
              <a:gd name="adj1" fmla="val 15206"/>
              <a:gd name="adj2" fmla="val 17162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9E0803-25C0-B739-D5EC-81712D3C9EA2}"/>
              </a:ext>
            </a:extLst>
          </p:cNvPr>
          <p:cNvCxnSpPr>
            <a:cxnSpLocks/>
          </p:cNvCxnSpPr>
          <p:nvPr/>
        </p:nvCxnSpPr>
        <p:spPr>
          <a:xfrm>
            <a:off x="8187621" y="1632364"/>
            <a:ext cx="0" cy="360631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C33F09E0-4A08-547F-C292-4ADCA88637F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62" y="5590372"/>
            <a:ext cx="1390746" cy="1148877"/>
          </a:xfrm>
          <a:prstGeom prst="rect">
            <a:avLst/>
          </a:prstGeom>
        </p:spPr>
      </p:pic>
      <p:sp>
        <p:nvSpPr>
          <p:cNvPr id="37" name="Arrow: Bent 36">
            <a:extLst>
              <a:ext uri="{FF2B5EF4-FFF2-40B4-BE49-F238E27FC236}">
                <a16:creationId xmlns:a16="http://schemas.microsoft.com/office/drawing/2014/main" id="{49258B7D-4793-4F53-9E06-7578CC793E9C}"/>
              </a:ext>
            </a:extLst>
          </p:cNvPr>
          <p:cNvSpPr/>
          <p:nvPr/>
        </p:nvSpPr>
        <p:spPr>
          <a:xfrm flipV="1">
            <a:off x="1433102" y="5410113"/>
            <a:ext cx="1793415" cy="1148877"/>
          </a:xfrm>
          <a:prstGeom prst="bentArrow">
            <a:avLst>
              <a:gd name="adj1" fmla="val 13061"/>
              <a:gd name="adj2" fmla="val 19193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Bent 38">
            <a:extLst>
              <a:ext uri="{FF2B5EF4-FFF2-40B4-BE49-F238E27FC236}">
                <a16:creationId xmlns:a16="http://schemas.microsoft.com/office/drawing/2014/main" id="{D77CC897-98C6-B0A3-46FD-71DAA1AD194F}"/>
              </a:ext>
            </a:extLst>
          </p:cNvPr>
          <p:cNvSpPr/>
          <p:nvPr/>
        </p:nvSpPr>
        <p:spPr>
          <a:xfrm flipH="1" flipV="1">
            <a:off x="8455100" y="5443281"/>
            <a:ext cx="1607582" cy="1009980"/>
          </a:xfrm>
          <a:prstGeom prst="bentArrow">
            <a:avLst>
              <a:gd name="adj1" fmla="val 13061"/>
              <a:gd name="adj2" fmla="val 19193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048B1ED-29EC-6CA7-6A45-C3BE946ED487}"/>
              </a:ext>
            </a:extLst>
          </p:cNvPr>
          <p:cNvCxnSpPr>
            <a:cxnSpLocks/>
          </p:cNvCxnSpPr>
          <p:nvPr/>
        </p:nvCxnSpPr>
        <p:spPr>
          <a:xfrm flipH="1">
            <a:off x="-31831" y="5382126"/>
            <a:ext cx="1212838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9">
            <a:extLst>
              <a:ext uri="{FF2B5EF4-FFF2-40B4-BE49-F238E27FC236}">
                <a16:creationId xmlns:a16="http://schemas.microsoft.com/office/drawing/2014/main" id="{5DC3062E-2D5D-D73B-9FF3-49181737CE4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494872" y="6038558"/>
            <a:ext cx="109748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Patient Care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726A6191-2F0F-A25C-18EE-AB7A6BF60FF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794187" y="6164812"/>
            <a:ext cx="1097481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Funding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9" name="Picture 5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0DF541-E8C9-B3E5-9364-1D88444D25C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7" y="2902193"/>
            <a:ext cx="1727993" cy="1617695"/>
          </a:xfrm>
          <a:prstGeom prst="rect">
            <a:avLst/>
          </a:prstGeom>
        </p:spPr>
      </p:pic>
      <p:sp>
        <p:nvSpPr>
          <p:cNvPr id="18434" name="Arrow: Down 18433">
            <a:extLst>
              <a:ext uri="{FF2B5EF4-FFF2-40B4-BE49-F238E27FC236}">
                <a16:creationId xmlns:a16="http://schemas.microsoft.com/office/drawing/2014/main" id="{E2EF5FE9-690E-2BA0-8222-7331C47AC964}"/>
              </a:ext>
            </a:extLst>
          </p:cNvPr>
          <p:cNvSpPr/>
          <p:nvPr/>
        </p:nvSpPr>
        <p:spPr>
          <a:xfrm>
            <a:off x="4113176" y="3602006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8" name="Arrow: Down 18437">
            <a:extLst>
              <a:ext uri="{FF2B5EF4-FFF2-40B4-BE49-F238E27FC236}">
                <a16:creationId xmlns:a16="http://schemas.microsoft.com/office/drawing/2014/main" id="{59FC7649-C2D6-3C98-81E6-D812FAADD2DD}"/>
              </a:ext>
            </a:extLst>
          </p:cNvPr>
          <p:cNvSpPr/>
          <p:nvPr/>
        </p:nvSpPr>
        <p:spPr>
          <a:xfrm>
            <a:off x="6762223" y="3602006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0" name="Arrow: Down 18439">
            <a:extLst>
              <a:ext uri="{FF2B5EF4-FFF2-40B4-BE49-F238E27FC236}">
                <a16:creationId xmlns:a16="http://schemas.microsoft.com/office/drawing/2014/main" id="{23FAD58F-D133-BFA0-5BB4-F96E4B5BA8CD}"/>
              </a:ext>
            </a:extLst>
          </p:cNvPr>
          <p:cNvSpPr/>
          <p:nvPr/>
        </p:nvSpPr>
        <p:spPr>
          <a:xfrm rot="16200000">
            <a:off x="7263556" y="4613067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D97665-753A-E074-52C3-1BE1A68AC5EF}"/>
              </a:ext>
            </a:extLst>
          </p:cNvPr>
          <p:cNvSpPr/>
          <p:nvPr/>
        </p:nvSpPr>
        <p:spPr>
          <a:xfrm>
            <a:off x="3846175" y="4477345"/>
            <a:ext cx="3138924" cy="7753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D0990-3EF7-98D8-6173-63AB0C6C21F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14708" y="1995405"/>
            <a:ext cx="1211543" cy="1184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94F9E-0017-2F34-AD16-9A6B2330996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146516" y="5939592"/>
            <a:ext cx="817772" cy="7996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5674F-C926-BCAE-1D59-C6B3C9A7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188" y="2053370"/>
            <a:ext cx="1232691" cy="125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091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85BFB8-4214-12B7-2D14-ECF630FB16E4}"/>
              </a:ext>
            </a:extLst>
          </p:cNvPr>
          <p:cNvSpPr txBox="1">
            <a:spLocks/>
          </p:cNvSpPr>
          <p:nvPr/>
        </p:nvSpPr>
        <p:spPr>
          <a:xfrm>
            <a:off x="308522" y="303634"/>
            <a:ext cx="9830981" cy="3046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ZA" b="1" u="sng" dirty="0"/>
              <a:t>EMR Strategy Overview</a:t>
            </a:r>
          </a:p>
        </p:txBody>
      </p:sp>
      <p:sp>
        <p:nvSpPr>
          <p:cNvPr id="4" name="Textfeld 33">
            <a:extLst>
              <a:ext uri="{FF2B5EF4-FFF2-40B4-BE49-F238E27FC236}">
                <a16:creationId xmlns:a16="http://schemas.microsoft.com/office/drawing/2014/main" id="{36BD90ED-7317-1BC7-8CF0-521E4C05CE0C}"/>
              </a:ext>
            </a:extLst>
          </p:cNvPr>
          <p:cNvSpPr txBox="1"/>
          <p:nvPr/>
        </p:nvSpPr>
        <p:spPr>
          <a:xfrm>
            <a:off x="308522" y="749015"/>
            <a:ext cx="9903990" cy="4631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Issues Identified Relating To Doctor-to-administrator Electronic Medical Record Keeping.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2A39B5-355B-A2D1-F245-A57FF47C2E51}"/>
              </a:ext>
            </a:extLst>
          </p:cNvPr>
          <p:cNvCxnSpPr>
            <a:cxnSpLocks/>
          </p:cNvCxnSpPr>
          <p:nvPr/>
        </p:nvCxnSpPr>
        <p:spPr>
          <a:xfrm>
            <a:off x="0" y="1555509"/>
            <a:ext cx="113861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33">
            <a:extLst>
              <a:ext uri="{FF2B5EF4-FFF2-40B4-BE49-F238E27FC236}">
                <a16:creationId xmlns:a16="http://schemas.microsoft.com/office/drawing/2014/main" id="{3B546229-D24A-D0AF-89C2-07A4CF895A6F}"/>
              </a:ext>
            </a:extLst>
          </p:cNvPr>
          <p:cNvSpPr txBox="1"/>
          <p:nvPr/>
        </p:nvSpPr>
        <p:spPr>
          <a:xfrm>
            <a:off x="308522" y="2909890"/>
            <a:ext cx="11580720" cy="606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Re-engineering current EHRs will be difficult. In fact, </a:t>
            </a:r>
            <a:r>
              <a:rPr lang="en-US" i="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Zulman</a:t>
            </a:r>
            <a:r>
              <a:rPr lang="en-US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 colleagues</a:t>
            </a:r>
            <a:r>
              <a:rPr lang="en-US" i="0" u="sng" baseline="3000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en-US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concluded that</a:t>
            </a: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in many clinical situations, patient care could be improved simply by “de-implementing” the EHR.</a:t>
            </a:r>
            <a:endParaRPr lang="en-US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33">
            <a:extLst>
              <a:ext uri="{FF2B5EF4-FFF2-40B4-BE49-F238E27FC236}">
                <a16:creationId xmlns:a16="http://schemas.microsoft.com/office/drawing/2014/main" id="{E2EC7EF4-0A6E-D754-D4EA-BA3694A00D95}"/>
              </a:ext>
            </a:extLst>
          </p:cNvPr>
          <p:cNvSpPr txBox="1"/>
          <p:nvPr/>
        </p:nvSpPr>
        <p:spPr>
          <a:xfrm>
            <a:off x="308522" y="1709605"/>
            <a:ext cx="11580720" cy="12002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u="sng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many physicians, the EHR has become the final straw. </a:t>
            </a:r>
            <a:r>
              <a:rPr 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Although intended to overcome the flaws inherent in a paper-based system, the EHR has </a:t>
            </a: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produced its own set of problems, perhaps the most important of which is the absence of social and behavioral factors fundamental to a patient's treatment response and health outcomes.”</a:t>
            </a:r>
            <a:endParaRPr lang="en-US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33">
            <a:extLst>
              <a:ext uri="{FF2B5EF4-FFF2-40B4-BE49-F238E27FC236}">
                <a16:creationId xmlns:a16="http://schemas.microsoft.com/office/drawing/2014/main" id="{F5F5CBFD-3809-CD32-1CCD-5CE98B39F002}"/>
              </a:ext>
            </a:extLst>
          </p:cNvPr>
          <p:cNvSpPr txBox="1"/>
          <p:nvPr/>
        </p:nvSpPr>
        <p:spPr>
          <a:xfrm>
            <a:off x="305651" y="3529091"/>
            <a:ext cx="11580720" cy="21271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Meaningful</a:t>
            </a:r>
            <a:r>
              <a:rPr lang="en-US" b="0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use of EHR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uniform standards for technical EHR certification.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Penalize vendors to ensure they develop high-quality products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support interoperability across multiple EHR systems with HHS mandating and imposing penalties to decertify systems that take part in actions that hinder true interoperability.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Minimize the </a:t>
            </a:r>
            <a:r>
              <a:rPr lang="en-US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role that doctors play in administrative tasks like non-meaningful EHR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33">
            <a:extLst>
              <a:ext uri="{FF2B5EF4-FFF2-40B4-BE49-F238E27FC236}">
                <a16:creationId xmlns:a16="http://schemas.microsoft.com/office/drawing/2014/main" id="{031AABAF-7D4F-E970-D8A1-AEA8AB3C54E7}"/>
              </a:ext>
            </a:extLst>
          </p:cNvPr>
          <p:cNvSpPr txBox="1"/>
          <p:nvPr/>
        </p:nvSpPr>
        <p:spPr>
          <a:xfrm>
            <a:off x="305640" y="1162392"/>
            <a:ext cx="8603070" cy="2745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“Double” electronic medical record keeping input needed from doctor.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BD390-E356-3F86-18C7-53B8BF712C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DD3AAE1-D3AE-707F-EE39-710E235E894B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  <p:sp>
        <p:nvSpPr>
          <p:cNvPr id="17" name="Textfeld 33">
            <a:extLst>
              <a:ext uri="{FF2B5EF4-FFF2-40B4-BE49-F238E27FC236}">
                <a16:creationId xmlns:a16="http://schemas.microsoft.com/office/drawing/2014/main" id="{EF97B46A-C033-07E3-1609-D497A47F7D36}"/>
              </a:ext>
            </a:extLst>
          </p:cNvPr>
          <p:cNvSpPr txBox="1"/>
          <p:nvPr/>
        </p:nvSpPr>
        <p:spPr>
          <a:xfrm>
            <a:off x="1518083" y="5843233"/>
            <a:ext cx="8621420" cy="6288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Value Of Chronic Patient Panel Management and Dashboarding Software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e.g. SyntoP EMR</a:t>
            </a:r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45428084-B411-240F-16D1-59D7402C3D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1" y="5672657"/>
            <a:ext cx="893584" cy="83265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7C4EE4-2F90-CA7E-AF27-7C882790A761}"/>
              </a:ext>
            </a:extLst>
          </p:cNvPr>
          <p:cNvCxnSpPr>
            <a:cxnSpLocks/>
          </p:cNvCxnSpPr>
          <p:nvPr/>
        </p:nvCxnSpPr>
        <p:spPr>
          <a:xfrm>
            <a:off x="307437" y="5656247"/>
            <a:ext cx="933999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D2214C-2012-929C-E24B-5C7122EFDAA4}"/>
              </a:ext>
            </a:extLst>
          </p:cNvPr>
          <p:cNvCxnSpPr>
            <a:cxnSpLocks/>
          </p:cNvCxnSpPr>
          <p:nvPr/>
        </p:nvCxnSpPr>
        <p:spPr>
          <a:xfrm>
            <a:off x="307437" y="6610734"/>
            <a:ext cx="933999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0F7B18F-BE51-26B0-21EE-9D1D29770E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7898" y="5965524"/>
            <a:ext cx="808473" cy="7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09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44" imgH="345" progId="TCLayout.ActiveDocument.1">
                  <p:embed/>
                </p:oleObj>
              </mc:Choice>
              <mc:Fallback>
                <p:oleObj name="think-cell Slide" r:id="rId13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2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043D42-880D-439E-9BEB-73EE05772EE1}"/>
              </a:ext>
            </a:extLst>
          </p:cNvPr>
          <p:cNvGrpSpPr/>
          <p:nvPr/>
        </p:nvGrpSpPr>
        <p:grpSpPr>
          <a:xfrm>
            <a:off x="8249551" y="1028949"/>
            <a:ext cx="3921496" cy="249299"/>
            <a:chOff x="1895194" y="1255902"/>
            <a:chExt cx="1744300" cy="249299"/>
          </a:xfrm>
        </p:grpSpPr>
        <p:sp>
          <p:nvSpPr>
            <p:cNvPr id="102" name="Rectangle 59">
              <a:extLst>
                <a:ext uri="{FF2B5EF4-FFF2-40B4-BE49-F238E27FC236}">
                  <a16:creationId xmlns:a16="http://schemas.microsoft.com/office/drawing/2014/main" id="{D3ED1F5C-D4C8-4925-A186-721D6D700CF2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0">
                <a:lnSpc>
                  <a:spcPct val="90000"/>
                </a:lnSpc>
                <a:buClr>
                  <a:srgbClr val="002960"/>
                </a:buClr>
              </a:pPr>
              <a:r>
                <a:rPr lang="en-US" sz="1800" b="1" kern="0" dirty="0">
                  <a:latin typeface="Arial"/>
                </a:rPr>
                <a:t>CARE DELIVERY</a:t>
              </a:r>
              <a:endParaRPr lang="en-US" sz="1800" kern="0" dirty="0"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103" name="Line 60">
              <a:extLst>
                <a:ext uri="{FF2B5EF4-FFF2-40B4-BE49-F238E27FC236}">
                  <a16:creationId xmlns:a16="http://schemas.microsoft.com/office/drawing/2014/main" id="{0DCC2B12-DDA2-4A3B-8DD5-5809D3AA3B42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895194" y="1505201"/>
              <a:ext cx="154616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1" kern="1200" spc="0" dirty="0">
                <a:solidFill>
                  <a:srgbClr val="000000"/>
                </a:solidFill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91938C3-9A44-42FC-AEED-E7F6228EFA2F}"/>
              </a:ext>
            </a:extLst>
          </p:cNvPr>
          <p:cNvGrpSpPr/>
          <p:nvPr/>
        </p:nvGrpSpPr>
        <p:grpSpPr>
          <a:xfrm>
            <a:off x="2092680" y="1009012"/>
            <a:ext cx="2447142" cy="269236"/>
            <a:chOff x="1895194" y="1255902"/>
            <a:chExt cx="1744300" cy="249299"/>
          </a:xfrm>
        </p:grpSpPr>
        <p:sp>
          <p:nvSpPr>
            <p:cNvPr id="110" name="Rectangle 59">
              <a:extLst>
                <a:ext uri="{FF2B5EF4-FFF2-40B4-BE49-F238E27FC236}">
                  <a16:creationId xmlns:a16="http://schemas.microsoft.com/office/drawing/2014/main" id="{1DD5EB04-5A58-48B0-ABE1-34DD91EF05B5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0">
                <a:lnSpc>
                  <a:spcPct val="90000"/>
                </a:lnSpc>
                <a:buClr>
                  <a:srgbClr val="002960"/>
                </a:buClr>
              </a:pPr>
              <a:r>
                <a:rPr lang="en-US" sz="1800" b="1" kern="0" dirty="0">
                  <a:latin typeface="Arial"/>
                </a:rPr>
                <a:t>TYPE</a:t>
              </a:r>
              <a:endParaRPr lang="en-US" sz="1800" kern="0" dirty="0"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111" name="Line 60">
              <a:extLst>
                <a:ext uri="{FF2B5EF4-FFF2-40B4-BE49-F238E27FC236}">
                  <a16:creationId xmlns:a16="http://schemas.microsoft.com/office/drawing/2014/main" id="{1A60EB76-408A-468C-A6C3-6AA9D7DC6772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1" kern="1200" spc="0" dirty="0">
                <a:solidFill>
                  <a:srgbClr val="000000"/>
                </a:solidFill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108" name="Textfeld 33">
            <a:extLst>
              <a:ext uri="{FF2B5EF4-FFF2-40B4-BE49-F238E27FC236}">
                <a16:creationId xmlns:a16="http://schemas.microsoft.com/office/drawing/2014/main" id="{AB0F3AA2-85FA-42DB-A607-8B9DE5B76C67}"/>
              </a:ext>
            </a:extLst>
          </p:cNvPr>
          <p:cNvSpPr txBox="1"/>
          <p:nvPr/>
        </p:nvSpPr>
        <p:spPr>
          <a:xfrm>
            <a:off x="2092679" y="1449666"/>
            <a:ext cx="244714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Increasing Access Day-to-Day Care Seeking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92679" y="2355901"/>
            <a:ext cx="2808093" cy="11951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Quick simple access to VC by member, </a:t>
            </a:r>
            <a:r>
              <a:rPr lang="en-Z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APP</a:t>
            </a:r>
            <a:r>
              <a:rPr lang="en-Z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phone number, website.</a:t>
            </a:r>
          </a:p>
        </p:txBody>
      </p:sp>
      <p:sp>
        <p:nvSpPr>
          <p:cNvPr id="40" name="Textfeld 33">
            <a:extLst>
              <a:ext uri="{FF2B5EF4-FFF2-40B4-BE49-F238E27FC236}">
                <a16:creationId xmlns:a16="http://schemas.microsoft.com/office/drawing/2014/main" id="{716D45CC-E8A3-4A97-AED4-FE663E888248}"/>
              </a:ext>
            </a:extLst>
          </p:cNvPr>
          <p:cNvSpPr txBox="1"/>
          <p:nvPr/>
        </p:nvSpPr>
        <p:spPr>
          <a:xfrm>
            <a:off x="2092680" y="3784291"/>
            <a:ext cx="225206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Chronic disease follow up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49550" y="2123328"/>
            <a:ext cx="3579511" cy="14051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AMP Anchor Practice: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Integrated Virtual Care.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Navigate health system, trained telemedicine, EMR integration, clinical oversight, etc.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08523" y="130268"/>
            <a:ext cx="9283534" cy="6370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ZA" b="1" u="sng" dirty="0"/>
              <a:t>Recent evidence on understanding Virtual Care, its </a:t>
            </a:r>
            <a:r>
              <a:rPr lang="en-ZA" sz="2400" b="1" u="sng" dirty="0"/>
              <a:t>benefits</a:t>
            </a:r>
            <a:r>
              <a:rPr lang="en-ZA" b="1" u="sng" dirty="0"/>
              <a:t> and where it is most useful within a Primary Care Delivery model.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4184" y="1459253"/>
            <a:ext cx="1354186" cy="20368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Day-to-Day Care Seeking</a:t>
            </a:r>
          </a:p>
        </p:txBody>
      </p:sp>
      <p:sp>
        <p:nvSpPr>
          <p:cNvPr id="43" name="Textfeld 33">
            <a:extLst>
              <a:ext uri="{FF2B5EF4-FFF2-40B4-BE49-F238E27FC236}">
                <a16:creationId xmlns:a16="http://schemas.microsoft.com/office/drawing/2014/main" id="{AB0F3AA2-85FA-42DB-A607-8B9DE5B76C67}"/>
              </a:ext>
            </a:extLst>
          </p:cNvPr>
          <p:cNvSpPr txBox="1"/>
          <p:nvPr/>
        </p:nvSpPr>
        <p:spPr>
          <a:xfrm>
            <a:off x="5271982" y="1459253"/>
            <a:ext cx="23837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Member Convenience Benefit Value Add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1938C3-9A44-42FC-AEED-E7F6228EFA2F}"/>
              </a:ext>
            </a:extLst>
          </p:cNvPr>
          <p:cNvGrpSpPr/>
          <p:nvPr/>
        </p:nvGrpSpPr>
        <p:grpSpPr>
          <a:xfrm>
            <a:off x="5271982" y="964533"/>
            <a:ext cx="2584368" cy="317731"/>
            <a:chOff x="1895194" y="1255902"/>
            <a:chExt cx="1744300" cy="249299"/>
          </a:xfrm>
        </p:grpSpPr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1DD5EB04-5A58-48B0-ABE1-34DD91EF05B5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895194" y="1255902"/>
              <a:ext cx="1744300" cy="24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0">
                <a:lnSpc>
                  <a:spcPct val="90000"/>
                </a:lnSpc>
                <a:buClr>
                  <a:srgbClr val="002960"/>
                </a:buClr>
              </a:pPr>
              <a:r>
                <a:rPr lang="en-US" sz="1800" b="1" kern="0" dirty="0">
                  <a:latin typeface="Arial"/>
                </a:rPr>
                <a:t>VALUE ADD</a:t>
              </a:r>
              <a:endParaRPr lang="en-US" sz="1800" kern="0" dirty="0"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47" name="Line 60">
              <a:extLst>
                <a:ext uri="{FF2B5EF4-FFF2-40B4-BE49-F238E27FC236}">
                  <a16:creationId xmlns:a16="http://schemas.microsoft.com/office/drawing/2014/main" id="{1A60EB76-408A-468C-A6C3-6AA9D7DC6772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1" kern="1200" spc="0" dirty="0">
                <a:solidFill>
                  <a:srgbClr val="000000"/>
                </a:solidFill>
                <a:latin typeface="Arial" charset="0"/>
                <a:ea typeface="ＭＳ Ｐゴシック"/>
                <a:cs typeface="+mn-cs"/>
              </a:endParaRPr>
            </a:p>
          </p:txBody>
        </p:sp>
      </p:grpSp>
      <p:sp>
        <p:nvSpPr>
          <p:cNvPr id="48" name="Textfeld 33">
            <a:extLst>
              <a:ext uri="{FF2B5EF4-FFF2-40B4-BE49-F238E27FC236}">
                <a16:creationId xmlns:a16="http://schemas.microsoft.com/office/drawing/2014/main" id="{AB0F3AA2-85FA-42DB-A607-8B9DE5B76C67}"/>
              </a:ext>
            </a:extLst>
          </p:cNvPr>
          <p:cNvSpPr txBox="1"/>
          <p:nvPr/>
        </p:nvSpPr>
        <p:spPr>
          <a:xfrm>
            <a:off x="8249550" y="1449666"/>
            <a:ext cx="34760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Designated Virtual Care or Telemedicine practice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71982" y="2637713"/>
            <a:ext cx="2136127" cy="8337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NOT a tool for cost saving.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5622" y="4424584"/>
            <a:ext cx="3222625" cy="22603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 tool through which </a:t>
            </a:r>
            <a:r>
              <a:rPr lang="en-Z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DISEASE FOLLOW UP CONSULTATIONS</a:t>
            </a:r>
            <a:r>
              <a:rPr lang="en-Z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lifestyle counselling, medicine adherence counselling and chronic script repeat can be actioned.</a:t>
            </a:r>
          </a:p>
        </p:txBody>
      </p:sp>
      <p:sp>
        <p:nvSpPr>
          <p:cNvPr id="28" name="Textfeld 33">
            <a:extLst>
              <a:ext uri="{FF2B5EF4-FFF2-40B4-BE49-F238E27FC236}">
                <a16:creationId xmlns:a16="http://schemas.microsoft.com/office/drawing/2014/main" id="{716D45CC-E8A3-4A97-AED4-FE663E888248}"/>
              </a:ext>
            </a:extLst>
          </p:cNvPr>
          <p:cNvSpPr txBox="1"/>
          <p:nvPr/>
        </p:nvSpPr>
        <p:spPr>
          <a:xfrm>
            <a:off x="5271982" y="3784291"/>
            <a:ext cx="263910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Improved adherence and chronic care quality.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71981" y="4788964"/>
            <a:ext cx="2136127" cy="5889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 stream cost saving value add.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49699" y="5568406"/>
            <a:ext cx="2387115" cy="128959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Chronic beneficiary not able to renew script timeously.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3">
            <a:extLst>
              <a:ext uri="{FF2B5EF4-FFF2-40B4-BE49-F238E27FC236}">
                <a16:creationId xmlns:a16="http://schemas.microsoft.com/office/drawing/2014/main" id="{716D45CC-E8A3-4A97-AED4-FE663E888248}"/>
              </a:ext>
            </a:extLst>
          </p:cNvPr>
          <p:cNvSpPr txBox="1"/>
          <p:nvPr/>
        </p:nvSpPr>
        <p:spPr>
          <a:xfrm>
            <a:off x="8249549" y="3958788"/>
            <a:ext cx="34760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Primary Family Practitioner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49550" y="4493500"/>
            <a:ext cx="3635627" cy="9264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FP pro-actively includes VC as a modality in the overall care management strategy.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62189" y="5451324"/>
            <a:ext cx="3635627" cy="11487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for ‘active follow up’ of patients who might otherwise ‘be to busy’ to attend physical consultation voluntarily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D62C6A-7DDE-1EEA-1BFD-BD0BC6EBDA27}"/>
              </a:ext>
            </a:extLst>
          </p:cNvPr>
          <p:cNvSpPr/>
          <p:nvPr/>
        </p:nvSpPr>
        <p:spPr>
          <a:xfrm>
            <a:off x="294184" y="3784290"/>
            <a:ext cx="1354186" cy="28157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Disease Follow 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4EEC5A-2534-5762-4EAC-3CF51AA352C5}"/>
              </a:ext>
            </a:extLst>
          </p:cNvPr>
          <p:cNvGrpSpPr/>
          <p:nvPr/>
        </p:nvGrpSpPr>
        <p:grpSpPr>
          <a:xfrm>
            <a:off x="306823" y="779650"/>
            <a:ext cx="1632024" cy="498598"/>
            <a:chOff x="1895194" y="1033769"/>
            <a:chExt cx="1744300" cy="471432"/>
          </a:xfrm>
        </p:grpSpPr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66FF2C6A-1040-7678-F87D-AA91755E8D26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895194" y="1033769"/>
              <a:ext cx="1744300" cy="47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lvl="0">
                <a:lnSpc>
                  <a:spcPct val="90000"/>
                </a:lnSpc>
                <a:buClr>
                  <a:srgbClr val="002960"/>
                </a:buClr>
              </a:pPr>
              <a:r>
                <a:rPr lang="en-US" sz="1800" b="1" kern="0" dirty="0">
                  <a:latin typeface="Arial"/>
                </a:rPr>
                <a:t>Virtual Care</a:t>
              </a:r>
              <a:endParaRPr lang="en-US" sz="1800" kern="0" dirty="0">
                <a:solidFill>
                  <a:schemeClr val="bg1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7" name="Line 60">
              <a:extLst>
                <a:ext uri="{FF2B5EF4-FFF2-40B4-BE49-F238E27FC236}">
                  <a16:creationId xmlns:a16="http://schemas.microsoft.com/office/drawing/2014/main" id="{920FEEA5-85A1-03B0-66ED-0959D1BA4D3A}"/>
                </a:ext>
              </a:extLst>
            </p:cNvPr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895194" y="1505201"/>
              <a:ext cx="135254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b="1" kern="1200" spc="0" dirty="0">
                <a:solidFill>
                  <a:srgbClr val="000000"/>
                </a:solidFill>
                <a:latin typeface="Arial" charset="0"/>
                <a:ea typeface="ＭＳ Ｐゴシック"/>
                <a:cs typeface="+mn-cs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086072-9364-5F7A-6F1C-B418190BCCF8}"/>
              </a:ext>
            </a:extLst>
          </p:cNvPr>
          <p:cNvCxnSpPr>
            <a:cxnSpLocks/>
          </p:cNvCxnSpPr>
          <p:nvPr/>
        </p:nvCxnSpPr>
        <p:spPr>
          <a:xfrm>
            <a:off x="0" y="3653985"/>
            <a:ext cx="120426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E02A86-1C26-9830-E219-6EFF946D6402}"/>
              </a:ext>
            </a:extLst>
          </p:cNvPr>
          <p:cNvCxnSpPr>
            <a:cxnSpLocks/>
          </p:cNvCxnSpPr>
          <p:nvPr/>
        </p:nvCxnSpPr>
        <p:spPr>
          <a:xfrm>
            <a:off x="0" y="6775612"/>
            <a:ext cx="120426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3254AB3-E519-E6C4-1355-0DADBF51B11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564A843-2AF6-87E7-523E-747F1D41DDDC}"/>
              </a:ext>
            </a:extLst>
          </p:cNvPr>
          <p:cNvSpPr txBox="1">
            <a:spLocks/>
          </p:cNvSpPr>
          <p:nvPr/>
        </p:nvSpPr>
        <p:spPr>
          <a:xfrm>
            <a:off x="3842535" y="6695950"/>
            <a:ext cx="41148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 Eduard Delport, Medscheme</a:t>
            </a:r>
          </a:p>
        </p:txBody>
      </p:sp>
    </p:spTree>
    <p:extLst>
      <p:ext uri="{BB962C8B-B14F-4D97-AF65-F5344CB8AC3E}">
        <p14:creationId xmlns:p14="http://schemas.microsoft.com/office/powerpoint/2010/main" val="112464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4" imgH="345" progId="TCLayout.ActiveDocument.1">
                  <p:embed/>
                </p:oleObj>
              </mc:Choice>
              <mc:Fallback>
                <p:oleObj name="think-cell Slide" r:id="rId16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35" y="198470"/>
            <a:ext cx="9419547" cy="609398"/>
          </a:xfrm>
        </p:spPr>
        <p:txBody>
          <a:bodyPr vert="horz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Simplified view of the Healthcare System Components in relation to Family Practitioner Level Primary Care Delivery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3E530F-84A4-7E51-E1E1-3CCC790EE0C7}"/>
              </a:ext>
            </a:extLst>
          </p:cNvPr>
          <p:cNvGrpSpPr/>
          <p:nvPr/>
        </p:nvGrpSpPr>
        <p:grpSpPr>
          <a:xfrm>
            <a:off x="248434" y="1005664"/>
            <a:ext cx="11792877" cy="249299"/>
            <a:chOff x="1895194" y="1269602"/>
            <a:chExt cx="1744300" cy="235599"/>
          </a:xfrm>
        </p:grpSpPr>
        <p:sp>
          <p:nvSpPr>
            <p:cNvPr id="148" name="Rectangle 59">
              <a:extLst>
                <a:ext uri="{FF2B5EF4-FFF2-40B4-BE49-F238E27FC236}">
                  <a16:creationId xmlns:a16="http://schemas.microsoft.com/office/drawing/2014/main" id="{148C35B9-1C07-380F-80E8-A8E83489FE5E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lang="en-US" sz="1800" b="1" kern="0" dirty="0">
                  <a:solidFill>
                    <a:prstClr val="black"/>
                  </a:solidFill>
                  <a:latin typeface="Arial"/>
                </a:rPr>
                <a:t>The importance of IPAs and Family Practitioner Representation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Line 60">
              <a:extLst>
                <a:ext uri="{FF2B5EF4-FFF2-40B4-BE49-F238E27FC236}">
                  <a16:creationId xmlns:a16="http://schemas.microsoft.com/office/drawing/2014/main" id="{EE3087F1-A10A-E827-3843-956D1B0FBE1D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88214F-4CEB-8F4C-A56D-6A02AB2279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72058" y="2772"/>
            <a:ext cx="2024492" cy="727853"/>
          </a:xfrm>
          <a:prstGeom prst="rect">
            <a:avLst/>
          </a:prstGeom>
        </p:spPr>
      </p:pic>
      <p:pic>
        <p:nvPicPr>
          <p:cNvPr id="8" name="Picture 7" descr="Gems_logo">
            <a:extLst>
              <a:ext uri="{FF2B5EF4-FFF2-40B4-BE49-F238E27FC236}">
                <a16:creationId xmlns:a16="http://schemas.microsoft.com/office/drawing/2014/main" id="{FBE8C492-1C85-8318-F49C-A26DB1106FA6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10" y="1807093"/>
            <a:ext cx="1592494" cy="60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olmed_logo.jpg">
            <a:extLst>
              <a:ext uri="{FF2B5EF4-FFF2-40B4-BE49-F238E27FC236}">
                <a16:creationId xmlns:a16="http://schemas.microsoft.com/office/drawing/2014/main" id="{87DCE7C7-9E29-B7FE-8A85-9065670BB1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10" y="3037418"/>
            <a:ext cx="1730763" cy="470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B06181-D6EE-9191-6ED6-4FA2DCA1812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93510" y="3701642"/>
            <a:ext cx="1515612" cy="470591"/>
          </a:xfrm>
          <a:prstGeom prst="rect">
            <a:avLst/>
          </a:prstGeom>
        </p:spPr>
      </p:pic>
      <p:pic>
        <p:nvPicPr>
          <p:cNvPr id="11" name="image2.png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08CF6F-9C43-912F-8039-56DAE24DF00A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393510" y="2546567"/>
            <a:ext cx="1016635" cy="313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B6CC9E-FA79-CFD1-6978-90C50CAAB4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49390" y="3666591"/>
            <a:ext cx="1285052" cy="439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186118-9CAE-0969-C70F-8A97743AA10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93510" y="4434680"/>
            <a:ext cx="1515612" cy="382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3382C0-765E-A5A4-B2D8-80D07E1B63F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249390" y="2521138"/>
            <a:ext cx="1515613" cy="42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80BA68-9E68-328B-B38C-B916FD8359C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249390" y="4362496"/>
            <a:ext cx="1914525" cy="5177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BF7FB8-7219-F110-2C72-F45AFD43F96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249390" y="2934184"/>
            <a:ext cx="1730763" cy="5451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72CD57-7396-6CDC-91FE-81E0A2EADB3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49390" y="1803087"/>
            <a:ext cx="1139060" cy="41170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3719304-C4C3-C570-27F4-2AA8A6D2E64F}"/>
              </a:ext>
            </a:extLst>
          </p:cNvPr>
          <p:cNvGrpSpPr/>
          <p:nvPr/>
        </p:nvGrpSpPr>
        <p:grpSpPr>
          <a:xfrm>
            <a:off x="3995254" y="4392833"/>
            <a:ext cx="2983640" cy="635184"/>
            <a:chOff x="2535030" y="1351093"/>
            <a:chExt cx="2561838" cy="624661"/>
          </a:xfrm>
        </p:grpSpPr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4C598E08-87B3-CC0E-EC9B-1BA25910A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349" y="1402599"/>
              <a:ext cx="1723519" cy="573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Aft>
                  <a:spcPts val="800"/>
                </a:spcAft>
              </a:pPr>
              <a: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Medscheme </a:t>
              </a:r>
              <a:b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Health Professional Strategy Unit</a:t>
              </a:r>
              <a:endParaRPr lang="en-ZA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28" name="Picture 2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1579484-37A8-242E-3428-B071483D5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" t="13887" r="73441" b="15636"/>
            <a:stretch/>
          </p:blipFill>
          <p:spPr>
            <a:xfrm>
              <a:off x="2535030" y="1351093"/>
              <a:ext cx="717458" cy="62466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8A3549-5C1B-21D4-6A54-A87280F095A8}"/>
              </a:ext>
            </a:extLst>
          </p:cNvPr>
          <p:cNvGrpSpPr/>
          <p:nvPr/>
        </p:nvGrpSpPr>
        <p:grpSpPr>
          <a:xfrm>
            <a:off x="8324766" y="1320987"/>
            <a:ext cx="1097481" cy="303292"/>
            <a:chOff x="1895194" y="1269602"/>
            <a:chExt cx="1744300" cy="235599"/>
          </a:xfrm>
        </p:grpSpPr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03BA24AD-D6A2-8A50-2B27-CA49814EB1AC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1895194" y="1269602"/>
              <a:ext cx="1744300" cy="23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Funders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Line 60">
              <a:extLst>
                <a:ext uri="{FF2B5EF4-FFF2-40B4-BE49-F238E27FC236}">
                  <a16:creationId xmlns:a16="http://schemas.microsoft.com/office/drawing/2014/main" id="{CFAEAEA7-6056-8B0B-C7EF-136860BC6909}"/>
                </a:ext>
              </a:extLst>
            </p:cNvPr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58A292-2DAF-AFCB-82E5-34D9211A7569}"/>
              </a:ext>
            </a:extLst>
          </p:cNvPr>
          <p:cNvCxnSpPr>
            <a:cxnSpLocks/>
          </p:cNvCxnSpPr>
          <p:nvPr/>
        </p:nvCxnSpPr>
        <p:spPr>
          <a:xfrm>
            <a:off x="3494872" y="1489672"/>
            <a:ext cx="0" cy="360631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827EDC-BD5C-ED65-653D-4E6A4029D462}"/>
              </a:ext>
            </a:extLst>
          </p:cNvPr>
          <p:cNvGrpSpPr/>
          <p:nvPr/>
        </p:nvGrpSpPr>
        <p:grpSpPr>
          <a:xfrm>
            <a:off x="310478" y="1130313"/>
            <a:ext cx="2675096" cy="532849"/>
            <a:chOff x="1895194" y="924230"/>
            <a:chExt cx="1744300" cy="580971"/>
          </a:xfrm>
        </p:grpSpPr>
        <p:sp>
          <p:nvSpPr>
            <p:cNvPr id="54" name="Rectangle 59">
              <a:extLst>
                <a:ext uri="{FF2B5EF4-FFF2-40B4-BE49-F238E27FC236}">
                  <a16:creationId xmlns:a16="http://schemas.microsoft.com/office/drawing/2014/main" id="{F267C14F-A737-48AB-34A5-9E7C37A1410F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1895194" y="924230"/>
              <a:ext cx="1744300" cy="58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Family Practitioners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5" name="Line 60">
              <a:extLst>
                <a:ext uri="{FF2B5EF4-FFF2-40B4-BE49-F238E27FC236}">
                  <a16:creationId xmlns:a16="http://schemas.microsoft.com/office/drawing/2014/main" id="{E599A3FF-2CD1-445C-5805-E2421CD94F9B}"/>
                </a:ext>
              </a:extLst>
            </p:cNvPr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895194" y="1505201"/>
              <a:ext cx="17443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CAD4D3A-06C4-2759-6536-723DE4A3FA9A}"/>
              </a:ext>
            </a:extLst>
          </p:cNvPr>
          <p:cNvGrpSpPr/>
          <p:nvPr/>
        </p:nvGrpSpPr>
        <p:grpSpPr>
          <a:xfrm>
            <a:off x="3752240" y="3871420"/>
            <a:ext cx="3935000" cy="390571"/>
            <a:chOff x="1895194" y="924230"/>
            <a:chExt cx="2311101" cy="580971"/>
          </a:xfrm>
        </p:grpSpPr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9246E4F1-78C7-09DF-EB1A-739ECCBEA310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895194" y="924230"/>
              <a:ext cx="1744300" cy="58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marL="0" indent="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6pPr>
              <a:lvl7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7pPr>
              <a:lvl8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8pPr>
              <a:lvl9pPr marL="749808" indent="-130175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l" defTabSz="8953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Admin and Care Support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E5672295-E709-FD2D-5792-CDE138E162DF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895194" y="1505201"/>
              <a:ext cx="2311101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A089FB5-C0E7-F9C3-08D9-93FA38F7397E}"/>
              </a:ext>
            </a:extLst>
          </p:cNvPr>
          <p:cNvGrpSpPr/>
          <p:nvPr/>
        </p:nvGrpSpPr>
        <p:grpSpPr>
          <a:xfrm>
            <a:off x="3778449" y="1402763"/>
            <a:ext cx="4100092" cy="1683939"/>
            <a:chOff x="3804904" y="4103800"/>
            <a:chExt cx="4100092" cy="16839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42BF274-497F-0E14-FA80-991B303F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853611" y="4769422"/>
              <a:ext cx="768400" cy="1018317"/>
            </a:xfrm>
            <a:prstGeom prst="rect">
              <a:avLst/>
            </a:prstGeom>
          </p:spPr>
        </p:pic>
        <p:grpSp>
          <p:nvGrpSpPr>
            <p:cNvPr id="18432" name="Group 18431">
              <a:extLst>
                <a:ext uri="{FF2B5EF4-FFF2-40B4-BE49-F238E27FC236}">
                  <a16:creationId xmlns:a16="http://schemas.microsoft.com/office/drawing/2014/main" id="{87E42727-50CA-CD99-C6D3-CC6193E3580D}"/>
                </a:ext>
              </a:extLst>
            </p:cNvPr>
            <p:cNvGrpSpPr/>
            <p:nvPr/>
          </p:nvGrpSpPr>
          <p:grpSpPr>
            <a:xfrm>
              <a:off x="3804904" y="4103800"/>
              <a:ext cx="4100092" cy="343066"/>
              <a:chOff x="1895194" y="730573"/>
              <a:chExt cx="1744300" cy="774628"/>
            </a:xfrm>
          </p:grpSpPr>
          <p:sp>
            <p:nvSpPr>
              <p:cNvPr id="18433" name="Rectangle 59">
                <a:extLst>
                  <a:ext uri="{FF2B5EF4-FFF2-40B4-BE49-F238E27FC236}">
                    <a16:creationId xmlns:a16="http://schemas.microsoft.com/office/drawing/2014/main" id="{758EFE10-2A53-BAA1-401F-B6A50E91EA63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895194" y="730573"/>
                <a:ext cx="1744300" cy="774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b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1pPr>
                <a:lvl2pPr marL="193675" indent="-19208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2pPr>
                <a:lvl3pPr marL="457200" indent="-261938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3pPr>
                <a:lvl4pPr marL="614363" indent="-1555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4pPr>
                <a:lvl5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defRPr>
                </a:lvl5pPr>
                <a:lvl6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6pPr>
                <a:lvl7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7pPr>
                <a:lvl8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8pPr>
                <a:lvl9pPr marL="749808" indent="-130175" algn="l" defTabSz="895350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 baseline="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89535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296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Arial Unicode MS" pitchFamily="34" charset="-128"/>
                    <a:cs typeface="Arial Unicode MS" pitchFamily="34" charset="-128"/>
                  </a:rPr>
                  <a:t>IPAs and GP Leadership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8435" name="Line 60">
                <a:extLst>
                  <a:ext uri="{FF2B5EF4-FFF2-40B4-BE49-F238E27FC236}">
                    <a16:creationId xmlns:a16="http://schemas.microsoft.com/office/drawing/2014/main" id="{5A4D6F75-AC5D-93A3-2C2D-9F2A4CEAFD42}"/>
                  </a:ext>
                </a:extLst>
              </p:cNvPr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895194" y="1505201"/>
                <a:ext cx="1744300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/>
                  <a:cs typeface="+mn-cs"/>
                </a:endParaRPr>
              </a:p>
            </p:txBody>
          </p:sp>
        </p:grpSp>
      </p:grpSp>
      <p:sp>
        <p:nvSpPr>
          <p:cNvPr id="18441" name="Arrow: Bent 18440">
            <a:extLst>
              <a:ext uri="{FF2B5EF4-FFF2-40B4-BE49-F238E27FC236}">
                <a16:creationId xmlns:a16="http://schemas.microsoft.com/office/drawing/2014/main" id="{9A73B3E4-A714-0290-73BF-8544D4D9E4C0}"/>
              </a:ext>
            </a:extLst>
          </p:cNvPr>
          <p:cNvSpPr/>
          <p:nvPr/>
        </p:nvSpPr>
        <p:spPr>
          <a:xfrm rot="10800000" flipH="1" flipV="1">
            <a:off x="1433103" y="1787812"/>
            <a:ext cx="1958825" cy="758756"/>
          </a:xfrm>
          <a:prstGeom prst="bentArrow">
            <a:avLst>
              <a:gd name="adj1" fmla="val 15206"/>
              <a:gd name="adj2" fmla="val 17162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9E0803-25C0-B739-D5EC-81712D3C9EA2}"/>
              </a:ext>
            </a:extLst>
          </p:cNvPr>
          <p:cNvCxnSpPr>
            <a:cxnSpLocks/>
          </p:cNvCxnSpPr>
          <p:nvPr/>
        </p:nvCxnSpPr>
        <p:spPr>
          <a:xfrm>
            <a:off x="8187621" y="1489672"/>
            <a:ext cx="0" cy="360631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picture containing text, weapon&#10;&#10;Description automatically generated">
            <a:extLst>
              <a:ext uri="{FF2B5EF4-FFF2-40B4-BE49-F238E27FC236}">
                <a16:creationId xmlns:a16="http://schemas.microsoft.com/office/drawing/2014/main" id="{C33F09E0-4A08-547F-C292-4ADCA88637F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51" y="5541493"/>
            <a:ext cx="1390746" cy="1148877"/>
          </a:xfrm>
          <a:prstGeom prst="rect">
            <a:avLst/>
          </a:prstGeom>
        </p:spPr>
      </p:pic>
      <p:sp>
        <p:nvSpPr>
          <p:cNvPr id="37" name="Arrow: Bent 36">
            <a:extLst>
              <a:ext uri="{FF2B5EF4-FFF2-40B4-BE49-F238E27FC236}">
                <a16:creationId xmlns:a16="http://schemas.microsoft.com/office/drawing/2014/main" id="{49258B7D-4793-4F53-9E06-7578CC793E9C}"/>
              </a:ext>
            </a:extLst>
          </p:cNvPr>
          <p:cNvSpPr/>
          <p:nvPr/>
        </p:nvSpPr>
        <p:spPr>
          <a:xfrm flipV="1">
            <a:off x="1433102" y="5238187"/>
            <a:ext cx="1793415" cy="1148877"/>
          </a:xfrm>
          <a:prstGeom prst="bentArrow">
            <a:avLst>
              <a:gd name="adj1" fmla="val 13061"/>
              <a:gd name="adj2" fmla="val 19193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Arrow: Bent 38">
            <a:extLst>
              <a:ext uri="{FF2B5EF4-FFF2-40B4-BE49-F238E27FC236}">
                <a16:creationId xmlns:a16="http://schemas.microsoft.com/office/drawing/2014/main" id="{D77CC897-98C6-B0A3-46FD-71DAA1AD194F}"/>
              </a:ext>
            </a:extLst>
          </p:cNvPr>
          <p:cNvSpPr/>
          <p:nvPr/>
        </p:nvSpPr>
        <p:spPr>
          <a:xfrm flipH="1" flipV="1">
            <a:off x="8455100" y="5271355"/>
            <a:ext cx="1607582" cy="1009980"/>
          </a:xfrm>
          <a:prstGeom prst="bentArrow">
            <a:avLst>
              <a:gd name="adj1" fmla="val 13061"/>
              <a:gd name="adj2" fmla="val 19193"/>
              <a:gd name="adj3" fmla="val 25000"/>
              <a:gd name="adj4" fmla="val 234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048B1ED-29EC-6CA7-6A45-C3BE946ED487}"/>
              </a:ext>
            </a:extLst>
          </p:cNvPr>
          <p:cNvCxnSpPr>
            <a:cxnSpLocks/>
          </p:cNvCxnSpPr>
          <p:nvPr/>
        </p:nvCxnSpPr>
        <p:spPr>
          <a:xfrm flipH="1">
            <a:off x="-31831" y="5210200"/>
            <a:ext cx="1212838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9">
            <a:extLst>
              <a:ext uri="{FF2B5EF4-FFF2-40B4-BE49-F238E27FC236}">
                <a16:creationId xmlns:a16="http://schemas.microsoft.com/office/drawing/2014/main" id="{5DC3062E-2D5D-D73B-9FF3-49181737CE4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494872" y="5866632"/>
            <a:ext cx="1097481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Patient Care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726A6191-2F0F-A25C-18EE-AB7A6BF60FF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794187" y="5992886"/>
            <a:ext cx="1097481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Funding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9" name="Picture 5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0DF541-E8C9-B3E5-9364-1D88444D25C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7" y="2759501"/>
            <a:ext cx="1727993" cy="1617695"/>
          </a:xfrm>
          <a:prstGeom prst="rect">
            <a:avLst/>
          </a:prstGeom>
        </p:spPr>
      </p:pic>
      <p:sp>
        <p:nvSpPr>
          <p:cNvPr id="18434" name="Arrow: Down 18433">
            <a:extLst>
              <a:ext uri="{FF2B5EF4-FFF2-40B4-BE49-F238E27FC236}">
                <a16:creationId xmlns:a16="http://schemas.microsoft.com/office/drawing/2014/main" id="{E2EF5FE9-690E-2BA0-8222-7331C47AC964}"/>
              </a:ext>
            </a:extLst>
          </p:cNvPr>
          <p:cNvSpPr/>
          <p:nvPr/>
        </p:nvSpPr>
        <p:spPr>
          <a:xfrm>
            <a:off x="4113176" y="3459314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8" name="Arrow: Down 18437">
            <a:extLst>
              <a:ext uri="{FF2B5EF4-FFF2-40B4-BE49-F238E27FC236}">
                <a16:creationId xmlns:a16="http://schemas.microsoft.com/office/drawing/2014/main" id="{59FC7649-C2D6-3C98-81E6-D812FAADD2DD}"/>
              </a:ext>
            </a:extLst>
          </p:cNvPr>
          <p:cNvSpPr/>
          <p:nvPr/>
        </p:nvSpPr>
        <p:spPr>
          <a:xfrm>
            <a:off x="6762223" y="3459314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0" name="Arrow: Down 18439">
            <a:extLst>
              <a:ext uri="{FF2B5EF4-FFF2-40B4-BE49-F238E27FC236}">
                <a16:creationId xmlns:a16="http://schemas.microsoft.com/office/drawing/2014/main" id="{23FAD58F-D133-BFA0-5BB4-F96E4B5BA8CD}"/>
              </a:ext>
            </a:extLst>
          </p:cNvPr>
          <p:cNvSpPr/>
          <p:nvPr/>
        </p:nvSpPr>
        <p:spPr>
          <a:xfrm rot="16200000">
            <a:off x="7263556" y="4470375"/>
            <a:ext cx="265358" cy="41049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D97665-753A-E074-52C3-1BE1A68AC5EF}"/>
              </a:ext>
            </a:extLst>
          </p:cNvPr>
          <p:cNvSpPr/>
          <p:nvPr/>
        </p:nvSpPr>
        <p:spPr>
          <a:xfrm>
            <a:off x="3846175" y="4334653"/>
            <a:ext cx="3138924" cy="7753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E3FFC8-9EA2-775E-1942-FDEC5434E80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241378" y="1979165"/>
            <a:ext cx="1041689" cy="10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43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5749-B039-9947-9A59-05EE8281E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5386BD-C465-4B66-944D-308D9E6024D3}"/>
              </a:ext>
            </a:extLst>
          </p:cNvPr>
          <p:cNvCxnSpPr>
            <a:cxnSpLocks/>
          </p:cNvCxnSpPr>
          <p:nvPr/>
        </p:nvCxnSpPr>
        <p:spPr>
          <a:xfrm>
            <a:off x="280807" y="797494"/>
            <a:ext cx="114707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97426" y="143625"/>
            <a:ext cx="9243061" cy="56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057" y="0"/>
            <a:ext cx="2024492" cy="727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426" y="885914"/>
            <a:ext cx="10966313" cy="6029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NMG HQA Health Quality Assessment Report of 2020, 23 July 2020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Redesigning Primary Care to Improve Diabetes Outcomes (the UNITED Study) Diabetes Care 2020;43:549–555 | Kevin A. Peterson,1 Caroline Carlin, et al.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Health Informational Exchange (HIE): Improving Patient Care Through Interoperability: Lori </a:t>
            </a:r>
            <a:r>
              <a:rPr lang="en-US" dirty="0" err="1"/>
              <a:t>Manteufel</a:t>
            </a:r>
            <a:r>
              <a:rPr lang="en-US" dirty="0"/>
              <a:t> et al, _/www.metastar.com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Primary Care Revolution. Harvard Medical School Center for Primary Care  Lecture Series. Director Prof Russell Phillips  et al. ttps://hms.harvard.edu/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Academies of Sciences, Engineering, and Medicine: Implementing High-Quality Primary Care: Rebuilding the Foundation of Health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Care_Recomendations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Reactions._www.nationalacademies.org/ (http://reactions._www.nationalacademies.org/) Johansen et al., 2016, Martin et al., 2020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Chapman DP, Perry GS,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TW. The vital link between chronic disease and depressive disorders.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Chronic Dis [serial online] 2005 Jan [date cited]. Available from: URL: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http://www.cdc.gov/pcd/issues/2005/jan/04_0066.htm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Addressing Mental Health Promotion in Chronic Disease Prevention and Health Promotion Geraldine S. Perry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DrPH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RD, Letitia R. Presley-Cantrell PhD, and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Satvinder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Dhingra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MPH.  American Journal of Public Health (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ajph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Association of Mental Health Disorders With Health Care Utilization and Costs Among Adults With Chronic Disease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Sporinova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 JAMA Network Open. 2019;2(8)</a:t>
            </a:r>
            <a:b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34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5" progId="TCLayout.ActiveDocument.1">
                  <p:embed/>
                </p:oleObj>
              </mc:Choice>
              <mc:Fallback>
                <p:oleObj name="think-cell Slide" r:id="rId4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539" y="3253559"/>
            <a:ext cx="1841969" cy="350882"/>
          </a:xfrm>
        </p:spPr>
        <p:txBody>
          <a:bodyPr vert="horz"/>
          <a:lstStyle/>
          <a:p>
            <a:r>
              <a:rPr lang="en-US" sz="2400" b="1" dirty="0"/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4F9BF-8E78-BE93-B14A-C995DA9B86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61" b="7180"/>
          <a:stretch/>
        </p:blipFill>
        <p:spPr>
          <a:xfrm>
            <a:off x="9914564" y="158774"/>
            <a:ext cx="1931009" cy="523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7F821-1A03-83D5-2D5A-73966C4C8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59265" y="5482652"/>
            <a:ext cx="1041689" cy="101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3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E27FE2A6-D65A-DA80-050F-30E3D04F4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270"/>
            <a:ext cx="11108733" cy="880285"/>
          </a:xfrm>
          <a:prstGeom prst="rect">
            <a:avLst/>
          </a:prstGeom>
        </p:spPr>
      </p:pic>
      <p:sp>
        <p:nvSpPr>
          <p:cNvPr id="24" name="Textfeld 33">
            <a:extLst>
              <a:ext uri="{FF2B5EF4-FFF2-40B4-BE49-F238E27FC236}">
                <a16:creationId xmlns:a16="http://schemas.microsoft.com/office/drawing/2014/main" id="{78812DFA-26B8-5602-AE1B-2CE265A97BFB}"/>
              </a:ext>
            </a:extLst>
          </p:cNvPr>
          <p:cNvSpPr txBox="1"/>
          <p:nvPr/>
        </p:nvSpPr>
        <p:spPr>
          <a:xfrm>
            <a:off x="650829" y="1046176"/>
            <a:ext cx="9869907" cy="7571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9AD11F0-17B0-8588-18FD-108C7C6A3B07}"/>
              </a:ext>
            </a:extLst>
          </p:cNvPr>
          <p:cNvSpPr txBox="1">
            <a:spLocks/>
          </p:cNvSpPr>
          <p:nvPr/>
        </p:nvSpPr>
        <p:spPr>
          <a:xfrm>
            <a:off x="171707" y="156143"/>
            <a:ext cx="88240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unparalleled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robust, high-quality Family Practice in the South-African healthcare landscape.</a:t>
            </a:r>
          </a:p>
        </p:txBody>
      </p:sp>
      <p:sp>
        <p:nvSpPr>
          <p:cNvPr id="26" name="Line 60">
            <a:extLst>
              <a:ext uri="{FF2B5EF4-FFF2-40B4-BE49-F238E27FC236}">
                <a16:creationId xmlns:a16="http://schemas.microsoft.com/office/drawing/2014/main" id="{8605D9B1-93FD-6A7B-66DD-061A4CEE858B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2041" y="1245094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7" name="Textfeld 33">
            <a:extLst>
              <a:ext uri="{FF2B5EF4-FFF2-40B4-BE49-F238E27FC236}">
                <a16:creationId xmlns:a16="http://schemas.microsoft.com/office/drawing/2014/main" id="{65EC15BD-6E5F-01B6-8077-20BB3B69F1DE}"/>
              </a:ext>
            </a:extLst>
          </p:cNvPr>
          <p:cNvSpPr txBox="1"/>
          <p:nvPr/>
        </p:nvSpPr>
        <p:spPr>
          <a:xfrm>
            <a:off x="1559361" y="1447055"/>
            <a:ext cx="9787714" cy="635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FP is our first port of call.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care-seeking entry point to the care-continuum.</a:t>
            </a:r>
          </a:p>
        </p:txBody>
      </p:sp>
      <p:sp>
        <p:nvSpPr>
          <p:cNvPr id="28" name="Textfeld 33">
            <a:extLst>
              <a:ext uri="{FF2B5EF4-FFF2-40B4-BE49-F238E27FC236}">
                <a16:creationId xmlns:a16="http://schemas.microsoft.com/office/drawing/2014/main" id="{AAFD8B29-7B5B-52D9-BD4A-A4713A791BA7}"/>
              </a:ext>
            </a:extLst>
          </p:cNvPr>
          <p:cNvSpPr txBox="1"/>
          <p:nvPr/>
        </p:nvSpPr>
        <p:spPr>
          <a:xfrm>
            <a:off x="1578682" y="3376391"/>
            <a:ext cx="8230695" cy="98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FP is central to helping us understand  and navigate our complex Health-System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Principle Care-Coordinator.</a:t>
            </a:r>
          </a:p>
        </p:txBody>
      </p:sp>
      <p:sp>
        <p:nvSpPr>
          <p:cNvPr id="29" name="Textfeld 33">
            <a:extLst>
              <a:ext uri="{FF2B5EF4-FFF2-40B4-BE49-F238E27FC236}">
                <a16:creationId xmlns:a16="http://schemas.microsoft.com/office/drawing/2014/main" id="{6DEFCE2B-ED88-C77D-A60D-4604656CDD7A}"/>
              </a:ext>
            </a:extLst>
          </p:cNvPr>
          <p:cNvSpPr txBox="1"/>
          <p:nvPr/>
        </p:nvSpPr>
        <p:spPr>
          <a:xfrm>
            <a:off x="1559361" y="2270717"/>
            <a:ext cx="9426662" cy="10233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FP is the dominant health-care system point of engagement.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&gt;90% of member population will engage FP some time during the year.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&lt;5% of member population will engage the Oncology program during the year.</a:t>
            </a:r>
          </a:p>
        </p:txBody>
      </p:sp>
      <p:sp>
        <p:nvSpPr>
          <p:cNvPr id="30" name="Textfeld 33">
            <a:extLst>
              <a:ext uri="{FF2B5EF4-FFF2-40B4-BE49-F238E27FC236}">
                <a16:creationId xmlns:a16="http://schemas.microsoft.com/office/drawing/2014/main" id="{4371AC10-BB36-CA41-2BCF-2A438DDCF094}"/>
              </a:ext>
            </a:extLst>
          </p:cNvPr>
          <p:cNvSpPr txBox="1"/>
          <p:nvPr/>
        </p:nvSpPr>
        <p:spPr>
          <a:xfrm rot="16200000">
            <a:off x="-171176" y="2386648"/>
            <a:ext cx="1941978" cy="9748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31" name="Textfeld 33">
            <a:extLst>
              <a:ext uri="{FF2B5EF4-FFF2-40B4-BE49-F238E27FC236}">
                <a16:creationId xmlns:a16="http://schemas.microsoft.com/office/drawing/2014/main" id="{2158E613-75AD-B613-D05B-84AC80F7F063}"/>
              </a:ext>
            </a:extLst>
          </p:cNvPr>
          <p:cNvSpPr txBox="1"/>
          <p:nvPr/>
        </p:nvSpPr>
        <p:spPr>
          <a:xfrm>
            <a:off x="2361723" y="4737986"/>
            <a:ext cx="9376126" cy="5132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one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Family Practitioner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feld 33">
            <a:extLst>
              <a:ext uri="{FF2B5EF4-FFF2-40B4-BE49-F238E27FC236}">
                <a16:creationId xmlns:a16="http://schemas.microsoft.com/office/drawing/2014/main" id="{817A2181-8DE5-5A8C-A91B-1A68B9416BDE}"/>
              </a:ext>
            </a:extLst>
          </p:cNvPr>
          <p:cNvSpPr txBox="1"/>
          <p:nvPr/>
        </p:nvSpPr>
        <p:spPr>
          <a:xfrm>
            <a:off x="3128825" y="5595574"/>
            <a:ext cx="3143867" cy="9543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FP Day-to-Day Operational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feld 33">
            <a:extLst>
              <a:ext uri="{FF2B5EF4-FFF2-40B4-BE49-F238E27FC236}">
                <a16:creationId xmlns:a16="http://schemas.microsoft.com/office/drawing/2014/main" id="{6A481CBE-E45C-D5FA-DAD6-02EC22378213}"/>
              </a:ext>
            </a:extLst>
          </p:cNvPr>
          <p:cNvSpPr txBox="1"/>
          <p:nvPr/>
        </p:nvSpPr>
        <p:spPr>
          <a:xfrm>
            <a:off x="7678578" y="5577567"/>
            <a:ext cx="3832235" cy="9724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Family Practice Care-Proficiency and Care-Capacity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379821-4294-2C01-8E06-170A9450C4D0}"/>
              </a:ext>
            </a:extLst>
          </p:cNvPr>
          <p:cNvCxnSpPr>
            <a:cxnSpLocks/>
          </p:cNvCxnSpPr>
          <p:nvPr/>
        </p:nvCxnSpPr>
        <p:spPr>
          <a:xfrm>
            <a:off x="1287221" y="1283135"/>
            <a:ext cx="0" cy="30946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3">
            <a:extLst>
              <a:ext uri="{FF2B5EF4-FFF2-40B4-BE49-F238E27FC236}">
                <a16:creationId xmlns:a16="http://schemas.microsoft.com/office/drawing/2014/main" id="{7F3721E2-CA6C-427A-5667-F554C763D2A0}"/>
              </a:ext>
            </a:extLst>
          </p:cNvPr>
          <p:cNvSpPr txBox="1"/>
          <p:nvPr/>
        </p:nvSpPr>
        <p:spPr>
          <a:xfrm rot="16200000">
            <a:off x="10648122" y="2386648"/>
            <a:ext cx="1941978" cy="9748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CFC2A0-DE3C-D683-6C5B-9B3257699355}"/>
              </a:ext>
            </a:extLst>
          </p:cNvPr>
          <p:cNvCxnSpPr>
            <a:cxnSpLocks/>
          </p:cNvCxnSpPr>
          <p:nvPr/>
        </p:nvCxnSpPr>
        <p:spPr>
          <a:xfrm>
            <a:off x="11019796" y="1283135"/>
            <a:ext cx="0" cy="30946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60">
            <a:extLst>
              <a:ext uri="{FF2B5EF4-FFF2-40B4-BE49-F238E27FC236}">
                <a16:creationId xmlns:a16="http://schemas.microsoft.com/office/drawing/2014/main" id="{06989991-C139-BD14-44B5-53F0BFD6BABF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0" y="4537297"/>
            <a:ext cx="12106519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87F0D543-FB83-6821-6521-75A314DC2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89" y="5612906"/>
            <a:ext cx="789054" cy="699389"/>
          </a:xfrm>
          <a:prstGeom prst="rect">
            <a:avLst/>
          </a:prstGeom>
        </p:spPr>
      </p:pic>
      <p:sp>
        <p:nvSpPr>
          <p:cNvPr id="39" name="Arrow: Bent 38">
            <a:extLst>
              <a:ext uri="{FF2B5EF4-FFF2-40B4-BE49-F238E27FC236}">
                <a16:creationId xmlns:a16="http://schemas.microsoft.com/office/drawing/2014/main" id="{661A4E00-0FBB-530B-B5B8-396F2423E17C}"/>
              </a:ext>
            </a:extLst>
          </p:cNvPr>
          <p:cNvSpPr/>
          <p:nvPr/>
        </p:nvSpPr>
        <p:spPr>
          <a:xfrm flipV="1">
            <a:off x="515797" y="4589986"/>
            <a:ext cx="1580132" cy="513206"/>
          </a:xfrm>
          <a:prstGeom prst="bentArrow">
            <a:avLst>
              <a:gd name="adj1" fmla="val 19067"/>
              <a:gd name="adj2" fmla="val 19193"/>
              <a:gd name="adj3" fmla="val 25000"/>
              <a:gd name="adj4" fmla="val 1548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6D25FF-B61F-3E7D-40F4-2AF6F6F60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85" y="5577567"/>
            <a:ext cx="849902" cy="79565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C2B510-A673-7C9F-E0BB-CE12EE9857DB}"/>
              </a:ext>
            </a:extLst>
          </p:cNvPr>
          <p:cNvCxnSpPr>
            <a:cxnSpLocks/>
          </p:cNvCxnSpPr>
          <p:nvPr/>
        </p:nvCxnSpPr>
        <p:spPr>
          <a:xfrm>
            <a:off x="1951995" y="5251201"/>
            <a:ext cx="0" cy="151025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B283C5-0BE9-0CC2-E75B-8B3C7681EAE7}"/>
              </a:ext>
            </a:extLst>
          </p:cNvPr>
          <p:cNvCxnSpPr>
            <a:cxnSpLocks/>
          </p:cNvCxnSpPr>
          <p:nvPr/>
        </p:nvCxnSpPr>
        <p:spPr>
          <a:xfrm>
            <a:off x="6578219" y="5251201"/>
            <a:ext cx="0" cy="151025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441BD2-D959-A67E-E42D-132E758EA8C4}"/>
              </a:ext>
            </a:extLst>
          </p:cNvPr>
          <p:cNvCxnSpPr>
            <a:cxnSpLocks/>
          </p:cNvCxnSpPr>
          <p:nvPr/>
        </p:nvCxnSpPr>
        <p:spPr>
          <a:xfrm>
            <a:off x="11510813" y="5251201"/>
            <a:ext cx="0" cy="151025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51D35EB6-DA97-5658-0526-97CA85B51C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291" b="7850"/>
          <a:stretch/>
        </p:blipFill>
        <p:spPr>
          <a:xfrm>
            <a:off x="10420008" y="84992"/>
            <a:ext cx="1720864" cy="43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E27FE2A6-D65A-DA80-050F-30E3D04F4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270"/>
            <a:ext cx="11108733" cy="880285"/>
          </a:xfrm>
          <a:prstGeom prst="rect">
            <a:avLst/>
          </a:prstGeom>
        </p:spPr>
      </p:pic>
      <p:sp>
        <p:nvSpPr>
          <p:cNvPr id="24" name="Textfeld 33">
            <a:extLst>
              <a:ext uri="{FF2B5EF4-FFF2-40B4-BE49-F238E27FC236}">
                <a16:creationId xmlns:a16="http://schemas.microsoft.com/office/drawing/2014/main" id="{78812DFA-26B8-5602-AE1B-2CE265A97BFB}"/>
              </a:ext>
            </a:extLst>
          </p:cNvPr>
          <p:cNvSpPr txBox="1"/>
          <p:nvPr/>
        </p:nvSpPr>
        <p:spPr>
          <a:xfrm>
            <a:off x="650829" y="1046176"/>
            <a:ext cx="9869907" cy="7571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9AD11F0-17B0-8588-18FD-108C7C6A3B07}"/>
              </a:ext>
            </a:extLst>
          </p:cNvPr>
          <p:cNvSpPr txBox="1">
            <a:spLocks/>
          </p:cNvSpPr>
          <p:nvPr/>
        </p:nvSpPr>
        <p:spPr>
          <a:xfrm>
            <a:off x="171707" y="156143"/>
            <a:ext cx="88240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unparalleled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robust, high-quality Family Practice in the South-African healthcare landscape.</a:t>
            </a:r>
          </a:p>
        </p:txBody>
      </p:sp>
      <p:sp>
        <p:nvSpPr>
          <p:cNvPr id="26" name="Line 60">
            <a:extLst>
              <a:ext uri="{FF2B5EF4-FFF2-40B4-BE49-F238E27FC236}">
                <a16:creationId xmlns:a16="http://schemas.microsoft.com/office/drawing/2014/main" id="{8605D9B1-93FD-6A7B-66DD-061A4CEE858B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2041" y="1245094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7" name="Textfeld 33">
            <a:extLst>
              <a:ext uri="{FF2B5EF4-FFF2-40B4-BE49-F238E27FC236}">
                <a16:creationId xmlns:a16="http://schemas.microsoft.com/office/drawing/2014/main" id="{65EC15BD-6E5F-01B6-8077-20BB3B69F1DE}"/>
              </a:ext>
            </a:extLst>
          </p:cNvPr>
          <p:cNvSpPr txBox="1"/>
          <p:nvPr/>
        </p:nvSpPr>
        <p:spPr>
          <a:xfrm>
            <a:off x="1559361" y="1447055"/>
            <a:ext cx="9787714" cy="635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FP is our first port of call.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care-seeking entry point to the care-continuum.</a:t>
            </a:r>
          </a:p>
        </p:txBody>
      </p:sp>
      <p:sp>
        <p:nvSpPr>
          <p:cNvPr id="28" name="Textfeld 33">
            <a:extLst>
              <a:ext uri="{FF2B5EF4-FFF2-40B4-BE49-F238E27FC236}">
                <a16:creationId xmlns:a16="http://schemas.microsoft.com/office/drawing/2014/main" id="{AAFD8B29-7B5B-52D9-BD4A-A4713A791BA7}"/>
              </a:ext>
            </a:extLst>
          </p:cNvPr>
          <p:cNvSpPr txBox="1"/>
          <p:nvPr/>
        </p:nvSpPr>
        <p:spPr>
          <a:xfrm>
            <a:off x="1578682" y="3376391"/>
            <a:ext cx="8230695" cy="98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FP is central to helping us understand  and navigate our complex Health-System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Principle Care-Coordinator.</a:t>
            </a:r>
          </a:p>
        </p:txBody>
      </p:sp>
      <p:sp>
        <p:nvSpPr>
          <p:cNvPr id="29" name="Textfeld 33">
            <a:extLst>
              <a:ext uri="{FF2B5EF4-FFF2-40B4-BE49-F238E27FC236}">
                <a16:creationId xmlns:a16="http://schemas.microsoft.com/office/drawing/2014/main" id="{6DEFCE2B-ED88-C77D-A60D-4604656CDD7A}"/>
              </a:ext>
            </a:extLst>
          </p:cNvPr>
          <p:cNvSpPr txBox="1"/>
          <p:nvPr/>
        </p:nvSpPr>
        <p:spPr>
          <a:xfrm>
            <a:off x="1559361" y="2270717"/>
            <a:ext cx="9426662" cy="10233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FP is the dominant health-care system point of engagement.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&gt;90% of member population will engage FP some time during the year.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&lt;5% of member population will engage the Oncology program during the year.</a:t>
            </a:r>
          </a:p>
        </p:txBody>
      </p:sp>
      <p:sp>
        <p:nvSpPr>
          <p:cNvPr id="30" name="Textfeld 33">
            <a:extLst>
              <a:ext uri="{FF2B5EF4-FFF2-40B4-BE49-F238E27FC236}">
                <a16:creationId xmlns:a16="http://schemas.microsoft.com/office/drawing/2014/main" id="{4371AC10-BB36-CA41-2BCF-2A438DDCF094}"/>
              </a:ext>
            </a:extLst>
          </p:cNvPr>
          <p:cNvSpPr txBox="1"/>
          <p:nvPr/>
        </p:nvSpPr>
        <p:spPr>
          <a:xfrm rot="16200000">
            <a:off x="-171176" y="2386648"/>
            <a:ext cx="1941978" cy="9748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31" name="Textfeld 33">
            <a:extLst>
              <a:ext uri="{FF2B5EF4-FFF2-40B4-BE49-F238E27FC236}">
                <a16:creationId xmlns:a16="http://schemas.microsoft.com/office/drawing/2014/main" id="{2158E613-75AD-B613-D05B-84AC80F7F063}"/>
              </a:ext>
            </a:extLst>
          </p:cNvPr>
          <p:cNvSpPr txBox="1"/>
          <p:nvPr/>
        </p:nvSpPr>
        <p:spPr>
          <a:xfrm>
            <a:off x="2361723" y="4737986"/>
            <a:ext cx="9376126" cy="5132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one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Family Practitioner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feld 33">
            <a:extLst>
              <a:ext uri="{FF2B5EF4-FFF2-40B4-BE49-F238E27FC236}">
                <a16:creationId xmlns:a16="http://schemas.microsoft.com/office/drawing/2014/main" id="{817A2181-8DE5-5A8C-A91B-1A68B9416BDE}"/>
              </a:ext>
            </a:extLst>
          </p:cNvPr>
          <p:cNvSpPr txBox="1"/>
          <p:nvPr/>
        </p:nvSpPr>
        <p:spPr>
          <a:xfrm>
            <a:off x="3128825" y="5595574"/>
            <a:ext cx="3143867" cy="9543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FP Day-to-Day Operational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feld 33">
            <a:extLst>
              <a:ext uri="{FF2B5EF4-FFF2-40B4-BE49-F238E27FC236}">
                <a16:creationId xmlns:a16="http://schemas.microsoft.com/office/drawing/2014/main" id="{6A481CBE-E45C-D5FA-DAD6-02EC22378213}"/>
              </a:ext>
            </a:extLst>
          </p:cNvPr>
          <p:cNvSpPr txBox="1"/>
          <p:nvPr/>
        </p:nvSpPr>
        <p:spPr>
          <a:xfrm>
            <a:off x="7678578" y="5577567"/>
            <a:ext cx="3832235" cy="9724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Family Practice Care-Proficiency and Care-Capacity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379821-4294-2C01-8E06-170A9450C4D0}"/>
              </a:ext>
            </a:extLst>
          </p:cNvPr>
          <p:cNvCxnSpPr>
            <a:cxnSpLocks/>
          </p:cNvCxnSpPr>
          <p:nvPr/>
        </p:nvCxnSpPr>
        <p:spPr>
          <a:xfrm>
            <a:off x="1287221" y="1283135"/>
            <a:ext cx="0" cy="30946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3">
            <a:extLst>
              <a:ext uri="{FF2B5EF4-FFF2-40B4-BE49-F238E27FC236}">
                <a16:creationId xmlns:a16="http://schemas.microsoft.com/office/drawing/2014/main" id="{7F3721E2-CA6C-427A-5667-F554C763D2A0}"/>
              </a:ext>
            </a:extLst>
          </p:cNvPr>
          <p:cNvSpPr txBox="1"/>
          <p:nvPr/>
        </p:nvSpPr>
        <p:spPr>
          <a:xfrm rot="16200000">
            <a:off x="10648122" y="2386648"/>
            <a:ext cx="1941978" cy="9748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CFC2A0-DE3C-D683-6C5B-9B3257699355}"/>
              </a:ext>
            </a:extLst>
          </p:cNvPr>
          <p:cNvCxnSpPr>
            <a:cxnSpLocks/>
          </p:cNvCxnSpPr>
          <p:nvPr/>
        </p:nvCxnSpPr>
        <p:spPr>
          <a:xfrm>
            <a:off x="11019796" y="1283135"/>
            <a:ext cx="0" cy="30946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60">
            <a:extLst>
              <a:ext uri="{FF2B5EF4-FFF2-40B4-BE49-F238E27FC236}">
                <a16:creationId xmlns:a16="http://schemas.microsoft.com/office/drawing/2014/main" id="{06989991-C139-BD14-44B5-53F0BFD6BABF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0" y="4537297"/>
            <a:ext cx="12106519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87F0D543-FB83-6821-6521-75A314DC2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89" y="5612906"/>
            <a:ext cx="789054" cy="699389"/>
          </a:xfrm>
          <a:prstGeom prst="rect">
            <a:avLst/>
          </a:prstGeom>
        </p:spPr>
      </p:pic>
      <p:sp>
        <p:nvSpPr>
          <p:cNvPr id="39" name="Arrow: Bent 38">
            <a:extLst>
              <a:ext uri="{FF2B5EF4-FFF2-40B4-BE49-F238E27FC236}">
                <a16:creationId xmlns:a16="http://schemas.microsoft.com/office/drawing/2014/main" id="{661A4E00-0FBB-530B-B5B8-396F2423E17C}"/>
              </a:ext>
            </a:extLst>
          </p:cNvPr>
          <p:cNvSpPr/>
          <p:nvPr/>
        </p:nvSpPr>
        <p:spPr>
          <a:xfrm flipV="1">
            <a:off x="515797" y="4589986"/>
            <a:ext cx="1580132" cy="513206"/>
          </a:xfrm>
          <a:prstGeom prst="bentArrow">
            <a:avLst>
              <a:gd name="adj1" fmla="val 19067"/>
              <a:gd name="adj2" fmla="val 19193"/>
              <a:gd name="adj3" fmla="val 25000"/>
              <a:gd name="adj4" fmla="val 1548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6D25FF-B61F-3E7D-40F4-2AF6F6F60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85" y="5577567"/>
            <a:ext cx="849902" cy="79565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C2B510-A673-7C9F-E0BB-CE12EE9857DB}"/>
              </a:ext>
            </a:extLst>
          </p:cNvPr>
          <p:cNvCxnSpPr>
            <a:cxnSpLocks/>
          </p:cNvCxnSpPr>
          <p:nvPr/>
        </p:nvCxnSpPr>
        <p:spPr>
          <a:xfrm>
            <a:off x="1951995" y="5251201"/>
            <a:ext cx="0" cy="151025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B283C5-0BE9-0CC2-E75B-8B3C7681EAE7}"/>
              </a:ext>
            </a:extLst>
          </p:cNvPr>
          <p:cNvCxnSpPr>
            <a:cxnSpLocks/>
          </p:cNvCxnSpPr>
          <p:nvPr/>
        </p:nvCxnSpPr>
        <p:spPr>
          <a:xfrm>
            <a:off x="6578219" y="5251201"/>
            <a:ext cx="0" cy="151025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441BD2-D959-A67E-E42D-132E758EA8C4}"/>
              </a:ext>
            </a:extLst>
          </p:cNvPr>
          <p:cNvCxnSpPr>
            <a:cxnSpLocks/>
          </p:cNvCxnSpPr>
          <p:nvPr/>
        </p:nvCxnSpPr>
        <p:spPr>
          <a:xfrm>
            <a:off x="11510813" y="5251201"/>
            <a:ext cx="0" cy="151025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51D35EB6-DA97-5658-0526-97CA85B51C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291" b="7850"/>
          <a:stretch/>
        </p:blipFill>
        <p:spPr>
          <a:xfrm>
            <a:off x="10420008" y="84992"/>
            <a:ext cx="1720864" cy="4322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9CD3B2-4154-C1F6-123F-702B81B928CB}"/>
              </a:ext>
            </a:extLst>
          </p:cNvPr>
          <p:cNvSpPr/>
          <p:nvPr/>
        </p:nvSpPr>
        <p:spPr>
          <a:xfrm>
            <a:off x="2108802" y="5307976"/>
            <a:ext cx="4270417" cy="1393871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5" progId="TCLayout.ActiveDocument.1">
                  <p:embed/>
                </p:oleObj>
              </mc:Choice>
              <mc:Fallback>
                <p:oleObj name="think-cell Slide" r:id="rId5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5" y="202420"/>
            <a:ext cx="10102391" cy="304699"/>
          </a:xfr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FP Day-to-Day Operational Support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4F9BF-8E78-BE93-B14A-C995DA9B86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7F965B3-2B03-5958-31A3-55A683B1D7EA}"/>
              </a:ext>
            </a:extLst>
          </p:cNvPr>
          <p:cNvSpPr txBox="1">
            <a:spLocks/>
          </p:cNvSpPr>
          <p:nvPr/>
        </p:nvSpPr>
        <p:spPr>
          <a:xfrm>
            <a:off x="134900" y="530088"/>
            <a:ext cx="11751471" cy="4499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Professional Web Portal</a:t>
            </a:r>
          </a:p>
        </p:txBody>
      </p:sp>
      <p:sp>
        <p:nvSpPr>
          <p:cNvPr id="27" name="Line 60">
            <a:extLst>
              <a:ext uri="{FF2B5EF4-FFF2-40B4-BE49-F238E27FC236}">
                <a16:creationId xmlns:a16="http://schemas.microsoft.com/office/drawing/2014/main" id="{7D4F815B-86DE-4973-E570-03D2049E4F8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4900" y="995231"/>
            <a:ext cx="11865316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79295-5D42-B617-6FF7-2A31E8A5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2" y="1173994"/>
            <a:ext cx="1122045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7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5AFB6A-A7DC-4EAF-ACF4-31C38EC81FC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5" progId="TCLayout.ActiveDocument.1">
                  <p:embed/>
                </p:oleObj>
              </mc:Choice>
              <mc:Fallback>
                <p:oleObj name="think-cell Slide" r:id="rId5" imgW="344" imgH="34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5AFB6A-A7DC-4EAF-ACF4-31C38EC81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Rectangle 134" hidden="1">
            <a:extLst>
              <a:ext uri="{FF2B5EF4-FFF2-40B4-BE49-F238E27FC236}">
                <a16:creationId xmlns:a16="http://schemas.microsoft.com/office/drawing/2014/main" id="{35A648C3-A63D-4D7B-B791-15F2F1B449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36A57-88E9-4D02-B9DB-589801AC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5" y="202420"/>
            <a:ext cx="10102391" cy="304699"/>
          </a:xfrm>
        </p:spPr>
        <p:txBody>
          <a:bodyPr vert="horz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FP Day-to-Day Operational Support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4F9BF-8E78-BE93-B14A-C995DA9B86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461" b="7180"/>
          <a:stretch/>
        </p:blipFill>
        <p:spPr>
          <a:xfrm>
            <a:off x="9955362" y="159506"/>
            <a:ext cx="1931009" cy="52317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7F965B3-2B03-5958-31A3-55A683B1D7EA}"/>
              </a:ext>
            </a:extLst>
          </p:cNvPr>
          <p:cNvSpPr txBox="1">
            <a:spLocks/>
          </p:cNvSpPr>
          <p:nvPr/>
        </p:nvSpPr>
        <p:spPr>
          <a:xfrm>
            <a:off x="134900" y="530088"/>
            <a:ext cx="11751471" cy="4499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656565"/>
                </a:solidFill>
                <a:latin typeface="FSAlbert Regular"/>
                <a:ea typeface="+mj-ea"/>
                <a:cs typeface="FSAlbert Regular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QR-Code Patient Focused Health System Navigation Tool</a:t>
            </a:r>
          </a:p>
        </p:txBody>
      </p:sp>
      <p:sp>
        <p:nvSpPr>
          <p:cNvPr id="27" name="Line 60">
            <a:extLst>
              <a:ext uri="{FF2B5EF4-FFF2-40B4-BE49-F238E27FC236}">
                <a16:creationId xmlns:a16="http://schemas.microsoft.com/office/drawing/2014/main" id="{7D4F815B-86DE-4973-E570-03D2049E4F8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4899" y="995231"/>
            <a:ext cx="11844767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9E5ED-4511-D405-4154-94D508FE93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8719"/>
          <a:stretch/>
        </p:blipFill>
        <p:spPr>
          <a:xfrm>
            <a:off x="0" y="1634507"/>
            <a:ext cx="6207448" cy="4228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37C3F0-7D3A-6105-D00B-4D8022DE6F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7" t="60918" r="6554"/>
          <a:stretch/>
        </p:blipFill>
        <p:spPr>
          <a:xfrm>
            <a:off x="5774705" y="2122620"/>
            <a:ext cx="6417295" cy="311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19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E27FE2A6-D65A-DA80-050F-30E3D04F4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270"/>
            <a:ext cx="11108733" cy="880285"/>
          </a:xfrm>
          <a:prstGeom prst="rect">
            <a:avLst/>
          </a:prstGeom>
        </p:spPr>
      </p:pic>
      <p:sp>
        <p:nvSpPr>
          <p:cNvPr id="24" name="Textfeld 33">
            <a:extLst>
              <a:ext uri="{FF2B5EF4-FFF2-40B4-BE49-F238E27FC236}">
                <a16:creationId xmlns:a16="http://schemas.microsoft.com/office/drawing/2014/main" id="{78812DFA-26B8-5602-AE1B-2CE265A97BFB}"/>
              </a:ext>
            </a:extLst>
          </p:cNvPr>
          <p:cNvSpPr txBox="1"/>
          <p:nvPr/>
        </p:nvSpPr>
        <p:spPr>
          <a:xfrm>
            <a:off x="650829" y="1046176"/>
            <a:ext cx="9869907" cy="7571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9AD11F0-17B0-8588-18FD-108C7C6A3B07}"/>
              </a:ext>
            </a:extLst>
          </p:cNvPr>
          <p:cNvSpPr txBox="1">
            <a:spLocks/>
          </p:cNvSpPr>
          <p:nvPr/>
        </p:nvSpPr>
        <p:spPr>
          <a:xfrm>
            <a:off x="171707" y="156143"/>
            <a:ext cx="882406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unparalleled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robust, high-quality Family Practice in the South-African healthcare landscape.</a:t>
            </a:r>
          </a:p>
        </p:txBody>
      </p:sp>
      <p:sp>
        <p:nvSpPr>
          <p:cNvPr id="26" name="Line 60">
            <a:extLst>
              <a:ext uri="{FF2B5EF4-FFF2-40B4-BE49-F238E27FC236}">
                <a16:creationId xmlns:a16="http://schemas.microsoft.com/office/drawing/2014/main" id="{8605D9B1-93FD-6A7B-66DD-061A4CEE858B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2041" y="1245094"/>
            <a:ext cx="1187543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7" name="Textfeld 33">
            <a:extLst>
              <a:ext uri="{FF2B5EF4-FFF2-40B4-BE49-F238E27FC236}">
                <a16:creationId xmlns:a16="http://schemas.microsoft.com/office/drawing/2014/main" id="{65EC15BD-6E5F-01B6-8077-20BB3B69F1DE}"/>
              </a:ext>
            </a:extLst>
          </p:cNvPr>
          <p:cNvSpPr txBox="1"/>
          <p:nvPr/>
        </p:nvSpPr>
        <p:spPr>
          <a:xfrm>
            <a:off x="1559361" y="1447055"/>
            <a:ext cx="9787714" cy="6354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FP is our first port of call.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care-seeking entry point to the care-continuum.</a:t>
            </a:r>
          </a:p>
        </p:txBody>
      </p:sp>
      <p:sp>
        <p:nvSpPr>
          <p:cNvPr id="28" name="Textfeld 33">
            <a:extLst>
              <a:ext uri="{FF2B5EF4-FFF2-40B4-BE49-F238E27FC236}">
                <a16:creationId xmlns:a16="http://schemas.microsoft.com/office/drawing/2014/main" id="{AAFD8B29-7B5B-52D9-BD4A-A4713A791BA7}"/>
              </a:ext>
            </a:extLst>
          </p:cNvPr>
          <p:cNvSpPr txBox="1"/>
          <p:nvPr/>
        </p:nvSpPr>
        <p:spPr>
          <a:xfrm>
            <a:off x="1578682" y="3376391"/>
            <a:ext cx="8230695" cy="9887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FP is central to helping us understand  and navigate our complex Health-System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Principle Care-Coordinator.</a:t>
            </a:r>
          </a:p>
        </p:txBody>
      </p:sp>
      <p:sp>
        <p:nvSpPr>
          <p:cNvPr id="29" name="Textfeld 33">
            <a:extLst>
              <a:ext uri="{FF2B5EF4-FFF2-40B4-BE49-F238E27FC236}">
                <a16:creationId xmlns:a16="http://schemas.microsoft.com/office/drawing/2014/main" id="{6DEFCE2B-ED88-C77D-A60D-4604656CDD7A}"/>
              </a:ext>
            </a:extLst>
          </p:cNvPr>
          <p:cNvSpPr txBox="1"/>
          <p:nvPr/>
        </p:nvSpPr>
        <p:spPr>
          <a:xfrm>
            <a:off x="1559361" y="2270717"/>
            <a:ext cx="9426662" cy="10233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FP is the dominant health-care system point of engagement.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&gt;90% of member population will engage FP some time during the year.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&lt;5% of member population will engage the Oncology program during the year.</a:t>
            </a:r>
          </a:p>
        </p:txBody>
      </p:sp>
      <p:sp>
        <p:nvSpPr>
          <p:cNvPr id="30" name="Textfeld 33">
            <a:extLst>
              <a:ext uri="{FF2B5EF4-FFF2-40B4-BE49-F238E27FC236}">
                <a16:creationId xmlns:a16="http://schemas.microsoft.com/office/drawing/2014/main" id="{4371AC10-BB36-CA41-2BCF-2A438DDCF094}"/>
              </a:ext>
            </a:extLst>
          </p:cNvPr>
          <p:cNvSpPr txBox="1"/>
          <p:nvPr/>
        </p:nvSpPr>
        <p:spPr>
          <a:xfrm rot="16200000">
            <a:off x="-171176" y="2386648"/>
            <a:ext cx="1941978" cy="9748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</a:p>
        </p:txBody>
      </p:sp>
      <p:sp>
        <p:nvSpPr>
          <p:cNvPr id="31" name="Textfeld 33">
            <a:extLst>
              <a:ext uri="{FF2B5EF4-FFF2-40B4-BE49-F238E27FC236}">
                <a16:creationId xmlns:a16="http://schemas.microsoft.com/office/drawing/2014/main" id="{2158E613-75AD-B613-D05B-84AC80F7F063}"/>
              </a:ext>
            </a:extLst>
          </p:cNvPr>
          <p:cNvSpPr txBox="1"/>
          <p:nvPr/>
        </p:nvSpPr>
        <p:spPr>
          <a:xfrm>
            <a:off x="2361723" y="4737986"/>
            <a:ext cx="9376126" cy="5132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can one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Family Practitioner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feld 33">
            <a:extLst>
              <a:ext uri="{FF2B5EF4-FFF2-40B4-BE49-F238E27FC236}">
                <a16:creationId xmlns:a16="http://schemas.microsoft.com/office/drawing/2014/main" id="{817A2181-8DE5-5A8C-A91B-1A68B9416BDE}"/>
              </a:ext>
            </a:extLst>
          </p:cNvPr>
          <p:cNvSpPr txBox="1"/>
          <p:nvPr/>
        </p:nvSpPr>
        <p:spPr>
          <a:xfrm>
            <a:off x="3128825" y="5595574"/>
            <a:ext cx="3143867" cy="9543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FP Day-to-Day Operational 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feld 33">
            <a:extLst>
              <a:ext uri="{FF2B5EF4-FFF2-40B4-BE49-F238E27FC236}">
                <a16:creationId xmlns:a16="http://schemas.microsoft.com/office/drawing/2014/main" id="{6A481CBE-E45C-D5FA-DAD6-02EC22378213}"/>
              </a:ext>
            </a:extLst>
          </p:cNvPr>
          <p:cNvSpPr txBox="1"/>
          <p:nvPr/>
        </p:nvSpPr>
        <p:spPr>
          <a:xfrm>
            <a:off x="7678578" y="5577567"/>
            <a:ext cx="3832235" cy="9724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Enhancing Family Practice Care-Proficiency and Care-Capacity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379821-4294-2C01-8E06-170A9450C4D0}"/>
              </a:ext>
            </a:extLst>
          </p:cNvPr>
          <p:cNvCxnSpPr>
            <a:cxnSpLocks/>
          </p:cNvCxnSpPr>
          <p:nvPr/>
        </p:nvCxnSpPr>
        <p:spPr>
          <a:xfrm>
            <a:off x="1287221" y="1283135"/>
            <a:ext cx="0" cy="30946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3">
            <a:extLst>
              <a:ext uri="{FF2B5EF4-FFF2-40B4-BE49-F238E27FC236}">
                <a16:creationId xmlns:a16="http://schemas.microsoft.com/office/drawing/2014/main" id="{7F3721E2-CA6C-427A-5667-F554C763D2A0}"/>
              </a:ext>
            </a:extLst>
          </p:cNvPr>
          <p:cNvSpPr txBox="1"/>
          <p:nvPr/>
        </p:nvSpPr>
        <p:spPr>
          <a:xfrm rot="16200000">
            <a:off x="10648122" y="2386648"/>
            <a:ext cx="1941978" cy="9748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CFC2A0-DE3C-D683-6C5B-9B3257699355}"/>
              </a:ext>
            </a:extLst>
          </p:cNvPr>
          <p:cNvCxnSpPr>
            <a:cxnSpLocks/>
          </p:cNvCxnSpPr>
          <p:nvPr/>
        </p:nvCxnSpPr>
        <p:spPr>
          <a:xfrm>
            <a:off x="11019796" y="1283135"/>
            <a:ext cx="0" cy="30946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60">
            <a:extLst>
              <a:ext uri="{FF2B5EF4-FFF2-40B4-BE49-F238E27FC236}">
                <a16:creationId xmlns:a16="http://schemas.microsoft.com/office/drawing/2014/main" id="{06989991-C139-BD14-44B5-53F0BFD6BABF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0" y="4537297"/>
            <a:ext cx="12106519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87F0D543-FB83-6821-6521-75A314DC2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89" y="5612906"/>
            <a:ext cx="789054" cy="699389"/>
          </a:xfrm>
          <a:prstGeom prst="rect">
            <a:avLst/>
          </a:prstGeom>
        </p:spPr>
      </p:pic>
      <p:sp>
        <p:nvSpPr>
          <p:cNvPr id="39" name="Arrow: Bent 38">
            <a:extLst>
              <a:ext uri="{FF2B5EF4-FFF2-40B4-BE49-F238E27FC236}">
                <a16:creationId xmlns:a16="http://schemas.microsoft.com/office/drawing/2014/main" id="{661A4E00-0FBB-530B-B5B8-396F2423E17C}"/>
              </a:ext>
            </a:extLst>
          </p:cNvPr>
          <p:cNvSpPr/>
          <p:nvPr/>
        </p:nvSpPr>
        <p:spPr>
          <a:xfrm flipV="1">
            <a:off x="515797" y="4589986"/>
            <a:ext cx="1580132" cy="513206"/>
          </a:xfrm>
          <a:prstGeom prst="bentArrow">
            <a:avLst>
              <a:gd name="adj1" fmla="val 19067"/>
              <a:gd name="adj2" fmla="val 19193"/>
              <a:gd name="adj3" fmla="val 25000"/>
              <a:gd name="adj4" fmla="val 1548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6D25FF-B61F-3E7D-40F4-2AF6F6F60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85" y="5577567"/>
            <a:ext cx="849902" cy="79565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C2B510-A673-7C9F-E0BB-CE12EE9857DB}"/>
              </a:ext>
            </a:extLst>
          </p:cNvPr>
          <p:cNvCxnSpPr>
            <a:cxnSpLocks/>
          </p:cNvCxnSpPr>
          <p:nvPr/>
        </p:nvCxnSpPr>
        <p:spPr>
          <a:xfrm>
            <a:off x="1951995" y="5251201"/>
            <a:ext cx="0" cy="151025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BB283C5-0BE9-0CC2-E75B-8B3C7681EAE7}"/>
              </a:ext>
            </a:extLst>
          </p:cNvPr>
          <p:cNvCxnSpPr>
            <a:cxnSpLocks/>
          </p:cNvCxnSpPr>
          <p:nvPr/>
        </p:nvCxnSpPr>
        <p:spPr>
          <a:xfrm>
            <a:off x="6578219" y="5251201"/>
            <a:ext cx="0" cy="151025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51D35EB6-DA97-5658-0526-97CA85B51C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291" b="7850"/>
          <a:stretch/>
        </p:blipFill>
        <p:spPr>
          <a:xfrm>
            <a:off x="10420008" y="84992"/>
            <a:ext cx="1720864" cy="4322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9CD3B2-4154-C1F6-123F-702B81B928CB}"/>
              </a:ext>
            </a:extLst>
          </p:cNvPr>
          <p:cNvSpPr/>
          <p:nvPr/>
        </p:nvSpPr>
        <p:spPr>
          <a:xfrm>
            <a:off x="6629684" y="5307986"/>
            <a:ext cx="5108163" cy="1465022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9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9DF5FD-BC75-2386-C13A-E5EB068E4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613"/>
            <a:ext cx="10163498" cy="805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36FB4-4701-02D1-8AC2-B8FCED121C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291" b="7850"/>
          <a:stretch/>
        </p:blipFill>
        <p:spPr>
          <a:xfrm>
            <a:off x="10376528" y="208866"/>
            <a:ext cx="1720864" cy="43220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BF36C988-EAB5-82F9-3065-4C565A39B304}"/>
              </a:ext>
            </a:extLst>
          </p:cNvPr>
          <p:cNvSpPr txBox="1">
            <a:spLocks/>
          </p:cNvSpPr>
          <p:nvPr/>
        </p:nvSpPr>
        <p:spPr>
          <a:xfrm>
            <a:off x="224984" y="139559"/>
            <a:ext cx="687445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 FP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through Enhancing FP Proficiency and Care-Performance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Line 60">
            <a:extLst>
              <a:ext uri="{FF2B5EF4-FFF2-40B4-BE49-F238E27FC236}">
                <a16:creationId xmlns:a16="http://schemas.microsoft.com/office/drawing/2014/main" id="{6B493AC0-A6F2-FF5C-1D19-B6C3314E1CE4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91583" y="2748739"/>
            <a:ext cx="259159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" name="Textfeld 33">
            <a:extLst>
              <a:ext uri="{FF2B5EF4-FFF2-40B4-BE49-F238E27FC236}">
                <a16:creationId xmlns:a16="http://schemas.microsoft.com/office/drawing/2014/main" id="{3E01E77A-1C09-FA1C-5253-F95A38C29F8E}"/>
              </a:ext>
            </a:extLst>
          </p:cNvPr>
          <p:cNvSpPr txBox="1"/>
          <p:nvPr/>
        </p:nvSpPr>
        <p:spPr>
          <a:xfrm>
            <a:off x="3094392" y="2039462"/>
            <a:ext cx="2568405" cy="3112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Efficiency</a:t>
            </a:r>
          </a:p>
        </p:txBody>
      </p:sp>
      <p:sp>
        <p:nvSpPr>
          <p:cNvPr id="8" name="Textfeld 33">
            <a:extLst>
              <a:ext uri="{FF2B5EF4-FFF2-40B4-BE49-F238E27FC236}">
                <a16:creationId xmlns:a16="http://schemas.microsoft.com/office/drawing/2014/main" id="{6D071650-A129-D74E-7773-6DE5C874581D}"/>
              </a:ext>
            </a:extLst>
          </p:cNvPr>
          <p:cNvSpPr txBox="1"/>
          <p:nvPr/>
        </p:nvSpPr>
        <p:spPr>
          <a:xfrm>
            <a:off x="4940451" y="3570794"/>
            <a:ext cx="4032304" cy="2931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Care Delivery</a:t>
            </a:r>
          </a:p>
        </p:txBody>
      </p:sp>
      <p:sp>
        <p:nvSpPr>
          <p:cNvPr id="10" name="Textfeld 33">
            <a:extLst>
              <a:ext uri="{FF2B5EF4-FFF2-40B4-BE49-F238E27FC236}">
                <a16:creationId xmlns:a16="http://schemas.microsoft.com/office/drawing/2014/main" id="{0C68BC09-882A-2180-9EFC-25C54D482326}"/>
              </a:ext>
            </a:extLst>
          </p:cNvPr>
          <p:cNvSpPr txBox="1"/>
          <p:nvPr/>
        </p:nvSpPr>
        <p:spPr>
          <a:xfrm>
            <a:off x="2988148" y="4894160"/>
            <a:ext cx="1707142" cy="6450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Care Quality</a:t>
            </a:r>
          </a:p>
        </p:txBody>
      </p:sp>
      <p:sp>
        <p:nvSpPr>
          <p:cNvPr id="11" name="Textfeld 33">
            <a:extLst>
              <a:ext uri="{FF2B5EF4-FFF2-40B4-BE49-F238E27FC236}">
                <a16:creationId xmlns:a16="http://schemas.microsoft.com/office/drawing/2014/main" id="{0C2450A9-5675-D23C-E8C6-6C68623CC53D}"/>
              </a:ext>
            </a:extLst>
          </p:cNvPr>
          <p:cNvSpPr txBox="1"/>
          <p:nvPr/>
        </p:nvSpPr>
        <p:spPr>
          <a:xfrm>
            <a:off x="4940451" y="4038344"/>
            <a:ext cx="7522102" cy="580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 Engagement and shared decision making and counseling.</a:t>
            </a:r>
          </a:p>
        </p:txBody>
      </p:sp>
      <p:sp>
        <p:nvSpPr>
          <p:cNvPr id="12" name="Textfeld 33">
            <a:extLst>
              <a:ext uri="{FF2B5EF4-FFF2-40B4-BE49-F238E27FC236}">
                <a16:creationId xmlns:a16="http://schemas.microsoft.com/office/drawing/2014/main" id="{345F2A5F-B6BA-FFEE-39CC-27B9B58C3D9F}"/>
              </a:ext>
            </a:extLst>
          </p:cNvPr>
          <p:cNvSpPr txBox="1"/>
          <p:nvPr/>
        </p:nvSpPr>
        <p:spPr>
          <a:xfrm>
            <a:off x="4940451" y="4531323"/>
            <a:ext cx="6434901" cy="4732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System Navigation and Care Coordination</a:t>
            </a:r>
          </a:p>
        </p:txBody>
      </p:sp>
      <p:sp>
        <p:nvSpPr>
          <p:cNvPr id="21" name="Textfeld 33">
            <a:extLst>
              <a:ext uri="{FF2B5EF4-FFF2-40B4-BE49-F238E27FC236}">
                <a16:creationId xmlns:a16="http://schemas.microsoft.com/office/drawing/2014/main" id="{19E9B5CA-D162-54AE-AE77-465864E3DDAB}"/>
              </a:ext>
            </a:extLst>
          </p:cNvPr>
          <p:cNvSpPr txBox="1"/>
          <p:nvPr/>
        </p:nvSpPr>
        <p:spPr>
          <a:xfrm>
            <a:off x="196164" y="1119367"/>
            <a:ext cx="2522151" cy="6731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Family Practitioner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33">
            <a:extLst>
              <a:ext uri="{FF2B5EF4-FFF2-40B4-BE49-F238E27FC236}">
                <a16:creationId xmlns:a16="http://schemas.microsoft.com/office/drawing/2014/main" id="{781F53A6-A704-61D1-055F-D24E16891251}"/>
              </a:ext>
            </a:extLst>
          </p:cNvPr>
          <p:cNvSpPr txBox="1"/>
          <p:nvPr/>
        </p:nvSpPr>
        <p:spPr>
          <a:xfrm>
            <a:off x="236460" y="2918260"/>
            <a:ext cx="2241756" cy="1838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3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 we define FP Proficiency and Care Performance?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2343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14B202-AAC5-4E4C-F279-242B21F830D0}"/>
              </a:ext>
            </a:extLst>
          </p:cNvPr>
          <p:cNvGrpSpPr/>
          <p:nvPr/>
        </p:nvGrpSpPr>
        <p:grpSpPr>
          <a:xfrm>
            <a:off x="2683172" y="1077838"/>
            <a:ext cx="225483" cy="5697551"/>
            <a:chOff x="7200900" y="626333"/>
            <a:chExt cx="1244600" cy="124350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EA81CF4-7FA3-C086-9030-E7934B128159}"/>
                </a:ext>
              </a:extLst>
            </p:cNvPr>
            <p:cNvCxnSpPr>
              <a:cxnSpLocks/>
            </p:cNvCxnSpPr>
            <p:nvPr/>
          </p:nvCxnSpPr>
          <p:spPr>
            <a:xfrm>
              <a:off x="8432799" y="626333"/>
              <a:ext cx="0" cy="1243503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CB35E51-805E-5875-6C64-8FEFBB5DA06C}"/>
                </a:ext>
              </a:extLst>
            </p:cNvPr>
            <p:cNvCxnSpPr>
              <a:cxnSpLocks/>
            </p:cNvCxnSpPr>
            <p:nvPr/>
          </p:nvCxnSpPr>
          <p:spPr>
            <a:xfrm>
              <a:off x="7200900" y="1208992"/>
              <a:ext cx="1244600" cy="0"/>
            </a:xfrm>
            <a:prstGeom prst="line">
              <a:avLst/>
            </a:prstGeom>
            <a:ln w="22225">
              <a:solidFill>
                <a:schemeClr val="accent5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A2C08E-2ECA-A5AA-9FF1-6C8E34EF13A9}"/>
              </a:ext>
            </a:extLst>
          </p:cNvPr>
          <p:cNvCxnSpPr>
            <a:cxnSpLocks/>
          </p:cNvCxnSpPr>
          <p:nvPr/>
        </p:nvCxnSpPr>
        <p:spPr>
          <a:xfrm flipH="1">
            <a:off x="3094392" y="3429000"/>
            <a:ext cx="893932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80DC391-6315-D8F5-4582-1F613ECDE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900" y="1145505"/>
            <a:ext cx="2723008" cy="2070573"/>
          </a:xfrm>
          <a:prstGeom prst="rect">
            <a:avLst/>
          </a:prstGeom>
        </p:spPr>
      </p:pic>
      <p:sp>
        <p:nvSpPr>
          <p:cNvPr id="35" name="Arrow: Up 34">
            <a:extLst>
              <a:ext uri="{FF2B5EF4-FFF2-40B4-BE49-F238E27FC236}">
                <a16:creationId xmlns:a16="http://schemas.microsoft.com/office/drawing/2014/main" id="{8DBD841E-F70A-2236-9A8D-641FFFEA4421}"/>
              </a:ext>
            </a:extLst>
          </p:cNvPr>
          <p:cNvSpPr/>
          <p:nvPr/>
        </p:nvSpPr>
        <p:spPr>
          <a:xfrm rot="10800000">
            <a:off x="1196914" y="1895781"/>
            <a:ext cx="172627" cy="649111"/>
          </a:xfrm>
          <a:prstGeom prst="upArrow">
            <a:avLst>
              <a:gd name="adj1" fmla="val 50000"/>
              <a:gd name="adj2" fmla="val 10885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58E554-DDA2-95EC-4C16-ACB5622E23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" y="5251130"/>
            <a:ext cx="1056984" cy="989516"/>
          </a:xfrm>
          <a:prstGeom prst="rect">
            <a:avLst/>
          </a:prstGeom>
        </p:spPr>
      </p:pic>
      <p:sp>
        <p:nvSpPr>
          <p:cNvPr id="55" name="Line 60">
            <a:extLst>
              <a:ext uri="{FF2B5EF4-FFF2-40B4-BE49-F238E27FC236}">
                <a16:creationId xmlns:a16="http://schemas.microsoft.com/office/drawing/2014/main" id="{5549CAF1-4950-8253-1655-5B1071A629FF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1582" y="4960178"/>
            <a:ext cx="259159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D025EE-959F-F73A-48B9-1932711DF341}"/>
              </a:ext>
            </a:extLst>
          </p:cNvPr>
          <p:cNvSpPr txBox="1"/>
          <p:nvPr/>
        </p:nvSpPr>
        <p:spPr>
          <a:xfrm>
            <a:off x="8659547" y="1132402"/>
            <a:ext cx="333992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87% of FPs within 15% of 50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 Centile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" name="Rectangle 59">
            <a:extLst>
              <a:ext uri="{FF2B5EF4-FFF2-40B4-BE49-F238E27FC236}">
                <a16:creationId xmlns:a16="http://schemas.microsoft.com/office/drawing/2014/main" id="{BFB0C8DD-4560-E074-74AE-9CEF45A4EAA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757221" y="1703169"/>
            <a:ext cx="3238614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In other words, most FPs are generally within a similar utilization band.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CF990A5-A902-95BD-0F14-3E21B9A23A58}"/>
              </a:ext>
            </a:extLst>
          </p:cNvPr>
          <p:cNvCxnSpPr>
            <a:cxnSpLocks/>
          </p:cNvCxnSpPr>
          <p:nvPr/>
        </p:nvCxnSpPr>
        <p:spPr>
          <a:xfrm>
            <a:off x="8508286" y="1197712"/>
            <a:ext cx="19265" cy="20297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005F691-D209-EEDA-8903-684148D18ED9}"/>
              </a:ext>
            </a:extLst>
          </p:cNvPr>
          <p:cNvCxnSpPr/>
          <p:nvPr/>
        </p:nvCxnSpPr>
        <p:spPr>
          <a:xfrm>
            <a:off x="4692959" y="1062489"/>
            <a:ext cx="2331" cy="226005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6F3F934-DE38-B717-A68B-BCE2BBCD6FD5}"/>
              </a:ext>
            </a:extLst>
          </p:cNvPr>
          <p:cNvCxnSpPr>
            <a:cxnSpLocks/>
          </p:cNvCxnSpPr>
          <p:nvPr/>
        </p:nvCxnSpPr>
        <p:spPr>
          <a:xfrm>
            <a:off x="4692959" y="3633629"/>
            <a:ext cx="0" cy="314175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B6BD2BBC-9656-03C9-E7A8-9D1A163A3ED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5" t="8490" r="3846"/>
          <a:stretch/>
        </p:blipFill>
        <p:spPr>
          <a:xfrm>
            <a:off x="4774783" y="4960178"/>
            <a:ext cx="7258934" cy="1863256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CFAFF769-20DC-6934-ACA2-1D8A606C7D9D}"/>
              </a:ext>
            </a:extLst>
          </p:cNvPr>
          <p:cNvSpPr txBox="1"/>
          <p:nvPr/>
        </p:nvSpPr>
        <p:spPr>
          <a:xfrm>
            <a:off x="9665568" y="5129950"/>
            <a:ext cx="314278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Effect on </a:t>
            </a: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Healthcare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 System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4" name="Arrow: Up 93">
            <a:extLst>
              <a:ext uri="{FF2B5EF4-FFF2-40B4-BE49-F238E27FC236}">
                <a16:creationId xmlns:a16="http://schemas.microsoft.com/office/drawing/2014/main" id="{3FB1C81A-BEBC-41EC-AE48-329E3787E7B7}"/>
              </a:ext>
            </a:extLst>
          </p:cNvPr>
          <p:cNvSpPr/>
          <p:nvPr/>
        </p:nvSpPr>
        <p:spPr>
          <a:xfrm rot="10800000">
            <a:off x="10319949" y="2462302"/>
            <a:ext cx="113158" cy="312671"/>
          </a:xfrm>
          <a:prstGeom prst="upArrow">
            <a:avLst>
              <a:gd name="adj1" fmla="val 50000"/>
              <a:gd name="adj2" fmla="val 10885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EE16E5-73D0-740D-DB80-F5F01D36E1F0}"/>
              </a:ext>
            </a:extLst>
          </p:cNvPr>
          <p:cNvSpPr/>
          <p:nvPr/>
        </p:nvSpPr>
        <p:spPr>
          <a:xfrm>
            <a:off x="8972755" y="5395157"/>
            <a:ext cx="3060961" cy="1412912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1D29E-101D-905A-4576-89C78F80A0D4}"/>
              </a:ext>
            </a:extLst>
          </p:cNvPr>
          <p:cNvSpPr txBox="1"/>
          <p:nvPr/>
        </p:nvSpPr>
        <p:spPr>
          <a:xfrm>
            <a:off x="8738881" y="2843130"/>
            <a:ext cx="366887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895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Lesser focus on Efficiency,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Greater focus on Care Quality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7014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i.s9Ycg5KH79bv5FZ0V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H2aUX2Ql1MJbzh81Fc9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wtKelJTbIo8r.y0SuPa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.Lo2K9L_F8UEFfAjp0R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bvg1Ej3EaV5NPNUe4uj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LEFT" val=" 143.875"/>
  <p:tag name="LTOP" val=" 208.75"/>
  <p:tag name="THINKCELLSHAPEDONOTDELETE" val="ppSSGvrfaf0yFOTbMNv2tO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12540</TotalTime>
  <Words>3772</Words>
  <Application>Microsoft Office PowerPoint</Application>
  <PresentationFormat>Widescreen</PresentationFormat>
  <Paragraphs>388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Agency FB</vt:lpstr>
      <vt:lpstr>Arial</vt:lpstr>
      <vt:lpstr>Calibri</vt:lpstr>
      <vt:lpstr>Calibri Light</vt:lpstr>
      <vt:lpstr>Century Gothic</vt:lpstr>
      <vt:lpstr>Courier New</vt:lpstr>
      <vt:lpstr>Symbol</vt:lpstr>
      <vt:lpstr>Times New Roman</vt:lpstr>
      <vt:lpstr>Verdana</vt:lpstr>
      <vt:lpstr>Office Theme</vt:lpstr>
      <vt:lpstr>1_Office Theme</vt:lpstr>
      <vt:lpstr>2_Office Theme</vt:lpstr>
      <vt:lpstr>think-cell Slide</vt:lpstr>
      <vt:lpstr>Examining Care Quality within Family Practice and the effect thereof on Healthcare System Sustainability.</vt:lpstr>
      <vt:lpstr>Examining Care Quality within Family Practice and the effect thereof on Healthcare System Sustainability.</vt:lpstr>
      <vt:lpstr>Medscheme Health Professional Strategy Unit working in Collaboration with IPAs as Bridge to Funders</vt:lpstr>
      <vt:lpstr>PowerPoint Presentation</vt:lpstr>
      <vt:lpstr>PowerPoint Presentation</vt:lpstr>
      <vt:lpstr>Enhancing FP Day-to-Day Operational Support</vt:lpstr>
      <vt:lpstr>Enhancing FP Day-to-Day Operational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Holistic Approach to Quality-of-Care Measurement: Tracking Chronic Disease Clinical Outcomes only is not enough.</vt:lpstr>
      <vt:lpstr>Holistic and Pragmatic Approach to Quality-of-Care Measurement: Tracking Chronic Disease Clinical Outcomes only is not enough.</vt:lpstr>
      <vt:lpstr>Dr William Osler says that Healthcare Quality is Diligence, Thoroughness, Attention to Detail</vt:lpstr>
      <vt:lpstr>A The Importance Measuring Family Practitioner Level Quality of Care Delivery: A Pragmatic, Real-World approach.</vt:lpstr>
      <vt:lpstr>Poor Quality of Care FPs with inadequate Chronic Condition Management: Increases ER care-seeking and hospital level acute NCD events</vt:lpstr>
      <vt:lpstr>The Effect of High-Quality, Well Funded Primary Care and Family Practice on Health Systems</vt:lpstr>
      <vt:lpstr>High Quality, Well Funded Primary Care and Family Practice Models</vt:lpstr>
      <vt:lpstr>High Quality, Well Funded Primary Care and Family Practice Models</vt:lpstr>
      <vt:lpstr>High Quality, Well Funded Primary Care and Family Practice Models</vt:lpstr>
      <vt:lpstr>High Quality, Well Funded Primary Care and Family Practice Models</vt:lpstr>
      <vt:lpstr>High Quality, Well Funded Primary Care and Family Practice Models</vt:lpstr>
      <vt:lpstr>University of Minnesota Medical School:  Three Components of Care Management Leading to Superior Diabetes and Chronic Disease Outcomes   </vt:lpstr>
      <vt:lpstr>Evidence-based Practice Management Strategies To Improve Quality Of Care</vt:lpstr>
      <vt:lpstr>Evidence-based Practice Management Strategies To Improve Quality Of Care</vt:lpstr>
      <vt:lpstr>PowerPoint Presentation</vt:lpstr>
      <vt:lpstr>PowerPoint Presentation</vt:lpstr>
      <vt:lpstr>PowerPoint Presentation</vt:lpstr>
      <vt:lpstr>A Simplified view of the Healthcare System Components in relation to Family Practitioner Level Primary Care Delivery</vt:lpstr>
      <vt:lpstr>PowerPoint Presentation</vt:lpstr>
      <vt:lpstr>Thank You</vt:lpstr>
    </vt:vector>
  </TitlesOfParts>
  <Company>ZARDPSCCM02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Patient Care through Evidence-Based practice Management Strategies</dc:title>
  <dc:creator>Eduard Delport</dc:creator>
  <cp:lastModifiedBy>eduard delport</cp:lastModifiedBy>
  <cp:revision>199</cp:revision>
  <dcterms:created xsi:type="dcterms:W3CDTF">2023-09-30T08:53:27Z</dcterms:created>
  <dcterms:modified xsi:type="dcterms:W3CDTF">2024-08-03T13:17:51Z</dcterms:modified>
</cp:coreProperties>
</file>