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91" r:id="rId3"/>
    <p:sldId id="1043" r:id="rId4"/>
    <p:sldId id="1044" r:id="rId5"/>
    <p:sldId id="403" r:id="rId6"/>
    <p:sldId id="625" r:id="rId7"/>
    <p:sldId id="620" r:id="rId8"/>
    <p:sldId id="1046" r:id="rId9"/>
    <p:sldId id="619" r:id="rId10"/>
    <p:sldId id="1031" r:id="rId11"/>
    <p:sldId id="623" r:id="rId12"/>
    <p:sldId id="1034" r:id="rId13"/>
    <p:sldId id="1032" r:id="rId14"/>
    <p:sldId id="1047" r:id="rId15"/>
    <p:sldId id="1049" r:id="rId16"/>
    <p:sldId id="1048" r:id="rId17"/>
    <p:sldId id="621" r:id="rId18"/>
    <p:sldId id="1042" r:id="rId19"/>
    <p:sldId id="1037" r:id="rId20"/>
    <p:sldId id="1039" r:id="rId21"/>
    <p:sldId id="1038" r:id="rId22"/>
    <p:sldId id="1040" r:id="rId23"/>
    <p:sldId id="395" r:id="rId24"/>
    <p:sldId id="1036" r:id="rId25"/>
    <p:sldId id="415" r:id="rId26"/>
    <p:sldId id="412" r:id="rId27"/>
    <p:sldId id="1045" r:id="rId28"/>
    <p:sldId id="429" r:id="rId29"/>
    <p:sldId id="10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9BCD4-BBBF-452B-8C8E-B82E469C32A3}" type="datetimeFigureOut">
              <a:rPr lang="en-US" smtClean="0"/>
              <a:t>15-Oct-23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D1A2-5667-4D99-9D4F-E0F69B57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6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8004-1654-B91C-3F7B-0E1DC64C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BD3F-96D0-FD0C-E897-172DB083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FE09C-9DBC-3915-820F-50CB5963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2BF-45C4-4683-9AEA-9F79391C321B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DC21-EEC6-DBAC-D07E-D130E0E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6AB6-5B55-279C-9122-D5EB91E7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4678-8D13-AF1F-F5D5-2E21D27A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B8E87-B595-5BBE-4D28-7FFA772E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2E20-5F74-ABC6-86B8-177BE24C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1E62-72A7-4B92-B618-C83324614C3E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9B7E-981A-89DC-08CF-B6A5BB62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E34E-BB70-8951-78C3-AE5E4A9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CDA5C-B020-56E0-C91E-3F52A5FE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C2AFA-B0E4-320D-D2AF-C9E8FBD6C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E1FC-1505-7370-A98C-3FF041BC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3052-0B38-427A-B7F2-5054B75B16D9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ECBE-7A6F-CF60-E218-229D2BF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2702-63EB-08EA-8258-2DA11C9D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100E4A2-5239-4330-8B84-AA76183FFC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3321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100E4A2-5239-4330-8B84-AA76183FF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30E9592-7AA1-4D06-A186-33299B2CAB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5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93F05-B4BF-47CC-A905-0B5708EC1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321" y="5482902"/>
            <a:ext cx="9803358" cy="48474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1E5BE-B9C8-4F96-93FF-B265C4F8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21" y="6150795"/>
            <a:ext cx="9803358" cy="304699"/>
          </a:xfrm>
        </p:spPr>
        <p:txBody>
          <a:bodyPr/>
          <a:lstStyle>
            <a:lvl1pPr marL="0" indent="0" algn="l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C4AE21-CBFE-44C5-8049-FA61170FC099}"/>
              </a:ext>
            </a:extLst>
          </p:cNvPr>
          <p:cNvSpPr/>
          <p:nvPr userDrawn="1"/>
        </p:nvSpPr>
        <p:spPr>
          <a:xfrm>
            <a:off x="0" y="6678891"/>
            <a:ext cx="12192000" cy="179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783414-9CF7-4EB1-B0FA-A3C1A120E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221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2783414-9CF7-4EB1-B0FA-A3C1A120E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6553-B221-42D6-A1AF-895FA8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94" y="1825625"/>
            <a:ext cx="11144812" cy="1225977"/>
          </a:xfrm>
        </p:spPr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BE88-2AA1-4B83-B9F7-C7171419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76B8-BDDD-4190-B0D9-F3B39DFF448C}" type="datetime1">
              <a:rPr lang="en-US" smtClean="0"/>
              <a:t>15-Oct-23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188E-E465-405B-BBD6-C10B118A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C6C0-191C-40CF-84D4-50BF0AA51C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85FA910C-2EE8-41A9-9539-CAF600BD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4" y="267771"/>
            <a:ext cx="10240978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54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9C3E-F294-44E2-B56D-C8C8932D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6FAD-B6FC-4CB0-B6C8-E3893284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C2CC1-7F15-4BCB-899A-62A4FB1C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298F-E7CE-4228-AFC6-968BA5648384}" type="datetime1">
              <a:rPr lang="en-US" smtClean="0"/>
              <a:t>15-Oct-23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78D19-38EE-48B3-9A91-EB01FB6CA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B1C6C0-191C-40CF-84D4-50BF0AA51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9031E0-275B-4C0E-AC01-7DBEBEE725AA}"/>
              </a:ext>
            </a:extLst>
          </p:cNvPr>
          <p:cNvGrpSpPr/>
          <p:nvPr userDrawn="1"/>
        </p:nvGrpSpPr>
        <p:grpSpPr>
          <a:xfrm>
            <a:off x="280795" y="288131"/>
            <a:ext cx="5035731" cy="3854612"/>
            <a:chOff x="-3410257" y="968987"/>
            <a:chExt cx="3613261" cy="2765779"/>
          </a:xfrm>
        </p:grpSpPr>
        <p:sp>
          <p:nvSpPr>
            <p:cNvPr id="11" name="Freeform 109">
              <a:extLst>
                <a:ext uri="{FF2B5EF4-FFF2-40B4-BE49-F238E27FC236}">
                  <a16:creationId xmlns:a16="http://schemas.microsoft.com/office/drawing/2014/main" id="{7479E3EE-FD04-469E-8B07-C3DCDA50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4832" y="968987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8">
              <a:extLst>
                <a:ext uri="{FF2B5EF4-FFF2-40B4-BE49-F238E27FC236}">
                  <a16:creationId xmlns:a16="http://schemas.microsoft.com/office/drawing/2014/main" id="{9FFC8001-F5A7-4A0E-9A86-F7EA5917C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29655" y="1920362"/>
              <a:ext cx="1171575" cy="968375"/>
            </a:xfrm>
            <a:custGeom>
              <a:avLst/>
              <a:gdLst>
                <a:gd name="T0" fmla="*/ 262 w 342"/>
                <a:gd name="T1" fmla="*/ 146 h 283"/>
                <a:gd name="T2" fmla="*/ 240 w 342"/>
                <a:gd name="T3" fmla="*/ 124 h 283"/>
                <a:gd name="T4" fmla="*/ 262 w 342"/>
                <a:gd name="T5" fmla="*/ 102 h 283"/>
                <a:gd name="T6" fmla="*/ 284 w 342"/>
                <a:gd name="T7" fmla="*/ 124 h 283"/>
                <a:gd name="T8" fmla="*/ 262 w 342"/>
                <a:gd name="T9" fmla="*/ 146 h 283"/>
                <a:gd name="T10" fmla="*/ 171 w 342"/>
                <a:gd name="T11" fmla="*/ 146 h 283"/>
                <a:gd name="T12" fmla="*/ 149 w 342"/>
                <a:gd name="T13" fmla="*/ 124 h 283"/>
                <a:gd name="T14" fmla="*/ 171 w 342"/>
                <a:gd name="T15" fmla="*/ 102 h 283"/>
                <a:gd name="T16" fmla="*/ 194 w 342"/>
                <a:gd name="T17" fmla="*/ 124 h 283"/>
                <a:gd name="T18" fmla="*/ 171 w 342"/>
                <a:gd name="T19" fmla="*/ 146 h 283"/>
                <a:gd name="T20" fmla="*/ 81 w 342"/>
                <a:gd name="T21" fmla="*/ 146 h 283"/>
                <a:gd name="T22" fmla="*/ 59 w 342"/>
                <a:gd name="T23" fmla="*/ 124 h 283"/>
                <a:gd name="T24" fmla="*/ 81 w 342"/>
                <a:gd name="T25" fmla="*/ 102 h 283"/>
                <a:gd name="T26" fmla="*/ 103 w 342"/>
                <a:gd name="T27" fmla="*/ 124 h 283"/>
                <a:gd name="T28" fmla="*/ 81 w 342"/>
                <a:gd name="T29" fmla="*/ 146 h 283"/>
                <a:gd name="T30" fmla="*/ 261 w 342"/>
                <a:gd name="T31" fmla="*/ 0 h 283"/>
                <a:gd name="T32" fmla="*/ 81 w 342"/>
                <a:gd name="T33" fmla="*/ 0 h 283"/>
                <a:gd name="T34" fmla="*/ 0 w 342"/>
                <a:gd name="T35" fmla="*/ 80 h 283"/>
                <a:gd name="T36" fmla="*/ 0 w 342"/>
                <a:gd name="T37" fmla="*/ 162 h 283"/>
                <a:gd name="T38" fmla="*/ 81 w 342"/>
                <a:gd name="T39" fmla="*/ 243 h 283"/>
                <a:gd name="T40" fmla="*/ 215 w 342"/>
                <a:gd name="T41" fmla="*/ 243 h 283"/>
                <a:gd name="T42" fmla="*/ 241 w 342"/>
                <a:gd name="T43" fmla="*/ 276 h 283"/>
                <a:gd name="T44" fmla="*/ 261 w 342"/>
                <a:gd name="T45" fmla="*/ 274 h 283"/>
                <a:gd name="T46" fmla="*/ 275 w 342"/>
                <a:gd name="T47" fmla="*/ 241 h 283"/>
                <a:gd name="T48" fmla="*/ 342 w 342"/>
                <a:gd name="T49" fmla="*/ 162 h 283"/>
                <a:gd name="T50" fmla="*/ 342 w 342"/>
                <a:gd name="T51" fmla="*/ 80 h 283"/>
                <a:gd name="T52" fmla="*/ 261 w 342"/>
                <a:gd name="T5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83">
                  <a:moveTo>
                    <a:pt x="262" y="146"/>
                  </a:moveTo>
                  <a:cubicBezTo>
                    <a:pt x="250" y="146"/>
                    <a:pt x="240" y="136"/>
                    <a:pt x="240" y="124"/>
                  </a:cubicBezTo>
                  <a:cubicBezTo>
                    <a:pt x="240" y="112"/>
                    <a:pt x="250" y="102"/>
                    <a:pt x="262" y="102"/>
                  </a:cubicBezTo>
                  <a:cubicBezTo>
                    <a:pt x="274" y="102"/>
                    <a:pt x="284" y="112"/>
                    <a:pt x="284" y="124"/>
                  </a:cubicBezTo>
                  <a:cubicBezTo>
                    <a:pt x="284" y="136"/>
                    <a:pt x="274" y="146"/>
                    <a:pt x="262" y="146"/>
                  </a:cubicBezTo>
                  <a:close/>
                  <a:moveTo>
                    <a:pt x="171" y="146"/>
                  </a:moveTo>
                  <a:cubicBezTo>
                    <a:pt x="159" y="146"/>
                    <a:pt x="149" y="136"/>
                    <a:pt x="149" y="124"/>
                  </a:cubicBezTo>
                  <a:cubicBezTo>
                    <a:pt x="149" y="112"/>
                    <a:pt x="159" y="102"/>
                    <a:pt x="171" y="102"/>
                  </a:cubicBezTo>
                  <a:cubicBezTo>
                    <a:pt x="184" y="102"/>
                    <a:pt x="194" y="112"/>
                    <a:pt x="194" y="124"/>
                  </a:cubicBezTo>
                  <a:cubicBezTo>
                    <a:pt x="194" y="136"/>
                    <a:pt x="184" y="146"/>
                    <a:pt x="171" y="146"/>
                  </a:cubicBezTo>
                  <a:close/>
                  <a:moveTo>
                    <a:pt x="81" y="146"/>
                  </a:moveTo>
                  <a:cubicBezTo>
                    <a:pt x="69" y="146"/>
                    <a:pt x="59" y="136"/>
                    <a:pt x="59" y="124"/>
                  </a:cubicBezTo>
                  <a:cubicBezTo>
                    <a:pt x="59" y="112"/>
                    <a:pt x="69" y="102"/>
                    <a:pt x="81" y="102"/>
                  </a:cubicBezTo>
                  <a:cubicBezTo>
                    <a:pt x="93" y="102"/>
                    <a:pt x="103" y="112"/>
                    <a:pt x="103" y="124"/>
                  </a:cubicBezTo>
                  <a:cubicBezTo>
                    <a:pt x="103" y="136"/>
                    <a:pt x="93" y="146"/>
                    <a:pt x="81" y="146"/>
                  </a:cubicBezTo>
                  <a:close/>
                  <a:moveTo>
                    <a:pt x="26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206"/>
                    <a:pt x="37" y="243"/>
                    <a:pt x="81" y="243"/>
                  </a:cubicBezTo>
                  <a:cubicBezTo>
                    <a:pt x="215" y="243"/>
                    <a:pt x="215" y="243"/>
                    <a:pt x="215" y="243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6" y="283"/>
                    <a:pt x="257" y="281"/>
                    <a:pt x="261" y="274"/>
                  </a:cubicBezTo>
                  <a:cubicBezTo>
                    <a:pt x="275" y="241"/>
                    <a:pt x="275" y="241"/>
                    <a:pt x="275" y="241"/>
                  </a:cubicBezTo>
                  <a:cubicBezTo>
                    <a:pt x="313" y="235"/>
                    <a:pt x="342" y="202"/>
                    <a:pt x="342" y="162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2" y="36"/>
                    <a:pt x="305" y="0"/>
                    <a:pt x="261" y="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9">
              <a:extLst>
                <a:ext uri="{FF2B5EF4-FFF2-40B4-BE49-F238E27FC236}">
                  <a16:creationId xmlns:a16="http://schemas.microsoft.com/office/drawing/2014/main" id="{25C949E7-5557-4361-AD5F-25A78F1A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6738" y="3033200"/>
              <a:ext cx="479425" cy="476250"/>
            </a:xfrm>
            <a:custGeom>
              <a:avLst/>
              <a:gdLst>
                <a:gd name="T0" fmla="*/ 302 w 302"/>
                <a:gd name="T1" fmla="*/ 102 h 300"/>
                <a:gd name="T2" fmla="*/ 198 w 302"/>
                <a:gd name="T3" fmla="*/ 102 h 300"/>
                <a:gd name="T4" fmla="*/ 198 w 302"/>
                <a:gd name="T5" fmla="*/ 0 h 300"/>
                <a:gd name="T6" fmla="*/ 104 w 302"/>
                <a:gd name="T7" fmla="*/ 0 h 300"/>
                <a:gd name="T8" fmla="*/ 104 w 302"/>
                <a:gd name="T9" fmla="*/ 102 h 300"/>
                <a:gd name="T10" fmla="*/ 0 w 302"/>
                <a:gd name="T11" fmla="*/ 102 h 300"/>
                <a:gd name="T12" fmla="*/ 0 w 302"/>
                <a:gd name="T13" fmla="*/ 197 h 300"/>
                <a:gd name="T14" fmla="*/ 104 w 302"/>
                <a:gd name="T15" fmla="*/ 197 h 300"/>
                <a:gd name="T16" fmla="*/ 104 w 302"/>
                <a:gd name="T17" fmla="*/ 300 h 300"/>
                <a:gd name="T18" fmla="*/ 198 w 302"/>
                <a:gd name="T19" fmla="*/ 300 h 300"/>
                <a:gd name="T20" fmla="*/ 198 w 302"/>
                <a:gd name="T21" fmla="*/ 197 h 300"/>
                <a:gd name="T22" fmla="*/ 302 w 302"/>
                <a:gd name="T23" fmla="*/ 197 h 300"/>
                <a:gd name="T24" fmla="*/ 302 w 302"/>
                <a:gd name="T25" fmla="*/ 102 h 300"/>
                <a:gd name="T26" fmla="*/ 302 w 302"/>
                <a:gd name="T27" fmla="*/ 10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300">
                  <a:moveTo>
                    <a:pt x="302" y="102"/>
                  </a:moveTo>
                  <a:lnTo>
                    <a:pt x="198" y="102"/>
                  </a:lnTo>
                  <a:lnTo>
                    <a:pt x="198" y="0"/>
                  </a:lnTo>
                  <a:lnTo>
                    <a:pt x="104" y="0"/>
                  </a:lnTo>
                  <a:lnTo>
                    <a:pt x="104" y="102"/>
                  </a:lnTo>
                  <a:lnTo>
                    <a:pt x="0" y="102"/>
                  </a:lnTo>
                  <a:lnTo>
                    <a:pt x="0" y="197"/>
                  </a:lnTo>
                  <a:lnTo>
                    <a:pt x="104" y="197"/>
                  </a:lnTo>
                  <a:lnTo>
                    <a:pt x="104" y="300"/>
                  </a:lnTo>
                  <a:lnTo>
                    <a:pt x="198" y="300"/>
                  </a:lnTo>
                  <a:lnTo>
                    <a:pt x="198" y="197"/>
                  </a:lnTo>
                  <a:lnTo>
                    <a:pt x="302" y="197"/>
                  </a:lnTo>
                  <a:lnTo>
                    <a:pt x="302" y="102"/>
                  </a:lnTo>
                  <a:lnTo>
                    <a:pt x="302" y="102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id="{73213260-D691-407C-ADD4-A39FFE9FB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74538" y="2852225"/>
              <a:ext cx="841375" cy="841375"/>
            </a:xfrm>
            <a:custGeom>
              <a:avLst/>
              <a:gdLst>
                <a:gd name="T0" fmla="*/ 123 w 246"/>
                <a:gd name="T1" fmla="*/ 11 h 246"/>
                <a:gd name="T2" fmla="*/ 11 w 246"/>
                <a:gd name="T3" fmla="*/ 123 h 246"/>
                <a:gd name="T4" fmla="*/ 123 w 246"/>
                <a:gd name="T5" fmla="*/ 235 h 246"/>
                <a:gd name="T6" fmla="*/ 234 w 246"/>
                <a:gd name="T7" fmla="*/ 123 h 246"/>
                <a:gd name="T8" fmla="*/ 123 w 246"/>
                <a:gd name="T9" fmla="*/ 11 h 246"/>
                <a:gd name="T10" fmla="*/ 123 w 246"/>
                <a:gd name="T11" fmla="*/ 246 h 246"/>
                <a:gd name="T12" fmla="*/ 0 w 246"/>
                <a:gd name="T13" fmla="*/ 123 h 246"/>
                <a:gd name="T14" fmla="*/ 123 w 246"/>
                <a:gd name="T15" fmla="*/ 0 h 246"/>
                <a:gd name="T16" fmla="*/ 246 w 246"/>
                <a:gd name="T17" fmla="*/ 123 h 246"/>
                <a:gd name="T18" fmla="*/ 123 w 246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11"/>
                  </a:moveTo>
                  <a:cubicBezTo>
                    <a:pt x="61" y="11"/>
                    <a:pt x="11" y="61"/>
                    <a:pt x="11" y="123"/>
                  </a:cubicBezTo>
                  <a:cubicBezTo>
                    <a:pt x="11" y="185"/>
                    <a:pt x="61" y="235"/>
                    <a:pt x="123" y="235"/>
                  </a:cubicBezTo>
                  <a:cubicBezTo>
                    <a:pt x="184" y="235"/>
                    <a:pt x="234" y="185"/>
                    <a:pt x="234" y="123"/>
                  </a:cubicBezTo>
                  <a:cubicBezTo>
                    <a:pt x="234" y="61"/>
                    <a:pt x="184" y="11"/>
                    <a:pt x="123" y="11"/>
                  </a:cubicBezTo>
                  <a:close/>
                  <a:moveTo>
                    <a:pt x="123" y="246"/>
                  </a:move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6" y="55"/>
                    <a:pt x="246" y="123"/>
                  </a:cubicBezTo>
                  <a:cubicBezTo>
                    <a:pt x="246" y="191"/>
                    <a:pt x="190" y="246"/>
                    <a:pt x="123" y="246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1">
              <a:extLst>
                <a:ext uri="{FF2B5EF4-FFF2-40B4-BE49-F238E27FC236}">
                  <a16:creationId xmlns:a16="http://schemas.microsoft.com/office/drawing/2014/main" id="{DFCA2A68-2BDA-4217-96AC-4E499B20D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5238" y="2380738"/>
              <a:ext cx="331788" cy="331787"/>
            </a:xfrm>
            <a:prstGeom prst="ellipse">
              <a:avLst/>
            </a:pr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2">
              <a:extLst>
                <a:ext uri="{FF2B5EF4-FFF2-40B4-BE49-F238E27FC236}">
                  <a16:creationId xmlns:a16="http://schemas.microsoft.com/office/drawing/2014/main" id="{5D53BDC6-78D6-4E3E-B29E-09F3C7F1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5238" y="2537900"/>
              <a:ext cx="331788" cy="15875"/>
            </a:xfrm>
            <a:custGeom>
              <a:avLst/>
              <a:gdLst>
                <a:gd name="T0" fmla="*/ 209 w 209"/>
                <a:gd name="T1" fmla="*/ 10 h 10"/>
                <a:gd name="T2" fmla="*/ 0 w 209"/>
                <a:gd name="T3" fmla="*/ 10 h 10"/>
                <a:gd name="T4" fmla="*/ 0 w 209"/>
                <a:gd name="T5" fmla="*/ 0 h 10"/>
                <a:gd name="T6" fmla="*/ 209 w 209"/>
                <a:gd name="T7" fmla="*/ 0 h 10"/>
                <a:gd name="T8" fmla="*/ 209 w 209"/>
                <a:gd name="T9" fmla="*/ 10 h 10"/>
                <a:gd name="T10" fmla="*/ 209 w 20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">
                  <a:moveTo>
                    <a:pt x="20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209" y="10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3">
              <a:extLst>
                <a:ext uri="{FF2B5EF4-FFF2-40B4-BE49-F238E27FC236}">
                  <a16:creationId xmlns:a16="http://schemas.microsoft.com/office/drawing/2014/main" id="{F77BC17F-638B-4839-838E-481682335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3793" y="3264975"/>
              <a:ext cx="587375" cy="266700"/>
            </a:xfrm>
            <a:custGeom>
              <a:avLst/>
              <a:gdLst>
                <a:gd name="T0" fmla="*/ 133 w 172"/>
                <a:gd name="T1" fmla="*/ 1 h 78"/>
                <a:gd name="T2" fmla="*/ 37 w 172"/>
                <a:gd name="T3" fmla="*/ 3 h 78"/>
                <a:gd name="T4" fmla="*/ 0 w 172"/>
                <a:gd name="T5" fmla="*/ 41 h 78"/>
                <a:gd name="T6" fmla="*/ 38 w 172"/>
                <a:gd name="T7" fmla="*/ 78 h 78"/>
                <a:gd name="T8" fmla="*/ 135 w 172"/>
                <a:gd name="T9" fmla="*/ 75 h 78"/>
                <a:gd name="T10" fmla="*/ 171 w 172"/>
                <a:gd name="T11" fmla="*/ 37 h 78"/>
                <a:gd name="T12" fmla="*/ 133 w 172"/>
                <a:gd name="T13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8">
                  <a:moveTo>
                    <a:pt x="133" y="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16" y="3"/>
                    <a:pt x="0" y="21"/>
                    <a:pt x="0" y="41"/>
                  </a:cubicBezTo>
                  <a:cubicBezTo>
                    <a:pt x="1" y="62"/>
                    <a:pt x="18" y="78"/>
                    <a:pt x="38" y="78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56" y="75"/>
                    <a:pt x="172" y="58"/>
                    <a:pt x="171" y="37"/>
                  </a:cubicBezTo>
                  <a:cubicBezTo>
                    <a:pt x="171" y="17"/>
                    <a:pt x="154" y="0"/>
                    <a:pt x="133" y="1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5">
              <a:extLst>
                <a:ext uri="{FF2B5EF4-FFF2-40B4-BE49-F238E27FC236}">
                  <a16:creationId xmlns:a16="http://schemas.microsoft.com/office/drawing/2014/main" id="{AFE4828E-8EB7-45D9-B98D-A17DB42E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50813" cy="257175"/>
            </a:xfrm>
            <a:custGeom>
              <a:avLst/>
              <a:gdLst>
                <a:gd name="T0" fmla="*/ 43 w 44"/>
                <a:gd name="T1" fmla="*/ 36 h 75"/>
                <a:gd name="T2" fmla="*/ 20 w 44"/>
                <a:gd name="T3" fmla="*/ 0 h 75"/>
                <a:gd name="T4" fmla="*/ 0 w 44"/>
                <a:gd name="T5" fmla="*/ 0 h 75"/>
                <a:gd name="T6" fmla="*/ 38 w 44"/>
                <a:gd name="T7" fmla="*/ 36 h 75"/>
                <a:gd name="T8" fmla="*/ 2 w 44"/>
                <a:gd name="T9" fmla="*/ 75 h 75"/>
                <a:gd name="T10" fmla="*/ 22 w 44"/>
                <a:gd name="T11" fmla="*/ 74 h 75"/>
                <a:gd name="T12" fmla="*/ 43 w 44"/>
                <a:gd name="T1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43" y="36"/>
                  </a:moveTo>
                  <a:cubicBezTo>
                    <a:pt x="43" y="20"/>
                    <a:pt x="34" y="6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38" y="16"/>
                    <a:pt x="38" y="36"/>
                  </a:cubicBezTo>
                  <a:cubicBezTo>
                    <a:pt x="39" y="57"/>
                    <a:pt x="23" y="74"/>
                    <a:pt x="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35" y="67"/>
                    <a:pt x="44" y="52"/>
                    <a:pt x="43" y="36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6">
              <a:extLst>
                <a:ext uri="{FF2B5EF4-FFF2-40B4-BE49-F238E27FC236}">
                  <a16:creationId xmlns:a16="http://schemas.microsoft.com/office/drawing/2014/main" id="{FD4C6A05-2DF2-4B7A-85A5-C07CDEDA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47638" cy="257175"/>
            </a:xfrm>
            <a:custGeom>
              <a:avLst/>
              <a:gdLst>
                <a:gd name="T0" fmla="*/ 2 w 43"/>
                <a:gd name="T1" fmla="*/ 75 h 75"/>
                <a:gd name="T2" fmla="*/ 38 w 43"/>
                <a:gd name="T3" fmla="*/ 37 h 75"/>
                <a:gd name="T4" fmla="*/ 38 w 43"/>
                <a:gd name="T5" fmla="*/ 36 h 75"/>
                <a:gd name="T6" fmla="*/ 1 w 43"/>
                <a:gd name="T7" fmla="*/ 0 h 75"/>
                <a:gd name="T8" fmla="*/ 0 w 43"/>
                <a:gd name="T9" fmla="*/ 0 h 75"/>
                <a:gd name="T10" fmla="*/ 20 w 43"/>
                <a:gd name="T11" fmla="*/ 0 h 75"/>
                <a:gd name="T12" fmla="*/ 43 w 43"/>
                <a:gd name="T13" fmla="*/ 36 h 75"/>
                <a:gd name="T14" fmla="*/ 43 w 43"/>
                <a:gd name="T15" fmla="*/ 37 h 75"/>
                <a:gd name="T16" fmla="*/ 22 w 43"/>
                <a:gd name="T17" fmla="*/ 74 h 75"/>
                <a:gd name="T18" fmla="*/ 2 w 43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5">
                  <a:moveTo>
                    <a:pt x="2" y="75"/>
                  </a:moveTo>
                  <a:cubicBezTo>
                    <a:pt x="22" y="74"/>
                    <a:pt x="38" y="57"/>
                    <a:pt x="38" y="37"/>
                  </a:cubicBezTo>
                  <a:cubicBezTo>
                    <a:pt x="38" y="37"/>
                    <a:pt x="38" y="37"/>
                    <a:pt x="38" y="36"/>
                  </a:cubicBezTo>
                  <a:cubicBezTo>
                    <a:pt x="38" y="16"/>
                    <a:pt x="2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4" y="6"/>
                    <a:pt x="43" y="20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53"/>
                    <a:pt x="35" y="67"/>
                    <a:pt x="22" y="74"/>
                  </a:cubicBezTo>
                  <a:cubicBezTo>
                    <a:pt x="2" y="75"/>
                    <a:pt x="2" y="75"/>
                    <a:pt x="2" y="75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606D3EBA-7D74-440B-BD67-A50F2037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7605" y="147110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7 h 56"/>
                <a:gd name="T4" fmla="*/ 46 w 66"/>
                <a:gd name="T5" fmla="*/ 0 h 56"/>
                <a:gd name="T6" fmla="*/ 33 w 66"/>
                <a:gd name="T7" fmla="*/ 4 h 56"/>
                <a:gd name="T8" fmla="*/ 33 w 66"/>
                <a:gd name="T9" fmla="*/ 4 h 56"/>
                <a:gd name="T10" fmla="*/ 33 w 66"/>
                <a:gd name="T11" fmla="*/ 5 h 56"/>
                <a:gd name="T12" fmla="*/ 32 w 66"/>
                <a:gd name="T13" fmla="*/ 4 h 56"/>
                <a:gd name="T14" fmla="*/ 32 w 66"/>
                <a:gd name="T15" fmla="*/ 4 h 56"/>
                <a:gd name="T16" fmla="*/ 20 w 66"/>
                <a:gd name="T17" fmla="*/ 0 h 56"/>
                <a:gd name="T18" fmla="*/ 4 w 66"/>
                <a:gd name="T19" fmla="*/ 8 h 56"/>
                <a:gd name="T20" fmla="*/ 4 w 66"/>
                <a:gd name="T21" fmla="*/ 8 h 56"/>
                <a:gd name="T22" fmla="*/ 4 w 66"/>
                <a:gd name="T23" fmla="*/ 8 h 56"/>
                <a:gd name="T24" fmla="*/ 0 w 66"/>
                <a:gd name="T25" fmla="*/ 20 h 56"/>
                <a:gd name="T26" fmla="*/ 7 w 66"/>
                <a:gd name="T27" fmla="*/ 36 h 56"/>
                <a:gd name="T28" fmla="*/ 7 w 66"/>
                <a:gd name="T29" fmla="*/ 36 h 56"/>
                <a:gd name="T30" fmla="*/ 33 w 66"/>
                <a:gd name="T31" fmla="*/ 56 h 56"/>
                <a:gd name="T32" fmla="*/ 58 w 66"/>
                <a:gd name="T33" fmla="*/ 36 h 56"/>
                <a:gd name="T34" fmla="*/ 58 w 66"/>
                <a:gd name="T35" fmla="*/ 36 h 56"/>
                <a:gd name="T36" fmla="*/ 66 w 66"/>
                <a:gd name="T37" fmla="*/ 22 h 56"/>
                <a:gd name="T38" fmla="*/ 66 w 66"/>
                <a:gd name="T39" fmla="*/ 22 h 56"/>
                <a:gd name="T40" fmla="*/ 66 w 66"/>
                <a:gd name="T41" fmla="*/ 20 h 56"/>
                <a:gd name="T42" fmla="*/ 62 w 66"/>
                <a:gd name="T43" fmla="*/ 7 h 56"/>
                <a:gd name="T44" fmla="*/ 62 w 66"/>
                <a:gd name="T45" fmla="*/ 7 h 56"/>
                <a:gd name="T46" fmla="*/ 59 w 66"/>
                <a:gd name="T47" fmla="*/ 10 h 56"/>
                <a:gd name="T48" fmla="*/ 55 w 66"/>
                <a:gd name="T49" fmla="*/ 12 h 56"/>
                <a:gd name="T50" fmla="*/ 58 w 66"/>
                <a:gd name="T51" fmla="*/ 20 h 56"/>
                <a:gd name="T52" fmla="*/ 58 w 66"/>
                <a:gd name="T53" fmla="*/ 21 h 56"/>
                <a:gd name="T54" fmla="*/ 58 w 66"/>
                <a:gd name="T55" fmla="*/ 21 h 56"/>
                <a:gd name="T56" fmla="*/ 53 w 66"/>
                <a:gd name="T57" fmla="*/ 29 h 56"/>
                <a:gd name="T58" fmla="*/ 53 w 66"/>
                <a:gd name="T59" fmla="*/ 29 h 56"/>
                <a:gd name="T60" fmla="*/ 33 w 66"/>
                <a:gd name="T61" fmla="*/ 46 h 56"/>
                <a:gd name="T62" fmla="*/ 12 w 66"/>
                <a:gd name="T63" fmla="*/ 30 h 56"/>
                <a:gd name="T64" fmla="*/ 12 w 66"/>
                <a:gd name="T65" fmla="*/ 30 h 56"/>
                <a:gd name="T66" fmla="*/ 8 w 66"/>
                <a:gd name="T67" fmla="*/ 20 h 56"/>
                <a:gd name="T68" fmla="*/ 10 w 66"/>
                <a:gd name="T69" fmla="*/ 13 h 56"/>
                <a:gd name="T70" fmla="*/ 10 w 66"/>
                <a:gd name="T71" fmla="*/ 13 h 56"/>
                <a:gd name="T72" fmla="*/ 20 w 66"/>
                <a:gd name="T73" fmla="*/ 8 h 56"/>
                <a:gd name="T74" fmla="*/ 27 w 66"/>
                <a:gd name="T75" fmla="*/ 10 h 56"/>
                <a:gd name="T76" fmla="*/ 27 w 66"/>
                <a:gd name="T77" fmla="*/ 10 h 56"/>
                <a:gd name="T78" fmla="*/ 33 w 66"/>
                <a:gd name="T79" fmla="*/ 15 h 56"/>
                <a:gd name="T80" fmla="*/ 38 w 66"/>
                <a:gd name="T81" fmla="*/ 10 h 56"/>
                <a:gd name="T82" fmla="*/ 38 w 66"/>
                <a:gd name="T83" fmla="*/ 10 h 56"/>
                <a:gd name="T84" fmla="*/ 46 w 66"/>
                <a:gd name="T85" fmla="*/ 8 h 56"/>
                <a:gd name="T86" fmla="*/ 55 w 66"/>
                <a:gd name="T87" fmla="*/ 12 h 56"/>
                <a:gd name="T88" fmla="*/ 55 w 66"/>
                <a:gd name="T89" fmla="*/ 12 h 56"/>
                <a:gd name="T90" fmla="*/ 59 w 66"/>
                <a:gd name="T9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58" y="3"/>
                    <a:pt x="52" y="0"/>
                    <a:pt x="46" y="0"/>
                  </a:cubicBezTo>
                  <a:cubicBezTo>
                    <a:pt x="41" y="0"/>
                    <a:pt x="37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6"/>
                    <a:pt x="2" y="32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3" y="32"/>
                    <a:pt x="65" y="28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15"/>
                    <a:pt x="64" y="11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7" y="15"/>
                    <a:pt x="58" y="17"/>
                    <a:pt x="58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5"/>
                    <a:pt x="56" y="27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7"/>
                    <a:pt x="8" y="24"/>
                    <a:pt x="8" y="20"/>
                  </a:cubicBezTo>
                  <a:cubicBezTo>
                    <a:pt x="8" y="17"/>
                    <a:pt x="8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0"/>
                    <a:pt x="16" y="8"/>
                    <a:pt x="20" y="8"/>
                  </a:cubicBezTo>
                  <a:cubicBezTo>
                    <a:pt x="22" y="8"/>
                    <a:pt x="25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1" y="9"/>
                    <a:pt x="43" y="8"/>
                    <a:pt x="46" y="8"/>
                  </a:cubicBezTo>
                  <a:cubicBezTo>
                    <a:pt x="50" y="8"/>
                    <a:pt x="53" y="10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46A408C8-22AD-4F65-A503-EBF5A684A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257" y="2284695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8 h 56"/>
                <a:gd name="T4" fmla="*/ 46 w 66"/>
                <a:gd name="T5" fmla="*/ 0 h 56"/>
                <a:gd name="T6" fmla="*/ 34 w 66"/>
                <a:gd name="T7" fmla="*/ 5 h 56"/>
                <a:gd name="T8" fmla="*/ 33 w 66"/>
                <a:gd name="T9" fmla="*/ 5 h 56"/>
                <a:gd name="T10" fmla="*/ 32 w 66"/>
                <a:gd name="T11" fmla="*/ 5 h 56"/>
                <a:gd name="T12" fmla="*/ 32 w 66"/>
                <a:gd name="T13" fmla="*/ 5 h 56"/>
                <a:gd name="T14" fmla="*/ 20 w 66"/>
                <a:gd name="T15" fmla="*/ 0 h 56"/>
                <a:gd name="T16" fmla="*/ 4 w 66"/>
                <a:gd name="T17" fmla="*/ 8 h 56"/>
                <a:gd name="T18" fmla="*/ 4 w 66"/>
                <a:gd name="T19" fmla="*/ 8 h 56"/>
                <a:gd name="T20" fmla="*/ 4 w 66"/>
                <a:gd name="T21" fmla="*/ 8 h 56"/>
                <a:gd name="T22" fmla="*/ 0 w 66"/>
                <a:gd name="T23" fmla="*/ 20 h 56"/>
                <a:gd name="T24" fmla="*/ 8 w 66"/>
                <a:gd name="T25" fmla="*/ 36 h 56"/>
                <a:gd name="T26" fmla="*/ 8 w 66"/>
                <a:gd name="T27" fmla="*/ 36 h 56"/>
                <a:gd name="T28" fmla="*/ 33 w 66"/>
                <a:gd name="T29" fmla="*/ 56 h 56"/>
                <a:gd name="T30" fmla="*/ 59 w 66"/>
                <a:gd name="T31" fmla="*/ 36 h 56"/>
                <a:gd name="T32" fmla="*/ 59 w 66"/>
                <a:gd name="T33" fmla="*/ 36 h 56"/>
                <a:gd name="T34" fmla="*/ 66 w 66"/>
                <a:gd name="T35" fmla="*/ 23 h 56"/>
                <a:gd name="T36" fmla="*/ 66 w 66"/>
                <a:gd name="T37" fmla="*/ 23 h 56"/>
                <a:gd name="T38" fmla="*/ 66 w 66"/>
                <a:gd name="T39" fmla="*/ 20 h 56"/>
                <a:gd name="T40" fmla="*/ 62 w 66"/>
                <a:gd name="T41" fmla="*/ 8 h 56"/>
                <a:gd name="T42" fmla="*/ 62 w 66"/>
                <a:gd name="T43" fmla="*/ 8 h 56"/>
                <a:gd name="T44" fmla="*/ 59 w 66"/>
                <a:gd name="T45" fmla="*/ 10 h 56"/>
                <a:gd name="T46" fmla="*/ 56 w 66"/>
                <a:gd name="T47" fmla="*/ 13 h 56"/>
                <a:gd name="T48" fmla="*/ 58 w 66"/>
                <a:gd name="T49" fmla="*/ 20 h 56"/>
                <a:gd name="T50" fmla="*/ 58 w 66"/>
                <a:gd name="T51" fmla="*/ 22 h 56"/>
                <a:gd name="T52" fmla="*/ 58 w 66"/>
                <a:gd name="T53" fmla="*/ 22 h 56"/>
                <a:gd name="T54" fmla="*/ 54 w 66"/>
                <a:gd name="T55" fmla="*/ 30 h 56"/>
                <a:gd name="T56" fmla="*/ 33 w 66"/>
                <a:gd name="T57" fmla="*/ 46 h 56"/>
                <a:gd name="T58" fmla="*/ 13 w 66"/>
                <a:gd name="T59" fmla="*/ 30 h 56"/>
                <a:gd name="T60" fmla="*/ 13 w 66"/>
                <a:gd name="T61" fmla="*/ 30 h 56"/>
                <a:gd name="T62" fmla="*/ 8 w 66"/>
                <a:gd name="T63" fmla="*/ 20 h 56"/>
                <a:gd name="T64" fmla="*/ 11 w 66"/>
                <a:gd name="T65" fmla="*/ 13 h 56"/>
                <a:gd name="T66" fmla="*/ 11 w 66"/>
                <a:gd name="T67" fmla="*/ 13 h 56"/>
                <a:gd name="T68" fmla="*/ 20 w 66"/>
                <a:gd name="T69" fmla="*/ 8 h 56"/>
                <a:gd name="T70" fmla="*/ 27 w 66"/>
                <a:gd name="T71" fmla="*/ 11 h 56"/>
                <a:gd name="T72" fmla="*/ 27 w 66"/>
                <a:gd name="T73" fmla="*/ 11 h 56"/>
                <a:gd name="T74" fmla="*/ 33 w 66"/>
                <a:gd name="T75" fmla="*/ 15 h 56"/>
                <a:gd name="T76" fmla="*/ 39 w 66"/>
                <a:gd name="T77" fmla="*/ 11 h 56"/>
                <a:gd name="T78" fmla="*/ 39 w 66"/>
                <a:gd name="T79" fmla="*/ 11 h 56"/>
                <a:gd name="T80" fmla="*/ 46 w 66"/>
                <a:gd name="T81" fmla="*/ 8 h 56"/>
                <a:gd name="T82" fmla="*/ 56 w 66"/>
                <a:gd name="T83" fmla="*/ 13 h 56"/>
                <a:gd name="T84" fmla="*/ 56 w 66"/>
                <a:gd name="T85" fmla="*/ 13 h 56"/>
                <a:gd name="T86" fmla="*/ 56 w 66"/>
                <a:gd name="T87" fmla="*/ 13 h 56"/>
                <a:gd name="T88" fmla="*/ 59 w 66"/>
                <a:gd name="T8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58" y="3"/>
                    <a:pt x="53" y="0"/>
                    <a:pt x="46" y="0"/>
                  </a:cubicBezTo>
                  <a:cubicBezTo>
                    <a:pt x="42" y="0"/>
                    <a:pt x="37" y="2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2"/>
                    <a:pt x="25" y="0"/>
                    <a:pt x="20" y="0"/>
                  </a:cubicBezTo>
                  <a:cubicBezTo>
                    <a:pt x="14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2"/>
                    <a:pt x="0" y="16"/>
                    <a:pt x="0" y="20"/>
                  </a:cubicBezTo>
                  <a:cubicBezTo>
                    <a:pt x="0" y="26"/>
                    <a:pt x="3" y="32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3" y="33"/>
                    <a:pt x="66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16"/>
                    <a:pt x="65" y="11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5"/>
                    <a:pt x="58" y="18"/>
                    <a:pt x="58" y="20"/>
                  </a:cubicBezTo>
                  <a:cubicBezTo>
                    <a:pt x="58" y="21"/>
                    <a:pt x="58" y="21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6" y="28"/>
                    <a:pt x="54" y="30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0" y="28"/>
                    <a:pt x="8" y="24"/>
                    <a:pt x="8" y="20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0"/>
                    <a:pt x="16" y="8"/>
                    <a:pt x="20" y="8"/>
                  </a:cubicBezTo>
                  <a:cubicBezTo>
                    <a:pt x="23" y="8"/>
                    <a:pt x="25" y="9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4" y="8"/>
                    <a:pt x="46" y="8"/>
                  </a:cubicBezTo>
                  <a:cubicBezTo>
                    <a:pt x="50" y="8"/>
                    <a:pt x="54" y="10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A86519F5-3755-47B5-83EA-CA989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984" y="3199779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  <a:close/>
                </a:path>
              </a:pathLst>
            </a:custGeom>
            <a:noFill/>
            <a:ln w="38100">
              <a:solidFill>
                <a:srgbClr val="33C0C9">
                  <a:alpha val="12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F07052-B86B-4B6A-B74D-B11339AE7103}"/>
              </a:ext>
            </a:extLst>
          </p:cNvPr>
          <p:cNvGrpSpPr/>
          <p:nvPr userDrawn="1"/>
        </p:nvGrpSpPr>
        <p:grpSpPr>
          <a:xfrm>
            <a:off x="6906507" y="2687069"/>
            <a:ext cx="5100448" cy="3854612"/>
            <a:chOff x="-3456693" y="968987"/>
            <a:chExt cx="3659697" cy="2765779"/>
          </a:xfrm>
        </p:grpSpPr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DD7034D5-FA97-4536-BB61-BC791463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4832" y="968987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94AB5E22-7FB4-45FB-BA6F-102114688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29655" y="1920362"/>
              <a:ext cx="1171575" cy="968375"/>
            </a:xfrm>
            <a:custGeom>
              <a:avLst/>
              <a:gdLst>
                <a:gd name="T0" fmla="*/ 262 w 342"/>
                <a:gd name="T1" fmla="*/ 146 h 283"/>
                <a:gd name="T2" fmla="*/ 240 w 342"/>
                <a:gd name="T3" fmla="*/ 124 h 283"/>
                <a:gd name="T4" fmla="*/ 262 w 342"/>
                <a:gd name="T5" fmla="*/ 102 h 283"/>
                <a:gd name="T6" fmla="*/ 284 w 342"/>
                <a:gd name="T7" fmla="*/ 124 h 283"/>
                <a:gd name="T8" fmla="*/ 262 w 342"/>
                <a:gd name="T9" fmla="*/ 146 h 283"/>
                <a:gd name="T10" fmla="*/ 171 w 342"/>
                <a:gd name="T11" fmla="*/ 146 h 283"/>
                <a:gd name="T12" fmla="*/ 149 w 342"/>
                <a:gd name="T13" fmla="*/ 124 h 283"/>
                <a:gd name="T14" fmla="*/ 171 w 342"/>
                <a:gd name="T15" fmla="*/ 102 h 283"/>
                <a:gd name="T16" fmla="*/ 194 w 342"/>
                <a:gd name="T17" fmla="*/ 124 h 283"/>
                <a:gd name="T18" fmla="*/ 171 w 342"/>
                <a:gd name="T19" fmla="*/ 146 h 283"/>
                <a:gd name="T20" fmla="*/ 81 w 342"/>
                <a:gd name="T21" fmla="*/ 146 h 283"/>
                <a:gd name="T22" fmla="*/ 59 w 342"/>
                <a:gd name="T23" fmla="*/ 124 h 283"/>
                <a:gd name="T24" fmla="*/ 81 w 342"/>
                <a:gd name="T25" fmla="*/ 102 h 283"/>
                <a:gd name="T26" fmla="*/ 103 w 342"/>
                <a:gd name="T27" fmla="*/ 124 h 283"/>
                <a:gd name="T28" fmla="*/ 81 w 342"/>
                <a:gd name="T29" fmla="*/ 146 h 283"/>
                <a:gd name="T30" fmla="*/ 261 w 342"/>
                <a:gd name="T31" fmla="*/ 0 h 283"/>
                <a:gd name="T32" fmla="*/ 81 w 342"/>
                <a:gd name="T33" fmla="*/ 0 h 283"/>
                <a:gd name="T34" fmla="*/ 0 w 342"/>
                <a:gd name="T35" fmla="*/ 80 h 283"/>
                <a:gd name="T36" fmla="*/ 0 w 342"/>
                <a:gd name="T37" fmla="*/ 162 h 283"/>
                <a:gd name="T38" fmla="*/ 81 w 342"/>
                <a:gd name="T39" fmla="*/ 243 h 283"/>
                <a:gd name="T40" fmla="*/ 215 w 342"/>
                <a:gd name="T41" fmla="*/ 243 h 283"/>
                <a:gd name="T42" fmla="*/ 241 w 342"/>
                <a:gd name="T43" fmla="*/ 276 h 283"/>
                <a:gd name="T44" fmla="*/ 261 w 342"/>
                <a:gd name="T45" fmla="*/ 274 h 283"/>
                <a:gd name="T46" fmla="*/ 275 w 342"/>
                <a:gd name="T47" fmla="*/ 241 h 283"/>
                <a:gd name="T48" fmla="*/ 342 w 342"/>
                <a:gd name="T49" fmla="*/ 162 h 283"/>
                <a:gd name="T50" fmla="*/ 342 w 342"/>
                <a:gd name="T51" fmla="*/ 80 h 283"/>
                <a:gd name="T52" fmla="*/ 261 w 342"/>
                <a:gd name="T5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83">
                  <a:moveTo>
                    <a:pt x="262" y="146"/>
                  </a:moveTo>
                  <a:cubicBezTo>
                    <a:pt x="250" y="146"/>
                    <a:pt x="240" y="136"/>
                    <a:pt x="240" y="124"/>
                  </a:cubicBezTo>
                  <a:cubicBezTo>
                    <a:pt x="240" y="112"/>
                    <a:pt x="250" y="102"/>
                    <a:pt x="262" y="102"/>
                  </a:cubicBezTo>
                  <a:cubicBezTo>
                    <a:pt x="274" y="102"/>
                    <a:pt x="284" y="112"/>
                    <a:pt x="284" y="124"/>
                  </a:cubicBezTo>
                  <a:cubicBezTo>
                    <a:pt x="284" y="136"/>
                    <a:pt x="274" y="146"/>
                    <a:pt x="262" y="146"/>
                  </a:cubicBezTo>
                  <a:close/>
                  <a:moveTo>
                    <a:pt x="171" y="146"/>
                  </a:moveTo>
                  <a:cubicBezTo>
                    <a:pt x="159" y="146"/>
                    <a:pt x="149" y="136"/>
                    <a:pt x="149" y="124"/>
                  </a:cubicBezTo>
                  <a:cubicBezTo>
                    <a:pt x="149" y="112"/>
                    <a:pt x="159" y="102"/>
                    <a:pt x="171" y="102"/>
                  </a:cubicBezTo>
                  <a:cubicBezTo>
                    <a:pt x="184" y="102"/>
                    <a:pt x="194" y="112"/>
                    <a:pt x="194" y="124"/>
                  </a:cubicBezTo>
                  <a:cubicBezTo>
                    <a:pt x="194" y="136"/>
                    <a:pt x="184" y="146"/>
                    <a:pt x="171" y="146"/>
                  </a:cubicBezTo>
                  <a:close/>
                  <a:moveTo>
                    <a:pt x="81" y="146"/>
                  </a:moveTo>
                  <a:cubicBezTo>
                    <a:pt x="69" y="146"/>
                    <a:pt x="59" y="136"/>
                    <a:pt x="59" y="124"/>
                  </a:cubicBezTo>
                  <a:cubicBezTo>
                    <a:pt x="59" y="112"/>
                    <a:pt x="69" y="102"/>
                    <a:pt x="81" y="102"/>
                  </a:cubicBezTo>
                  <a:cubicBezTo>
                    <a:pt x="93" y="102"/>
                    <a:pt x="103" y="112"/>
                    <a:pt x="103" y="124"/>
                  </a:cubicBezTo>
                  <a:cubicBezTo>
                    <a:pt x="103" y="136"/>
                    <a:pt x="93" y="146"/>
                    <a:pt x="81" y="146"/>
                  </a:cubicBezTo>
                  <a:close/>
                  <a:moveTo>
                    <a:pt x="26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206"/>
                    <a:pt x="37" y="243"/>
                    <a:pt x="81" y="243"/>
                  </a:cubicBezTo>
                  <a:cubicBezTo>
                    <a:pt x="215" y="243"/>
                    <a:pt x="215" y="243"/>
                    <a:pt x="215" y="243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6" y="283"/>
                    <a:pt x="257" y="281"/>
                    <a:pt x="261" y="274"/>
                  </a:cubicBezTo>
                  <a:cubicBezTo>
                    <a:pt x="275" y="241"/>
                    <a:pt x="275" y="241"/>
                    <a:pt x="275" y="241"/>
                  </a:cubicBezTo>
                  <a:cubicBezTo>
                    <a:pt x="313" y="235"/>
                    <a:pt x="342" y="202"/>
                    <a:pt x="342" y="162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2" y="36"/>
                    <a:pt x="305" y="0"/>
                    <a:pt x="261" y="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9">
              <a:extLst>
                <a:ext uri="{FF2B5EF4-FFF2-40B4-BE49-F238E27FC236}">
                  <a16:creationId xmlns:a16="http://schemas.microsoft.com/office/drawing/2014/main" id="{67F2C0F3-BF77-4074-A5C9-339609B6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6738" y="3033200"/>
              <a:ext cx="479425" cy="476250"/>
            </a:xfrm>
            <a:custGeom>
              <a:avLst/>
              <a:gdLst>
                <a:gd name="T0" fmla="*/ 302 w 302"/>
                <a:gd name="T1" fmla="*/ 102 h 300"/>
                <a:gd name="T2" fmla="*/ 198 w 302"/>
                <a:gd name="T3" fmla="*/ 102 h 300"/>
                <a:gd name="T4" fmla="*/ 198 w 302"/>
                <a:gd name="T5" fmla="*/ 0 h 300"/>
                <a:gd name="T6" fmla="*/ 104 w 302"/>
                <a:gd name="T7" fmla="*/ 0 h 300"/>
                <a:gd name="T8" fmla="*/ 104 w 302"/>
                <a:gd name="T9" fmla="*/ 102 h 300"/>
                <a:gd name="T10" fmla="*/ 0 w 302"/>
                <a:gd name="T11" fmla="*/ 102 h 300"/>
                <a:gd name="T12" fmla="*/ 0 w 302"/>
                <a:gd name="T13" fmla="*/ 197 h 300"/>
                <a:gd name="T14" fmla="*/ 104 w 302"/>
                <a:gd name="T15" fmla="*/ 197 h 300"/>
                <a:gd name="T16" fmla="*/ 104 w 302"/>
                <a:gd name="T17" fmla="*/ 300 h 300"/>
                <a:gd name="T18" fmla="*/ 198 w 302"/>
                <a:gd name="T19" fmla="*/ 300 h 300"/>
                <a:gd name="T20" fmla="*/ 198 w 302"/>
                <a:gd name="T21" fmla="*/ 197 h 300"/>
                <a:gd name="T22" fmla="*/ 302 w 302"/>
                <a:gd name="T23" fmla="*/ 197 h 300"/>
                <a:gd name="T24" fmla="*/ 302 w 302"/>
                <a:gd name="T25" fmla="*/ 102 h 300"/>
                <a:gd name="T26" fmla="*/ 302 w 302"/>
                <a:gd name="T27" fmla="*/ 10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300">
                  <a:moveTo>
                    <a:pt x="302" y="102"/>
                  </a:moveTo>
                  <a:lnTo>
                    <a:pt x="198" y="102"/>
                  </a:lnTo>
                  <a:lnTo>
                    <a:pt x="198" y="0"/>
                  </a:lnTo>
                  <a:lnTo>
                    <a:pt x="104" y="0"/>
                  </a:lnTo>
                  <a:lnTo>
                    <a:pt x="104" y="102"/>
                  </a:lnTo>
                  <a:lnTo>
                    <a:pt x="0" y="102"/>
                  </a:lnTo>
                  <a:lnTo>
                    <a:pt x="0" y="197"/>
                  </a:lnTo>
                  <a:lnTo>
                    <a:pt x="104" y="197"/>
                  </a:lnTo>
                  <a:lnTo>
                    <a:pt x="104" y="300"/>
                  </a:lnTo>
                  <a:lnTo>
                    <a:pt x="198" y="300"/>
                  </a:lnTo>
                  <a:lnTo>
                    <a:pt x="198" y="197"/>
                  </a:lnTo>
                  <a:lnTo>
                    <a:pt x="302" y="197"/>
                  </a:lnTo>
                  <a:lnTo>
                    <a:pt x="302" y="102"/>
                  </a:lnTo>
                  <a:lnTo>
                    <a:pt x="302" y="102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0">
              <a:extLst>
                <a:ext uri="{FF2B5EF4-FFF2-40B4-BE49-F238E27FC236}">
                  <a16:creationId xmlns:a16="http://schemas.microsoft.com/office/drawing/2014/main" id="{ED3E9D22-EB09-4F2A-86CA-B6525B4E5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74538" y="2852225"/>
              <a:ext cx="841375" cy="841375"/>
            </a:xfrm>
            <a:custGeom>
              <a:avLst/>
              <a:gdLst>
                <a:gd name="T0" fmla="*/ 123 w 246"/>
                <a:gd name="T1" fmla="*/ 11 h 246"/>
                <a:gd name="T2" fmla="*/ 11 w 246"/>
                <a:gd name="T3" fmla="*/ 123 h 246"/>
                <a:gd name="T4" fmla="*/ 123 w 246"/>
                <a:gd name="T5" fmla="*/ 235 h 246"/>
                <a:gd name="T6" fmla="*/ 234 w 246"/>
                <a:gd name="T7" fmla="*/ 123 h 246"/>
                <a:gd name="T8" fmla="*/ 123 w 246"/>
                <a:gd name="T9" fmla="*/ 11 h 246"/>
                <a:gd name="T10" fmla="*/ 123 w 246"/>
                <a:gd name="T11" fmla="*/ 246 h 246"/>
                <a:gd name="T12" fmla="*/ 0 w 246"/>
                <a:gd name="T13" fmla="*/ 123 h 246"/>
                <a:gd name="T14" fmla="*/ 123 w 246"/>
                <a:gd name="T15" fmla="*/ 0 h 246"/>
                <a:gd name="T16" fmla="*/ 246 w 246"/>
                <a:gd name="T17" fmla="*/ 123 h 246"/>
                <a:gd name="T18" fmla="*/ 123 w 246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11"/>
                  </a:moveTo>
                  <a:cubicBezTo>
                    <a:pt x="61" y="11"/>
                    <a:pt x="11" y="61"/>
                    <a:pt x="11" y="123"/>
                  </a:cubicBezTo>
                  <a:cubicBezTo>
                    <a:pt x="11" y="185"/>
                    <a:pt x="61" y="235"/>
                    <a:pt x="123" y="235"/>
                  </a:cubicBezTo>
                  <a:cubicBezTo>
                    <a:pt x="184" y="235"/>
                    <a:pt x="234" y="185"/>
                    <a:pt x="234" y="123"/>
                  </a:cubicBezTo>
                  <a:cubicBezTo>
                    <a:pt x="234" y="61"/>
                    <a:pt x="184" y="11"/>
                    <a:pt x="123" y="11"/>
                  </a:cubicBezTo>
                  <a:close/>
                  <a:moveTo>
                    <a:pt x="123" y="246"/>
                  </a:move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6" y="55"/>
                    <a:pt x="246" y="123"/>
                  </a:cubicBezTo>
                  <a:cubicBezTo>
                    <a:pt x="246" y="191"/>
                    <a:pt x="190" y="246"/>
                    <a:pt x="123" y="246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61">
              <a:extLst>
                <a:ext uri="{FF2B5EF4-FFF2-40B4-BE49-F238E27FC236}">
                  <a16:creationId xmlns:a16="http://schemas.microsoft.com/office/drawing/2014/main" id="{3268D467-D0F0-448F-9AD8-E5F53130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5238" y="2380738"/>
              <a:ext cx="331788" cy="331787"/>
            </a:xfrm>
            <a:prstGeom prst="ellipse">
              <a:avLst/>
            </a:pr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5F0111E1-3F75-4802-8499-B502AEBD7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5238" y="2537900"/>
              <a:ext cx="331788" cy="15875"/>
            </a:xfrm>
            <a:custGeom>
              <a:avLst/>
              <a:gdLst>
                <a:gd name="T0" fmla="*/ 209 w 209"/>
                <a:gd name="T1" fmla="*/ 10 h 10"/>
                <a:gd name="T2" fmla="*/ 0 w 209"/>
                <a:gd name="T3" fmla="*/ 10 h 10"/>
                <a:gd name="T4" fmla="*/ 0 w 209"/>
                <a:gd name="T5" fmla="*/ 0 h 10"/>
                <a:gd name="T6" fmla="*/ 209 w 209"/>
                <a:gd name="T7" fmla="*/ 0 h 10"/>
                <a:gd name="T8" fmla="*/ 209 w 209"/>
                <a:gd name="T9" fmla="*/ 10 h 10"/>
                <a:gd name="T10" fmla="*/ 209 w 20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">
                  <a:moveTo>
                    <a:pt x="20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209" y="10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3">
              <a:extLst>
                <a:ext uri="{FF2B5EF4-FFF2-40B4-BE49-F238E27FC236}">
                  <a16:creationId xmlns:a16="http://schemas.microsoft.com/office/drawing/2014/main" id="{C7AB037D-95CC-441D-A120-C466C5A7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3793" y="3264975"/>
              <a:ext cx="587375" cy="266700"/>
            </a:xfrm>
            <a:custGeom>
              <a:avLst/>
              <a:gdLst>
                <a:gd name="T0" fmla="*/ 133 w 172"/>
                <a:gd name="T1" fmla="*/ 1 h 78"/>
                <a:gd name="T2" fmla="*/ 37 w 172"/>
                <a:gd name="T3" fmla="*/ 3 h 78"/>
                <a:gd name="T4" fmla="*/ 0 w 172"/>
                <a:gd name="T5" fmla="*/ 41 h 78"/>
                <a:gd name="T6" fmla="*/ 38 w 172"/>
                <a:gd name="T7" fmla="*/ 78 h 78"/>
                <a:gd name="T8" fmla="*/ 135 w 172"/>
                <a:gd name="T9" fmla="*/ 75 h 78"/>
                <a:gd name="T10" fmla="*/ 171 w 172"/>
                <a:gd name="T11" fmla="*/ 37 h 78"/>
                <a:gd name="T12" fmla="*/ 133 w 172"/>
                <a:gd name="T13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8">
                  <a:moveTo>
                    <a:pt x="133" y="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16" y="3"/>
                    <a:pt x="0" y="21"/>
                    <a:pt x="0" y="41"/>
                  </a:cubicBezTo>
                  <a:cubicBezTo>
                    <a:pt x="1" y="62"/>
                    <a:pt x="18" y="78"/>
                    <a:pt x="38" y="78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56" y="75"/>
                    <a:pt x="172" y="58"/>
                    <a:pt x="171" y="37"/>
                  </a:cubicBezTo>
                  <a:cubicBezTo>
                    <a:pt x="171" y="17"/>
                    <a:pt x="154" y="0"/>
                    <a:pt x="133" y="1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65">
              <a:extLst>
                <a:ext uri="{FF2B5EF4-FFF2-40B4-BE49-F238E27FC236}">
                  <a16:creationId xmlns:a16="http://schemas.microsoft.com/office/drawing/2014/main" id="{C9254F60-0500-42AD-A44D-731931CE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50813" cy="257175"/>
            </a:xfrm>
            <a:custGeom>
              <a:avLst/>
              <a:gdLst>
                <a:gd name="T0" fmla="*/ 43 w 44"/>
                <a:gd name="T1" fmla="*/ 36 h 75"/>
                <a:gd name="T2" fmla="*/ 20 w 44"/>
                <a:gd name="T3" fmla="*/ 0 h 75"/>
                <a:gd name="T4" fmla="*/ 0 w 44"/>
                <a:gd name="T5" fmla="*/ 0 h 75"/>
                <a:gd name="T6" fmla="*/ 38 w 44"/>
                <a:gd name="T7" fmla="*/ 36 h 75"/>
                <a:gd name="T8" fmla="*/ 2 w 44"/>
                <a:gd name="T9" fmla="*/ 75 h 75"/>
                <a:gd name="T10" fmla="*/ 22 w 44"/>
                <a:gd name="T11" fmla="*/ 74 h 75"/>
                <a:gd name="T12" fmla="*/ 43 w 44"/>
                <a:gd name="T1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43" y="36"/>
                  </a:moveTo>
                  <a:cubicBezTo>
                    <a:pt x="43" y="20"/>
                    <a:pt x="34" y="6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38" y="16"/>
                    <a:pt x="38" y="36"/>
                  </a:cubicBezTo>
                  <a:cubicBezTo>
                    <a:pt x="39" y="57"/>
                    <a:pt x="23" y="74"/>
                    <a:pt x="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35" y="67"/>
                    <a:pt x="44" y="52"/>
                    <a:pt x="43" y="36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6">
              <a:extLst>
                <a:ext uri="{FF2B5EF4-FFF2-40B4-BE49-F238E27FC236}">
                  <a16:creationId xmlns:a16="http://schemas.microsoft.com/office/drawing/2014/main" id="{D92E18A2-0BC4-4355-80E8-00D1B5CD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47638" cy="257175"/>
            </a:xfrm>
            <a:custGeom>
              <a:avLst/>
              <a:gdLst>
                <a:gd name="T0" fmla="*/ 2 w 43"/>
                <a:gd name="T1" fmla="*/ 75 h 75"/>
                <a:gd name="T2" fmla="*/ 38 w 43"/>
                <a:gd name="T3" fmla="*/ 37 h 75"/>
                <a:gd name="T4" fmla="*/ 38 w 43"/>
                <a:gd name="T5" fmla="*/ 36 h 75"/>
                <a:gd name="T6" fmla="*/ 1 w 43"/>
                <a:gd name="T7" fmla="*/ 0 h 75"/>
                <a:gd name="T8" fmla="*/ 0 w 43"/>
                <a:gd name="T9" fmla="*/ 0 h 75"/>
                <a:gd name="T10" fmla="*/ 20 w 43"/>
                <a:gd name="T11" fmla="*/ 0 h 75"/>
                <a:gd name="T12" fmla="*/ 43 w 43"/>
                <a:gd name="T13" fmla="*/ 36 h 75"/>
                <a:gd name="T14" fmla="*/ 43 w 43"/>
                <a:gd name="T15" fmla="*/ 37 h 75"/>
                <a:gd name="T16" fmla="*/ 22 w 43"/>
                <a:gd name="T17" fmla="*/ 74 h 75"/>
                <a:gd name="T18" fmla="*/ 2 w 43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5">
                  <a:moveTo>
                    <a:pt x="2" y="75"/>
                  </a:moveTo>
                  <a:cubicBezTo>
                    <a:pt x="22" y="74"/>
                    <a:pt x="38" y="57"/>
                    <a:pt x="38" y="37"/>
                  </a:cubicBezTo>
                  <a:cubicBezTo>
                    <a:pt x="38" y="37"/>
                    <a:pt x="38" y="37"/>
                    <a:pt x="38" y="36"/>
                  </a:cubicBezTo>
                  <a:cubicBezTo>
                    <a:pt x="38" y="16"/>
                    <a:pt x="2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4" y="6"/>
                    <a:pt x="43" y="20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53"/>
                    <a:pt x="35" y="67"/>
                    <a:pt x="22" y="74"/>
                  </a:cubicBezTo>
                  <a:cubicBezTo>
                    <a:pt x="2" y="75"/>
                    <a:pt x="2" y="75"/>
                    <a:pt x="2" y="75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8">
              <a:extLst>
                <a:ext uri="{FF2B5EF4-FFF2-40B4-BE49-F238E27FC236}">
                  <a16:creationId xmlns:a16="http://schemas.microsoft.com/office/drawing/2014/main" id="{A968E923-E4F0-4E33-B6F3-E68AC34D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7605" y="147110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7 h 56"/>
                <a:gd name="T4" fmla="*/ 46 w 66"/>
                <a:gd name="T5" fmla="*/ 0 h 56"/>
                <a:gd name="T6" fmla="*/ 33 w 66"/>
                <a:gd name="T7" fmla="*/ 4 h 56"/>
                <a:gd name="T8" fmla="*/ 33 w 66"/>
                <a:gd name="T9" fmla="*/ 4 h 56"/>
                <a:gd name="T10" fmla="*/ 33 w 66"/>
                <a:gd name="T11" fmla="*/ 5 h 56"/>
                <a:gd name="T12" fmla="*/ 32 w 66"/>
                <a:gd name="T13" fmla="*/ 4 h 56"/>
                <a:gd name="T14" fmla="*/ 32 w 66"/>
                <a:gd name="T15" fmla="*/ 4 h 56"/>
                <a:gd name="T16" fmla="*/ 20 w 66"/>
                <a:gd name="T17" fmla="*/ 0 h 56"/>
                <a:gd name="T18" fmla="*/ 4 w 66"/>
                <a:gd name="T19" fmla="*/ 8 h 56"/>
                <a:gd name="T20" fmla="*/ 4 w 66"/>
                <a:gd name="T21" fmla="*/ 8 h 56"/>
                <a:gd name="T22" fmla="*/ 4 w 66"/>
                <a:gd name="T23" fmla="*/ 8 h 56"/>
                <a:gd name="T24" fmla="*/ 0 w 66"/>
                <a:gd name="T25" fmla="*/ 20 h 56"/>
                <a:gd name="T26" fmla="*/ 7 w 66"/>
                <a:gd name="T27" fmla="*/ 36 h 56"/>
                <a:gd name="T28" fmla="*/ 7 w 66"/>
                <a:gd name="T29" fmla="*/ 36 h 56"/>
                <a:gd name="T30" fmla="*/ 33 w 66"/>
                <a:gd name="T31" fmla="*/ 56 h 56"/>
                <a:gd name="T32" fmla="*/ 58 w 66"/>
                <a:gd name="T33" fmla="*/ 36 h 56"/>
                <a:gd name="T34" fmla="*/ 58 w 66"/>
                <a:gd name="T35" fmla="*/ 36 h 56"/>
                <a:gd name="T36" fmla="*/ 66 w 66"/>
                <a:gd name="T37" fmla="*/ 22 h 56"/>
                <a:gd name="T38" fmla="*/ 66 w 66"/>
                <a:gd name="T39" fmla="*/ 22 h 56"/>
                <a:gd name="T40" fmla="*/ 66 w 66"/>
                <a:gd name="T41" fmla="*/ 20 h 56"/>
                <a:gd name="T42" fmla="*/ 62 w 66"/>
                <a:gd name="T43" fmla="*/ 7 h 56"/>
                <a:gd name="T44" fmla="*/ 62 w 66"/>
                <a:gd name="T45" fmla="*/ 7 h 56"/>
                <a:gd name="T46" fmla="*/ 59 w 66"/>
                <a:gd name="T47" fmla="*/ 10 h 56"/>
                <a:gd name="T48" fmla="*/ 55 w 66"/>
                <a:gd name="T49" fmla="*/ 12 h 56"/>
                <a:gd name="T50" fmla="*/ 58 w 66"/>
                <a:gd name="T51" fmla="*/ 20 h 56"/>
                <a:gd name="T52" fmla="*/ 58 w 66"/>
                <a:gd name="T53" fmla="*/ 21 h 56"/>
                <a:gd name="T54" fmla="*/ 58 w 66"/>
                <a:gd name="T55" fmla="*/ 21 h 56"/>
                <a:gd name="T56" fmla="*/ 53 w 66"/>
                <a:gd name="T57" fmla="*/ 29 h 56"/>
                <a:gd name="T58" fmla="*/ 53 w 66"/>
                <a:gd name="T59" fmla="*/ 29 h 56"/>
                <a:gd name="T60" fmla="*/ 33 w 66"/>
                <a:gd name="T61" fmla="*/ 46 h 56"/>
                <a:gd name="T62" fmla="*/ 12 w 66"/>
                <a:gd name="T63" fmla="*/ 30 h 56"/>
                <a:gd name="T64" fmla="*/ 12 w 66"/>
                <a:gd name="T65" fmla="*/ 30 h 56"/>
                <a:gd name="T66" fmla="*/ 8 w 66"/>
                <a:gd name="T67" fmla="*/ 20 h 56"/>
                <a:gd name="T68" fmla="*/ 10 w 66"/>
                <a:gd name="T69" fmla="*/ 13 h 56"/>
                <a:gd name="T70" fmla="*/ 10 w 66"/>
                <a:gd name="T71" fmla="*/ 13 h 56"/>
                <a:gd name="T72" fmla="*/ 20 w 66"/>
                <a:gd name="T73" fmla="*/ 8 h 56"/>
                <a:gd name="T74" fmla="*/ 27 w 66"/>
                <a:gd name="T75" fmla="*/ 10 h 56"/>
                <a:gd name="T76" fmla="*/ 27 w 66"/>
                <a:gd name="T77" fmla="*/ 10 h 56"/>
                <a:gd name="T78" fmla="*/ 33 w 66"/>
                <a:gd name="T79" fmla="*/ 15 h 56"/>
                <a:gd name="T80" fmla="*/ 38 w 66"/>
                <a:gd name="T81" fmla="*/ 10 h 56"/>
                <a:gd name="T82" fmla="*/ 38 w 66"/>
                <a:gd name="T83" fmla="*/ 10 h 56"/>
                <a:gd name="T84" fmla="*/ 46 w 66"/>
                <a:gd name="T85" fmla="*/ 8 h 56"/>
                <a:gd name="T86" fmla="*/ 55 w 66"/>
                <a:gd name="T87" fmla="*/ 12 h 56"/>
                <a:gd name="T88" fmla="*/ 55 w 66"/>
                <a:gd name="T89" fmla="*/ 12 h 56"/>
                <a:gd name="T90" fmla="*/ 59 w 66"/>
                <a:gd name="T9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58" y="3"/>
                    <a:pt x="52" y="0"/>
                    <a:pt x="46" y="0"/>
                  </a:cubicBezTo>
                  <a:cubicBezTo>
                    <a:pt x="41" y="0"/>
                    <a:pt x="37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6"/>
                    <a:pt x="2" y="32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3" y="32"/>
                    <a:pt x="65" y="28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15"/>
                    <a:pt x="64" y="11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7" y="15"/>
                    <a:pt x="58" y="17"/>
                    <a:pt x="58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5"/>
                    <a:pt x="56" y="27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7"/>
                    <a:pt x="8" y="24"/>
                    <a:pt x="8" y="20"/>
                  </a:cubicBezTo>
                  <a:cubicBezTo>
                    <a:pt x="8" y="17"/>
                    <a:pt x="8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0"/>
                    <a:pt x="16" y="8"/>
                    <a:pt x="20" y="8"/>
                  </a:cubicBezTo>
                  <a:cubicBezTo>
                    <a:pt x="22" y="8"/>
                    <a:pt x="25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1" y="9"/>
                    <a:pt x="43" y="8"/>
                    <a:pt x="46" y="8"/>
                  </a:cubicBezTo>
                  <a:cubicBezTo>
                    <a:pt x="50" y="8"/>
                    <a:pt x="53" y="10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9">
              <a:extLst>
                <a:ext uri="{FF2B5EF4-FFF2-40B4-BE49-F238E27FC236}">
                  <a16:creationId xmlns:a16="http://schemas.microsoft.com/office/drawing/2014/main" id="{ECDBDABD-9E09-4CD8-8DD2-BC630F60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6693" y="330625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8 h 56"/>
                <a:gd name="T4" fmla="*/ 46 w 66"/>
                <a:gd name="T5" fmla="*/ 0 h 56"/>
                <a:gd name="T6" fmla="*/ 34 w 66"/>
                <a:gd name="T7" fmla="*/ 5 h 56"/>
                <a:gd name="T8" fmla="*/ 33 w 66"/>
                <a:gd name="T9" fmla="*/ 5 h 56"/>
                <a:gd name="T10" fmla="*/ 32 w 66"/>
                <a:gd name="T11" fmla="*/ 5 h 56"/>
                <a:gd name="T12" fmla="*/ 32 w 66"/>
                <a:gd name="T13" fmla="*/ 5 h 56"/>
                <a:gd name="T14" fmla="*/ 20 w 66"/>
                <a:gd name="T15" fmla="*/ 0 h 56"/>
                <a:gd name="T16" fmla="*/ 4 w 66"/>
                <a:gd name="T17" fmla="*/ 8 h 56"/>
                <a:gd name="T18" fmla="*/ 4 w 66"/>
                <a:gd name="T19" fmla="*/ 8 h 56"/>
                <a:gd name="T20" fmla="*/ 4 w 66"/>
                <a:gd name="T21" fmla="*/ 8 h 56"/>
                <a:gd name="T22" fmla="*/ 0 w 66"/>
                <a:gd name="T23" fmla="*/ 20 h 56"/>
                <a:gd name="T24" fmla="*/ 8 w 66"/>
                <a:gd name="T25" fmla="*/ 36 h 56"/>
                <a:gd name="T26" fmla="*/ 8 w 66"/>
                <a:gd name="T27" fmla="*/ 36 h 56"/>
                <a:gd name="T28" fmla="*/ 33 w 66"/>
                <a:gd name="T29" fmla="*/ 56 h 56"/>
                <a:gd name="T30" fmla="*/ 59 w 66"/>
                <a:gd name="T31" fmla="*/ 36 h 56"/>
                <a:gd name="T32" fmla="*/ 59 w 66"/>
                <a:gd name="T33" fmla="*/ 36 h 56"/>
                <a:gd name="T34" fmla="*/ 66 w 66"/>
                <a:gd name="T35" fmla="*/ 23 h 56"/>
                <a:gd name="T36" fmla="*/ 66 w 66"/>
                <a:gd name="T37" fmla="*/ 23 h 56"/>
                <a:gd name="T38" fmla="*/ 66 w 66"/>
                <a:gd name="T39" fmla="*/ 20 h 56"/>
                <a:gd name="T40" fmla="*/ 62 w 66"/>
                <a:gd name="T41" fmla="*/ 8 h 56"/>
                <a:gd name="T42" fmla="*/ 62 w 66"/>
                <a:gd name="T43" fmla="*/ 8 h 56"/>
                <a:gd name="T44" fmla="*/ 59 w 66"/>
                <a:gd name="T45" fmla="*/ 10 h 56"/>
                <a:gd name="T46" fmla="*/ 56 w 66"/>
                <a:gd name="T47" fmla="*/ 13 h 56"/>
                <a:gd name="T48" fmla="*/ 58 w 66"/>
                <a:gd name="T49" fmla="*/ 20 h 56"/>
                <a:gd name="T50" fmla="*/ 58 w 66"/>
                <a:gd name="T51" fmla="*/ 22 h 56"/>
                <a:gd name="T52" fmla="*/ 58 w 66"/>
                <a:gd name="T53" fmla="*/ 22 h 56"/>
                <a:gd name="T54" fmla="*/ 54 w 66"/>
                <a:gd name="T55" fmla="*/ 30 h 56"/>
                <a:gd name="T56" fmla="*/ 33 w 66"/>
                <a:gd name="T57" fmla="*/ 46 h 56"/>
                <a:gd name="T58" fmla="*/ 13 w 66"/>
                <a:gd name="T59" fmla="*/ 30 h 56"/>
                <a:gd name="T60" fmla="*/ 13 w 66"/>
                <a:gd name="T61" fmla="*/ 30 h 56"/>
                <a:gd name="T62" fmla="*/ 8 w 66"/>
                <a:gd name="T63" fmla="*/ 20 h 56"/>
                <a:gd name="T64" fmla="*/ 11 w 66"/>
                <a:gd name="T65" fmla="*/ 13 h 56"/>
                <a:gd name="T66" fmla="*/ 11 w 66"/>
                <a:gd name="T67" fmla="*/ 13 h 56"/>
                <a:gd name="T68" fmla="*/ 20 w 66"/>
                <a:gd name="T69" fmla="*/ 8 h 56"/>
                <a:gd name="T70" fmla="*/ 27 w 66"/>
                <a:gd name="T71" fmla="*/ 11 h 56"/>
                <a:gd name="T72" fmla="*/ 27 w 66"/>
                <a:gd name="T73" fmla="*/ 11 h 56"/>
                <a:gd name="T74" fmla="*/ 33 w 66"/>
                <a:gd name="T75" fmla="*/ 15 h 56"/>
                <a:gd name="T76" fmla="*/ 39 w 66"/>
                <a:gd name="T77" fmla="*/ 11 h 56"/>
                <a:gd name="T78" fmla="*/ 39 w 66"/>
                <a:gd name="T79" fmla="*/ 11 h 56"/>
                <a:gd name="T80" fmla="*/ 46 w 66"/>
                <a:gd name="T81" fmla="*/ 8 h 56"/>
                <a:gd name="T82" fmla="*/ 56 w 66"/>
                <a:gd name="T83" fmla="*/ 13 h 56"/>
                <a:gd name="T84" fmla="*/ 56 w 66"/>
                <a:gd name="T85" fmla="*/ 13 h 56"/>
                <a:gd name="T86" fmla="*/ 56 w 66"/>
                <a:gd name="T87" fmla="*/ 13 h 56"/>
                <a:gd name="T88" fmla="*/ 59 w 66"/>
                <a:gd name="T8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58" y="3"/>
                    <a:pt x="53" y="0"/>
                    <a:pt x="46" y="0"/>
                  </a:cubicBezTo>
                  <a:cubicBezTo>
                    <a:pt x="42" y="0"/>
                    <a:pt x="37" y="2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2"/>
                    <a:pt x="25" y="0"/>
                    <a:pt x="20" y="0"/>
                  </a:cubicBezTo>
                  <a:cubicBezTo>
                    <a:pt x="14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2"/>
                    <a:pt x="0" y="16"/>
                    <a:pt x="0" y="20"/>
                  </a:cubicBezTo>
                  <a:cubicBezTo>
                    <a:pt x="0" y="26"/>
                    <a:pt x="3" y="32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3" y="33"/>
                    <a:pt x="66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16"/>
                    <a:pt x="65" y="11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5"/>
                    <a:pt x="58" y="18"/>
                    <a:pt x="58" y="20"/>
                  </a:cubicBezTo>
                  <a:cubicBezTo>
                    <a:pt x="58" y="21"/>
                    <a:pt x="58" y="21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6" y="28"/>
                    <a:pt x="54" y="30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0" y="28"/>
                    <a:pt x="8" y="24"/>
                    <a:pt x="8" y="20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0"/>
                    <a:pt x="16" y="8"/>
                    <a:pt x="20" y="8"/>
                  </a:cubicBezTo>
                  <a:cubicBezTo>
                    <a:pt x="23" y="8"/>
                    <a:pt x="25" y="9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4" y="8"/>
                    <a:pt x="46" y="8"/>
                  </a:cubicBezTo>
                  <a:cubicBezTo>
                    <a:pt x="50" y="8"/>
                    <a:pt x="54" y="10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8">
              <a:extLst>
                <a:ext uri="{FF2B5EF4-FFF2-40B4-BE49-F238E27FC236}">
                  <a16:creationId xmlns:a16="http://schemas.microsoft.com/office/drawing/2014/main" id="{CFD18452-7540-4607-8315-0BF33226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984" y="3199779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  <a:close/>
                </a:path>
              </a:pathLst>
            </a:custGeom>
            <a:noFill/>
            <a:ln w="38100">
              <a:solidFill>
                <a:srgbClr val="33C0C9">
                  <a:alpha val="12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04AD-252C-41B8-AC9D-029EFB2E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56350"/>
            <a:ext cx="2743200" cy="365125"/>
          </a:xfrm>
        </p:spPr>
        <p:txBody>
          <a:bodyPr/>
          <a:lstStyle/>
          <a:p>
            <a:fld id="{60818B13-2842-4031-9144-1F266618FE71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2F38-56B6-4D46-ABA1-B5F3D2D6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B8D6B-4E8C-47D9-BA17-DF8B26B1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88131"/>
            <a:ext cx="10769600" cy="883444"/>
          </a:xfrm>
        </p:spPr>
        <p:txBody>
          <a:bodyPr>
            <a:normAutofit/>
          </a:bodyPr>
          <a:lstStyle>
            <a:lvl1pPr algn="ct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82505E-CEF4-4AA9-928F-980CEC9A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72179"/>
            <a:ext cx="10769600" cy="4623821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3D2AA2-899F-4922-8471-FA9C14E0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438" y="6512747"/>
            <a:ext cx="365125" cy="274324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D66BC7C-76D0-4186-9E2D-E8B1A36CCE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BE58DC47-5E96-4DE4-9B74-617BE65DDF3B}"/>
              </a:ext>
            </a:extLst>
          </p:cNvPr>
          <p:cNvSpPr/>
          <p:nvPr userDrawn="1"/>
        </p:nvSpPr>
        <p:spPr>
          <a:xfrm>
            <a:off x="5817538" y="6807200"/>
            <a:ext cx="556925" cy="507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8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/>
          <a:srcRect l="2022" t="20196" r="1028" b="19244"/>
          <a:stretch/>
        </p:blipFill>
        <p:spPr>
          <a:xfrm>
            <a:off x="9551406" y="152877"/>
            <a:ext cx="2248206" cy="7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E7598BB-75C4-C143-9CFA-3F9E4A07470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02" y="-957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1023-1F2A-D046-AF79-C46D159BA5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5749-B039-9947-9A59-05EE8281E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94DB-7B79-B1CE-5AA8-A59A88AE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B99C6-4436-40F1-2E88-2A214C71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1BE6E-CFE7-76F3-BD66-B3914128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F2F-D9D7-4162-9591-54E03D7B0D28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866A-95C5-BD53-9139-C8428CE9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50BB-50B0-AA78-0E49-6AF16595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0589-D6D6-FA45-EBC1-204A9282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1BB6-785F-DD4F-23DC-4EDDAD15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968C0-183A-E191-E90F-DAF6092A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BB88-4DB5-431D-B126-1185783527E8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1996-00F1-CBC8-6498-F1143F61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27DA-022E-58A5-12D5-18EE525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30F0-D257-C22B-B6CF-F776AD2E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FB91-3F6D-A74E-FFCF-2E1F787CA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75AEE-0E47-F35E-D2A5-173EE272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0932-3BB3-71B1-7B19-8D60FE7F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F719-194A-402C-BB96-465015070789}" type="datetime1">
              <a:rPr lang="en-US" smtClean="0"/>
              <a:t>15-Oct-23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40F76-BBA1-3896-28A9-F8DD2E18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C194B-79B9-D27E-C38E-DB039486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73FA-98C3-450E-A325-BF31C606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AD84A-B7D1-EDBC-B4FC-7B1148DB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477FA-2C40-B7E5-0164-90ACB7F44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E3213-232C-730E-7975-4FB61407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52812-A239-F463-899A-2E5AC3DF2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890C6-929A-6D19-E20D-974737F3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1A1-39B2-4B78-AEBC-6486BA29744C}" type="datetime1">
              <a:rPr lang="en-US" smtClean="0"/>
              <a:t>15-Oct-23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BA580-4751-0CAB-A362-A967F546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5375D-9D01-2451-7D1A-E7492425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BC01-D693-4D58-BD08-09922879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05AF3-7212-ADE5-633A-852311D0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C9EE-3C58-4AAB-AFDB-6F6B0A034401}" type="datetime1">
              <a:rPr lang="en-US" smtClean="0"/>
              <a:t>15-Oct-23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EF838-A0D0-CA54-921D-0092917B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7F59E-684B-1FA6-F891-2F5E981D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719CC-1ED0-0F6F-4286-DC13894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03D-4E49-4F6B-BFBE-2CD5AF79E665}" type="datetime1">
              <a:rPr lang="en-US" smtClean="0"/>
              <a:t>15-Oct-23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6DB8B-DE83-E8C3-5EC9-C901B6A5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FF9A0-1A7C-A3EA-CFAA-7EE791A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8053-0DB8-6F72-6BF7-79DA94B1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215B-DD25-488A-8D76-36F74B5A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B2094-935C-967B-8154-628BAD9A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080B-A37D-FA9B-D7A8-2EE443BA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565-A3FD-4B9B-851E-E2488D4FA951}" type="datetime1">
              <a:rPr lang="en-US" smtClean="0"/>
              <a:t>15-Oct-23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9622E-8451-59B4-7E91-2982DACA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6716D-BD44-418D-EB8C-25FC4AA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0109-333E-DA8E-3874-492FB4EE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0609-73C7-0F28-B644-1D388F64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9D4E2-C24A-1EF5-9378-4362B2EB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31687-3136-7287-0F47-AF500A1B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A503-153B-46AA-88F8-17F19DDCEB2E}" type="datetime1">
              <a:rPr lang="en-US" smtClean="0"/>
              <a:t>15-Oct-23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7C69-F56A-CB42-20D0-13B7639F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3EA7C-D941-5865-D77C-DEC17A94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08F11-D7AB-11D7-0E94-9E8523B6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3330-DAB7-4100-A2C4-CFFDAEBD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A6446-045C-3578-5606-6A98EFD25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8FDD-6434-4459-88F4-D3855EA19376}" type="datetime1">
              <a:rPr lang="en-US" smtClean="0"/>
              <a:t>15-Oct-23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4A00-F26F-D88B-71F6-42A5D1F5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5A51A-2944-CDB9-DFB0-23B594307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F29E166-6CCB-4545-B928-9CA9112E10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08680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5" progId="TCLayout.ActiveDocument.1">
                  <p:embed/>
                </p:oleObj>
              </mc:Choice>
              <mc:Fallback>
                <p:oleObj name="think-cell Slide" r:id="rId10" imgW="344" imgH="34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F29E166-6CCB-4545-B928-9CA9112E1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2BAD53C-4D83-48C5-8829-77816A0588F5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E53C-9386-420E-A024-5838D0AA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594" y="1825625"/>
            <a:ext cx="11144812" cy="1225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7AD6-8936-4B54-90E9-39F948D2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594" y="64516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FF183C-0085-46FA-BDF1-976E089FC126}" type="datetime1">
              <a:rPr lang="en-US" smtClean="0"/>
              <a:t>15-Oct-23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93C5-F61D-4C31-9788-30A050381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30578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1C6C0-191C-40CF-84D4-50BF0AA51C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0BD73DA0-E368-41BE-85D0-5A079264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4" y="267771"/>
            <a:ext cx="10240978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2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4.xml"/><Relationship Id="rId7" Type="http://schemas.openxmlformats.org/officeDocument/2006/relationships/image" Target="../media/image1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8.xml"/><Relationship Id="rId7" Type="http://schemas.openxmlformats.org/officeDocument/2006/relationships/oleObject" Target="../embeddings/oleObject11.bin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7.png"/><Relationship Id="rId4" Type="http://schemas.openxmlformats.org/officeDocument/2006/relationships/tags" Target="../tags/tag69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2.xml"/><Relationship Id="rId7" Type="http://schemas.openxmlformats.org/officeDocument/2006/relationships/oleObject" Target="../embeddings/oleObject9.bin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tags" Target="../tags/tag74.xml"/><Relationship Id="rId10" Type="http://schemas.openxmlformats.org/officeDocument/2006/relationships/image" Target="../media/image38.emf"/><Relationship Id="rId4" Type="http://schemas.openxmlformats.org/officeDocument/2006/relationships/tags" Target="../tags/tag73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7.png"/><Relationship Id="rId5" Type="http://schemas.openxmlformats.org/officeDocument/2006/relationships/tags" Target="../tags/tag79.xml"/><Relationship Id="rId10" Type="http://schemas.openxmlformats.org/officeDocument/2006/relationships/image" Target="../media/image18.png"/><Relationship Id="rId4" Type="http://schemas.openxmlformats.org/officeDocument/2006/relationships/tags" Target="../tags/tag78.xml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3.xml"/><Relationship Id="rId7" Type="http://schemas.openxmlformats.org/officeDocument/2006/relationships/image" Target="../media/image1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4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7.xml"/><Relationship Id="rId7" Type="http://schemas.openxmlformats.org/officeDocument/2006/relationships/image" Target="../media/image1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2.png"/><Relationship Id="rId3" Type="http://schemas.openxmlformats.org/officeDocument/2006/relationships/tags" Target="../tags/tag91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9.png"/><Relationship Id="rId4" Type="http://schemas.openxmlformats.org/officeDocument/2006/relationships/tags" Target="../tags/tag92.xml"/><Relationship Id="rId9" Type="http://schemas.openxmlformats.org/officeDocument/2006/relationships/image" Target="../media/image18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3.png"/><Relationship Id="rId11" Type="http://schemas.openxmlformats.org/officeDocument/2006/relationships/image" Target="../media/image20.png"/><Relationship Id="rId5" Type="http://schemas.openxmlformats.org/officeDocument/2006/relationships/image" Target="../media/image1.e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7.xml"/><Relationship Id="rId7" Type="http://schemas.openxmlformats.org/officeDocument/2006/relationships/image" Target="../media/image1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98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1.xml"/><Relationship Id="rId7" Type="http://schemas.openxmlformats.org/officeDocument/2006/relationships/image" Target="../media/image1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2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7.png"/><Relationship Id="rId5" Type="http://schemas.openxmlformats.org/officeDocument/2006/relationships/tags" Target="../tags/tag12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5.xml"/><Relationship Id="rId7" Type="http://schemas.openxmlformats.org/officeDocument/2006/relationships/image" Target="../media/image6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8.xml"/><Relationship Id="rId7" Type="http://schemas.openxmlformats.org/officeDocument/2006/relationships/image" Target="../media/image1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png"/><Relationship Id="rId4" Type="http://schemas.openxmlformats.org/officeDocument/2006/relationships/tags" Target="../tags/tag109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183652/#i1526-6702-45-4-198-b15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ncbi.nlm.nih.gov/pmc/articles/PMC6183652/#i1526-6702-45-4-198-b13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hyperlink" Target="https://www.medscape.com/slideshow/2022-lifestyle-burnout-6014664?faf=1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hyperlink" Target="https://www.ncbi.nlm.nih.gov/pmc/articles/PMC6183652/#i1526-6702-45-4-198-b15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20.xml"/><Relationship Id="rId15" Type="http://schemas.openxmlformats.org/officeDocument/2006/relationships/image" Target="../media/image6.png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image" Target="../media/image6.png"/><Relationship Id="rId26" Type="http://schemas.openxmlformats.org/officeDocument/2006/relationships/image" Target="../media/image15.png"/><Relationship Id="rId3" Type="http://schemas.openxmlformats.org/officeDocument/2006/relationships/tags" Target="../tags/tag128.xml"/><Relationship Id="rId21" Type="http://schemas.openxmlformats.org/officeDocument/2006/relationships/image" Target="../media/image10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1.emf"/><Relationship Id="rId25" Type="http://schemas.openxmlformats.org/officeDocument/2006/relationships/image" Target="../media/image14.png"/><Relationship Id="rId33" Type="http://schemas.openxmlformats.org/officeDocument/2006/relationships/image" Target="../media/image7.png"/><Relationship Id="rId2" Type="http://schemas.openxmlformats.org/officeDocument/2006/relationships/tags" Target="../tags/tag127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9.jpg"/><Relationship Id="rId29" Type="http://schemas.openxmlformats.org/officeDocument/2006/relationships/image" Target="../media/image18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3.png"/><Relationship Id="rId32" Type="http://schemas.openxmlformats.org/officeDocument/2006/relationships/image" Target="../media/image23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13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135.xml"/><Relationship Id="rId19" Type="http://schemas.openxmlformats.org/officeDocument/2006/relationships/image" Target="../media/image8.jpeg"/><Relationship Id="rId31" Type="http://schemas.openxmlformats.org/officeDocument/2006/relationships/image" Target="../media/image2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8" Type="http://schemas.openxmlformats.org/officeDocument/2006/relationships/tags" Target="../tags/tag1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cd/issues/2005/jan/04_0066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emf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image" Target="../media/image6.png"/><Relationship Id="rId26" Type="http://schemas.openxmlformats.org/officeDocument/2006/relationships/image" Target="../media/image15.png"/><Relationship Id="rId21" Type="http://schemas.openxmlformats.org/officeDocument/2006/relationships/image" Target="../media/image10.png"/><Relationship Id="rId34" Type="http://schemas.openxmlformats.org/officeDocument/2006/relationships/image" Target="../media/image22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.emf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9.jpg"/><Relationship Id="rId29" Type="http://schemas.openxmlformats.org/officeDocument/2006/relationships/image" Target="../media/image1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3.png"/><Relationship Id="rId32" Type="http://schemas.openxmlformats.org/officeDocument/2006/relationships/image" Target="../media/image20.png"/><Relationship Id="rId37" Type="http://schemas.openxmlformats.org/officeDocument/2006/relationships/image" Target="../media/image25.emf"/><Relationship Id="rId5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4.png"/><Relationship Id="rId10" Type="http://schemas.openxmlformats.org/officeDocument/2006/relationships/tags" Target="../tags/tag23.xml"/><Relationship Id="rId19" Type="http://schemas.openxmlformats.org/officeDocument/2006/relationships/image" Target="../media/image8.jpeg"/><Relationship Id="rId31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7.png"/><Relationship Id="rId35" Type="http://schemas.openxmlformats.org/officeDocument/2006/relationships/image" Target="../media/image23.png"/><Relationship Id="rId8" Type="http://schemas.openxmlformats.org/officeDocument/2006/relationships/tags" Target="../tags/tag21.xml"/><Relationship Id="rId3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7.png"/><Relationship Id="rId5" Type="http://schemas.openxmlformats.org/officeDocument/2006/relationships/tags" Target="../tags/tag32.xml"/><Relationship Id="rId10" Type="http://schemas.openxmlformats.org/officeDocument/2006/relationships/image" Target="../media/image18.png"/><Relationship Id="rId4" Type="http://schemas.openxmlformats.org/officeDocument/2006/relationships/tags" Target="../tags/tag31.xml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tags" Target="../tags/tag36.xml"/><Relationship Id="rId21" Type="http://schemas.openxmlformats.org/officeDocument/2006/relationships/image" Target="../media/image33.png"/><Relationship Id="rId7" Type="http://schemas.openxmlformats.org/officeDocument/2006/relationships/tags" Target="../tags/tag40.xml"/><Relationship Id="rId12" Type="http://schemas.openxmlformats.org/officeDocument/2006/relationships/image" Target="../media/image1.emf"/><Relationship Id="rId17" Type="http://schemas.openxmlformats.org/officeDocument/2006/relationships/image" Target="../media/image29.png"/><Relationship Id="rId2" Type="http://schemas.openxmlformats.org/officeDocument/2006/relationships/tags" Target="../tags/tag3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8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1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3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8.png"/><Relationship Id="rId5" Type="http://schemas.openxmlformats.org/officeDocument/2006/relationships/tags" Target="../tags/tag51.xml"/><Relationship Id="rId10" Type="http://schemas.openxmlformats.org/officeDocument/2006/relationships/image" Target="../media/image1.emf"/><Relationship Id="rId4" Type="http://schemas.openxmlformats.org/officeDocument/2006/relationships/tags" Target="../tags/tag50.xml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6.xml"/><Relationship Id="rId7" Type="http://schemas.openxmlformats.org/officeDocument/2006/relationships/oleObject" Target="../embeddings/oleObject9.bin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6.png"/><Relationship Id="rId4" Type="http://schemas.openxmlformats.org/officeDocument/2006/relationships/tags" Target="../tags/tag57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BC1848-E54A-4AA7-809B-CC5F6085A0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BC1848-E54A-4AA7-809B-CC5F6085A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3675A2-6DDA-4FBC-9793-E18A46FE1D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5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0628B-F0B7-403A-AAA7-7AC230586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7645" y="1580662"/>
            <a:ext cx="5272702" cy="1439940"/>
          </a:xfrm>
        </p:spPr>
        <p:txBody>
          <a:bodyPr vert="horz">
            <a:normAutofit/>
          </a:bodyPr>
          <a:lstStyle/>
          <a:p>
            <a:pPr algn="l"/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and Advancing Quality of Care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Evidence-Based Practice-Management Strategies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D3940-8BDE-4039-BB25-6F2D0170D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645" y="3477802"/>
            <a:ext cx="4063115" cy="8695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 Eduard Delport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Medscheme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9" y="82192"/>
            <a:ext cx="4507272" cy="676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C4DD4-8B42-212E-8F8C-585E6AB3E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2" descr="GGPF.co.za">
            <a:extLst>
              <a:ext uri="{FF2B5EF4-FFF2-40B4-BE49-F238E27FC236}">
                <a16:creationId xmlns:a16="http://schemas.microsoft.com/office/drawing/2014/main" id="{78A2B4A1-25FB-317C-EA7E-FC90636C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35" y="5852984"/>
            <a:ext cx="1408488" cy="7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1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2227"/>
            <a:ext cx="7793560" cy="914096"/>
          </a:xfrm>
        </p:spPr>
        <p:txBody>
          <a:bodyPr vert="horz"/>
          <a:lstStyle/>
          <a:p>
            <a:r>
              <a:rPr lang="en-US" dirty="0"/>
              <a:t>Aspects Of Care Measured To Determine Family Practitioner Quality Of Care Delivery.</a:t>
            </a:r>
            <a:br>
              <a:rPr lang="en-US" dirty="0"/>
            </a:br>
            <a:r>
              <a:rPr lang="en-US" dirty="0"/>
              <a:t>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CDA947-AC25-D103-00BC-B6503080398E}"/>
              </a:ext>
            </a:extLst>
          </p:cNvPr>
          <p:cNvGrpSpPr/>
          <p:nvPr/>
        </p:nvGrpSpPr>
        <p:grpSpPr>
          <a:xfrm>
            <a:off x="271653" y="950492"/>
            <a:ext cx="11792877" cy="249299"/>
            <a:chOff x="1895194" y="1269602"/>
            <a:chExt cx="1744300" cy="235599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BC40F8E1-CD8C-1EF3-2C70-3296B3788EFF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How is Quality of Care Delivery Measured: Full Framework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C4993F6A-0174-0A50-CF75-60A6E8DF9776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1273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B83EFD-62B5-43DD-FF50-2E5BA230B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93535"/>
              </p:ext>
            </p:extLst>
          </p:nvPr>
        </p:nvGraphicFramePr>
        <p:xfrm>
          <a:off x="271652" y="1597738"/>
          <a:ext cx="11579445" cy="4493151"/>
        </p:xfrm>
        <a:graphic>
          <a:graphicData uri="http://schemas.openxmlformats.org/drawingml/2006/table">
            <a:tbl>
              <a:tblPr firstRow="1" firstCol="1" bandRow="1"/>
              <a:tblGrid>
                <a:gridCol w="606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Aspect of Care Delivery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03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Appropriate Chronic Condition Screening, Diagnoses And Program Enrolment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Quantifying the undiagnosed / unregistered population footprint.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929">
                <a:tc rowSpan="4"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Adherence To Appropriate Chronic Care Provision And Clinical Decision Making for the Following Chronic Conditions: </a:t>
                      </a: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Atherosclerotic cardiovascular disease (coronary heart disease, cerebrovascular disease and peripheral arterial disease)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Hyperlipidaemia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Asthma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Mental Health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Medicine and Treatment Adherence.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9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ZA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measures: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 complication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  Clinical outcomes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7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D.  Downstream utilization: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Specialist utilisation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In-hospital utilisation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9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Preventative Care and Vaccination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Cancer and other screening.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ZA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nfluenza and other vaccinations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66251-7A17-E75F-C67A-1E95FB23F322}"/>
              </a:ext>
            </a:extLst>
          </p:cNvPr>
          <p:cNvCxnSpPr>
            <a:cxnSpLocks/>
          </p:cNvCxnSpPr>
          <p:nvPr/>
        </p:nvCxnSpPr>
        <p:spPr>
          <a:xfrm flipV="1">
            <a:off x="11851097" y="1311532"/>
            <a:ext cx="0" cy="59917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837DE9B-F743-A872-12DE-4E7DA4CE6DB3}"/>
              </a:ext>
            </a:extLst>
          </p:cNvPr>
          <p:cNvSpPr txBox="1">
            <a:spLocks/>
          </p:cNvSpPr>
          <p:nvPr/>
        </p:nvSpPr>
        <p:spPr>
          <a:xfrm>
            <a:off x="3950413" y="6481023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1" y="226523"/>
            <a:ext cx="10837624" cy="609398"/>
          </a:xfrm>
        </p:spPr>
        <p:txBody>
          <a:bodyPr vert="horz"/>
          <a:lstStyle/>
          <a:p>
            <a:r>
              <a:rPr lang="en-US" dirty="0"/>
              <a:t>Holistic and Pragmatic Approach to Quality-of-Care Measurement:</a:t>
            </a:r>
            <a:br>
              <a:rPr lang="en-US" dirty="0"/>
            </a:br>
            <a:r>
              <a:rPr lang="en-US" dirty="0"/>
              <a:t>Tracking Chronic Disease Clinical Outcomes only is not enough.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428260" y="986423"/>
            <a:ext cx="11387489" cy="249299"/>
            <a:chOff x="1895194" y="1255902"/>
            <a:chExt cx="1782282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1.  Practice Specific Chronic Disease Quality Of Care Assays: Hospital Catchment Application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8228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7ACCF-5750-2815-A619-E4E871680F07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D17092-7989-4B21-4AB5-88F99081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FC76AEE-61D5-3C24-388A-058BDF90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08C400-63CC-470E-4B87-B55AA75BC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128" y="1341796"/>
            <a:ext cx="4655513" cy="275639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F0E7B2-BFB2-4EEB-95EF-6D7D8178A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63373"/>
              </p:ext>
            </p:extLst>
          </p:nvPr>
        </p:nvGraphicFramePr>
        <p:xfrm>
          <a:off x="662704" y="4204266"/>
          <a:ext cx="11188394" cy="2461053"/>
        </p:xfrm>
        <a:graphic>
          <a:graphicData uri="http://schemas.openxmlformats.org/drawingml/2006/table">
            <a:tbl>
              <a:tblPr/>
              <a:tblGrid>
                <a:gridCol w="516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Expected Diabetics for per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identified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geographic region.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7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undiagnosed / unregistered chronic Diabetics per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(31%)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 Diabetics Diagnosed and Registered per geographic region.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(69%)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HBA1C's coverage in Diagnosed Diabetics per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(53%)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HBA1C's above 8,5% per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(26%)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HBA1C's below 8,5% per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(74%)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4F00DF-37C0-C2E6-8761-4286EA93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34407"/>
              </p:ext>
            </p:extLst>
          </p:nvPr>
        </p:nvGraphicFramePr>
        <p:xfrm>
          <a:off x="662704" y="1802486"/>
          <a:ext cx="5877845" cy="1702496"/>
        </p:xfrm>
        <a:graphic>
          <a:graphicData uri="http://schemas.openxmlformats.org/drawingml/2006/table">
            <a:tbl>
              <a:tblPr/>
              <a:tblGrid>
                <a:gridCol w="500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3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GATESVILLE CATCHMENT GP Chronic Quality of Care Assay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Attributed patients for FP's within identified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12330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Avarage REPI Quality of Care Score per geographic region: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ALL DISEASE undiagnosed / unregistered chronic patients per geographic region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2096 (17%)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CA446EC8-5566-1725-6E11-8078A121E2E3}"/>
              </a:ext>
            </a:extLst>
          </p:cNvPr>
          <p:cNvSpPr/>
          <p:nvPr/>
        </p:nvSpPr>
        <p:spPr>
          <a:xfrm rot="5400000">
            <a:off x="3062132" y="3639900"/>
            <a:ext cx="436418" cy="290946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6FB64F2-E021-F537-A4B6-2CB424F485EE}"/>
              </a:ext>
            </a:extLst>
          </p:cNvPr>
          <p:cNvSpPr txBox="1">
            <a:spLocks/>
          </p:cNvSpPr>
          <p:nvPr/>
        </p:nvSpPr>
        <p:spPr>
          <a:xfrm>
            <a:off x="3789673" y="6665319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</p:spTree>
    <p:extLst>
      <p:ext uri="{BB962C8B-B14F-4D97-AF65-F5344CB8AC3E}">
        <p14:creationId xmlns:p14="http://schemas.microsoft.com/office/powerpoint/2010/main" val="397537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425940" y="890689"/>
            <a:ext cx="11728389" cy="249299"/>
            <a:chOff x="1895194" y="1255902"/>
            <a:chExt cx="1835637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R="0" lvl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2.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External Factors Influencing Practice Specific Quality of Care Delivery Outcomes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7ACCF-5750-2815-A619-E4E871680F07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D17092-7989-4B21-4AB5-88F99081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FC76AEE-61D5-3C24-388A-058BDF90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DFB0BB-0385-16DA-C1F9-E71E35953F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940" y="2384422"/>
            <a:ext cx="5948299" cy="42223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5E92A-74B1-EE37-F36A-FC88A9E02F83}"/>
              </a:ext>
            </a:extLst>
          </p:cNvPr>
          <p:cNvGrpSpPr/>
          <p:nvPr/>
        </p:nvGrpSpPr>
        <p:grpSpPr>
          <a:xfrm rot="10800000" flipH="1">
            <a:off x="6747980" y="2807096"/>
            <a:ext cx="901357" cy="2966211"/>
            <a:chOff x="6005702" y="566419"/>
            <a:chExt cx="2674207" cy="125398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9FF3FD-0BF7-BC65-A6DD-5F3350741595}"/>
                </a:ext>
              </a:extLst>
            </p:cNvPr>
            <p:cNvCxnSpPr/>
            <p:nvPr/>
          </p:nvCxnSpPr>
          <p:spPr>
            <a:xfrm>
              <a:off x="8667207" y="566419"/>
              <a:ext cx="12699" cy="1253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853BB0-C072-857E-B3B0-A0101D02258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5702" y="1207496"/>
              <a:ext cx="267420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6A64BF3-0A6B-7860-FF08-E70A4E2B543A}"/>
              </a:ext>
            </a:extLst>
          </p:cNvPr>
          <p:cNvSpPr/>
          <p:nvPr/>
        </p:nvSpPr>
        <p:spPr>
          <a:xfrm>
            <a:off x="449846" y="1577398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arious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External, Non-healthcare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Related Factors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Influence Overall Disease Outcomes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5D5D0E-C378-5465-70CB-212AB4C6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1" y="226523"/>
            <a:ext cx="10837624" cy="609398"/>
          </a:xfrm>
        </p:spPr>
        <p:txBody>
          <a:bodyPr vert="horz"/>
          <a:lstStyle/>
          <a:p>
            <a:r>
              <a:rPr lang="en-US" dirty="0"/>
              <a:t>Holistic and Pragmatic Approach to Quality-of-Care Measurement:</a:t>
            </a:r>
            <a:br>
              <a:rPr lang="en-US" dirty="0"/>
            </a:br>
            <a:r>
              <a:rPr lang="en-US" dirty="0"/>
              <a:t>Tracking Chronic Disease Clinical Outcomes only is not enough.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230FFDA-5166-9DE4-F91E-001CE91D934D}"/>
              </a:ext>
            </a:extLst>
          </p:cNvPr>
          <p:cNvSpPr txBox="1">
            <a:spLocks/>
          </p:cNvSpPr>
          <p:nvPr/>
        </p:nvSpPr>
        <p:spPr>
          <a:xfrm>
            <a:off x="7805208" y="2828675"/>
            <a:ext cx="404160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Aspects Paramount In Appropriate Quality Of Care Delivery Measurement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91E6D93-C4A4-5051-903C-909EFCEC90DC}"/>
              </a:ext>
            </a:extLst>
          </p:cNvPr>
          <p:cNvSpPr txBox="1">
            <a:spLocks/>
          </p:cNvSpPr>
          <p:nvPr/>
        </p:nvSpPr>
        <p:spPr>
          <a:xfrm>
            <a:off x="7850162" y="4507469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Holistic approach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1FBE7BD-7250-5122-DB09-B9217FB19E27}"/>
              </a:ext>
            </a:extLst>
          </p:cNvPr>
          <p:cNvSpPr txBox="1">
            <a:spLocks/>
          </p:cNvSpPr>
          <p:nvPr/>
        </p:nvSpPr>
        <p:spPr>
          <a:xfrm>
            <a:off x="7850162" y="3711820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Practice specific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36498A7-36C6-600B-7D4D-B9476D2A91EC}"/>
              </a:ext>
            </a:extLst>
          </p:cNvPr>
          <p:cNvSpPr txBox="1">
            <a:spLocks/>
          </p:cNvSpPr>
          <p:nvPr/>
        </p:nvSpPr>
        <p:spPr>
          <a:xfrm>
            <a:off x="7850162" y="4109644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Clinically appropriate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6933E39-2B59-6451-9660-69B4F282C93D}"/>
              </a:ext>
            </a:extLst>
          </p:cNvPr>
          <p:cNvSpPr txBox="1">
            <a:spLocks/>
          </p:cNvSpPr>
          <p:nvPr/>
        </p:nvSpPr>
        <p:spPr>
          <a:xfrm>
            <a:off x="7850162" y="4929577"/>
            <a:ext cx="3071003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Non-punitive, for the purpose of practice support and mentorship.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C6ABFB-CD40-DD46-7C81-10511DB6D659}"/>
              </a:ext>
            </a:extLst>
          </p:cNvPr>
          <p:cNvSpPr/>
          <p:nvPr/>
        </p:nvSpPr>
        <p:spPr>
          <a:xfrm>
            <a:off x="449846" y="1250540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Clinical and industry appropriate Quality of Care Measure interpretation paramount.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60">
            <a:extLst>
              <a:ext uri="{FF2B5EF4-FFF2-40B4-BE49-F238E27FC236}">
                <a16:creationId xmlns:a16="http://schemas.microsoft.com/office/drawing/2014/main" id="{D4330BF0-0D89-DFCC-B319-A2D34F5F193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7805208" y="3502800"/>
            <a:ext cx="391115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C595F0F0-90B0-DBAC-1548-43F1F04DF9CE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pic>
        <p:nvPicPr>
          <p:cNvPr id="3" name="Picture 2" descr="GGPF.co.za">
            <a:extLst>
              <a:ext uri="{FF2B5EF4-FFF2-40B4-BE49-F238E27FC236}">
                <a16:creationId xmlns:a16="http://schemas.microsoft.com/office/drawing/2014/main" id="{9939BE94-41DD-0408-8C33-4B35B523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22" y="5988534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8C587D-1215-ABDD-FC0B-839F4A703D46}"/>
              </a:ext>
            </a:extLst>
          </p:cNvPr>
          <p:cNvSpPr/>
          <p:nvPr/>
        </p:nvSpPr>
        <p:spPr>
          <a:xfrm>
            <a:off x="449846" y="1917865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1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5" progId="TCLayout.ActiveDocument.1">
                  <p:embed/>
                </p:oleObj>
              </mc:Choice>
              <mc:Fallback>
                <p:oleObj name="think-cell Slide" r:id="rId8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092A73C-6C00-1B06-B99B-6685CE98EA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822" y="2660447"/>
            <a:ext cx="8226724" cy="13427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DA312E-42BE-EFC7-598C-9F49190E6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1536" y="2658458"/>
            <a:ext cx="3037011" cy="134277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1D2755A-F1AC-52C2-74B0-199AE2AE44BA}"/>
              </a:ext>
            </a:extLst>
          </p:cNvPr>
          <p:cNvSpPr/>
          <p:nvPr/>
        </p:nvSpPr>
        <p:spPr>
          <a:xfrm>
            <a:off x="334158" y="2289458"/>
            <a:ext cx="722762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Chronic Care Delivery for Diagnosed Diabetic patient panel.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9798A8-7191-F625-96AF-224C097A324E}"/>
              </a:ext>
            </a:extLst>
          </p:cNvPr>
          <p:cNvGrpSpPr/>
          <p:nvPr/>
        </p:nvGrpSpPr>
        <p:grpSpPr>
          <a:xfrm>
            <a:off x="323984" y="1675585"/>
            <a:ext cx="8655629" cy="363559"/>
            <a:chOff x="271652" y="1487313"/>
            <a:chExt cx="6591265" cy="309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4521DF-EADB-E5B7-10AF-263DE05D495A}"/>
                </a:ext>
              </a:extLst>
            </p:cNvPr>
            <p:cNvSpPr/>
            <p:nvPr/>
          </p:nvSpPr>
          <p:spPr>
            <a:xfrm>
              <a:off x="271653" y="148731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Example: 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Specialist to Family Practitioner Chronic Care Delivery Overlap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22036ED6-D210-95D0-2061-4739AF577B69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71652" y="1797068"/>
              <a:ext cx="58871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4EB5-1A8D-F9FB-F503-4F6C871AC249}"/>
              </a:ext>
            </a:extLst>
          </p:cNvPr>
          <p:cNvGrpSpPr/>
          <p:nvPr/>
        </p:nvGrpSpPr>
        <p:grpSpPr>
          <a:xfrm rot="5400000">
            <a:off x="5805160" y="-1321060"/>
            <a:ext cx="564763" cy="11527116"/>
            <a:chOff x="2" y="475565"/>
            <a:chExt cx="1244604" cy="8337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FB8D0B-E278-9D82-4305-E958308C718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27715" y="892454"/>
              <a:ext cx="833780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C79E6D-9AD2-7F99-DC03-6292427A1F33}"/>
                </a:ext>
              </a:extLst>
            </p:cNvPr>
            <p:cNvCxnSpPr/>
            <p:nvPr/>
          </p:nvCxnSpPr>
          <p:spPr>
            <a:xfrm>
              <a:off x="2" y="1048377"/>
              <a:ext cx="12446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354A9-5554-7452-21CE-2460B920E2C6}"/>
              </a:ext>
            </a:extLst>
          </p:cNvPr>
          <p:cNvGrpSpPr/>
          <p:nvPr/>
        </p:nvGrpSpPr>
        <p:grpSpPr>
          <a:xfrm>
            <a:off x="340902" y="1099892"/>
            <a:ext cx="11728389" cy="249299"/>
            <a:chOff x="1895194" y="1255902"/>
            <a:chExt cx="1835637" cy="249299"/>
          </a:xfrm>
        </p:grpSpPr>
        <p:sp>
          <p:nvSpPr>
            <p:cNvPr id="10" name="Rectangle 59">
              <a:extLst>
                <a:ext uri="{FF2B5EF4-FFF2-40B4-BE49-F238E27FC236}">
                  <a16:creationId xmlns:a16="http://schemas.microsoft.com/office/drawing/2014/main" id="{F807AA1B-C0A1-2DE4-3600-FE08507BCD46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R="0" lvl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3.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Specialist to Family Practitioner Chronic Care Delivery Overlap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Line 60">
              <a:extLst>
                <a:ext uri="{FF2B5EF4-FFF2-40B4-BE49-F238E27FC236}">
                  <a16:creationId xmlns:a16="http://schemas.microsoft.com/office/drawing/2014/main" id="{3E8DDACE-B345-82D7-7654-E98869666E31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674943C-B363-C27B-38EC-913D2B2A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23" y="187915"/>
            <a:ext cx="10837624" cy="609398"/>
          </a:xfrm>
        </p:spPr>
        <p:txBody>
          <a:bodyPr vert="horz"/>
          <a:lstStyle/>
          <a:p>
            <a:r>
              <a:rPr lang="en-US" dirty="0"/>
              <a:t>Holistic and Pragmatic Approach to Quality-of-Care Measurement:</a:t>
            </a:r>
            <a:br>
              <a:rPr lang="en-US" dirty="0"/>
            </a:br>
            <a:r>
              <a:rPr lang="en-US" dirty="0"/>
              <a:t>Tracking Chronic Disease Clinical Outcomes only is not enough.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681C8-A97D-D131-8B8B-42B7CBC6BC18}"/>
              </a:ext>
            </a:extLst>
          </p:cNvPr>
          <p:cNvSpPr/>
          <p:nvPr/>
        </p:nvSpPr>
        <p:spPr>
          <a:xfrm>
            <a:off x="271652" y="5265003"/>
            <a:ext cx="2664794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Diabetics Attributed to be under Family Practitioner 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5425B-8235-A7E1-CA43-FB2BDD1A4A7C}"/>
              </a:ext>
            </a:extLst>
          </p:cNvPr>
          <p:cNvSpPr/>
          <p:nvPr/>
        </p:nvSpPr>
        <p:spPr>
          <a:xfrm>
            <a:off x="3146520" y="5564017"/>
            <a:ext cx="8687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1FB131-8681-64D5-9C82-97A9F067CC40}"/>
              </a:ext>
            </a:extLst>
          </p:cNvPr>
          <p:cNvCxnSpPr>
            <a:cxnSpLocks/>
          </p:cNvCxnSpPr>
          <p:nvPr/>
        </p:nvCxnSpPr>
        <p:spPr>
          <a:xfrm>
            <a:off x="152119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B2E3C-F26C-155E-0CFB-BD1B384368DF}"/>
              </a:ext>
            </a:extLst>
          </p:cNvPr>
          <p:cNvSpPr/>
          <p:nvPr/>
        </p:nvSpPr>
        <p:spPr>
          <a:xfrm>
            <a:off x="3999233" y="5265002"/>
            <a:ext cx="2675545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Diabetics Receiving Regular Follow Up At Specialist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2F977-84D3-8F09-5A9F-8F136CE21F8A}"/>
              </a:ext>
            </a:extLst>
          </p:cNvPr>
          <p:cNvSpPr/>
          <p:nvPr/>
        </p:nvSpPr>
        <p:spPr>
          <a:xfrm>
            <a:off x="10851641" y="5516966"/>
            <a:ext cx="1188239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868689-1784-9536-9457-029EA57B38B2}"/>
              </a:ext>
            </a:extLst>
          </p:cNvPr>
          <p:cNvCxnSpPr>
            <a:cxnSpLocks/>
          </p:cNvCxnSpPr>
          <p:nvPr/>
        </p:nvCxnSpPr>
        <p:spPr>
          <a:xfrm>
            <a:off x="3876050" y="5152109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C0A0E4-161B-ECF0-9ADC-B902C3856B1E}"/>
              </a:ext>
            </a:extLst>
          </p:cNvPr>
          <p:cNvCxnSpPr>
            <a:cxnSpLocks/>
          </p:cNvCxnSpPr>
          <p:nvPr/>
        </p:nvCxnSpPr>
        <p:spPr>
          <a:xfrm>
            <a:off x="7581041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9">
            <a:extLst>
              <a:ext uri="{FF2B5EF4-FFF2-40B4-BE49-F238E27FC236}">
                <a16:creationId xmlns:a16="http://schemas.microsoft.com/office/drawing/2014/main" id="{051159BA-E904-A622-189D-9F00322D71D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720290" y="5414834"/>
            <a:ext cx="2466776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Specialist to Family Practitioner Care Delivery Overlap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Equals 48">
            <a:extLst>
              <a:ext uri="{FF2B5EF4-FFF2-40B4-BE49-F238E27FC236}">
                <a16:creationId xmlns:a16="http://schemas.microsoft.com/office/drawing/2014/main" id="{E965F28D-F06E-0B2B-367F-B32731B559C1}"/>
              </a:ext>
            </a:extLst>
          </p:cNvPr>
          <p:cNvSpPr/>
          <p:nvPr/>
        </p:nvSpPr>
        <p:spPr>
          <a:xfrm>
            <a:off x="10019821" y="5631407"/>
            <a:ext cx="691092" cy="43337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83AB65-1374-6CD0-264D-DEE6AB13D23C}"/>
              </a:ext>
            </a:extLst>
          </p:cNvPr>
          <p:cNvSpPr/>
          <p:nvPr/>
        </p:nvSpPr>
        <p:spPr>
          <a:xfrm>
            <a:off x="6707115" y="5516966"/>
            <a:ext cx="8687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3C26CE-74F8-D1E8-24B1-1C7E0871C444}"/>
              </a:ext>
            </a:extLst>
          </p:cNvPr>
          <p:cNvCxnSpPr>
            <a:cxnSpLocks/>
          </p:cNvCxnSpPr>
          <p:nvPr/>
        </p:nvCxnSpPr>
        <p:spPr>
          <a:xfrm>
            <a:off x="12039880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3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AF3EAF-8598-1E7F-022A-DBB4F56DAC1F}"/>
              </a:ext>
            </a:extLst>
          </p:cNvPr>
          <p:cNvSpPr/>
          <p:nvPr/>
        </p:nvSpPr>
        <p:spPr>
          <a:xfrm rot="16200000" flipV="1">
            <a:off x="2334835" y="2600635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A2DAFD-5A2F-7711-719F-07E10EFBB13E}"/>
              </a:ext>
            </a:extLst>
          </p:cNvPr>
          <p:cNvGrpSpPr/>
          <p:nvPr/>
        </p:nvGrpSpPr>
        <p:grpSpPr>
          <a:xfrm>
            <a:off x="490210" y="1403448"/>
            <a:ext cx="10479717" cy="2642556"/>
            <a:chOff x="936286" y="2718294"/>
            <a:chExt cx="10479717" cy="26425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10723D-0CBF-C656-5C4D-A6C49AF2FF44}"/>
                </a:ext>
              </a:extLst>
            </p:cNvPr>
            <p:cNvGrpSpPr/>
            <p:nvPr/>
          </p:nvGrpSpPr>
          <p:grpSpPr>
            <a:xfrm>
              <a:off x="936286" y="2718294"/>
              <a:ext cx="10479717" cy="2642556"/>
              <a:chOff x="878962" y="3090335"/>
              <a:chExt cx="10479717" cy="264255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C592C83-E907-A130-A633-18D9F0C920A9}"/>
                  </a:ext>
                </a:extLst>
              </p:cNvPr>
              <p:cNvGrpSpPr/>
              <p:nvPr/>
            </p:nvGrpSpPr>
            <p:grpSpPr>
              <a:xfrm>
                <a:off x="878962" y="3584448"/>
                <a:ext cx="10479717" cy="1612855"/>
                <a:chOff x="1668105" y="1288505"/>
                <a:chExt cx="5784215" cy="4876799"/>
              </a:xfrm>
            </p:grpSpPr>
            <p:sp>
              <p:nvSpPr>
                <p:cNvPr id="134" name="Freeform 100">
                  <a:extLst>
                    <a:ext uri="{FF2B5EF4-FFF2-40B4-BE49-F238E27FC236}">
                      <a16:creationId xmlns:a16="http://schemas.microsoft.com/office/drawing/2014/main" id="{E6674265-D0DE-E598-D840-039DB64E9778}"/>
                    </a:ext>
                  </a:extLst>
                </p:cNvPr>
                <p:cNvSpPr/>
                <p:nvPr/>
              </p:nvSpPr>
              <p:spPr>
                <a:xfrm>
                  <a:off x="1859082" y="1455374"/>
                  <a:ext cx="2674824" cy="4584428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94622 w 2080591"/>
                    <a:gd name="connsiteY1" fmla="*/ 2553756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51923 w 2080591"/>
                    <a:gd name="connsiteY1" fmla="*/ 1974298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88444 w 2080591"/>
                    <a:gd name="connsiteY2" fmla="*/ 909941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8355"/>
                    <a:gd name="connsiteY0" fmla="*/ 2771027 h 2771027"/>
                    <a:gd name="connsiteX1" fmla="*/ 282051 w 2088355"/>
                    <a:gd name="connsiteY1" fmla="*/ 1342163 h 2771027"/>
                    <a:gd name="connsiteX2" fmla="*/ 696208 w 2088355"/>
                    <a:gd name="connsiteY2" fmla="*/ 909941 h 2771027"/>
                    <a:gd name="connsiteX3" fmla="*/ 1263778 w 2088355"/>
                    <a:gd name="connsiteY3" fmla="*/ 403857 h 2771027"/>
                    <a:gd name="connsiteX4" fmla="*/ 1717294 w 2088355"/>
                    <a:gd name="connsiteY4" fmla="*/ 132522 h 2771027"/>
                    <a:gd name="connsiteX5" fmla="*/ 2088355 w 2088355"/>
                    <a:gd name="connsiteY5" fmla="*/ 0 h 2771027"/>
                    <a:gd name="connsiteX0" fmla="*/ 0 w 2057301"/>
                    <a:gd name="connsiteY0" fmla="*/ 2911502 h 2911502"/>
                    <a:gd name="connsiteX1" fmla="*/ 250997 w 2057301"/>
                    <a:gd name="connsiteY1" fmla="*/ 1342163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  <a:gd name="connsiteX0" fmla="*/ 0 w 2057301"/>
                    <a:gd name="connsiteY0" fmla="*/ 2911502 h 2911502"/>
                    <a:gd name="connsiteX1" fmla="*/ 243233 w 2057301"/>
                    <a:gd name="connsiteY1" fmla="*/ 1429959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7301" h="2911502">
                      <a:moveTo>
                        <a:pt x="0" y="2911502"/>
                      </a:moveTo>
                      <a:cubicBezTo>
                        <a:pt x="159026" y="2886102"/>
                        <a:pt x="132374" y="1763553"/>
                        <a:pt x="243233" y="1429959"/>
                      </a:cubicBezTo>
                      <a:cubicBezTo>
                        <a:pt x="354092" y="1096366"/>
                        <a:pt x="500239" y="1080958"/>
                        <a:pt x="665154" y="909941"/>
                      </a:cubicBezTo>
                      <a:cubicBezTo>
                        <a:pt x="830069" y="738924"/>
                        <a:pt x="1062543" y="533427"/>
                        <a:pt x="1232724" y="403857"/>
                      </a:cubicBezTo>
                      <a:cubicBezTo>
                        <a:pt x="1402905" y="274287"/>
                        <a:pt x="1555927" y="249583"/>
                        <a:pt x="1686240" y="132522"/>
                      </a:cubicBezTo>
                      <a:cubicBezTo>
                        <a:pt x="1816553" y="15461"/>
                        <a:pt x="1936927" y="7730"/>
                        <a:pt x="205730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8C19D8A-A7B7-05B7-1765-22E249C3D221}"/>
                    </a:ext>
                  </a:extLst>
                </p:cNvPr>
                <p:cNvCxnSpPr/>
                <p:nvPr/>
              </p:nvCxnSpPr>
              <p:spPr>
                <a:xfrm>
                  <a:off x="4533905" y="1470278"/>
                  <a:ext cx="0" cy="46801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3272C34-C069-CC30-0715-C7954A0D209A}"/>
                    </a:ext>
                  </a:extLst>
                </p:cNvPr>
                <p:cNvGrpSpPr/>
                <p:nvPr/>
              </p:nvGrpSpPr>
              <p:grpSpPr>
                <a:xfrm>
                  <a:off x="1668105" y="1288505"/>
                  <a:ext cx="5784215" cy="4876799"/>
                  <a:chOff x="1668105" y="1288505"/>
                  <a:chExt cx="5784215" cy="4876799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B977097-2C4D-8566-5AC3-851A58074852}"/>
                      </a:ext>
                    </a:extLst>
                  </p:cNvPr>
                  <p:cNvCxnSpPr/>
                  <p:nvPr/>
                </p:nvCxnSpPr>
                <p:spPr>
                  <a:xfrm>
                    <a:off x="1668105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0BA29D0-93C0-F97E-DFEA-B23E495FE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8105" y="6165304"/>
                    <a:ext cx="57842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1E2AEC4-4B37-1639-2194-8CC76684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8" y="2025434"/>
                  <a:ext cx="7143" cy="4139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B8258-61FE-CF09-8BBA-524BCFAE0D78}"/>
                    </a:ext>
                  </a:extLst>
                </p:cNvPr>
                <p:cNvCxnSpPr/>
                <p:nvPr/>
              </p:nvCxnSpPr>
              <p:spPr>
                <a:xfrm>
                  <a:off x="5947096" y="2358150"/>
                  <a:ext cx="0" cy="3807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56231F95-F34D-3D17-8165-A5045FE776F4}"/>
                  </a:ext>
                </a:extLst>
              </p:cNvPr>
              <p:cNvSpPr/>
              <p:nvPr/>
            </p:nvSpPr>
            <p:spPr>
              <a:xfrm rot="16200000" flipV="1">
                <a:off x="9835120" y="4079635"/>
                <a:ext cx="53876" cy="2356596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eft Brace 127">
                <a:extLst>
                  <a:ext uri="{FF2B5EF4-FFF2-40B4-BE49-F238E27FC236}">
                    <a16:creationId xmlns:a16="http://schemas.microsoft.com/office/drawing/2014/main" id="{5D5664BF-9353-6F95-EFFD-E88FD75192C5}"/>
                  </a:ext>
                </a:extLst>
              </p:cNvPr>
              <p:cNvSpPr/>
              <p:nvPr/>
            </p:nvSpPr>
            <p:spPr>
              <a:xfrm rot="5400000" flipH="1">
                <a:off x="6361611" y="3023821"/>
                <a:ext cx="91558" cy="444830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eft Brace 128">
                <a:extLst>
                  <a:ext uri="{FF2B5EF4-FFF2-40B4-BE49-F238E27FC236}">
                    <a16:creationId xmlns:a16="http://schemas.microsoft.com/office/drawing/2014/main" id="{AA3A3814-FBA0-C730-A0CE-3D0F4ADB28C7}"/>
                  </a:ext>
                </a:extLst>
              </p:cNvPr>
              <p:cNvSpPr/>
              <p:nvPr/>
            </p:nvSpPr>
            <p:spPr>
              <a:xfrm rot="16200000" flipV="1">
                <a:off x="2609269" y="3744601"/>
                <a:ext cx="127919" cy="3020009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6CB701-7B64-B8E3-5D94-7823F314D642}"/>
                  </a:ext>
                </a:extLst>
              </p:cNvPr>
              <p:cNvSpPr txBox="1"/>
              <p:nvPr/>
            </p:nvSpPr>
            <p:spPr>
              <a:xfrm>
                <a:off x="4170790" y="3090335"/>
                <a:ext cx="446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 Quality of Care Delivery National Distribution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D1E5C7-409E-88DC-830B-4B618FDD4E96}"/>
                  </a:ext>
                </a:extLst>
              </p:cNvPr>
              <p:cNvSpPr txBox="1"/>
              <p:nvPr/>
            </p:nvSpPr>
            <p:spPr>
              <a:xfrm>
                <a:off x="1224970" y="5425114"/>
                <a:ext cx="2813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8CBD8-A0E9-5950-FA85-6B779608E902}"/>
                  </a:ext>
                </a:extLst>
              </p:cNvPr>
              <p:cNvSpPr txBox="1"/>
              <p:nvPr/>
            </p:nvSpPr>
            <p:spPr>
              <a:xfrm>
                <a:off x="5004072" y="5417409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8DA1B4-A7C1-5406-6DA1-F4EBB922A24C}"/>
                  </a:ext>
                </a:extLst>
              </p:cNvPr>
              <p:cNvSpPr txBox="1"/>
              <p:nvPr/>
            </p:nvSpPr>
            <p:spPr>
              <a:xfrm>
                <a:off x="9238260" y="5409971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1</a:t>
                </a:r>
              </a:p>
            </p:txBody>
          </p:sp>
        </p:grp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95C8E1FC-80CC-C22A-62B5-A1BBB9574FE0}"/>
                </a:ext>
              </a:extLst>
            </p:cNvPr>
            <p:cNvSpPr/>
            <p:nvPr/>
          </p:nvSpPr>
          <p:spPr>
            <a:xfrm flipH="1">
              <a:off x="6136782" y="3267594"/>
              <a:ext cx="4977841" cy="1516162"/>
            </a:xfrm>
            <a:custGeom>
              <a:avLst/>
              <a:gdLst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715617 w 2080591"/>
                <a:gd name="connsiteY2" fmla="*/ 24118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94622 w 2080591"/>
                <a:gd name="connsiteY1" fmla="*/ 2553756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51923 w 2080591"/>
                <a:gd name="connsiteY1" fmla="*/ 1974298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88444 w 2080591"/>
                <a:gd name="connsiteY2" fmla="*/ 909941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8355"/>
                <a:gd name="connsiteY0" fmla="*/ 2771027 h 2771027"/>
                <a:gd name="connsiteX1" fmla="*/ 282051 w 2088355"/>
                <a:gd name="connsiteY1" fmla="*/ 1342163 h 2771027"/>
                <a:gd name="connsiteX2" fmla="*/ 696208 w 2088355"/>
                <a:gd name="connsiteY2" fmla="*/ 909941 h 2771027"/>
                <a:gd name="connsiteX3" fmla="*/ 1263778 w 2088355"/>
                <a:gd name="connsiteY3" fmla="*/ 403857 h 2771027"/>
                <a:gd name="connsiteX4" fmla="*/ 1717294 w 2088355"/>
                <a:gd name="connsiteY4" fmla="*/ 132522 h 2771027"/>
                <a:gd name="connsiteX5" fmla="*/ 2088355 w 2088355"/>
                <a:gd name="connsiteY5" fmla="*/ 0 h 2771027"/>
                <a:gd name="connsiteX0" fmla="*/ 0 w 2057301"/>
                <a:gd name="connsiteY0" fmla="*/ 2911502 h 2911502"/>
                <a:gd name="connsiteX1" fmla="*/ 250997 w 2057301"/>
                <a:gd name="connsiteY1" fmla="*/ 1342163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  <a:gd name="connsiteX0" fmla="*/ 0 w 2057301"/>
                <a:gd name="connsiteY0" fmla="*/ 2911502 h 2911502"/>
                <a:gd name="connsiteX1" fmla="*/ 243233 w 2057301"/>
                <a:gd name="connsiteY1" fmla="*/ 1429959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01" h="2911502">
                  <a:moveTo>
                    <a:pt x="0" y="2911502"/>
                  </a:moveTo>
                  <a:cubicBezTo>
                    <a:pt x="159026" y="2886102"/>
                    <a:pt x="132374" y="1763553"/>
                    <a:pt x="243233" y="1429959"/>
                  </a:cubicBezTo>
                  <a:cubicBezTo>
                    <a:pt x="354092" y="1096366"/>
                    <a:pt x="500239" y="1080958"/>
                    <a:pt x="665154" y="909941"/>
                  </a:cubicBezTo>
                  <a:cubicBezTo>
                    <a:pt x="830069" y="738924"/>
                    <a:pt x="1062543" y="533427"/>
                    <a:pt x="1232724" y="403857"/>
                  </a:cubicBezTo>
                  <a:cubicBezTo>
                    <a:pt x="1402905" y="274287"/>
                    <a:pt x="1555927" y="249583"/>
                    <a:pt x="1686240" y="132522"/>
                  </a:cubicBezTo>
                  <a:cubicBezTo>
                    <a:pt x="1816553" y="15461"/>
                    <a:pt x="1936927" y="7730"/>
                    <a:pt x="2057301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D7E28-C5E9-7B51-5795-0F09525F90C2}"/>
              </a:ext>
            </a:extLst>
          </p:cNvPr>
          <p:cNvSpPr txBox="1"/>
          <p:nvPr/>
        </p:nvSpPr>
        <p:spPr>
          <a:xfrm>
            <a:off x="1013850" y="4348687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Broad National Distribution of Family Practitioner (FP) Quality of Care.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57" name="Left Brace 156">
            <a:extLst>
              <a:ext uri="{FF2B5EF4-FFF2-40B4-BE49-F238E27FC236}">
                <a16:creationId xmlns:a16="http://schemas.microsoft.com/office/drawing/2014/main" id="{0579A089-8095-8848-F516-3803685B9C84}"/>
              </a:ext>
            </a:extLst>
          </p:cNvPr>
          <p:cNvSpPr/>
          <p:nvPr/>
        </p:nvSpPr>
        <p:spPr>
          <a:xfrm rot="16200000" flipV="1">
            <a:off x="9150096" y="2600635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0798"/>
            <a:ext cx="8618804" cy="609398"/>
          </a:xfrm>
        </p:spPr>
        <p:txBody>
          <a:bodyPr vert="horz"/>
          <a:lstStyle/>
          <a:p>
            <a:r>
              <a:rPr lang="en-US" dirty="0"/>
              <a:t>A The Importance Measuring Family Practitioner Level Quality of Care Delivery: A Pragmatic, Real-World approach.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E4E538-78F8-5CD3-94B3-B11348D888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54" r="26010" b="10969"/>
          <a:stretch/>
        </p:blipFill>
        <p:spPr>
          <a:xfrm>
            <a:off x="3956027" y="4908097"/>
            <a:ext cx="1318582" cy="16325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57D84D-AD28-EFC0-D59F-CF7B7E572EDE}"/>
              </a:ext>
            </a:extLst>
          </p:cNvPr>
          <p:cNvGrpSpPr/>
          <p:nvPr/>
        </p:nvGrpSpPr>
        <p:grpSpPr>
          <a:xfrm rot="5400000">
            <a:off x="6777762" y="785132"/>
            <a:ext cx="1136991" cy="6780466"/>
            <a:chOff x="-12700" y="367631"/>
            <a:chExt cx="1244602" cy="165560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2D0B8D-EB9E-77A7-9DF1-2EEDBEA75C9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099" y="1195434"/>
              <a:ext cx="1655605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5A3188-6C63-225C-3358-A9CAA386DDAB}"/>
                </a:ext>
              </a:extLst>
            </p:cNvPr>
            <p:cNvCxnSpPr/>
            <p:nvPr/>
          </p:nvCxnSpPr>
          <p:spPr>
            <a:xfrm>
              <a:off x="-12700" y="626565"/>
              <a:ext cx="1244599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130755-BB4C-F566-DF8C-2E6C4823F0CE}"/>
              </a:ext>
            </a:extLst>
          </p:cNvPr>
          <p:cNvSpPr txBox="1"/>
          <p:nvPr/>
        </p:nvSpPr>
        <p:spPr>
          <a:xfrm>
            <a:off x="5515370" y="4950941"/>
            <a:ext cx="492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Undiagnosed Unregistered Chronic Population / Low Chronic Disease Blind-spot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13F45-B927-ED1E-F20D-366B1C352192}"/>
              </a:ext>
            </a:extLst>
          </p:cNvPr>
          <p:cNvSpPr txBox="1"/>
          <p:nvPr/>
        </p:nvSpPr>
        <p:spPr>
          <a:xfrm>
            <a:off x="5515369" y="5534290"/>
            <a:ext cx="492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Mid To Lower Level Socio-economic Patient Demographic.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E948D-9D62-93B8-EA09-2DF197934B15}"/>
              </a:ext>
            </a:extLst>
          </p:cNvPr>
          <p:cNvSpPr txBox="1"/>
          <p:nvPr/>
        </p:nvSpPr>
        <p:spPr>
          <a:xfrm>
            <a:off x="5515368" y="6082484"/>
            <a:ext cx="522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Very Low Specialist To FP Chronic Care Delivery Overlap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951EB-A97D-B2DC-CCD2-5A38E86D14D9}"/>
              </a:ext>
            </a:extLst>
          </p:cNvPr>
          <p:cNvSpPr txBox="1"/>
          <p:nvPr/>
        </p:nvSpPr>
        <p:spPr>
          <a:xfrm>
            <a:off x="6702722" y="4380431"/>
            <a:ext cx="218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Category Upgrade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7C769-4401-409E-A6F7-CE3B98CB9684}"/>
              </a:ext>
            </a:extLst>
          </p:cNvPr>
          <p:cNvSpPr txBox="1"/>
          <p:nvPr/>
        </p:nvSpPr>
        <p:spPr>
          <a:xfrm>
            <a:off x="0" y="5959372"/>
            <a:ext cx="309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GP Focused Primary Care Level Value Based Care Remuneration appropriate?</a:t>
            </a:r>
          </a:p>
        </p:txBody>
      </p:sp>
    </p:spTree>
    <p:extLst>
      <p:ext uri="{BB962C8B-B14F-4D97-AF65-F5344CB8AC3E}">
        <p14:creationId xmlns:p14="http://schemas.microsoft.com/office/powerpoint/2010/main" val="7770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AF3EAF-8598-1E7F-022A-DBB4F56DAC1F}"/>
              </a:ext>
            </a:extLst>
          </p:cNvPr>
          <p:cNvSpPr/>
          <p:nvPr/>
        </p:nvSpPr>
        <p:spPr>
          <a:xfrm rot="16200000" flipV="1">
            <a:off x="2334835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A2DAFD-5A2F-7711-719F-07E10EFBB13E}"/>
              </a:ext>
            </a:extLst>
          </p:cNvPr>
          <p:cNvGrpSpPr/>
          <p:nvPr/>
        </p:nvGrpSpPr>
        <p:grpSpPr>
          <a:xfrm>
            <a:off x="490210" y="1748518"/>
            <a:ext cx="10479717" cy="2642556"/>
            <a:chOff x="936286" y="2718294"/>
            <a:chExt cx="10479717" cy="26425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10723D-0CBF-C656-5C4D-A6C49AF2FF44}"/>
                </a:ext>
              </a:extLst>
            </p:cNvPr>
            <p:cNvGrpSpPr/>
            <p:nvPr/>
          </p:nvGrpSpPr>
          <p:grpSpPr>
            <a:xfrm>
              <a:off x="936286" y="2718294"/>
              <a:ext cx="10479717" cy="2642556"/>
              <a:chOff x="878962" y="3090335"/>
              <a:chExt cx="10479717" cy="264255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C592C83-E907-A130-A633-18D9F0C920A9}"/>
                  </a:ext>
                </a:extLst>
              </p:cNvPr>
              <p:cNvGrpSpPr/>
              <p:nvPr/>
            </p:nvGrpSpPr>
            <p:grpSpPr>
              <a:xfrm>
                <a:off x="878962" y="3584448"/>
                <a:ext cx="10479717" cy="1612855"/>
                <a:chOff x="1668105" y="1288505"/>
                <a:chExt cx="5784215" cy="4876799"/>
              </a:xfrm>
            </p:grpSpPr>
            <p:sp>
              <p:nvSpPr>
                <p:cNvPr id="134" name="Freeform 100">
                  <a:extLst>
                    <a:ext uri="{FF2B5EF4-FFF2-40B4-BE49-F238E27FC236}">
                      <a16:creationId xmlns:a16="http://schemas.microsoft.com/office/drawing/2014/main" id="{E6674265-D0DE-E598-D840-039DB64E9778}"/>
                    </a:ext>
                  </a:extLst>
                </p:cNvPr>
                <p:cNvSpPr/>
                <p:nvPr/>
              </p:nvSpPr>
              <p:spPr>
                <a:xfrm>
                  <a:off x="1859082" y="1455374"/>
                  <a:ext cx="2674824" cy="4584428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94622 w 2080591"/>
                    <a:gd name="connsiteY1" fmla="*/ 2553756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51923 w 2080591"/>
                    <a:gd name="connsiteY1" fmla="*/ 1974298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88444 w 2080591"/>
                    <a:gd name="connsiteY2" fmla="*/ 909941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8355"/>
                    <a:gd name="connsiteY0" fmla="*/ 2771027 h 2771027"/>
                    <a:gd name="connsiteX1" fmla="*/ 282051 w 2088355"/>
                    <a:gd name="connsiteY1" fmla="*/ 1342163 h 2771027"/>
                    <a:gd name="connsiteX2" fmla="*/ 696208 w 2088355"/>
                    <a:gd name="connsiteY2" fmla="*/ 909941 h 2771027"/>
                    <a:gd name="connsiteX3" fmla="*/ 1263778 w 2088355"/>
                    <a:gd name="connsiteY3" fmla="*/ 403857 h 2771027"/>
                    <a:gd name="connsiteX4" fmla="*/ 1717294 w 2088355"/>
                    <a:gd name="connsiteY4" fmla="*/ 132522 h 2771027"/>
                    <a:gd name="connsiteX5" fmla="*/ 2088355 w 2088355"/>
                    <a:gd name="connsiteY5" fmla="*/ 0 h 2771027"/>
                    <a:gd name="connsiteX0" fmla="*/ 0 w 2057301"/>
                    <a:gd name="connsiteY0" fmla="*/ 2911502 h 2911502"/>
                    <a:gd name="connsiteX1" fmla="*/ 250997 w 2057301"/>
                    <a:gd name="connsiteY1" fmla="*/ 1342163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  <a:gd name="connsiteX0" fmla="*/ 0 w 2057301"/>
                    <a:gd name="connsiteY0" fmla="*/ 2911502 h 2911502"/>
                    <a:gd name="connsiteX1" fmla="*/ 243233 w 2057301"/>
                    <a:gd name="connsiteY1" fmla="*/ 1429959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7301" h="2911502">
                      <a:moveTo>
                        <a:pt x="0" y="2911502"/>
                      </a:moveTo>
                      <a:cubicBezTo>
                        <a:pt x="159026" y="2886102"/>
                        <a:pt x="132374" y="1763553"/>
                        <a:pt x="243233" y="1429959"/>
                      </a:cubicBezTo>
                      <a:cubicBezTo>
                        <a:pt x="354092" y="1096366"/>
                        <a:pt x="500239" y="1080958"/>
                        <a:pt x="665154" y="909941"/>
                      </a:cubicBezTo>
                      <a:cubicBezTo>
                        <a:pt x="830069" y="738924"/>
                        <a:pt x="1062543" y="533427"/>
                        <a:pt x="1232724" y="403857"/>
                      </a:cubicBezTo>
                      <a:cubicBezTo>
                        <a:pt x="1402905" y="274287"/>
                        <a:pt x="1555927" y="249583"/>
                        <a:pt x="1686240" y="132522"/>
                      </a:cubicBezTo>
                      <a:cubicBezTo>
                        <a:pt x="1816553" y="15461"/>
                        <a:pt x="1936927" y="7730"/>
                        <a:pt x="205730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8C19D8A-A7B7-05B7-1765-22E249C3D221}"/>
                    </a:ext>
                  </a:extLst>
                </p:cNvPr>
                <p:cNvCxnSpPr/>
                <p:nvPr/>
              </p:nvCxnSpPr>
              <p:spPr>
                <a:xfrm>
                  <a:off x="4533905" y="1470278"/>
                  <a:ext cx="0" cy="46801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3272C34-C069-CC30-0715-C7954A0D209A}"/>
                    </a:ext>
                  </a:extLst>
                </p:cNvPr>
                <p:cNvGrpSpPr/>
                <p:nvPr/>
              </p:nvGrpSpPr>
              <p:grpSpPr>
                <a:xfrm>
                  <a:off x="1668105" y="1288505"/>
                  <a:ext cx="5784215" cy="4876799"/>
                  <a:chOff x="1668105" y="1288505"/>
                  <a:chExt cx="5784215" cy="4876799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B977097-2C4D-8566-5AC3-851A58074852}"/>
                      </a:ext>
                    </a:extLst>
                  </p:cNvPr>
                  <p:cNvCxnSpPr/>
                  <p:nvPr/>
                </p:nvCxnSpPr>
                <p:spPr>
                  <a:xfrm>
                    <a:off x="1668105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0BA29D0-93C0-F97E-DFEA-B23E495FE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8105" y="6165304"/>
                    <a:ext cx="57842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1E2AEC4-4B37-1639-2194-8CC76684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8" y="2025434"/>
                  <a:ext cx="7143" cy="4139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B8258-61FE-CF09-8BBA-524BCFAE0D78}"/>
                    </a:ext>
                  </a:extLst>
                </p:cNvPr>
                <p:cNvCxnSpPr/>
                <p:nvPr/>
              </p:nvCxnSpPr>
              <p:spPr>
                <a:xfrm>
                  <a:off x="5947096" y="2358150"/>
                  <a:ext cx="0" cy="3807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56231F95-F34D-3D17-8165-A5045FE776F4}"/>
                  </a:ext>
                </a:extLst>
              </p:cNvPr>
              <p:cNvSpPr/>
              <p:nvPr/>
            </p:nvSpPr>
            <p:spPr>
              <a:xfrm rot="16200000" flipV="1">
                <a:off x="9835120" y="4079635"/>
                <a:ext cx="53876" cy="2356596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eft Brace 127">
                <a:extLst>
                  <a:ext uri="{FF2B5EF4-FFF2-40B4-BE49-F238E27FC236}">
                    <a16:creationId xmlns:a16="http://schemas.microsoft.com/office/drawing/2014/main" id="{5D5664BF-9353-6F95-EFFD-E88FD75192C5}"/>
                  </a:ext>
                </a:extLst>
              </p:cNvPr>
              <p:cNvSpPr/>
              <p:nvPr/>
            </p:nvSpPr>
            <p:spPr>
              <a:xfrm rot="5400000" flipH="1">
                <a:off x="6361611" y="3023821"/>
                <a:ext cx="91558" cy="444830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eft Brace 128">
                <a:extLst>
                  <a:ext uri="{FF2B5EF4-FFF2-40B4-BE49-F238E27FC236}">
                    <a16:creationId xmlns:a16="http://schemas.microsoft.com/office/drawing/2014/main" id="{AA3A3814-FBA0-C730-A0CE-3D0F4ADB28C7}"/>
                  </a:ext>
                </a:extLst>
              </p:cNvPr>
              <p:cNvSpPr/>
              <p:nvPr/>
            </p:nvSpPr>
            <p:spPr>
              <a:xfrm rot="16200000" flipV="1">
                <a:off x="2609269" y="3744601"/>
                <a:ext cx="127919" cy="3020009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6CB701-7B64-B8E3-5D94-7823F314D642}"/>
                  </a:ext>
                </a:extLst>
              </p:cNvPr>
              <p:cNvSpPr txBox="1"/>
              <p:nvPr/>
            </p:nvSpPr>
            <p:spPr>
              <a:xfrm>
                <a:off x="4170790" y="3090335"/>
                <a:ext cx="446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 Quality of Care Delivery National Distribution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D1E5C7-409E-88DC-830B-4B618FDD4E96}"/>
                  </a:ext>
                </a:extLst>
              </p:cNvPr>
              <p:cNvSpPr txBox="1"/>
              <p:nvPr/>
            </p:nvSpPr>
            <p:spPr>
              <a:xfrm>
                <a:off x="1224970" y="5425114"/>
                <a:ext cx="2813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8CBD8-A0E9-5950-FA85-6B779608E902}"/>
                  </a:ext>
                </a:extLst>
              </p:cNvPr>
              <p:cNvSpPr txBox="1"/>
              <p:nvPr/>
            </p:nvSpPr>
            <p:spPr>
              <a:xfrm>
                <a:off x="5004072" y="5417409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8DA1B4-A7C1-5406-6DA1-F4EBB922A24C}"/>
                  </a:ext>
                </a:extLst>
              </p:cNvPr>
              <p:cNvSpPr txBox="1"/>
              <p:nvPr/>
            </p:nvSpPr>
            <p:spPr>
              <a:xfrm>
                <a:off x="9238260" y="5409971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1</a:t>
                </a:r>
              </a:p>
            </p:txBody>
          </p:sp>
        </p:grp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95C8E1FC-80CC-C22A-62B5-A1BBB9574FE0}"/>
                </a:ext>
              </a:extLst>
            </p:cNvPr>
            <p:cNvSpPr/>
            <p:nvPr/>
          </p:nvSpPr>
          <p:spPr>
            <a:xfrm flipH="1">
              <a:off x="6136782" y="3267594"/>
              <a:ext cx="4977841" cy="1516162"/>
            </a:xfrm>
            <a:custGeom>
              <a:avLst/>
              <a:gdLst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715617 w 2080591"/>
                <a:gd name="connsiteY2" fmla="*/ 24118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94622 w 2080591"/>
                <a:gd name="connsiteY1" fmla="*/ 2553756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51923 w 2080591"/>
                <a:gd name="connsiteY1" fmla="*/ 1974298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88444 w 2080591"/>
                <a:gd name="connsiteY2" fmla="*/ 909941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8355"/>
                <a:gd name="connsiteY0" fmla="*/ 2771027 h 2771027"/>
                <a:gd name="connsiteX1" fmla="*/ 282051 w 2088355"/>
                <a:gd name="connsiteY1" fmla="*/ 1342163 h 2771027"/>
                <a:gd name="connsiteX2" fmla="*/ 696208 w 2088355"/>
                <a:gd name="connsiteY2" fmla="*/ 909941 h 2771027"/>
                <a:gd name="connsiteX3" fmla="*/ 1263778 w 2088355"/>
                <a:gd name="connsiteY3" fmla="*/ 403857 h 2771027"/>
                <a:gd name="connsiteX4" fmla="*/ 1717294 w 2088355"/>
                <a:gd name="connsiteY4" fmla="*/ 132522 h 2771027"/>
                <a:gd name="connsiteX5" fmla="*/ 2088355 w 2088355"/>
                <a:gd name="connsiteY5" fmla="*/ 0 h 2771027"/>
                <a:gd name="connsiteX0" fmla="*/ 0 w 2057301"/>
                <a:gd name="connsiteY0" fmla="*/ 2911502 h 2911502"/>
                <a:gd name="connsiteX1" fmla="*/ 250997 w 2057301"/>
                <a:gd name="connsiteY1" fmla="*/ 1342163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  <a:gd name="connsiteX0" fmla="*/ 0 w 2057301"/>
                <a:gd name="connsiteY0" fmla="*/ 2911502 h 2911502"/>
                <a:gd name="connsiteX1" fmla="*/ 243233 w 2057301"/>
                <a:gd name="connsiteY1" fmla="*/ 1429959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01" h="2911502">
                  <a:moveTo>
                    <a:pt x="0" y="2911502"/>
                  </a:moveTo>
                  <a:cubicBezTo>
                    <a:pt x="159026" y="2886102"/>
                    <a:pt x="132374" y="1763553"/>
                    <a:pt x="243233" y="1429959"/>
                  </a:cubicBezTo>
                  <a:cubicBezTo>
                    <a:pt x="354092" y="1096366"/>
                    <a:pt x="500239" y="1080958"/>
                    <a:pt x="665154" y="909941"/>
                  </a:cubicBezTo>
                  <a:cubicBezTo>
                    <a:pt x="830069" y="738924"/>
                    <a:pt x="1062543" y="533427"/>
                    <a:pt x="1232724" y="403857"/>
                  </a:cubicBezTo>
                  <a:cubicBezTo>
                    <a:pt x="1402905" y="274287"/>
                    <a:pt x="1555927" y="249583"/>
                    <a:pt x="1686240" y="132522"/>
                  </a:cubicBezTo>
                  <a:cubicBezTo>
                    <a:pt x="1816553" y="15461"/>
                    <a:pt x="1936927" y="7730"/>
                    <a:pt x="2057301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D7E28-C5E9-7B51-5795-0F09525F90C2}"/>
              </a:ext>
            </a:extLst>
          </p:cNvPr>
          <p:cNvSpPr txBox="1"/>
          <p:nvPr/>
        </p:nvSpPr>
        <p:spPr>
          <a:xfrm>
            <a:off x="1013850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9F13B4-CB7D-7CF0-6363-6456C1460969}"/>
              </a:ext>
            </a:extLst>
          </p:cNvPr>
          <p:cNvSpPr txBox="1"/>
          <p:nvPr/>
        </p:nvSpPr>
        <p:spPr>
          <a:xfrm>
            <a:off x="172006" y="5716394"/>
            <a:ext cx="553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Below 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Poor Clinical Process and Outcomes Measures.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Broad National Distribution of Family Practitioner (FP) Quality of Care.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33117AD-BF4E-2E15-F609-D7BCEF2D6BDD}"/>
              </a:ext>
            </a:extLst>
          </p:cNvPr>
          <p:cNvGrpSpPr/>
          <p:nvPr/>
        </p:nvGrpSpPr>
        <p:grpSpPr>
          <a:xfrm rot="5400000">
            <a:off x="2643939" y="2729027"/>
            <a:ext cx="462812" cy="5227870"/>
            <a:chOff x="0" y="0"/>
            <a:chExt cx="1244600" cy="125398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F27999C-4304-D518-EF18-701A6B8AC951}"/>
                </a:ext>
              </a:extLst>
            </p:cNvPr>
            <p:cNvCxnSpPr/>
            <p:nvPr/>
          </p:nvCxnSpPr>
          <p:spPr>
            <a:xfrm>
              <a:off x="1231900" y="0"/>
              <a:ext cx="12700" cy="12539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2D5EE30-82BF-54AA-3B2E-BF81D2508987}"/>
                </a:ext>
              </a:extLst>
            </p:cNvPr>
            <p:cNvCxnSpPr/>
            <p:nvPr/>
          </p:nvCxnSpPr>
          <p:spPr>
            <a:xfrm>
              <a:off x="0" y="743707"/>
              <a:ext cx="12446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Left Brace 156">
            <a:extLst>
              <a:ext uri="{FF2B5EF4-FFF2-40B4-BE49-F238E27FC236}">
                <a16:creationId xmlns:a16="http://schemas.microsoft.com/office/drawing/2014/main" id="{0579A089-8095-8848-F516-3803685B9C84}"/>
              </a:ext>
            </a:extLst>
          </p:cNvPr>
          <p:cNvSpPr/>
          <p:nvPr/>
        </p:nvSpPr>
        <p:spPr>
          <a:xfrm rot="16200000" flipV="1">
            <a:off x="9150096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60CD2D7-244A-87AD-FB7C-C48654FDC2B6}"/>
              </a:ext>
            </a:extLst>
          </p:cNvPr>
          <p:cNvSpPr txBox="1"/>
          <p:nvPr/>
        </p:nvSpPr>
        <p:spPr>
          <a:xfrm>
            <a:off x="7829111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5FBEF32-2A04-ABA5-56A9-2D4A36F78A78}"/>
              </a:ext>
            </a:extLst>
          </p:cNvPr>
          <p:cNvSpPr txBox="1"/>
          <p:nvPr/>
        </p:nvSpPr>
        <p:spPr>
          <a:xfrm>
            <a:off x="6296230" y="5701251"/>
            <a:ext cx="584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Above-Average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Above-average Clinical Process and Outcomes Measures.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A10237-C86D-684F-0F8B-26960A7BCA5B}"/>
              </a:ext>
            </a:extLst>
          </p:cNvPr>
          <p:cNvGrpSpPr/>
          <p:nvPr/>
        </p:nvGrpSpPr>
        <p:grpSpPr>
          <a:xfrm rot="5400000">
            <a:off x="8859031" y="2601954"/>
            <a:ext cx="462812" cy="5482016"/>
            <a:chOff x="0" y="1"/>
            <a:chExt cx="1244600" cy="1314950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E96C77D-C8CC-2E58-159D-66B52E6C6C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4425" y="657474"/>
              <a:ext cx="1314950" cy="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AB1BF9-2008-34D0-C4A0-29EF271FDAC6}"/>
                </a:ext>
              </a:extLst>
            </p:cNvPr>
            <p:cNvCxnSpPr/>
            <p:nvPr/>
          </p:nvCxnSpPr>
          <p:spPr>
            <a:xfrm>
              <a:off x="0" y="614233"/>
              <a:ext cx="1244600" cy="0"/>
            </a:xfrm>
            <a:prstGeom prst="line">
              <a:avLst/>
            </a:prstGeom>
            <a:ln w="22225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0798"/>
            <a:ext cx="8618804" cy="609398"/>
          </a:xfrm>
        </p:spPr>
        <p:txBody>
          <a:bodyPr vert="horz"/>
          <a:lstStyle/>
          <a:p>
            <a:r>
              <a:rPr lang="en-US" dirty="0"/>
              <a:t>A The Importance Measuring Family Practitioner Level Quality of Care Delivery: A Pragmatic, Real-World approach.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73" name="Footer Placeholder 3">
            <a:extLst>
              <a:ext uri="{FF2B5EF4-FFF2-40B4-BE49-F238E27FC236}">
                <a16:creationId xmlns:a16="http://schemas.microsoft.com/office/drawing/2014/main" id="{BC6EF347-5A36-250B-AF5A-DE58286887C5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38E7A-856A-6F79-D870-426B4387F264}"/>
              </a:ext>
            </a:extLst>
          </p:cNvPr>
          <p:cNvSpPr/>
          <p:nvPr/>
        </p:nvSpPr>
        <p:spPr>
          <a:xfrm>
            <a:off x="248434" y="2486347"/>
            <a:ext cx="3953695" cy="41232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5" y="198470"/>
            <a:ext cx="9419547" cy="609398"/>
          </a:xfrm>
        </p:spPr>
        <p:txBody>
          <a:bodyPr vert="horz"/>
          <a:lstStyle/>
          <a:p>
            <a:r>
              <a:rPr lang="en-US" dirty="0"/>
              <a:t>Poor Quality of Care FPs with inadequate Chronic Condition Management:</a:t>
            </a:r>
            <a:br>
              <a:rPr lang="en-US" dirty="0"/>
            </a:br>
            <a:r>
              <a:rPr lang="en-US" dirty="0"/>
              <a:t>Increases ER care-seeking and hospital level acute NCD events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A36EE0-3F58-431B-960D-B0E2EA69FBFF}"/>
              </a:ext>
            </a:extLst>
          </p:cNvPr>
          <p:cNvGrpSpPr/>
          <p:nvPr/>
        </p:nvGrpSpPr>
        <p:grpSpPr>
          <a:xfrm>
            <a:off x="9661285" y="200709"/>
            <a:ext cx="2215640" cy="532985"/>
            <a:chOff x="739215" y="117109"/>
            <a:chExt cx="2615183" cy="669276"/>
          </a:xfrm>
        </p:grpSpPr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8AAB7182-2972-26BB-6F40-48F3B405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60" name="Picture 5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B8DB529-42D3-A962-C511-38A44F20C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Typical Features of a “Supermarket Type” Family Practice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285FD-5901-A4E2-DB6D-0C3A1317AB46}"/>
              </a:ext>
            </a:extLst>
          </p:cNvPr>
          <p:cNvSpPr/>
          <p:nvPr/>
        </p:nvSpPr>
        <p:spPr>
          <a:xfrm>
            <a:off x="1600339" y="5772481"/>
            <a:ext cx="2242196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Practice Operations and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D44D8-C56C-2395-3F1B-9A9ECC26C3E2}"/>
              </a:ext>
            </a:extLst>
          </p:cNvPr>
          <p:cNvSpPr/>
          <p:nvPr/>
        </p:nvSpPr>
        <p:spPr>
          <a:xfrm>
            <a:off x="1600339" y="1784490"/>
            <a:ext cx="2592058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Poor Chronic Disease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56A19-5546-DA6A-1F6E-4EBFFE794A4C}"/>
              </a:ext>
            </a:extLst>
          </p:cNvPr>
          <p:cNvSpPr/>
          <p:nvPr/>
        </p:nvSpPr>
        <p:spPr>
          <a:xfrm>
            <a:off x="1600339" y="3352158"/>
            <a:ext cx="191020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78D2C-5A14-EDFA-F222-355F792A0F7E}"/>
              </a:ext>
            </a:extLst>
          </p:cNvPr>
          <p:cNvSpPr/>
          <p:nvPr/>
        </p:nvSpPr>
        <p:spPr>
          <a:xfrm>
            <a:off x="1588899" y="4599488"/>
            <a:ext cx="150795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Dispensing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6F76A-DABC-522E-DEEB-6E69D60CF8CD}"/>
              </a:ext>
            </a:extLst>
          </p:cNvPr>
          <p:cNvSpPr/>
          <p:nvPr/>
        </p:nvSpPr>
        <p:spPr>
          <a:xfrm>
            <a:off x="4702483" y="1526933"/>
            <a:ext cx="7235470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diagnosing of chronic disease: No screening protocols for high risk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registration of chronic disease to scheme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Low % chronic disease in relation to average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Poor REPI chronic disease and preventative care metrics.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B5208-E83C-443A-4D93-CC4E5637D605}"/>
              </a:ext>
            </a:extLst>
          </p:cNvPr>
          <p:cNvSpPr/>
          <p:nvPr/>
        </p:nvSpPr>
        <p:spPr>
          <a:xfrm>
            <a:off x="4702483" y="3172595"/>
            <a:ext cx="684615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High consultation volume per day with short consultation time of 5-7min.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A83A7-9504-7F01-59FC-3BA5E2007EFD}"/>
              </a:ext>
            </a:extLst>
          </p:cNvPr>
          <p:cNvSpPr/>
          <p:nvPr/>
        </p:nvSpPr>
        <p:spPr>
          <a:xfrm>
            <a:off x="4702483" y="4045490"/>
            <a:ext cx="7235470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Uniform dispensing habits: 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Dispensing same combination of tablets for various presenting complaints. (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Panamor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Rub-Rub, Amoxil 250mg for 3days,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MultiVit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Low chronic medicine 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514A6D-0875-3989-9C08-3158C8233DEC}"/>
              </a:ext>
            </a:extLst>
          </p:cNvPr>
          <p:cNvSpPr/>
          <p:nvPr/>
        </p:nvSpPr>
        <p:spPr>
          <a:xfrm>
            <a:off x="4702483" y="5642172"/>
            <a:ext cx="7116322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Typically, locum run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Probability for using non-sanctioned locums 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(Nurses, clinical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assosciates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non-registered providers).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718C85-2644-7946-5219-0C41B9D7A930}"/>
              </a:ext>
            </a:extLst>
          </p:cNvPr>
          <p:cNvCxnSpPr>
            <a:cxnSpLocks/>
          </p:cNvCxnSpPr>
          <p:nvPr/>
        </p:nvCxnSpPr>
        <p:spPr>
          <a:xfrm>
            <a:off x="248434" y="306184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25E34-9121-5DDB-F8F2-E35C4E336A00}"/>
              </a:ext>
            </a:extLst>
          </p:cNvPr>
          <p:cNvCxnSpPr>
            <a:cxnSpLocks/>
          </p:cNvCxnSpPr>
          <p:nvPr/>
        </p:nvCxnSpPr>
        <p:spPr>
          <a:xfrm>
            <a:off x="248434" y="139320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BFB3C8E0-B388-155D-6E87-2EA5784269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3" r="54310"/>
          <a:stretch/>
        </p:blipFill>
        <p:spPr>
          <a:xfrm>
            <a:off x="439778" y="4437949"/>
            <a:ext cx="673100" cy="571501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D353A3-8787-E077-887B-8A1D701DFD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" y="1879607"/>
            <a:ext cx="635000" cy="596900"/>
          </a:xfrm>
          <a:prstGeom prst="rect">
            <a:avLst/>
          </a:prstGeom>
        </p:spPr>
      </p:pic>
      <p:pic>
        <p:nvPicPr>
          <p:cNvPr id="33" name="Picture 3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EE95737-5581-4D83-BBE7-FB6A83B0D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8" y="3186560"/>
            <a:ext cx="736600" cy="609600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01E62C-4563-8DFF-1914-6E78220B6D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5" y="5804288"/>
            <a:ext cx="596900" cy="4953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CCB52D-857A-B2F2-21A1-0AD64217BEFF}"/>
              </a:ext>
            </a:extLst>
          </p:cNvPr>
          <p:cNvCxnSpPr>
            <a:cxnSpLocks/>
          </p:cNvCxnSpPr>
          <p:nvPr/>
        </p:nvCxnSpPr>
        <p:spPr>
          <a:xfrm>
            <a:off x="248434" y="395362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D42B6E-E855-339D-0127-4EA127212A36}"/>
              </a:ext>
            </a:extLst>
          </p:cNvPr>
          <p:cNvCxnSpPr>
            <a:cxnSpLocks/>
          </p:cNvCxnSpPr>
          <p:nvPr/>
        </p:nvCxnSpPr>
        <p:spPr>
          <a:xfrm>
            <a:off x="248434" y="5437503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F4E5EB-1EEE-F453-D9C1-6E15B684F3F1}"/>
              </a:ext>
            </a:extLst>
          </p:cNvPr>
          <p:cNvCxnSpPr>
            <a:cxnSpLocks/>
          </p:cNvCxnSpPr>
          <p:nvPr/>
        </p:nvCxnSpPr>
        <p:spPr>
          <a:xfrm>
            <a:off x="373195" y="6716865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CD2B7CF3-5F36-3EF3-D851-2585778340F5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pic>
        <p:nvPicPr>
          <p:cNvPr id="14" name="Picture 2" descr="GGPF.co.za">
            <a:extLst>
              <a:ext uri="{FF2B5EF4-FFF2-40B4-BE49-F238E27FC236}">
                <a16:creationId xmlns:a16="http://schemas.microsoft.com/office/drawing/2014/main" id="{39A32B07-68D6-40CE-4C08-66CAFE65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680" y="6109423"/>
            <a:ext cx="1083392" cy="5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5D5D0E-C378-5465-70CB-212AB4C6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8" y="196051"/>
            <a:ext cx="10837624" cy="304699"/>
          </a:xfrm>
        </p:spPr>
        <p:txBody>
          <a:bodyPr vert="horz"/>
          <a:lstStyle/>
          <a:p>
            <a:r>
              <a:rPr lang="en-US" b="1" dirty="0"/>
              <a:t>Supporting Doctors in Collaboration Family Practitioner Leadership Bodies.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E7100E-E728-A624-783B-EF14F3894735}"/>
              </a:ext>
            </a:extLst>
          </p:cNvPr>
          <p:cNvGrpSpPr/>
          <p:nvPr/>
        </p:nvGrpSpPr>
        <p:grpSpPr>
          <a:xfrm>
            <a:off x="1128733" y="2347406"/>
            <a:ext cx="236540" cy="184438"/>
            <a:chOff x="1691232" y="3871047"/>
            <a:chExt cx="390072" cy="304152"/>
          </a:xfrm>
        </p:grpSpPr>
        <p:sp>
          <p:nvSpPr>
            <p:cNvPr id="3" name="Freeform 43">
              <a:extLst>
                <a:ext uri="{FF2B5EF4-FFF2-40B4-BE49-F238E27FC236}">
                  <a16:creationId xmlns:a16="http://schemas.microsoft.com/office/drawing/2014/main" id="{52043392-BAF0-2AD7-448D-60A18C24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702" y="3886512"/>
              <a:ext cx="42960" cy="60143"/>
            </a:xfrm>
            <a:custGeom>
              <a:avLst/>
              <a:gdLst>
                <a:gd name="T0" fmla="*/ 4 w 13"/>
                <a:gd name="T1" fmla="*/ 18 h 18"/>
                <a:gd name="T2" fmla="*/ 9 w 13"/>
                <a:gd name="T3" fmla="*/ 18 h 18"/>
                <a:gd name="T4" fmla="*/ 13 w 13"/>
                <a:gd name="T5" fmla="*/ 14 h 18"/>
                <a:gd name="T6" fmla="*/ 13 w 13"/>
                <a:gd name="T7" fmla="*/ 4 h 18"/>
                <a:gd name="T8" fmla="*/ 9 w 13"/>
                <a:gd name="T9" fmla="*/ 0 h 18"/>
                <a:gd name="T10" fmla="*/ 4 w 13"/>
                <a:gd name="T11" fmla="*/ 0 h 18"/>
                <a:gd name="T12" fmla="*/ 0 w 13"/>
                <a:gd name="T13" fmla="*/ 4 h 18"/>
                <a:gd name="T14" fmla="*/ 0 w 13"/>
                <a:gd name="T15" fmla="*/ 14 h 18"/>
                <a:gd name="T16" fmla="*/ 4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3" y="16"/>
                    <a:pt x="13" y="1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8"/>
                    <a:pt x="4" y="18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5449" tIns="27725" rIns="55449" bIns="27725" numCol="1" anchor="t" anchorCtr="0" compatLnSpc="1">
              <a:prstTxWarp prst="textNoShape">
                <a:avLst/>
              </a:prstTxWarp>
            </a:bodyPr>
            <a:lstStyle/>
            <a:p>
              <a:endParaRPr lang="en-ZW" sz="1092"/>
            </a:p>
          </p:txBody>
        </p:sp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B1EE06A5-F59F-4081-980B-6E9ACFEAA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318" y="3871047"/>
              <a:ext cx="60144" cy="68735"/>
            </a:xfrm>
            <a:custGeom>
              <a:avLst/>
              <a:gdLst>
                <a:gd name="T0" fmla="*/ 9 w 18"/>
                <a:gd name="T1" fmla="*/ 21 h 21"/>
                <a:gd name="T2" fmla="*/ 0 w 18"/>
                <a:gd name="T3" fmla="*/ 12 h 21"/>
                <a:gd name="T4" fmla="*/ 0 w 18"/>
                <a:gd name="T5" fmla="*/ 9 h 21"/>
                <a:gd name="T6" fmla="*/ 9 w 18"/>
                <a:gd name="T7" fmla="*/ 0 h 21"/>
                <a:gd name="T8" fmla="*/ 18 w 18"/>
                <a:gd name="T9" fmla="*/ 9 h 21"/>
                <a:gd name="T10" fmla="*/ 18 w 18"/>
                <a:gd name="T11" fmla="*/ 12 h 21"/>
                <a:gd name="T12" fmla="*/ 9 w 1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9" y="21"/>
                  </a:moveTo>
                  <a:cubicBezTo>
                    <a:pt x="3" y="21"/>
                    <a:pt x="0" y="17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7"/>
                    <a:pt x="14" y="21"/>
                    <a:pt x="9" y="21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5449" tIns="27725" rIns="55449" bIns="27725" numCol="1" anchor="t" anchorCtr="0" compatLnSpc="1">
              <a:prstTxWarp prst="textNoShape">
                <a:avLst/>
              </a:prstTxWarp>
            </a:bodyPr>
            <a:lstStyle/>
            <a:p>
              <a:endParaRPr lang="en-ZW" sz="1092"/>
            </a:p>
          </p:txBody>
        </p:sp>
        <p:sp>
          <p:nvSpPr>
            <p:cNvPr id="5" name="Line 47">
              <a:extLst>
                <a:ext uri="{FF2B5EF4-FFF2-40B4-BE49-F238E27FC236}">
                  <a16:creationId xmlns:a16="http://schemas.microsoft.com/office/drawing/2014/main" id="{C854DB86-F7DD-4461-5964-BADC259E1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232" y="3962120"/>
              <a:ext cx="0" cy="213079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55449" tIns="27725" rIns="55449" bIns="27725" numCol="1" anchor="t" anchorCtr="0" compatLnSpc="1">
              <a:prstTxWarp prst="textNoShape">
                <a:avLst/>
              </a:prstTxWarp>
            </a:bodyPr>
            <a:lstStyle/>
            <a:p>
              <a:endParaRPr lang="en-ZW" sz="1092"/>
            </a:p>
          </p:txBody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7022FCEA-1620-C617-96E2-12F6FDAC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318" y="3962120"/>
              <a:ext cx="353986" cy="213079"/>
            </a:xfrm>
            <a:custGeom>
              <a:avLst/>
              <a:gdLst>
                <a:gd name="T0" fmla="*/ 0 w 108"/>
                <a:gd name="T1" fmla="*/ 16 h 65"/>
                <a:gd name="T2" fmla="*/ 0 w 108"/>
                <a:gd name="T3" fmla="*/ 11 h 65"/>
                <a:gd name="T4" fmla="*/ 15 w 108"/>
                <a:gd name="T5" fmla="*/ 5 h 65"/>
                <a:gd name="T6" fmla="*/ 28 w 108"/>
                <a:gd name="T7" fmla="*/ 21 h 65"/>
                <a:gd name="T8" fmla="*/ 98 w 108"/>
                <a:gd name="T9" fmla="*/ 21 h 65"/>
                <a:gd name="T10" fmla="*/ 108 w 108"/>
                <a:gd name="T11" fmla="*/ 31 h 65"/>
                <a:gd name="T12" fmla="*/ 108 w 108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5">
                  <a:moveTo>
                    <a:pt x="0" y="1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10" y="0"/>
                    <a:pt x="15" y="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04" y="21"/>
                    <a:pt x="108" y="26"/>
                    <a:pt x="108" y="31"/>
                  </a:cubicBezTo>
                  <a:cubicBezTo>
                    <a:pt x="108" y="65"/>
                    <a:pt x="108" y="65"/>
                    <a:pt x="108" y="6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5449" tIns="27725" rIns="55449" bIns="27725" numCol="1" anchor="t" anchorCtr="0" compatLnSpc="1">
              <a:prstTxWarp prst="textNoShape">
                <a:avLst/>
              </a:prstTxWarp>
            </a:bodyPr>
            <a:lstStyle/>
            <a:p>
              <a:endParaRPr lang="en-ZW" sz="1092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8B8BCB-BC36-511D-4C60-A1E97D66DB93}"/>
              </a:ext>
            </a:extLst>
          </p:cNvPr>
          <p:cNvCxnSpPr>
            <a:cxnSpLocks/>
          </p:cNvCxnSpPr>
          <p:nvPr/>
        </p:nvCxnSpPr>
        <p:spPr>
          <a:xfrm>
            <a:off x="124790" y="2457575"/>
            <a:ext cx="1183616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9D30D1-B2C0-7076-7C34-65301C82BC05}"/>
              </a:ext>
            </a:extLst>
          </p:cNvPr>
          <p:cNvGrpSpPr/>
          <p:nvPr/>
        </p:nvGrpSpPr>
        <p:grpSpPr>
          <a:xfrm>
            <a:off x="2360265" y="735444"/>
            <a:ext cx="490206" cy="1547482"/>
            <a:chOff x="4953292" y="904726"/>
            <a:chExt cx="3775073" cy="134197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E1AD93-B1C8-CA42-962B-465B2DED992A}"/>
                </a:ext>
              </a:extLst>
            </p:cNvPr>
            <p:cNvCxnSpPr/>
            <p:nvPr/>
          </p:nvCxnSpPr>
          <p:spPr>
            <a:xfrm>
              <a:off x="8722003" y="904726"/>
              <a:ext cx="6362" cy="134197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46F322-1A7C-6992-7407-9D244417FF4D}"/>
                </a:ext>
              </a:extLst>
            </p:cNvPr>
            <p:cNvCxnSpPr/>
            <p:nvPr/>
          </p:nvCxnSpPr>
          <p:spPr>
            <a:xfrm>
              <a:off x="4953292" y="1580725"/>
              <a:ext cx="3775073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A35638-E903-8479-DD6F-80B7613CD28C}"/>
              </a:ext>
            </a:extLst>
          </p:cNvPr>
          <p:cNvGrpSpPr/>
          <p:nvPr/>
        </p:nvGrpSpPr>
        <p:grpSpPr>
          <a:xfrm>
            <a:off x="3145493" y="631884"/>
            <a:ext cx="3354297" cy="1667899"/>
            <a:chOff x="12271833" y="-1408376"/>
            <a:chExt cx="3959719" cy="21755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E597EB-BC83-97D4-EC87-E6DCC4751BFC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0" t="11123" r="7569"/>
            <a:stretch/>
          </p:blipFill>
          <p:spPr>
            <a:xfrm>
              <a:off x="12325667" y="-1408376"/>
              <a:ext cx="3905885" cy="217551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B2F755-D078-CFF9-5DE8-05619BF84192}"/>
                </a:ext>
              </a:extLst>
            </p:cNvPr>
            <p:cNvSpPr/>
            <p:nvPr/>
          </p:nvSpPr>
          <p:spPr>
            <a:xfrm>
              <a:off x="12271833" y="-152582"/>
              <a:ext cx="1435681" cy="910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92" dirty="0"/>
                <a:t>v</a:t>
              </a:r>
              <a:endParaRPr lang="en-ZA" sz="1092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A3862B8-5FAF-5AA2-8C15-4CFB31A4365B}"/>
              </a:ext>
            </a:extLst>
          </p:cNvPr>
          <p:cNvSpPr/>
          <p:nvPr/>
        </p:nvSpPr>
        <p:spPr>
          <a:xfrm>
            <a:off x="193896" y="2559717"/>
            <a:ext cx="11148773" cy="2985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94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one measures Quality of Care: Medscheme Peer Mentorship Outreach Program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F31B10-3AB1-DA0F-7E9B-51DBB86DC840}"/>
              </a:ext>
            </a:extLst>
          </p:cNvPr>
          <p:cNvSpPr/>
          <p:nvPr/>
        </p:nvSpPr>
        <p:spPr>
          <a:xfrm>
            <a:off x="193896" y="2996640"/>
            <a:ext cx="4912709" cy="7838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sz="1698" dirty="0">
                <a:latin typeface="Arial" panose="020B0604020202020204" pitchFamily="34" charset="0"/>
                <a:cs typeface="Arial" panose="020B0604020202020204" pitchFamily="34" charset="0"/>
              </a:rPr>
              <a:t>360 – 400 FP Outliers Identified and Enrolled to the Medscheme Peer Mentorship Outreach Program Annually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544D0B-6733-7576-E989-DD9A5E3A70B3}"/>
              </a:ext>
            </a:extLst>
          </p:cNvPr>
          <p:cNvSpPr/>
          <p:nvPr/>
        </p:nvSpPr>
        <p:spPr>
          <a:xfrm>
            <a:off x="195993" y="4665420"/>
            <a:ext cx="4144686" cy="7838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sz="1698" dirty="0">
                <a:latin typeface="Arial" panose="020B0604020202020204" pitchFamily="34" charset="0"/>
                <a:cs typeface="Arial" panose="020B0604020202020204" pitchFamily="34" charset="0"/>
              </a:rPr>
              <a:t>Senior Family Practitioners and IPA Leaders assisting in direct one on one Mentoring and Education and Support.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5012A-5D79-A67B-0CAA-1B1E325A10F8}"/>
              </a:ext>
            </a:extLst>
          </p:cNvPr>
          <p:cNvSpPr/>
          <p:nvPr/>
        </p:nvSpPr>
        <p:spPr>
          <a:xfrm>
            <a:off x="193896" y="5683983"/>
            <a:ext cx="4912709" cy="26129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173279" indent="-173279">
              <a:buFont typeface="Arial" panose="020B0604020202020204" pitchFamily="34" charset="0"/>
              <a:buChar char="•"/>
            </a:pPr>
            <a:r>
              <a:rPr lang="en-US" sz="1698" dirty="0">
                <a:latin typeface="Arial" panose="020B0604020202020204" pitchFamily="34" charset="0"/>
                <a:cs typeface="Arial" panose="020B0604020202020204" pitchFamily="34" charset="0"/>
              </a:rPr>
              <a:t>Program touted as possible model for NHI.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828AE3-1D3A-D69C-445F-BD0426A1FCCF}"/>
              </a:ext>
            </a:extLst>
          </p:cNvPr>
          <p:cNvSpPr/>
          <p:nvPr/>
        </p:nvSpPr>
        <p:spPr>
          <a:xfrm>
            <a:off x="193897" y="3967989"/>
            <a:ext cx="4911960" cy="52257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sz="1698" dirty="0">
                <a:latin typeface="Arial" panose="020B0604020202020204" pitchFamily="34" charset="0"/>
                <a:cs typeface="Arial" panose="020B0604020202020204" pitchFamily="34" charset="0"/>
              </a:rPr>
              <a:t>Focus on Doctors having difficulty with ensuring high Quality of Care and Care Coordination.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98F7A81-B8B4-D1E2-1560-E570B99FF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59323"/>
              </p:ext>
            </p:extLst>
          </p:nvPr>
        </p:nvGraphicFramePr>
        <p:xfrm>
          <a:off x="5711099" y="3093656"/>
          <a:ext cx="6249112" cy="1871439"/>
        </p:xfrm>
        <a:graphic>
          <a:graphicData uri="http://schemas.openxmlformats.org/drawingml/2006/table">
            <a:tbl>
              <a:tblPr/>
              <a:tblGrid>
                <a:gridCol w="398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43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Quality and Cost Outlier Peer Mentorship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Engagements Considered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Provider Claims Concerns 2021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882909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Overall Cost Blow-out Outliers for 2021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Quality Outliers for 2021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33D37E-0A60-A7BF-09F6-256EFC5FD558}"/>
              </a:ext>
            </a:extLst>
          </p:cNvPr>
          <p:cNvCxnSpPr>
            <a:cxnSpLocks/>
          </p:cNvCxnSpPr>
          <p:nvPr/>
        </p:nvCxnSpPr>
        <p:spPr>
          <a:xfrm>
            <a:off x="178674" y="2889024"/>
            <a:ext cx="99163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DE1257-886D-C283-66AB-0B2017E35327}"/>
              </a:ext>
            </a:extLst>
          </p:cNvPr>
          <p:cNvGrpSpPr/>
          <p:nvPr/>
        </p:nvGrpSpPr>
        <p:grpSpPr>
          <a:xfrm>
            <a:off x="4898455" y="3058122"/>
            <a:ext cx="444526" cy="3654262"/>
            <a:chOff x="4953292" y="904726"/>
            <a:chExt cx="3775073" cy="134197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22917E-B05D-4408-B8CC-0577B60BA3CC}"/>
                </a:ext>
              </a:extLst>
            </p:cNvPr>
            <p:cNvCxnSpPr/>
            <p:nvPr/>
          </p:nvCxnSpPr>
          <p:spPr>
            <a:xfrm>
              <a:off x="8722003" y="904726"/>
              <a:ext cx="6362" cy="134197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36F717-A95B-DBA1-5D09-6D287A3956CA}"/>
                </a:ext>
              </a:extLst>
            </p:cNvPr>
            <p:cNvCxnSpPr/>
            <p:nvPr/>
          </p:nvCxnSpPr>
          <p:spPr>
            <a:xfrm>
              <a:off x="4953292" y="1580725"/>
              <a:ext cx="3775073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DE27080-62A2-D5A7-C480-9B3283801F6F}"/>
              </a:ext>
            </a:extLst>
          </p:cNvPr>
          <p:cNvSpPr/>
          <p:nvPr/>
        </p:nvSpPr>
        <p:spPr>
          <a:xfrm>
            <a:off x="193896" y="6103065"/>
            <a:ext cx="4912709" cy="52257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173279" indent="-173279">
              <a:buFont typeface="Arial" panose="020B0604020202020204" pitchFamily="34" charset="0"/>
              <a:buChar char="•"/>
            </a:pPr>
            <a:r>
              <a:rPr lang="en-US" sz="1698" dirty="0">
                <a:latin typeface="Arial" panose="020B0604020202020204" pitchFamily="34" charset="0"/>
                <a:cs typeface="Arial" panose="020B0604020202020204" pitchFamily="34" charset="0"/>
              </a:rPr>
              <a:t>Program Outcomes presented by Prof Morgan Chetty at the 2023 BHF Conference in CPT 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C5CBD7A5-F1FD-2A73-0837-C8B0D5D18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11931"/>
              </p:ext>
            </p:extLst>
          </p:nvPr>
        </p:nvGraphicFramePr>
        <p:xfrm>
          <a:off x="5711096" y="5134568"/>
          <a:ext cx="6249112" cy="1650165"/>
        </p:xfrm>
        <a:graphic>
          <a:graphicData uri="http://schemas.openxmlformats.org/drawingml/2006/table">
            <a:tbl>
              <a:tblPr/>
              <a:tblGrid>
                <a:gridCol w="453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4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Quality and Cost Outlier Peer Mentorship response 2021 vs 2022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Engagements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Improvement Post Peer Engagement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Improvement post Peer Engagement</a:t>
                      </a:r>
                    </a:p>
                  </a:txBody>
                  <a:tcPr marL="55449" marR="55449" marT="55449" marB="554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3851" marR="3851" marT="3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AC6EEFEF-2801-B8ED-49BE-0C610A3CC122}"/>
              </a:ext>
            </a:extLst>
          </p:cNvPr>
          <p:cNvGrpSpPr/>
          <p:nvPr/>
        </p:nvGrpSpPr>
        <p:grpSpPr>
          <a:xfrm>
            <a:off x="307834" y="1367699"/>
            <a:ext cx="2119951" cy="532985"/>
            <a:chOff x="739215" y="117109"/>
            <a:chExt cx="2502238" cy="669276"/>
          </a:xfrm>
        </p:grpSpPr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E521E3F1-4BDD-475A-1B2B-4FC35E28C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701975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50" name="Picture 4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DC2B2E4-43CE-7C00-50CD-44EF58C9D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AB0C4-97AF-58C9-928C-368685DF4776}"/>
              </a:ext>
            </a:extLst>
          </p:cNvPr>
          <p:cNvGrpSpPr/>
          <p:nvPr/>
        </p:nvGrpSpPr>
        <p:grpSpPr>
          <a:xfrm flipH="1">
            <a:off x="6758141" y="865937"/>
            <a:ext cx="637234" cy="1416989"/>
            <a:chOff x="4953292" y="904726"/>
            <a:chExt cx="3775073" cy="134197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5D5ACF-A9B7-719F-CD57-8DD8735BCA4E}"/>
                </a:ext>
              </a:extLst>
            </p:cNvPr>
            <p:cNvCxnSpPr/>
            <p:nvPr/>
          </p:nvCxnSpPr>
          <p:spPr>
            <a:xfrm>
              <a:off x="8722003" y="904726"/>
              <a:ext cx="6362" cy="134197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B214C10-83D3-C409-E9E6-D8931D17E535}"/>
                </a:ext>
              </a:extLst>
            </p:cNvPr>
            <p:cNvCxnSpPr/>
            <p:nvPr/>
          </p:nvCxnSpPr>
          <p:spPr>
            <a:xfrm>
              <a:off x="4953292" y="1580725"/>
              <a:ext cx="3775073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FE490B-4C62-3AD5-B279-E14041575ADA}"/>
              </a:ext>
            </a:extLst>
          </p:cNvPr>
          <p:cNvGrpSpPr/>
          <p:nvPr/>
        </p:nvGrpSpPr>
        <p:grpSpPr>
          <a:xfrm>
            <a:off x="7983152" y="770983"/>
            <a:ext cx="3478693" cy="1568894"/>
            <a:chOff x="3940119" y="4668499"/>
            <a:chExt cx="3478693" cy="1568894"/>
          </a:xfrm>
        </p:grpSpPr>
        <p:pic>
          <p:nvPicPr>
            <p:cNvPr id="16" name="Picture 2" descr="GGPF.co.za">
              <a:extLst>
                <a:ext uri="{FF2B5EF4-FFF2-40B4-BE49-F238E27FC236}">
                  <a16:creationId xmlns:a16="http://schemas.microsoft.com/office/drawing/2014/main" id="{9855FB92-2B3A-09EC-933E-8F3B5D13D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427" y="5504226"/>
              <a:ext cx="1015667" cy="52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5ACFF9-48B8-F3BA-B5C9-02BA43513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70050" y="4677888"/>
              <a:ext cx="599093" cy="7939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029368-B4A9-9242-3C52-795C5A10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45354" y="4668499"/>
              <a:ext cx="1006666" cy="6491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95D574-17D4-6A0D-A063-F87D53B2B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0594" y="5369394"/>
              <a:ext cx="708218" cy="8679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DA0B54-4595-336B-9665-92A3D3B22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40119" y="5725886"/>
              <a:ext cx="1158543" cy="34100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C5F1DB4-E7CD-DAC0-47CB-1FC126FD53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0077" y="589342"/>
            <a:ext cx="811930" cy="7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27" y="203923"/>
            <a:ext cx="8602364" cy="664797"/>
          </a:xfrm>
        </p:spPr>
        <p:txBody>
          <a:bodyPr vert="horz"/>
          <a:lstStyle/>
          <a:p>
            <a:r>
              <a:rPr lang="en-US" sz="2400" b="1" dirty="0"/>
              <a:t>Evidence-based Practice Management Strategies To Improve Quality Of Care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346427" y="1097561"/>
            <a:ext cx="11144812" cy="276999"/>
            <a:chOff x="1895194" y="1228202"/>
            <a:chExt cx="1744300" cy="2769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28202"/>
              <a:ext cx="17443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/>
                </a:rPr>
                <a:t>The Healthcare Provider AND Health System Designers Roll in Improving Quality of Care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51321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530C850-B76F-FF08-B92A-D910775B9194}"/>
              </a:ext>
            </a:extLst>
          </p:cNvPr>
          <p:cNvSpPr/>
          <p:nvPr/>
        </p:nvSpPr>
        <p:spPr>
          <a:xfrm>
            <a:off x="346427" y="1682485"/>
            <a:ext cx="10336456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The roll of the Doctor, Practice Manager, Administrator and Funder Or Health System Designer in Improving Care Quality Outcomes.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14564" y="158774"/>
            <a:ext cx="1931009" cy="523172"/>
          </a:xfrm>
          <a:prstGeom prst="rect">
            <a:avLst/>
          </a:prstGeom>
        </p:spPr>
      </p:pic>
      <p:pic>
        <p:nvPicPr>
          <p:cNvPr id="8" name="Picture 2" descr="GGPF.co.za">
            <a:extLst>
              <a:ext uri="{FF2B5EF4-FFF2-40B4-BE49-F238E27FC236}">
                <a16:creationId xmlns:a16="http://schemas.microsoft.com/office/drawing/2014/main" id="{45B8E781-F045-F27A-E72B-DFEA8EBF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41" y="5703150"/>
            <a:ext cx="1408488" cy="7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FCEE1F-ECA4-2CF6-1CF2-A75B728EA0A9}"/>
              </a:ext>
            </a:extLst>
          </p:cNvPr>
          <p:cNvSpPr/>
          <p:nvPr/>
        </p:nvSpPr>
        <p:spPr>
          <a:xfrm>
            <a:off x="914347" y="2605962"/>
            <a:ext cx="8918357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Components of Care Management applied within a Care Episode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19660-76D3-AA5E-89A0-772C64BA6D75}"/>
              </a:ext>
            </a:extLst>
          </p:cNvPr>
          <p:cNvSpPr/>
          <p:nvPr/>
        </p:nvSpPr>
        <p:spPr>
          <a:xfrm>
            <a:off x="914347" y="3711959"/>
            <a:ext cx="9380694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Evidence-based and practical approach to integrating technology solutions within one's practice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C2E893-1511-E849-39AD-54C723DB1745}"/>
              </a:ext>
            </a:extLst>
          </p:cNvPr>
          <p:cNvSpPr/>
          <p:nvPr/>
        </p:nvSpPr>
        <p:spPr>
          <a:xfrm>
            <a:off x="914347" y="3180623"/>
            <a:ext cx="920802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Delivery Investment and Quality of Care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8B04C-22D5-5950-8CBE-DF218F0BF0A6}"/>
              </a:ext>
            </a:extLst>
          </p:cNvPr>
          <p:cNvSpPr/>
          <p:nvPr/>
        </p:nvSpPr>
        <p:spPr>
          <a:xfrm>
            <a:off x="1684428" y="4672943"/>
            <a:ext cx="895266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the Gartner Hype-Cycle as it relates to Health-Technology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EC48C5-3749-1C78-F27B-912F1A790AEE}"/>
              </a:ext>
            </a:extLst>
          </p:cNvPr>
          <p:cNvSpPr/>
          <p:nvPr/>
        </p:nvSpPr>
        <p:spPr>
          <a:xfrm>
            <a:off x="1712490" y="5745829"/>
            <a:ext cx="895266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Advancing Chronic Care Outcomes through outgoing Virtual Care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82BC0B-FC8F-9F17-182B-8CE2B67A8214}"/>
              </a:ext>
            </a:extLst>
          </p:cNvPr>
          <p:cNvSpPr/>
          <p:nvPr/>
        </p:nvSpPr>
        <p:spPr>
          <a:xfrm>
            <a:off x="1712490" y="5209386"/>
            <a:ext cx="989089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EHR duplication, clinician administrative burden decreasing quality of care.</a:t>
            </a:r>
          </a:p>
        </p:txBody>
      </p:sp>
    </p:spTree>
    <p:extLst>
      <p:ext uri="{BB962C8B-B14F-4D97-AF65-F5344CB8AC3E}">
        <p14:creationId xmlns:p14="http://schemas.microsoft.com/office/powerpoint/2010/main" val="365125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3" y="232017"/>
            <a:ext cx="8708616" cy="609398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62B632-515E-8A32-FEEB-40F21CCB2560}"/>
              </a:ext>
            </a:extLst>
          </p:cNvPr>
          <p:cNvGrpSpPr/>
          <p:nvPr/>
        </p:nvGrpSpPr>
        <p:grpSpPr>
          <a:xfrm>
            <a:off x="157982" y="912774"/>
            <a:ext cx="11728389" cy="364089"/>
            <a:chOff x="1895194" y="1185494"/>
            <a:chExt cx="1835637" cy="364089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840BE181-E4A6-CB64-72DD-4EAA3A4DB988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185494"/>
              <a:ext cx="17443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omponents of Care Management Leading to Superior Diabetes and Chronic Disease Outcomes </a:t>
              </a:r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77DDB2C8-9226-03B2-1DB5-8124570882C4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49583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F97EDF-5C33-A441-BF0C-78FBBBA722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95" t="6597" r="1840" b="7826"/>
          <a:stretch/>
        </p:blipFill>
        <p:spPr>
          <a:xfrm>
            <a:off x="8166964" y="1564760"/>
            <a:ext cx="3636037" cy="121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07C7F5-D2EA-9442-6714-B459BEEFDBCB}"/>
              </a:ext>
            </a:extLst>
          </p:cNvPr>
          <p:cNvSpPr/>
          <p:nvPr/>
        </p:nvSpPr>
        <p:spPr>
          <a:xfrm>
            <a:off x="165682" y="1353802"/>
            <a:ext cx="830317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Chronic Disease Care Checklist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728D3-9BDD-033A-327C-A31770D22B1E}"/>
              </a:ext>
            </a:extLst>
          </p:cNvPr>
          <p:cNvSpPr/>
          <p:nvPr/>
        </p:nvSpPr>
        <p:spPr>
          <a:xfrm>
            <a:off x="641105" y="1748159"/>
            <a:ext cx="705990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Atul Gawande's surgery checklist improved surgical outcomes.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E2441-532C-ECB7-055B-5BAC022575FD}"/>
              </a:ext>
            </a:extLst>
          </p:cNvPr>
          <p:cNvSpPr/>
          <p:nvPr/>
        </p:nvSpPr>
        <p:spPr>
          <a:xfrm>
            <a:off x="631635" y="2113025"/>
            <a:ext cx="683750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Something as simple as a checklist of standards-of-care for diabetes also improves outcomes.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4BF63-77B1-DDC3-13D6-AEAACEE48CBE}"/>
              </a:ext>
            </a:extLst>
          </p:cNvPr>
          <p:cNvSpPr/>
          <p:nvPr/>
        </p:nvSpPr>
        <p:spPr>
          <a:xfrm>
            <a:off x="165682" y="3196237"/>
            <a:ext cx="364684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Guideline-Based Screenings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EAFDC-6EDD-CDE4-7EA0-5F458F8E9D39}"/>
              </a:ext>
            </a:extLst>
          </p:cNvPr>
          <p:cNvSpPr/>
          <p:nvPr/>
        </p:nvSpPr>
        <p:spPr>
          <a:xfrm>
            <a:off x="631636" y="3559411"/>
            <a:ext cx="450081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 and gender appropriate screenings.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F5986-C135-0AFD-F246-4DEB9154D563}"/>
              </a:ext>
            </a:extLst>
          </p:cNvPr>
          <p:cNvSpPr/>
          <p:nvPr/>
        </p:nvSpPr>
        <p:spPr>
          <a:xfrm>
            <a:off x="631636" y="3922585"/>
            <a:ext cx="676310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Hypertension, high cholesterol, depression, cigarette smoking, alcohol abuse and other health concerns.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4F07A1-A058-D552-C95C-BBA07AB508E8}"/>
              </a:ext>
            </a:extLst>
          </p:cNvPr>
          <p:cNvSpPr/>
          <p:nvPr/>
        </p:nvSpPr>
        <p:spPr>
          <a:xfrm>
            <a:off x="641105" y="4562758"/>
            <a:ext cx="648637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Vital to preventing disability, suffering and even death in those with diabetes.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72331F-AA51-6CF6-30AA-F78C1687B8F7}"/>
              </a:ext>
            </a:extLst>
          </p:cNvPr>
          <p:cNvSpPr/>
          <p:nvPr/>
        </p:nvSpPr>
        <p:spPr>
          <a:xfrm>
            <a:off x="165682" y="5221894"/>
            <a:ext cx="730346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Shared Decision-Making and counselling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F1811B-0054-BF73-45DF-57BEFFA0F8F3}"/>
              </a:ext>
            </a:extLst>
          </p:cNvPr>
          <p:cNvSpPr/>
          <p:nvPr/>
        </p:nvSpPr>
        <p:spPr>
          <a:xfrm>
            <a:off x="631637" y="5566105"/>
            <a:ext cx="691708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collaborative dialogue between patient and physician around what are reasonable Management Options for Each Individual.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4D9BEF-A19C-0DC8-DAE9-03F99E7163F1}"/>
              </a:ext>
            </a:extLst>
          </p:cNvPr>
          <p:cNvSpPr/>
          <p:nvPr/>
        </p:nvSpPr>
        <p:spPr>
          <a:xfrm>
            <a:off x="631637" y="6206274"/>
            <a:ext cx="7069374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Everyone's situation is unique, and that uniqueness must be considered in the care plan.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8658F-07FE-F808-C53E-BCC827B23B63}"/>
              </a:ext>
            </a:extLst>
          </p:cNvPr>
          <p:cNvGrpSpPr/>
          <p:nvPr/>
        </p:nvGrpSpPr>
        <p:grpSpPr>
          <a:xfrm rot="10800000">
            <a:off x="7882756" y="1621687"/>
            <a:ext cx="634623" cy="5138585"/>
            <a:chOff x="6005702" y="566419"/>
            <a:chExt cx="2674207" cy="125398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492F14-E61C-FBE8-12DC-D774F9E827BB}"/>
                </a:ext>
              </a:extLst>
            </p:cNvPr>
            <p:cNvCxnSpPr/>
            <p:nvPr/>
          </p:nvCxnSpPr>
          <p:spPr>
            <a:xfrm>
              <a:off x="8667207" y="566419"/>
              <a:ext cx="12699" cy="1253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B5B84-7838-CF24-B4D3-B7CC98F070A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5702" y="1400508"/>
              <a:ext cx="267420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3">
            <a:extLst>
              <a:ext uri="{FF2B5EF4-FFF2-40B4-BE49-F238E27FC236}">
                <a16:creationId xmlns:a16="http://schemas.microsoft.com/office/drawing/2014/main" id="{1015CA36-189A-C938-CA5B-DD186AA5908E}"/>
              </a:ext>
            </a:extLst>
          </p:cNvPr>
          <p:cNvSpPr txBox="1"/>
          <p:nvPr/>
        </p:nvSpPr>
        <p:spPr>
          <a:xfrm>
            <a:off x="8866599" y="3110062"/>
            <a:ext cx="2743199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Improvement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Achieving performance measures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F8D052-1893-153C-3D98-F637A9683FED}"/>
              </a:ext>
            </a:extLst>
          </p:cNvPr>
          <p:cNvSpPr/>
          <p:nvPr/>
        </p:nvSpPr>
        <p:spPr>
          <a:xfrm>
            <a:off x="8189028" y="5305283"/>
            <a:ext cx="3537624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Prolonged Consultation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care follow up consultations.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increase chronic care seeking events.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4857B4-1DA0-D296-2158-F20E7330C830}"/>
              </a:ext>
            </a:extLst>
          </p:cNvPr>
          <p:cNvSpPr/>
          <p:nvPr/>
        </p:nvSpPr>
        <p:spPr>
          <a:xfrm>
            <a:off x="7958066" y="4940974"/>
            <a:ext cx="730346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Health System and Funding Aspects</a:t>
            </a: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71D3D2B1-D95C-D827-A7B2-8275F98EBCBD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9D787-53E6-1203-3D30-6BE02C8AA4E6}"/>
              </a:ext>
            </a:extLst>
          </p:cNvPr>
          <p:cNvSpPr/>
          <p:nvPr/>
        </p:nvSpPr>
        <p:spPr>
          <a:xfrm>
            <a:off x="631636" y="2746888"/>
            <a:ext cx="593120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Patient Panel Manager or Dashboard</a:t>
            </a:r>
          </a:p>
        </p:txBody>
      </p:sp>
    </p:spTree>
    <p:extLst>
      <p:ext uri="{BB962C8B-B14F-4D97-AF65-F5344CB8AC3E}">
        <p14:creationId xmlns:p14="http://schemas.microsoft.com/office/powerpoint/2010/main" val="11281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5" progId="TCLayout.ActiveDocument.1">
                  <p:embed/>
                </p:oleObj>
              </mc:Choice>
              <mc:Fallback>
                <p:oleObj name="think-cell Slide" r:id="rId8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17" y="429129"/>
            <a:ext cx="9419547" cy="609398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and Advancing Care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Evidence-Based Practice-Management Strategies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864" y="267075"/>
            <a:ext cx="2024492" cy="727853"/>
          </a:xfrm>
          <a:prstGeom prst="rect">
            <a:avLst/>
          </a:prstGeom>
        </p:spPr>
      </p:pic>
      <p:sp>
        <p:nvSpPr>
          <p:cNvPr id="18" name="Rectangle 59">
            <a:extLst>
              <a:ext uri="{FF2B5EF4-FFF2-40B4-BE49-F238E27FC236}">
                <a16:creationId xmlns:a16="http://schemas.microsoft.com/office/drawing/2014/main" id="{8ADC5D9A-E3FF-AD8C-D75B-39FB4528717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8835" y="1886093"/>
            <a:ext cx="999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Measuring Quality of Care Delivery: A Pragmatic, Real-World approach.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B09E174B-F6C7-9815-4D2C-A8D9C13F26B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58835" y="2452222"/>
            <a:ext cx="99121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8446" name="Group 18445">
            <a:extLst>
              <a:ext uri="{FF2B5EF4-FFF2-40B4-BE49-F238E27FC236}">
                <a16:creationId xmlns:a16="http://schemas.microsoft.com/office/drawing/2014/main" id="{F1CD284C-E626-8EE4-DB90-B1334273971C}"/>
              </a:ext>
            </a:extLst>
          </p:cNvPr>
          <p:cNvGrpSpPr/>
          <p:nvPr/>
        </p:nvGrpSpPr>
        <p:grpSpPr>
          <a:xfrm>
            <a:off x="658835" y="1086027"/>
            <a:ext cx="3329282" cy="553998"/>
            <a:chOff x="562353" y="1097358"/>
            <a:chExt cx="2425072" cy="553998"/>
          </a:xfrm>
        </p:grpSpPr>
        <p:sp>
          <p:nvSpPr>
            <p:cNvPr id="7" name="Rectangle 59">
              <a:extLst>
                <a:ext uri="{FF2B5EF4-FFF2-40B4-BE49-F238E27FC236}">
                  <a16:creationId xmlns:a16="http://schemas.microsoft.com/office/drawing/2014/main" id="{DF217326-794B-A0E1-C41B-6CBD19BFCA4E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62353" y="1097358"/>
              <a:ext cx="242507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Arial"/>
                </a:rPr>
                <a:t>Presentation Outline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43" name="Line 60">
              <a:extLst>
                <a:ext uri="{FF2B5EF4-FFF2-40B4-BE49-F238E27FC236}">
                  <a16:creationId xmlns:a16="http://schemas.microsoft.com/office/drawing/2014/main" id="{F2A81ABC-2A9B-4B2D-9EFA-790B14C66331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62353" y="1651356"/>
              <a:ext cx="242507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8" name="Picture 2" descr="GGPF.co.za">
            <a:extLst>
              <a:ext uri="{FF2B5EF4-FFF2-40B4-BE49-F238E27FC236}">
                <a16:creationId xmlns:a16="http://schemas.microsoft.com/office/drawing/2014/main" id="{AE9D2F82-5E7A-EF4A-333A-6ADDDC9D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08" y="6020480"/>
            <a:ext cx="1408488" cy="7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24306D-4936-A38C-565F-7F0E2B2FA404}"/>
              </a:ext>
            </a:extLst>
          </p:cNvPr>
          <p:cNvSpPr/>
          <p:nvPr/>
        </p:nvSpPr>
        <p:spPr>
          <a:xfrm>
            <a:off x="1325314" y="2923292"/>
            <a:ext cx="8918357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Components of Care Management applied within a Care Episode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C4F69-B170-145D-6085-CD802433333C}"/>
              </a:ext>
            </a:extLst>
          </p:cNvPr>
          <p:cNvSpPr/>
          <p:nvPr/>
        </p:nvSpPr>
        <p:spPr>
          <a:xfrm>
            <a:off x="1325314" y="4029289"/>
            <a:ext cx="9380694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Evidence-based and practical approach to integrating technology solutions within one's practice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FB27F-13A5-DA76-9EFD-2B2249DA504F}"/>
              </a:ext>
            </a:extLst>
          </p:cNvPr>
          <p:cNvSpPr/>
          <p:nvPr/>
        </p:nvSpPr>
        <p:spPr>
          <a:xfrm>
            <a:off x="1325314" y="3497953"/>
            <a:ext cx="920802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Delivery Investment and Quality of Care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01209-7DCF-A2FE-4671-B5FEBF365A01}"/>
              </a:ext>
            </a:extLst>
          </p:cNvPr>
          <p:cNvSpPr/>
          <p:nvPr/>
        </p:nvSpPr>
        <p:spPr>
          <a:xfrm>
            <a:off x="2095395" y="4990273"/>
            <a:ext cx="895266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the Gartner Hype-Cycle as it relates to Health-Technology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10E9F-E384-98E6-B698-8F71F178CF5C}"/>
              </a:ext>
            </a:extLst>
          </p:cNvPr>
          <p:cNvSpPr/>
          <p:nvPr/>
        </p:nvSpPr>
        <p:spPr>
          <a:xfrm>
            <a:off x="2123457" y="6063159"/>
            <a:ext cx="895266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Advancing Chronic Care Outcomes through outgoing Virtual Care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9940C-EFF0-5ECD-71FB-0467B59410DA}"/>
              </a:ext>
            </a:extLst>
          </p:cNvPr>
          <p:cNvSpPr/>
          <p:nvPr/>
        </p:nvSpPr>
        <p:spPr>
          <a:xfrm>
            <a:off x="2123457" y="5526716"/>
            <a:ext cx="989089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EHR duplication, clinician administrative burden decreasing quality of care.</a:t>
            </a:r>
          </a:p>
        </p:txBody>
      </p:sp>
    </p:spTree>
    <p:extLst>
      <p:ext uri="{BB962C8B-B14F-4D97-AF65-F5344CB8AC3E}">
        <p14:creationId xmlns:p14="http://schemas.microsoft.com/office/powerpoint/2010/main" val="225050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5" progId="TCLayout.ActiveDocument.1">
                  <p:embed/>
                </p:oleObj>
              </mc:Choice>
              <mc:Fallback>
                <p:oleObj name="think-cell Slide" r:id="rId5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00" y="238108"/>
            <a:ext cx="10102391" cy="304699"/>
          </a:xfrm>
        </p:spPr>
        <p:txBody>
          <a:bodyPr vert="horz"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Roll Of The Administrator, Funder Or Health System Designer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0F28324-40E5-8373-95F4-3F0841AC5613}"/>
              </a:ext>
            </a:extLst>
          </p:cNvPr>
          <p:cNvSpPr txBox="1">
            <a:spLocks/>
          </p:cNvSpPr>
          <p:nvPr/>
        </p:nvSpPr>
        <p:spPr>
          <a:xfrm>
            <a:off x="8550059" y="6275492"/>
            <a:ext cx="2743200" cy="365125"/>
          </a:xfrm>
          <a:prstGeom prst="rect">
            <a:avLst/>
          </a:prstGeom>
          <a:solidFill>
            <a:srgbClr val="B8092E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Fac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A5749-B039-9947-9A59-05EE8281E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03783D-04EF-3C9C-9E70-59CAF5D615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30" t="7837" r="4959" b="3728"/>
          <a:stretch/>
        </p:blipFill>
        <p:spPr>
          <a:xfrm>
            <a:off x="134900" y="3229671"/>
            <a:ext cx="5773084" cy="349542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BC5F9C8-0113-E4DA-11C4-C37F1116A327}"/>
              </a:ext>
            </a:extLst>
          </p:cNvPr>
          <p:cNvSpPr txBox="1">
            <a:spLocks/>
          </p:cNvSpPr>
          <p:nvPr/>
        </p:nvSpPr>
        <p:spPr>
          <a:xfrm>
            <a:off x="220265" y="1305073"/>
            <a:ext cx="3952204" cy="6924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provider capacity and care intensity directly linked to: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1734A7-29FB-1B67-2681-CCFA5E1DA1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35" t="2116" r="5977" b="3738"/>
          <a:stretch/>
        </p:blipFill>
        <p:spPr>
          <a:xfrm>
            <a:off x="6096000" y="3429000"/>
            <a:ext cx="5549545" cy="329609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193905D-D457-6152-5BFE-2E33FF79C633}"/>
              </a:ext>
            </a:extLst>
          </p:cNvPr>
          <p:cNvSpPr txBox="1">
            <a:spLocks/>
          </p:cNvSpPr>
          <p:nvPr/>
        </p:nvSpPr>
        <p:spPr>
          <a:xfrm>
            <a:off x="817344" y="2027375"/>
            <a:ext cx="3952204" cy="6169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quality of care and clinical outcomes.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7D6060-5CA4-AF96-7C16-48BFA02303C0}"/>
              </a:ext>
            </a:extLst>
          </p:cNvPr>
          <p:cNvSpPr txBox="1">
            <a:spLocks/>
          </p:cNvSpPr>
          <p:nvPr/>
        </p:nvSpPr>
        <p:spPr>
          <a:xfrm>
            <a:off x="817344" y="2627622"/>
            <a:ext cx="3952204" cy="372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overall resource spend.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789C0-81E4-B6CE-F8B7-415749051F97}"/>
              </a:ext>
            </a:extLst>
          </p:cNvPr>
          <p:cNvSpPr/>
          <p:nvPr/>
        </p:nvSpPr>
        <p:spPr>
          <a:xfrm>
            <a:off x="6144369" y="1305073"/>
            <a:ext cx="58273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Primary care investment saves money.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Retrospective Case study: Rhode Island Health Care System (Health AF, 2019)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Doubled primary care health care spent, showed relative decrease in overall healthcare cost by 20-30%.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F965B3-2B03-5958-31A3-55A683B1D7EA}"/>
              </a:ext>
            </a:extLst>
          </p:cNvPr>
          <p:cNvSpPr txBox="1">
            <a:spLocks/>
          </p:cNvSpPr>
          <p:nvPr/>
        </p:nvSpPr>
        <p:spPr>
          <a:xfrm>
            <a:off x="159723" y="596353"/>
            <a:ext cx="11751471" cy="4499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Delivery Investment Leading To Downstream Cost Savings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9DF453-EB99-3A50-E045-FD0D2F5E6A1E}"/>
              </a:ext>
            </a:extLst>
          </p:cNvPr>
          <p:cNvCxnSpPr>
            <a:cxnSpLocks/>
          </p:cNvCxnSpPr>
          <p:nvPr/>
        </p:nvCxnSpPr>
        <p:spPr>
          <a:xfrm>
            <a:off x="6019105" y="1267151"/>
            <a:ext cx="0" cy="18845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1880C7-6B73-F16A-5E94-B8A67372E267}"/>
              </a:ext>
            </a:extLst>
          </p:cNvPr>
          <p:cNvCxnSpPr>
            <a:cxnSpLocks/>
          </p:cNvCxnSpPr>
          <p:nvPr/>
        </p:nvCxnSpPr>
        <p:spPr>
          <a:xfrm>
            <a:off x="6035459" y="3168730"/>
            <a:ext cx="54777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60">
            <a:extLst>
              <a:ext uri="{FF2B5EF4-FFF2-40B4-BE49-F238E27FC236}">
                <a16:creationId xmlns:a16="http://schemas.microsoft.com/office/drawing/2014/main" id="{7D4F815B-86DE-4973-E570-03D2049E4F8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9723" y="1061496"/>
            <a:ext cx="8778794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3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2" y="262840"/>
            <a:ext cx="8708616" cy="609398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62B632-515E-8A32-FEEB-40F21CCB2560}"/>
              </a:ext>
            </a:extLst>
          </p:cNvPr>
          <p:cNvGrpSpPr/>
          <p:nvPr/>
        </p:nvGrpSpPr>
        <p:grpSpPr>
          <a:xfrm>
            <a:off x="157982" y="1018763"/>
            <a:ext cx="11728389" cy="321381"/>
            <a:chOff x="1895194" y="1228202"/>
            <a:chExt cx="1835637" cy="321381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840BE181-E4A6-CB64-72DD-4EAA3A4DB988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28202"/>
              <a:ext cx="17443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Evidence-based and Approach To Integrating Technology Solutions Within One's Practice </a:t>
              </a:r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77DDB2C8-9226-03B2-1DB5-8124570882C4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49583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434C6-379E-78DE-04D6-70D9F4566916}"/>
              </a:ext>
            </a:extLst>
          </p:cNvPr>
          <p:cNvGrpSpPr/>
          <p:nvPr/>
        </p:nvGrpSpPr>
        <p:grpSpPr>
          <a:xfrm>
            <a:off x="376730" y="2157355"/>
            <a:ext cx="10852924" cy="4700645"/>
            <a:chOff x="376730" y="1777852"/>
            <a:chExt cx="10852924" cy="4700645"/>
          </a:xfrm>
        </p:grpSpPr>
        <p:pic>
          <p:nvPicPr>
            <p:cNvPr id="17" name="Picture 2" descr="image.png">
              <a:extLst>
                <a:ext uri="{FF2B5EF4-FFF2-40B4-BE49-F238E27FC236}">
                  <a16:creationId xmlns:a16="http://schemas.microsoft.com/office/drawing/2014/main" id="{6121E734-F7BB-4E3E-9E5A-33A0F9BFE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30" y="1777852"/>
              <a:ext cx="6935993" cy="470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7120D3-1C0C-F819-377F-C99B48A5D682}"/>
                </a:ext>
              </a:extLst>
            </p:cNvPr>
            <p:cNvSpPr/>
            <p:nvPr/>
          </p:nvSpPr>
          <p:spPr>
            <a:xfrm>
              <a:off x="7676611" y="2882436"/>
              <a:ext cx="3553043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Telemedicine and Virtual Care Application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E5DFCC-153F-4D9A-B85A-9FFE3131D658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>
              <a:off x="6096000" y="2269352"/>
              <a:ext cx="1580611" cy="1522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198DE-0C66-35C9-A7C4-A06398875D1B}"/>
                </a:ext>
              </a:extLst>
            </p:cNvPr>
            <p:cNvSpPr/>
            <p:nvPr/>
          </p:nvSpPr>
          <p:spPr>
            <a:xfrm>
              <a:off x="7676611" y="3712675"/>
              <a:ext cx="3306464" cy="8309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 facing Electronic Health Record keeping and Application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B43A78-9F5E-0BB8-8959-C3F6C7839AC2}"/>
                </a:ext>
              </a:extLst>
            </p:cNvPr>
            <p:cNvSpPr/>
            <p:nvPr/>
          </p:nvSpPr>
          <p:spPr>
            <a:xfrm>
              <a:off x="7676611" y="1992353"/>
              <a:ext cx="330646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of Drone Based Delivery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549C23-3A6E-1DC5-106C-B9618BCED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5290" y="3049497"/>
              <a:ext cx="2981321" cy="13279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3E7F40-298B-D3DD-4D7B-BA7C10C5B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390" y="3874141"/>
              <a:ext cx="3161221" cy="669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199C87D-B3CF-6FCF-E501-D456371C9007}"/>
              </a:ext>
            </a:extLst>
          </p:cNvPr>
          <p:cNvSpPr/>
          <p:nvPr/>
        </p:nvSpPr>
        <p:spPr>
          <a:xfrm>
            <a:off x="861611" y="1770347"/>
            <a:ext cx="830317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Understanding and Applying the Gartner Technology Hype-Cycle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4D28DAF6-FA9C-0A73-ACDA-6AB72726F9AF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pic>
        <p:nvPicPr>
          <p:cNvPr id="8" name="Picture 2" descr="GGPF.co.za">
            <a:extLst>
              <a:ext uri="{FF2B5EF4-FFF2-40B4-BE49-F238E27FC236}">
                <a16:creationId xmlns:a16="http://schemas.microsoft.com/office/drawing/2014/main" id="{57BC25A7-A5C9-755A-D428-A76A7E16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39" y="6126700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A96C6F-36B1-A4EB-8DAC-6E127C119C2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397611" y="2657016"/>
            <a:ext cx="1746505" cy="455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209DAD-533C-D831-B21F-7C3C0B58D6BB}"/>
              </a:ext>
            </a:extLst>
          </p:cNvPr>
          <p:cNvSpPr/>
          <p:nvPr/>
        </p:nvSpPr>
        <p:spPr>
          <a:xfrm>
            <a:off x="4144116" y="2518516"/>
            <a:ext cx="330646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Metaverse</a:t>
            </a:r>
          </a:p>
        </p:txBody>
      </p:sp>
    </p:spTree>
    <p:extLst>
      <p:ext uri="{BB962C8B-B14F-4D97-AF65-F5344CB8AC3E}">
        <p14:creationId xmlns:p14="http://schemas.microsoft.com/office/powerpoint/2010/main" val="226998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EF594D1-ABE2-82B5-211B-88B8DD371D1D}"/>
              </a:ext>
            </a:extLst>
          </p:cNvPr>
          <p:cNvSpPr txBox="1"/>
          <p:nvPr/>
        </p:nvSpPr>
        <p:spPr>
          <a:xfrm>
            <a:off x="582027" y="1707169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sp>
        <p:nvSpPr>
          <p:cNvPr id="3" name="Textfeld 33">
            <a:extLst>
              <a:ext uri="{FF2B5EF4-FFF2-40B4-BE49-F238E27FC236}">
                <a16:creationId xmlns:a16="http://schemas.microsoft.com/office/drawing/2014/main" id="{4BCB4DAA-DA78-C85D-5C0A-3DC4121BF8E5}"/>
              </a:ext>
            </a:extLst>
          </p:cNvPr>
          <p:cNvSpPr txBox="1"/>
          <p:nvPr/>
        </p:nvSpPr>
        <p:spPr>
          <a:xfrm>
            <a:off x="2733758" y="6233156"/>
            <a:ext cx="5609093" cy="227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participating provider adherence.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140AD2EB-9109-FE70-209E-37CB567BF975}"/>
              </a:ext>
            </a:extLst>
          </p:cNvPr>
          <p:cNvSpPr txBox="1"/>
          <p:nvPr/>
        </p:nvSpPr>
        <p:spPr>
          <a:xfrm>
            <a:off x="2733759" y="3732930"/>
            <a:ext cx="5609093" cy="353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provider administrative burden.</a:t>
            </a:r>
          </a:p>
        </p:txBody>
      </p:sp>
      <p:sp>
        <p:nvSpPr>
          <p:cNvPr id="8" name="Textfeld 33">
            <a:extLst>
              <a:ext uri="{FF2B5EF4-FFF2-40B4-BE49-F238E27FC236}">
                <a16:creationId xmlns:a16="http://schemas.microsoft.com/office/drawing/2014/main" id="{332C7674-0E2B-4383-1455-6DD1140BF677}"/>
              </a:ext>
            </a:extLst>
          </p:cNvPr>
          <p:cNvSpPr txBox="1"/>
          <p:nvPr/>
        </p:nvSpPr>
        <p:spPr>
          <a:xfrm>
            <a:off x="3276686" y="4228036"/>
            <a:ext cx="4256544" cy="308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doctor-patient time spent.</a:t>
            </a:r>
          </a:p>
        </p:txBody>
      </p:sp>
      <p:sp>
        <p:nvSpPr>
          <p:cNvPr id="9" name="Textfeld 33">
            <a:extLst>
              <a:ext uri="{FF2B5EF4-FFF2-40B4-BE49-F238E27FC236}">
                <a16:creationId xmlns:a16="http://schemas.microsoft.com/office/drawing/2014/main" id="{BD94B61E-B564-B48A-6AE5-E19560A0FBF3}"/>
              </a:ext>
            </a:extLst>
          </p:cNvPr>
          <p:cNvSpPr txBox="1"/>
          <p:nvPr/>
        </p:nvSpPr>
        <p:spPr>
          <a:xfrm>
            <a:off x="3276685" y="4678613"/>
            <a:ext cx="7895093" cy="353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doctor-patient shared decision making and dialogue.</a:t>
            </a:r>
          </a:p>
        </p:txBody>
      </p:sp>
      <p:sp>
        <p:nvSpPr>
          <p:cNvPr id="10" name="Textfeld 33">
            <a:extLst>
              <a:ext uri="{FF2B5EF4-FFF2-40B4-BE49-F238E27FC236}">
                <a16:creationId xmlns:a16="http://schemas.microsoft.com/office/drawing/2014/main" id="{09B94C05-68FD-4DBC-C49A-B1889FA845D5}"/>
              </a:ext>
            </a:extLst>
          </p:cNvPr>
          <p:cNvSpPr txBox="1"/>
          <p:nvPr/>
        </p:nvSpPr>
        <p:spPr>
          <a:xfrm>
            <a:off x="3276685" y="5173720"/>
            <a:ext cx="5723393" cy="353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physician fatigue.</a:t>
            </a:r>
          </a:p>
        </p:txBody>
      </p:sp>
      <p:sp>
        <p:nvSpPr>
          <p:cNvPr id="7" name="Textfeld 33">
            <a:extLst>
              <a:ext uri="{FF2B5EF4-FFF2-40B4-BE49-F238E27FC236}">
                <a16:creationId xmlns:a16="http://schemas.microsoft.com/office/drawing/2014/main" id="{BA2E02AD-8745-7B02-5A88-A249AB079881}"/>
              </a:ext>
            </a:extLst>
          </p:cNvPr>
          <p:cNvSpPr txBox="1"/>
          <p:nvPr/>
        </p:nvSpPr>
        <p:spPr>
          <a:xfrm>
            <a:off x="2733760" y="5738049"/>
            <a:ext cx="7201350" cy="227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overall Quality of Care and clinical outcomes.</a:t>
            </a:r>
          </a:p>
        </p:txBody>
      </p:sp>
      <p:sp>
        <p:nvSpPr>
          <p:cNvPr id="11" name="Textfeld 33">
            <a:extLst>
              <a:ext uri="{FF2B5EF4-FFF2-40B4-BE49-F238E27FC236}">
                <a16:creationId xmlns:a16="http://schemas.microsoft.com/office/drawing/2014/main" id="{F881E8C7-3AE9-8648-598B-5DCC2B6FCEAF}"/>
              </a:ext>
            </a:extLst>
          </p:cNvPr>
          <p:cNvSpPr txBox="1"/>
          <p:nvPr/>
        </p:nvSpPr>
        <p:spPr>
          <a:xfrm>
            <a:off x="308522" y="885821"/>
            <a:ext cx="9525966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7CEE8E04-3262-D7C1-FA2A-E99E44259E10}"/>
              </a:ext>
            </a:extLst>
          </p:cNvPr>
          <p:cNvSpPr txBox="1"/>
          <p:nvPr/>
        </p:nvSpPr>
        <p:spPr>
          <a:xfrm>
            <a:off x="1654972" y="2123355"/>
            <a:ext cx="6902310" cy="617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Doctor keeping notes on own clinical record keeping interface: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EMR or physical.</a:t>
            </a:r>
          </a:p>
        </p:txBody>
      </p:sp>
      <p:sp>
        <p:nvSpPr>
          <p:cNvPr id="14" name="Textfeld 33">
            <a:extLst>
              <a:ext uri="{FF2B5EF4-FFF2-40B4-BE49-F238E27FC236}">
                <a16:creationId xmlns:a16="http://schemas.microsoft.com/office/drawing/2014/main" id="{4C7CE989-8733-2765-407D-79784BB4C9A0}"/>
              </a:ext>
            </a:extLst>
          </p:cNvPr>
          <p:cNvSpPr txBox="1"/>
          <p:nvPr/>
        </p:nvSpPr>
        <p:spPr>
          <a:xfrm>
            <a:off x="1654972" y="2785597"/>
            <a:ext cx="7093461" cy="664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expectation on provider to input clinical information again into a separate interface.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6648BB-7E3A-DD88-2544-F0DB59ACD54E}"/>
              </a:ext>
            </a:extLst>
          </p:cNvPr>
          <p:cNvCxnSpPr>
            <a:cxnSpLocks/>
          </p:cNvCxnSpPr>
          <p:nvPr/>
        </p:nvCxnSpPr>
        <p:spPr>
          <a:xfrm>
            <a:off x="186732" y="1475324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D0032C-1E2D-77B6-4036-27725030CA52}"/>
              </a:ext>
            </a:extLst>
          </p:cNvPr>
          <p:cNvCxnSpPr>
            <a:cxnSpLocks/>
          </p:cNvCxnSpPr>
          <p:nvPr/>
        </p:nvCxnSpPr>
        <p:spPr>
          <a:xfrm>
            <a:off x="186732" y="3477519"/>
            <a:ext cx="115004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E80D8-AB6E-B189-16A0-7EA9EA0F6BED}"/>
              </a:ext>
            </a:extLst>
          </p:cNvPr>
          <p:cNvSpPr/>
          <p:nvPr/>
        </p:nvSpPr>
        <p:spPr>
          <a:xfrm>
            <a:off x="504825" y="3750672"/>
            <a:ext cx="1598847" cy="28372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Double EMR Input Issues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C38ECBD-F5D9-9AE2-B338-C8677F951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33" y="1803328"/>
            <a:ext cx="789479" cy="739087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326BF6E8-3FB2-9986-DE00-8E9D1B01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94" y="1784167"/>
            <a:ext cx="893584" cy="83265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0774E7-0D85-3DC3-F56D-6D2F0732A427}"/>
              </a:ext>
            </a:extLst>
          </p:cNvPr>
          <p:cNvCxnSpPr>
            <a:cxnSpLocks/>
          </p:cNvCxnSpPr>
          <p:nvPr/>
        </p:nvCxnSpPr>
        <p:spPr>
          <a:xfrm>
            <a:off x="9652351" y="2373023"/>
            <a:ext cx="9743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0FBE27C3-01A5-B1E1-E8B6-A1186B13F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94" y="2596342"/>
            <a:ext cx="893584" cy="83265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450A31-9C98-25CA-8ECC-DC048B83D6B5}"/>
              </a:ext>
            </a:extLst>
          </p:cNvPr>
          <p:cNvCxnSpPr>
            <a:cxnSpLocks/>
          </p:cNvCxnSpPr>
          <p:nvPr/>
        </p:nvCxnSpPr>
        <p:spPr>
          <a:xfrm>
            <a:off x="9652351" y="3185198"/>
            <a:ext cx="9743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33">
            <a:extLst>
              <a:ext uri="{FF2B5EF4-FFF2-40B4-BE49-F238E27FC236}">
                <a16:creationId xmlns:a16="http://schemas.microsoft.com/office/drawing/2014/main" id="{FD05214F-D9AC-73F3-0ED2-E19888D8442C}"/>
              </a:ext>
            </a:extLst>
          </p:cNvPr>
          <p:cNvSpPr txBox="1"/>
          <p:nvPr/>
        </p:nvSpPr>
        <p:spPr>
          <a:xfrm>
            <a:off x="9686503" y="2944060"/>
            <a:ext cx="618477" cy="385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3" name="Textfeld 33">
            <a:extLst>
              <a:ext uri="{FF2B5EF4-FFF2-40B4-BE49-F238E27FC236}">
                <a16:creationId xmlns:a16="http://schemas.microsoft.com/office/drawing/2014/main" id="{7D3E6809-C25F-0C09-7774-F137183AA4C2}"/>
              </a:ext>
            </a:extLst>
          </p:cNvPr>
          <p:cNvSpPr txBox="1"/>
          <p:nvPr/>
        </p:nvSpPr>
        <p:spPr>
          <a:xfrm>
            <a:off x="9674124" y="2095802"/>
            <a:ext cx="618477" cy="385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B04A4F-5D21-2803-850A-F6228DBB68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35110" y="159505"/>
            <a:ext cx="1951261" cy="52865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74E23985-EBEE-E965-B209-D5DE6D444B27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65E2B6-A4BB-665D-8BF2-14F6CB6C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2" y="262840"/>
            <a:ext cx="8708616" cy="609398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lang="en-US" dirty="0"/>
          </a:p>
        </p:txBody>
      </p:sp>
      <p:pic>
        <p:nvPicPr>
          <p:cNvPr id="26" name="Picture 2" descr="GGPF.co.za">
            <a:extLst>
              <a:ext uri="{FF2B5EF4-FFF2-40B4-BE49-F238E27FC236}">
                <a16:creationId xmlns:a16="http://schemas.microsoft.com/office/drawing/2014/main" id="{1FA07A79-B3AA-EFAD-F4FB-E15B254E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39" y="6126700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45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85BFB8-4214-12B7-2D14-ECF630FB16E4}"/>
              </a:ext>
            </a:extLst>
          </p:cNvPr>
          <p:cNvSpPr txBox="1">
            <a:spLocks/>
          </p:cNvSpPr>
          <p:nvPr/>
        </p:nvSpPr>
        <p:spPr>
          <a:xfrm>
            <a:off x="308522" y="303634"/>
            <a:ext cx="9830981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EMR Strategy Overview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36BD90ED-7317-1BC7-8CF0-521E4C05CE0C}"/>
              </a:ext>
            </a:extLst>
          </p:cNvPr>
          <p:cNvSpPr txBox="1"/>
          <p:nvPr/>
        </p:nvSpPr>
        <p:spPr>
          <a:xfrm>
            <a:off x="308522" y="749015"/>
            <a:ext cx="9830980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2A39B5-355B-A2D1-F245-A57FF47C2E51}"/>
              </a:ext>
            </a:extLst>
          </p:cNvPr>
          <p:cNvCxnSpPr>
            <a:cxnSpLocks/>
          </p:cNvCxnSpPr>
          <p:nvPr/>
        </p:nvCxnSpPr>
        <p:spPr>
          <a:xfrm>
            <a:off x="0" y="1555509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3">
            <a:extLst>
              <a:ext uri="{FF2B5EF4-FFF2-40B4-BE49-F238E27FC236}">
                <a16:creationId xmlns:a16="http://schemas.microsoft.com/office/drawing/2014/main" id="{72A65CD9-E274-CBEA-BCB3-DB266C991B9D}"/>
              </a:ext>
            </a:extLst>
          </p:cNvPr>
          <p:cNvSpPr txBox="1"/>
          <p:nvPr/>
        </p:nvSpPr>
        <p:spPr>
          <a:xfrm>
            <a:off x="308522" y="2893454"/>
            <a:ext cx="11580721" cy="1200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Physician burnout contributor: Completing too many administrative tasks</a:t>
            </a:r>
            <a:b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 doctors with physician burnout,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60 percent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say too many bureaucratic tasks such as charting and paperwork are to blame. 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About a third say that the “computerization of the practice” or the rise of electronic health records (EHR) are one of the largest contributors to physician burnout.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33">
            <a:extLst>
              <a:ext uri="{FF2B5EF4-FFF2-40B4-BE49-F238E27FC236}">
                <a16:creationId xmlns:a16="http://schemas.microsoft.com/office/drawing/2014/main" id="{4064E6DB-07BC-9313-136D-E6CC9F545EED}"/>
              </a:ext>
            </a:extLst>
          </p:cNvPr>
          <p:cNvSpPr txBox="1"/>
          <p:nvPr/>
        </p:nvSpPr>
        <p:spPr>
          <a:xfrm>
            <a:off x="308522" y="4346690"/>
            <a:ext cx="11386142" cy="955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 found that physicians </a:t>
            </a:r>
            <a:r>
              <a:rPr lang="en-US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spent 49.2 percent of their office day on EHRs </a:t>
            </a: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desk work.</a:t>
            </a:r>
            <a:r>
              <a:rPr lang="en-US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every hour the physicians spent facing their patients, they spent </a:t>
            </a:r>
            <a:r>
              <a:rPr lang="en-US" b="1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nearly 2 additional hours facing the computer, entering data</a:t>
            </a:r>
            <a:r>
              <a:rPr lang="en-US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33">
            <a:extLst>
              <a:ext uri="{FF2B5EF4-FFF2-40B4-BE49-F238E27FC236}">
                <a16:creationId xmlns:a16="http://schemas.microsoft.com/office/drawing/2014/main" id="{F40DCB95-2E74-3719-7B2B-223C50289858}"/>
              </a:ext>
            </a:extLst>
          </p:cNvPr>
          <p:cNvSpPr txBox="1"/>
          <p:nvPr/>
        </p:nvSpPr>
        <p:spPr>
          <a:xfrm>
            <a:off x="308522" y="5555442"/>
            <a:ext cx="11386142" cy="879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EHRs have evolved into data-collection devices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HIPAA and other government regulations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0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”“Consequently, they focus more on processes than on outcomes, 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adding to the physician's workload while not improving patient care”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3">
            <a:extLst>
              <a:ext uri="{FF2B5EF4-FFF2-40B4-BE49-F238E27FC236}">
                <a16:creationId xmlns:a16="http://schemas.microsoft.com/office/drawing/2014/main" id="{AAE2A1B8-741A-44FE-4328-14510792A900}"/>
              </a:ext>
            </a:extLst>
          </p:cNvPr>
          <p:cNvSpPr txBox="1"/>
          <p:nvPr/>
        </p:nvSpPr>
        <p:spPr>
          <a:xfrm>
            <a:off x="308523" y="1980024"/>
            <a:ext cx="11580720" cy="606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There is building resentment against the shackles of the present EHR; every additional click inflicts a nick on physicians' morale.”</a:t>
            </a:r>
            <a:r>
              <a:rPr lang="en-US" i="0" u="sng" baseline="30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D8189862-A51B-8018-C6C5-A62E5C6A7549}"/>
              </a:ext>
            </a:extLst>
          </p:cNvPr>
          <p:cNvSpPr txBox="1"/>
          <p:nvPr/>
        </p:nvSpPr>
        <p:spPr>
          <a:xfrm>
            <a:off x="308522" y="1173086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C95D5-1570-FBA1-9AD5-3A99F584B4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E9C3742-E6D3-F9C1-4625-C38DF23A52D9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pic>
        <p:nvPicPr>
          <p:cNvPr id="14" name="Picture 2" descr="GGPF.co.za">
            <a:extLst>
              <a:ext uri="{FF2B5EF4-FFF2-40B4-BE49-F238E27FC236}">
                <a16:creationId xmlns:a16="http://schemas.microsoft.com/office/drawing/2014/main" id="{CA868597-2F25-151B-2D14-976B185E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39" y="6126700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6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85BFB8-4214-12B7-2D14-ECF630FB16E4}"/>
              </a:ext>
            </a:extLst>
          </p:cNvPr>
          <p:cNvSpPr txBox="1">
            <a:spLocks/>
          </p:cNvSpPr>
          <p:nvPr/>
        </p:nvSpPr>
        <p:spPr>
          <a:xfrm>
            <a:off x="308522" y="303634"/>
            <a:ext cx="9830981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EMR Strategy Overview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36BD90ED-7317-1BC7-8CF0-521E4C05CE0C}"/>
              </a:ext>
            </a:extLst>
          </p:cNvPr>
          <p:cNvSpPr txBox="1"/>
          <p:nvPr/>
        </p:nvSpPr>
        <p:spPr>
          <a:xfrm>
            <a:off x="308522" y="749015"/>
            <a:ext cx="9903990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2A39B5-355B-A2D1-F245-A57FF47C2E51}"/>
              </a:ext>
            </a:extLst>
          </p:cNvPr>
          <p:cNvCxnSpPr>
            <a:cxnSpLocks/>
          </p:cNvCxnSpPr>
          <p:nvPr/>
        </p:nvCxnSpPr>
        <p:spPr>
          <a:xfrm>
            <a:off x="0" y="1555509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33">
            <a:extLst>
              <a:ext uri="{FF2B5EF4-FFF2-40B4-BE49-F238E27FC236}">
                <a16:creationId xmlns:a16="http://schemas.microsoft.com/office/drawing/2014/main" id="{3B546229-D24A-D0AF-89C2-07A4CF895A6F}"/>
              </a:ext>
            </a:extLst>
          </p:cNvPr>
          <p:cNvSpPr txBox="1"/>
          <p:nvPr/>
        </p:nvSpPr>
        <p:spPr>
          <a:xfrm>
            <a:off x="308522" y="2909890"/>
            <a:ext cx="11580720" cy="606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Re-engineering current EHRs will be difficult. In fact, </a:t>
            </a:r>
            <a:r>
              <a:rPr lang="en-US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Zulman</a:t>
            </a: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colleagues</a:t>
            </a:r>
            <a:r>
              <a:rPr lang="en-US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concluded that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in many clinical situations, patient care could be improved simply by “de-implementing” the EHR.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E2EC7EF4-0A6E-D754-D4EA-BA3694A00D95}"/>
              </a:ext>
            </a:extLst>
          </p:cNvPr>
          <p:cNvSpPr txBox="1"/>
          <p:nvPr/>
        </p:nvSpPr>
        <p:spPr>
          <a:xfrm>
            <a:off x="308522" y="1709605"/>
            <a:ext cx="11580720" cy="1200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sng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many physicians, the EHR has become the final straw. 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Although intended to overcome the flaws inherent in a paper-based system, the EHR has 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produced its own set of problems, perhaps the most important of which is the absence of social and behavioral factors fundamental to a patient's treatment response and health outcomes.”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3">
            <a:extLst>
              <a:ext uri="{FF2B5EF4-FFF2-40B4-BE49-F238E27FC236}">
                <a16:creationId xmlns:a16="http://schemas.microsoft.com/office/drawing/2014/main" id="{F5F5CBFD-3809-CD32-1CCD-5CE98B39F002}"/>
              </a:ext>
            </a:extLst>
          </p:cNvPr>
          <p:cNvSpPr txBox="1"/>
          <p:nvPr/>
        </p:nvSpPr>
        <p:spPr>
          <a:xfrm>
            <a:off x="305651" y="3529091"/>
            <a:ext cx="11580720" cy="2127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en-US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use of EHR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uniform standards for technical EHR certification.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Penalize vendors to ensure they develop high-quality products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support interoperability across multiple EHR systems with HHS mandating and imposing penalties to decertify systems that take part in actions that hinder true interoperability.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Minimize the 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role that doctors play in administrative tasks like non-meaningful EHR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031AABAF-7D4F-E970-D8A1-AEA8AB3C54E7}"/>
              </a:ext>
            </a:extLst>
          </p:cNvPr>
          <p:cNvSpPr txBox="1"/>
          <p:nvPr/>
        </p:nvSpPr>
        <p:spPr>
          <a:xfrm>
            <a:off x="305640" y="1162392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BD390-E356-3F86-18C7-53B8BF712C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D3AAE1-D3AE-707F-EE39-710E235E894B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17" name="Textfeld 33">
            <a:extLst>
              <a:ext uri="{FF2B5EF4-FFF2-40B4-BE49-F238E27FC236}">
                <a16:creationId xmlns:a16="http://schemas.microsoft.com/office/drawing/2014/main" id="{EF97B46A-C033-07E3-1609-D497A47F7D36}"/>
              </a:ext>
            </a:extLst>
          </p:cNvPr>
          <p:cNvSpPr txBox="1"/>
          <p:nvPr/>
        </p:nvSpPr>
        <p:spPr>
          <a:xfrm>
            <a:off x="1518083" y="5843233"/>
            <a:ext cx="8621420" cy="6288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Value Of Chronic Patient Panel Management and Dashboarding Software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 SyntoP EMR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45428084-B411-240F-16D1-59D7402C3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" y="5672657"/>
            <a:ext cx="893584" cy="83265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7C4EE4-2F90-CA7E-AF27-7C882790A761}"/>
              </a:ext>
            </a:extLst>
          </p:cNvPr>
          <p:cNvCxnSpPr>
            <a:cxnSpLocks/>
          </p:cNvCxnSpPr>
          <p:nvPr/>
        </p:nvCxnSpPr>
        <p:spPr>
          <a:xfrm>
            <a:off x="307437" y="5656247"/>
            <a:ext cx="933999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D2214C-2012-929C-E24B-5C7122EFDAA4}"/>
              </a:ext>
            </a:extLst>
          </p:cNvPr>
          <p:cNvCxnSpPr>
            <a:cxnSpLocks/>
          </p:cNvCxnSpPr>
          <p:nvPr/>
        </p:nvCxnSpPr>
        <p:spPr>
          <a:xfrm>
            <a:off x="307437" y="6610734"/>
            <a:ext cx="933999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GGPF.co.za">
            <a:extLst>
              <a:ext uri="{FF2B5EF4-FFF2-40B4-BE49-F238E27FC236}">
                <a16:creationId xmlns:a16="http://schemas.microsoft.com/office/drawing/2014/main" id="{F16BDF17-9D24-F932-9AE6-A5FEC245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39" y="6126700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09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4" imgH="345" progId="TCLayout.ActiveDocument.1">
                  <p:embed/>
                </p:oleObj>
              </mc:Choice>
              <mc:Fallback>
                <p:oleObj name="think-cell Slide" r:id="rId13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043D42-880D-439E-9BEB-73EE05772EE1}"/>
              </a:ext>
            </a:extLst>
          </p:cNvPr>
          <p:cNvGrpSpPr/>
          <p:nvPr/>
        </p:nvGrpSpPr>
        <p:grpSpPr>
          <a:xfrm>
            <a:off x="8249551" y="1028949"/>
            <a:ext cx="3921496" cy="249299"/>
            <a:chOff x="1895194" y="1255902"/>
            <a:chExt cx="1744300" cy="249299"/>
          </a:xfrm>
        </p:grpSpPr>
        <p:sp>
          <p:nvSpPr>
            <p:cNvPr id="102" name="Rectangle 59">
              <a:extLst>
                <a:ext uri="{FF2B5EF4-FFF2-40B4-BE49-F238E27FC236}">
                  <a16:creationId xmlns:a16="http://schemas.microsoft.com/office/drawing/2014/main" id="{D3ED1F5C-D4C8-4925-A186-721D6D700CF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CARE DELIVERY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03" name="Line 60">
              <a:extLst>
                <a:ext uri="{FF2B5EF4-FFF2-40B4-BE49-F238E27FC236}">
                  <a16:creationId xmlns:a16="http://schemas.microsoft.com/office/drawing/2014/main" id="{0DCC2B12-DDA2-4A3B-8DD5-5809D3AA3B42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15461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91938C3-9A44-42FC-AEED-E7F6228EFA2F}"/>
              </a:ext>
            </a:extLst>
          </p:cNvPr>
          <p:cNvGrpSpPr/>
          <p:nvPr/>
        </p:nvGrpSpPr>
        <p:grpSpPr>
          <a:xfrm>
            <a:off x="2092680" y="1009012"/>
            <a:ext cx="2447142" cy="269236"/>
            <a:chOff x="1895194" y="1255902"/>
            <a:chExt cx="1744300" cy="249299"/>
          </a:xfrm>
        </p:grpSpPr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1DD5EB04-5A58-48B0-ABE1-34DD91EF05B5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TYPE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11" name="Line 60">
              <a:extLst>
                <a:ext uri="{FF2B5EF4-FFF2-40B4-BE49-F238E27FC236}">
                  <a16:creationId xmlns:a16="http://schemas.microsoft.com/office/drawing/2014/main" id="{1A60EB76-408A-468C-A6C3-6AA9D7DC6772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08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2092679" y="1449666"/>
            <a:ext cx="24471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Increasing Access Day-to-Day Care Seeking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92679" y="2355901"/>
            <a:ext cx="2808093" cy="119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Quick simple access to VC by member, </a:t>
            </a:r>
            <a:r>
              <a:rPr lang="en-Z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APP</a:t>
            </a:r>
            <a:r>
              <a:rPr lang="en-Z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phone number, website.</a:t>
            </a:r>
          </a:p>
        </p:txBody>
      </p:sp>
      <p:sp>
        <p:nvSpPr>
          <p:cNvPr id="40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2092680" y="3784291"/>
            <a:ext cx="2252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Chronic disease follow up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49550" y="2123328"/>
            <a:ext cx="3579511" cy="14051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 Anchor Practice: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Virtual Care.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Navigate health system, trained telemedicine, EMR integration, clinical oversight, etc.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08523" y="130268"/>
            <a:ext cx="9283534" cy="637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Recent evidence on understanding Virtual Care, its </a:t>
            </a:r>
            <a:r>
              <a:rPr lang="en-ZA" sz="2400" b="1" u="sng" dirty="0"/>
              <a:t>benefits</a:t>
            </a:r>
            <a:r>
              <a:rPr lang="en-ZA" b="1" u="sng" dirty="0"/>
              <a:t> and where it is most useful within a Primary Care Delivery model.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4184" y="1459253"/>
            <a:ext cx="1354186" cy="20368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Day-to-Day Care Seeking</a:t>
            </a:r>
          </a:p>
        </p:txBody>
      </p:sp>
      <p:sp>
        <p:nvSpPr>
          <p:cNvPr id="43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5271982" y="1459253"/>
            <a:ext cx="23837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Convenience Benefit Value Add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1938C3-9A44-42FC-AEED-E7F6228EFA2F}"/>
              </a:ext>
            </a:extLst>
          </p:cNvPr>
          <p:cNvGrpSpPr/>
          <p:nvPr/>
        </p:nvGrpSpPr>
        <p:grpSpPr>
          <a:xfrm>
            <a:off x="5271982" y="964533"/>
            <a:ext cx="2584368" cy="317731"/>
            <a:chOff x="1895194" y="1255902"/>
            <a:chExt cx="1744300" cy="249299"/>
          </a:xfrm>
        </p:grpSpPr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1DD5EB04-5A58-48B0-ABE1-34DD91EF05B5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VALUE ADD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47" name="Line 60">
              <a:extLst>
                <a:ext uri="{FF2B5EF4-FFF2-40B4-BE49-F238E27FC236}">
                  <a16:creationId xmlns:a16="http://schemas.microsoft.com/office/drawing/2014/main" id="{1A60EB76-408A-468C-A6C3-6AA9D7DC6772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8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8249550" y="1449666"/>
            <a:ext cx="34760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Designated Virtual Care or Telemedicine practice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71982" y="2637713"/>
            <a:ext cx="2136127" cy="8337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NOT a tool for cost saving.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5622" y="4424584"/>
            <a:ext cx="3222625" cy="22603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 tool through which </a:t>
            </a:r>
            <a:r>
              <a:rPr lang="en-Z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FOLLOW UP CONSULTATIONS</a:t>
            </a:r>
            <a:r>
              <a:rPr lang="en-Z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lifestyle counselling, medicine adherence counselling and chronic script repeat can be actioned.</a:t>
            </a:r>
          </a:p>
        </p:txBody>
      </p:sp>
      <p:sp>
        <p:nvSpPr>
          <p:cNvPr id="28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5271982" y="3784291"/>
            <a:ext cx="26391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Improved adherence and chronic care quality.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71981" y="4788964"/>
            <a:ext cx="2136127" cy="5889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 stream cost saving value add.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49699" y="5568406"/>
            <a:ext cx="2387115" cy="12895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beneficiary not able to renew script timeously.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8249549" y="3958788"/>
            <a:ext cx="34760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Family Practitioner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49550" y="4493500"/>
            <a:ext cx="3635627" cy="9264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FP pro-actively includes VC as a modality in the overall care management strategy.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62189" y="5451324"/>
            <a:ext cx="3635627" cy="11487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‘active follow up’ of patients who might otherwise ‘be to busy’ to attend physical consultation voluntarily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62C6A-7DDE-1EEA-1BFD-BD0BC6EBDA27}"/>
              </a:ext>
            </a:extLst>
          </p:cNvPr>
          <p:cNvSpPr/>
          <p:nvPr/>
        </p:nvSpPr>
        <p:spPr>
          <a:xfrm>
            <a:off x="294184" y="3784290"/>
            <a:ext cx="1354186" cy="28157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Follow 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EEC5A-2534-5762-4EAC-3CF51AA352C5}"/>
              </a:ext>
            </a:extLst>
          </p:cNvPr>
          <p:cNvGrpSpPr/>
          <p:nvPr/>
        </p:nvGrpSpPr>
        <p:grpSpPr>
          <a:xfrm>
            <a:off x="306823" y="779650"/>
            <a:ext cx="1632024" cy="498598"/>
            <a:chOff x="1895194" y="1033769"/>
            <a:chExt cx="1744300" cy="471432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66FF2C6A-1040-7678-F87D-AA91755E8D2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033769"/>
              <a:ext cx="1744300" cy="47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Virtual Care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7" name="Line 60">
              <a:extLst>
                <a:ext uri="{FF2B5EF4-FFF2-40B4-BE49-F238E27FC236}">
                  <a16:creationId xmlns:a16="http://schemas.microsoft.com/office/drawing/2014/main" id="{920FEEA5-85A1-03B0-66ED-0959D1BA4D3A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35254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086072-9364-5F7A-6F1C-B418190BCCF8}"/>
              </a:ext>
            </a:extLst>
          </p:cNvPr>
          <p:cNvCxnSpPr>
            <a:cxnSpLocks/>
          </p:cNvCxnSpPr>
          <p:nvPr/>
        </p:nvCxnSpPr>
        <p:spPr>
          <a:xfrm>
            <a:off x="0" y="3653985"/>
            <a:ext cx="120426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02A86-1C26-9830-E219-6EFF946D6402}"/>
              </a:ext>
            </a:extLst>
          </p:cNvPr>
          <p:cNvCxnSpPr>
            <a:cxnSpLocks/>
          </p:cNvCxnSpPr>
          <p:nvPr/>
        </p:nvCxnSpPr>
        <p:spPr>
          <a:xfrm>
            <a:off x="0" y="6775612"/>
            <a:ext cx="120426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254AB3-E519-E6C4-1355-0DADBF51B11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564A843-2AF6-87E7-523E-747F1D41DDDC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</p:spTree>
    <p:extLst>
      <p:ext uri="{BB962C8B-B14F-4D97-AF65-F5344CB8AC3E}">
        <p14:creationId xmlns:p14="http://schemas.microsoft.com/office/powerpoint/2010/main" val="11246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5" progId="TCLayout.ActiveDocument.1">
                  <p:embed/>
                </p:oleObj>
              </mc:Choice>
              <mc:Fallback>
                <p:oleObj name="think-cell Slide" r:id="rId1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5" y="198470"/>
            <a:ext cx="9419547" cy="609398"/>
          </a:xfrm>
        </p:spPr>
        <p:txBody>
          <a:bodyPr vert="horz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Simplified view of the Healthcare System Components in relation to Family Practitioner Level Primary Care Delivery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The importance of IPAs and Family Practitioner Representation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7" descr="Gems_logo">
            <a:extLst>
              <a:ext uri="{FF2B5EF4-FFF2-40B4-BE49-F238E27FC236}">
                <a16:creationId xmlns:a16="http://schemas.microsoft.com/office/drawing/2014/main" id="{FBE8C492-1C85-8318-F49C-A26DB1106FA6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10" y="1807093"/>
            <a:ext cx="1592494" cy="6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lmed_logo.jpg">
            <a:extLst>
              <a:ext uri="{FF2B5EF4-FFF2-40B4-BE49-F238E27FC236}">
                <a16:creationId xmlns:a16="http://schemas.microsoft.com/office/drawing/2014/main" id="{87DCE7C7-9E29-B7FE-8A85-9065670BB1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10" y="3037418"/>
            <a:ext cx="1730763" cy="470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06181-D6EE-9191-6ED6-4FA2DCA181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3510" y="3701642"/>
            <a:ext cx="1515612" cy="470591"/>
          </a:xfrm>
          <a:prstGeom prst="rect">
            <a:avLst/>
          </a:prstGeom>
        </p:spPr>
      </p:pic>
      <p:pic>
        <p:nvPicPr>
          <p:cNvPr id="11" name="image2.png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8CF6F-9C43-912F-8039-56DAE24DF00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93510" y="2546567"/>
            <a:ext cx="1016635" cy="31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B6CC9E-FA79-CFD1-6978-90C50CAAB4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49390" y="3666591"/>
            <a:ext cx="1285052" cy="43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86118-9CAE-0969-C70F-8A97743AA1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93510" y="4434680"/>
            <a:ext cx="1515612" cy="382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382C0-765E-A5A4-B2D8-80D07E1B63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49390" y="2521138"/>
            <a:ext cx="1515613" cy="42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0BA68-9E68-328B-B38C-B916FD8359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49390" y="4362496"/>
            <a:ext cx="1914525" cy="517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BF7FB8-7219-F110-2C72-F45AFD43F9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49390" y="2934184"/>
            <a:ext cx="1730763" cy="545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72CD57-7396-6CDC-91FE-81E0A2EADB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49390" y="1803087"/>
            <a:ext cx="1139060" cy="4117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19304-C4C3-C570-27F4-2AA8A6D2E64F}"/>
              </a:ext>
            </a:extLst>
          </p:cNvPr>
          <p:cNvGrpSpPr/>
          <p:nvPr/>
        </p:nvGrpSpPr>
        <p:grpSpPr>
          <a:xfrm>
            <a:off x="3995254" y="4392833"/>
            <a:ext cx="2983640" cy="635184"/>
            <a:chOff x="2535030" y="1351093"/>
            <a:chExt cx="2561838" cy="624661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4C598E08-87B3-CC0E-EC9B-1BA25910A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349" y="1402599"/>
              <a:ext cx="1723519" cy="573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Medscheme </a:t>
              </a:r>
              <a:b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 Professional Strategy Unit</a:t>
              </a:r>
              <a:endParaRPr lang="en-Z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1579484-37A8-242E-3428-B071483D5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2535030" y="1351093"/>
              <a:ext cx="717458" cy="6246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A3549-5C1B-21D4-6A54-A87280F095A8}"/>
              </a:ext>
            </a:extLst>
          </p:cNvPr>
          <p:cNvGrpSpPr/>
          <p:nvPr/>
        </p:nvGrpSpPr>
        <p:grpSpPr>
          <a:xfrm>
            <a:off x="8324766" y="1320987"/>
            <a:ext cx="1097481" cy="303292"/>
            <a:chOff x="1895194" y="1269602"/>
            <a:chExt cx="1744300" cy="235599"/>
          </a:xfrm>
        </p:grpSpPr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3BA24AD-D6A2-8A50-2B27-CA49814EB1A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Funders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Line 60">
              <a:extLst>
                <a:ext uri="{FF2B5EF4-FFF2-40B4-BE49-F238E27FC236}">
                  <a16:creationId xmlns:a16="http://schemas.microsoft.com/office/drawing/2014/main" id="{CFAEAEA7-6056-8B0B-C7EF-136860BC6909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58A292-2DAF-AFCB-82E5-34D9211A7569}"/>
              </a:ext>
            </a:extLst>
          </p:cNvPr>
          <p:cNvCxnSpPr>
            <a:cxnSpLocks/>
          </p:cNvCxnSpPr>
          <p:nvPr/>
        </p:nvCxnSpPr>
        <p:spPr>
          <a:xfrm>
            <a:off x="3494872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27EDC-BD5C-ED65-653D-4E6A4029D462}"/>
              </a:ext>
            </a:extLst>
          </p:cNvPr>
          <p:cNvGrpSpPr/>
          <p:nvPr/>
        </p:nvGrpSpPr>
        <p:grpSpPr>
          <a:xfrm>
            <a:off x="310478" y="1130313"/>
            <a:ext cx="2675096" cy="532849"/>
            <a:chOff x="1895194" y="924230"/>
            <a:chExt cx="1744300" cy="580971"/>
          </a:xfrm>
        </p:grpSpPr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F267C14F-A737-48AB-34A5-9E7C37A1410F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Family Practitioners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Line 60">
              <a:extLst>
                <a:ext uri="{FF2B5EF4-FFF2-40B4-BE49-F238E27FC236}">
                  <a16:creationId xmlns:a16="http://schemas.microsoft.com/office/drawing/2014/main" id="{E599A3FF-2CD1-445C-5805-E2421CD94F9B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AD4D3A-06C4-2759-6536-723DE4A3FA9A}"/>
              </a:ext>
            </a:extLst>
          </p:cNvPr>
          <p:cNvGrpSpPr/>
          <p:nvPr/>
        </p:nvGrpSpPr>
        <p:grpSpPr>
          <a:xfrm>
            <a:off x="3752240" y="3871420"/>
            <a:ext cx="3935000" cy="390571"/>
            <a:chOff x="1895194" y="924230"/>
            <a:chExt cx="2311101" cy="580971"/>
          </a:xfrm>
        </p:grpSpPr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9246E4F1-78C7-09DF-EB1A-739ECCBEA31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Admin and Care Support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5672295-E709-FD2D-5792-CDE138E162DF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231110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89FB5-C0E7-F9C3-08D9-93FA38F7397E}"/>
              </a:ext>
            </a:extLst>
          </p:cNvPr>
          <p:cNvGrpSpPr/>
          <p:nvPr/>
        </p:nvGrpSpPr>
        <p:grpSpPr>
          <a:xfrm>
            <a:off x="3715375" y="1381100"/>
            <a:ext cx="4100092" cy="1683939"/>
            <a:chOff x="3804904" y="4103800"/>
            <a:chExt cx="4100092" cy="16839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2BF274-497F-0E14-FA80-991B303F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853611" y="4769422"/>
              <a:ext cx="768400" cy="1018317"/>
            </a:xfrm>
            <a:prstGeom prst="rect">
              <a:avLst/>
            </a:prstGeom>
          </p:spPr>
        </p:pic>
        <p:grpSp>
          <p:nvGrpSpPr>
            <p:cNvPr id="18432" name="Group 18431">
              <a:extLst>
                <a:ext uri="{FF2B5EF4-FFF2-40B4-BE49-F238E27FC236}">
                  <a16:creationId xmlns:a16="http://schemas.microsoft.com/office/drawing/2014/main" id="{87E42727-50CA-CD99-C6D3-CC6193E3580D}"/>
                </a:ext>
              </a:extLst>
            </p:cNvPr>
            <p:cNvGrpSpPr/>
            <p:nvPr/>
          </p:nvGrpSpPr>
          <p:grpSpPr>
            <a:xfrm>
              <a:off x="3804904" y="4103800"/>
              <a:ext cx="4100092" cy="343066"/>
              <a:chOff x="1895194" y="730573"/>
              <a:chExt cx="1744300" cy="774628"/>
            </a:xfrm>
          </p:grpSpPr>
          <p:sp>
            <p:nvSpPr>
              <p:cNvPr id="18433" name="Rectangle 59">
                <a:extLst>
                  <a:ext uri="{FF2B5EF4-FFF2-40B4-BE49-F238E27FC236}">
                    <a16:creationId xmlns:a16="http://schemas.microsoft.com/office/drawing/2014/main" id="{758EFE10-2A53-BAA1-401F-B6A50E91EA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895194" y="730573"/>
                <a:ext cx="1744300" cy="774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b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 pitchFamily="34" charset="-128"/>
                    <a:cs typeface="Arial Unicode MS" pitchFamily="34" charset="-128"/>
                  </a:rPr>
                  <a:t>IPAs and GP Leadership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435" name="Line 60">
                <a:extLst>
                  <a:ext uri="{FF2B5EF4-FFF2-40B4-BE49-F238E27FC236}">
                    <a16:creationId xmlns:a16="http://schemas.microsoft.com/office/drawing/2014/main" id="{5A4D6F75-AC5D-93A3-2C2D-9F2A4CEAFD4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95194" y="1505201"/>
                <a:ext cx="174430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8441" name="Arrow: Bent 18440">
            <a:extLst>
              <a:ext uri="{FF2B5EF4-FFF2-40B4-BE49-F238E27FC236}">
                <a16:creationId xmlns:a16="http://schemas.microsoft.com/office/drawing/2014/main" id="{9A73B3E4-A714-0290-73BF-8544D4D9E4C0}"/>
              </a:ext>
            </a:extLst>
          </p:cNvPr>
          <p:cNvSpPr/>
          <p:nvPr/>
        </p:nvSpPr>
        <p:spPr>
          <a:xfrm rot="10800000" flipH="1" flipV="1">
            <a:off x="1433103" y="1787812"/>
            <a:ext cx="1958825" cy="758756"/>
          </a:xfrm>
          <a:prstGeom prst="bentArrow">
            <a:avLst>
              <a:gd name="adj1" fmla="val 15206"/>
              <a:gd name="adj2" fmla="val 17162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9E0803-25C0-B739-D5EC-81712D3C9EA2}"/>
              </a:ext>
            </a:extLst>
          </p:cNvPr>
          <p:cNvCxnSpPr>
            <a:cxnSpLocks/>
          </p:cNvCxnSpPr>
          <p:nvPr/>
        </p:nvCxnSpPr>
        <p:spPr>
          <a:xfrm>
            <a:off x="8187621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C33F09E0-4A08-547F-C292-4ADCA88637F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1" y="5541493"/>
            <a:ext cx="1390746" cy="1148877"/>
          </a:xfrm>
          <a:prstGeom prst="rect">
            <a:avLst/>
          </a:prstGeom>
        </p:spPr>
      </p:pic>
      <p:sp>
        <p:nvSpPr>
          <p:cNvPr id="37" name="Arrow: Bent 36">
            <a:extLst>
              <a:ext uri="{FF2B5EF4-FFF2-40B4-BE49-F238E27FC236}">
                <a16:creationId xmlns:a16="http://schemas.microsoft.com/office/drawing/2014/main" id="{49258B7D-4793-4F53-9E06-7578CC793E9C}"/>
              </a:ext>
            </a:extLst>
          </p:cNvPr>
          <p:cNvSpPr/>
          <p:nvPr/>
        </p:nvSpPr>
        <p:spPr>
          <a:xfrm flipV="1">
            <a:off x="1433102" y="5238187"/>
            <a:ext cx="1793415" cy="1148877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Bent 38">
            <a:extLst>
              <a:ext uri="{FF2B5EF4-FFF2-40B4-BE49-F238E27FC236}">
                <a16:creationId xmlns:a16="http://schemas.microsoft.com/office/drawing/2014/main" id="{D77CC897-98C6-B0A3-46FD-71DAA1AD194F}"/>
              </a:ext>
            </a:extLst>
          </p:cNvPr>
          <p:cNvSpPr/>
          <p:nvPr/>
        </p:nvSpPr>
        <p:spPr>
          <a:xfrm flipH="1" flipV="1">
            <a:off x="8455100" y="5271355"/>
            <a:ext cx="1607582" cy="1009980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48B1ED-29EC-6CA7-6A45-C3BE946ED487}"/>
              </a:ext>
            </a:extLst>
          </p:cNvPr>
          <p:cNvCxnSpPr>
            <a:cxnSpLocks/>
          </p:cNvCxnSpPr>
          <p:nvPr/>
        </p:nvCxnSpPr>
        <p:spPr>
          <a:xfrm flipH="1">
            <a:off x="-31831" y="5210200"/>
            <a:ext cx="1212838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9">
            <a:extLst>
              <a:ext uri="{FF2B5EF4-FFF2-40B4-BE49-F238E27FC236}">
                <a16:creationId xmlns:a16="http://schemas.microsoft.com/office/drawing/2014/main" id="{5DC3062E-2D5D-D73B-9FF3-49181737CE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94872" y="5866632"/>
            <a:ext cx="109748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Patient Care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726A6191-2F0F-A25C-18EE-AB7A6BF60F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794187" y="5992886"/>
            <a:ext cx="109748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Funding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0DF541-E8C9-B3E5-9364-1D88444D25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2759501"/>
            <a:ext cx="1727993" cy="1617695"/>
          </a:xfrm>
          <a:prstGeom prst="rect">
            <a:avLst/>
          </a:prstGeom>
        </p:spPr>
      </p:pic>
      <p:sp>
        <p:nvSpPr>
          <p:cNvPr id="18434" name="Arrow: Down 18433">
            <a:extLst>
              <a:ext uri="{FF2B5EF4-FFF2-40B4-BE49-F238E27FC236}">
                <a16:creationId xmlns:a16="http://schemas.microsoft.com/office/drawing/2014/main" id="{E2EF5FE9-690E-2BA0-8222-7331C47AC964}"/>
              </a:ext>
            </a:extLst>
          </p:cNvPr>
          <p:cNvSpPr/>
          <p:nvPr/>
        </p:nvSpPr>
        <p:spPr>
          <a:xfrm>
            <a:off x="4113176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Arrow: Down 18437">
            <a:extLst>
              <a:ext uri="{FF2B5EF4-FFF2-40B4-BE49-F238E27FC236}">
                <a16:creationId xmlns:a16="http://schemas.microsoft.com/office/drawing/2014/main" id="{59FC7649-C2D6-3C98-81E6-D812FAADD2DD}"/>
              </a:ext>
            </a:extLst>
          </p:cNvPr>
          <p:cNvSpPr/>
          <p:nvPr/>
        </p:nvSpPr>
        <p:spPr>
          <a:xfrm>
            <a:off x="6762223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Arrow: Down 18439">
            <a:extLst>
              <a:ext uri="{FF2B5EF4-FFF2-40B4-BE49-F238E27FC236}">
                <a16:creationId xmlns:a16="http://schemas.microsoft.com/office/drawing/2014/main" id="{23FAD58F-D133-BFA0-5BB4-F96E4B5BA8CD}"/>
              </a:ext>
            </a:extLst>
          </p:cNvPr>
          <p:cNvSpPr/>
          <p:nvPr/>
        </p:nvSpPr>
        <p:spPr>
          <a:xfrm rot="16200000">
            <a:off x="7263556" y="4470375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97665-753A-E074-52C3-1BE1A68AC5EF}"/>
              </a:ext>
            </a:extLst>
          </p:cNvPr>
          <p:cNvSpPr/>
          <p:nvPr/>
        </p:nvSpPr>
        <p:spPr>
          <a:xfrm>
            <a:off x="3846175" y="4334653"/>
            <a:ext cx="3138924" cy="7753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GPF.co.za">
            <a:extLst>
              <a:ext uri="{FF2B5EF4-FFF2-40B4-BE49-F238E27FC236}">
                <a16:creationId xmlns:a16="http://schemas.microsoft.com/office/drawing/2014/main" id="{61F12D09-4C6C-5C54-6DA4-66487270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85" y="1930777"/>
            <a:ext cx="2142778" cy="11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5749-B039-9947-9A59-05EE8281E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386BD-C465-4B66-944D-308D9E6024D3}"/>
              </a:ext>
            </a:extLst>
          </p:cNvPr>
          <p:cNvCxnSpPr>
            <a:cxnSpLocks/>
          </p:cNvCxnSpPr>
          <p:nvPr/>
        </p:nvCxnSpPr>
        <p:spPr>
          <a:xfrm>
            <a:off x="280807" y="797494"/>
            <a:ext cx="11470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97426" y="143625"/>
            <a:ext cx="9243061" cy="56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57" y="0"/>
            <a:ext cx="2024492" cy="727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807" y="709075"/>
            <a:ext cx="10966313" cy="644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NMG HQA Health Quality Assessment Report of 2020, 23 July 2020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Redesigning Primary Care to Improve Diabetes Outcomes (the UNITED Study) Diabetes Care 2020;43:549–555 | Kevin A. Peterson,1 Caroline Carlin, et al.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Health Informational Exchange (HIE): Improving Patient Care Through Interoperability: Lori </a:t>
            </a:r>
            <a:r>
              <a:rPr lang="en-US" dirty="0" err="1"/>
              <a:t>Manteufel</a:t>
            </a:r>
            <a:r>
              <a:rPr lang="en-US" dirty="0"/>
              <a:t> et al, _/www.metastar.com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Primary Care Revolution. Harvard Medical School Center for Primary Care  Lecture Series. Director Prof Russell Phillips  et al. ttps://hms.harvard.edu/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Academies of Sciences, Engineering, and Medicine: Implementing High-Quality Primary Care: Rebuilding the Foundation of Health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Care_Recomendations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Reactions._www.nationalacademies.org/ (http://reactions._www.nationalacademies.org/) Johansen et al., 2016, Martin et al., 2020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Chapman DP, Perry GS,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TW. The vital link between chronic disease and depressive disorders.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Chronic Dis [serial online] 2005 Jan [date cited]. Available from: URL: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http://www.cdc.gov/pcd/issues/2005/jan/04_0066.htm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 Mental Health Promotion in Chronic Disease Prevention and Health Promotion Geraldine S. Perry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DrPH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RD, Letitia R. Presley-Cantrell PhD, and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Satvinder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Dhingra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MPH.  American Journal of Public Health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ajph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 of Mental Health Disorders With Health Care Utilization and Costs Among Adults With Chronic Disease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Sporinova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JAMA Network Open. 2019;2(8)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539" y="3253559"/>
            <a:ext cx="1841969" cy="350882"/>
          </a:xfrm>
        </p:spPr>
        <p:txBody>
          <a:bodyPr vert="horz"/>
          <a:lstStyle/>
          <a:p>
            <a:r>
              <a:rPr lang="en-US" sz="2400" b="1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61" b="7180"/>
          <a:stretch/>
        </p:blipFill>
        <p:spPr>
          <a:xfrm>
            <a:off x="9914564" y="158774"/>
            <a:ext cx="1931009" cy="52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9788A-FE14-C7F2-9B29-E9DE75D13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5954" y="6275448"/>
            <a:ext cx="1498651" cy="3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5" progId="TCLayout.ActiveDocument.1">
                  <p:embed/>
                </p:oleObj>
              </mc:Choice>
              <mc:Fallback>
                <p:oleObj name="think-cell Slide" r:id="rId1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7" y="217930"/>
            <a:ext cx="9419547" cy="609398"/>
          </a:xfrm>
        </p:spPr>
        <p:txBody>
          <a:bodyPr vert="horz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Medscheme Health Professional Strategy Unit working in Collaboration with IPAs as Bridge to Funders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The Importance of IPAs and Family Practitioner Representation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7" descr="Gems_logo">
            <a:extLst>
              <a:ext uri="{FF2B5EF4-FFF2-40B4-BE49-F238E27FC236}">
                <a16:creationId xmlns:a16="http://schemas.microsoft.com/office/drawing/2014/main" id="{FBE8C492-1C85-8318-F49C-A26DB1106FA6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10" y="1807093"/>
            <a:ext cx="1592494" cy="6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lmed_logo.jpg">
            <a:extLst>
              <a:ext uri="{FF2B5EF4-FFF2-40B4-BE49-F238E27FC236}">
                <a16:creationId xmlns:a16="http://schemas.microsoft.com/office/drawing/2014/main" id="{87DCE7C7-9E29-B7FE-8A85-9065670BB1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10" y="3037418"/>
            <a:ext cx="1730763" cy="470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06181-D6EE-9191-6ED6-4FA2DCA181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3510" y="3701642"/>
            <a:ext cx="1515612" cy="470591"/>
          </a:xfrm>
          <a:prstGeom prst="rect">
            <a:avLst/>
          </a:prstGeom>
        </p:spPr>
      </p:pic>
      <p:pic>
        <p:nvPicPr>
          <p:cNvPr id="11" name="image2.png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8CF6F-9C43-912F-8039-56DAE24DF00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93510" y="2546567"/>
            <a:ext cx="1016635" cy="31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B6CC9E-FA79-CFD1-6978-90C50CAAB4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49390" y="3666591"/>
            <a:ext cx="1285052" cy="43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86118-9CAE-0969-C70F-8A97743AA1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93510" y="4434680"/>
            <a:ext cx="1515612" cy="382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382C0-765E-A5A4-B2D8-80D07E1B63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49390" y="2521138"/>
            <a:ext cx="1515613" cy="42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0BA68-9E68-328B-B38C-B916FD8359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49390" y="4362496"/>
            <a:ext cx="1914525" cy="517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BF7FB8-7219-F110-2C72-F45AFD43F9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49390" y="2934184"/>
            <a:ext cx="1730763" cy="545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72CD57-7396-6CDC-91FE-81E0A2EADB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49390" y="1803087"/>
            <a:ext cx="1139060" cy="4117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19304-C4C3-C570-27F4-2AA8A6D2E64F}"/>
              </a:ext>
            </a:extLst>
          </p:cNvPr>
          <p:cNvGrpSpPr/>
          <p:nvPr/>
        </p:nvGrpSpPr>
        <p:grpSpPr>
          <a:xfrm>
            <a:off x="3995254" y="4392833"/>
            <a:ext cx="2983640" cy="635184"/>
            <a:chOff x="2535030" y="1351093"/>
            <a:chExt cx="2561838" cy="624661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4C598E08-87B3-CC0E-EC9B-1BA25910A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349" y="1402599"/>
              <a:ext cx="1723519" cy="573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Medscheme </a:t>
              </a:r>
              <a:b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 Professional Strategy Unit</a:t>
              </a:r>
              <a:endParaRPr lang="en-Z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1579484-37A8-242E-3428-B071483D5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2535030" y="1351093"/>
              <a:ext cx="717458" cy="6246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A3549-5C1B-21D4-6A54-A87280F095A8}"/>
              </a:ext>
            </a:extLst>
          </p:cNvPr>
          <p:cNvGrpSpPr/>
          <p:nvPr/>
        </p:nvGrpSpPr>
        <p:grpSpPr>
          <a:xfrm>
            <a:off x="8324766" y="1320987"/>
            <a:ext cx="1097481" cy="303292"/>
            <a:chOff x="1895194" y="1269602"/>
            <a:chExt cx="1744300" cy="235599"/>
          </a:xfrm>
        </p:grpSpPr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3BA24AD-D6A2-8A50-2B27-CA49814EB1A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Funders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Line 60">
              <a:extLst>
                <a:ext uri="{FF2B5EF4-FFF2-40B4-BE49-F238E27FC236}">
                  <a16:creationId xmlns:a16="http://schemas.microsoft.com/office/drawing/2014/main" id="{CFAEAEA7-6056-8B0B-C7EF-136860BC6909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58A292-2DAF-AFCB-82E5-34D9211A7569}"/>
              </a:ext>
            </a:extLst>
          </p:cNvPr>
          <p:cNvCxnSpPr>
            <a:cxnSpLocks/>
          </p:cNvCxnSpPr>
          <p:nvPr/>
        </p:nvCxnSpPr>
        <p:spPr>
          <a:xfrm>
            <a:off x="3494872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27EDC-BD5C-ED65-653D-4E6A4029D462}"/>
              </a:ext>
            </a:extLst>
          </p:cNvPr>
          <p:cNvGrpSpPr/>
          <p:nvPr/>
        </p:nvGrpSpPr>
        <p:grpSpPr>
          <a:xfrm>
            <a:off x="310478" y="1130313"/>
            <a:ext cx="2675096" cy="532849"/>
            <a:chOff x="1895194" y="924230"/>
            <a:chExt cx="1744300" cy="580971"/>
          </a:xfrm>
        </p:grpSpPr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F267C14F-A737-48AB-34A5-9E7C37A1410F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Family Practitioners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Line 60">
              <a:extLst>
                <a:ext uri="{FF2B5EF4-FFF2-40B4-BE49-F238E27FC236}">
                  <a16:creationId xmlns:a16="http://schemas.microsoft.com/office/drawing/2014/main" id="{E599A3FF-2CD1-445C-5805-E2421CD94F9B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AD4D3A-06C4-2759-6536-723DE4A3FA9A}"/>
              </a:ext>
            </a:extLst>
          </p:cNvPr>
          <p:cNvGrpSpPr/>
          <p:nvPr/>
        </p:nvGrpSpPr>
        <p:grpSpPr>
          <a:xfrm>
            <a:off x="3752240" y="3871420"/>
            <a:ext cx="3935000" cy="390571"/>
            <a:chOff x="1895194" y="924230"/>
            <a:chExt cx="2311101" cy="580971"/>
          </a:xfrm>
        </p:grpSpPr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9246E4F1-78C7-09DF-EB1A-739ECCBEA31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Admin and Care Support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5672295-E709-FD2D-5792-CDE138E162DF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231110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89FB5-C0E7-F9C3-08D9-93FA38F7397E}"/>
              </a:ext>
            </a:extLst>
          </p:cNvPr>
          <p:cNvGrpSpPr/>
          <p:nvPr/>
        </p:nvGrpSpPr>
        <p:grpSpPr>
          <a:xfrm>
            <a:off x="3690051" y="1267478"/>
            <a:ext cx="4100092" cy="2133593"/>
            <a:chOff x="3804904" y="4103800"/>
            <a:chExt cx="4100092" cy="2133593"/>
          </a:xfrm>
        </p:grpSpPr>
        <p:pic>
          <p:nvPicPr>
            <p:cNvPr id="32" name="Picture 2" descr="GGPF.co.za">
              <a:extLst>
                <a:ext uri="{FF2B5EF4-FFF2-40B4-BE49-F238E27FC236}">
                  <a16:creationId xmlns:a16="http://schemas.microsoft.com/office/drawing/2014/main" id="{732C6328-F58F-B532-8433-64C438E13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837" y="5452947"/>
              <a:ext cx="1408488" cy="73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2BF274-497F-0E14-FA80-991B303F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070050" y="4677888"/>
              <a:ext cx="599093" cy="79394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F555026-EE55-3760-000B-B3C64C7E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710594" y="5369394"/>
              <a:ext cx="708218" cy="86799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8BA2388-FDF2-623D-3D84-CF6E8736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940119" y="5725886"/>
              <a:ext cx="1158543" cy="341005"/>
            </a:xfrm>
            <a:prstGeom prst="rect">
              <a:avLst/>
            </a:prstGeom>
          </p:spPr>
        </p:pic>
        <p:grpSp>
          <p:nvGrpSpPr>
            <p:cNvPr id="18432" name="Group 18431">
              <a:extLst>
                <a:ext uri="{FF2B5EF4-FFF2-40B4-BE49-F238E27FC236}">
                  <a16:creationId xmlns:a16="http://schemas.microsoft.com/office/drawing/2014/main" id="{87E42727-50CA-CD99-C6D3-CC6193E3580D}"/>
                </a:ext>
              </a:extLst>
            </p:cNvPr>
            <p:cNvGrpSpPr/>
            <p:nvPr/>
          </p:nvGrpSpPr>
          <p:grpSpPr>
            <a:xfrm>
              <a:off x="3804904" y="4103800"/>
              <a:ext cx="4100092" cy="343066"/>
              <a:chOff x="1895194" y="730573"/>
              <a:chExt cx="1744300" cy="774628"/>
            </a:xfrm>
          </p:grpSpPr>
          <p:sp>
            <p:nvSpPr>
              <p:cNvPr id="18433" name="Rectangle 59">
                <a:extLst>
                  <a:ext uri="{FF2B5EF4-FFF2-40B4-BE49-F238E27FC236}">
                    <a16:creationId xmlns:a16="http://schemas.microsoft.com/office/drawing/2014/main" id="{758EFE10-2A53-BAA1-401F-B6A50E91EA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895194" y="730573"/>
                <a:ext cx="1744300" cy="774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b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 pitchFamily="34" charset="-128"/>
                    <a:cs typeface="Arial Unicode MS" pitchFamily="34" charset="-128"/>
                  </a:rPr>
                  <a:t>IPAs and GP Leadership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435" name="Line 60">
                <a:extLst>
                  <a:ext uri="{FF2B5EF4-FFF2-40B4-BE49-F238E27FC236}">
                    <a16:creationId xmlns:a16="http://schemas.microsoft.com/office/drawing/2014/main" id="{5A4D6F75-AC5D-93A3-2C2D-9F2A4CEAFD4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95194" y="1505201"/>
                <a:ext cx="174430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8441" name="Arrow: Bent 18440">
            <a:extLst>
              <a:ext uri="{FF2B5EF4-FFF2-40B4-BE49-F238E27FC236}">
                <a16:creationId xmlns:a16="http://schemas.microsoft.com/office/drawing/2014/main" id="{9A73B3E4-A714-0290-73BF-8544D4D9E4C0}"/>
              </a:ext>
            </a:extLst>
          </p:cNvPr>
          <p:cNvSpPr/>
          <p:nvPr/>
        </p:nvSpPr>
        <p:spPr>
          <a:xfrm rot="10800000" flipH="1" flipV="1">
            <a:off x="1433103" y="1787812"/>
            <a:ext cx="1958825" cy="758756"/>
          </a:xfrm>
          <a:prstGeom prst="bentArrow">
            <a:avLst>
              <a:gd name="adj1" fmla="val 15206"/>
              <a:gd name="adj2" fmla="val 17162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9E0803-25C0-B739-D5EC-81712D3C9EA2}"/>
              </a:ext>
            </a:extLst>
          </p:cNvPr>
          <p:cNvCxnSpPr>
            <a:cxnSpLocks/>
          </p:cNvCxnSpPr>
          <p:nvPr/>
        </p:nvCxnSpPr>
        <p:spPr>
          <a:xfrm>
            <a:off x="8187621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C33F09E0-4A08-547F-C292-4ADCA88637F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1" y="5541493"/>
            <a:ext cx="1390746" cy="1148877"/>
          </a:xfrm>
          <a:prstGeom prst="rect">
            <a:avLst/>
          </a:prstGeom>
        </p:spPr>
      </p:pic>
      <p:sp>
        <p:nvSpPr>
          <p:cNvPr id="37" name="Arrow: Bent 36">
            <a:extLst>
              <a:ext uri="{FF2B5EF4-FFF2-40B4-BE49-F238E27FC236}">
                <a16:creationId xmlns:a16="http://schemas.microsoft.com/office/drawing/2014/main" id="{49258B7D-4793-4F53-9E06-7578CC793E9C}"/>
              </a:ext>
            </a:extLst>
          </p:cNvPr>
          <p:cNvSpPr/>
          <p:nvPr/>
        </p:nvSpPr>
        <p:spPr>
          <a:xfrm flipV="1">
            <a:off x="1433102" y="5238187"/>
            <a:ext cx="1793415" cy="1148877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Bent 38">
            <a:extLst>
              <a:ext uri="{FF2B5EF4-FFF2-40B4-BE49-F238E27FC236}">
                <a16:creationId xmlns:a16="http://schemas.microsoft.com/office/drawing/2014/main" id="{D77CC897-98C6-B0A3-46FD-71DAA1AD194F}"/>
              </a:ext>
            </a:extLst>
          </p:cNvPr>
          <p:cNvSpPr/>
          <p:nvPr/>
        </p:nvSpPr>
        <p:spPr>
          <a:xfrm flipH="1" flipV="1">
            <a:off x="8455100" y="5271355"/>
            <a:ext cx="1607582" cy="1009980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48B1ED-29EC-6CA7-6A45-C3BE946ED487}"/>
              </a:ext>
            </a:extLst>
          </p:cNvPr>
          <p:cNvCxnSpPr>
            <a:cxnSpLocks/>
          </p:cNvCxnSpPr>
          <p:nvPr/>
        </p:nvCxnSpPr>
        <p:spPr>
          <a:xfrm flipH="1">
            <a:off x="-31831" y="5210200"/>
            <a:ext cx="1212838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9">
            <a:extLst>
              <a:ext uri="{FF2B5EF4-FFF2-40B4-BE49-F238E27FC236}">
                <a16:creationId xmlns:a16="http://schemas.microsoft.com/office/drawing/2014/main" id="{5DC3062E-2D5D-D73B-9FF3-49181737CE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94872" y="5866632"/>
            <a:ext cx="109748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Patient Care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726A6191-2F0F-A25C-18EE-AB7A6BF60F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794187" y="5992886"/>
            <a:ext cx="109748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Funding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0DF541-E8C9-B3E5-9364-1D88444D25C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2759501"/>
            <a:ext cx="1727993" cy="1617695"/>
          </a:xfrm>
          <a:prstGeom prst="rect">
            <a:avLst/>
          </a:prstGeom>
        </p:spPr>
      </p:pic>
      <p:sp>
        <p:nvSpPr>
          <p:cNvPr id="18434" name="Arrow: Down 18433">
            <a:extLst>
              <a:ext uri="{FF2B5EF4-FFF2-40B4-BE49-F238E27FC236}">
                <a16:creationId xmlns:a16="http://schemas.microsoft.com/office/drawing/2014/main" id="{E2EF5FE9-690E-2BA0-8222-7331C47AC964}"/>
              </a:ext>
            </a:extLst>
          </p:cNvPr>
          <p:cNvSpPr/>
          <p:nvPr/>
        </p:nvSpPr>
        <p:spPr>
          <a:xfrm>
            <a:off x="4113176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Arrow: Down 18437">
            <a:extLst>
              <a:ext uri="{FF2B5EF4-FFF2-40B4-BE49-F238E27FC236}">
                <a16:creationId xmlns:a16="http://schemas.microsoft.com/office/drawing/2014/main" id="{59FC7649-C2D6-3C98-81E6-D812FAADD2DD}"/>
              </a:ext>
            </a:extLst>
          </p:cNvPr>
          <p:cNvSpPr/>
          <p:nvPr/>
        </p:nvSpPr>
        <p:spPr>
          <a:xfrm>
            <a:off x="6762223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Arrow: Down 18439">
            <a:extLst>
              <a:ext uri="{FF2B5EF4-FFF2-40B4-BE49-F238E27FC236}">
                <a16:creationId xmlns:a16="http://schemas.microsoft.com/office/drawing/2014/main" id="{23FAD58F-D133-BFA0-5BB4-F96E4B5BA8CD}"/>
              </a:ext>
            </a:extLst>
          </p:cNvPr>
          <p:cNvSpPr/>
          <p:nvPr/>
        </p:nvSpPr>
        <p:spPr>
          <a:xfrm rot="16200000">
            <a:off x="7263556" y="4470375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4" name="Picture 18443">
            <a:extLst>
              <a:ext uri="{FF2B5EF4-FFF2-40B4-BE49-F238E27FC236}">
                <a16:creationId xmlns:a16="http://schemas.microsoft.com/office/drawing/2014/main" id="{FE669EB9-9499-9F55-9E20-27B190E42A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204872" y="1841566"/>
            <a:ext cx="719970" cy="704021"/>
          </a:xfrm>
          <a:prstGeom prst="rect">
            <a:avLst/>
          </a:prstGeom>
        </p:spPr>
      </p:pic>
      <p:pic>
        <p:nvPicPr>
          <p:cNvPr id="18445" name="Picture 18444">
            <a:extLst>
              <a:ext uri="{FF2B5EF4-FFF2-40B4-BE49-F238E27FC236}">
                <a16:creationId xmlns:a16="http://schemas.microsoft.com/office/drawing/2014/main" id="{D4C18113-F04D-762C-2A73-48B3F500900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183437" y="1909671"/>
            <a:ext cx="1583365" cy="377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D97665-753A-E074-52C3-1BE1A68AC5EF}"/>
              </a:ext>
            </a:extLst>
          </p:cNvPr>
          <p:cNvSpPr/>
          <p:nvPr/>
        </p:nvSpPr>
        <p:spPr>
          <a:xfrm>
            <a:off x="3846175" y="4334653"/>
            <a:ext cx="3138924" cy="7753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GPF.co.za">
            <a:extLst>
              <a:ext uri="{FF2B5EF4-FFF2-40B4-BE49-F238E27FC236}">
                <a16:creationId xmlns:a16="http://schemas.microsoft.com/office/drawing/2014/main" id="{70784F3A-0648-4797-DF66-1FE6C058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08" y="6020480"/>
            <a:ext cx="1408488" cy="7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9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5" progId="TCLayout.ActiveDocument.1">
                  <p:embed/>
                </p:oleObj>
              </mc:Choice>
              <mc:Fallback>
                <p:oleObj name="think-cell Slide" r:id="rId8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26477"/>
            <a:ext cx="8618804" cy="609398"/>
          </a:xfrm>
        </p:spPr>
        <p:txBody>
          <a:bodyPr vert="horz"/>
          <a:lstStyle/>
          <a:p>
            <a:r>
              <a:rPr lang="en-US" dirty="0"/>
              <a:t>Most Family Practitioners Are Generally Cost-Efficient And Within A Similar Utelisation Band.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248434" y="991169"/>
            <a:ext cx="11792877" cy="263796"/>
            <a:chOff x="1895194" y="1255902"/>
            <a:chExt cx="1744300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Family Practitioner (FP) Overall Cost and Utelisation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National Distribution</a:t>
              </a: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FB9127-A194-1956-E767-EFC7A4CB2DED}"/>
              </a:ext>
            </a:extLst>
          </p:cNvPr>
          <p:cNvGrpSpPr/>
          <p:nvPr/>
        </p:nvGrpSpPr>
        <p:grpSpPr>
          <a:xfrm>
            <a:off x="271653" y="2376362"/>
            <a:ext cx="5587047" cy="3953541"/>
            <a:chOff x="1331640" y="791006"/>
            <a:chExt cx="6120680" cy="5906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C0DBB0-120D-831A-2315-6CECD9C764B8}"/>
                </a:ext>
              </a:extLst>
            </p:cNvPr>
            <p:cNvGrpSpPr/>
            <p:nvPr/>
          </p:nvGrpSpPr>
          <p:grpSpPr>
            <a:xfrm>
              <a:off x="1331640" y="1144489"/>
              <a:ext cx="6120680" cy="4876799"/>
              <a:chOff x="1331640" y="1288505"/>
              <a:chExt cx="6120680" cy="487679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873068A-FCF7-9852-1C2F-DB23350FEB84}"/>
                  </a:ext>
                </a:extLst>
              </p:cNvPr>
              <p:cNvGrpSpPr/>
              <p:nvPr/>
            </p:nvGrpSpPr>
            <p:grpSpPr>
              <a:xfrm>
                <a:off x="1828800" y="1455373"/>
                <a:ext cx="5335488" cy="4709931"/>
                <a:chOff x="1828800" y="2915478"/>
                <a:chExt cx="4103711" cy="2991205"/>
              </a:xfrm>
            </p:grpSpPr>
            <p:sp>
              <p:nvSpPr>
                <p:cNvPr id="22" name="Freeform 30">
                  <a:extLst>
                    <a:ext uri="{FF2B5EF4-FFF2-40B4-BE49-F238E27FC236}">
                      <a16:creationId xmlns:a16="http://schemas.microsoft.com/office/drawing/2014/main" id="{797B24EB-642D-7C54-89CE-EF893A062035}"/>
                    </a:ext>
                  </a:extLst>
                </p:cNvPr>
                <p:cNvSpPr/>
                <p:nvPr/>
              </p:nvSpPr>
              <p:spPr>
                <a:xfrm>
                  <a:off x="1828800" y="2915478"/>
                  <a:ext cx="2080591" cy="2981739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0591" h="2981739">
                      <a:moveTo>
                        <a:pt x="0" y="2981739"/>
                      </a:moveTo>
                      <a:cubicBezTo>
                        <a:pt x="159026" y="2956339"/>
                        <a:pt x="318053" y="2930939"/>
                        <a:pt x="437322" y="2835965"/>
                      </a:cubicBezTo>
                      <a:cubicBezTo>
                        <a:pt x="556591" y="2740991"/>
                        <a:pt x="572052" y="2767496"/>
                        <a:pt x="715617" y="2411896"/>
                      </a:cubicBezTo>
                      <a:cubicBezTo>
                        <a:pt x="859182" y="2056296"/>
                        <a:pt x="1133061" y="1082261"/>
                        <a:pt x="1298713" y="702365"/>
                      </a:cubicBezTo>
                      <a:cubicBezTo>
                        <a:pt x="1464365" y="322469"/>
                        <a:pt x="1579217" y="249583"/>
                        <a:pt x="1709530" y="132522"/>
                      </a:cubicBezTo>
                      <a:cubicBezTo>
                        <a:pt x="1839843" y="15461"/>
                        <a:pt x="1960217" y="7730"/>
                        <a:pt x="208059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E2481FB5-E934-4687-B263-D48E073DC1E2}"/>
                    </a:ext>
                  </a:extLst>
                </p:cNvPr>
                <p:cNvSpPr/>
                <p:nvPr/>
              </p:nvSpPr>
              <p:spPr>
                <a:xfrm flipH="1">
                  <a:off x="3851920" y="2924944"/>
                  <a:ext cx="2080591" cy="2981739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0591" h="2981739">
                      <a:moveTo>
                        <a:pt x="0" y="2981739"/>
                      </a:moveTo>
                      <a:cubicBezTo>
                        <a:pt x="159026" y="2956339"/>
                        <a:pt x="318053" y="2930939"/>
                        <a:pt x="437322" y="2835965"/>
                      </a:cubicBezTo>
                      <a:cubicBezTo>
                        <a:pt x="556591" y="2740991"/>
                        <a:pt x="572052" y="2767496"/>
                        <a:pt x="715617" y="2411896"/>
                      </a:cubicBezTo>
                      <a:cubicBezTo>
                        <a:pt x="859182" y="2056296"/>
                        <a:pt x="1133061" y="1082261"/>
                        <a:pt x="1298713" y="702365"/>
                      </a:cubicBezTo>
                      <a:cubicBezTo>
                        <a:pt x="1464365" y="322469"/>
                        <a:pt x="1579217" y="249583"/>
                        <a:pt x="1709530" y="132522"/>
                      </a:cubicBezTo>
                      <a:cubicBezTo>
                        <a:pt x="1839843" y="15461"/>
                        <a:pt x="1960217" y="7730"/>
                        <a:pt x="208059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FF6D7DF-7968-06A5-664E-F5956D22BA2C}"/>
                  </a:ext>
                </a:extLst>
              </p:cNvPr>
              <p:cNvCxnSpPr/>
              <p:nvPr/>
            </p:nvCxnSpPr>
            <p:spPr>
              <a:xfrm>
                <a:off x="4533905" y="1470278"/>
                <a:ext cx="0" cy="46801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CADA585-8715-094C-ADCA-4B1A270004B6}"/>
                  </a:ext>
                </a:extLst>
              </p:cNvPr>
              <p:cNvGrpSpPr/>
              <p:nvPr/>
            </p:nvGrpSpPr>
            <p:grpSpPr>
              <a:xfrm>
                <a:off x="1331640" y="1288505"/>
                <a:ext cx="6120680" cy="4876799"/>
                <a:chOff x="1331640" y="1288505"/>
                <a:chExt cx="6120680" cy="4876799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7E6F8B2-AF0F-D3E4-A83E-E32E24837E71}"/>
                    </a:ext>
                  </a:extLst>
                </p:cNvPr>
                <p:cNvCxnSpPr/>
                <p:nvPr/>
              </p:nvCxnSpPr>
              <p:spPr>
                <a:xfrm>
                  <a:off x="1331640" y="1288505"/>
                  <a:ext cx="0" cy="48767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A994A0E-9D7B-1EDF-9D47-1D88ABB13EA2}"/>
                    </a:ext>
                  </a:extLst>
                </p:cNvPr>
                <p:cNvCxnSpPr/>
                <p:nvPr/>
              </p:nvCxnSpPr>
              <p:spPr>
                <a:xfrm>
                  <a:off x="1331640" y="6165304"/>
                  <a:ext cx="61206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82DC6B0-2A32-CCC9-3F6D-9364CE842E86}"/>
                  </a:ext>
                </a:extLst>
              </p:cNvPr>
              <p:cNvCxnSpPr>
                <a:stCxn id="22" idx="3"/>
              </p:cNvCxnSpPr>
              <p:nvPr/>
            </p:nvCxnSpPr>
            <p:spPr>
              <a:xfrm flipH="1">
                <a:off x="3491880" y="2561313"/>
                <a:ext cx="25457" cy="36039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5D9FBD2-1A02-34E0-01CC-B38D889D3FFC}"/>
                  </a:ext>
                </a:extLst>
              </p:cNvPr>
              <p:cNvCxnSpPr/>
              <p:nvPr/>
            </p:nvCxnSpPr>
            <p:spPr>
              <a:xfrm>
                <a:off x="5947096" y="4169154"/>
                <a:ext cx="0" cy="1996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E9055545-AD34-6794-B893-FBC065C6BEA3}"/>
                </a:ext>
              </a:extLst>
            </p:cNvPr>
            <p:cNvSpPr/>
            <p:nvPr/>
          </p:nvSpPr>
          <p:spPr>
            <a:xfrm rot="16200000" flipV="1">
              <a:off x="2576346" y="5321778"/>
              <a:ext cx="155448" cy="167562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CF07D14D-D647-AB08-6F17-3097166765D8}"/>
                </a:ext>
              </a:extLst>
            </p:cNvPr>
            <p:cNvSpPr/>
            <p:nvPr/>
          </p:nvSpPr>
          <p:spPr>
            <a:xfrm rot="5400000" flipH="1">
              <a:off x="4616954" y="4907172"/>
              <a:ext cx="205066" cy="2455216"/>
            </a:xfrm>
            <a:prstGeom prst="lef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5E36152-CA15-BC25-24BE-782D02B7D974}"/>
                </a:ext>
              </a:extLst>
            </p:cNvPr>
            <p:cNvSpPr/>
            <p:nvPr/>
          </p:nvSpPr>
          <p:spPr>
            <a:xfrm rot="16200000" flipV="1">
              <a:off x="6459133" y="5524154"/>
              <a:ext cx="212553" cy="1236628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CE3201-0BD0-87EA-27B6-E20615C90194}"/>
                </a:ext>
              </a:extLst>
            </p:cNvPr>
            <p:cNvSpPr txBox="1"/>
            <p:nvPr/>
          </p:nvSpPr>
          <p:spPr>
            <a:xfrm>
              <a:off x="3995936" y="791006"/>
              <a:ext cx="1673292" cy="459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Benchmark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6DFA5D-6C0F-EA65-B767-97550C2326D6}"/>
                </a:ext>
              </a:extLst>
            </p:cNvPr>
            <p:cNvSpPr txBox="1"/>
            <p:nvPr/>
          </p:nvSpPr>
          <p:spPr>
            <a:xfrm>
              <a:off x="5796136" y="6237313"/>
              <a:ext cx="1152128" cy="459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Category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421134-6F09-D849-1EEC-427145F612CF}"/>
                </a:ext>
              </a:extLst>
            </p:cNvPr>
            <p:cNvSpPr txBox="1"/>
            <p:nvPr/>
          </p:nvSpPr>
          <p:spPr>
            <a:xfrm>
              <a:off x="3995936" y="6237313"/>
              <a:ext cx="1152128" cy="459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Category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9C7A34-5D7B-70FB-8872-DDC9B3549998}"/>
                </a:ext>
              </a:extLst>
            </p:cNvPr>
            <p:cNvSpPr txBox="1"/>
            <p:nvPr/>
          </p:nvSpPr>
          <p:spPr>
            <a:xfrm>
              <a:off x="2123728" y="6237313"/>
              <a:ext cx="1152128" cy="459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Category 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AA5555-0E61-04ED-A144-8AE38DC94590}"/>
              </a:ext>
            </a:extLst>
          </p:cNvPr>
          <p:cNvGrpSpPr/>
          <p:nvPr/>
        </p:nvGrpSpPr>
        <p:grpSpPr>
          <a:xfrm>
            <a:off x="6634678" y="2331315"/>
            <a:ext cx="4747726" cy="4066482"/>
            <a:chOff x="6187206" y="2132772"/>
            <a:chExt cx="4747726" cy="40664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518B79-0561-8AD2-F792-390959AF8D7F}"/>
                </a:ext>
              </a:extLst>
            </p:cNvPr>
            <p:cNvGrpSpPr/>
            <p:nvPr/>
          </p:nvGrpSpPr>
          <p:grpSpPr>
            <a:xfrm>
              <a:off x="6187206" y="2132772"/>
              <a:ext cx="4575387" cy="4066482"/>
              <a:chOff x="1331640" y="781144"/>
              <a:chExt cx="8337287" cy="590294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A26C811-D200-5BAC-2CD6-763076DD804D}"/>
                  </a:ext>
                </a:extLst>
              </p:cNvPr>
              <p:cNvGrpSpPr/>
              <p:nvPr/>
            </p:nvGrpSpPr>
            <p:grpSpPr>
              <a:xfrm>
                <a:off x="1331640" y="1144489"/>
                <a:ext cx="8337287" cy="4876800"/>
                <a:chOff x="1331640" y="1288505"/>
                <a:chExt cx="8337287" cy="487680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8CAB1BA-541A-04FC-ACE4-171E8375986F}"/>
                    </a:ext>
                  </a:extLst>
                </p:cNvPr>
                <p:cNvGrpSpPr/>
                <p:nvPr/>
              </p:nvGrpSpPr>
              <p:grpSpPr>
                <a:xfrm>
                  <a:off x="1828800" y="1455373"/>
                  <a:ext cx="5335488" cy="4709931"/>
                  <a:chOff x="1828800" y="2915478"/>
                  <a:chExt cx="4103711" cy="2991205"/>
                </a:xfrm>
              </p:grpSpPr>
              <p:sp>
                <p:nvSpPr>
                  <p:cNvPr id="46" name="Freeform 51">
                    <a:extLst>
                      <a:ext uri="{FF2B5EF4-FFF2-40B4-BE49-F238E27FC236}">
                        <a16:creationId xmlns:a16="http://schemas.microsoft.com/office/drawing/2014/main" id="{8A5308E5-497E-5005-CC0A-3E5A7ACB77DD}"/>
                      </a:ext>
                    </a:extLst>
                  </p:cNvPr>
                  <p:cNvSpPr/>
                  <p:nvPr/>
                </p:nvSpPr>
                <p:spPr>
                  <a:xfrm>
                    <a:off x="1828800" y="2915478"/>
                    <a:ext cx="2080591" cy="2981739"/>
                  </a:xfrm>
                  <a:custGeom>
                    <a:avLst/>
                    <a:gdLst>
                      <a:gd name="connsiteX0" fmla="*/ 0 w 2080591"/>
                      <a:gd name="connsiteY0" fmla="*/ 2981739 h 2981739"/>
                      <a:gd name="connsiteX1" fmla="*/ 437322 w 2080591"/>
                      <a:gd name="connsiteY1" fmla="*/ 2835965 h 2981739"/>
                      <a:gd name="connsiteX2" fmla="*/ 715617 w 2080591"/>
                      <a:gd name="connsiteY2" fmla="*/ 2411896 h 2981739"/>
                      <a:gd name="connsiteX3" fmla="*/ 1298713 w 2080591"/>
                      <a:gd name="connsiteY3" fmla="*/ 702365 h 2981739"/>
                      <a:gd name="connsiteX4" fmla="*/ 1709530 w 2080591"/>
                      <a:gd name="connsiteY4" fmla="*/ 132522 h 2981739"/>
                      <a:gd name="connsiteX5" fmla="*/ 2080591 w 2080591"/>
                      <a:gd name="connsiteY5" fmla="*/ 0 h 298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80591" h="2981739">
                        <a:moveTo>
                          <a:pt x="0" y="2981739"/>
                        </a:moveTo>
                        <a:cubicBezTo>
                          <a:pt x="159026" y="2956339"/>
                          <a:pt x="318053" y="2930939"/>
                          <a:pt x="437322" y="2835965"/>
                        </a:cubicBezTo>
                        <a:cubicBezTo>
                          <a:pt x="556591" y="2740991"/>
                          <a:pt x="572052" y="2767496"/>
                          <a:pt x="715617" y="2411896"/>
                        </a:cubicBezTo>
                        <a:cubicBezTo>
                          <a:pt x="859182" y="2056296"/>
                          <a:pt x="1133061" y="1082261"/>
                          <a:pt x="1298713" y="702365"/>
                        </a:cubicBezTo>
                        <a:cubicBezTo>
                          <a:pt x="1464365" y="322469"/>
                          <a:pt x="1579217" y="249583"/>
                          <a:pt x="1709530" y="132522"/>
                        </a:cubicBezTo>
                        <a:cubicBezTo>
                          <a:pt x="1839843" y="15461"/>
                          <a:pt x="1960217" y="7730"/>
                          <a:pt x="2080591" y="0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Freeform 52">
                    <a:extLst>
                      <a:ext uri="{FF2B5EF4-FFF2-40B4-BE49-F238E27FC236}">
                        <a16:creationId xmlns:a16="http://schemas.microsoft.com/office/drawing/2014/main" id="{2536E4D1-28AB-22F2-7500-42CF364774D6}"/>
                      </a:ext>
                    </a:extLst>
                  </p:cNvPr>
                  <p:cNvSpPr/>
                  <p:nvPr/>
                </p:nvSpPr>
                <p:spPr>
                  <a:xfrm flipH="1">
                    <a:off x="3851920" y="2924944"/>
                    <a:ext cx="2080591" cy="2981739"/>
                  </a:xfrm>
                  <a:custGeom>
                    <a:avLst/>
                    <a:gdLst>
                      <a:gd name="connsiteX0" fmla="*/ 0 w 2080591"/>
                      <a:gd name="connsiteY0" fmla="*/ 2981739 h 2981739"/>
                      <a:gd name="connsiteX1" fmla="*/ 437322 w 2080591"/>
                      <a:gd name="connsiteY1" fmla="*/ 2835965 h 2981739"/>
                      <a:gd name="connsiteX2" fmla="*/ 715617 w 2080591"/>
                      <a:gd name="connsiteY2" fmla="*/ 2411896 h 2981739"/>
                      <a:gd name="connsiteX3" fmla="*/ 1298713 w 2080591"/>
                      <a:gd name="connsiteY3" fmla="*/ 702365 h 2981739"/>
                      <a:gd name="connsiteX4" fmla="*/ 1709530 w 2080591"/>
                      <a:gd name="connsiteY4" fmla="*/ 132522 h 2981739"/>
                      <a:gd name="connsiteX5" fmla="*/ 2080591 w 2080591"/>
                      <a:gd name="connsiteY5" fmla="*/ 0 h 298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80591" h="2981739">
                        <a:moveTo>
                          <a:pt x="0" y="2981739"/>
                        </a:moveTo>
                        <a:cubicBezTo>
                          <a:pt x="159026" y="2956339"/>
                          <a:pt x="318053" y="2930939"/>
                          <a:pt x="437322" y="2835965"/>
                        </a:cubicBezTo>
                        <a:cubicBezTo>
                          <a:pt x="556591" y="2740991"/>
                          <a:pt x="572052" y="2767496"/>
                          <a:pt x="715617" y="2411896"/>
                        </a:cubicBezTo>
                        <a:cubicBezTo>
                          <a:pt x="859182" y="2056296"/>
                          <a:pt x="1133061" y="1082261"/>
                          <a:pt x="1298713" y="702365"/>
                        </a:cubicBezTo>
                        <a:cubicBezTo>
                          <a:pt x="1464365" y="322469"/>
                          <a:pt x="1579217" y="249583"/>
                          <a:pt x="1709530" y="132522"/>
                        </a:cubicBezTo>
                        <a:cubicBezTo>
                          <a:pt x="1839843" y="15461"/>
                          <a:pt x="1960217" y="7730"/>
                          <a:pt x="2080591" y="0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45E4C58-6E1D-850B-8F55-F37E1FD9A067}"/>
                    </a:ext>
                  </a:extLst>
                </p:cNvPr>
                <p:cNvCxnSpPr>
                  <a:stCxn id="46" idx="5"/>
                </p:cNvCxnSpPr>
                <p:nvPr/>
              </p:nvCxnSpPr>
              <p:spPr>
                <a:xfrm flipH="1">
                  <a:off x="4499992" y="1455373"/>
                  <a:ext cx="33912" cy="470993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0E928AB-7928-E974-A161-892C23B1BDA9}"/>
                    </a:ext>
                  </a:extLst>
                </p:cNvPr>
                <p:cNvGrpSpPr/>
                <p:nvPr/>
              </p:nvGrpSpPr>
              <p:grpSpPr>
                <a:xfrm>
                  <a:off x="1331640" y="1288505"/>
                  <a:ext cx="8337287" cy="4876799"/>
                  <a:chOff x="1331640" y="1288505"/>
                  <a:chExt cx="8337287" cy="4876799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D4FB9BBC-A77E-98EE-1463-C929143E1807}"/>
                      </a:ext>
                    </a:extLst>
                  </p:cNvPr>
                  <p:cNvCxnSpPr/>
                  <p:nvPr/>
                </p:nvCxnSpPr>
                <p:spPr>
                  <a:xfrm>
                    <a:off x="1331640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33C6730-4B72-5331-B4FC-2C3C07166A11}"/>
                      </a:ext>
                    </a:extLst>
                  </p:cNvPr>
                  <p:cNvCxnSpPr/>
                  <p:nvPr/>
                </p:nvCxnSpPr>
                <p:spPr>
                  <a:xfrm>
                    <a:off x="1331640" y="6165304"/>
                    <a:ext cx="83372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F393E6B-2A5A-F7C9-BDC9-E5FF026CDF5E}"/>
                    </a:ext>
                  </a:extLst>
                </p:cNvPr>
                <p:cNvCxnSpPr>
                  <a:stCxn id="46" idx="3"/>
                </p:cNvCxnSpPr>
                <p:nvPr/>
              </p:nvCxnSpPr>
              <p:spPr>
                <a:xfrm flipH="1">
                  <a:off x="3491880" y="2561313"/>
                  <a:ext cx="25457" cy="36039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00C12D0-37CA-D186-2052-04CF4802CF6B}"/>
                    </a:ext>
                  </a:extLst>
                </p:cNvPr>
                <p:cNvCxnSpPr/>
                <p:nvPr/>
              </p:nvCxnSpPr>
              <p:spPr>
                <a:xfrm>
                  <a:off x="5880313" y="3841109"/>
                  <a:ext cx="72006" cy="23241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Left Brace 31">
                <a:extLst>
                  <a:ext uri="{FF2B5EF4-FFF2-40B4-BE49-F238E27FC236}">
                    <a16:creationId xmlns:a16="http://schemas.microsoft.com/office/drawing/2014/main" id="{EDFE59CE-D9A2-EB17-2174-8EAA1318009C}"/>
                  </a:ext>
                </a:extLst>
              </p:cNvPr>
              <p:cNvSpPr/>
              <p:nvPr/>
            </p:nvSpPr>
            <p:spPr>
              <a:xfrm rot="16200000" flipV="1">
                <a:off x="2576346" y="5321778"/>
                <a:ext cx="155448" cy="1675620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eft Brace 32">
                <a:extLst>
                  <a:ext uri="{FF2B5EF4-FFF2-40B4-BE49-F238E27FC236}">
                    <a16:creationId xmlns:a16="http://schemas.microsoft.com/office/drawing/2014/main" id="{4453A84C-9180-7A4D-C843-5F85485C17C4}"/>
                  </a:ext>
                </a:extLst>
              </p:cNvPr>
              <p:cNvSpPr/>
              <p:nvPr/>
            </p:nvSpPr>
            <p:spPr>
              <a:xfrm rot="16200000" flipV="1">
                <a:off x="4644920" y="4940256"/>
                <a:ext cx="82350" cy="2388433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eft Brace 33">
                <a:extLst>
                  <a:ext uri="{FF2B5EF4-FFF2-40B4-BE49-F238E27FC236}">
                    <a16:creationId xmlns:a16="http://schemas.microsoft.com/office/drawing/2014/main" id="{664F0AE5-6FBC-510E-CEF7-5B06C29266A7}"/>
                  </a:ext>
                </a:extLst>
              </p:cNvPr>
              <p:cNvSpPr/>
              <p:nvPr/>
            </p:nvSpPr>
            <p:spPr>
              <a:xfrm rot="16200000" flipV="1">
                <a:off x="6523956" y="5515882"/>
                <a:ext cx="82353" cy="1237180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1E6BDE-49C9-6400-0187-737300C79DD0}"/>
                  </a:ext>
                </a:extLst>
              </p:cNvPr>
              <p:cNvSpPr txBox="1"/>
              <p:nvPr/>
            </p:nvSpPr>
            <p:spPr>
              <a:xfrm>
                <a:off x="3454008" y="781144"/>
                <a:ext cx="2492529" cy="44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Benchmark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8D1E58-869F-DFC7-CDFA-6A9D06A1987C}"/>
                  </a:ext>
                </a:extLst>
              </p:cNvPr>
              <p:cNvSpPr txBox="1"/>
              <p:nvPr/>
            </p:nvSpPr>
            <p:spPr>
              <a:xfrm>
                <a:off x="6018248" y="6237312"/>
                <a:ext cx="1152128" cy="44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 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596D67-1A59-0F2B-2AB6-80F8BE22DC0B}"/>
                  </a:ext>
                </a:extLst>
              </p:cNvPr>
              <p:cNvSpPr txBox="1"/>
              <p:nvPr/>
            </p:nvSpPr>
            <p:spPr>
              <a:xfrm>
                <a:off x="4069975" y="6237312"/>
                <a:ext cx="1152128" cy="44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 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73C199-8D09-5726-EC21-ECB35661CDE2}"/>
                  </a:ext>
                </a:extLst>
              </p:cNvPr>
              <p:cNvSpPr txBox="1"/>
              <p:nvPr/>
            </p:nvSpPr>
            <p:spPr>
              <a:xfrm>
                <a:off x="2123726" y="6237314"/>
                <a:ext cx="1152128" cy="44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 1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B88E54B-CD9D-E32D-0FBB-6A8FB0EA6711}"/>
                </a:ext>
              </a:extLst>
            </p:cNvPr>
            <p:cNvCxnSpPr/>
            <p:nvPr/>
          </p:nvCxnSpPr>
          <p:spPr>
            <a:xfrm flipH="1">
              <a:off x="9051143" y="5187103"/>
              <a:ext cx="177416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01F194-4890-00EF-39F0-AFEA293DA983}"/>
                </a:ext>
              </a:extLst>
            </p:cNvPr>
            <p:cNvSpPr txBox="1"/>
            <p:nvPr/>
          </p:nvSpPr>
          <p:spPr>
            <a:xfrm>
              <a:off x="9335551" y="4651875"/>
              <a:ext cx="15993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2. Left shift</a:t>
              </a:r>
            </a:p>
          </p:txBody>
        </p:sp>
      </p:grpSp>
      <p:sp>
        <p:nvSpPr>
          <p:cNvPr id="48" name="Right Arrow 3">
            <a:extLst>
              <a:ext uri="{FF2B5EF4-FFF2-40B4-BE49-F238E27FC236}">
                <a16:creationId xmlns:a16="http://schemas.microsoft.com/office/drawing/2014/main" id="{361B248B-6D88-EFC1-A23A-F465031D15B7}"/>
              </a:ext>
            </a:extLst>
          </p:cNvPr>
          <p:cNvSpPr/>
          <p:nvPr/>
        </p:nvSpPr>
        <p:spPr>
          <a:xfrm>
            <a:off x="5612547" y="3938480"/>
            <a:ext cx="443088" cy="2627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D1A50F-FDD3-55BA-53C9-3BF2E9F2D49D}"/>
              </a:ext>
            </a:extLst>
          </p:cNvPr>
          <p:cNvSpPr txBox="1"/>
          <p:nvPr/>
        </p:nvSpPr>
        <p:spPr>
          <a:xfrm>
            <a:off x="3021200" y="6420267"/>
            <a:ext cx="66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59690D-23F1-E502-5C5B-F2E5787BF55D}"/>
              </a:ext>
            </a:extLst>
          </p:cNvPr>
          <p:cNvSpPr txBox="1"/>
          <p:nvPr/>
        </p:nvSpPr>
        <p:spPr>
          <a:xfrm>
            <a:off x="8400607" y="6420267"/>
            <a:ext cx="66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6CC223F-E419-F337-602D-0106DFAF9DD6}"/>
              </a:ext>
            </a:extLst>
          </p:cNvPr>
          <p:cNvCxnSpPr/>
          <p:nvPr/>
        </p:nvCxnSpPr>
        <p:spPr>
          <a:xfrm flipH="1">
            <a:off x="8744647" y="3366798"/>
            <a:ext cx="25918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FE4098E-C687-47EB-ABF1-086CF19DEBBE}"/>
              </a:ext>
            </a:extLst>
          </p:cNvPr>
          <p:cNvSpPr txBox="1"/>
          <p:nvPr/>
        </p:nvSpPr>
        <p:spPr>
          <a:xfrm>
            <a:off x="9867131" y="2224708"/>
            <a:ext cx="159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Narrow distribution around benchmark</a:t>
            </a:r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648B020D-6951-50FD-58B8-7AD5AD89AFC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5672" y="1367078"/>
            <a:ext cx="1114481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>
                <a:solidFill>
                  <a:prstClr val="black"/>
                </a:solidFill>
                <a:latin typeface="Arial"/>
              </a:rPr>
              <a:t>85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% of </a:t>
            </a:r>
            <a:r>
              <a:rPr lang="en-US" sz="1800" b="1" kern="0" dirty="0">
                <a:solidFill>
                  <a:prstClr val="black"/>
                </a:solidFill>
                <a:latin typeface="Arial"/>
              </a:rPr>
              <a:t>FPs within 15% of 50</a:t>
            </a:r>
            <a:r>
              <a:rPr lang="en-US" sz="1800" b="1" kern="0" baseline="30000" dirty="0">
                <a:solidFill>
                  <a:prstClr val="black"/>
                </a:solidFill>
                <a:latin typeface="Arial"/>
              </a:rPr>
              <a:t>th</a:t>
            </a:r>
            <a:r>
              <a:rPr lang="en-US" sz="1800" b="1" kern="0" dirty="0">
                <a:solidFill>
                  <a:prstClr val="black"/>
                </a:solidFill>
                <a:latin typeface="Arial"/>
              </a:rPr>
              <a:t> Centile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5F610374-40DF-AB0C-022D-4870AE4C784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5672" y="1687624"/>
            <a:ext cx="1114481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>
                <a:solidFill>
                  <a:prstClr val="black"/>
                </a:solidFill>
                <a:latin typeface="Arial"/>
              </a:rPr>
              <a:t>In other words, most FPs are generally within a similar utilization band.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A36EE0-3F58-431B-960D-B0E2EA69FBFF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8AAB7182-2972-26BB-6F40-48F3B405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60" name="Picture 5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B8DB529-42D3-A962-C511-38A44F20C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28" name="Footer Placeholder 3">
            <a:extLst>
              <a:ext uri="{FF2B5EF4-FFF2-40B4-BE49-F238E27FC236}">
                <a16:creationId xmlns:a16="http://schemas.microsoft.com/office/drawing/2014/main" id="{4E1438D5-B25F-55F0-D837-076079856C5C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pic>
        <p:nvPicPr>
          <p:cNvPr id="4" name="Picture 2" descr="GGPF.co.za">
            <a:extLst>
              <a:ext uri="{FF2B5EF4-FFF2-40B4-BE49-F238E27FC236}">
                <a16:creationId xmlns:a16="http://schemas.microsoft.com/office/drawing/2014/main" id="{5D02B390-3D3A-A379-2C7A-0303B6C7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39" y="6126700"/>
            <a:ext cx="1235159" cy="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4" imgH="345" progId="TCLayout.ActiveDocument.1">
                  <p:embed/>
                </p:oleObj>
              </mc:Choice>
              <mc:Fallback>
                <p:oleObj name="think-cell Slide" r:id="rId11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144723"/>
            <a:ext cx="9248556" cy="609398"/>
          </a:xfrm>
        </p:spPr>
        <p:txBody>
          <a:bodyPr vert="horz"/>
          <a:lstStyle/>
          <a:p>
            <a:r>
              <a:rPr lang="en-US" dirty="0"/>
              <a:t>Aspects Of Care Measured To Determine Family Practitioner Quality Of Care Delivery.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5C8BD0B-5229-196F-4052-408CA92B2EE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406" r="54632" b="12240"/>
          <a:stretch/>
        </p:blipFill>
        <p:spPr>
          <a:xfrm>
            <a:off x="271651" y="2774142"/>
            <a:ext cx="1651933" cy="1380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82EC6E-C788-7249-90C2-519F1EF4D53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9605"/>
          <a:stretch/>
        </p:blipFill>
        <p:spPr>
          <a:xfrm>
            <a:off x="1913273" y="2588913"/>
            <a:ext cx="1522509" cy="17642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92A73C-6C00-1B06-B99B-6685CE98EA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1511" y="2781840"/>
            <a:ext cx="5835651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DA312E-42BE-EFC7-598C-9F49190E65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61458" y="2781840"/>
            <a:ext cx="2085271" cy="9219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B9562C-54BF-CDE0-A40A-DD4614886E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1511" y="3761100"/>
            <a:ext cx="7514589" cy="39313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1D2755A-F1AC-52C2-74B0-199AE2AE44BA}"/>
              </a:ext>
            </a:extLst>
          </p:cNvPr>
          <p:cNvSpPr/>
          <p:nvPr/>
        </p:nvSpPr>
        <p:spPr>
          <a:xfrm>
            <a:off x="334158" y="2338651"/>
            <a:ext cx="722762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Chronic Care Delivery for Diagnosed Diabetic patient panel.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9798A8-7191-F625-96AF-224C097A324E}"/>
              </a:ext>
            </a:extLst>
          </p:cNvPr>
          <p:cNvGrpSpPr/>
          <p:nvPr/>
        </p:nvGrpSpPr>
        <p:grpSpPr>
          <a:xfrm>
            <a:off x="271652" y="1869350"/>
            <a:ext cx="6591265" cy="309755"/>
            <a:chOff x="271652" y="1487313"/>
            <a:chExt cx="6591265" cy="309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4521DF-EADB-E5B7-10AF-263DE05D495A}"/>
                </a:ext>
              </a:extLst>
            </p:cNvPr>
            <p:cNvSpPr/>
            <p:nvPr/>
          </p:nvSpPr>
          <p:spPr>
            <a:xfrm>
              <a:off x="271653" y="148731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1.  Typical Poor Performing Family Practitioner</a:t>
              </a:r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22036ED6-D210-95D0-2061-4739AF577B69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71652" y="1797068"/>
              <a:ext cx="505036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6CD4FB-3F53-C4F4-E4B5-0F3BBC96BAC0}"/>
              </a:ext>
            </a:extLst>
          </p:cNvPr>
          <p:cNvGrpSpPr/>
          <p:nvPr/>
        </p:nvGrpSpPr>
        <p:grpSpPr>
          <a:xfrm>
            <a:off x="271651" y="4430768"/>
            <a:ext cx="6591265" cy="330874"/>
            <a:chOff x="271651" y="4360163"/>
            <a:chExt cx="6591265" cy="3308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3174A3-B47D-A8CD-0EF3-F7B31FC65CC4}"/>
                </a:ext>
              </a:extLst>
            </p:cNvPr>
            <p:cNvSpPr/>
            <p:nvPr/>
          </p:nvSpPr>
          <p:spPr>
            <a:xfrm>
              <a:off x="271652" y="436016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2. Typical High Performing Family Practitioner</a:t>
              </a:r>
            </a:p>
          </p:txBody>
        </p:sp>
        <p:sp>
          <p:nvSpPr>
            <p:cNvPr id="40" name="Line 60">
              <a:extLst>
                <a:ext uri="{FF2B5EF4-FFF2-40B4-BE49-F238E27FC236}">
                  <a16:creationId xmlns:a16="http://schemas.microsoft.com/office/drawing/2014/main" id="{DDEC26DA-820E-87DE-7443-800DCC368A25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71651" y="4691037"/>
              <a:ext cx="505036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1657BC2-4C20-6D66-CA1B-C89CFADE185B}"/>
              </a:ext>
            </a:extLst>
          </p:cNvPr>
          <p:cNvSpPr/>
          <p:nvPr/>
        </p:nvSpPr>
        <p:spPr>
          <a:xfrm>
            <a:off x="334158" y="4888794"/>
            <a:ext cx="98710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Above-average Process and Clinical Outcomes measures, despite high-average age of 53yo.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8487F6-38BF-4899-679E-117F07EFB049}"/>
              </a:ext>
            </a:extLst>
          </p:cNvPr>
          <p:cNvGrpSpPr/>
          <p:nvPr/>
        </p:nvGrpSpPr>
        <p:grpSpPr>
          <a:xfrm>
            <a:off x="3098322" y="5219342"/>
            <a:ext cx="8677017" cy="999568"/>
            <a:chOff x="251520" y="2931790"/>
            <a:chExt cx="6507763" cy="74967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88A7F99-1D1B-AC05-62EC-7342557B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1520" y="2931790"/>
              <a:ext cx="4816415" cy="74967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9E4C3F-BE10-5CAA-984B-6FE437532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4253" t="7633"/>
            <a:stretch/>
          </p:blipFill>
          <p:spPr>
            <a:xfrm>
              <a:off x="5071342" y="2960400"/>
              <a:ext cx="1687941" cy="72106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83DBB35-8784-1D36-61DD-469DC8D4899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58586" r="29656"/>
          <a:stretch/>
        </p:blipFill>
        <p:spPr>
          <a:xfrm>
            <a:off x="3098322" y="6229191"/>
            <a:ext cx="7022337" cy="4070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C3D612-612D-031B-B87E-78CEFD1E792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8823" r="57386" b="15085"/>
          <a:stretch/>
        </p:blipFill>
        <p:spPr>
          <a:xfrm>
            <a:off x="185231" y="5324107"/>
            <a:ext cx="1428880" cy="122262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8A38B4-269D-2EBA-2427-832B7025E9F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9794" t="1915" b="6346"/>
          <a:stretch/>
        </p:blipFill>
        <p:spPr>
          <a:xfrm>
            <a:off x="1616382" y="5198393"/>
            <a:ext cx="1348121" cy="1474050"/>
          </a:xfrm>
          <a:prstGeom prst="rect">
            <a:avLst/>
          </a:prstGeom>
        </p:spPr>
      </p:pic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F7E95DFB-99E3-64E1-D81E-DDBB7A83FE2A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ED076-2B08-730D-654D-23D76566AD21}"/>
              </a:ext>
            </a:extLst>
          </p:cNvPr>
          <p:cNvGrpSpPr/>
          <p:nvPr/>
        </p:nvGrpSpPr>
        <p:grpSpPr>
          <a:xfrm>
            <a:off x="271651" y="830353"/>
            <a:ext cx="11792877" cy="249299"/>
            <a:chOff x="1895194" y="1269602"/>
            <a:chExt cx="1744300" cy="235599"/>
          </a:xfrm>
        </p:grpSpPr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6FA69143-050E-1734-63DD-2E4483537626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How is Quality of Care Delivery Measured?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Line 60">
              <a:extLst>
                <a:ext uri="{FF2B5EF4-FFF2-40B4-BE49-F238E27FC236}">
                  <a16:creationId xmlns:a16="http://schemas.microsoft.com/office/drawing/2014/main" id="{E738DE49-3BFB-44B4-C78C-E7A62F2ED719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895194" y="1505201"/>
              <a:ext cx="171273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2" name="Rectangle 59">
            <a:extLst>
              <a:ext uri="{FF2B5EF4-FFF2-40B4-BE49-F238E27FC236}">
                <a16:creationId xmlns:a16="http://schemas.microsoft.com/office/drawing/2014/main" id="{D58227D6-AA66-7234-A942-732DED50CD0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28525" y="1146726"/>
            <a:ext cx="276949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Processes: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Claims Data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59">
            <a:extLst>
              <a:ext uri="{FF2B5EF4-FFF2-40B4-BE49-F238E27FC236}">
                <a16:creationId xmlns:a16="http://schemas.microsoft.com/office/drawing/2014/main" id="{6A5EF4E7-BE9F-BD50-F375-8C0C04E97B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64259" y="1155884"/>
            <a:ext cx="3396255" cy="4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Clinical Outcomes: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Pathology Test Results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59">
            <a:extLst>
              <a:ext uri="{FF2B5EF4-FFF2-40B4-BE49-F238E27FC236}">
                <a16:creationId xmlns:a16="http://schemas.microsoft.com/office/drawing/2014/main" id="{9587F3B6-574A-7414-FAD7-6D8D0675B6F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65770" y="1166603"/>
            <a:ext cx="276949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Care Impact: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Downstream Utilization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384C02-20EA-8345-5773-E77AAF29A775}"/>
              </a:ext>
            </a:extLst>
          </p:cNvPr>
          <p:cNvCxnSpPr>
            <a:cxnSpLocks/>
          </p:cNvCxnSpPr>
          <p:nvPr/>
        </p:nvCxnSpPr>
        <p:spPr>
          <a:xfrm flipV="1">
            <a:off x="271651" y="114845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CCEACD-031F-F505-434D-36668EBA0891}"/>
              </a:ext>
            </a:extLst>
          </p:cNvPr>
          <p:cNvCxnSpPr>
            <a:cxnSpLocks/>
          </p:cNvCxnSpPr>
          <p:nvPr/>
        </p:nvCxnSpPr>
        <p:spPr>
          <a:xfrm flipV="1">
            <a:off x="3865060" y="114845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54EAA38-21CD-9AA4-2A0E-0F6E79F88A4D}"/>
              </a:ext>
            </a:extLst>
          </p:cNvPr>
          <p:cNvCxnSpPr>
            <a:cxnSpLocks/>
          </p:cNvCxnSpPr>
          <p:nvPr/>
        </p:nvCxnSpPr>
        <p:spPr>
          <a:xfrm flipV="1">
            <a:off x="8262399" y="114845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8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AF3EAF-8598-1E7F-022A-DBB4F56DAC1F}"/>
              </a:ext>
            </a:extLst>
          </p:cNvPr>
          <p:cNvSpPr/>
          <p:nvPr/>
        </p:nvSpPr>
        <p:spPr>
          <a:xfrm rot="16200000" flipV="1">
            <a:off x="2334835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A2DAFD-5A2F-7711-719F-07E10EFBB13E}"/>
              </a:ext>
            </a:extLst>
          </p:cNvPr>
          <p:cNvGrpSpPr/>
          <p:nvPr/>
        </p:nvGrpSpPr>
        <p:grpSpPr>
          <a:xfrm>
            <a:off x="490210" y="1748518"/>
            <a:ext cx="10479717" cy="2642556"/>
            <a:chOff x="936286" y="2718294"/>
            <a:chExt cx="10479717" cy="26425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10723D-0CBF-C656-5C4D-A6C49AF2FF44}"/>
                </a:ext>
              </a:extLst>
            </p:cNvPr>
            <p:cNvGrpSpPr/>
            <p:nvPr/>
          </p:nvGrpSpPr>
          <p:grpSpPr>
            <a:xfrm>
              <a:off x="936286" y="2718294"/>
              <a:ext cx="10479717" cy="2642556"/>
              <a:chOff x="878962" y="3090335"/>
              <a:chExt cx="10479717" cy="264255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C592C83-E907-A130-A633-18D9F0C920A9}"/>
                  </a:ext>
                </a:extLst>
              </p:cNvPr>
              <p:cNvGrpSpPr/>
              <p:nvPr/>
            </p:nvGrpSpPr>
            <p:grpSpPr>
              <a:xfrm>
                <a:off x="878962" y="3584448"/>
                <a:ext cx="10479717" cy="1612855"/>
                <a:chOff x="1668105" y="1288505"/>
                <a:chExt cx="5784215" cy="4876799"/>
              </a:xfrm>
            </p:grpSpPr>
            <p:sp>
              <p:nvSpPr>
                <p:cNvPr id="134" name="Freeform 100">
                  <a:extLst>
                    <a:ext uri="{FF2B5EF4-FFF2-40B4-BE49-F238E27FC236}">
                      <a16:creationId xmlns:a16="http://schemas.microsoft.com/office/drawing/2014/main" id="{E6674265-D0DE-E598-D840-039DB64E9778}"/>
                    </a:ext>
                  </a:extLst>
                </p:cNvPr>
                <p:cNvSpPr/>
                <p:nvPr/>
              </p:nvSpPr>
              <p:spPr>
                <a:xfrm>
                  <a:off x="1859082" y="1455374"/>
                  <a:ext cx="2674824" cy="4584428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94622 w 2080591"/>
                    <a:gd name="connsiteY1" fmla="*/ 2553756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51923 w 2080591"/>
                    <a:gd name="connsiteY1" fmla="*/ 1974298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88444 w 2080591"/>
                    <a:gd name="connsiteY2" fmla="*/ 909941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8355"/>
                    <a:gd name="connsiteY0" fmla="*/ 2771027 h 2771027"/>
                    <a:gd name="connsiteX1" fmla="*/ 282051 w 2088355"/>
                    <a:gd name="connsiteY1" fmla="*/ 1342163 h 2771027"/>
                    <a:gd name="connsiteX2" fmla="*/ 696208 w 2088355"/>
                    <a:gd name="connsiteY2" fmla="*/ 909941 h 2771027"/>
                    <a:gd name="connsiteX3" fmla="*/ 1263778 w 2088355"/>
                    <a:gd name="connsiteY3" fmla="*/ 403857 h 2771027"/>
                    <a:gd name="connsiteX4" fmla="*/ 1717294 w 2088355"/>
                    <a:gd name="connsiteY4" fmla="*/ 132522 h 2771027"/>
                    <a:gd name="connsiteX5" fmla="*/ 2088355 w 2088355"/>
                    <a:gd name="connsiteY5" fmla="*/ 0 h 2771027"/>
                    <a:gd name="connsiteX0" fmla="*/ 0 w 2057301"/>
                    <a:gd name="connsiteY0" fmla="*/ 2911502 h 2911502"/>
                    <a:gd name="connsiteX1" fmla="*/ 250997 w 2057301"/>
                    <a:gd name="connsiteY1" fmla="*/ 1342163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  <a:gd name="connsiteX0" fmla="*/ 0 w 2057301"/>
                    <a:gd name="connsiteY0" fmla="*/ 2911502 h 2911502"/>
                    <a:gd name="connsiteX1" fmla="*/ 243233 w 2057301"/>
                    <a:gd name="connsiteY1" fmla="*/ 1429959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7301" h="2911502">
                      <a:moveTo>
                        <a:pt x="0" y="2911502"/>
                      </a:moveTo>
                      <a:cubicBezTo>
                        <a:pt x="159026" y="2886102"/>
                        <a:pt x="132374" y="1763553"/>
                        <a:pt x="243233" y="1429959"/>
                      </a:cubicBezTo>
                      <a:cubicBezTo>
                        <a:pt x="354092" y="1096366"/>
                        <a:pt x="500239" y="1080958"/>
                        <a:pt x="665154" y="909941"/>
                      </a:cubicBezTo>
                      <a:cubicBezTo>
                        <a:pt x="830069" y="738924"/>
                        <a:pt x="1062543" y="533427"/>
                        <a:pt x="1232724" y="403857"/>
                      </a:cubicBezTo>
                      <a:cubicBezTo>
                        <a:pt x="1402905" y="274287"/>
                        <a:pt x="1555927" y="249583"/>
                        <a:pt x="1686240" y="132522"/>
                      </a:cubicBezTo>
                      <a:cubicBezTo>
                        <a:pt x="1816553" y="15461"/>
                        <a:pt x="1936927" y="7730"/>
                        <a:pt x="205730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8C19D8A-A7B7-05B7-1765-22E249C3D221}"/>
                    </a:ext>
                  </a:extLst>
                </p:cNvPr>
                <p:cNvCxnSpPr/>
                <p:nvPr/>
              </p:nvCxnSpPr>
              <p:spPr>
                <a:xfrm>
                  <a:off x="4533905" y="1470278"/>
                  <a:ext cx="0" cy="46801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3272C34-C069-CC30-0715-C7954A0D209A}"/>
                    </a:ext>
                  </a:extLst>
                </p:cNvPr>
                <p:cNvGrpSpPr/>
                <p:nvPr/>
              </p:nvGrpSpPr>
              <p:grpSpPr>
                <a:xfrm>
                  <a:off x="1668105" y="1288505"/>
                  <a:ext cx="5784215" cy="4876799"/>
                  <a:chOff x="1668105" y="1288505"/>
                  <a:chExt cx="5784215" cy="4876799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B977097-2C4D-8566-5AC3-851A58074852}"/>
                      </a:ext>
                    </a:extLst>
                  </p:cNvPr>
                  <p:cNvCxnSpPr/>
                  <p:nvPr/>
                </p:nvCxnSpPr>
                <p:spPr>
                  <a:xfrm>
                    <a:off x="1668105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0BA29D0-93C0-F97E-DFEA-B23E495FE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8105" y="6165304"/>
                    <a:ext cx="57842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1E2AEC4-4B37-1639-2194-8CC76684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8" y="2025434"/>
                  <a:ext cx="7143" cy="4139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B8258-61FE-CF09-8BBA-524BCFAE0D78}"/>
                    </a:ext>
                  </a:extLst>
                </p:cNvPr>
                <p:cNvCxnSpPr/>
                <p:nvPr/>
              </p:nvCxnSpPr>
              <p:spPr>
                <a:xfrm>
                  <a:off x="5947096" y="2358150"/>
                  <a:ext cx="0" cy="3807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56231F95-F34D-3D17-8165-A5045FE776F4}"/>
                  </a:ext>
                </a:extLst>
              </p:cNvPr>
              <p:cNvSpPr/>
              <p:nvPr/>
            </p:nvSpPr>
            <p:spPr>
              <a:xfrm rot="16200000" flipV="1">
                <a:off x="9835120" y="4079635"/>
                <a:ext cx="53876" cy="2356596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eft Brace 127">
                <a:extLst>
                  <a:ext uri="{FF2B5EF4-FFF2-40B4-BE49-F238E27FC236}">
                    <a16:creationId xmlns:a16="http://schemas.microsoft.com/office/drawing/2014/main" id="{5D5664BF-9353-6F95-EFFD-E88FD75192C5}"/>
                  </a:ext>
                </a:extLst>
              </p:cNvPr>
              <p:cNvSpPr/>
              <p:nvPr/>
            </p:nvSpPr>
            <p:spPr>
              <a:xfrm rot="5400000" flipH="1">
                <a:off x="6361611" y="3023821"/>
                <a:ext cx="91558" cy="444830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eft Brace 128">
                <a:extLst>
                  <a:ext uri="{FF2B5EF4-FFF2-40B4-BE49-F238E27FC236}">
                    <a16:creationId xmlns:a16="http://schemas.microsoft.com/office/drawing/2014/main" id="{AA3A3814-FBA0-C730-A0CE-3D0F4ADB28C7}"/>
                  </a:ext>
                </a:extLst>
              </p:cNvPr>
              <p:cNvSpPr/>
              <p:nvPr/>
            </p:nvSpPr>
            <p:spPr>
              <a:xfrm rot="16200000" flipV="1">
                <a:off x="2609269" y="3744601"/>
                <a:ext cx="127919" cy="3020009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6CB701-7B64-B8E3-5D94-7823F314D642}"/>
                  </a:ext>
                </a:extLst>
              </p:cNvPr>
              <p:cNvSpPr txBox="1"/>
              <p:nvPr/>
            </p:nvSpPr>
            <p:spPr>
              <a:xfrm>
                <a:off x="4170790" y="3090335"/>
                <a:ext cx="446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 Quality of Care Delivery National Distribution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D1E5C7-409E-88DC-830B-4B618FDD4E96}"/>
                  </a:ext>
                </a:extLst>
              </p:cNvPr>
              <p:cNvSpPr txBox="1"/>
              <p:nvPr/>
            </p:nvSpPr>
            <p:spPr>
              <a:xfrm>
                <a:off x="1224970" y="5425114"/>
                <a:ext cx="2813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8CBD8-A0E9-5950-FA85-6B779608E902}"/>
                  </a:ext>
                </a:extLst>
              </p:cNvPr>
              <p:cNvSpPr txBox="1"/>
              <p:nvPr/>
            </p:nvSpPr>
            <p:spPr>
              <a:xfrm>
                <a:off x="5004072" y="5417409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8DA1B4-A7C1-5406-6DA1-F4EBB922A24C}"/>
                  </a:ext>
                </a:extLst>
              </p:cNvPr>
              <p:cNvSpPr txBox="1"/>
              <p:nvPr/>
            </p:nvSpPr>
            <p:spPr>
              <a:xfrm>
                <a:off x="9238260" y="5409971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1</a:t>
                </a:r>
              </a:p>
            </p:txBody>
          </p:sp>
        </p:grp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95C8E1FC-80CC-C22A-62B5-A1BBB9574FE0}"/>
                </a:ext>
              </a:extLst>
            </p:cNvPr>
            <p:cNvSpPr/>
            <p:nvPr/>
          </p:nvSpPr>
          <p:spPr>
            <a:xfrm flipH="1">
              <a:off x="6136782" y="3267594"/>
              <a:ext cx="4977841" cy="1516162"/>
            </a:xfrm>
            <a:custGeom>
              <a:avLst/>
              <a:gdLst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715617 w 2080591"/>
                <a:gd name="connsiteY2" fmla="*/ 24118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94622 w 2080591"/>
                <a:gd name="connsiteY1" fmla="*/ 2553756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51923 w 2080591"/>
                <a:gd name="connsiteY1" fmla="*/ 1974298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88444 w 2080591"/>
                <a:gd name="connsiteY2" fmla="*/ 909941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8355"/>
                <a:gd name="connsiteY0" fmla="*/ 2771027 h 2771027"/>
                <a:gd name="connsiteX1" fmla="*/ 282051 w 2088355"/>
                <a:gd name="connsiteY1" fmla="*/ 1342163 h 2771027"/>
                <a:gd name="connsiteX2" fmla="*/ 696208 w 2088355"/>
                <a:gd name="connsiteY2" fmla="*/ 909941 h 2771027"/>
                <a:gd name="connsiteX3" fmla="*/ 1263778 w 2088355"/>
                <a:gd name="connsiteY3" fmla="*/ 403857 h 2771027"/>
                <a:gd name="connsiteX4" fmla="*/ 1717294 w 2088355"/>
                <a:gd name="connsiteY4" fmla="*/ 132522 h 2771027"/>
                <a:gd name="connsiteX5" fmla="*/ 2088355 w 2088355"/>
                <a:gd name="connsiteY5" fmla="*/ 0 h 2771027"/>
                <a:gd name="connsiteX0" fmla="*/ 0 w 2057301"/>
                <a:gd name="connsiteY0" fmla="*/ 2911502 h 2911502"/>
                <a:gd name="connsiteX1" fmla="*/ 250997 w 2057301"/>
                <a:gd name="connsiteY1" fmla="*/ 1342163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  <a:gd name="connsiteX0" fmla="*/ 0 w 2057301"/>
                <a:gd name="connsiteY0" fmla="*/ 2911502 h 2911502"/>
                <a:gd name="connsiteX1" fmla="*/ 243233 w 2057301"/>
                <a:gd name="connsiteY1" fmla="*/ 1429959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01" h="2911502">
                  <a:moveTo>
                    <a:pt x="0" y="2911502"/>
                  </a:moveTo>
                  <a:cubicBezTo>
                    <a:pt x="159026" y="2886102"/>
                    <a:pt x="132374" y="1763553"/>
                    <a:pt x="243233" y="1429959"/>
                  </a:cubicBezTo>
                  <a:cubicBezTo>
                    <a:pt x="354092" y="1096366"/>
                    <a:pt x="500239" y="1080958"/>
                    <a:pt x="665154" y="909941"/>
                  </a:cubicBezTo>
                  <a:cubicBezTo>
                    <a:pt x="830069" y="738924"/>
                    <a:pt x="1062543" y="533427"/>
                    <a:pt x="1232724" y="403857"/>
                  </a:cubicBezTo>
                  <a:cubicBezTo>
                    <a:pt x="1402905" y="274287"/>
                    <a:pt x="1555927" y="249583"/>
                    <a:pt x="1686240" y="132522"/>
                  </a:cubicBezTo>
                  <a:cubicBezTo>
                    <a:pt x="1816553" y="15461"/>
                    <a:pt x="1936927" y="7730"/>
                    <a:pt x="2057301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D7E28-C5E9-7B51-5795-0F09525F90C2}"/>
              </a:ext>
            </a:extLst>
          </p:cNvPr>
          <p:cNvSpPr txBox="1"/>
          <p:nvPr/>
        </p:nvSpPr>
        <p:spPr>
          <a:xfrm>
            <a:off x="1013850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9F13B4-CB7D-7CF0-6363-6456C1460969}"/>
              </a:ext>
            </a:extLst>
          </p:cNvPr>
          <p:cNvSpPr txBox="1"/>
          <p:nvPr/>
        </p:nvSpPr>
        <p:spPr>
          <a:xfrm>
            <a:off x="172006" y="5716394"/>
            <a:ext cx="553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Below 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Poor Clinical Process and Outcomes Measures.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Broad National Distribution of Family Practitioner (FP) Quality of Care.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33117AD-BF4E-2E15-F609-D7BCEF2D6BDD}"/>
              </a:ext>
            </a:extLst>
          </p:cNvPr>
          <p:cNvGrpSpPr/>
          <p:nvPr/>
        </p:nvGrpSpPr>
        <p:grpSpPr>
          <a:xfrm rot="5400000">
            <a:off x="2643939" y="2729027"/>
            <a:ext cx="462812" cy="5227870"/>
            <a:chOff x="0" y="0"/>
            <a:chExt cx="1244600" cy="125398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F27999C-4304-D518-EF18-701A6B8AC951}"/>
                </a:ext>
              </a:extLst>
            </p:cNvPr>
            <p:cNvCxnSpPr/>
            <p:nvPr/>
          </p:nvCxnSpPr>
          <p:spPr>
            <a:xfrm>
              <a:off x="1231900" y="0"/>
              <a:ext cx="12700" cy="12539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2D5EE30-82BF-54AA-3B2E-BF81D2508987}"/>
                </a:ext>
              </a:extLst>
            </p:cNvPr>
            <p:cNvCxnSpPr/>
            <p:nvPr/>
          </p:nvCxnSpPr>
          <p:spPr>
            <a:xfrm>
              <a:off x="0" y="743707"/>
              <a:ext cx="12446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Left Brace 156">
            <a:extLst>
              <a:ext uri="{FF2B5EF4-FFF2-40B4-BE49-F238E27FC236}">
                <a16:creationId xmlns:a16="http://schemas.microsoft.com/office/drawing/2014/main" id="{0579A089-8095-8848-F516-3803685B9C84}"/>
              </a:ext>
            </a:extLst>
          </p:cNvPr>
          <p:cNvSpPr/>
          <p:nvPr/>
        </p:nvSpPr>
        <p:spPr>
          <a:xfrm rot="16200000" flipV="1">
            <a:off x="9150096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60CD2D7-244A-87AD-FB7C-C48654FDC2B6}"/>
              </a:ext>
            </a:extLst>
          </p:cNvPr>
          <p:cNvSpPr txBox="1"/>
          <p:nvPr/>
        </p:nvSpPr>
        <p:spPr>
          <a:xfrm>
            <a:off x="7829111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5FBEF32-2A04-ABA5-56A9-2D4A36F78A78}"/>
              </a:ext>
            </a:extLst>
          </p:cNvPr>
          <p:cNvSpPr txBox="1"/>
          <p:nvPr/>
        </p:nvSpPr>
        <p:spPr>
          <a:xfrm>
            <a:off x="6296230" y="5701251"/>
            <a:ext cx="584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Above-Average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Above-average Clinical Process and Outcomes Measures.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A10237-C86D-684F-0F8B-26960A7BCA5B}"/>
              </a:ext>
            </a:extLst>
          </p:cNvPr>
          <p:cNvGrpSpPr/>
          <p:nvPr/>
        </p:nvGrpSpPr>
        <p:grpSpPr>
          <a:xfrm rot="5400000">
            <a:off x="8859031" y="2601954"/>
            <a:ext cx="462812" cy="5482016"/>
            <a:chOff x="0" y="1"/>
            <a:chExt cx="1244600" cy="1314950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E96C77D-C8CC-2E58-159D-66B52E6C6C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4425" y="657474"/>
              <a:ext cx="1314950" cy="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AB1BF9-2008-34D0-C4A0-29EF271FDAC6}"/>
                </a:ext>
              </a:extLst>
            </p:cNvPr>
            <p:cNvCxnSpPr/>
            <p:nvPr/>
          </p:nvCxnSpPr>
          <p:spPr>
            <a:xfrm>
              <a:off x="0" y="614233"/>
              <a:ext cx="1244600" cy="0"/>
            </a:xfrm>
            <a:prstGeom prst="line">
              <a:avLst/>
            </a:prstGeom>
            <a:ln w="22225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0798"/>
            <a:ext cx="8618804" cy="609398"/>
          </a:xfrm>
        </p:spPr>
        <p:txBody>
          <a:bodyPr vert="horz"/>
          <a:lstStyle/>
          <a:p>
            <a:r>
              <a:rPr lang="en-US" dirty="0"/>
              <a:t>A The Importance Measuring Family Practitioner Level Quality of Care Delivery: A Pragmatic, Real-World approach.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73" name="Footer Placeholder 3">
            <a:extLst>
              <a:ext uri="{FF2B5EF4-FFF2-40B4-BE49-F238E27FC236}">
                <a16:creationId xmlns:a16="http://schemas.microsoft.com/office/drawing/2014/main" id="{BC6EF347-5A36-250B-AF5A-DE58286887C5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3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5" progId="TCLayout.ActiveDocument.1">
                  <p:embed/>
                </p:oleObj>
              </mc:Choice>
              <mc:Fallback>
                <p:oleObj name="think-cell Slide" r:id="rId9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AF3EAF-8598-1E7F-022A-DBB4F56DAC1F}"/>
              </a:ext>
            </a:extLst>
          </p:cNvPr>
          <p:cNvSpPr/>
          <p:nvPr/>
        </p:nvSpPr>
        <p:spPr>
          <a:xfrm rot="16200000" flipV="1">
            <a:off x="2334835" y="2600635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A2DAFD-5A2F-7711-719F-07E10EFBB13E}"/>
              </a:ext>
            </a:extLst>
          </p:cNvPr>
          <p:cNvGrpSpPr/>
          <p:nvPr/>
        </p:nvGrpSpPr>
        <p:grpSpPr>
          <a:xfrm>
            <a:off x="490210" y="1403448"/>
            <a:ext cx="10479717" cy="2642556"/>
            <a:chOff x="936286" y="2718294"/>
            <a:chExt cx="10479717" cy="26425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10723D-0CBF-C656-5C4D-A6C49AF2FF44}"/>
                </a:ext>
              </a:extLst>
            </p:cNvPr>
            <p:cNvGrpSpPr/>
            <p:nvPr/>
          </p:nvGrpSpPr>
          <p:grpSpPr>
            <a:xfrm>
              <a:off x="936286" y="2718294"/>
              <a:ext cx="10479717" cy="2642556"/>
              <a:chOff x="878962" y="3090335"/>
              <a:chExt cx="10479717" cy="264255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C592C83-E907-A130-A633-18D9F0C920A9}"/>
                  </a:ext>
                </a:extLst>
              </p:cNvPr>
              <p:cNvGrpSpPr/>
              <p:nvPr/>
            </p:nvGrpSpPr>
            <p:grpSpPr>
              <a:xfrm>
                <a:off x="878962" y="3584448"/>
                <a:ext cx="10479717" cy="1612855"/>
                <a:chOff x="1668105" y="1288505"/>
                <a:chExt cx="5784215" cy="4876799"/>
              </a:xfrm>
            </p:grpSpPr>
            <p:sp>
              <p:nvSpPr>
                <p:cNvPr id="134" name="Freeform 100">
                  <a:extLst>
                    <a:ext uri="{FF2B5EF4-FFF2-40B4-BE49-F238E27FC236}">
                      <a16:creationId xmlns:a16="http://schemas.microsoft.com/office/drawing/2014/main" id="{E6674265-D0DE-E598-D840-039DB64E9778}"/>
                    </a:ext>
                  </a:extLst>
                </p:cNvPr>
                <p:cNvSpPr/>
                <p:nvPr/>
              </p:nvSpPr>
              <p:spPr>
                <a:xfrm>
                  <a:off x="1859082" y="1455374"/>
                  <a:ext cx="2674824" cy="4584428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94622 w 2080591"/>
                    <a:gd name="connsiteY1" fmla="*/ 2553756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51923 w 2080591"/>
                    <a:gd name="connsiteY1" fmla="*/ 1974298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88444 w 2080591"/>
                    <a:gd name="connsiteY2" fmla="*/ 909941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8355"/>
                    <a:gd name="connsiteY0" fmla="*/ 2771027 h 2771027"/>
                    <a:gd name="connsiteX1" fmla="*/ 282051 w 2088355"/>
                    <a:gd name="connsiteY1" fmla="*/ 1342163 h 2771027"/>
                    <a:gd name="connsiteX2" fmla="*/ 696208 w 2088355"/>
                    <a:gd name="connsiteY2" fmla="*/ 909941 h 2771027"/>
                    <a:gd name="connsiteX3" fmla="*/ 1263778 w 2088355"/>
                    <a:gd name="connsiteY3" fmla="*/ 403857 h 2771027"/>
                    <a:gd name="connsiteX4" fmla="*/ 1717294 w 2088355"/>
                    <a:gd name="connsiteY4" fmla="*/ 132522 h 2771027"/>
                    <a:gd name="connsiteX5" fmla="*/ 2088355 w 2088355"/>
                    <a:gd name="connsiteY5" fmla="*/ 0 h 2771027"/>
                    <a:gd name="connsiteX0" fmla="*/ 0 w 2057301"/>
                    <a:gd name="connsiteY0" fmla="*/ 2911502 h 2911502"/>
                    <a:gd name="connsiteX1" fmla="*/ 250997 w 2057301"/>
                    <a:gd name="connsiteY1" fmla="*/ 1342163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  <a:gd name="connsiteX0" fmla="*/ 0 w 2057301"/>
                    <a:gd name="connsiteY0" fmla="*/ 2911502 h 2911502"/>
                    <a:gd name="connsiteX1" fmla="*/ 243233 w 2057301"/>
                    <a:gd name="connsiteY1" fmla="*/ 1429959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7301" h="2911502">
                      <a:moveTo>
                        <a:pt x="0" y="2911502"/>
                      </a:moveTo>
                      <a:cubicBezTo>
                        <a:pt x="159026" y="2886102"/>
                        <a:pt x="132374" y="1763553"/>
                        <a:pt x="243233" y="1429959"/>
                      </a:cubicBezTo>
                      <a:cubicBezTo>
                        <a:pt x="354092" y="1096366"/>
                        <a:pt x="500239" y="1080958"/>
                        <a:pt x="665154" y="909941"/>
                      </a:cubicBezTo>
                      <a:cubicBezTo>
                        <a:pt x="830069" y="738924"/>
                        <a:pt x="1062543" y="533427"/>
                        <a:pt x="1232724" y="403857"/>
                      </a:cubicBezTo>
                      <a:cubicBezTo>
                        <a:pt x="1402905" y="274287"/>
                        <a:pt x="1555927" y="249583"/>
                        <a:pt x="1686240" y="132522"/>
                      </a:cubicBezTo>
                      <a:cubicBezTo>
                        <a:pt x="1816553" y="15461"/>
                        <a:pt x="1936927" y="7730"/>
                        <a:pt x="205730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8C19D8A-A7B7-05B7-1765-22E249C3D221}"/>
                    </a:ext>
                  </a:extLst>
                </p:cNvPr>
                <p:cNvCxnSpPr/>
                <p:nvPr/>
              </p:nvCxnSpPr>
              <p:spPr>
                <a:xfrm>
                  <a:off x="4533905" y="1470278"/>
                  <a:ext cx="0" cy="46801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3272C34-C069-CC30-0715-C7954A0D209A}"/>
                    </a:ext>
                  </a:extLst>
                </p:cNvPr>
                <p:cNvGrpSpPr/>
                <p:nvPr/>
              </p:nvGrpSpPr>
              <p:grpSpPr>
                <a:xfrm>
                  <a:off x="1668105" y="1288505"/>
                  <a:ext cx="5784215" cy="4876799"/>
                  <a:chOff x="1668105" y="1288505"/>
                  <a:chExt cx="5784215" cy="4876799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B977097-2C4D-8566-5AC3-851A58074852}"/>
                      </a:ext>
                    </a:extLst>
                  </p:cNvPr>
                  <p:cNvCxnSpPr/>
                  <p:nvPr/>
                </p:nvCxnSpPr>
                <p:spPr>
                  <a:xfrm>
                    <a:off x="1668105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0BA29D0-93C0-F97E-DFEA-B23E495FE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8105" y="6165304"/>
                    <a:ext cx="57842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1E2AEC4-4B37-1639-2194-8CC76684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8" y="2025434"/>
                  <a:ext cx="7143" cy="4139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B8258-61FE-CF09-8BBA-524BCFAE0D78}"/>
                    </a:ext>
                  </a:extLst>
                </p:cNvPr>
                <p:cNvCxnSpPr/>
                <p:nvPr/>
              </p:nvCxnSpPr>
              <p:spPr>
                <a:xfrm>
                  <a:off x="5947096" y="2358150"/>
                  <a:ext cx="0" cy="3807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56231F95-F34D-3D17-8165-A5045FE776F4}"/>
                  </a:ext>
                </a:extLst>
              </p:cNvPr>
              <p:cNvSpPr/>
              <p:nvPr/>
            </p:nvSpPr>
            <p:spPr>
              <a:xfrm rot="16200000" flipV="1">
                <a:off x="9835120" y="4079635"/>
                <a:ext cx="53876" cy="2356596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eft Brace 127">
                <a:extLst>
                  <a:ext uri="{FF2B5EF4-FFF2-40B4-BE49-F238E27FC236}">
                    <a16:creationId xmlns:a16="http://schemas.microsoft.com/office/drawing/2014/main" id="{5D5664BF-9353-6F95-EFFD-E88FD75192C5}"/>
                  </a:ext>
                </a:extLst>
              </p:cNvPr>
              <p:cNvSpPr/>
              <p:nvPr/>
            </p:nvSpPr>
            <p:spPr>
              <a:xfrm rot="5400000" flipH="1">
                <a:off x="6361611" y="3023821"/>
                <a:ext cx="91558" cy="444830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eft Brace 128">
                <a:extLst>
                  <a:ext uri="{FF2B5EF4-FFF2-40B4-BE49-F238E27FC236}">
                    <a16:creationId xmlns:a16="http://schemas.microsoft.com/office/drawing/2014/main" id="{AA3A3814-FBA0-C730-A0CE-3D0F4ADB28C7}"/>
                  </a:ext>
                </a:extLst>
              </p:cNvPr>
              <p:cNvSpPr/>
              <p:nvPr/>
            </p:nvSpPr>
            <p:spPr>
              <a:xfrm rot="16200000" flipV="1">
                <a:off x="2609269" y="3744601"/>
                <a:ext cx="127919" cy="3020009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6CB701-7B64-B8E3-5D94-7823F314D642}"/>
                  </a:ext>
                </a:extLst>
              </p:cNvPr>
              <p:cNvSpPr txBox="1"/>
              <p:nvPr/>
            </p:nvSpPr>
            <p:spPr>
              <a:xfrm>
                <a:off x="4170790" y="3090335"/>
                <a:ext cx="446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 Quality of Care Delivery National Distribution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D1E5C7-409E-88DC-830B-4B618FDD4E96}"/>
                  </a:ext>
                </a:extLst>
              </p:cNvPr>
              <p:cNvSpPr txBox="1"/>
              <p:nvPr/>
            </p:nvSpPr>
            <p:spPr>
              <a:xfrm>
                <a:off x="1224970" y="5425114"/>
                <a:ext cx="2813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8CBD8-A0E9-5950-FA85-6B779608E902}"/>
                  </a:ext>
                </a:extLst>
              </p:cNvPr>
              <p:cNvSpPr txBox="1"/>
              <p:nvPr/>
            </p:nvSpPr>
            <p:spPr>
              <a:xfrm>
                <a:off x="5004072" y="5417409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8DA1B4-A7C1-5406-6DA1-F4EBB922A24C}"/>
                  </a:ext>
                </a:extLst>
              </p:cNvPr>
              <p:cNvSpPr txBox="1"/>
              <p:nvPr/>
            </p:nvSpPr>
            <p:spPr>
              <a:xfrm>
                <a:off x="9238260" y="5409971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1</a:t>
                </a:r>
              </a:p>
            </p:txBody>
          </p:sp>
        </p:grp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95C8E1FC-80CC-C22A-62B5-A1BBB9574FE0}"/>
                </a:ext>
              </a:extLst>
            </p:cNvPr>
            <p:cNvSpPr/>
            <p:nvPr/>
          </p:nvSpPr>
          <p:spPr>
            <a:xfrm flipH="1">
              <a:off x="6136782" y="3267594"/>
              <a:ext cx="4977841" cy="1516162"/>
            </a:xfrm>
            <a:custGeom>
              <a:avLst/>
              <a:gdLst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715617 w 2080591"/>
                <a:gd name="connsiteY2" fmla="*/ 24118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94622 w 2080591"/>
                <a:gd name="connsiteY1" fmla="*/ 2553756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51923 w 2080591"/>
                <a:gd name="connsiteY1" fmla="*/ 1974298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88444 w 2080591"/>
                <a:gd name="connsiteY2" fmla="*/ 909941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8355"/>
                <a:gd name="connsiteY0" fmla="*/ 2771027 h 2771027"/>
                <a:gd name="connsiteX1" fmla="*/ 282051 w 2088355"/>
                <a:gd name="connsiteY1" fmla="*/ 1342163 h 2771027"/>
                <a:gd name="connsiteX2" fmla="*/ 696208 w 2088355"/>
                <a:gd name="connsiteY2" fmla="*/ 909941 h 2771027"/>
                <a:gd name="connsiteX3" fmla="*/ 1263778 w 2088355"/>
                <a:gd name="connsiteY3" fmla="*/ 403857 h 2771027"/>
                <a:gd name="connsiteX4" fmla="*/ 1717294 w 2088355"/>
                <a:gd name="connsiteY4" fmla="*/ 132522 h 2771027"/>
                <a:gd name="connsiteX5" fmla="*/ 2088355 w 2088355"/>
                <a:gd name="connsiteY5" fmla="*/ 0 h 2771027"/>
                <a:gd name="connsiteX0" fmla="*/ 0 w 2057301"/>
                <a:gd name="connsiteY0" fmla="*/ 2911502 h 2911502"/>
                <a:gd name="connsiteX1" fmla="*/ 250997 w 2057301"/>
                <a:gd name="connsiteY1" fmla="*/ 1342163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  <a:gd name="connsiteX0" fmla="*/ 0 w 2057301"/>
                <a:gd name="connsiteY0" fmla="*/ 2911502 h 2911502"/>
                <a:gd name="connsiteX1" fmla="*/ 243233 w 2057301"/>
                <a:gd name="connsiteY1" fmla="*/ 1429959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01" h="2911502">
                  <a:moveTo>
                    <a:pt x="0" y="2911502"/>
                  </a:moveTo>
                  <a:cubicBezTo>
                    <a:pt x="159026" y="2886102"/>
                    <a:pt x="132374" y="1763553"/>
                    <a:pt x="243233" y="1429959"/>
                  </a:cubicBezTo>
                  <a:cubicBezTo>
                    <a:pt x="354092" y="1096366"/>
                    <a:pt x="500239" y="1080958"/>
                    <a:pt x="665154" y="909941"/>
                  </a:cubicBezTo>
                  <a:cubicBezTo>
                    <a:pt x="830069" y="738924"/>
                    <a:pt x="1062543" y="533427"/>
                    <a:pt x="1232724" y="403857"/>
                  </a:cubicBezTo>
                  <a:cubicBezTo>
                    <a:pt x="1402905" y="274287"/>
                    <a:pt x="1555927" y="249583"/>
                    <a:pt x="1686240" y="132522"/>
                  </a:cubicBezTo>
                  <a:cubicBezTo>
                    <a:pt x="1816553" y="15461"/>
                    <a:pt x="1936927" y="7730"/>
                    <a:pt x="2057301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D7E28-C5E9-7B51-5795-0F09525F90C2}"/>
              </a:ext>
            </a:extLst>
          </p:cNvPr>
          <p:cNvSpPr txBox="1"/>
          <p:nvPr/>
        </p:nvSpPr>
        <p:spPr>
          <a:xfrm>
            <a:off x="1013850" y="4348687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Broad National Distribution of Family Practitioner (FP) Quality of Care.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57" name="Left Brace 156">
            <a:extLst>
              <a:ext uri="{FF2B5EF4-FFF2-40B4-BE49-F238E27FC236}">
                <a16:creationId xmlns:a16="http://schemas.microsoft.com/office/drawing/2014/main" id="{0579A089-8095-8848-F516-3803685B9C84}"/>
              </a:ext>
            </a:extLst>
          </p:cNvPr>
          <p:cNvSpPr/>
          <p:nvPr/>
        </p:nvSpPr>
        <p:spPr>
          <a:xfrm rot="16200000" flipV="1">
            <a:off x="9150096" y="2600635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60CD2D7-244A-87AD-FB7C-C48654FDC2B6}"/>
              </a:ext>
            </a:extLst>
          </p:cNvPr>
          <p:cNvSpPr txBox="1"/>
          <p:nvPr/>
        </p:nvSpPr>
        <p:spPr>
          <a:xfrm>
            <a:off x="7829111" y="4348687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0798"/>
            <a:ext cx="8618804" cy="609398"/>
          </a:xfrm>
        </p:spPr>
        <p:txBody>
          <a:bodyPr vert="horz"/>
          <a:lstStyle/>
          <a:p>
            <a:r>
              <a:rPr lang="en-US" dirty="0"/>
              <a:t>A The Importance Measuring Family Practitioner Level Quality of Care Delivery: A Pragmatic, Real-World approach.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73" name="Footer Placeholder 3">
            <a:extLst>
              <a:ext uri="{FF2B5EF4-FFF2-40B4-BE49-F238E27FC236}">
                <a16:creationId xmlns:a16="http://schemas.microsoft.com/office/drawing/2014/main" id="{BC6EF347-5A36-250B-AF5A-DE58286887C5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4E538-78F8-5CD3-94B3-B11348D8880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154" r="26010" b="10969"/>
          <a:stretch/>
        </p:blipFill>
        <p:spPr>
          <a:xfrm>
            <a:off x="1790377" y="4901439"/>
            <a:ext cx="1318582" cy="16325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57D84D-AD28-EFC0-D59F-CF7B7E572EDE}"/>
              </a:ext>
            </a:extLst>
          </p:cNvPr>
          <p:cNvGrpSpPr/>
          <p:nvPr/>
        </p:nvGrpSpPr>
        <p:grpSpPr>
          <a:xfrm rot="5400000">
            <a:off x="4464462" y="932781"/>
            <a:ext cx="1136990" cy="6485162"/>
            <a:chOff x="-12700" y="367632"/>
            <a:chExt cx="1244601" cy="41537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2D0B8D-EB9E-77A7-9DF1-2EEDBEA75C9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844997" y="2444530"/>
              <a:ext cx="415379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5A3188-6C63-225C-3358-A9CAA386DDAB}"/>
                </a:ext>
              </a:extLst>
            </p:cNvPr>
            <p:cNvCxnSpPr/>
            <p:nvPr/>
          </p:nvCxnSpPr>
          <p:spPr>
            <a:xfrm>
              <a:off x="-12700" y="626565"/>
              <a:ext cx="1244599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59">
            <a:extLst>
              <a:ext uri="{FF2B5EF4-FFF2-40B4-BE49-F238E27FC236}">
                <a16:creationId xmlns:a16="http://schemas.microsoft.com/office/drawing/2014/main" id="{55168904-BBCD-3CED-D294-56A4E06E07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72589" y="4911128"/>
            <a:ext cx="80302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What Are The Additional Aspects to consider When Measuring Clinical Care Quality?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BF0D44F0-0E30-D457-41B1-C757B746474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72589" y="5992992"/>
            <a:ext cx="80302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Does applying Primary Care Level VBC Funding Models Make Sense in the South African Context.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049FD8C-D56D-FE75-A580-B169F07FDA1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72589" y="5560053"/>
            <a:ext cx="8355186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Why Measuring Care Processes And Clinical Outcomes Only Is Not Sufficient.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40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82" y="226523"/>
            <a:ext cx="10837624" cy="609398"/>
          </a:xfrm>
        </p:spPr>
        <p:txBody>
          <a:bodyPr vert="horz"/>
          <a:lstStyle/>
          <a:p>
            <a:r>
              <a:rPr lang="en-US" dirty="0"/>
              <a:t>Holistic and Pragmatic Approach to Quality-of-Care Measurement:</a:t>
            </a:r>
            <a:br>
              <a:rPr lang="en-US" dirty="0"/>
            </a:br>
            <a:r>
              <a:rPr lang="en-US" dirty="0"/>
              <a:t>Tracking Chronic Disease Clinical Outcomes only is not enough.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210182" y="968473"/>
            <a:ext cx="11728389" cy="249299"/>
            <a:chOff x="1895194" y="1255902"/>
            <a:chExt cx="1835637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1. Practice Specific ‘Chronic Disease Blind</a:t>
              </a: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-spot’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: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D8D897-A8EA-28BB-7382-0C9141910D3F}"/>
              </a:ext>
            </a:extLst>
          </p:cNvPr>
          <p:cNvSpPr/>
          <p:nvPr/>
        </p:nvSpPr>
        <p:spPr>
          <a:xfrm>
            <a:off x="399815" y="1546807"/>
            <a:ext cx="2650667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Calculating the 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Specific Undiagnosed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nregistered patient footprint.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004">
            <a:extLst>
              <a:ext uri="{FF2B5EF4-FFF2-40B4-BE49-F238E27FC236}">
                <a16:creationId xmlns:a16="http://schemas.microsoft.com/office/drawing/2014/main" id="{B5EF942C-B85B-D19A-287A-5A668CC1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56" y="3088226"/>
            <a:ext cx="5960743" cy="36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32E77-06B1-14EC-F7C3-C6BDB71EC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69898"/>
              </p:ext>
            </p:extLst>
          </p:nvPr>
        </p:nvGraphicFramePr>
        <p:xfrm>
          <a:off x="4141931" y="1455508"/>
          <a:ext cx="7059469" cy="1417120"/>
        </p:xfrm>
        <a:graphic>
          <a:graphicData uri="http://schemas.openxmlformats.org/drawingml/2006/table">
            <a:tbl>
              <a:tblPr/>
              <a:tblGrid>
                <a:gridCol w="237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EXPECTED CHRONIC DISEASE FOOTPRINT FOR PRACTICE DEMOGRAPHIC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80 PATIENTS</a:t>
                      </a:r>
                      <a:r>
                        <a:rPr lang="en-ZA" sz="1400" b="1" i="0" u="none" strike="noStrike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(EXPECTED)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ACTUAL ATTRIBUTED PATIENTS WITH  CHRONIC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50 PATIENTS </a:t>
                      </a:r>
                      <a:b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(ACTUAL DIAGNOSED AND REGISTERED)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PATIENTS</a:t>
                      </a:r>
                      <a:b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(UNDIAGNOSED / UNREGISTERED)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image008">
            <a:extLst>
              <a:ext uri="{FF2B5EF4-FFF2-40B4-BE49-F238E27FC236}">
                <a16:creationId xmlns:a16="http://schemas.microsoft.com/office/drawing/2014/main" id="{CEF5989E-172D-6502-E922-588D4387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226"/>
            <a:ext cx="6202056" cy="36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F5DF00-01E4-57F3-B9AC-C54E3357B49E}"/>
              </a:ext>
            </a:extLst>
          </p:cNvPr>
          <p:cNvSpPr/>
          <p:nvPr/>
        </p:nvSpPr>
        <p:spPr>
          <a:xfrm>
            <a:off x="3326209" y="3679153"/>
            <a:ext cx="2650667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250-400 Practices with significant undiagnosed unregistered patient footprint.</a:t>
            </a:r>
          </a:p>
        </p:txBody>
      </p:sp>
      <p:cxnSp>
        <p:nvCxnSpPr>
          <p:cNvPr id="9" name="Elbow Connector 16">
            <a:extLst>
              <a:ext uri="{FF2B5EF4-FFF2-40B4-BE49-F238E27FC236}">
                <a16:creationId xmlns:a16="http://schemas.microsoft.com/office/drawing/2014/main" id="{F9B6FE85-EF9F-EE1E-C1E4-B7E82CCCC80F}"/>
              </a:ext>
            </a:extLst>
          </p:cNvPr>
          <p:cNvCxnSpPr/>
          <p:nvPr/>
        </p:nvCxnSpPr>
        <p:spPr>
          <a:xfrm rot="5400000">
            <a:off x="2191907" y="3684431"/>
            <a:ext cx="914399" cy="903844"/>
          </a:xfrm>
          <a:prstGeom prst="bentConnector3">
            <a:avLst>
              <a:gd name="adj1" fmla="val 113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8">
            <a:extLst>
              <a:ext uri="{FF2B5EF4-FFF2-40B4-BE49-F238E27FC236}">
                <a16:creationId xmlns:a16="http://schemas.microsoft.com/office/drawing/2014/main" id="{A37696D6-F99F-74EE-62A5-843E73C458D0}"/>
              </a:ext>
            </a:extLst>
          </p:cNvPr>
          <p:cNvSpPr/>
          <p:nvPr/>
        </p:nvSpPr>
        <p:spPr>
          <a:xfrm>
            <a:off x="3398785" y="1968479"/>
            <a:ext cx="436418" cy="29094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7CF7B6-2BB5-DFBE-23E6-099797E1D64D}"/>
              </a:ext>
            </a:extLst>
          </p:cNvPr>
          <p:cNvSpPr/>
          <p:nvPr/>
        </p:nvSpPr>
        <p:spPr>
          <a:xfrm>
            <a:off x="9456481" y="1707722"/>
            <a:ext cx="2170856" cy="14547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A8CC6A-0D81-4F8D-6CB6-728B7C0686A3}"/>
              </a:ext>
            </a:extLst>
          </p:cNvPr>
          <p:cNvCxnSpPr/>
          <p:nvPr/>
        </p:nvCxnSpPr>
        <p:spPr>
          <a:xfrm>
            <a:off x="3050482" y="1420037"/>
            <a:ext cx="0" cy="14725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3A8EF0-41FE-3C77-1511-C0329EF84034}"/>
              </a:ext>
            </a:extLst>
          </p:cNvPr>
          <p:cNvCxnSpPr/>
          <p:nvPr/>
        </p:nvCxnSpPr>
        <p:spPr>
          <a:xfrm>
            <a:off x="213764" y="1420037"/>
            <a:ext cx="0" cy="14725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7ACCF-5750-2815-A619-E4E871680F07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D17092-7989-4B21-4AB5-88F99081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FC76AEE-61D5-3C24-388A-058BDF90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E2E71F-B9B3-4DCD-4165-22B250201844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2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1" y="226523"/>
            <a:ext cx="10837624" cy="609398"/>
          </a:xfrm>
        </p:spPr>
        <p:txBody>
          <a:bodyPr vert="horz"/>
          <a:lstStyle/>
          <a:p>
            <a:r>
              <a:rPr lang="en-US" dirty="0"/>
              <a:t>Holistic and Pragmatic Approach to Quality-of-Care Measurement:</a:t>
            </a:r>
            <a:br>
              <a:rPr lang="en-US" dirty="0"/>
            </a:br>
            <a:r>
              <a:rPr lang="en-US" dirty="0"/>
              <a:t>Tracking Chronic Disease Clinical Outcomes only is not enough.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428261" y="1071214"/>
            <a:ext cx="11387489" cy="249299"/>
            <a:chOff x="1895194" y="1255902"/>
            <a:chExt cx="1782282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.  Practice Specific Chronic Disease Quality Of Care Assays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8228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7ACCF-5750-2815-A619-E4E871680F07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D17092-7989-4B21-4AB5-88F99081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FC76AEE-61D5-3C24-388A-058BDF90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40E08-A934-7F15-5356-300AD4F3D93E}"/>
              </a:ext>
            </a:extLst>
          </p:cNvPr>
          <p:cNvSpPr/>
          <p:nvPr/>
        </p:nvSpPr>
        <p:spPr>
          <a:xfrm>
            <a:off x="3377909" y="1504628"/>
            <a:ext cx="7512698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Measurement of Quality-of-Care Delivery, including Practice Specific Chronic Disease Blind-spot 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EDEC6-37F7-996A-A532-70E4A2222E9E}"/>
              </a:ext>
            </a:extLst>
          </p:cNvPr>
          <p:cNvSpPr/>
          <p:nvPr/>
        </p:nvSpPr>
        <p:spPr>
          <a:xfrm>
            <a:off x="3377909" y="3067657"/>
            <a:ext cx="760090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Pragmatic Quality of Care Measurement, not to punify, but to support.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2347567-A296-4C0E-11D1-4CD25A8CB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08782"/>
              </p:ext>
            </p:extLst>
          </p:nvPr>
        </p:nvGraphicFramePr>
        <p:xfrm>
          <a:off x="428261" y="3722057"/>
          <a:ext cx="11383034" cy="2779537"/>
        </p:xfrm>
        <a:graphic>
          <a:graphicData uri="http://schemas.openxmlformats.org/drawingml/2006/table">
            <a:tbl>
              <a:tblPr/>
              <a:tblGrid>
                <a:gridCol w="125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82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Eduard Delport </a:t>
                      </a:r>
                      <a:r>
                        <a:rPr lang="en-U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0732532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Specific Quality of Care Chronic Disease Assay: Diabetes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Diabetes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Diabetics for Practice Demographic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2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Diabetics Diagnosed and Registered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3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HBA1C's coverage in Diagnosed Diabetics 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4"/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HBA1C's below 8,5%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911E779B-1864-35B2-355B-DCAFCC33DD5E}"/>
              </a:ext>
            </a:extLst>
          </p:cNvPr>
          <p:cNvGrpSpPr/>
          <p:nvPr/>
        </p:nvGrpSpPr>
        <p:grpSpPr>
          <a:xfrm>
            <a:off x="428261" y="2135429"/>
            <a:ext cx="2215640" cy="532985"/>
            <a:chOff x="739215" y="117109"/>
            <a:chExt cx="2615183" cy="669276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DAF33A26-3218-C20B-2FC4-33505D48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30" name="Picture 2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19E59E7-2433-0207-5F76-BB2B0C79A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5C7FE5-E94A-5167-0E04-D4856802885B}"/>
              </a:ext>
            </a:extLst>
          </p:cNvPr>
          <p:cNvGrpSpPr/>
          <p:nvPr/>
        </p:nvGrpSpPr>
        <p:grpSpPr>
          <a:xfrm>
            <a:off x="2750708" y="1458777"/>
            <a:ext cx="436422" cy="2032264"/>
            <a:chOff x="7200900" y="626333"/>
            <a:chExt cx="1244600" cy="12539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E9A87A0-2A73-21C1-D0E5-3D795CD62944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678797-28BD-2141-D115-E0632CDA7DED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07CEAA9-6602-71EE-7D1D-496E14FD8571}"/>
              </a:ext>
            </a:extLst>
          </p:cNvPr>
          <p:cNvSpPr/>
          <p:nvPr/>
        </p:nvSpPr>
        <p:spPr>
          <a:xfrm>
            <a:off x="3377909" y="2289642"/>
            <a:ext cx="6662897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Specific Chronic Disease Assays: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Accuracy of measuring quality of care delivery.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EEE180B-E2D4-CAD5-631A-B16A377BC44B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9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i.s9Ycg5KH79bv5FZ0V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H2aUX2Ql1MJbzh81Fc9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wtKelJTbIo8r.y0SuPa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3187</Words>
  <Application>Microsoft Office PowerPoint</Application>
  <PresentationFormat>Widescreen</PresentationFormat>
  <Paragraphs>400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Agency FB</vt:lpstr>
      <vt:lpstr>Arial</vt:lpstr>
      <vt:lpstr>Calibri</vt:lpstr>
      <vt:lpstr>Calibri Light</vt:lpstr>
      <vt:lpstr>Century Gothic</vt:lpstr>
      <vt:lpstr>Facit</vt:lpstr>
      <vt:lpstr>Symbol</vt:lpstr>
      <vt:lpstr>Times New Roman</vt:lpstr>
      <vt:lpstr>Office Theme</vt:lpstr>
      <vt:lpstr>1_Office Theme</vt:lpstr>
      <vt:lpstr>think-cell Slide</vt:lpstr>
      <vt:lpstr>Measuring and Advancing Quality of Care Through Evidence-Based Practice-Management Strategies</vt:lpstr>
      <vt:lpstr>Measuring and Advancing Care Quality Through Evidence-Based Practice-Management Strategies</vt:lpstr>
      <vt:lpstr>Medscheme Health Professional Strategy Unit working in Collaboration with IPAs as Bridge to Funders</vt:lpstr>
      <vt:lpstr>Most Family Practitioners Are Generally Cost-Efficient And Within A Similar Utelisation Band.</vt:lpstr>
      <vt:lpstr>Aspects Of Care Measured To Determine Family Practitioner Quality Of Care Delivery.</vt:lpstr>
      <vt:lpstr>A The Importance Measuring Family Practitioner Level Quality of Care Delivery: A Pragmatic, Real-World approach.</vt:lpstr>
      <vt:lpstr>A The Importance Measuring Family Practitioner Level Quality of Care Delivery: A Pragmatic, Real-World approach.</vt:lpstr>
      <vt:lpstr>Holistic and Pragmatic Approach to Quality-of-Care Measurement: Tracking Chronic Disease Clinical Outcomes only is not enough.</vt:lpstr>
      <vt:lpstr>Holistic and Pragmatic Approach to Quality-of-Care Measurement: Tracking Chronic Disease Clinical Outcomes only is not enough.</vt:lpstr>
      <vt:lpstr>Aspects Of Care Measured To Determine Family Practitioner Quality Of Care Delivery. .</vt:lpstr>
      <vt:lpstr>Holistic and Pragmatic Approach to Quality-of-Care Measurement: Tracking Chronic Disease Clinical Outcomes only is not enough.</vt:lpstr>
      <vt:lpstr>Holistic and Pragmatic Approach to Quality-of-Care Measurement: Tracking Chronic Disease Clinical Outcomes only is not enough.</vt:lpstr>
      <vt:lpstr>Holistic and Pragmatic Approach to Quality-of-Care Measurement: Tracking Chronic Disease Clinical Outcomes only is not enough.</vt:lpstr>
      <vt:lpstr>A The Importance Measuring Family Practitioner Level Quality of Care Delivery: A Pragmatic, Real-World approach.</vt:lpstr>
      <vt:lpstr>A The Importance Measuring Family Practitioner Level Quality of Care Delivery: A Pragmatic, Real-World approach.</vt:lpstr>
      <vt:lpstr>Poor Quality of Care FPs with inadequate Chronic Condition Management: Increases ER care-seeking and hospital level acute NCD events</vt:lpstr>
      <vt:lpstr>Supporting Doctors in Collaboration Family Practitioner Leadership Bodies.</vt:lpstr>
      <vt:lpstr>Evidence-based Practice Management Strategies To Improve Quality Of Care</vt:lpstr>
      <vt:lpstr>Evidence-based Practice Management Strategies To Improve Quality Of Care</vt:lpstr>
      <vt:lpstr>The Roll Of The Administrator, Funder Or Health System Designer</vt:lpstr>
      <vt:lpstr>Evidence-based Practice Management Strategies To Improve Quality Of Care</vt:lpstr>
      <vt:lpstr>Evidence-based Practice Management Strategies To Improve Quality Of Care</vt:lpstr>
      <vt:lpstr>PowerPoint Presentation</vt:lpstr>
      <vt:lpstr>PowerPoint Presentation</vt:lpstr>
      <vt:lpstr>PowerPoint Presentation</vt:lpstr>
      <vt:lpstr>A Simplified view of the Healthcare System Components in relation to Family Practitioner Level Primary Care Delivery</vt:lpstr>
      <vt:lpstr>PowerPoint Presentation</vt:lpstr>
      <vt:lpstr>Thank You</vt:lpstr>
    </vt:vector>
  </TitlesOfParts>
  <Company>ZARDPSCCM02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Patient Care through Evidence-Based practice Management Strategies</dc:title>
  <dc:creator>Eduard Delport</dc:creator>
  <cp:lastModifiedBy>Eduard Delport</cp:lastModifiedBy>
  <cp:revision>137</cp:revision>
  <dcterms:created xsi:type="dcterms:W3CDTF">2023-09-30T08:53:27Z</dcterms:created>
  <dcterms:modified xsi:type="dcterms:W3CDTF">2023-10-15T07:51:22Z</dcterms:modified>
</cp:coreProperties>
</file>