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 id="25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86"/>
    <p:restoredTop sz="96327"/>
  </p:normalViewPr>
  <p:slideViewPr>
    <p:cSldViewPr snapToGrid="0" snapToObjects="1">
      <p:cViewPr varScale="1">
        <p:scale>
          <a:sx n="160" d="100"/>
          <a:sy n="160" d="100"/>
        </p:scale>
        <p:origin x="11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2546B-9D91-4D54-8437-1C641FAD32E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36CAB99-C9AF-4513-BD31-18368F183B11}">
      <dgm:prSet/>
      <dgm:spPr/>
      <dgm:t>
        <a:bodyPr/>
        <a:lstStyle/>
        <a:p>
          <a:r>
            <a:rPr lang="en-GB"/>
            <a:t>The pharmacist is obliged to provide safe, quality medicine in accordance with the Medicines and Related Substances Act and is ethically bound to exercise sound judgement and professional expertise in accordance with Good Pharmacy Practice Regulations to ensure maximum safety and efficacy of the prescribed treatment.</a:t>
          </a:r>
          <a:endParaRPr lang="en-US"/>
        </a:p>
      </dgm:t>
    </dgm:pt>
    <dgm:pt modelId="{DEE7BE20-BE75-4B01-9DA5-D9F144851E4E}" type="parTrans" cxnId="{D1B483C5-783B-4C29-91D5-AF4A980394D1}">
      <dgm:prSet/>
      <dgm:spPr/>
      <dgm:t>
        <a:bodyPr/>
        <a:lstStyle/>
        <a:p>
          <a:endParaRPr lang="en-US"/>
        </a:p>
      </dgm:t>
    </dgm:pt>
    <dgm:pt modelId="{1F33932C-35B5-4F47-9AEE-F6FF3FB1C1B5}" type="sibTrans" cxnId="{D1B483C5-783B-4C29-91D5-AF4A980394D1}">
      <dgm:prSet/>
      <dgm:spPr/>
      <dgm:t>
        <a:bodyPr/>
        <a:lstStyle/>
        <a:p>
          <a:endParaRPr lang="en-US"/>
        </a:p>
      </dgm:t>
    </dgm:pt>
    <dgm:pt modelId="{3F973F92-2143-41C1-8A3E-B754881236A0}">
      <dgm:prSet/>
      <dgm:spPr/>
      <dgm:t>
        <a:bodyPr/>
        <a:lstStyle/>
        <a:p>
          <a:r>
            <a:rPr lang="en-GB"/>
            <a:t>The law on generic substitution provides the patient with the opportunity to choose to use generic medicine. The fundamental ethical requirements of the profession bind pharmacists to honour these rights and to act in the best interests of the patient.</a:t>
          </a:r>
          <a:endParaRPr lang="en-US"/>
        </a:p>
      </dgm:t>
    </dgm:pt>
    <dgm:pt modelId="{148A716C-F439-4A4A-9F1F-0451135CFA5B}" type="parTrans" cxnId="{C3CBEA2A-7612-4090-BF9A-30C3C0CE61F0}">
      <dgm:prSet/>
      <dgm:spPr/>
      <dgm:t>
        <a:bodyPr/>
        <a:lstStyle/>
        <a:p>
          <a:endParaRPr lang="en-US"/>
        </a:p>
      </dgm:t>
    </dgm:pt>
    <dgm:pt modelId="{D79088F0-6CC6-47AE-8CEB-6BEE23A25203}" type="sibTrans" cxnId="{C3CBEA2A-7612-4090-BF9A-30C3C0CE61F0}">
      <dgm:prSet/>
      <dgm:spPr/>
      <dgm:t>
        <a:bodyPr/>
        <a:lstStyle/>
        <a:p>
          <a:endParaRPr lang="en-US"/>
        </a:p>
      </dgm:t>
    </dgm:pt>
    <dgm:pt modelId="{45B6980A-68B6-4E55-BD04-92095427413A}">
      <dgm:prSet/>
      <dgm:spPr/>
      <dgm:t>
        <a:bodyPr/>
        <a:lstStyle/>
        <a:p>
          <a:r>
            <a:rPr lang="en-GB"/>
            <a:t>In exercising the choice to accept a generic alternative, the patient must give his explicit consent for the substitution and, in doing so, must be guided by the professional advice of the pharmacist.</a:t>
          </a:r>
          <a:endParaRPr lang="en-US"/>
        </a:p>
      </dgm:t>
    </dgm:pt>
    <dgm:pt modelId="{0A2DE57F-FD3B-4C73-9BDC-4141EE311A17}" type="parTrans" cxnId="{CE68EFE4-0A7F-4D11-AD7F-DA0BF4CDFFAA}">
      <dgm:prSet/>
      <dgm:spPr/>
      <dgm:t>
        <a:bodyPr/>
        <a:lstStyle/>
        <a:p>
          <a:endParaRPr lang="en-US"/>
        </a:p>
      </dgm:t>
    </dgm:pt>
    <dgm:pt modelId="{720BDEE0-2F3C-4AC7-AD33-3FB4F5FD570B}" type="sibTrans" cxnId="{CE68EFE4-0A7F-4D11-AD7F-DA0BF4CDFFAA}">
      <dgm:prSet/>
      <dgm:spPr/>
      <dgm:t>
        <a:bodyPr/>
        <a:lstStyle/>
        <a:p>
          <a:endParaRPr lang="en-US"/>
        </a:p>
      </dgm:t>
    </dgm:pt>
    <dgm:pt modelId="{D8A4B6C9-425B-EC47-965E-8B7D95768333}" type="pres">
      <dgm:prSet presAssocID="{BAA2546B-9D91-4D54-8437-1C641FAD32E1}" presName="linear" presStyleCnt="0">
        <dgm:presLayoutVars>
          <dgm:animLvl val="lvl"/>
          <dgm:resizeHandles val="exact"/>
        </dgm:presLayoutVars>
      </dgm:prSet>
      <dgm:spPr/>
    </dgm:pt>
    <dgm:pt modelId="{80D6BFD0-3435-0543-8906-E9181AE7FCDC}" type="pres">
      <dgm:prSet presAssocID="{D36CAB99-C9AF-4513-BD31-18368F183B11}" presName="parentText" presStyleLbl="node1" presStyleIdx="0" presStyleCnt="3">
        <dgm:presLayoutVars>
          <dgm:chMax val="0"/>
          <dgm:bulletEnabled val="1"/>
        </dgm:presLayoutVars>
      </dgm:prSet>
      <dgm:spPr/>
    </dgm:pt>
    <dgm:pt modelId="{94817D6D-B8E4-A34A-9AA3-941C2F596F27}" type="pres">
      <dgm:prSet presAssocID="{1F33932C-35B5-4F47-9AEE-F6FF3FB1C1B5}" presName="spacer" presStyleCnt="0"/>
      <dgm:spPr/>
    </dgm:pt>
    <dgm:pt modelId="{6E3CA50F-8BFA-D541-9DF6-84A1D4309C69}" type="pres">
      <dgm:prSet presAssocID="{3F973F92-2143-41C1-8A3E-B754881236A0}" presName="parentText" presStyleLbl="node1" presStyleIdx="1" presStyleCnt="3">
        <dgm:presLayoutVars>
          <dgm:chMax val="0"/>
          <dgm:bulletEnabled val="1"/>
        </dgm:presLayoutVars>
      </dgm:prSet>
      <dgm:spPr/>
    </dgm:pt>
    <dgm:pt modelId="{16A14BFD-F74F-F446-B40C-3667FB2DE20E}" type="pres">
      <dgm:prSet presAssocID="{D79088F0-6CC6-47AE-8CEB-6BEE23A25203}" presName="spacer" presStyleCnt="0"/>
      <dgm:spPr/>
    </dgm:pt>
    <dgm:pt modelId="{FB6F9848-4A00-FF43-A3B7-130F748B5992}" type="pres">
      <dgm:prSet presAssocID="{45B6980A-68B6-4E55-BD04-92095427413A}" presName="parentText" presStyleLbl="node1" presStyleIdx="2" presStyleCnt="3">
        <dgm:presLayoutVars>
          <dgm:chMax val="0"/>
          <dgm:bulletEnabled val="1"/>
        </dgm:presLayoutVars>
      </dgm:prSet>
      <dgm:spPr/>
    </dgm:pt>
  </dgm:ptLst>
  <dgm:cxnLst>
    <dgm:cxn modelId="{2C722600-7E97-4A4D-BB16-A78149E09DB1}" type="presOf" srcId="{BAA2546B-9D91-4D54-8437-1C641FAD32E1}" destId="{D8A4B6C9-425B-EC47-965E-8B7D95768333}" srcOrd="0" destOrd="0" presId="urn:microsoft.com/office/officeart/2005/8/layout/vList2"/>
    <dgm:cxn modelId="{C3CBEA2A-7612-4090-BF9A-30C3C0CE61F0}" srcId="{BAA2546B-9D91-4D54-8437-1C641FAD32E1}" destId="{3F973F92-2143-41C1-8A3E-B754881236A0}" srcOrd="1" destOrd="0" parTransId="{148A716C-F439-4A4A-9F1F-0451135CFA5B}" sibTransId="{D79088F0-6CC6-47AE-8CEB-6BEE23A25203}"/>
    <dgm:cxn modelId="{CB5DE09B-C986-6940-98A0-507FD21F08FC}" type="presOf" srcId="{45B6980A-68B6-4E55-BD04-92095427413A}" destId="{FB6F9848-4A00-FF43-A3B7-130F748B5992}" srcOrd="0" destOrd="0" presId="urn:microsoft.com/office/officeart/2005/8/layout/vList2"/>
    <dgm:cxn modelId="{D2B6D9AC-CE61-2848-A116-F46FB2DEBD18}" type="presOf" srcId="{D36CAB99-C9AF-4513-BD31-18368F183B11}" destId="{80D6BFD0-3435-0543-8906-E9181AE7FCDC}" srcOrd="0" destOrd="0" presId="urn:microsoft.com/office/officeart/2005/8/layout/vList2"/>
    <dgm:cxn modelId="{D1B483C5-783B-4C29-91D5-AF4A980394D1}" srcId="{BAA2546B-9D91-4D54-8437-1C641FAD32E1}" destId="{D36CAB99-C9AF-4513-BD31-18368F183B11}" srcOrd="0" destOrd="0" parTransId="{DEE7BE20-BE75-4B01-9DA5-D9F144851E4E}" sibTransId="{1F33932C-35B5-4F47-9AEE-F6FF3FB1C1B5}"/>
    <dgm:cxn modelId="{CE68EFE4-0A7F-4D11-AD7F-DA0BF4CDFFAA}" srcId="{BAA2546B-9D91-4D54-8437-1C641FAD32E1}" destId="{45B6980A-68B6-4E55-BD04-92095427413A}" srcOrd="2" destOrd="0" parTransId="{0A2DE57F-FD3B-4C73-9BDC-4141EE311A17}" sibTransId="{720BDEE0-2F3C-4AC7-AD33-3FB4F5FD570B}"/>
    <dgm:cxn modelId="{AB78CBF1-54E8-BC43-B70D-8D23F259DA77}" type="presOf" srcId="{3F973F92-2143-41C1-8A3E-B754881236A0}" destId="{6E3CA50F-8BFA-D541-9DF6-84A1D4309C69}" srcOrd="0" destOrd="0" presId="urn:microsoft.com/office/officeart/2005/8/layout/vList2"/>
    <dgm:cxn modelId="{854EF178-511E-7445-B950-717225D81904}" type="presParOf" srcId="{D8A4B6C9-425B-EC47-965E-8B7D95768333}" destId="{80D6BFD0-3435-0543-8906-E9181AE7FCDC}" srcOrd="0" destOrd="0" presId="urn:microsoft.com/office/officeart/2005/8/layout/vList2"/>
    <dgm:cxn modelId="{4C0B5A5A-23FF-7745-AFA5-3CF4ED8784E7}" type="presParOf" srcId="{D8A4B6C9-425B-EC47-965E-8B7D95768333}" destId="{94817D6D-B8E4-A34A-9AA3-941C2F596F27}" srcOrd="1" destOrd="0" presId="urn:microsoft.com/office/officeart/2005/8/layout/vList2"/>
    <dgm:cxn modelId="{B089085A-F170-BF47-8977-3F276FCE97A2}" type="presParOf" srcId="{D8A4B6C9-425B-EC47-965E-8B7D95768333}" destId="{6E3CA50F-8BFA-D541-9DF6-84A1D4309C69}" srcOrd="2" destOrd="0" presId="urn:microsoft.com/office/officeart/2005/8/layout/vList2"/>
    <dgm:cxn modelId="{588A1655-0FEE-9946-B09F-D2780BA44682}" type="presParOf" srcId="{D8A4B6C9-425B-EC47-965E-8B7D95768333}" destId="{16A14BFD-F74F-F446-B40C-3667FB2DE20E}" srcOrd="3" destOrd="0" presId="urn:microsoft.com/office/officeart/2005/8/layout/vList2"/>
    <dgm:cxn modelId="{77833D9D-8D0A-3C4F-87EA-78D18DB93AE2}" type="presParOf" srcId="{D8A4B6C9-425B-EC47-965E-8B7D95768333}" destId="{FB6F9848-4A00-FF43-A3B7-130F748B599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49C02-3420-4169-8F6C-7C30F86FDD3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3F4193-01D4-49DF-B276-4A8D11AE8DED}">
      <dgm:prSet/>
      <dgm:spPr/>
      <dgm:t>
        <a:bodyPr/>
        <a:lstStyle/>
        <a:p>
          <a:pPr>
            <a:defRPr b="1"/>
          </a:pPr>
          <a:r>
            <a:rPr lang="en-GB"/>
            <a:t>Dispensers may substitute an “interchangeable multi-source medicine”. BUT must take reasonable steps to inform the prescriber of that fact.</a:t>
          </a:r>
          <a:endParaRPr lang="en-US"/>
        </a:p>
      </dgm:t>
    </dgm:pt>
    <dgm:pt modelId="{6054AD10-E847-4E76-8467-B667A07A9BF3}" type="parTrans" cxnId="{A90E8A72-CCAD-4B1D-B0C6-F34B6338D1B1}">
      <dgm:prSet/>
      <dgm:spPr/>
      <dgm:t>
        <a:bodyPr/>
        <a:lstStyle/>
        <a:p>
          <a:endParaRPr lang="en-US"/>
        </a:p>
      </dgm:t>
    </dgm:pt>
    <dgm:pt modelId="{6081885B-D867-4C6F-9C3D-0480FF7E82AF}" type="sibTrans" cxnId="{A90E8A72-CCAD-4B1D-B0C6-F34B6338D1B1}">
      <dgm:prSet/>
      <dgm:spPr/>
      <dgm:t>
        <a:bodyPr/>
        <a:lstStyle/>
        <a:p>
          <a:endParaRPr lang="en-US"/>
        </a:p>
      </dgm:t>
    </dgm:pt>
    <dgm:pt modelId="{3FBE3723-D1C7-4DB8-8A1C-662DD0EE02C4}">
      <dgm:prSet/>
      <dgm:spPr/>
      <dgm:t>
        <a:bodyPr/>
        <a:lstStyle/>
        <a:p>
          <a:pPr>
            <a:defRPr b="1"/>
          </a:pPr>
          <a:r>
            <a:rPr lang="en-GB"/>
            <a:t>NO substitution may take place –</a:t>
          </a:r>
          <a:endParaRPr lang="en-US"/>
        </a:p>
      </dgm:t>
    </dgm:pt>
    <dgm:pt modelId="{BCA56D09-A8AC-4805-ACBD-A5712BFC6888}" type="parTrans" cxnId="{BFC65D41-7C1A-4D01-9517-8F492C99AF81}">
      <dgm:prSet/>
      <dgm:spPr/>
      <dgm:t>
        <a:bodyPr/>
        <a:lstStyle/>
        <a:p>
          <a:endParaRPr lang="en-US"/>
        </a:p>
      </dgm:t>
    </dgm:pt>
    <dgm:pt modelId="{3DF3894A-4175-4188-AAFB-AD649B0716EE}" type="sibTrans" cxnId="{BFC65D41-7C1A-4D01-9517-8F492C99AF81}">
      <dgm:prSet/>
      <dgm:spPr/>
      <dgm:t>
        <a:bodyPr/>
        <a:lstStyle/>
        <a:p>
          <a:endParaRPr lang="en-US"/>
        </a:p>
      </dgm:t>
    </dgm:pt>
    <dgm:pt modelId="{D00B7B0F-D689-4CEA-8BFA-A05349657BA3}">
      <dgm:prSet/>
      <dgm:spPr/>
      <dgm:t>
        <a:bodyPr/>
        <a:lstStyle/>
        <a:p>
          <a:r>
            <a:rPr lang="en-GB"/>
            <a:t>Patient forbids substitution.</a:t>
          </a:r>
          <a:endParaRPr lang="en-US"/>
        </a:p>
      </dgm:t>
    </dgm:pt>
    <dgm:pt modelId="{E5B64097-AAA4-433B-BBBD-273E23307B4F}" type="parTrans" cxnId="{AF529C4F-92E9-4CD6-A85A-C639658EA07C}">
      <dgm:prSet/>
      <dgm:spPr/>
      <dgm:t>
        <a:bodyPr/>
        <a:lstStyle/>
        <a:p>
          <a:endParaRPr lang="en-US"/>
        </a:p>
      </dgm:t>
    </dgm:pt>
    <dgm:pt modelId="{D8D19E5A-4CD7-47BE-978E-97201858BE15}" type="sibTrans" cxnId="{AF529C4F-92E9-4CD6-A85A-C639658EA07C}">
      <dgm:prSet/>
      <dgm:spPr/>
      <dgm:t>
        <a:bodyPr/>
        <a:lstStyle/>
        <a:p>
          <a:endParaRPr lang="en-US"/>
        </a:p>
      </dgm:t>
    </dgm:pt>
    <dgm:pt modelId="{F2EDD617-6840-491C-84D6-618F61CB75DE}">
      <dgm:prSet/>
      <dgm:spPr/>
      <dgm:t>
        <a:bodyPr/>
        <a:lstStyle/>
        <a:p>
          <a:r>
            <a:rPr lang="en-GB"/>
            <a:t>The prescriber writes “NO SUBSTITUTION” in handwriting next to each line item.</a:t>
          </a:r>
          <a:endParaRPr lang="en-US"/>
        </a:p>
      </dgm:t>
    </dgm:pt>
    <dgm:pt modelId="{72291575-9FDC-43D2-BD06-5FA86929ACA6}" type="parTrans" cxnId="{FDD1F553-232B-4C4A-9311-6BBD6E0834A4}">
      <dgm:prSet/>
      <dgm:spPr/>
      <dgm:t>
        <a:bodyPr/>
        <a:lstStyle/>
        <a:p>
          <a:endParaRPr lang="en-US"/>
        </a:p>
      </dgm:t>
    </dgm:pt>
    <dgm:pt modelId="{331A95AD-46FC-4E04-8397-0C754460134A}" type="sibTrans" cxnId="{FDD1F553-232B-4C4A-9311-6BBD6E0834A4}">
      <dgm:prSet/>
      <dgm:spPr/>
      <dgm:t>
        <a:bodyPr/>
        <a:lstStyle/>
        <a:p>
          <a:endParaRPr lang="en-US"/>
        </a:p>
      </dgm:t>
    </dgm:pt>
    <dgm:pt modelId="{191305C6-1A03-4125-8150-CEE186D79BCE}">
      <dgm:prSet/>
      <dgm:spPr/>
      <dgm:t>
        <a:bodyPr/>
        <a:lstStyle/>
        <a:p>
          <a:r>
            <a:rPr lang="en-GB"/>
            <a:t>The generic is more expensive that the ethical product.</a:t>
          </a:r>
          <a:endParaRPr lang="en-US"/>
        </a:p>
      </dgm:t>
    </dgm:pt>
    <dgm:pt modelId="{107ED66D-3969-4DAC-AB2A-F923F5514B2B}" type="parTrans" cxnId="{28572588-2CF3-4242-910A-F82D62E46350}">
      <dgm:prSet/>
      <dgm:spPr/>
      <dgm:t>
        <a:bodyPr/>
        <a:lstStyle/>
        <a:p>
          <a:endParaRPr lang="en-US"/>
        </a:p>
      </dgm:t>
    </dgm:pt>
    <dgm:pt modelId="{72034136-7153-4571-B861-4E0222734F7E}" type="sibTrans" cxnId="{28572588-2CF3-4242-910A-F82D62E46350}">
      <dgm:prSet/>
      <dgm:spPr/>
      <dgm:t>
        <a:bodyPr/>
        <a:lstStyle/>
        <a:p>
          <a:endParaRPr lang="en-US"/>
        </a:p>
      </dgm:t>
    </dgm:pt>
    <dgm:pt modelId="{F000FC38-127A-461B-A5D3-9F457700B2AB}">
      <dgm:prSet/>
      <dgm:spPr/>
      <dgm:t>
        <a:bodyPr/>
        <a:lstStyle/>
        <a:p>
          <a:r>
            <a:rPr lang="en-GB"/>
            <a:t>The medicine is declared NON-SUBSTITUTABLE.</a:t>
          </a:r>
          <a:endParaRPr lang="en-US"/>
        </a:p>
      </dgm:t>
    </dgm:pt>
    <dgm:pt modelId="{DF555057-98BC-4EC1-8BF0-8C4D42F58229}" type="parTrans" cxnId="{A5A9A449-4595-45FB-9F58-DAE7268CC924}">
      <dgm:prSet/>
      <dgm:spPr/>
      <dgm:t>
        <a:bodyPr/>
        <a:lstStyle/>
        <a:p>
          <a:endParaRPr lang="en-US"/>
        </a:p>
      </dgm:t>
    </dgm:pt>
    <dgm:pt modelId="{8BAC0EF9-43AB-42B3-A470-7AFD1104BD3D}" type="sibTrans" cxnId="{A5A9A449-4595-45FB-9F58-DAE7268CC924}">
      <dgm:prSet/>
      <dgm:spPr/>
      <dgm:t>
        <a:bodyPr/>
        <a:lstStyle/>
        <a:p>
          <a:endParaRPr lang="en-US"/>
        </a:p>
      </dgm:t>
    </dgm:pt>
    <dgm:pt modelId="{30563969-44B5-4207-A294-9ED55571C069}" type="pres">
      <dgm:prSet presAssocID="{36749C02-3420-4169-8F6C-7C30F86FDD39}" presName="root" presStyleCnt="0">
        <dgm:presLayoutVars>
          <dgm:dir/>
          <dgm:resizeHandles val="exact"/>
        </dgm:presLayoutVars>
      </dgm:prSet>
      <dgm:spPr/>
    </dgm:pt>
    <dgm:pt modelId="{C057EFA0-B1F2-4E17-98F9-76656D9064CE}" type="pres">
      <dgm:prSet presAssocID="{BE3F4193-01D4-49DF-B276-4A8D11AE8DED}" presName="compNode" presStyleCnt="0"/>
      <dgm:spPr/>
    </dgm:pt>
    <dgm:pt modelId="{46490980-1BAA-4C0B-845E-928864DF03FF}" type="pres">
      <dgm:prSet presAssocID="{BE3F4193-01D4-49DF-B276-4A8D11AE8D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D365BD0E-AF35-4113-ADA4-955E61E5F440}" type="pres">
      <dgm:prSet presAssocID="{BE3F4193-01D4-49DF-B276-4A8D11AE8DED}" presName="iconSpace" presStyleCnt="0"/>
      <dgm:spPr/>
    </dgm:pt>
    <dgm:pt modelId="{5FDD4311-4E8D-45A3-90F2-985DA5F70332}" type="pres">
      <dgm:prSet presAssocID="{BE3F4193-01D4-49DF-B276-4A8D11AE8DED}" presName="parTx" presStyleLbl="revTx" presStyleIdx="0" presStyleCnt="4">
        <dgm:presLayoutVars>
          <dgm:chMax val="0"/>
          <dgm:chPref val="0"/>
        </dgm:presLayoutVars>
      </dgm:prSet>
      <dgm:spPr/>
    </dgm:pt>
    <dgm:pt modelId="{1FEAE8AC-49A5-4A9B-8DE4-5005C737A831}" type="pres">
      <dgm:prSet presAssocID="{BE3F4193-01D4-49DF-B276-4A8D11AE8DED}" presName="txSpace" presStyleCnt="0"/>
      <dgm:spPr/>
    </dgm:pt>
    <dgm:pt modelId="{866DEAC1-F3D0-4BC0-931A-F36B1D27EA8F}" type="pres">
      <dgm:prSet presAssocID="{BE3F4193-01D4-49DF-B276-4A8D11AE8DED}" presName="desTx" presStyleLbl="revTx" presStyleIdx="1" presStyleCnt="4">
        <dgm:presLayoutVars/>
      </dgm:prSet>
      <dgm:spPr/>
    </dgm:pt>
    <dgm:pt modelId="{3721E16D-EBDA-4D7B-BDB9-0D5834C7A280}" type="pres">
      <dgm:prSet presAssocID="{6081885B-D867-4C6F-9C3D-0480FF7E82AF}" presName="sibTrans" presStyleCnt="0"/>
      <dgm:spPr/>
    </dgm:pt>
    <dgm:pt modelId="{BC130933-3315-4BD8-B440-8CFA6C80BA63}" type="pres">
      <dgm:prSet presAssocID="{3FBE3723-D1C7-4DB8-8A1C-662DD0EE02C4}" presName="compNode" presStyleCnt="0"/>
      <dgm:spPr/>
    </dgm:pt>
    <dgm:pt modelId="{65823BAA-D538-47E6-92A4-F720FA81E490}" type="pres">
      <dgm:prSet presAssocID="{3FBE3723-D1C7-4DB8-8A1C-662DD0EE02C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141A199-D9C9-4B0C-92E4-6E72E1B1111B}" type="pres">
      <dgm:prSet presAssocID="{3FBE3723-D1C7-4DB8-8A1C-662DD0EE02C4}" presName="iconSpace" presStyleCnt="0"/>
      <dgm:spPr/>
    </dgm:pt>
    <dgm:pt modelId="{D6F29715-E741-4850-B56B-9348A1BF6307}" type="pres">
      <dgm:prSet presAssocID="{3FBE3723-D1C7-4DB8-8A1C-662DD0EE02C4}" presName="parTx" presStyleLbl="revTx" presStyleIdx="2" presStyleCnt="4">
        <dgm:presLayoutVars>
          <dgm:chMax val="0"/>
          <dgm:chPref val="0"/>
        </dgm:presLayoutVars>
      </dgm:prSet>
      <dgm:spPr/>
    </dgm:pt>
    <dgm:pt modelId="{AD915D53-5603-4F77-8AC2-9847FDA1FF61}" type="pres">
      <dgm:prSet presAssocID="{3FBE3723-D1C7-4DB8-8A1C-662DD0EE02C4}" presName="txSpace" presStyleCnt="0"/>
      <dgm:spPr/>
    </dgm:pt>
    <dgm:pt modelId="{20CAAC36-5DA3-414F-B8C3-87D03396DB72}" type="pres">
      <dgm:prSet presAssocID="{3FBE3723-D1C7-4DB8-8A1C-662DD0EE02C4}" presName="desTx" presStyleLbl="revTx" presStyleIdx="3" presStyleCnt="4">
        <dgm:presLayoutVars/>
      </dgm:prSet>
      <dgm:spPr/>
    </dgm:pt>
  </dgm:ptLst>
  <dgm:cxnLst>
    <dgm:cxn modelId="{AC577530-2008-4A2C-AEC5-B6198D87FDF7}" type="presOf" srcId="{BE3F4193-01D4-49DF-B276-4A8D11AE8DED}" destId="{5FDD4311-4E8D-45A3-90F2-985DA5F70332}" srcOrd="0" destOrd="0" presId="urn:microsoft.com/office/officeart/2018/2/layout/IconLabelDescriptionList"/>
    <dgm:cxn modelId="{BFC65D41-7C1A-4D01-9517-8F492C99AF81}" srcId="{36749C02-3420-4169-8F6C-7C30F86FDD39}" destId="{3FBE3723-D1C7-4DB8-8A1C-662DD0EE02C4}" srcOrd="1" destOrd="0" parTransId="{BCA56D09-A8AC-4805-ACBD-A5712BFC6888}" sibTransId="{3DF3894A-4175-4188-AAFB-AD649B0716EE}"/>
    <dgm:cxn modelId="{A5A9A449-4595-45FB-9F58-DAE7268CC924}" srcId="{3FBE3723-D1C7-4DB8-8A1C-662DD0EE02C4}" destId="{F000FC38-127A-461B-A5D3-9F457700B2AB}" srcOrd="3" destOrd="0" parTransId="{DF555057-98BC-4EC1-8BF0-8C4D42F58229}" sibTransId="{8BAC0EF9-43AB-42B3-A470-7AFD1104BD3D}"/>
    <dgm:cxn modelId="{8D19604E-16C5-45FA-92E3-32ABFBDAF23D}" type="presOf" srcId="{F2EDD617-6840-491C-84D6-618F61CB75DE}" destId="{20CAAC36-5DA3-414F-B8C3-87D03396DB72}" srcOrd="0" destOrd="1" presId="urn:microsoft.com/office/officeart/2018/2/layout/IconLabelDescriptionList"/>
    <dgm:cxn modelId="{AF529C4F-92E9-4CD6-A85A-C639658EA07C}" srcId="{3FBE3723-D1C7-4DB8-8A1C-662DD0EE02C4}" destId="{D00B7B0F-D689-4CEA-8BFA-A05349657BA3}" srcOrd="0" destOrd="0" parTransId="{E5B64097-AAA4-433B-BBBD-273E23307B4F}" sibTransId="{D8D19E5A-4CD7-47BE-978E-97201858BE15}"/>
    <dgm:cxn modelId="{221DA14F-075D-4284-9134-F9C508C5F253}" type="presOf" srcId="{36749C02-3420-4169-8F6C-7C30F86FDD39}" destId="{30563969-44B5-4207-A294-9ED55571C069}" srcOrd="0" destOrd="0" presId="urn:microsoft.com/office/officeart/2018/2/layout/IconLabelDescriptionList"/>
    <dgm:cxn modelId="{FDD1F553-232B-4C4A-9311-6BBD6E0834A4}" srcId="{3FBE3723-D1C7-4DB8-8A1C-662DD0EE02C4}" destId="{F2EDD617-6840-491C-84D6-618F61CB75DE}" srcOrd="1" destOrd="0" parTransId="{72291575-9FDC-43D2-BD06-5FA86929ACA6}" sibTransId="{331A95AD-46FC-4E04-8397-0C754460134A}"/>
    <dgm:cxn modelId="{A90E8A72-CCAD-4B1D-B0C6-F34B6338D1B1}" srcId="{36749C02-3420-4169-8F6C-7C30F86FDD39}" destId="{BE3F4193-01D4-49DF-B276-4A8D11AE8DED}" srcOrd="0" destOrd="0" parTransId="{6054AD10-E847-4E76-8467-B667A07A9BF3}" sibTransId="{6081885B-D867-4C6F-9C3D-0480FF7E82AF}"/>
    <dgm:cxn modelId="{28572588-2CF3-4242-910A-F82D62E46350}" srcId="{3FBE3723-D1C7-4DB8-8A1C-662DD0EE02C4}" destId="{191305C6-1A03-4125-8150-CEE186D79BCE}" srcOrd="2" destOrd="0" parTransId="{107ED66D-3969-4DAC-AB2A-F923F5514B2B}" sibTransId="{72034136-7153-4571-B861-4E0222734F7E}"/>
    <dgm:cxn modelId="{8ABF8A9E-CA4B-4601-8B92-2210A7C4AC6E}" type="presOf" srcId="{191305C6-1A03-4125-8150-CEE186D79BCE}" destId="{20CAAC36-5DA3-414F-B8C3-87D03396DB72}" srcOrd="0" destOrd="2" presId="urn:microsoft.com/office/officeart/2018/2/layout/IconLabelDescriptionList"/>
    <dgm:cxn modelId="{2C6464BA-6197-4CBC-ADBD-70AE620E0D82}" type="presOf" srcId="{3FBE3723-D1C7-4DB8-8A1C-662DD0EE02C4}" destId="{D6F29715-E741-4850-B56B-9348A1BF6307}" srcOrd="0" destOrd="0" presId="urn:microsoft.com/office/officeart/2018/2/layout/IconLabelDescriptionList"/>
    <dgm:cxn modelId="{6D3BBECE-185C-40D3-8294-D38FB6A9FEC4}" type="presOf" srcId="{F000FC38-127A-461B-A5D3-9F457700B2AB}" destId="{20CAAC36-5DA3-414F-B8C3-87D03396DB72}" srcOrd="0" destOrd="3" presId="urn:microsoft.com/office/officeart/2018/2/layout/IconLabelDescriptionList"/>
    <dgm:cxn modelId="{996302F2-736C-476B-A722-496B3F87E750}" type="presOf" srcId="{D00B7B0F-D689-4CEA-8BFA-A05349657BA3}" destId="{20CAAC36-5DA3-414F-B8C3-87D03396DB72}" srcOrd="0" destOrd="0" presId="urn:microsoft.com/office/officeart/2018/2/layout/IconLabelDescriptionList"/>
    <dgm:cxn modelId="{4BB1AE9F-8C29-4A69-897D-890DB06275D5}" type="presParOf" srcId="{30563969-44B5-4207-A294-9ED55571C069}" destId="{C057EFA0-B1F2-4E17-98F9-76656D9064CE}" srcOrd="0" destOrd="0" presId="urn:microsoft.com/office/officeart/2018/2/layout/IconLabelDescriptionList"/>
    <dgm:cxn modelId="{AC70AD9F-BDBC-48E3-9DD7-2A9EE8152B77}" type="presParOf" srcId="{C057EFA0-B1F2-4E17-98F9-76656D9064CE}" destId="{46490980-1BAA-4C0B-845E-928864DF03FF}" srcOrd="0" destOrd="0" presId="urn:microsoft.com/office/officeart/2018/2/layout/IconLabelDescriptionList"/>
    <dgm:cxn modelId="{58A28206-FBB1-4005-BC65-8D92D9865A7D}" type="presParOf" srcId="{C057EFA0-B1F2-4E17-98F9-76656D9064CE}" destId="{D365BD0E-AF35-4113-ADA4-955E61E5F440}" srcOrd="1" destOrd="0" presId="urn:microsoft.com/office/officeart/2018/2/layout/IconLabelDescriptionList"/>
    <dgm:cxn modelId="{7A26FDEB-507C-4609-99E3-8621C39ED44C}" type="presParOf" srcId="{C057EFA0-B1F2-4E17-98F9-76656D9064CE}" destId="{5FDD4311-4E8D-45A3-90F2-985DA5F70332}" srcOrd="2" destOrd="0" presId="urn:microsoft.com/office/officeart/2018/2/layout/IconLabelDescriptionList"/>
    <dgm:cxn modelId="{5A10CFA4-8847-4B26-B173-4D34869D7CC1}" type="presParOf" srcId="{C057EFA0-B1F2-4E17-98F9-76656D9064CE}" destId="{1FEAE8AC-49A5-4A9B-8DE4-5005C737A831}" srcOrd="3" destOrd="0" presId="urn:microsoft.com/office/officeart/2018/2/layout/IconLabelDescriptionList"/>
    <dgm:cxn modelId="{0B496763-2C01-44CB-A356-EBDD274DDB8A}" type="presParOf" srcId="{C057EFA0-B1F2-4E17-98F9-76656D9064CE}" destId="{866DEAC1-F3D0-4BC0-931A-F36B1D27EA8F}" srcOrd="4" destOrd="0" presId="urn:microsoft.com/office/officeart/2018/2/layout/IconLabelDescriptionList"/>
    <dgm:cxn modelId="{B552D2F9-A7EB-4281-9E9C-86CFC7A477C3}" type="presParOf" srcId="{30563969-44B5-4207-A294-9ED55571C069}" destId="{3721E16D-EBDA-4D7B-BDB9-0D5834C7A280}" srcOrd="1" destOrd="0" presId="urn:microsoft.com/office/officeart/2018/2/layout/IconLabelDescriptionList"/>
    <dgm:cxn modelId="{9B04D258-4052-4ECE-97DF-025A97A03410}" type="presParOf" srcId="{30563969-44B5-4207-A294-9ED55571C069}" destId="{BC130933-3315-4BD8-B440-8CFA6C80BA63}" srcOrd="2" destOrd="0" presId="urn:microsoft.com/office/officeart/2018/2/layout/IconLabelDescriptionList"/>
    <dgm:cxn modelId="{2F0C2F4B-63EB-4A7B-BF38-CD20D6832731}" type="presParOf" srcId="{BC130933-3315-4BD8-B440-8CFA6C80BA63}" destId="{65823BAA-D538-47E6-92A4-F720FA81E490}" srcOrd="0" destOrd="0" presId="urn:microsoft.com/office/officeart/2018/2/layout/IconLabelDescriptionList"/>
    <dgm:cxn modelId="{B471D253-C7E7-4619-9C7C-DE021C5BF534}" type="presParOf" srcId="{BC130933-3315-4BD8-B440-8CFA6C80BA63}" destId="{A141A199-D9C9-4B0C-92E4-6E72E1B1111B}" srcOrd="1" destOrd="0" presId="urn:microsoft.com/office/officeart/2018/2/layout/IconLabelDescriptionList"/>
    <dgm:cxn modelId="{9FAD6088-9822-4A1E-B437-B954B7305343}" type="presParOf" srcId="{BC130933-3315-4BD8-B440-8CFA6C80BA63}" destId="{D6F29715-E741-4850-B56B-9348A1BF6307}" srcOrd="2" destOrd="0" presId="urn:microsoft.com/office/officeart/2018/2/layout/IconLabelDescriptionList"/>
    <dgm:cxn modelId="{A67243C8-5120-4DD6-A93C-ED1ACEE07EA4}" type="presParOf" srcId="{BC130933-3315-4BD8-B440-8CFA6C80BA63}" destId="{AD915D53-5603-4F77-8AC2-9847FDA1FF61}" srcOrd="3" destOrd="0" presId="urn:microsoft.com/office/officeart/2018/2/layout/IconLabelDescriptionList"/>
    <dgm:cxn modelId="{F57B31D6-FA4F-431C-9B6F-F7268F2FB70B}" type="presParOf" srcId="{BC130933-3315-4BD8-B440-8CFA6C80BA63}" destId="{20CAAC36-5DA3-414F-B8C3-87D03396DB7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BFD0-3435-0543-8906-E9181AE7FCDC}">
      <dsp:nvSpPr>
        <dsp:cNvPr id="0" name=""/>
        <dsp:cNvSpPr/>
      </dsp:nvSpPr>
      <dsp:spPr>
        <a:xfrm>
          <a:off x="0" y="421950"/>
          <a:ext cx="6628804" cy="13478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The pharmacist is obliged to provide safe, quality medicine in accordance with the Medicines and Related Substances Act and is ethically bound to exercise sound judgement and professional expertise in accordance with Good Pharmacy Practice Regulations to ensure maximum safety and efficacy of the prescribed treatment.</a:t>
          </a:r>
          <a:endParaRPr lang="en-US" sz="1600" kern="1200"/>
        </a:p>
      </dsp:txBody>
      <dsp:txXfrm>
        <a:off x="65796" y="487746"/>
        <a:ext cx="6497212" cy="1216248"/>
      </dsp:txXfrm>
    </dsp:sp>
    <dsp:sp modelId="{6E3CA50F-8BFA-D541-9DF6-84A1D4309C69}">
      <dsp:nvSpPr>
        <dsp:cNvPr id="0" name=""/>
        <dsp:cNvSpPr/>
      </dsp:nvSpPr>
      <dsp:spPr>
        <a:xfrm>
          <a:off x="0" y="1815870"/>
          <a:ext cx="6628804" cy="13478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The law on generic substitution provides the patient with the opportunity to choose to use generic medicine. The fundamental ethical requirements of the profession bind pharmacists to honour these rights and to act in the best interests of the patient.</a:t>
          </a:r>
          <a:endParaRPr lang="en-US" sz="1600" kern="1200"/>
        </a:p>
      </dsp:txBody>
      <dsp:txXfrm>
        <a:off x="65796" y="1881666"/>
        <a:ext cx="6497212" cy="1216248"/>
      </dsp:txXfrm>
    </dsp:sp>
    <dsp:sp modelId="{FB6F9848-4A00-FF43-A3B7-130F748B5992}">
      <dsp:nvSpPr>
        <dsp:cNvPr id="0" name=""/>
        <dsp:cNvSpPr/>
      </dsp:nvSpPr>
      <dsp:spPr>
        <a:xfrm>
          <a:off x="0" y="3209790"/>
          <a:ext cx="6628804" cy="13478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In exercising the choice to accept a generic alternative, the patient must give his explicit consent for the substitution and, in doing so, must be guided by the professional advice of the pharmacist.</a:t>
          </a:r>
          <a:endParaRPr lang="en-US" sz="1600" kern="1200"/>
        </a:p>
      </dsp:txBody>
      <dsp:txXfrm>
        <a:off x="65796" y="3275586"/>
        <a:ext cx="6497212" cy="1216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90980-1BAA-4C0B-845E-928864DF03FF}">
      <dsp:nvSpPr>
        <dsp:cNvPr id="0" name=""/>
        <dsp:cNvSpPr/>
      </dsp:nvSpPr>
      <dsp:spPr>
        <a:xfrm>
          <a:off x="111066" y="40184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DD4311-4E8D-45A3-90F2-985DA5F70332}">
      <dsp:nvSpPr>
        <dsp:cNvPr id="0" name=""/>
        <dsp:cNvSpPr/>
      </dsp:nvSpPr>
      <dsp:spPr>
        <a:xfrm>
          <a:off x="111066" y="205530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Dispensers may substitute an “interchangeable multi-source medicine”. BUT must take reasonable steps to inform the prescriber of that fact.</a:t>
          </a:r>
          <a:endParaRPr lang="en-US" sz="1400" kern="1200"/>
        </a:p>
      </dsp:txBody>
      <dsp:txXfrm>
        <a:off x="111066" y="2055309"/>
        <a:ext cx="4320000" cy="648000"/>
      </dsp:txXfrm>
    </dsp:sp>
    <dsp:sp modelId="{866DEAC1-F3D0-4BC0-931A-F36B1D27EA8F}">
      <dsp:nvSpPr>
        <dsp:cNvPr id="0" name=""/>
        <dsp:cNvSpPr/>
      </dsp:nvSpPr>
      <dsp:spPr>
        <a:xfrm>
          <a:off x="111066" y="2769105"/>
          <a:ext cx="4320000" cy="922527"/>
        </a:xfrm>
        <a:prstGeom prst="rect">
          <a:avLst/>
        </a:prstGeom>
        <a:noFill/>
        <a:ln>
          <a:noFill/>
        </a:ln>
        <a:effectLst/>
      </dsp:spPr>
      <dsp:style>
        <a:lnRef idx="0">
          <a:scrgbClr r="0" g="0" b="0"/>
        </a:lnRef>
        <a:fillRef idx="0">
          <a:scrgbClr r="0" g="0" b="0"/>
        </a:fillRef>
        <a:effectRef idx="0">
          <a:scrgbClr r="0" g="0" b="0"/>
        </a:effectRef>
        <a:fontRef idx="minor"/>
      </dsp:style>
    </dsp:sp>
    <dsp:sp modelId="{65823BAA-D538-47E6-92A4-F720FA81E490}">
      <dsp:nvSpPr>
        <dsp:cNvPr id="0" name=""/>
        <dsp:cNvSpPr/>
      </dsp:nvSpPr>
      <dsp:spPr>
        <a:xfrm>
          <a:off x="5187066" y="40184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F29715-E741-4850-B56B-9348A1BF6307}">
      <dsp:nvSpPr>
        <dsp:cNvPr id="0" name=""/>
        <dsp:cNvSpPr/>
      </dsp:nvSpPr>
      <dsp:spPr>
        <a:xfrm>
          <a:off x="5187066" y="205530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NO substitution may take place –</a:t>
          </a:r>
          <a:endParaRPr lang="en-US" sz="1400" kern="1200"/>
        </a:p>
      </dsp:txBody>
      <dsp:txXfrm>
        <a:off x="5187066" y="2055309"/>
        <a:ext cx="4320000" cy="648000"/>
      </dsp:txXfrm>
    </dsp:sp>
    <dsp:sp modelId="{20CAAC36-5DA3-414F-B8C3-87D03396DB72}">
      <dsp:nvSpPr>
        <dsp:cNvPr id="0" name=""/>
        <dsp:cNvSpPr/>
      </dsp:nvSpPr>
      <dsp:spPr>
        <a:xfrm>
          <a:off x="5187066" y="2769105"/>
          <a:ext cx="4320000" cy="92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kern="1200"/>
            <a:t>Patient forbids substitution.</a:t>
          </a:r>
          <a:endParaRPr lang="en-US" sz="1100" kern="1200"/>
        </a:p>
        <a:p>
          <a:pPr marL="0" lvl="0" indent="0" algn="l" defTabSz="488950">
            <a:lnSpc>
              <a:spcPct val="90000"/>
            </a:lnSpc>
            <a:spcBef>
              <a:spcPct val="0"/>
            </a:spcBef>
            <a:spcAft>
              <a:spcPct val="35000"/>
            </a:spcAft>
            <a:buNone/>
          </a:pPr>
          <a:r>
            <a:rPr lang="en-GB" sz="1100" kern="1200"/>
            <a:t>The prescriber writes “NO SUBSTITUTION” in handwriting next to each line item.</a:t>
          </a:r>
          <a:endParaRPr lang="en-US" sz="1100" kern="1200"/>
        </a:p>
        <a:p>
          <a:pPr marL="0" lvl="0" indent="0" algn="l" defTabSz="488950">
            <a:lnSpc>
              <a:spcPct val="90000"/>
            </a:lnSpc>
            <a:spcBef>
              <a:spcPct val="0"/>
            </a:spcBef>
            <a:spcAft>
              <a:spcPct val="35000"/>
            </a:spcAft>
            <a:buNone/>
          </a:pPr>
          <a:r>
            <a:rPr lang="en-GB" sz="1100" kern="1200"/>
            <a:t>The generic is more expensive that the ethical product.</a:t>
          </a:r>
          <a:endParaRPr lang="en-US" sz="1100" kern="1200"/>
        </a:p>
        <a:p>
          <a:pPr marL="0" lvl="0" indent="0" algn="l" defTabSz="488950">
            <a:lnSpc>
              <a:spcPct val="90000"/>
            </a:lnSpc>
            <a:spcBef>
              <a:spcPct val="0"/>
            </a:spcBef>
            <a:spcAft>
              <a:spcPct val="35000"/>
            </a:spcAft>
            <a:buNone/>
          </a:pPr>
          <a:r>
            <a:rPr lang="en-GB" sz="1100" kern="1200"/>
            <a:t>The medicine is declared NON-SUBSTITUTABLE.</a:t>
          </a:r>
          <a:endParaRPr lang="en-US" sz="1100" kern="1200"/>
        </a:p>
      </dsp:txBody>
      <dsp:txXfrm>
        <a:off x="5187066" y="2769105"/>
        <a:ext cx="4320000" cy="9225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1DCC3-B6F1-E641-A7C3-C358EAF74E32}" type="datetimeFigureOut">
              <a:rPr lang="en-GB" smtClean="0"/>
              <a:t>16/10/2022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A913B-B9F9-F741-9736-15B99DA40629}" type="slidenum">
              <a:rPr lang="en-GB" smtClean="0"/>
              <a:t>‹#›</a:t>
            </a:fld>
            <a:endParaRPr lang="en-GB"/>
          </a:p>
        </p:txBody>
      </p:sp>
    </p:spTree>
    <p:extLst>
      <p:ext uri="{BB962C8B-B14F-4D97-AF65-F5344CB8AC3E}">
        <p14:creationId xmlns:p14="http://schemas.microsoft.com/office/powerpoint/2010/main" val="299988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A913B-B9F9-F741-9736-15B99DA40629}" type="slidenum">
              <a:rPr lang="en-GB" smtClean="0"/>
              <a:t>3</a:t>
            </a:fld>
            <a:endParaRPr lang="en-GB"/>
          </a:p>
        </p:txBody>
      </p:sp>
    </p:spTree>
    <p:extLst>
      <p:ext uri="{BB962C8B-B14F-4D97-AF65-F5344CB8AC3E}">
        <p14:creationId xmlns:p14="http://schemas.microsoft.com/office/powerpoint/2010/main" val="4124771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10/16/22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698E-151C-314C-A7AD-B485FB076E00}"/>
              </a:ext>
            </a:extLst>
          </p:cNvPr>
          <p:cNvSpPr>
            <a:spLocks noGrp="1"/>
          </p:cNvSpPr>
          <p:nvPr>
            <p:ph type="ctrTitle"/>
          </p:nvPr>
        </p:nvSpPr>
        <p:spPr>
          <a:xfrm>
            <a:off x="1507067" y="1578133"/>
            <a:ext cx="4335468" cy="2875534"/>
          </a:xfrm>
        </p:spPr>
        <p:txBody>
          <a:bodyPr>
            <a:normAutofit/>
          </a:bodyPr>
          <a:lstStyle/>
          <a:p>
            <a:pPr>
              <a:lnSpc>
                <a:spcPct val="90000"/>
              </a:lnSpc>
            </a:pPr>
            <a:r>
              <a:rPr lang="en-GB" sz="5000" dirty="0"/>
              <a:t>SUBSTITUTION OF MEDICINES</a:t>
            </a:r>
            <a:br>
              <a:rPr lang="en-GB" sz="5000" dirty="0"/>
            </a:br>
            <a:br>
              <a:rPr lang="en-GB" sz="5000" dirty="0"/>
            </a:br>
            <a:r>
              <a:rPr lang="en-GB" sz="5000" dirty="0"/>
              <a:t> </a:t>
            </a:r>
          </a:p>
        </p:txBody>
      </p:sp>
      <p:sp>
        <p:nvSpPr>
          <p:cNvPr id="3" name="Subtitle 2">
            <a:extLst>
              <a:ext uri="{FF2B5EF4-FFF2-40B4-BE49-F238E27FC236}">
                <a16:creationId xmlns:a16="http://schemas.microsoft.com/office/drawing/2014/main" id="{DF19E935-4FD1-EB47-9A24-A93814F871E3}"/>
              </a:ext>
            </a:extLst>
          </p:cNvPr>
          <p:cNvSpPr>
            <a:spLocks noGrp="1"/>
          </p:cNvSpPr>
          <p:nvPr>
            <p:ph type="subTitle" idx="1"/>
          </p:nvPr>
        </p:nvSpPr>
        <p:spPr>
          <a:xfrm>
            <a:off x="1507067" y="4453667"/>
            <a:ext cx="4335468" cy="1096899"/>
          </a:xfrm>
        </p:spPr>
        <p:txBody>
          <a:bodyPr>
            <a:normAutofit lnSpcReduction="10000"/>
          </a:bodyPr>
          <a:lstStyle/>
          <a:p>
            <a:r>
              <a:rPr lang="en-GB" dirty="0"/>
              <a:t>GGPF – Medical Conference</a:t>
            </a:r>
          </a:p>
          <a:p>
            <a:r>
              <a:rPr lang="en-GB" dirty="0"/>
              <a:t>Gallagher Estate </a:t>
            </a:r>
          </a:p>
          <a:p>
            <a:r>
              <a:rPr lang="en-GB" dirty="0"/>
              <a:t>DATE: 16 October 2022</a:t>
            </a:r>
          </a:p>
        </p:txBody>
      </p:sp>
      <p:pic>
        <p:nvPicPr>
          <p:cNvPr id="6" name="Picture 5" descr="Logo, company name&#10;&#10;Description automatically generated">
            <a:extLst>
              <a:ext uri="{FF2B5EF4-FFF2-40B4-BE49-F238E27FC236}">
                <a16:creationId xmlns:a16="http://schemas.microsoft.com/office/drawing/2014/main" id="{979A1BBB-3734-8AB9-676C-4688636EB834}"/>
              </a:ext>
            </a:extLst>
          </p:cNvPr>
          <p:cNvPicPr>
            <a:picLocks noChangeAspect="1"/>
          </p:cNvPicPr>
          <p:nvPr/>
        </p:nvPicPr>
        <p:blipFill>
          <a:blip r:embed="rId2"/>
          <a:stretch>
            <a:fillRect/>
          </a:stretch>
        </p:blipFill>
        <p:spPr>
          <a:xfrm>
            <a:off x="6859325" y="1578133"/>
            <a:ext cx="5332675" cy="3999506"/>
          </a:xfrm>
          <a:prstGeom prst="rect">
            <a:avLst/>
          </a:prstGeom>
        </p:spPr>
      </p:pic>
    </p:spTree>
    <p:extLst>
      <p:ext uri="{BB962C8B-B14F-4D97-AF65-F5344CB8AC3E}">
        <p14:creationId xmlns:p14="http://schemas.microsoft.com/office/powerpoint/2010/main" val="143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352FF-3F58-A543-8A70-BF6CC934278F}"/>
              </a:ext>
            </a:extLst>
          </p:cNvPr>
          <p:cNvSpPr>
            <a:spLocks noGrp="1"/>
          </p:cNvSpPr>
          <p:nvPr>
            <p:ph type="title"/>
          </p:nvPr>
        </p:nvSpPr>
        <p:spPr>
          <a:xfrm>
            <a:off x="652481" y="1382486"/>
            <a:ext cx="3547581" cy="4093028"/>
          </a:xfrm>
        </p:spPr>
        <p:txBody>
          <a:bodyPr anchor="ctr">
            <a:normAutofit/>
          </a:bodyPr>
          <a:lstStyle/>
          <a:p>
            <a:r>
              <a:rPr lang="en-GB" sz="4400" dirty="0"/>
              <a:t>Pharmacist</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09BEFD8-E5E5-649D-B5E7-99C54207EFE1}"/>
              </a:ext>
            </a:extLst>
          </p:cNvPr>
          <p:cNvGraphicFramePr>
            <a:graphicFrameLocks noGrp="1"/>
          </p:cNvGraphicFramePr>
          <p:nvPr>
            <p:ph idx="1"/>
            <p:extLst>
              <p:ext uri="{D42A27DB-BD31-4B8C-83A1-F6EECF244321}">
                <p14:modId xmlns:p14="http://schemas.microsoft.com/office/powerpoint/2010/main" val="202931204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08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4C1190-A038-994A-8597-F22ADD988F05}"/>
              </a:ext>
            </a:extLst>
          </p:cNvPr>
          <p:cNvSpPr>
            <a:spLocks noGrp="1"/>
          </p:cNvSpPr>
          <p:nvPr>
            <p:ph type="title"/>
          </p:nvPr>
        </p:nvSpPr>
        <p:spPr>
          <a:xfrm>
            <a:off x="677334" y="609600"/>
            <a:ext cx="3843375" cy="5175624"/>
          </a:xfrm>
        </p:spPr>
        <p:txBody>
          <a:bodyPr anchor="ctr">
            <a:normAutofit/>
          </a:bodyPr>
          <a:lstStyle/>
          <a:p>
            <a:r>
              <a:rPr lang="en-GB" dirty="0">
                <a:solidFill>
                  <a:schemeClr val="tx1">
                    <a:lumMod val="85000"/>
                    <a:lumOff val="15000"/>
                  </a:schemeClr>
                </a:solidFill>
              </a:rPr>
              <a:t>Good Pharmacy Practice Manual and </a:t>
            </a:r>
            <a:br>
              <a:rPr lang="en-GB" dirty="0">
                <a:solidFill>
                  <a:schemeClr val="tx1">
                    <a:lumMod val="85000"/>
                    <a:lumOff val="15000"/>
                  </a:schemeClr>
                </a:solidFill>
              </a:rPr>
            </a:br>
            <a:r>
              <a:rPr lang="en-GB" dirty="0">
                <a:solidFill>
                  <a:schemeClr val="tx1">
                    <a:lumMod val="85000"/>
                    <a:lumOff val="15000"/>
                  </a:schemeClr>
                </a:solidFill>
              </a:rPr>
              <a:t>Associated SAPC Rules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ECC76D1-66AB-0849-800B-2F9074C844AA}"/>
              </a:ext>
            </a:extLst>
          </p:cNvPr>
          <p:cNvSpPr>
            <a:spLocks noGrp="1"/>
          </p:cNvSpPr>
          <p:nvPr>
            <p:ph idx="1"/>
          </p:nvPr>
        </p:nvSpPr>
        <p:spPr>
          <a:xfrm>
            <a:off x="5198043" y="609601"/>
            <a:ext cx="6429337" cy="5175624"/>
          </a:xfrm>
        </p:spPr>
        <p:txBody>
          <a:bodyPr anchor="ctr">
            <a:normAutofit/>
          </a:bodyPr>
          <a:lstStyle/>
          <a:p>
            <a:pPr marL="0" indent="0">
              <a:buNone/>
            </a:pPr>
            <a:r>
              <a:rPr lang="en-GB" b="1" dirty="0">
                <a:solidFill>
                  <a:srgbClr val="FFFFFF"/>
                </a:solidFill>
              </a:rPr>
              <a:t>1.5 – CO-OPERATION WITH HEALTH CARE PROFESSIONALS</a:t>
            </a:r>
          </a:p>
          <a:p>
            <a:pPr marL="0" indent="0">
              <a:buNone/>
            </a:pPr>
            <a:endParaRPr lang="en-GB" dirty="0">
              <a:solidFill>
                <a:srgbClr val="FFFFFF"/>
              </a:solidFill>
            </a:endParaRPr>
          </a:p>
          <a:p>
            <a:pPr marL="0" indent="0" algn="just">
              <a:buNone/>
            </a:pPr>
            <a:r>
              <a:rPr lang="en-ZA" b="1" dirty="0">
                <a:solidFill>
                  <a:srgbClr val="FFFFFF"/>
                </a:solidFill>
              </a:rPr>
              <a:t>The Principle: </a:t>
            </a:r>
          </a:p>
          <a:p>
            <a:pPr marL="0" indent="0" algn="just">
              <a:buNone/>
            </a:pPr>
            <a:r>
              <a:rPr lang="en-ZA" dirty="0">
                <a:solidFill>
                  <a:srgbClr val="FFFFFF"/>
                </a:solidFill>
              </a:rPr>
              <a:t>The pharmacist must co-operate with other health care professionals to achieve the best possible outcomes for the patient. The pharmacist shall respect the skills and competencies of other health care providers and endeavour to work cooperatively with them to optimise the health outcomes of mutual patients and the public. </a:t>
            </a:r>
          </a:p>
          <a:p>
            <a:pPr marL="0" indent="0">
              <a:buNone/>
            </a:pPr>
            <a:endParaRPr lang="en-GB" dirty="0">
              <a:solidFill>
                <a:srgbClr val="FFFFFF"/>
              </a:solidFill>
            </a:endParaRPr>
          </a:p>
        </p:txBody>
      </p:sp>
    </p:spTree>
    <p:extLst>
      <p:ext uri="{BB962C8B-B14F-4D97-AF65-F5344CB8AC3E}">
        <p14:creationId xmlns:p14="http://schemas.microsoft.com/office/powerpoint/2010/main" val="119462987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4C1190-A038-994A-8597-F22ADD988F05}"/>
              </a:ext>
            </a:extLst>
          </p:cNvPr>
          <p:cNvSpPr>
            <a:spLocks noGrp="1"/>
          </p:cNvSpPr>
          <p:nvPr>
            <p:ph type="title"/>
          </p:nvPr>
        </p:nvSpPr>
        <p:spPr>
          <a:xfrm>
            <a:off x="677334" y="609600"/>
            <a:ext cx="3843375" cy="5175624"/>
          </a:xfrm>
        </p:spPr>
        <p:txBody>
          <a:bodyPr anchor="ctr">
            <a:normAutofit/>
          </a:bodyPr>
          <a:lstStyle/>
          <a:p>
            <a:r>
              <a:rPr lang="en-GB" dirty="0">
                <a:solidFill>
                  <a:schemeClr val="tx1">
                    <a:lumMod val="85000"/>
                    <a:lumOff val="15000"/>
                  </a:schemeClr>
                </a:solidFill>
              </a:rPr>
              <a:t>Good Pharmacy Practice Manual and </a:t>
            </a:r>
            <a:br>
              <a:rPr lang="en-GB" dirty="0">
                <a:solidFill>
                  <a:schemeClr val="tx1">
                    <a:lumMod val="85000"/>
                    <a:lumOff val="15000"/>
                  </a:schemeClr>
                </a:solidFill>
              </a:rPr>
            </a:br>
            <a:r>
              <a:rPr lang="en-GB" dirty="0">
                <a:solidFill>
                  <a:schemeClr val="tx1">
                    <a:lumMod val="85000"/>
                    <a:lumOff val="15000"/>
                  </a:schemeClr>
                </a:solidFill>
              </a:rPr>
              <a:t>Associated SAPC Rules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ECC76D1-66AB-0849-800B-2F9074C844AA}"/>
              </a:ext>
            </a:extLst>
          </p:cNvPr>
          <p:cNvSpPr>
            <a:spLocks noGrp="1"/>
          </p:cNvSpPr>
          <p:nvPr>
            <p:ph idx="1"/>
          </p:nvPr>
        </p:nvSpPr>
        <p:spPr>
          <a:xfrm>
            <a:off x="6116084" y="609601"/>
            <a:ext cx="5511296" cy="5175624"/>
          </a:xfrm>
        </p:spPr>
        <p:txBody>
          <a:bodyPr anchor="ctr">
            <a:normAutofit/>
          </a:bodyPr>
          <a:lstStyle/>
          <a:p>
            <a:pPr marL="0" indent="0" algn="just">
              <a:buNone/>
            </a:pPr>
            <a:r>
              <a:rPr lang="en-GB" b="1" dirty="0">
                <a:solidFill>
                  <a:srgbClr val="FFFFFF"/>
                </a:solidFill>
              </a:rPr>
              <a:t>1.6 – PROFESSIONAL INDEPENDENCE</a:t>
            </a:r>
          </a:p>
          <a:p>
            <a:pPr marL="0" indent="0" algn="just">
              <a:buNone/>
            </a:pPr>
            <a:endParaRPr lang="en-ZA" dirty="0">
              <a:solidFill>
                <a:srgbClr val="FFFFFF"/>
              </a:solidFill>
            </a:endParaRPr>
          </a:p>
          <a:p>
            <a:pPr marL="0" indent="0" algn="just">
              <a:buNone/>
            </a:pPr>
            <a:r>
              <a:rPr lang="en-ZA" b="1" dirty="0">
                <a:solidFill>
                  <a:srgbClr val="FFFFFF"/>
                </a:solidFill>
              </a:rPr>
              <a:t>The Principle: </a:t>
            </a:r>
          </a:p>
          <a:p>
            <a:pPr marL="0" indent="0" algn="just">
              <a:buNone/>
            </a:pPr>
            <a:r>
              <a:rPr lang="en-ZA" dirty="0">
                <a:solidFill>
                  <a:srgbClr val="FFFFFF"/>
                </a:solidFill>
              </a:rPr>
              <a:t>A registered member of the profession should refrain from entering into, or being part of any transaction or agreement, which may reflect negatively on his or her professional independence or the professionalism, or ethics of the profession as a whole. </a:t>
            </a:r>
          </a:p>
          <a:p>
            <a:pPr marL="0" indent="0">
              <a:buNone/>
            </a:pPr>
            <a:endParaRPr lang="en-GB" dirty="0">
              <a:solidFill>
                <a:srgbClr val="FFFFFF"/>
              </a:solidFill>
            </a:endParaRPr>
          </a:p>
        </p:txBody>
      </p:sp>
    </p:spTree>
    <p:extLst>
      <p:ext uri="{BB962C8B-B14F-4D97-AF65-F5344CB8AC3E}">
        <p14:creationId xmlns:p14="http://schemas.microsoft.com/office/powerpoint/2010/main" val="184441541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4C1190-A038-994A-8597-F22ADD988F05}"/>
              </a:ext>
            </a:extLst>
          </p:cNvPr>
          <p:cNvSpPr>
            <a:spLocks noGrp="1"/>
          </p:cNvSpPr>
          <p:nvPr>
            <p:ph type="title"/>
          </p:nvPr>
        </p:nvSpPr>
        <p:spPr>
          <a:xfrm>
            <a:off x="677334" y="609600"/>
            <a:ext cx="3843375" cy="5175624"/>
          </a:xfrm>
        </p:spPr>
        <p:txBody>
          <a:bodyPr anchor="ctr">
            <a:normAutofit/>
          </a:bodyPr>
          <a:lstStyle/>
          <a:p>
            <a:r>
              <a:rPr lang="en-GB" dirty="0">
                <a:solidFill>
                  <a:schemeClr val="tx1">
                    <a:lumMod val="85000"/>
                    <a:lumOff val="15000"/>
                  </a:schemeClr>
                </a:solidFill>
              </a:rPr>
              <a:t>Good Pharmacy Practice Manual and </a:t>
            </a:r>
            <a:br>
              <a:rPr lang="en-GB" dirty="0">
                <a:solidFill>
                  <a:schemeClr val="tx1">
                    <a:lumMod val="85000"/>
                    <a:lumOff val="15000"/>
                  </a:schemeClr>
                </a:solidFill>
              </a:rPr>
            </a:br>
            <a:r>
              <a:rPr lang="en-GB" dirty="0">
                <a:solidFill>
                  <a:schemeClr val="tx1">
                    <a:lumMod val="85000"/>
                    <a:lumOff val="15000"/>
                  </a:schemeClr>
                </a:solidFill>
              </a:rPr>
              <a:t>Associated SAPC Rules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ECC76D1-66AB-0849-800B-2F9074C844AA}"/>
              </a:ext>
            </a:extLst>
          </p:cNvPr>
          <p:cNvSpPr>
            <a:spLocks noGrp="1"/>
          </p:cNvSpPr>
          <p:nvPr>
            <p:ph idx="1"/>
          </p:nvPr>
        </p:nvSpPr>
        <p:spPr>
          <a:xfrm>
            <a:off x="6116084" y="609601"/>
            <a:ext cx="5511296" cy="5175624"/>
          </a:xfrm>
        </p:spPr>
        <p:txBody>
          <a:bodyPr anchor="ctr">
            <a:normAutofit/>
          </a:bodyPr>
          <a:lstStyle/>
          <a:p>
            <a:pPr marL="0" indent="0">
              <a:buNone/>
            </a:pPr>
            <a:r>
              <a:rPr lang="en-GB" b="1" dirty="0">
                <a:solidFill>
                  <a:srgbClr val="FFFFFF"/>
                </a:solidFill>
              </a:rPr>
              <a:t>2.7.3.11 – GENERIC SUBSTITUTION</a:t>
            </a:r>
          </a:p>
          <a:p>
            <a:pPr marL="0" indent="0">
              <a:buNone/>
            </a:pPr>
            <a:endParaRPr lang="en-GB" dirty="0">
              <a:solidFill>
                <a:srgbClr val="FFFFFF"/>
              </a:solidFill>
            </a:endParaRPr>
          </a:p>
          <a:p>
            <a:pPr marL="0" indent="0" algn="just">
              <a:buNone/>
            </a:pPr>
            <a:r>
              <a:rPr lang="en-ZA" dirty="0">
                <a:solidFill>
                  <a:srgbClr val="FFFFFF"/>
                </a:solidFill>
              </a:rPr>
              <a:t>Repeat of Section 22 F of the Medicines Act</a:t>
            </a:r>
          </a:p>
          <a:p>
            <a:pPr marL="0" indent="0" algn="just">
              <a:buNone/>
            </a:pPr>
            <a:endParaRPr lang="en-ZA" dirty="0">
              <a:solidFill>
                <a:srgbClr val="FFFFFF"/>
              </a:solidFill>
            </a:endParaRPr>
          </a:p>
          <a:p>
            <a:pPr marL="0" indent="0" algn="just">
              <a:buNone/>
            </a:pPr>
            <a:r>
              <a:rPr lang="en-ZA" dirty="0">
                <a:solidFill>
                  <a:srgbClr val="FFFFFF"/>
                </a:solidFill>
              </a:rPr>
              <a:t>With a note – Interchangeable multi-source medicine – is defined in the Act.</a:t>
            </a:r>
            <a:endParaRPr lang="en-GB" dirty="0">
              <a:solidFill>
                <a:srgbClr val="FFFFFF"/>
              </a:solidFill>
            </a:endParaRPr>
          </a:p>
        </p:txBody>
      </p:sp>
    </p:spTree>
    <p:extLst>
      <p:ext uri="{BB962C8B-B14F-4D97-AF65-F5344CB8AC3E}">
        <p14:creationId xmlns:p14="http://schemas.microsoft.com/office/powerpoint/2010/main" val="28611147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4C1190-A038-994A-8597-F22ADD988F05}"/>
              </a:ext>
            </a:extLst>
          </p:cNvPr>
          <p:cNvSpPr>
            <a:spLocks noGrp="1"/>
          </p:cNvSpPr>
          <p:nvPr>
            <p:ph type="title"/>
          </p:nvPr>
        </p:nvSpPr>
        <p:spPr>
          <a:xfrm>
            <a:off x="677334" y="609600"/>
            <a:ext cx="3843375" cy="5175624"/>
          </a:xfrm>
        </p:spPr>
        <p:txBody>
          <a:bodyPr anchor="ctr">
            <a:normAutofit/>
          </a:bodyPr>
          <a:lstStyle/>
          <a:p>
            <a:r>
              <a:rPr lang="en-GB" dirty="0">
                <a:solidFill>
                  <a:schemeClr val="tx1">
                    <a:lumMod val="85000"/>
                    <a:lumOff val="15000"/>
                  </a:schemeClr>
                </a:solidFill>
              </a:rPr>
              <a:t>Good Pharmacy Practice Manual and </a:t>
            </a:r>
            <a:br>
              <a:rPr lang="en-GB" dirty="0">
                <a:solidFill>
                  <a:schemeClr val="tx1">
                    <a:lumMod val="85000"/>
                    <a:lumOff val="15000"/>
                  </a:schemeClr>
                </a:solidFill>
              </a:rPr>
            </a:br>
            <a:r>
              <a:rPr lang="en-GB" dirty="0">
                <a:solidFill>
                  <a:schemeClr val="tx1">
                    <a:lumMod val="85000"/>
                    <a:lumOff val="15000"/>
                  </a:schemeClr>
                </a:solidFill>
              </a:rPr>
              <a:t>Associated SAPC Rules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ECC76D1-66AB-0849-800B-2F9074C844AA}"/>
              </a:ext>
            </a:extLst>
          </p:cNvPr>
          <p:cNvSpPr>
            <a:spLocks noGrp="1"/>
          </p:cNvSpPr>
          <p:nvPr>
            <p:ph idx="1"/>
          </p:nvPr>
        </p:nvSpPr>
        <p:spPr>
          <a:xfrm>
            <a:off x="6116084" y="609601"/>
            <a:ext cx="5511296" cy="5175624"/>
          </a:xfrm>
        </p:spPr>
        <p:txBody>
          <a:bodyPr anchor="ctr">
            <a:normAutofit lnSpcReduction="10000"/>
          </a:bodyPr>
          <a:lstStyle/>
          <a:p>
            <a:pPr>
              <a:lnSpc>
                <a:spcPct val="90000"/>
              </a:lnSpc>
            </a:pPr>
            <a:endParaRPr lang="en-GB" sz="1700" dirty="0">
              <a:solidFill>
                <a:srgbClr val="FFFFFF"/>
              </a:solidFill>
            </a:endParaRPr>
          </a:p>
          <a:p>
            <a:pPr marL="0" indent="0" algn="just">
              <a:lnSpc>
                <a:spcPct val="90000"/>
              </a:lnSpc>
              <a:buNone/>
            </a:pPr>
            <a:r>
              <a:rPr lang="en-GB" sz="1700" dirty="0">
                <a:solidFill>
                  <a:srgbClr val="FFFFFF"/>
                </a:solidFill>
              </a:rPr>
              <a:t>Part 4 – Rules relating to acts or omissions in respect of which the council may take disciplinary steps.</a:t>
            </a:r>
          </a:p>
          <a:p>
            <a:pPr marL="0" indent="0" algn="just">
              <a:lnSpc>
                <a:spcPct val="90000"/>
              </a:lnSpc>
              <a:buNone/>
            </a:pPr>
            <a:endParaRPr lang="en-ZA" sz="1700" dirty="0">
              <a:solidFill>
                <a:srgbClr val="FFFFFF"/>
              </a:solidFill>
            </a:endParaRPr>
          </a:p>
          <a:p>
            <a:pPr marL="0" indent="0" algn="just">
              <a:lnSpc>
                <a:spcPct val="90000"/>
              </a:lnSpc>
              <a:buNone/>
            </a:pPr>
            <a:r>
              <a:rPr lang="en-ZA" sz="1700" dirty="0">
                <a:solidFill>
                  <a:srgbClr val="FFFFFF"/>
                </a:solidFill>
              </a:rPr>
              <a:t>The undermentioned acts or omissions shall be deemed to be unethical or unprofessional conduct, subject to disciplinary steps by the Council under Chapter V of the Pharmacy Act, 1974 – </a:t>
            </a:r>
          </a:p>
          <a:p>
            <a:pPr algn="just">
              <a:lnSpc>
                <a:spcPct val="90000"/>
              </a:lnSpc>
            </a:pPr>
            <a:endParaRPr lang="en-ZA" sz="1700" dirty="0">
              <a:solidFill>
                <a:srgbClr val="FFFFFF"/>
              </a:solidFill>
            </a:endParaRPr>
          </a:p>
          <a:p>
            <a:pPr marL="0" indent="0" algn="just">
              <a:lnSpc>
                <a:spcPct val="90000"/>
              </a:lnSpc>
              <a:buNone/>
            </a:pPr>
            <a:r>
              <a:rPr lang="en-ZA" sz="1700" dirty="0">
                <a:solidFill>
                  <a:srgbClr val="FFFFFF"/>
                </a:solidFill>
              </a:rPr>
              <a:t>Rule 2 – </a:t>
            </a:r>
          </a:p>
          <a:p>
            <a:pPr marL="0" indent="0" algn="just">
              <a:lnSpc>
                <a:spcPct val="90000"/>
              </a:lnSpc>
              <a:buNone/>
            </a:pPr>
            <a:r>
              <a:rPr lang="en-ZA" sz="1700" dirty="0">
                <a:solidFill>
                  <a:srgbClr val="FFFFFF"/>
                </a:solidFill>
              </a:rPr>
              <a:t>Substituting or omitting a medicine or ingredient of a medicine in a prescription without first obtaining the approval of the prescriber, unless the patient requests the omission of a medicine in a prescription: Provided that such omission shall be indicated indelibly on the prescription and the copy of the prescription: Provided further that the patient be advised of the implications of the omission of a medicine in a prescription as requested by him. </a:t>
            </a:r>
          </a:p>
          <a:p>
            <a:pPr marL="0" indent="0">
              <a:lnSpc>
                <a:spcPct val="90000"/>
              </a:lnSpc>
              <a:buNone/>
            </a:pPr>
            <a:endParaRPr lang="en-ZA" sz="1700" dirty="0">
              <a:solidFill>
                <a:srgbClr val="FFFFFF"/>
              </a:solidFill>
            </a:endParaRPr>
          </a:p>
          <a:p>
            <a:pPr>
              <a:lnSpc>
                <a:spcPct val="90000"/>
              </a:lnSpc>
            </a:pPr>
            <a:endParaRPr lang="en-GB" sz="1700" dirty="0">
              <a:solidFill>
                <a:srgbClr val="FFFFFF"/>
              </a:solidFill>
            </a:endParaRPr>
          </a:p>
        </p:txBody>
      </p:sp>
    </p:spTree>
    <p:extLst>
      <p:ext uri="{BB962C8B-B14F-4D97-AF65-F5344CB8AC3E}">
        <p14:creationId xmlns:p14="http://schemas.microsoft.com/office/powerpoint/2010/main" val="38933591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3DE52-5CCD-1C47-9C6C-F0A0D4C0DE4D}"/>
              </a:ext>
            </a:extLst>
          </p:cNvPr>
          <p:cNvSpPr>
            <a:spLocks noGrp="1"/>
          </p:cNvSpPr>
          <p:nvPr>
            <p:ph type="title"/>
          </p:nvPr>
        </p:nvSpPr>
        <p:spPr>
          <a:xfrm>
            <a:off x="1286933" y="609600"/>
            <a:ext cx="10197494" cy="1099457"/>
          </a:xfrm>
        </p:spPr>
        <p:txBody>
          <a:bodyPr>
            <a:normAutofit/>
          </a:bodyPr>
          <a:lstStyle/>
          <a:p>
            <a:r>
              <a:rPr lang="en-GB" dirty="0"/>
              <a:t>SUMMARY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8568FC0-91FB-B971-7538-5EA4B54FB5BD}"/>
              </a:ext>
            </a:extLst>
          </p:cNvPr>
          <p:cNvGraphicFramePr>
            <a:graphicFrameLocks noGrp="1"/>
          </p:cNvGraphicFramePr>
          <p:nvPr>
            <p:ph idx="1"/>
            <p:extLst>
              <p:ext uri="{D42A27DB-BD31-4B8C-83A1-F6EECF244321}">
                <p14:modId xmlns:p14="http://schemas.microsoft.com/office/powerpoint/2010/main" val="37987334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15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B9E247E-E8B8-2948-9217-CFB7616F41A5}"/>
              </a:ext>
            </a:extLst>
          </p:cNvPr>
          <p:cNvSpPr>
            <a:spLocks noGrp="1"/>
          </p:cNvSpPr>
          <p:nvPr>
            <p:ph type="title"/>
          </p:nvPr>
        </p:nvSpPr>
        <p:spPr>
          <a:xfrm>
            <a:off x="677334" y="609600"/>
            <a:ext cx="8596668" cy="1320800"/>
          </a:xfrm>
        </p:spPr>
        <p:txBody>
          <a:bodyPr>
            <a:normAutofit fontScale="90000"/>
          </a:bodyPr>
          <a:lstStyle/>
          <a:p>
            <a:pPr algn="ctr"/>
            <a:r>
              <a:rPr lang="en-GB" sz="1400" i="1" dirty="0">
                <a:solidFill>
                  <a:srgbClr val="FFFFFF"/>
                </a:solidFill>
              </a:rPr>
              <a:t>The elephant in the room –</a:t>
            </a:r>
            <a:br>
              <a:rPr lang="en-GB" sz="1400" i="1" dirty="0">
                <a:solidFill>
                  <a:srgbClr val="FFFFFF"/>
                </a:solidFill>
              </a:rPr>
            </a:br>
            <a:br>
              <a:rPr lang="en-GB" dirty="0">
                <a:solidFill>
                  <a:srgbClr val="FFFFFF"/>
                </a:solidFill>
              </a:rPr>
            </a:br>
            <a:r>
              <a:rPr lang="en-GB" dirty="0">
                <a:solidFill>
                  <a:srgbClr val="FFFFFF"/>
                </a:solidFill>
              </a:rPr>
              <a:t>Discovery Medical Aid</a:t>
            </a:r>
          </a:p>
        </p:txBody>
      </p:sp>
      <p:sp>
        <p:nvSpPr>
          <p:cNvPr id="3" name="Content Placeholder 2">
            <a:extLst>
              <a:ext uri="{FF2B5EF4-FFF2-40B4-BE49-F238E27FC236}">
                <a16:creationId xmlns:a16="http://schemas.microsoft.com/office/drawing/2014/main" id="{B1A0C000-AD53-E24B-BF04-3CED8C653BFA}"/>
              </a:ext>
            </a:extLst>
          </p:cNvPr>
          <p:cNvSpPr>
            <a:spLocks noGrp="1"/>
          </p:cNvSpPr>
          <p:nvPr>
            <p:ph idx="1"/>
          </p:nvPr>
        </p:nvSpPr>
        <p:spPr>
          <a:xfrm>
            <a:off x="677334" y="2160589"/>
            <a:ext cx="8596668" cy="3880773"/>
          </a:xfrm>
        </p:spPr>
        <p:txBody>
          <a:bodyPr>
            <a:normAutofit/>
          </a:bodyPr>
          <a:lstStyle/>
          <a:p>
            <a:pPr algn="ctr">
              <a:lnSpc>
                <a:spcPct val="90000"/>
              </a:lnSpc>
            </a:pPr>
            <a:r>
              <a:rPr lang="en-GB" sz="1500" dirty="0">
                <a:solidFill>
                  <a:srgbClr val="FFFFFF"/>
                </a:solidFill>
              </a:rPr>
              <a:t>PERFORMANCE BASED REMUNERATION (PBR) FORMULARY –</a:t>
            </a:r>
          </a:p>
          <a:p>
            <a:pPr marL="0" indent="0" algn="just">
              <a:lnSpc>
                <a:spcPct val="90000"/>
              </a:lnSpc>
              <a:buNone/>
            </a:pPr>
            <a:r>
              <a:rPr lang="en-GB" sz="1500" dirty="0">
                <a:solidFill>
                  <a:srgbClr val="FFFFFF"/>
                </a:solidFill>
              </a:rPr>
              <a:t>A subset of preferentially priced, generic medicine that is on the chronic formulary. Performance Based Remuneration incentivises compliance to the best-priced formulary generics. It integrates inflationary dispensing fee income with optimised performance.</a:t>
            </a:r>
          </a:p>
          <a:p>
            <a:pPr marL="0" indent="0">
              <a:lnSpc>
                <a:spcPct val="90000"/>
              </a:lnSpc>
              <a:buNone/>
            </a:pPr>
            <a:endParaRPr lang="en-GB" sz="1500" dirty="0">
              <a:solidFill>
                <a:srgbClr val="FFFFFF"/>
              </a:solidFill>
            </a:endParaRPr>
          </a:p>
          <a:p>
            <a:pPr algn="ctr">
              <a:lnSpc>
                <a:spcPct val="90000"/>
              </a:lnSpc>
            </a:pPr>
            <a:r>
              <a:rPr lang="en-GB" sz="1500" dirty="0">
                <a:solidFill>
                  <a:srgbClr val="FFFFFF"/>
                </a:solidFill>
              </a:rPr>
              <a:t>WHAT IS THE OBJECTIVE OF PBR – </a:t>
            </a:r>
          </a:p>
          <a:p>
            <a:pPr marL="0" indent="0" algn="just">
              <a:lnSpc>
                <a:spcPct val="90000"/>
              </a:lnSpc>
              <a:buNone/>
            </a:pPr>
            <a:r>
              <a:rPr lang="en-ZA" sz="1500" dirty="0">
                <a:solidFill>
                  <a:srgbClr val="FFFFFF"/>
                </a:solidFill>
              </a:rPr>
              <a:t>Performance Based Remuneration (PBR) is a voluntarily incentive designed to provide an additional dispensing fee to pharmacists for adhering to the Scheme’s chronic medicine formulary. The PBR model aims to create additional remuneration for pharmacies through improved prescription price efficiency. </a:t>
            </a:r>
          </a:p>
          <a:p>
            <a:pPr marL="0" indent="0" algn="just">
              <a:lnSpc>
                <a:spcPct val="90000"/>
              </a:lnSpc>
              <a:buNone/>
            </a:pPr>
            <a:r>
              <a:rPr lang="en-ZA" sz="1500" dirty="0">
                <a:solidFill>
                  <a:srgbClr val="FFFFFF"/>
                </a:solidFill>
              </a:rPr>
              <a:t>Pharmacies without a signed and valid standard network rate contract with us cannot participate in the PBR network. The model only applies to generically substitutable medicine claims paid from the Chronic Illness Benefit, subject to specific inclusion and exclusion criteria. </a:t>
            </a:r>
          </a:p>
          <a:p>
            <a:pPr marL="0" indent="0">
              <a:lnSpc>
                <a:spcPct val="90000"/>
              </a:lnSpc>
              <a:buNone/>
            </a:pPr>
            <a:endParaRPr lang="en-GB" sz="1500" dirty="0">
              <a:solidFill>
                <a:srgbClr val="FFFFFF"/>
              </a:solidFill>
            </a:endParaRPr>
          </a:p>
        </p:txBody>
      </p:sp>
    </p:spTree>
    <p:extLst>
      <p:ext uri="{BB962C8B-B14F-4D97-AF65-F5344CB8AC3E}">
        <p14:creationId xmlns:p14="http://schemas.microsoft.com/office/powerpoint/2010/main" val="89330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B9E247E-E8B8-2948-9217-CFB7616F41A5}"/>
              </a:ext>
            </a:extLst>
          </p:cNvPr>
          <p:cNvSpPr>
            <a:spLocks noGrp="1"/>
          </p:cNvSpPr>
          <p:nvPr>
            <p:ph type="title"/>
          </p:nvPr>
        </p:nvSpPr>
        <p:spPr>
          <a:xfrm>
            <a:off x="677334" y="609600"/>
            <a:ext cx="8596668" cy="1320800"/>
          </a:xfrm>
        </p:spPr>
        <p:txBody>
          <a:bodyPr>
            <a:normAutofit/>
          </a:bodyPr>
          <a:lstStyle/>
          <a:p>
            <a:r>
              <a:rPr lang="en-GB" dirty="0">
                <a:solidFill>
                  <a:srgbClr val="FFFFFF"/>
                </a:solidFill>
              </a:rPr>
              <a:t>Continued…</a:t>
            </a:r>
          </a:p>
        </p:txBody>
      </p:sp>
      <p:sp>
        <p:nvSpPr>
          <p:cNvPr id="3" name="Content Placeholder 2">
            <a:extLst>
              <a:ext uri="{FF2B5EF4-FFF2-40B4-BE49-F238E27FC236}">
                <a16:creationId xmlns:a16="http://schemas.microsoft.com/office/drawing/2014/main" id="{B1A0C000-AD53-E24B-BF04-3CED8C653BFA}"/>
              </a:ext>
            </a:extLst>
          </p:cNvPr>
          <p:cNvSpPr>
            <a:spLocks noGrp="1"/>
          </p:cNvSpPr>
          <p:nvPr>
            <p:ph idx="1"/>
          </p:nvPr>
        </p:nvSpPr>
        <p:spPr>
          <a:xfrm>
            <a:off x="677334" y="2160589"/>
            <a:ext cx="8596668" cy="3880773"/>
          </a:xfrm>
        </p:spPr>
        <p:txBody>
          <a:bodyPr>
            <a:normAutofit lnSpcReduction="10000"/>
          </a:bodyPr>
          <a:lstStyle/>
          <a:p>
            <a:pPr algn="ctr">
              <a:lnSpc>
                <a:spcPct val="90000"/>
              </a:lnSpc>
            </a:pPr>
            <a:r>
              <a:rPr lang="en-GB" sz="1500" dirty="0">
                <a:solidFill>
                  <a:srgbClr val="FFFFFF"/>
                </a:solidFill>
              </a:rPr>
              <a:t>THERAPEUTIC REPLACEMENTS WHERE THERE ARE NO GENERIC ITEM AVAILABLE FOR SUBSTITUTION?</a:t>
            </a:r>
          </a:p>
          <a:p>
            <a:pPr>
              <a:lnSpc>
                <a:spcPct val="90000"/>
              </a:lnSpc>
            </a:pPr>
            <a:endParaRPr lang="en-GB" sz="1500" dirty="0">
              <a:solidFill>
                <a:srgbClr val="FFFFFF"/>
              </a:solidFill>
            </a:endParaRPr>
          </a:p>
          <a:p>
            <a:pPr marL="0" indent="0" algn="just">
              <a:lnSpc>
                <a:spcPct val="90000"/>
              </a:lnSpc>
              <a:buNone/>
            </a:pPr>
            <a:r>
              <a:rPr lang="en-ZA" sz="1500" dirty="0">
                <a:solidFill>
                  <a:srgbClr val="FFFFFF"/>
                </a:solidFill>
              </a:rPr>
              <a:t>PBR is about cost-efficient </a:t>
            </a:r>
            <a:r>
              <a:rPr lang="en-ZA" sz="1500" i="1" dirty="0">
                <a:solidFill>
                  <a:srgbClr val="FFFFFF"/>
                </a:solidFill>
              </a:rPr>
              <a:t>generic substitution</a:t>
            </a:r>
            <a:r>
              <a:rPr lang="en-ZA" sz="1500" dirty="0">
                <a:solidFill>
                  <a:srgbClr val="FFFFFF"/>
                </a:solidFill>
              </a:rPr>
              <a:t>. Once the pharmacy has reached the compliance criteria, the lower dispensing fee applies for non-formulary items. The higher dispensing fee applies only to formulary items that either are on the formulary list or fall below the PBR-benchmark unit price. </a:t>
            </a:r>
          </a:p>
          <a:p>
            <a:pPr marL="0" indent="0" algn="just">
              <a:lnSpc>
                <a:spcPct val="90000"/>
              </a:lnSpc>
              <a:buNone/>
            </a:pPr>
            <a:r>
              <a:rPr lang="en-ZA" sz="1500" dirty="0">
                <a:solidFill>
                  <a:srgbClr val="FFFFFF"/>
                </a:solidFill>
              </a:rPr>
              <a:t>However, whenever your client is not satisfied with a co-payment and the prescribed ingredient is not listed on the formulary (for products such as Crestor or </a:t>
            </a:r>
            <a:r>
              <a:rPr lang="en-ZA" sz="1500" dirty="0" err="1">
                <a:solidFill>
                  <a:srgbClr val="FFFFFF"/>
                </a:solidFill>
              </a:rPr>
              <a:t>Eltroxin</a:t>
            </a:r>
            <a:r>
              <a:rPr lang="en-ZA" sz="1500" dirty="0">
                <a:solidFill>
                  <a:srgbClr val="FFFFFF"/>
                </a:solidFill>
              </a:rPr>
              <a:t>), choosing the best-priced generic will avoid the lower PBR dispensing fee. </a:t>
            </a:r>
          </a:p>
          <a:p>
            <a:pPr marL="0" indent="0" algn="just">
              <a:lnSpc>
                <a:spcPct val="90000"/>
              </a:lnSpc>
              <a:buNone/>
            </a:pPr>
            <a:r>
              <a:rPr lang="en-ZA" sz="1500" dirty="0">
                <a:solidFill>
                  <a:srgbClr val="FFFFFF"/>
                </a:solidFill>
              </a:rPr>
              <a:t>You will receive the higher dispensing fee when you dispense a formulary item or one that falls below the PBR-benchmark unit price. </a:t>
            </a:r>
          </a:p>
          <a:p>
            <a:pPr marL="0" indent="0" algn="just">
              <a:lnSpc>
                <a:spcPct val="90000"/>
              </a:lnSpc>
              <a:buNone/>
            </a:pPr>
            <a:r>
              <a:rPr lang="en-ZA" sz="1500" b="1" dirty="0">
                <a:solidFill>
                  <a:srgbClr val="FFFFFF"/>
                </a:solidFill>
              </a:rPr>
              <a:t>It is important to note that it always has to be in the best interest of the patient and, therefore, it will always remain the decision of the pharmacist, patient and treating healthcare professional whether to make a (therapeutic) substitution or not. Discovery Health will in no way interfere with this decision. </a:t>
            </a:r>
            <a:endParaRPr lang="en-ZA" sz="1500" dirty="0">
              <a:solidFill>
                <a:srgbClr val="FFFFFF"/>
              </a:solidFill>
            </a:endParaRPr>
          </a:p>
          <a:p>
            <a:pPr marL="0" indent="0">
              <a:lnSpc>
                <a:spcPct val="90000"/>
              </a:lnSpc>
              <a:buNone/>
            </a:pPr>
            <a:endParaRPr lang="en-GB" sz="1500" dirty="0">
              <a:solidFill>
                <a:srgbClr val="FFFFFF"/>
              </a:solidFill>
            </a:endParaRPr>
          </a:p>
        </p:txBody>
      </p:sp>
    </p:spTree>
    <p:extLst>
      <p:ext uri="{BB962C8B-B14F-4D97-AF65-F5344CB8AC3E}">
        <p14:creationId xmlns:p14="http://schemas.microsoft.com/office/powerpoint/2010/main" val="105455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B9E247E-E8B8-2948-9217-CFB7616F41A5}"/>
              </a:ext>
            </a:extLst>
          </p:cNvPr>
          <p:cNvSpPr>
            <a:spLocks noGrp="1"/>
          </p:cNvSpPr>
          <p:nvPr>
            <p:ph type="title"/>
          </p:nvPr>
        </p:nvSpPr>
        <p:spPr>
          <a:xfrm>
            <a:off x="677334" y="609600"/>
            <a:ext cx="8596668" cy="1320800"/>
          </a:xfrm>
        </p:spPr>
        <p:txBody>
          <a:bodyPr>
            <a:normAutofit/>
          </a:bodyPr>
          <a:lstStyle/>
          <a:p>
            <a:r>
              <a:rPr lang="en-GB" dirty="0">
                <a:solidFill>
                  <a:srgbClr val="FFFFFF"/>
                </a:solidFill>
              </a:rPr>
              <a:t>Continued …</a:t>
            </a:r>
          </a:p>
        </p:txBody>
      </p:sp>
      <p:sp>
        <p:nvSpPr>
          <p:cNvPr id="3" name="Content Placeholder 2">
            <a:extLst>
              <a:ext uri="{FF2B5EF4-FFF2-40B4-BE49-F238E27FC236}">
                <a16:creationId xmlns:a16="http://schemas.microsoft.com/office/drawing/2014/main" id="{B1A0C000-AD53-E24B-BF04-3CED8C653BFA}"/>
              </a:ext>
            </a:extLst>
          </p:cNvPr>
          <p:cNvSpPr>
            <a:spLocks noGrp="1"/>
          </p:cNvSpPr>
          <p:nvPr>
            <p:ph idx="1"/>
          </p:nvPr>
        </p:nvSpPr>
        <p:spPr>
          <a:xfrm>
            <a:off x="677334" y="2160589"/>
            <a:ext cx="8596668" cy="3880773"/>
          </a:xfrm>
        </p:spPr>
        <p:txBody>
          <a:bodyPr>
            <a:normAutofit lnSpcReduction="10000"/>
          </a:bodyPr>
          <a:lstStyle/>
          <a:p>
            <a:pPr algn="ctr"/>
            <a:r>
              <a:rPr lang="en-GB" dirty="0">
                <a:solidFill>
                  <a:srgbClr val="FFFFFF"/>
                </a:solidFill>
              </a:rPr>
              <a:t>THERAPEUTIC REPLACEMENTS WHERE THERE ARE NO GENERIC ITEM AVAILABLE FOR SUBSTITUTION? </a:t>
            </a:r>
          </a:p>
          <a:p>
            <a:pPr algn="ctr"/>
            <a:endParaRPr lang="en-GB" dirty="0">
              <a:solidFill>
                <a:srgbClr val="FFFFFF"/>
              </a:solidFill>
            </a:endParaRPr>
          </a:p>
          <a:p>
            <a:pPr marL="0" indent="0" algn="just">
              <a:buNone/>
            </a:pPr>
            <a:r>
              <a:rPr lang="en-ZA" dirty="0">
                <a:solidFill>
                  <a:srgbClr val="FFFFFF"/>
                </a:solidFill>
              </a:rPr>
              <a:t>We do not expect the pharmacy to achieve a 100% compliance rate. We understand that certain patients and healthcare professionals will choose not to fully comply. It is important to understand that: </a:t>
            </a:r>
          </a:p>
          <a:p>
            <a:pPr marL="0" indent="0" algn="just">
              <a:buNone/>
            </a:pPr>
            <a:r>
              <a:rPr lang="en-ZA" dirty="0">
                <a:solidFill>
                  <a:srgbClr val="FFFFFF"/>
                </a:solidFill>
              </a:rPr>
              <a:t>While prescriber preferences may compromise formulary compliance from time to time, this is adequately compensated for by lower compliance criteria </a:t>
            </a:r>
          </a:p>
          <a:p>
            <a:pPr marL="0" indent="0" algn="just">
              <a:buNone/>
            </a:pPr>
            <a:r>
              <a:rPr lang="en-ZA" dirty="0">
                <a:solidFill>
                  <a:srgbClr val="FFFFFF"/>
                </a:solidFill>
              </a:rPr>
              <a:t>We continue to promote access to affordable medicine and, therefore, affordable pricing remains a key consideration in inclusion of the CIB formulary. Depending on the </a:t>
            </a:r>
            <a:r>
              <a:rPr lang="en-ZA" b="1" dirty="0">
                <a:solidFill>
                  <a:srgbClr val="FFFFFF"/>
                </a:solidFill>
              </a:rPr>
              <a:t>availability of preferentially priced generics</a:t>
            </a:r>
            <a:r>
              <a:rPr lang="en-ZA" dirty="0">
                <a:solidFill>
                  <a:srgbClr val="FFFFFF"/>
                </a:solidFill>
              </a:rPr>
              <a:t>, there may not always be a generic replacement item on the formulary. </a:t>
            </a:r>
          </a:p>
          <a:p>
            <a:pPr marL="0" indent="0">
              <a:buNone/>
            </a:pPr>
            <a:endParaRPr lang="en-GB" dirty="0">
              <a:solidFill>
                <a:srgbClr val="FFFFFF"/>
              </a:solidFill>
            </a:endParaRPr>
          </a:p>
        </p:txBody>
      </p:sp>
    </p:spTree>
    <p:extLst>
      <p:ext uri="{BB962C8B-B14F-4D97-AF65-F5344CB8AC3E}">
        <p14:creationId xmlns:p14="http://schemas.microsoft.com/office/powerpoint/2010/main" val="125676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B9E247E-E8B8-2948-9217-CFB7616F41A5}"/>
              </a:ext>
            </a:extLst>
          </p:cNvPr>
          <p:cNvSpPr>
            <a:spLocks noGrp="1"/>
          </p:cNvSpPr>
          <p:nvPr>
            <p:ph type="title"/>
          </p:nvPr>
        </p:nvSpPr>
        <p:spPr>
          <a:xfrm>
            <a:off x="677334" y="609600"/>
            <a:ext cx="8596668" cy="1320800"/>
          </a:xfrm>
        </p:spPr>
        <p:txBody>
          <a:bodyPr>
            <a:normAutofit/>
          </a:bodyPr>
          <a:lstStyle/>
          <a:p>
            <a:r>
              <a:rPr lang="en-GB" dirty="0">
                <a:solidFill>
                  <a:srgbClr val="FFFFFF"/>
                </a:solidFill>
              </a:rPr>
              <a:t>Continued …</a:t>
            </a:r>
          </a:p>
        </p:txBody>
      </p:sp>
      <p:sp>
        <p:nvSpPr>
          <p:cNvPr id="3" name="Content Placeholder 2">
            <a:extLst>
              <a:ext uri="{FF2B5EF4-FFF2-40B4-BE49-F238E27FC236}">
                <a16:creationId xmlns:a16="http://schemas.microsoft.com/office/drawing/2014/main" id="{B1A0C000-AD53-E24B-BF04-3CED8C653BFA}"/>
              </a:ext>
            </a:extLst>
          </p:cNvPr>
          <p:cNvSpPr>
            <a:spLocks noGrp="1"/>
          </p:cNvSpPr>
          <p:nvPr>
            <p:ph idx="1"/>
          </p:nvPr>
        </p:nvSpPr>
        <p:spPr>
          <a:xfrm>
            <a:off x="677334" y="2160589"/>
            <a:ext cx="8596668" cy="3880773"/>
          </a:xfrm>
        </p:spPr>
        <p:txBody>
          <a:bodyPr>
            <a:normAutofit/>
          </a:bodyPr>
          <a:lstStyle/>
          <a:p>
            <a:pPr marL="0" indent="0" algn="ctr">
              <a:buNone/>
            </a:pPr>
            <a:r>
              <a:rPr lang="en-GB" dirty="0">
                <a:solidFill>
                  <a:srgbClr val="FFFFFF"/>
                </a:solidFill>
              </a:rPr>
              <a:t>WHAT IF I OFFER GENERIC REPLACEMENT ITEMS, HOWEVER, THE PATIENT OR DOCTOR DOES NOT AGREE TO GENERIC REPLACEMENT? </a:t>
            </a:r>
          </a:p>
          <a:p>
            <a:pPr marL="0" indent="0">
              <a:buNone/>
            </a:pPr>
            <a:endParaRPr lang="en-GB" dirty="0">
              <a:solidFill>
                <a:srgbClr val="FFFFFF"/>
              </a:solidFill>
            </a:endParaRPr>
          </a:p>
          <a:p>
            <a:pPr marL="0" indent="0" algn="just">
              <a:buNone/>
            </a:pPr>
            <a:r>
              <a:rPr lang="en-ZA" dirty="0">
                <a:solidFill>
                  <a:srgbClr val="FFFFFF"/>
                </a:solidFill>
              </a:rPr>
              <a:t>You need to dispense the item on the prescription according to the patient or doctor’s decision and you will be paid the lower fee. </a:t>
            </a:r>
          </a:p>
          <a:p>
            <a:pPr marL="0" indent="0" algn="just">
              <a:buNone/>
            </a:pPr>
            <a:r>
              <a:rPr lang="en-ZA" dirty="0">
                <a:solidFill>
                  <a:srgbClr val="FFFFFF"/>
                </a:solidFill>
              </a:rPr>
              <a:t>You always have to adhere to legislation. </a:t>
            </a:r>
          </a:p>
          <a:p>
            <a:pPr marL="0" indent="0" algn="just">
              <a:buNone/>
            </a:pPr>
            <a:r>
              <a:rPr lang="en-ZA" dirty="0">
                <a:solidFill>
                  <a:srgbClr val="FFFFFF"/>
                </a:solidFill>
              </a:rPr>
              <a:t>While prescriber preferences may compromise formulary compliance from time to time, this is adequately compensated for by lower compliance criteria. We do not expect 100% PBR compliance. </a:t>
            </a:r>
          </a:p>
          <a:p>
            <a:pPr marL="0" indent="0">
              <a:buNone/>
            </a:pPr>
            <a:endParaRPr lang="en-GB" dirty="0">
              <a:solidFill>
                <a:srgbClr val="FFFFFF"/>
              </a:solidFill>
            </a:endParaRPr>
          </a:p>
        </p:txBody>
      </p:sp>
    </p:spTree>
    <p:extLst>
      <p:ext uri="{BB962C8B-B14F-4D97-AF65-F5344CB8AC3E}">
        <p14:creationId xmlns:p14="http://schemas.microsoft.com/office/powerpoint/2010/main" val="127588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9970-E6BA-0D45-8096-40C8D35F1D97}"/>
              </a:ext>
            </a:extLst>
          </p:cNvPr>
          <p:cNvSpPr>
            <a:spLocks noGrp="1"/>
          </p:cNvSpPr>
          <p:nvPr>
            <p:ph type="title"/>
          </p:nvPr>
        </p:nvSpPr>
        <p:spPr>
          <a:xfrm>
            <a:off x="677334" y="609600"/>
            <a:ext cx="8596668" cy="1320800"/>
          </a:xfrm>
        </p:spPr>
        <p:txBody>
          <a:bodyPr anchor="t">
            <a:normAutofit/>
          </a:bodyPr>
          <a:lstStyle/>
          <a:p>
            <a:pPr algn="ctr"/>
            <a:r>
              <a:rPr lang="en-GB" dirty="0"/>
              <a:t>About Me</a:t>
            </a:r>
          </a:p>
        </p:txBody>
      </p:sp>
      <p:sp>
        <p:nvSpPr>
          <p:cNvPr id="3" name="Content Placeholder 2">
            <a:extLst>
              <a:ext uri="{FF2B5EF4-FFF2-40B4-BE49-F238E27FC236}">
                <a16:creationId xmlns:a16="http://schemas.microsoft.com/office/drawing/2014/main" id="{2BFF89FA-D4FC-6345-BB86-0A32CD6DB6EA}"/>
              </a:ext>
            </a:extLst>
          </p:cNvPr>
          <p:cNvSpPr>
            <a:spLocks noGrp="1"/>
          </p:cNvSpPr>
          <p:nvPr>
            <p:ph idx="1"/>
          </p:nvPr>
        </p:nvSpPr>
        <p:spPr>
          <a:xfrm>
            <a:off x="677334" y="1416818"/>
            <a:ext cx="5220430" cy="4445042"/>
          </a:xfrm>
        </p:spPr>
        <p:txBody>
          <a:bodyPr>
            <a:normAutofit/>
          </a:bodyPr>
          <a:lstStyle/>
          <a:p>
            <a:pPr marL="0" indent="0">
              <a:buNone/>
            </a:pPr>
            <a:r>
              <a:rPr lang="en-GB" dirty="0"/>
              <a:t>Adv Joe Malherbe </a:t>
            </a:r>
          </a:p>
          <a:p>
            <a:pPr marL="0" indent="0">
              <a:buNone/>
            </a:pPr>
            <a:endParaRPr lang="en-GB" dirty="0"/>
          </a:p>
          <a:p>
            <a:pPr marL="0" indent="0">
              <a:buNone/>
            </a:pPr>
            <a:r>
              <a:rPr lang="en-GB" dirty="0"/>
              <a:t>LLB, LLM (Cum Laude), Cert.Dir, FCG</a:t>
            </a:r>
          </a:p>
          <a:p>
            <a:pPr marL="0" indent="0">
              <a:buNone/>
            </a:pPr>
            <a:endParaRPr lang="en-GB" dirty="0"/>
          </a:p>
          <a:p>
            <a:r>
              <a:rPr lang="en-GB" dirty="0"/>
              <a:t>Advocate of the High Court</a:t>
            </a:r>
          </a:p>
          <a:p>
            <a:r>
              <a:rPr lang="en-GB" dirty="0"/>
              <a:t>Chartered Secretary (The Chartered Governance Institute of Southern Africa) </a:t>
            </a:r>
          </a:p>
          <a:p>
            <a:r>
              <a:rPr lang="en-GB" dirty="0"/>
              <a:t>Certified Director (Institute of Directors South Africa)</a:t>
            </a:r>
          </a:p>
          <a:p>
            <a:r>
              <a:rPr lang="en-GB" dirty="0"/>
              <a:t>Head Legal &amp; Compliance at Lafeki Group of Companies</a:t>
            </a:r>
          </a:p>
        </p:txBody>
      </p:sp>
      <p:pic>
        <p:nvPicPr>
          <p:cNvPr id="5" name="Picture 4" descr="Text&#10;&#10;Description automatically generated">
            <a:extLst>
              <a:ext uri="{FF2B5EF4-FFF2-40B4-BE49-F238E27FC236}">
                <a16:creationId xmlns:a16="http://schemas.microsoft.com/office/drawing/2014/main" id="{EA22F946-2FB3-894D-87AE-DFBCFDD3C5C1}"/>
              </a:ext>
            </a:extLst>
          </p:cNvPr>
          <p:cNvPicPr>
            <a:picLocks noChangeAspect="1"/>
          </p:cNvPicPr>
          <p:nvPr/>
        </p:nvPicPr>
        <p:blipFill>
          <a:blip r:embed="rId2"/>
          <a:stretch>
            <a:fillRect/>
          </a:stretch>
        </p:blipFill>
        <p:spPr>
          <a:xfrm>
            <a:off x="6087417" y="2159000"/>
            <a:ext cx="3145536" cy="3145536"/>
          </a:xfrm>
          <a:prstGeom prst="rect">
            <a:avLst/>
          </a:prstGeom>
        </p:spPr>
      </p:pic>
    </p:spTree>
    <p:extLst>
      <p:ext uri="{BB962C8B-B14F-4D97-AF65-F5344CB8AC3E}">
        <p14:creationId xmlns:p14="http://schemas.microsoft.com/office/powerpoint/2010/main" val="302385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Push pins laying down with one standing up">
            <a:extLst>
              <a:ext uri="{FF2B5EF4-FFF2-40B4-BE49-F238E27FC236}">
                <a16:creationId xmlns:a16="http://schemas.microsoft.com/office/drawing/2014/main" id="{E8BDB622-04DC-B05C-6C9E-1E92A9441179}"/>
              </a:ext>
            </a:extLst>
          </p:cNvPr>
          <p:cNvPicPr>
            <a:picLocks noChangeAspect="1"/>
          </p:cNvPicPr>
          <p:nvPr/>
        </p:nvPicPr>
        <p:blipFill rotWithShape="1">
          <a:blip r:embed="rId2"/>
          <a:srcRect l="16173" r="1451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0EB29E9-47CF-3448-8963-D5DB21F63A21}"/>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ETHICAL?</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picture containing text&#10;&#10;Description automatically generated">
            <a:extLst>
              <a:ext uri="{FF2B5EF4-FFF2-40B4-BE49-F238E27FC236}">
                <a16:creationId xmlns:a16="http://schemas.microsoft.com/office/drawing/2014/main" id="{91E3B11E-D0D8-6E4E-87B8-35E8EF7D4B5F}"/>
              </a:ext>
            </a:extLst>
          </p:cNvPr>
          <p:cNvPicPr>
            <a:picLocks noChangeAspect="1"/>
          </p:cNvPicPr>
          <p:nvPr/>
        </p:nvPicPr>
        <p:blipFill>
          <a:blip r:embed="rId3"/>
          <a:stretch>
            <a:fillRect/>
          </a:stretch>
        </p:blipFill>
        <p:spPr>
          <a:xfrm>
            <a:off x="6113136" y="1107094"/>
            <a:ext cx="4477076" cy="5148637"/>
          </a:xfrm>
          <a:prstGeom prst="rect">
            <a:avLst/>
          </a:prstGeom>
        </p:spPr>
      </p:pic>
    </p:spTree>
    <p:extLst>
      <p:ext uri="{BB962C8B-B14F-4D97-AF65-F5344CB8AC3E}">
        <p14:creationId xmlns:p14="http://schemas.microsoft.com/office/powerpoint/2010/main" val="276494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envelopes">
            <a:extLst>
              <a:ext uri="{FF2B5EF4-FFF2-40B4-BE49-F238E27FC236}">
                <a16:creationId xmlns:a16="http://schemas.microsoft.com/office/drawing/2014/main" id="{3619A522-282F-303D-7937-AC795E37CA6F}"/>
              </a:ext>
            </a:extLst>
          </p:cNvPr>
          <p:cNvPicPr>
            <a:picLocks noChangeAspect="1"/>
          </p:cNvPicPr>
          <p:nvPr/>
        </p:nvPicPr>
        <p:blipFill rotWithShape="1">
          <a:blip r:embed="rId2"/>
          <a:srcRect l="12280" r="1061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DB3B280-D2AF-824A-87D7-D01B09ED91FD}"/>
              </a:ext>
            </a:extLst>
          </p:cNvPr>
          <p:cNvSpPr>
            <a:spLocks noGrp="1"/>
          </p:cNvSpPr>
          <p:nvPr>
            <p:ph type="title"/>
          </p:nvPr>
        </p:nvSpPr>
        <p:spPr>
          <a:xfrm>
            <a:off x="677333" y="609600"/>
            <a:ext cx="3851123" cy="1320800"/>
          </a:xfrm>
        </p:spPr>
        <p:txBody>
          <a:bodyPr>
            <a:normAutofit/>
          </a:bodyPr>
          <a:lstStyle/>
          <a:p>
            <a:r>
              <a:rPr lang="en-GB" dirty="0"/>
              <a:t>THANK YOU</a:t>
            </a:r>
          </a:p>
        </p:txBody>
      </p:sp>
      <p:sp>
        <p:nvSpPr>
          <p:cNvPr id="3" name="Content Placeholder 2">
            <a:extLst>
              <a:ext uri="{FF2B5EF4-FFF2-40B4-BE49-F238E27FC236}">
                <a16:creationId xmlns:a16="http://schemas.microsoft.com/office/drawing/2014/main" id="{655B662D-3CAE-5746-ACEA-B242864D2E9D}"/>
              </a:ext>
            </a:extLst>
          </p:cNvPr>
          <p:cNvSpPr>
            <a:spLocks noGrp="1"/>
          </p:cNvSpPr>
          <p:nvPr>
            <p:ph idx="1"/>
          </p:nvPr>
        </p:nvSpPr>
        <p:spPr>
          <a:xfrm>
            <a:off x="677334" y="2160589"/>
            <a:ext cx="3851122" cy="3880773"/>
          </a:xfrm>
        </p:spPr>
        <p:txBody>
          <a:bodyPr>
            <a:normAutofit/>
          </a:bodyPr>
          <a:lstStyle/>
          <a:p>
            <a:r>
              <a:rPr lang="en-GB" dirty="0"/>
              <a:t>Joe Malherbe</a:t>
            </a:r>
          </a:p>
          <a:p>
            <a:r>
              <a:rPr lang="en-GB" dirty="0"/>
              <a:t>0834173028</a:t>
            </a:r>
          </a:p>
          <a:p>
            <a:r>
              <a:rPr lang="en-GB" dirty="0" err="1"/>
              <a:t>joe@rsacorporate.com</a:t>
            </a:r>
            <a:endParaRPr lang="en-GB"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7754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E07BB7C-9B02-D24C-A4B0-824F162C1728}"/>
              </a:ext>
            </a:extLst>
          </p:cNvPr>
          <p:cNvSpPr>
            <a:spLocks noGrp="1"/>
          </p:cNvSpPr>
          <p:nvPr>
            <p:ph type="title"/>
          </p:nvPr>
        </p:nvSpPr>
        <p:spPr>
          <a:xfrm>
            <a:off x="643467" y="816638"/>
            <a:ext cx="3367359" cy="5224724"/>
          </a:xfrm>
        </p:spPr>
        <p:txBody>
          <a:bodyPr anchor="ctr">
            <a:normAutofit/>
          </a:bodyPr>
          <a:lstStyle/>
          <a:p>
            <a:r>
              <a:rPr lang="en-GB" dirty="0"/>
              <a:t>References</a:t>
            </a:r>
          </a:p>
        </p:txBody>
      </p:sp>
      <p:sp>
        <p:nvSpPr>
          <p:cNvPr id="3" name="Content Placeholder 2">
            <a:extLst>
              <a:ext uri="{FF2B5EF4-FFF2-40B4-BE49-F238E27FC236}">
                <a16:creationId xmlns:a16="http://schemas.microsoft.com/office/drawing/2014/main" id="{94EEE997-8024-D246-A719-3A081C720FEF}"/>
              </a:ext>
            </a:extLst>
          </p:cNvPr>
          <p:cNvSpPr>
            <a:spLocks noGrp="1"/>
          </p:cNvSpPr>
          <p:nvPr>
            <p:ph idx="1"/>
          </p:nvPr>
        </p:nvSpPr>
        <p:spPr>
          <a:xfrm>
            <a:off x="4654295" y="816638"/>
            <a:ext cx="4619706" cy="5224724"/>
          </a:xfrm>
        </p:spPr>
        <p:txBody>
          <a:bodyPr anchor="ctr">
            <a:normAutofit/>
          </a:bodyPr>
          <a:lstStyle/>
          <a:p>
            <a:r>
              <a:rPr lang="en-GB" dirty="0"/>
              <a:t>MEDICINES AND RELATED SUBSTANCES ACT 101 OF 1965 (as amended)</a:t>
            </a:r>
          </a:p>
          <a:p>
            <a:r>
              <a:rPr lang="en-GB" dirty="0"/>
              <a:t>MCC 2.10 Generic Substitution Dec03 v1 (December 2003)</a:t>
            </a:r>
          </a:p>
          <a:p>
            <a:r>
              <a:rPr lang="en-GB" dirty="0"/>
              <a:t>Good Pharmacy Practice Manual and Associated SAPC Rules (as amended)</a:t>
            </a:r>
          </a:p>
          <a:p>
            <a:r>
              <a:rPr lang="en-GB" dirty="0"/>
              <a:t>Discovery Health – Pharmacy Network Guide (2021)</a:t>
            </a:r>
          </a:p>
        </p:txBody>
      </p:sp>
    </p:spTree>
    <p:extLst>
      <p:ext uri="{BB962C8B-B14F-4D97-AF65-F5344CB8AC3E}">
        <p14:creationId xmlns:p14="http://schemas.microsoft.com/office/powerpoint/2010/main" val="409265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CA47841-584D-8345-AE4E-93E90C20F02A}"/>
              </a:ext>
            </a:extLst>
          </p:cNvPr>
          <p:cNvSpPr>
            <a:spLocks noGrp="1"/>
          </p:cNvSpPr>
          <p:nvPr>
            <p:ph type="title"/>
          </p:nvPr>
        </p:nvSpPr>
        <p:spPr>
          <a:xfrm>
            <a:off x="124287" y="609600"/>
            <a:ext cx="4749553" cy="5175624"/>
          </a:xfrm>
        </p:spPr>
        <p:txBody>
          <a:bodyPr anchor="ctr">
            <a:normAutofit/>
          </a:bodyPr>
          <a:lstStyle/>
          <a:p>
            <a:r>
              <a:rPr lang="en-GB" dirty="0">
                <a:solidFill>
                  <a:schemeClr val="tx1">
                    <a:lumMod val="85000"/>
                    <a:lumOff val="15000"/>
                  </a:schemeClr>
                </a:solidFill>
              </a:rPr>
              <a:t>MEDICINES AND RELATED SUBSTANCES ACT</a:t>
            </a:r>
            <a:br>
              <a:rPr lang="en-GB" dirty="0">
                <a:solidFill>
                  <a:schemeClr val="tx1">
                    <a:lumMod val="85000"/>
                    <a:lumOff val="15000"/>
                  </a:schemeClr>
                </a:solidFill>
              </a:rPr>
            </a:br>
            <a:r>
              <a:rPr lang="en-GB" dirty="0">
                <a:solidFill>
                  <a:schemeClr val="tx1">
                    <a:lumMod val="85000"/>
                    <a:lumOff val="15000"/>
                  </a:schemeClr>
                </a:solidFill>
              </a:rPr>
              <a:t>101 OF 1965</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A937FD4-CABD-0041-8930-00751991A243}"/>
              </a:ext>
            </a:extLst>
          </p:cNvPr>
          <p:cNvSpPr>
            <a:spLocks noGrp="1"/>
          </p:cNvSpPr>
          <p:nvPr>
            <p:ph idx="1"/>
          </p:nvPr>
        </p:nvSpPr>
        <p:spPr>
          <a:xfrm>
            <a:off x="6116084" y="609601"/>
            <a:ext cx="5511296" cy="5175624"/>
          </a:xfrm>
        </p:spPr>
        <p:txBody>
          <a:bodyPr anchor="ctr">
            <a:normAutofit/>
          </a:bodyPr>
          <a:lstStyle/>
          <a:p>
            <a:r>
              <a:rPr lang="en-GB" dirty="0">
                <a:solidFill>
                  <a:srgbClr val="FFFFFF"/>
                </a:solidFill>
              </a:rPr>
              <a:t>Defined in the Act – </a:t>
            </a:r>
          </a:p>
          <a:p>
            <a:pPr marL="0" indent="0">
              <a:buNone/>
            </a:pPr>
            <a:endParaRPr lang="en-GB" dirty="0">
              <a:solidFill>
                <a:srgbClr val="FFFFFF"/>
              </a:solidFill>
            </a:endParaRPr>
          </a:p>
          <a:p>
            <a:pPr marL="0" indent="0" algn="just">
              <a:buNone/>
            </a:pPr>
            <a:r>
              <a:rPr lang="en-GB" dirty="0">
                <a:solidFill>
                  <a:srgbClr val="FFFFFF"/>
                </a:solidFill>
              </a:rPr>
              <a:t> “</a:t>
            </a:r>
            <a:r>
              <a:rPr lang="en-GB" b="1" i="1" dirty="0">
                <a:solidFill>
                  <a:srgbClr val="FFFFFF"/>
                </a:solidFill>
              </a:rPr>
              <a:t>interchangeable multisource medicine</a:t>
            </a:r>
            <a:r>
              <a:rPr lang="en-GB" dirty="0">
                <a:solidFill>
                  <a:srgbClr val="FFFFFF"/>
                </a:solidFill>
              </a:rPr>
              <a:t>” means medicines that contain the </a:t>
            </a:r>
            <a:r>
              <a:rPr lang="en-GB" b="1" dirty="0">
                <a:solidFill>
                  <a:srgbClr val="FFFFFF"/>
                </a:solidFill>
              </a:rPr>
              <a:t>same</a:t>
            </a:r>
            <a:r>
              <a:rPr lang="en-GB" dirty="0">
                <a:solidFill>
                  <a:srgbClr val="FFFFFF"/>
                </a:solidFill>
              </a:rPr>
              <a:t> active substances which are </a:t>
            </a:r>
            <a:r>
              <a:rPr lang="en-GB" b="1" dirty="0">
                <a:solidFill>
                  <a:srgbClr val="FFFFFF"/>
                </a:solidFill>
              </a:rPr>
              <a:t>identical</a:t>
            </a:r>
            <a:r>
              <a:rPr lang="en-GB" dirty="0">
                <a:solidFill>
                  <a:srgbClr val="FFFFFF"/>
                </a:solidFill>
              </a:rPr>
              <a:t> in strength or concentration, </a:t>
            </a:r>
            <a:r>
              <a:rPr lang="en-GB" b="1" dirty="0">
                <a:solidFill>
                  <a:srgbClr val="FFFFFF"/>
                </a:solidFill>
              </a:rPr>
              <a:t>dosage form </a:t>
            </a:r>
            <a:r>
              <a:rPr lang="en-GB" dirty="0">
                <a:solidFill>
                  <a:srgbClr val="FFFFFF"/>
                </a:solidFill>
              </a:rPr>
              <a:t>and </a:t>
            </a:r>
            <a:r>
              <a:rPr lang="en-GB" b="1" dirty="0">
                <a:solidFill>
                  <a:srgbClr val="FFFFFF"/>
                </a:solidFill>
              </a:rPr>
              <a:t>route of administration </a:t>
            </a:r>
            <a:r>
              <a:rPr lang="en-GB" dirty="0">
                <a:solidFill>
                  <a:srgbClr val="FFFFFF"/>
                </a:solidFill>
              </a:rPr>
              <a:t>and meet the </a:t>
            </a:r>
            <a:r>
              <a:rPr lang="en-GB" b="1" dirty="0">
                <a:solidFill>
                  <a:srgbClr val="FFFFFF"/>
                </a:solidFill>
              </a:rPr>
              <a:t>same or comparable standards</a:t>
            </a:r>
            <a:r>
              <a:rPr lang="en-GB" dirty="0">
                <a:solidFill>
                  <a:srgbClr val="FFFFFF"/>
                </a:solidFill>
              </a:rPr>
              <a:t>, which </a:t>
            </a:r>
            <a:r>
              <a:rPr lang="en-GB" b="1" dirty="0">
                <a:solidFill>
                  <a:srgbClr val="FFFFFF"/>
                </a:solidFill>
              </a:rPr>
              <a:t>comply with the requirements </a:t>
            </a:r>
            <a:r>
              <a:rPr lang="en-GB" dirty="0">
                <a:solidFill>
                  <a:srgbClr val="FFFFFF"/>
                </a:solidFill>
              </a:rPr>
              <a:t>for therapeutic equivalence as prescribed.</a:t>
            </a:r>
          </a:p>
          <a:p>
            <a:pPr marL="0" indent="0">
              <a:buNone/>
            </a:pPr>
            <a:endParaRPr lang="en-GB" dirty="0">
              <a:solidFill>
                <a:srgbClr val="FFFFFF"/>
              </a:solidFill>
            </a:endParaRPr>
          </a:p>
          <a:p>
            <a:pPr marL="0" indent="0">
              <a:buNone/>
            </a:pPr>
            <a:r>
              <a:rPr lang="en-GB" dirty="0">
                <a:solidFill>
                  <a:srgbClr val="FFFFFF"/>
                </a:solidFill>
              </a:rPr>
              <a:t>Section 22 F – dealt with ‘</a:t>
            </a:r>
            <a:r>
              <a:rPr lang="en-GB" b="1" i="1" dirty="0">
                <a:solidFill>
                  <a:srgbClr val="FFFFFF"/>
                </a:solidFill>
              </a:rPr>
              <a:t>Generic substitution</a:t>
            </a:r>
            <a:r>
              <a:rPr lang="en-GB" dirty="0">
                <a:solidFill>
                  <a:srgbClr val="FFFFFF"/>
                </a:solidFill>
              </a:rPr>
              <a:t>’ </a:t>
            </a:r>
          </a:p>
          <a:p>
            <a:endParaRPr lang="en-GB" dirty="0">
              <a:solidFill>
                <a:srgbClr val="FFFFFF"/>
              </a:solidFill>
            </a:endParaRPr>
          </a:p>
        </p:txBody>
      </p:sp>
    </p:spTree>
    <p:extLst>
      <p:ext uri="{BB962C8B-B14F-4D97-AF65-F5344CB8AC3E}">
        <p14:creationId xmlns:p14="http://schemas.microsoft.com/office/powerpoint/2010/main" val="282388202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BC1E1A-10B3-084B-9876-9CADFD07FB5C}"/>
              </a:ext>
            </a:extLst>
          </p:cNvPr>
          <p:cNvSpPr>
            <a:spLocks noGrp="1"/>
          </p:cNvSpPr>
          <p:nvPr>
            <p:ph idx="1"/>
          </p:nvPr>
        </p:nvSpPr>
        <p:spPr>
          <a:xfrm>
            <a:off x="677334" y="564544"/>
            <a:ext cx="6155266" cy="5040390"/>
          </a:xfrm>
        </p:spPr>
        <p:txBody>
          <a:bodyPr anchor="ctr">
            <a:normAutofit/>
          </a:bodyPr>
          <a:lstStyle/>
          <a:p>
            <a:pPr marL="0" indent="0">
              <a:lnSpc>
                <a:spcPct val="90000"/>
              </a:lnSpc>
              <a:buNone/>
            </a:pPr>
            <a:endParaRPr lang="en-ZA" sz="1500" dirty="0"/>
          </a:p>
          <a:p>
            <a:pPr marL="0" indent="0">
              <a:lnSpc>
                <a:spcPct val="90000"/>
              </a:lnSpc>
              <a:buNone/>
            </a:pPr>
            <a:r>
              <a:rPr lang="en-ZA" sz="1500" dirty="0"/>
              <a:t>Sub-Section (1) – </a:t>
            </a:r>
          </a:p>
          <a:p>
            <a:pPr marL="0" indent="0">
              <a:lnSpc>
                <a:spcPct val="90000"/>
              </a:lnSpc>
              <a:buNone/>
            </a:pPr>
            <a:endParaRPr lang="en-ZA" sz="1500" dirty="0"/>
          </a:p>
          <a:p>
            <a:pPr marL="0" indent="0" algn="just">
              <a:lnSpc>
                <a:spcPct val="90000"/>
              </a:lnSpc>
              <a:buNone/>
            </a:pPr>
            <a:r>
              <a:rPr lang="en-ZA" sz="1500" dirty="0"/>
              <a:t>Subject to subsections (2), (3) and (4), a pharmacist or a person licensed in terms of section 22 C (1) (a) shall —</a:t>
            </a:r>
          </a:p>
          <a:p>
            <a:pPr marL="0" indent="0" algn="just">
              <a:lnSpc>
                <a:spcPct val="90000"/>
              </a:lnSpc>
              <a:buNone/>
            </a:pPr>
            <a:endParaRPr lang="en-ZA" sz="1500" dirty="0"/>
          </a:p>
          <a:p>
            <a:pPr algn="just">
              <a:lnSpc>
                <a:spcPct val="90000"/>
              </a:lnSpc>
              <a:buAutoNum type="alphaLcParenBoth"/>
            </a:pPr>
            <a:r>
              <a:rPr lang="en-ZA" sz="1500" b="1" dirty="0"/>
              <a:t>inform all members of the public </a:t>
            </a:r>
            <a:r>
              <a:rPr lang="en-ZA" sz="1500" dirty="0"/>
              <a:t>who visit the pharmacy or any other place where dispensing takes place, as the case may be, with a prescription for dispensing, of the benefits of the substitution for a branded medicine by an interchangeable multisource medicine, and shall, in the case of a substitution, </a:t>
            </a:r>
            <a:r>
              <a:rPr lang="en-ZA" sz="1500" b="1" dirty="0"/>
              <a:t>take reasonable steps to inform the person </a:t>
            </a:r>
            <a:r>
              <a:rPr lang="en-ZA" sz="1500" dirty="0"/>
              <a:t>who prescribed the medicine of such substitution; and</a:t>
            </a:r>
          </a:p>
          <a:p>
            <a:pPr algn="just">
              <a:lnSpc>
                <a:spcPct val="90000"/>
              </a:lnSpc>
              <a:buAutoNum type="alphaLcParenBoth"/>
            </a:pPr>
            <a:r>
              <a:rPr lang="en-ZA" sz="1500" dirty="0"/>
              <a:t>dispense an interchangeable multisource medicine instead of the medicine prescribed by a medical practitioner, dentist, practitioner, nurse or other person registered under the Health Professions Act, 1974, </a:t>
            </a:r>
            <a:r>
              <a:rPr lang="en-ZA" sz="1500" b="1" dirty="0"/>
              <a:t>unless expressly forbidden by the patient to do so</a:t>
            </a:r>
            <a:r>
              <a:rPr lang="en-ZA" sz="1500" dirty="0"/>
              <a:t>.</a:t>
            </a:r>
          </a:p>
          <a:p>
            <a:pPr>
              <a:lnSpc>
                <a:spcPct val="90000"/>
              </a:lnSpc>
            </a:pPr>
            <a:endParaRPr lang="en-GB" sz="1500" dirty="0"/>
          </a:p>
        </p:txBody>
      </p:sp>
      <p:sp>
        <p:nvSpPr>
          <p:cNvPr id="27" name="Rectangle 26">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 name="Straight Connector 28">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DEA6BBD-DCA1-234E-B8C1-A4A251017352}"/>
              </a:ext>
            </a:extLst>
          </p:cNvPr>
          <p:cNvSpPr>
            <a:spLocks noGrp="1"/>
          </p:cNvSpPr>
          <p:nvPr>
            <p:ph type="title"/>
          </p:nvPr>
        </p:nvSpPr>
        <p:spPr>
          <a:xfrm>
            <a:off x="7829658" y="1253067"/>
            <a:ext cx="3106167" cy="4351866"/>
          </a:xfrm>
        </p:spPr>
        <p:txBody>
          <a:bodyPr anchor="ctr">
            <a:normAutofit/>
          </a:bodyPr>
          <a:lstStyle/>
          <a:p>
            <a:r>
              <a:rPr lang="en-GB" dirty="0">
                <a:solidFill>
                  <a:schemeClr val="bg1"/>
                </a:solidFill>
              </a:rPr>
              <a:t>Section 22 F – Generic Substitution</a:t>
            </a:r>
          </a:p>
        </p:txBody>
      </p:sp>
    </p:spTree>
    <p:extLst>
      <p:ext uri="{BB962C8B-B14F-4D97-AF65-F5344CB8AC3E}">
        <p14:creationId xmlns:p14="http://schemas.microsoft.com/office/powerpoint/2010/main" val="163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BC1E1A-10B3-084B-9876-9CADFD07FB5C}"/>
              </a:ext>
            </a:extLst>
          </p:cNvPr>
          <p:cNvSpPr>
            <a:spLocks noGrp="1"/>
          </p:cNvSpPr>
          <p:nvPr>
            <p:ph idx="1"/>
          </p:nvPr>
        </p:nvSpPr>
        <p:spPr>
          <a:xfrm>
            <a:off x="677334" y="1253067"/>
            <a:ext cx="6155266" cy="4351866"/>
          </a:xfrm>
        </p:spPr>
        <p:txBody>
          <a:bodyPr anchor="ctr">
            <a:normAutofit/>
          </a:bodyPr>
          <a:lstStyle/>
          <a:p>
            <a:pPr marL="0" indent="0" algn="just">
              <a:lnSpc>
                <a:spcPct val="90000"/>
              </a:lnSpc>
              <a:buNone/>
            </a:pPr>
            <a:r>
              <a:rPr lang="en-ZA" dirty="0"/>
              <a:t>Sub-Section (2) - </a:t>
            </a:r>
          </a:p>
          <a:p>
            <a:pPr marL="0" indent="0" algn="just">
              <a:lnSpc>
                <a:spcPct val="90000"/>
              </a:lnSpc>
              <a:buNone/>
            </a:pPr>
            <a:endParaRPr lang="en-GB" dirty="0"/>
          </a:p>
          <a:p>
            <a:pPr marL="0" indent="0" algn="just">
              <a:lnSpc>
                <a:spcPct val="90000"/>
              </a:lnSpc>
              <a:buNone/>
            </a:pPr>
            <a:r>
              <a:rPr lang="en-GB" dirty="0"/>
              <a:t>If a pharmacist is forbidden as contemplated in subsection (1) (b), that fact shall </a:t>
            </a:r>
            <a:r>
              <a:rPr lang="en-GB" b="1" dirty="0"/>
              <a:t>be noted by the pharmacist on the prescription</a:t>
            </a:r>
            <a:r>
              <a:rPr lang="en-GB" dirty="0"/>
              <a:t>.</a:t>
            </a:r>
          </a:p>
          <a:p>
            <a:pPr marL="0" indent="0" algn="just">
              <a:lnSpc>
                <a:spcPct val="90000"/>
              </a:lnSpc>
              <a:buNone/>
            </a:pPr>
            <a:endParaRPr lang="en-GB" dirty="0"/>
          </a:p>
          <a:p>
            <a:pPr marL="0" indent="0" algn="just">
              <a:lnSpc>
                <a:spcPct val="90000"/>
              </a:lnSpc>
              <a:buNone/>
            </a:pPr>
            <a:r>
              <a:rPr lang="en-GB" dirty="0"/>
              <a:t>Sub-Section (3) – </a:t>
            </a:r>
          </a:p>
          <a:p>
            <a:pPr marL="0" indent="0" algn="just">
              <a:lnSpc>
                <a:spcPct val="90000"/>
              </a:lnSpc>
              <a:buNone/>
            </a:pPr>
            <a:endParaRPr lang="en-GB" dirty="0"/>
          </a:p>
          <a:p>
            <a:pPr marL="0" indent="0" algn="just">
              <a:lnSpc>
                <a:spcPct val="90000"/>
              </a:lnSpc>
              <a:buNone/>
            </a:pPr>
            <a:r>
              <a:rPr lang="en-GB" dirty="0"/>
              <a:t>When an interchangeable multisource medicine is dispensed by a pharmacist </a:t>
            </a:r>
            <a:r>
              <a:rPr lang="en-GB" b="1" dirty="0"/>
              <a:t>he or she shall note</a:t>
            </a:r>
            <a:r>
              <a:rPr lang="en-GB" dirty="0"/>
              <a:t> the brand name or where no such brand name exists, the name of the manufacturer of that interchangeable multisource medicine in the prescription book.</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DEA6BBD-DCA1-234E-B8C1-A4A251017352}"/>
              </a:ext>
            </a:extLst>
          </p:cNvPr>
          <p:cNvSpPr>
            <a:spLocks noGrp="1"/>
          </p:cNvSpPr>
          <p:nvPr>
            <p:ph type="title"/>
          </p:nvPr>
        </p:nvSpPr>
        <p:spPr>
          <a:xfrm>
            <a:off x="7829658" y="1253067"/>
            <a:ext cx="3371742" cy="4351866"/>
          </a:xfrm>
        </p:spPr>
        <p:txBody>
          <a:bodyPr anchor="ctr">
            <a:normAutofit/>
          </a:bodyPr>
          <a:lstStyle/>
          <a:p>
            <a:r>
              <a:rPr lang="en-GB">
                <a:solidFill>
                  <a:schemeClr val="bg1"/>
                </a:solidFill>
              </a:rPr>
              <a:t>Section 22 F – Generic Substitution</a:t>
            </a:r>
          </a:p>
        </p:txBody>
      </p:sp>
    </p:spTree>
    <p:extLst>
      <p:ext uri="{BB962C8B-B14F-4D97-AF65-F5344CB8AC3E}">
        <p14:creationId xmlns:p14="http://schemas.microsoft.com/office/powerpoint/2010/main" val="193611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BC1E1A-10B3-084B-9876-9CADFD07FB5C}"/>
              </a:ext>
            </a:extLst>
          </p:cNvPr>
          <p:cNvSpPr>
            <a:spLocks noGrp="1"/>
          </p:cNvSpPr>
          <p:nvPr>
            <p:ph idx="1"/>
          </p:nvPr>
        </p:nvSpPr>
        <p:spPr>
          <a:xfrm>
            <a:off x="677334" y="1253067"/>
            <a:ext cx="6155266" cy="4351866"/>
          </a:xfrm>
        </p:spPr>
        <p:txBody>
          <a:bodyPr anchor="ctr">
            <a:normAutofit/>
          </a:bodyPr>
          <a:lstStyle/>
          <a:p>
            <a:pPr marL="0" indent="0" algn="just">
              <a:lnSpc>
                <a:spcPct val="90000"/>
              </a:lnSpc>
              <a:buNone/>
            </a:pPr>
            <a:r>
              <a:rPr lang="en-ZA" dirty="0"/>
              <a:t>Sub-Section (4) - </a:t>
            </a:r>
          </a:p>
          <a:p>
            <a:pPr marL="0" indent="0" algn="just">
              <a:lnSpc>
                <a:spcPct val="90000"/>
              </a:lnSpc>
              <a:buNone/>
            </a:pPr>
            <a:endParaRPr lang="en-ZA" dirty="0"/>
          </a:p>
          <a:p>
            <a:pPr marL="0" indent="0" algn="just">
              <a:lnSpc>
                <a:spcPct val="90000"/>
              </a:lnSpc>
              <a:buNone/>
            </a:pPr>
            <a:r>
              <a:rPr lang="en-ZA" b="1" dirty="0"/>
              <a:t>A Pharmacist shall not sell </a:t>
            </a:r>
            <a:r>
              <a:rPr lang="en-ZA" dirty="0"/>
              <a:t>an interchangeable multi-source medicine —</a:t>
            </a:r>
          </a:p>
          <a:p>
            <a:pPr marL="0" indent="0" algn="just">
              <a:lnSpc>
                <a:spcPct val="90000"/>
              </a:lnSpc>
              <a:buNone/>
            </a:pPr>
            <a:endParaRPr lang="en-ZA" dirty="0"/>
          </a:p>
          <a:p>
            <a:pPr algn="just">
              <a:lnSpc>
                <a:spcPct val="90000"/>
              </a:lnSpc>
              <a:buAutoNum type="alphaLcParenBoth"/>
            </a:pPr>
            <a:r>
              <a:rPr lang="en-GB" dirty="0"/>
              <a:t>if the person prescribing the medicine has written in his or her own hand on the prescription the words “</a:t>
            </a:r>
            <a:r>
              <a:rPr lang="en-GB" b="1" dirty="0"/>
              <a:t>no substitution</a:t>
            </a:r>
            <a:r>
              <a:rPr lang="en-GB" dirty="0"/>
              <a:t>” next to the item prescribed;</a:t>
            </a:r>
          </a:p>
          <a:p>
            <a:pPr algn="just">
              <a:lnSpc>
                <a:spcPct val="90000"/>
              </a:lnSpc>
              <a:buAutoNum type="alphaLcParenBoth"/>
            </a:pPr>
            <a:r>
              <a:rPr lang="en-GB" dirty="0"/>
              <a:t>if the </a:t>
            </a:r>
            <a:r>
              <a:rPr lang="en-GB" b="1" dirty="0"/>
              <a:t>retail price of the interchangeable multisource medicine is higher</a:t>
            </a:r>
            <a:r>
              <a:rPr lang="en-GB" dirty="0"/>
              <a:t> than that of the prescribed medicine; or</a:t>
            </a:r>
          </a:p>
          <a:p>
            <a:pPr algn="just">
              <a:lnSpc>
                <a:spcPct val="90000"/>
              </a:lnSpc>
              <a:buAutoNum type="alphaLcParenBoth"/>
            </a:pPr>
            <a:r>
              <a:rPr lang="en-GB" dirty="0"/>
              <a:t>where the </a:t>
            </a:r>
            <a:r>
              <a:rPr lang="en-GB" b="1" dirty="0"/>
              <a:t>product has been declared not substitutable by the Authority</a:t>
            </a:r>
            <a:r>
              <a:rPr lang="en-GB" dirty="0"/>
              <a:t>.</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DEA6BBD-DCA1-234E-B8C1-A4A251017352}"/>
              </a:ext>
            </a:extLst>
          </p:cNvPr>
          <p:cNvSpPr>
            <a:spLocks noGrp="1"/>
          </p:cNvSpPr>
          <p:nvPr>
            <p:ph type="title"/>
          </p:nvPr>
        </p:nvSpPr>
        <p:spPr>
          <a:xfrm>
            <a:off x="7829658" y="1253067"/>
            <a:ext cx="3371742" cy="4351866"/>
          </a:xfrm>
        </p:spPr>
        <p:txBody>
          <a:bodyPr anchor="ctr">
            <a:normAutofit/>
          </a:bodyPr>
          <a:lstStyle/>
          <a:p>
            <a:r>
              <a:rPr lang="en-GB">
                <a:solidFill>
                  <a:schemeClr val="bg1"/>
                </a:solidFill>
              </a:rPr>
              <a:t>Section 22 F – Generic Substitution</a:t>
            </a:r>
          </a:p>
        </p:txBody>
      </p:sp>
    </p:spTree>
    <p:extLst>
      <p:ext uri="{BB962C8B-B14F-4D97-AF65-F5344CB8AC3E}">
        <p14:creationId xmlns:p14="http://schemas.microsoft.com/office/powerpoint/2010/main" val="190269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8A4223-E40D-BE4E-A79F-B4D549296968}"/>
              </a:ext>
            </a:extLst>
          </p:cNvPr>
          <p:cNvSpPr>
            <a:spLocks noGrp="1"/>
          </p:cNvSpPr>
          <p:nvPr>
            <p:ph type="title"/>
          </p:nvPr>
        </p:nvSpPr>
        <p:spPr>
          <a:xfrm>
            <a:off x="677334" y="609600"/>
            <a:ext cx="4401646" cy="5175624"/>
          </a:xfrm>
        </p:spPr>
        <p:txBody>
          <a:bodyPr anchor="ctr">
            <a:normAutofit/>
          </a:bodyPr>
          <a:lstStyle/>
          <a:p>
            <a:r>
              <a:rPr lang="en-GB" dirty="0">
                <a:solidFill>
                  <a:schemeClr val="tx1">
                    <a:lumMod val="85000"/>
                    <a:lumOff val="15000"/>
                  </a:schemeClr>
                </a:solidFill>
              </a:rPr>
              <a:t>MEDICINES CONTROL COUNCIL (MCC)</a:t>
            </a:r>
            <a:br>
              <a:rPr lang="en-GB" dirty="0">
                <a:solidFill>
                  <a:schemeClr val="tx1">
                    <a:lumMod val="85000"/>
                    <a:lumOff val="15000"/>
                  </a:schemeClr>
                </a:solidFill>
              </a:rPr>
            </a:br>
            <a:r>
              <a:rPr lang="en-GB" dirty="0">
                <a:solidFill>
                  <a:schemeClr val="tx1">
                    <a:lumMod val="85000"/>
                    <a:lumOff val="15000"/>
                  </a:schemeClr>
                </a:solidFill>
              </a:rPr>
              <a:t> </a:t>
            </a:r>
            <a:br>
              <a:rPr lang="en-GB" dirty="0">
                <a:solidFill>
                  <a:schemeClr val="tx1">
                    <a:lumMod val="85000"/>
                    <a:lumOff val="15000"/>
                  </a:schemeClr>
                </a:solidFill>
              </a:rPr>
            </a:br>
            <a:r>
              <a:rPr lang="en-GB" dirty="0">
                <a:solidFill>
                  <a:schemeClr val="tx1">
                    <a:lumMod val="85000"/>
                    <a:lumOff val="15000"/>
                  </a:schemeClr>
                </a:solidFill>
              </a:rPr>
              <a:t>Generic substitution</a:t>
            </a:r>
            <a:br>
              <a:rPr lang="en-GB" dirty="0">
                <a:solidFill>
                  <a:schemeClr val="tx1">
                    <a:lumMod val="85000"/>
                    <a:lumOff val="15000"/>
                  </a:schemeClr>
                </a:solidFill>
              </a:rPr>
            </a:br>
            <a:r>
              <a:rPr lang="en-GB" dirty="0">
                <a:solidFill>
                  <a:schemeClr val="tx1">
                    <a:lumMod val="85000"/>
                    <a:lumOff val="15000"/>
                  </a:schemeClr>
                </a:solidFill>
              </a:rPr>
              <a:t> </a:t>
            </a:r>
            <a:br>
              <a:rPr lang="en-GB" dirty="0">
                <a:solidFill>
                  <a:schemeClr val="tx1">
                    <a:lumMod val="85000"/>
                    <a:lumOff val="15000"/>
                  </a:schemeClr>
                </a:solidFill>
              </a:rPr>
            </a:br>
            <a:r>
              <a:rPr lang="en-GB" dirty="0">
                <a:solidFill>
                  <a:schemeClr val="tx1">
                    <a:lumMod val="85000"/>
                    <a:lumOff val="15000"/>
                  </a:schemeClr>
                </a:solidFill>
              </a:rPr>
              <a:t>(as at Dec 2003)</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CC1680E-D5C8-4044-B901-6920DD55FC21}"/>
              </a:ext>
            </a:extLst>
          </p:cNvPr>
          <p:cNvSpPr>
            <a:spLocks noGrp="1"/>
          </p:cNvSpPr>
          <p:nvPr>
            <p:ph idx="1"/>
          </p:nvPr>
        </p:nvSpPr>
        <p:spPr>
          <a:xfrm>
            <a:off x="6116084" y="609601"/>
            <a:ext cx="5511296" cy="5175624"/>
          </a:xfrm>
        </p:spPr>
        <p:txBody>
          <a:bodyPr anchor="ctr">
            <a:normAutofit lnSpcReduction="10000"/>
          </a:bodyPr>
          <a:lstStyle/>
          <a:p>
            <a:pPr marL="0" indent="0" algn="just">
              <a:lnSpc>
                <a:spcPct val="90000"/>
              </a:lnSpc>
              <a:buNone/>
            </a:pPr>
            <a:r>
              <a:rPr lang="en-GB" sz="1500" i="1" dirty="0">
                <a:solidFill>
                  <a:srgbClr val="FFFFFF"/>
                </a:solidFill>
              </a:rPr>
              <a:t>Replaced the circular 16 of 1994 (list of non-substitutable medicines)</a:t>
            </a:r>
          </a:p>
          <a:p>
            <a:pPr marL="0" indent="0" algn="just">
              <a:lnSpc>
                <a:spcPct val="90000"/>
              </a:lnSpc>
              <a:buNone/>
            </a:pPr>
            <a:endParaRPr lang="en-GB" sz="1500" dirty="0">
              <a:solidFill>
                <a:srgbClr val="FFFFFF"/>
              </a:solidFill>
            </a:endParaRPr>
          </a:p>
          <a:p>
            <a:pPr marL="0" indent="0" algn="just">
              <a:lnSpc>
                <a:spcPct val="90000"/>
              </a:lnSpc>
              <a:buNone/>
            </a:pPr>
            <a:r>
              <a:rPr lang="en-GB" sz="1500" dirty="0">
                <a:solidFill>
                  <a:srgbClr val="FFFFFF"/>
                </a:solidFill>
              </a:rPr>
              <a:t>… substitution should </a:t>
            </a:r>
            <a:r>
              <a:rPr lang="en-GB" sz="1500" b="1" dirty="0">
                <a:solidFill>
                  <a:srgbClr val="FFFFFF"/>
                </a:solidFill>
              </a:rPr>
              <a:t>NOT</a:t>
            </a:r>
            <a:r>
              <a:rPr lang="en-GB" sz="1500" dirty="0">
                <a:solidFill>
                  <a:srgbClr val="FFFFFF"/>
                </a:solidFill>
              </a:rPr>
              <a:t> occur when prescribing and dispensing "</a:t>
            </a:r>
            <a:r>
              <a:rPr lang="en-GB" sz="1500" b="1" i="1" dirty="0">
                <a:solidFill>
                  <a:srgbClr val="FFFFFF"/>
                </a:solidFill>
              </a:rPr>
              <a:t>generic</a:t>
            </a:r>
            <a:r>
              <a:rPr lang="en-GB" sz="1500" dirty="0">
                <a:solidFill>
                  <a:srgbClr val="FFFFFF"/>
                </a:solidFill>
              </a:rPr>
              <a:t>” medicines that:</a:t>
            </a:r>
          </a:p>
          <a:p>
            <a:pPr marL="0" indent="0" algn="just">
              <a:lnSpc>
                <a:spcPct val="90000"/>
              </a:lnSpc>
              <a:buNone/>
            </a:pPr>
            <a:endParaRPr lang="en-GB" sz="1500" dirty="0">
              <a:solidFill>
                <a:srgbClr val="FFFFFF"/>
              </a:solidFill>
            </a:endParaRPr>
          </a:p>
          <a:p>
            <a:pPr marL="0" indent="0" algn="just">
              <a:lnSpc>
                <a:spcPct val="90000"/>
              </a:lnSpc>
              <a:buNone/>
            </a:pPr>
            <a:r>
              <a:rPr lang="en-GB" sz="1500" dirty="0" err="1">
                <a:solidFill>
                  <a:srgbClr val="FFFFFF"/>
                </a:solidFill>
              </a:rPr>
              <a:t>i</a:t>
            </a:r>
            <a:r>
              <a:rPr lang="en-GB" sz="1500" dirty="0">
                <a:solidFill>
                  <a:srgbClr val="FFFFFF"/>
                </a:solidFill>
              </a:rPr>
              <a:t>) have a narrow therapeutic range;</a:t>
            </a:r>
          </a:p>
          <a:p>
            <a:pPr marL="0" indent="0" algn="just">
              <a:lnSpc>
                <a:spcPct val="90000"/>
              </a:lnSpc>
              <a:buNone/>
            </a:pPr>
            <a:r>
              <a:rPr lang="en-GB" sz="1500" dirty="0">
                <a:solidFill>
                  <a:srgbClr val="FFFFFF"/>
                </a:solidFill>
              </a:rPr>
              <a:t>ii) have been known to show erratic intra- and interpatient responses;</a:t>
            </a:r>
          </a:p>
          <a:p>
            <a:pPr marL="0" indent="0" algn="just">
              <a:lnSpc>
                <a:spcPct val="90000"/>
              </a:lnSpc>
              <a:buNone/>
            </a:pPr>
            <a:r>
              <a:rPr lang="en-GB" sz="1500" dirty="0">
                <a:solidFill>
                  <a:srgbClr val="FFFFFF"/>
                </a:solidFill>
              </a:rPr>
              <a:t>iii) are contained in dosage forms that are likely to give rise to clinically significant bio-availability problems, e.g. extended or delayed release preparations, as well as those known to be super bioavailable; or</a:t>
            </a:r>
          </a:p>
          <a:p>
            <a:pPr marL="0" indent="0" algn="just">
              <a:lnSpc>
                <a:spcPct val="90000"/>
              </a:lnSpc>
              <a:buNone/>
            </a:pPr>
            <a:r>
              <a:rPr lang="en-GB" sz="1500" dirty="0">
                <a:solidFill>
                  <a:srgbClr val="FFFFFF"/>
                </a:solidFill>
              </a:rPr>
              <a:t>iv) are intended for the critically ill and/or geriatric and paediatric patient.</a:t>
            </a:r>
          </a:p>
          <a:p>
            <a:pPr marL="0" indent="0" algn="just">
              <a:lnSpc>
                <a:spcPct val="90000"/>
              </a:lnSpc>
              <a:buNone/>
            </a:pPr>
            <a:endParaRPr lang="en-GB" sz="1500" dirty="0">
              <a:solidFill>
                <a:srgbClr val="FFFFFF"/>
              </a:solidFill>
            </a:endParaRPr>
          </a:p>
          <a:p>
            <a:pPr marL="0" indent="0" algn="just">
              <a:lnSpc>
                <a:spcPct val="90000"/>
              </a:lnSpc>
              <a:buNone/>
            </a:pPr>
            <a:r>
              <a:rPr lang="en-GB" sz="1500" dirty="0">
                <a:solidFill>
                  <a:srgbClr val="FFFFFF"/>
                </a:solidFill>
              </a:rPr>
              <a:t>Included a list of various medicines – </a:t>
            </a:r>
          </a:p>
          <a:p>
            <a:pPr marL="0" indent="0" algn="just">
              <a:lnSpc>
                <a:spcPct val="90000"/>
              </a:lnSpc>
              <a:buNone/>
            </a:pPr>
            <a:r>
              <a:rPr lang="en-GB" sz="1500" i="1" dirty="0">
                <a:solidFill>
                  <a:srgbClr val="FFFFFF"/>
                </a:solidFill>
              </a:rPr>
              <a:t>“been known to present bio-equivalence problems and should ideally not be interchangeable…”</a:t>
            </a:r>
          </a:p>
        </p:txBody>
      </p:sp>
    </p:spTree>
    <p:extLst>
      <p:ext uri="{BB962C8B-B14F-4D97-AF65-F5344CB8AC3E}">
        <p14:creationId xmlns:p14="http://schemas.microsoft.com/office/powerpoint/2010/main" val="23725790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08A4223-E40D-BE4E-A79F-B4D549296968}"/>
              </a:ext>
            </a:extLst>
          </p:cNvPr>
          <p:cNvSpPr>
            <a:spLocks noGrp="1"/>
          </p:cNvSpPr>
          <p:nvPr>
            <p:ph type="title"/>
          </p:nvPr>
        </p:nvSpPr>
        <p:spPr>
          <a:xfrm>
            <a:off x="677334" y="609600"/>
            <a:ext cx="8596668" cy="1320800"/>
          </a:xfrm>
        </p:spPr>
        <p:txBody>
          <a:bodyPr>
            <a:normAutofit fontScale="90000"/>
          </a:bodyPr>
          <a:lstStyle/>
          <a:p>
            <a:r>
              <a:rPr lang="en-GB" dirty="0"/>
              <a:t>MEDICINES CONTROL COUNCIL (MCC)</a:t>
            </a:r>
            <a:br>
              <a:rPr lang="en-GB" dirty="0"/>
            </a:br>
            <a:r>
              <a:rPr lang="en-GB" dirty="0"/>
              <a:t>Substitution of Medicines </a:t>
            </a:r>
            <a:br>
              <a:rPr lang="en-GB" dirty="0"/>
            </a:br>
            <a:r>
              <a:rPr lang="en-GB" dirty="0"/>
              <a:t>(as at April 2010)</a:t>
            </a:r>
          </a:p>
        </p:txBody>
      </p:sp>
      <p:sp>
        <p:nvSpPr>
          <p:cNvPr id="3" name="Content Placeholder 2">
            <a:extLst>
              <a:ext uri="{FF2B5EF4-FFF2-40B4-BE49-F238E27FC236}">
                <a16:creationId xmlns:a16="http://schemas.microsoft.com/office/drawing/2014/main" id="{1CC1680E-D5C8-4044-B901-6920DD55FC21}"/>
              </a:ext>
            </a:extLst>
          </p:cNvPr>
          <p:cNvSpPr>
            <a:spLocks noGrp="1"/>
          </p:cNvSpPr>
          <p:nvPr>
            <p:ph idx="1"/>
          </p:nvPr>
        </p:nvSpPr>
        <p:spPr>
          <a:xfrm>
            <a:off x="677334" y="2160589"/>
            <a:ext cx="8596668" cy="3880773"/>
          </a:xfrm>
        </p:spPr>
        <p:txBody>
          <a:bodyPr>
            <a:normAutofit/>
          </a:bodyPr>
          <a:lstStyle/>
          <a:p>
            <a:pPr algn="just"/>
            <a:r>
              <a:rPr lang="en-GB" i="1" dirty="0"/>
              <a:t>Replaced the guidelines on Generic Substitution (Dec 2003)</a:t>
            </a:r>
          </a:p>
          <a:p>
            <a:pPr algn="just"/>
            <a:endParaRPr lang="en-GB" dirty="0"/>
          </a:p>
          <a:p>
            <a:pPr algn="just"/>
            <a:r>
              <a:rPr lang="en-GB" i="1" dirty="0"/>
              <a:t>Section 22F of the Medicines and Related Substances Act, 1965 (Act 101 of 1965), as amended, provides for the pharmacist or any person licensed in terms of Section 22C (1) (a) to dispense an alternative medicine to the one prescribed, subject to specific conditions.</a:t>
            </a:r>
          </a:p>
          <a:p>
            <a:pPr marL="0" indent="0" algn="just">
              <a:buNone/>
            </a:pPr>
            <a:endParaRPr lang="en-GB" i="1" dirty="0"/>
          </a:p>
          <a:p>
            <a:pPr algn="just"/>
            <a:r>
              <a:rPr lang="en-GB" i="1" dirty="0"/>
              <a:t>In terms of Section 22F (4) (c) of the Act Council may declare any medicine or group of medicines not substitutable. Such medicines or group of medicines shall be reflected in this guideline until the Council determines otherwise, based on evidence and information that is available to it.</a:t>
            </a:r>
          </a:p>
        </p:txBody>
      </p:sp>
    </p:spTree>
    <p:extLst>
      <p:ext uri="{BB962C8B-B14F-4D97-AF65-F5344CB8AC3E}">
        <p14:creationId xmlns:p14="http://schemas.microsoft.com/office/powerpoint/2010/main" val="17556335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08A4223-E40D-BE4E-A79F-B4D549296968}"/>
              </a:ext>
            </a:extLst>
          </p:cNvPr>
          <p:cNvSpPr>
            <a:spLocks noGrp="1"/>
          </p:cNvSpPr>
          <p:nvPr>
            <p:ph type="title"/>
          </p:nvPr>
        </p:nvSpPr>
        <p:spPr>
          <a:xfrm>
            <a:off x="677334" y="609600"/>
            <a:ext cx="8596668" cy="1320800"/>
          </a:xfrm>
        </p:spPr>
        <p:txBody>
          <a:bodyPr>
            <a:normAutofit fontScale="90000"/>
          </a:bodyPr>
          <a:lstStyle/>
          <a:p>
            <a:r>
              <a:rPr lang="en-GB" dirty="0"/>
              <a:t>MEDICINES CONTROL COUNCIL (MCC)</a:t>
            </a:r>
            <a:br>
              <a:rPr lang="en-GB" dirty="0"/>
            </a:br>
            <a:r>
              <a:rPr lang="en-GB" dirty="0"/>
              <a:t>Substitution of Medicines </a:t>
            </a:r>
            <a:br>
              <a:rPr lang="en-GB" dirty="0"/>
            </a:br>
            <a:r>
              <a:rPr lang="en-GB" dirty="0"/>
              <a:t>(as at April 2010)</a:t>
            </a:r>
          </a:p>
        </p:txBody>
      </p:sp>
      <p:sp>
        <p:nvSpPr>
          <p:cNvPr id="3" name="Content Placeholder 2">
            <a:extLst>
              <a:ext uri="{FF2B5EF4-FFF2-40B4-BE49-F238E27FC236}">
                <a16:creationId xmlns:a16="http://schemas.microsoft.com/office/drawing/2014/main" id="{1CC1680E-D5C8-4044-B901-6920DD55FC21}"/>
              </a:ext>
            </a:extLst>
          </p:cNvPr>
          <p:cNvSpPr>
            <a:spLocks noGrp="1"/>
          </p:cNvSpPr>
          <p:nvPr>
            <p:ph idx="1"/>
          </p:nvPr>
        </p:nvSpPr>
        <p:spPr>
          <a:xfrm>
            <a:off x="677334" y="2321781"/>
            <a:ext cx="8596668" cy="3926619"/>
          </a:xfrm>
        </p:spPr>
        <p:txBody>
          <a:bodyPr>
            <a:normAutofit/>
          </a:bodyPr>
          <a:lstStyle/>
          <a:p>
            <a:pPr marL="0" indent="0" algn="just">
              <a:lnSpc>
                <a:spcPct val="90000"/>
              </a:lnSpc>
              <a:buNone/>
            </a:pPr>
            <a:r>
              <a:rPr lang="en-GB" sz="1300" dirty="0"/>
              <a:t>GROUPS OF MEDICINES THAT ARE NOT SUBSTITUTABLE – </a:t>
            </a:r>
          </a:p>
          <a:p>
            <a:pPr marL="0" indent="0" algn="just">
              <a:lnSpc>
                <a:spcPct val="90000"/>
              </a:lnSpc>
              <a:buNone/>
            </a:pPr>
            <a:endParaRPr lang="en-GB" sz="1300" dirty="0"/>
          </a:p>
          <a:p>
            <a:pPr algn="just">
              <a:lnSpc>
                <a:spcPct val="90000"/>
              </a:lnSpc>
            </a:pPr>
            <a:r>
              <a:rPr lang="en-GB" sz="1300" i="1" dirty="0"/>
              <a:t>Biosimilars are not generic products and cannot be identical to their reference products. Further, the formulations may be different and this can have a profound effect on their clinical profiles.</a:t>
            </a:r>
          </a:p>
          <a:p>
            <a:pPr algn="just">
              <a:lnSpc>
                <a:spcPct val="90000"/>
              </a:lnSpc>
            </a:pPr>
            <a:r>
              <a:rPr lang="en-GB" sz="1300" i="1" dirty="0"/>
              <a:t>In addition, a biosimilar does not necessarily have the same indications or clinical use as the reference product. Therefore, given current science, they cannot be considered interchangeable with the reference product or products of the same class.</a:t>
            </a:r>
          </a:p>
          <a:p>
            <a:pPr algn="just">
              <a:lnSpc>
                <a:spcPct val="90000"/>
              </a:lnSpc>
            </a:pPr>
            <a:r>
              <a:rPr lang="en-GB" sz="1300" i="1" dirty="0"/>
              <a:t>Equally, automatic substitution (i.e. the practice by which a different product to that specified on the prescription is dispensed to the patient without the prior informed consent of the treating physician) cannot apply to biosimilars.</a:t>
            </a:r>
          </a:p>
          <a:p>
            <a:pPr algn="just">
              <a:lnSpc>
                <a:spcPct val="90000"/>
              </a:lnSpc>
            </a:pPr>
            <a:r>
              <a:rPr lang="en-GB" sz="1300" i="1" dirty="0"/>
              <a:t>This approach ensures that treating physicians can make informed decisions to ensure that treatment is in the interest of patients’ safety.</a:t>
            </a:r>
          </a:p>
          <a:p>
            <a:pPr algn="just">
              <a:lnSpc>
                <a:spcPct val="90000"/>
              </a:lnSpc>
            </a:pPr>
            <a:r>
              <a:rPr lang="en-GB" sz="1300" i="1" dirty="0"/>
              <a:t>This guideline is effective from the date of publication of this document.</a:t>
            </a:r>
          </a:p>
          <a:p>
            <a:pPr marL="0" indent="0" algn="just">
              <a:lnSpc>
                <a:spcPct val="90000"/>
              </a:lnSpc>
              <a:buNone/>
            </a:pPr>
            <a:endParaRPr lang="en-GB" sz="1300" i="1" dirty="0"/>
          </a:p>
          <a:p>
            <a:pPr marL="0" indent="0" algn="just">
              <a:lnSpc>
                <a:spcPct val="90000"/>
              </a:lnSpc>
              <a:buNone/>
            </a:pPr>
            <a:r>
              <a:rPr lang="en-GB" sz="1300" dirty="0"/>
              <a:t>See also - Current MCC Guideline on Biosimilar Medicines, item 5.3</a:t>
            </a:r>
          </a:p>
        </p:txBody>
      </p:sp>
    </p:spTree>
    <p:extLst>
      <p:ext uri="{BB962C8B-B14F-4D97-AF65-F5344CB8AC3E}">
        <p14:creationId xmlns:p14="http://schemas.microsoft.com/office/powerpoint/2010/main" val="1349451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232</TotalTime>
  <Words>2031</Words>
  <Application>Microsoft Macintosh PowerPoint</Application>
  <PresentationFormat>Widescreen</PresentationFormat>
  <Paragraphs>143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SUBSTITUTION OF MEDICINES   </vt:lpstr>
      <vt:lpstr>About Me</vt:lpstr>
      <vt:lpstr>MEDICINES AND RELATED SUBSTANCES ACT 101 OF 1965</vt:lpstr>
      <vt:lpstr>Section 22 F – Generic Substitution</vt:lpstr>
      <vt:lpstr>Section 22 F – Generic Substitution</vt:lpstr>
      <vt:lpstr>Section 22 F – Generic Substitution</vt:lpstr>
      <vt:lpstr>MEDICINES CONTROL COUNCIL (MCC)   Generic substitution   (as at Dec 2003)</vt:lpstr>
      <vt:lpstr>MEDICINES CONTROL COUNCIL (MCC) Substitution of Medicines  (as at April 2010)</vt:lpstr>
      <vt:lpstr>MEDICINES CONTROL COUNCIL (MCC) Substitution of Medicines  (as at April 2010)</vt:lpstr>
      <vt:lpstr>Pharmacist</vt:lpstr>
      <vt:lpstr>Good Pharmacy Practice Manual and  Associated SAPC Rules</vt:lpstr>
      <vt:lpstr>Good Pharmacy Practice Manual and  Associated SAPC Rules</vt:lpstr>
      <vt:lpstr>Good Pharmacy Practice Manual and  Associated SAPC Rules</vt:lpstr>
      <vt:lpstr>Good Pharmacy Practice Manual and  Associated SAPC Rules</vt:lpstr>
      <vt:lpstr>SUMMARY</vt:lpstr>
      <vt:lpstr>The elephant in the room –  Discovery Medical Aid</vt:lpstr>
      <vt:lpstr>Continued…</vt:lpstr>
      <vt:lpstr>Continued …</vt:lpstr>
      <vt:lpstr>Continued …</vt:lpstr>
      <vt:lpstr>ETHICAL?</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Malherbe</dc:creator>
  <cp:lastModifiedBy>Joe Malherbe</cp:lastModifiedBy>
  <cp:revision>15</cp:revision>
  <dcterms:created xsi:type="dcterms:W3CDTF">2022-03-21T07:53:15Z</dcterms:created>
  <dcterms:modified xsi:type="dcterms:W3CDTF">2022-10-16T07:36:25Z</dcterms:modified>
</cp:coreProperties>
</file>