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97" r:id="rId5"/>
    <p:sldId id="260" r:id="rId6"/>
    <p:sldId id="300" r:id="rId7"/>
    <p:sldId id="261" r:id="rId8"/>
    <p:sldId id="664" r:id="rId9"/>
    <p:sldId id="8717" r:id="rId10"/>
    <p:sldId id="264" r:id="rId11"/>
    <p:sldId id="265" r:id="rId12"/>
    <p:sldId id="266" r:id="rId13"/>
    <p:sldId id="271" r:id="rId14"/>
    <p:sldId id="675" r:id="rId15"/>
    <p:sldId id="268" r:id="rId16"/>
    <p:sldId id="269" r:id="rId17"/>
    <p:sldId id="286" r:id="rId18"/>
    <p:sldId id="270" r:id="rId19"/>
    <p:sldId id="274" r:id="rId20"/>
    <p:sldId id="275" r:id="rId21"/>
    <p:sldId id="276" r:id="rId22"/>
    <p:sldId id="293" r:id="rId23"/>
    <p:sldId id="291" r:id="rId24"/>
    <p:sldId id="294" r:id="rId25"/>
    <p:sldId id="278" r:id="rId26"/>
    <p:sldId id="282" r:id="rId27"/>
    <p:sldId id="284" r:id="rId28"/>
    <p:sldId id="280" r:id="rId29"/>
    <p:sldId id="279" r:id="rId30"/>
    <p:sldId id="281" r:id="rId31"/>
    <p:sldId id="292" r:id="rId32"/>
    <p:sldId id="668" r:id="rId33"/>
    <p:sldId id="669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7"/>
    <p:restoredTop sz="94720"/>
  </p:normalViewPr>
  <p:slideViewPr>
    <p:cSldViewPr snapToGrid="0" snapToObjects="1">
      <p:cViewPr varScale="1">
        <p:scale>
          <a:sx n="46" d="100"/>
          <a:sy n="46" d="100"/>
        </p:scale>
        <p:origin x="168" y="1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337404977012E-2"/>
          <c:y val="0.12914404084332401"/>
          <c:w val="0.44700344869129599"/>
          <c:h val="0.99590633763987702"/>
        </c:manualLayout>
      </c:layout>
      <c:doughnutChart>
        <c:varyColors val="1"/>
        <c:ser>
          <c:idx val="0"/>
          <c:order val="0"/>
          <c:explosion val="28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030-9941-A835-FA4C48F4570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030-9941-A835-FA4C48F4570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6030-9941-A835-FA4C48F4570C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6030-9941-A835-FA4C48F4570C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6030-9941-A835-FA4C48F4570C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6030-9941-A835-FA4C48F4570C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6030-9941-A835-FA4C48F4570C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030-9941-A835-FA4C48F4570C}"/>
              </c:ext>
            </c:extLst>
          </c:dPt>
          <c:dLbls>
            <c:dLbl>
              <c:idx val="3"/>
              <c:layout>
                <c:manualLayout>
                  <c:x val="-2.7777777777777801E-2"/>
                  <c:y val="-0.120370370370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0-9941-A835-FA4C48F4570C}"/>
                </c:ext>
              </c:extLst>
            </c:dLbl>
            <c:dLbl>
              <c:idx val="4"/>
              <c:layout>
                <c:manualLayout>
                  <c:x val="2.7777777777777801E-3"/>
                  <c:y val="-0.1342592592592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30-9941-A835-FA4C48F457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30-9941-A835-FA4C48F457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30-9941-A835-FA4C48F457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30-9941-A835-FA4C48F45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Sheet1!$A$25:$A$32</c:f>
              <c:strCache>
                <c:ptCount val="8"/>
                <c:pt idx="0">
                  <c:v>COCs</c:v>
                </c:pt>
                <c:pt idx="1">
                  <c:v> EC</c:v>
                </c:pt>
                <c:pt idx="2">
                  <c:v>Injectable</c:v>
                </c:pt>
                <c:pt idx="3">
                  <c:v> Patch</c:v>
                </c:pt>
                <c:pt idx="4">
                  <c:v> POP</c:v>
                </c:pt>
                <c:pt idx="5">
                  <c:v> IUS</c:v>
                </c:pt>
                <c:pt idx="6">
                  <c:v> Ring</c:v>
                </c:pt>
                <c:pt idx="7">
                  <c:v> Implant</c:v>
                </c:pt>
              </c:strCache>
            </c:strRef>
          </c:cat>
          <c:val>
            <c:numRef>
              <c:f>Sheet1!$B$25:$B$32</c:f>
              <c:numCache>
                <c:formatCode>0.0%</c:formatCode>
                <c:ptCount val="8"/>
                <c:pt idx="0">
                  <c:v>0.619387632701346</c:v>
                </c:pt>
                <c:pt idx="1">
                  <c:v>0.20509781166129101</c:v>
                </c:pt>
                <c:pt idx="2">
                  <c:v>0.12866653391115501</c:v>
                </c:pt>
                <c:pt idx="3">
                  <c:v>2.3231082044088198E-2</c:v>
                </c:pt>
                <c:pt idx="4">
                  <c:v>1.76317145433466E-2</c:v>
                </c:pt>
                <c:pt idx="5">
                  <c:v>3.3735952832006002E-3</c:v>
                </c:pt>
                <c:pt idx="6">
                  <c:v>1.9972416792429898E-3</c:v>
                </c:pt>
                <c:pt idx="7">
                  <c:v>6.1438817632925903E-4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030-9941-A835-FA4C48F457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775751385618997"/>
          <c:y val="0.100158826348539"/>
          <c:w val="0.19362274011609601"/>
          <c:h val="0.78236069030272704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8B401-36E3-6B4E-83A2-BA90160F93EA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814B1-0A39-6244-A96C-710BB5C67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DFABF-0C1E-4C4E-857A-470948E40D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Endo 7%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Poly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310AD879-D4CF-DF42-B368-A6DC5FA8167F}" type="slidenum">
              <a:rPr lang="en-US" sz="1200"/>
              <a:pPr/>
              <a:t>16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1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9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7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3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3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6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7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B9EA-A8FA-6548-81AB-039CCEE8D09D}" type="datetimeFigureOut">
              <a:rPr lang="en-US" smtClean="0"/>
              <a:t>10/1/22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2E2E-FEB1-F643-B48B-F4924356F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8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204/flag-of-south-afric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“Contraception through the phases of her life – not </a:t>
            </a:r>
            <a:r>
              <a:rPr lang="en-US" b="1"/>
              <a:t>one-size-fits-all”</a:t>
            </a:r>
            <a:br>
              <a:rPr lang="en-US" b="1"/>
            </a:br>
            <a:r>
              <a:rPr lang="en-US" b="1"/>
              <a:t>WHATS NEW 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Trudy Smith</a:t>
            </a:r>
          </a:p>
          <a:p>
            <a:r>
              <a:rPr lang="en-US" dirty="0"/>
              <a:t>Wits Donald Gordon Medical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28EEB-4995-7459-9AB3-DD0CEEF0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11345"/>
            <a:ext cx="2468341" cy="1226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AB8CC-312A-8AB2-1296-AE0062CD8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297379"/>
            <a:ext cx="43561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1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Considerations in 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Physical Development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Cognitive Development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Social Development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Emotional Development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Moral Development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Decision making affects adolescence differently to adults and tends to be influenced by emotions rather than reason.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114800" y="6156325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baseline="30000" dirty="0"/>
              <a:t>J. Jaccard and N. Levitz / Journal of Adolescent Health 52 (2013) S6-S13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6375"/>
            <a:ext cx="7958137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3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Advantages of a LARC</a:t>
            </a:r>
          </a:p>
        </p:txBody>
      </p:sp>
      <p:sp>
        <p:nvSpPr>
          <p:cNvPr id="35842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/>
              <a:t>Does not rely on user adherence for effectiveness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/>
              <a:t>Discontinuation of LARC methods requires consultation with a medical provider, which allows for additional counseling and discussion regarding side effects and replacements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/>
              <a:t>Longer use without repeat visits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/>
              <a:t>Discreet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552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LARC _Contraceptives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IUCD – Copper T not contraindicated</a:t>
            </a:r>
          </a:p>
          <a:p>
            <a:r>
              <a:rPr lang="en-US" sz="4000" dirty="0"/>
              <a:t>Mirena- excellent for menhorragia</a:t>
            </a:r>
          </a:p>
          <a:p>
            <a:r>
              <a:rPr lang="en-US" sz="4000" dirty="0"/>
              <a:t>Nuvoring- Not very popular</a:t>
            </a:r>
          </a:p>
          <a:p>
            <a:r>
              <a:rPr lang="en-US" sz="4000" dirty="0"/>
              <a:t>Inplanon – excellent for Dysmenhorrea but may cause abnormal uterine bleeding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04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5437-EB4E-EC75-2E7A-FB9A6AEF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7" y="0"/>
            <a:ext cx="8229600" cy="1143000"/>
          </a:xfrm>
        </p:spPr>
        <p:txBody>
          <a:bodyPr/>
          <a:lstStyle/>
          <a:p>
            <a:r>
              <a:rPr lang="en-GB" dirty="0"/>
              <a:t>DEPO PROVERA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15CAF9-29C8-4E97-7321-2F6814D8E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37" y="782215"/>
            <a:ext cx="9016163" cy="6075785"/>
          </a:xfrm>
        </p:spPr>
      </p:pic>
    </p:spTree>
    <p:extLst>
      <p:ext uri="{BB962C8B-B14F-4D97-AF65-F5344CB8AC3E}">
        <p14:creationId xmlns:p14="http://schemas.microsoft.com/office/powerpoint/2010/main" val="416904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Oral Contraceptives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MS PGothic" charset="0"/>
              </a:rPr>
              <a:t>Pill use peaks amongst women aged between 18 and 24 years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MS PGothic" charset="0"/>
              </a:rPr>
              <a:t>An average of 2.7 pills per cycle are forgotten by adolescents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MS PGothic" charset="0"/>
              </a:rPr>
              <a:t>Discontinuation rates of more than 50% during the first 6 months of use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MS PGothic" charset="0"/>
              </a:rPr>
              <a:t>The home environment, such as living with one’s parents, can present problems with storing contraception.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2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Health Benefits of oral contraceptives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Treatment of dysmenorrhea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Treat abnormal uterine bleeding to decrease iron deficiency anemia 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Polycystic ovarian syndrome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Endometriosis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Acne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Premenstrual syndrome and premenstrual dysphoric syndrome</a:t>
            </a:r>
          </a:p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9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oral contraceptive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Effective method</a:t>
            </a:r>
          </a:p>
          <a:p>
            <a:r>
              <a:rPr lang="en-US" dirty="0"/>
              <a:t>24/4 pill has a higher pearl index and is better in patients who you have some concerns about compliance</a:t>
            </a:r>
          </a:p>
          <a:p>
            <a:r>
              <a:rPr lang="en-US" dirty="0"/>
              <a:t>Amenorrhea is present in 30% of women taking </a:t>
            </a:r>
            <a:r>
              <a:rPr lang="en-US" dirty="0" err="1"/>
              <a:t>Zoely</a:t>
            </a:r>
            <a:r>
              <a:rPr lang="en-US" dirty="0"/>
              <a:t> </a:t>
            </a:r>
          </a:p>
          <a:p>
            <a:r>
              <a:rPr lang="en-US" dirty="0"/>
              <a:t>Excellent choice in adolescence because 48 hours cover </a:t>
            </a:r>
          </a:p>
          <a:p>
            <a:r>
              <a:rPr lang="en-US" dirty="0"/>
              <a:t>Counseling counseling!</a:t>
            </a:r>
          </a:p>
        </p:txBody>
      </p:sp>
    </p:spTree>
    <p:extLst>
      <p:ext uri="{BB962C8B-B14F-4D97-AF65-F5344CB8AC3E}">
        <p14:creationId xmlns:p14="http://schemas.microsoft.com/office/powerpoint/2010/main" val="36231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Emergency contraception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4 % of teenagers used it more than once in a year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The 1,5mg levonorgestrel  regime was better tolerated with less vomiting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Teens are unfortunately less likely to use a permanent form of contraception after emergency contraceptive use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Availability?</a:t>
            </a:r>
          </a:p>
        </p:txBody>
      </p:sp>
    </p:spTree>
    <p:extLst>
      <p:ext uri="{BB962C8B-B14F-4D97-AF65-F5344CB8AC3E}">
        <p14:creationId xmlns:p14="http://schemas.microsoft.com/office/powerpoint/2010/main" val="258456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reproductive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/>
              <a:t>Lower Fecundity</a:t>
            </a:r>
          </a:p>
          <a:p>
            <a:r>
              <a:rPr lang="en-US" sz="4400" dirty="0"/>
              <a:t>Pregnancy in women age 45 to 49 years not using contraception is estimated to be 2 to 3 %</a:t>
            </a:r>
          </a:p>
          <a:p>
            <a:r>
              <a:rPr lang="en-US" sz="4400" dirty="0"/>
              <a:t>1% at 50</a:t>
            </a:r>
          </a:p>
          <a:p>
            <a:r>
              <a:rPr lang="en-US" sz="4400" dirty="0"/>
              <a:t>Less frequent intercourse</a:t>
            </a:r>
          </a:p>
          <a:p>
            <a:r>
              <a:rPr lang="en-US" sz="4400" dirty="0"/>
              <a:t>Need reliable contraception</a:t>
            </a:r>
          </a:p>
          <a:p>
            <a:r>
              <a:rPr lang="en-US" sz="4400" dirty="0"/>
              <a:t>Avoid unintended pregnancy</a:t>
            </a:r>
          </a:p>
        </p:txBody>
      </p:sp>
    </p:spTree>
    <p:extLst>
      <p:ext uri="{BB962C8B-B14F-4D97-AF65-F5344CB8AC3E}">
        <p14:creationId xmlns:p14="http://schemas.microsoft.com/office/powerpoint/2010/main" val="141787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403694"/>
            <a:ext cx="3713018" cy="520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DD1E1-4821-D791-D1B4-32B77BE1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Disclosures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43800-EE62-A564-909B-93BC5FE4B7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Received research and travel grants as well as advisory boards  for </a:t>
            </a:r>
          </a:p>
          <a:p>
            <a:r>
              <a:rPr lang="en-GB" dirty="0"/>
              <a:t>GSK</a:t>
            </a:r>
          </a:p>
          <a:p>
            <a:r>
              <a:rPr lang="en-GB" dirty="0"/>
              <a:t>MSD</a:t>
            </a:r>
          </a:p>
          <a:p>
            <a:r>
              <a:rPr lang="en-GB" dirty="0"/>
              <a:t>Adcock Ingram</a:t>
            </a:r>
          </a:p>
          <a:p>
            <a:r>
              <a:rPr lang="en-GB" dirty="0"/>
              <a:t>Bayer</a:t>
            </a:r>
          </a:p>
          <a:p>
            <a:r>
              <a:rPr lang="en-GB" dirty="0"/>
              <a:t>Novo Nordisk</a:t>
            </a:r>
          </a:p>
          <a:p>
            <a:r>
              <a:rPr lang="en-GB" dirty="0"/>
              <a:t>Pfizer</a:t>
            </a:r>
          </a:p>
          <a:p>
            <a:r>
              <a:rPr lang="en-GB" dirty="0"/>
              <a:t>Aspen</a:t>
            </a:r>
          </a:p>
          <a:p>
            <a:r>
              <a:rPr lang="en-GB" dirty="0" err="1"/>
              <a:t>Acino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47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Age is but a number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99" y="1524000"/>
            <a:ext cx="3706211" cy="48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hot flushes</a:t>
            </a:r>
          </a:p>
          <a:p>
            <a:r>
              <a:rPr lang="en-US" dirty="0"/>
              <a:t>Regulated and/or reduced menstrual bleeding in the perimenopause</a:t>
            </a:r>
          </a:p>
          <a:p>
            <a:r>
              <a:rPr lang="en-US" dirty="0"/>
              <a:t>Maintenance of bone health</a:t>
            </a:r>
          </a:p>
          <a:p>
            <a:r>
              <a:rPr lang="en-US" dirty="0"/>
              <a:t>Reduction in risk of some cancers (endometrial, ovarian, and possibly colorectal)</a:t>
            </a:r>
          </a:p>
        </p:txBody>
      </p:sp>
    </p:spTree>
    <p:extLst>
      <p:ext uri="{BB962C8B-B14F-4D97-AF65-F5344CB8AC3E}">
        <p14:creationId xmlns:p14="http://schemas.microsoft.com/office/powerpoint/2010/main" val="2113540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30 /35ug ethinylestradiol to much</a:t>
            </a:r>
          </a:p>
          <a:p>
            <a:r>
              <a:rPr lang="en-US" dirty="0"/>
              <a:t>Use a 20ug </a:t>
            </a:r>
            <a:r>
              <a:rPr lang="en-US" dirty="0" err="1"/>
              <a:t>ethinylestradiol</a:t>
            </a:r>
            <a:r>
              <a:rPr lang="en-US" dirty="0"/>
              <a:t> pill</a:t>
            </a:r>
          </a:p>
          <a:p>
            <a:pPr marL="0" indent="0">
              <a:buNone/>
            </a:pPr>
            <a:r>
              <a:rPr lang="en-US" dirty="0"/>
              <a:t>Estradiol containing pill</a:t>
            </a:r>
          </a:p>
          <a:p>
            <a:r>
              <a:rPr lang="en-US" dirty="0"/>
              <a:t>Amenorrhea of the estradiol pill Zoely</a:t>
            </a:r>
          </a:p>
          <a:p>
            <a:r>
              <a:rPr lang="en-US" dirty="0"/>
              <a:t>Less metabolic impact</a:t>
            </a:r>
          </a:p>
          <a:p>
            <a:r>
              <a:rPr lang="en-US" dirty="0"/>
              <a:t>Less procoagulant factors</a:t>
            </a:r>
          </a:p>
          <a:p>
            <a:r>
              <a:rPr lang="en-US" dirty="0" err="1"/>
              <a:t>Qlara</a:t>
            </a:r>
            <a:r>
              <a:rPr lang="en-US" dirty="0"/>
              <a:t> and Mirena head to head trial</a:t>
            </a:r>
          </a:p>
          <a:p>
            <a:r>
              <a:rPr lang="en-US" dirty="0"/>
              <a:t>EXCELLENT solution</a:t>
            </a:r>
          </a:p>
          <a:p>
            <a:r>
              <a:rPr lang="en-US" dirty="0"/>
              <a:t>Transition to HT easier</a:t>
            </a:r>
          </a:p>
        </p:txBody>
      </p:sp>
    </p:spTree>
    <p:extLst>
      <p:ext uri="{BB962C8B-B14F-4D97-AF65-F5344CB8AC3E}">
        <p14:creationId xmlns:p14="http://schemas.microsoft.com/office/powerpoint/2010/main" val="1190360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stop the oral contraceptive?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family history</a:t>
            </a:r>
          </a:p>
          <a:p>
            <a:r>
              <a:rPr lang="en-US" dirty="0"/>
              <a:t>Stop at 50</a:t>
            </a:r>
          </a:p>
          <a:p>
            <a:r>
              <a:rPr lang="en-US" dirty="0"/>
              <a:t>Must use an alternative</a:t>
            </a:r>
          </a:p>
          <a:p>
            <a:r>
              <a:rPr lang="en-US" dirty="0"/>
              <a:t>Measure the FSH at day 10</a:t>
            </a:r>
          </a:p>
          <a:p>
            <a:r>
              <a:rPr lang="en-US" dirty="0"/>
              <a:t>Repeat after 6 weeks and if &gt; 30 menopausal</a:t>
            </a:r>
          </a:p>
          <a:p>
            <a:r>
              <a:rPr lang="en-US" dirty="0"/>
              <a:t>Assess symptoms</a:t>
            </a:r>
          </a:p>
          <a:p>
            <a:r>
              <a:rPr lang="en-US" dirty="0"/>
              <a:t>Start HT if necessary</a:t>
            </a:r>
          </a:p>
        </p:txBody>
      </p:sp>
    </p:spTree>
    <p:extLst>
      <p:ext uri="{BB962C8B-B14F-4D97-AF65-F5344CB8AC3E}">
        <p14:creationId xmlns:p14="http://schemas.microsoft.com/office/powerpoint/2010/main" val="2415899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Progestogin only 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Classically used in over 40 year olds</a:t>
            </a:r>
          </a:p>
          <a:p>
            <a:r>
              <a:rPr lang="en-US" dirty="0"/>
              <a:t>Minimizes risk of VTE</a:t>
            </a:r>
          </a:p>
          <a:p>
            <a:r>
              <a:rPr lang="en-US" dirty="0"/>
              <a:t>Gives a 3 hour window</a:t>
            </a:r>
          </a:p>
          <a:p>
            <a:r>
              <a:rPr lang="en-US" dirty="0"/>
              <a:t>Breakthrough bleeding</a:t>
            </a:r>
          </a:p>
          <a:p>
            <a:r>
              <a:rPr lang="en-US" dirty="0"/>
              <a:t>PMS a problem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No effect on flushes in the perimenopause</a:t>
            </a:r>
          </a:p>
        </p:txBody>
      </p:sp>
    </p:spTree>
    <p:extLst>
      <p:ext uri="{BB962C8B-B14F-4D97-AF65-F5344CB8AC3E}">
        <p14:creationId xmlns:p14="http://schemas.microsoft.com/office/powerpoint/2010/main" val="251095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weight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Obesity may affect the safety and efficacy of various contraceptive methods</a:t>
            </a:r>
          </a:p>
          <a:p>
            <a:r>
              <a:rPr lang="en-US" dirty="0"/>
              <a:t>Contraceptive clinical trials excluded overweight or obese women</a:t>
            </a:r>
          </a:p>
          <a:p>
            <a:r>
              <a:rPr lang="en-US" dirty="0"/>
              <a:t>Obese women may have other comorbidities diabetes etc.</a:t>
            </a:r>
          </a:p>
          <a:p>
            <a:r>
              <a:rPr lang="en-US" dirty="0"/>
              <a:t>Increased risk of DVT in older women</a:t>
            </a:r>
          </a:p>
        </p:txBody>
      </p:sp>
    </p:spTree>
    <p:extLst>
      <p:ext uri="{BB962C8B-B14F-4D97-AF65-F5344CB8AC3E}">
        <p14:creationId xmlns:p14="http://schemas.microsoft.com/office/powerpoint/2010/main" val="2211277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 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VTE risk is a very real risk</a:t>
            </a:r>
          </a:p>
          <a:p>
            <a:r>
              <a:rPr lang="en-US" dirty="0"/>
              <a:t>Often associated with PCOS</a:t>
            </a:r>
          </a:p>
          <a:p>
            <a:r>
              <a:rPr lang="en-US" dirty="0"/>
              <a:t>OC pill useful to control bleeding and acne</a:t>
            </a:r>
          </a:p>
          <a:p>
            <a:r>
              <a:rPr lang="en-US" dirty="0"/>
              <a:t>Category 3 in patients with a BMI 35 to 39kg/M2</a:t>
            </a:r>
          </a:p>
          <a:p>
            <a:r>
              <a:rPr lang="en-US" dirty="0"/>
              <a:t>Category 4 in &gt; 40kg/m2</a:t>
            </a:r>
          </a:p>
          <a:p>
            <a:r>
              <a:rPr lang="en-US" dirty="0"/>
              <a:t>Worse over 35 years of age</a:t>
            </a:r>
          </a:p>
        </p:txBody>
      </p:sp>
    </p:spTree>
    <p:extLst>
      <p:ext uri="{BB962C8B-B14F-4D97-AF65-F5344CB8AC3E}">
        <p14:creationId xmlns:p14="http://schemas.microsoft.com/office/powerpoint/2010/main" val="738683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Highly effective</a:t>
            </a:r>
          </a:p>
          <a:p>
            <a:r>
              <a:rPr lang="en-US" dirty="0"/>
              <a:t>A prospective cohort study reported no statistical difference in contraceptive failure between overweight/obese etonogestrel implant users</a:t>
            </a:r>
          </a:p>
          <a:p>
            <a:r>
              <a:rPr lang="en-US" dirty="0"/>
              <a:t>Etonogesteral levels are 30 to 60% lower in obese women but still in the contraceptive range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Bleeding and additional weight gain is another problem </a:t>
            </a:r>
          </a:p>
        </p:txBody>
      </p:sp>
    </p:spTree>
    <p:extLst>
      <p:ext uri="{BB962C8B-B14F-4D97-AF65-F5344CB8AC3E}">
        <p14:creationId xmlns:p14="http://schemas.microsoft.com/office/powerpoint/2010/main" val="3895175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587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422650"/>
            <a:ext cx="4940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5710">
            <a:off x="2222500" y="2400300"/>
            <a:ext cx="46990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358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IUCD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 weight gain</a:t>
            </a:r>
          </a:p>
          <a:p>
            <a:r>
              <a:rPr lang="en-US" dirty="0"/>
              <a:t>Not affected by weight</a:t>
            </a:r>
          </a:p>
          <a:p>
            <a:r>
              <a:rPr lang="en-US" dirty="0"/>
              <a:t>Visualizing the cervix can be a problem in obese women</a:t>
            </a:r>
          </a:p>
          <a:p>
            <a:r>
              <a:rPr lang="en-US" dirty="0"/>
              <a:t>Use condom over the tip to push vaginal walls aside</a:t>
            </a:r>
          </a:p>
          <a:p>
            <a:r>
              <a:rPr lang="en-US" dirty="0"/>
              <a:t>Ultrasound guided insertion maybe helpful</a:t>
            </a:r>
          </a:p>
          <a:p>
            <a:r>
              <a:rPr lang="en-US" dirty="0"/>
              <a:t>Bleeding an issue in the perimenopausal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5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Unintended pregnancy's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 sz="1800">
                <a:solidFill>
                  <a:srgbClr val="000000"/>
                </a:solidFill>
                <a:uFillTx/>
              </a:defRPr>
            </a:pPr>
            <a:endParaRPr lang="en-US" sz="2800" dirty="0"/>
          </a:p>
          <a:p>
            <a:r>
              <a:rPr lang="en-US" dirty="0"/>
              <a:t>121 million pregnancies in the world are unintended</a:t>
            </a:r>
          </a:p>
          <a:p>
            <a:r>
              <a:rPr lang="en-US" dirty="0"/>
              <a:t>2015 -2019 65% of pregnancies in          were unintended</a:t>
            </a:r>
          </a:p>
          <a:p>
            <a:r>
              <a:rPr lang="en-US" dirty="0"/>
              <a:t>36% ended in abortion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BB2F2-1E45-55D0-F274-4B9455EC7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6705600" y="3243613"/>
            <a:ext cx="555812" cy="370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0CBF4E-DEDD-73F1-414E-C57236ACEB0D}"/>
              </a:ext>
            </a:extLst>
          </p:cNvPr>
          <p:cNvSpPr txBox="1"/>
          <p:nvPr/>
        </p:nvSpPr>
        <p:spPr>
          <a:xfrm>
            <a:off x="125506" y="6126163"/>
            <a:ext cx="8169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State of World Population Report Focus on the Impact of Unintended</a:t>
            </a:r>
          </a:p>
          <a:p>
            <a:r>
              <a:rPr lang="en-ZA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Pregnancy on Women and Girls Department od Social Development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44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endometrial protection for hyperplasia</a:t>
            </a:r>
          </a:p>
          <a:p>
            <a:r>
              <a:rPr lang="en-US" dirty="0"/>
              <a:t>Has a high efficacy</a:t>
            </a:r>
          </a:p>
          <a:p>
            <a:r>
              <a:rPr lang="en-US" dirty="0"/>
              <a:t>No data that it needs to be changed earlier.</a:t>
            </a:r>
          </a:p>
          <a:p>
            <a:r>
              <a:rPr lang="en-US" dirty="0"/>
              <a:t>IS IT THE IDEAL</a:t>
            </a:r>
          </a:p>
          <a:p>
            <a:r>
              <a:rPr lang="en-US" dirty="0"/>
              <a:t>Good to use for progestogen in HRT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680" y="3578087"/>
            <a:ext cx="2979516" cy="29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30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data on breast cancer 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Dysphoria</a:t>
            </a:r>
          </a:p>
          <a:p>
            <a:r>
              <a:rPr lang="en-US" dirty="0"/>
              <a:t>Breast pain and swelling</a:t>
            </a:r>
          </a:p>
          <a:p>
            <a:r>
              <a:rPr lang="en-US" dirty="0"/>
              <a:t>Headache </a:t>
            </a:r>
          </a:p>
          <a:p>
            <a:r>
              <a:rPr lang="en-US" dirty="0"/>
              <a:t>Acne</a:t>
            </a:r>
          </a:p>
          <a:p>
            <a:r>
              <a:rPr lang="en-US" dirty="0"/>
              <a:t>Ovarian cysts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104" y="-25115"/>
            <a:ext cx="3766896" cy="21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1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F74A0-5663-F84F-972F-F7BBD4709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4" y="784249"/>
            <a:ext cx="9144000" cy="204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0CC1-64A1-0A4F-A253-B0EB0D60E258}"/>
              </a:ext>
            </a:extLst>
          </p:cNvPr>
          <p:cNvSpPr txBox="1"/>
          <p:nvPr/>
        </p:nvSpPr>
        <p:spPr>
          <a:xfrm>
            <a:off x="2743201" y="407608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1C86C-4767-F34F-AA73-159A8F3D9869}"/>
              </a:ext>
            </a:extLst>
          </p:cNvPr>
          <p:cNvSpPr txBox="1"/>
          <p:nvPr/>
        </p:nvSpPr>
        <p:spPr>
          <a:xfrm>
            <a:off x="534540" y="3058257"/>
            <a:ext cx="709937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chemeClr val="tx2"/>
                </a:solidFill>
              </a:rPr>
              <a:t>Post partum LARCs are of particular value during the pandemic</a:t>
            </a:r>
          </a:p>
          <a:p>
            <a:r>
              <a:rPr lang="en-GB" sz="2100" dirty="0">
                <a:solidFill>
                  <a:schemeClr val="tx2"/>
                </a:solidFill>
              </a:rPr>
              <a:t> given their failure rates due to independence and the fact that </a:t>
            </a:r>
          </a:p>
          <a:p>
            <a:r>
              <a:rPr lang="en-GB" sz="2100" dirty="0">
                <a:solidFill>
                  <a:schemeClr val="tx2"/>
                </a:solidFill>
              </a:rPr>
              <a:t>women do not need to return for constant re -  supplies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46F482-7914-F54D-894B-DE788862D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7" y="4655605"/>
            <a:ext cx="3183857" cy="1477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8FD218-D8D3-0A43-B573-AAFCA7BF8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36" y="5108725"/>
            <a:ext cx="22669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55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200BFD-2333-044F-9DBE-11BF6339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54" y="0"/>
            <a:ext cx="8544264" cy="164187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+mn-lt"/>
              </a:rPr>
              <a:t>Issues in a Pandemic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6D007-A6FD-C048-983C-BC25398F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1163"/>
            <a:ext cx="8016586" cy="4771310"/>
          </a:xfrm>
        </p:spPr>
        <p:txBody>
          <a:bodyPr>
            <a:normAutofit/>
          </a:bodyPr>
          <a:lstStyle/>
          <a:p>
            <a:r>
              <a:rPr lang="en-ZA" sz="2000" dirty="0">
                <a:solidFill>
                  <a:schemeClr val="tx2"/>
                </a:solidFill>
              </a:rPr>
              <a:t>Ebola epidemic in DRC, Sierra Leone, and Liberia, contraception and routine maternal health care dropped dramatically </a:t>
            </a:r>
          </a:p>
          <a:p>
            <a:endParaRPr lang="en-ZA" sz="2000" dirty="0">
              <a:solidFill>
                <a:schemeClr val="tx2"/>
              </a:solidFill>
            </a:endParaRPr>
          </a:p>
          <a:p>
            <a:r>
              <a:rPr lang="en-ZA" sz="2000" dirty="0">
                <a:solidFill>
                  <a:schemeClr val="tx2"/>
                </a:solidFill>
              </a:rPr>
              <a:t> Stock‐outs of contraceptive methods are a constant problem for practitioners </a:t>
            </a:r>
          </a:p>
          <a:p>
            <a:endParaRPr lang="en-ZA" sz="2000" dirty="0">
              <a:solidFill>
                <a:schemeClr val="tx2"/>
              </a:solidFill>
            </a:endParaRPr>
          </a:p>
          <a:p>
            <a:r>
              <a:rPr lang="en-ZA" sz="2000" dirty="0">
                <a:solidFill>
                  <a:schemeClr val="tx2"/>
                </a:solidFill>
              </a:rPr>
              <a:t>UNFPA estimated that 46 countries that usually receive supplies experienced stock‐outs of one or more modern methods, including:</a:t>
            </a:r>
          </a:p>
          <a:p>
            <a:pPr lvl="1"/>
            <a:r>
              <a:rPr lang="en-ZA" sz="1600" dirty="0">
                <a:solidFill>
                  <a:schemeClr val="tx2"/>
                </a:solidFill>
              </a:rPr>
              <a:t> Implants; depot medroxypro‐ gesterone acetate (DMPA) intramuscular (IM) and subcutaneous (SC)</a:t>
            </a:r>
          </a:p>
          <a:p>
            <a:pPr lvl="1"/>
            <a:r>
              <a:rPr lang="en-ZA" sz="1600" dirty="0">
                <a:solidFill>
                  <a:schemeClr val="tx2"/>
                </a:solidFill>
              </a:rPr>
              <a:t> Copper intrauterine devices </a:t>
            </a:r>
          </a:p>
          <a:p>
            <a:pPr lvl="1"/>
            <a:r>
              <a:rPr lang="en-ZA" sz="1600" dirty="0">
                <a:solidFill>
                  <a:schemeClr val="tx2"/>
                </a:solidFill>
              </a:rPr>
              <a:t>Oral contraceptive pills (combined and progestin only) </a:t>
            </a:r>
          </a:p>
          <a:p>
            <a:pPr lvl="1"/>
            <a:r>
              <a:rPr lang="en-ZA" sz="1600" dirty="0">
                <a:solidFill>
                  <a:schemeClr val="tx2"/>
                </a:solidFill>
              </a:rPr>
              <a:t>Condoms. 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77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EAA17B-1297-07D2-EFED-F8A5A50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66" y="2207897"/>
            <a:ext cx="7199068" cy="33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3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598D5-6BD1-F98B-3CC2-6728C4CF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2012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8F5A7-6A29-63BA-5073-A1A20C70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7041"/>
            <a:ext cx="4343400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4B3048-5D88-BE23-E73F-6D738C4A7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161241"/>
            <a:ext cx="6338794" cy="213096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B228D5C-7F0A-ED3F-81E6-BC7603908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9" y="3029884"/>
            <a:ext cx="3070222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6A02CE9-20C8-40A8-7907-2C570359F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2" y="3949755"/>
            <a:ext cx="2749363" cy="19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26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How to decrease Maternal 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Preventing early marriage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Preventing early pregnancy through sex education, increasing education opportunities, and economic and social support programs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u="sng" dirty="0">
                <a:ea typeface="+mn-ea"/>
                <a:cs typeface="+mn-cs"/>
              </a:rPr>
              <a:t>Increasing the use of contraception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Reducing coerced sex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Preventing unsafe abortion; and increasing the use and the safety of prenatal care, childbirth, and postpartum care programmed. </a:t>
            </a:r>
          </a:p>
        </p:txBody>
      </p:sp>
    </p:spTree>
    <p:extLst>
      <p:ext uri="{BB962C8B-B14F-4D97-AF65-F5344CB8AC3E}">
        <p14:creationId xmlns:p14="http://schemas.microsoft.com/office/powerpoint/2010/main" val="24842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3BC7E4-0944-854E-937D-7B7A0CF5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50850"/>
            <a:ext cx="7569200" cy="595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F291F-3D9F-EC4D-8269-A00F489B6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6" y="5254169"/>
            <a:ext cx="1738168" cy="10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</a:rPr>
              <a:t>Contraceptive method use in</a:t>
            </a:r>
            <a:r>
              <a:rPr lang="en-US" sz="3200" baseline="0" dirty="0">
                <a:solidFill>
                  <a:sysClr val="windowText" lastClr="000000"/>
                </a:solidFill>
              </a:rPr>
              <a:t> the private sector RSA</a:t>
            </a:r>
            <a:r>
              <a:rPr lang="en-US" sz="3200" dirty="0">
                <a:solidFill>
                  <a:sysClr val="windowText" lastClr="000000"/>
                </a:solidFill>
              </a:rPr>
              <a:t> - units</a:t>
            </a:r>
            <a:endParaRPr lang="en-US" sz="32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125696"/>
              </p:ext>
            </p:extLst>
          </p:nvPr>
        </p:nvGraphicFramePr>
        <p:xfrm>
          <a:off x="251520" y="1355688"/>
          <a:ext cx="8784976" cy="538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84632"/>
              </p:ext>
            </p:extLst>
          </p:nvPr>
        </p:nvGraphicFramePr>
        <p:xfrm>
          <a:off x="4572000" y="1700808"/>
          <a:ext cx="3816424" cy="440148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1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61.9%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20.5%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12.9%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2.3%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1.8%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0.3%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0.2%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0.1%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3573016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6 769 336</a:t>
            </a:r>
          </a:p>
          <a:p>
            <a:pPr algn="ctr"/>
            <a:r>
              <a:rPr lang="en-US" sz="2800" b="1" dirty="0"/>
              <a:t>units</a:t>
            </a:r>
          </a:p>
        </p:txBody>
      </p:sp>
    </p:spTree>
    <p:extLst>
      <p:ext uri="{BB962C8B-B14F-4D97-AF65-F5344CB8AC3E}">
        <p14:creationId xmlns:p14="http://schemas.microsoft.com/office/powerpoint/2010/main" val="231815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2CA9C7-ACA4-BC4E-8A9A-CC438FDF3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73" y="3558207"/>
            <a:ext cx="8782806" cy="184411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EF5B7-B29A-3A42-A697-0CB515EC3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8" y="1924050"/>
            <a:ext cx="7781925" cy="1504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138B9-9D6B-8A46-B000-8CFC64E1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8" y="1123702"/>
            <a:ext cx="5357192" cy="610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4A552-5157-D7C8-31D4-26D416863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36" y="0"/>
            <a:ext cx="2787650" cy="7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2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9A6D5-5596-BB48-A5B6-6C1528C3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3287"/>
            <a:ext cx="9144000" cy="1825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A401C-4CA3-C344-AD11-D829AE33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705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6C30E-EBCA-AB45-B07D-E62DDC8CE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31382"/>
            <a:ext cx="9144000" cy="1090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1E30C-502D-4A7B-C72D-4C06BDFEE3A6}"/>
              </a:ext>
            </a:extLst>
          </p:cNvPr>
          <p:cNvSpPr txBox="1"/>
          <p:nvPr/>
        </p:nvSpPr>
        <p:spPr>
          <a:xfrm>
            <a:off x="2038865" y="459843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MS PGothic" charset="0"/>
              </a:rPr>
              <a:t>934 to girls under 14 </a:t>
            </a:r>
          </a:p>
        </p:txBody>
      </p:sp>
    </p:spTree>
    <p:extLst>
      <p:ext uri="{BB962C8B-B14F-4D97-AF65-F5344CB8AC3E}">
        <p14:creationId xmlns:p14="http://schemas.microsoft.com/office/powerpoint/2010/main" val="28096851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2063</TotalTime>
  <Words>1018</Words>
  <Application>Microsoft Macintosh PowerPoint</Application>
  <PresentationFormat>On-screen Show (4:3)</PresentationFormat>
  <Paragraphs>177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Open Sans</vt:lpstr>
      <vt:lpstr>Default Theme</vt:lpstr>
      <vt:lpstr>“Contraception through the phases of her life – not one-size-fits-all” WHATS NEW .</vt:lpstr>
      <vt:lpstr>Disclosures</vt:lpstr>
      <vt:lpstr>Unintended pregnancy's</vt:lpstr>
      <vt:lpstr>PowerPoint Presentation</vt:lpstr>
      <vt:lpstr>How to decrease Maternal  Mortality</vt:lpstr>
      <vt:lpstr>PowerPoint Presentation</vt:lpstr>
      <vt:lpstr>Contraceptive method use in the private sector RSA - units</vt:lpstr>
      <vt:lpstr>PowerPoint Presentation</vt:lpstr>
      <vt:lpstr>PowerPoint Presentation</vt:lpstr>
      <vt:lpstr>Considerations in Adolescence</vt:lpstr>
      <vt:lpstr>PowerPoint Presentation</vt:lpstr>
      <vt:lpstr>Advantages of a LARC</vt:lpstr>
      <vt:lpstr>LARC _Contraceptives to consider</vt:lpstr>
      <vt:lpstr>DEPO PROVERA </vt:lpstr>
      <vt:lpstr>Oral Contraceptives</vt:lpstr>
      <vt:lpstr>Health Benefits of oral contraceptives</vt:lpstr>
      <vt:lpstr>Which oral contraceptive to use</vt:lpstr>
      <vt:lpstr>Emergency contraception</vt:lpstr>
      <vt:lpstr>Older reproductive age</vt:lpstr>
      <vt:lpstr>Age is but a number</vt:lpstr>
      <vt:lpstr>COC benefits</vt:lpstr>
      <vt:lpstr>Which one?</vt:lpstr>
      <vt:lpstr>When to stop the oral contraceptive?</vt:lpstr>
      <vt:lpstr>Progestogin only Pill</vt:lpstr>
      <vt:lpstr>Does weight matter</vt:lpstr>
      <vt:lpstr>OC pill</vt:lpstr>
      <vt:lpstr>Implanon</vt:lpstr>
      <vt:lpstr>PowerPoint Presentation</vt:lpstr>
      <vt:lpstr>Copper IUCD</vt:lpstr>
      <vt:lpstr>Mirena</vt:lpstr>
      <vt:lpstr>PowerPoint Presentation</vt:lpstr>
      <vt:lpstr>PowerPoint Presentation</vt:lpstr>
      <vt:lpstr>Issues in a Pandemic </vt:lpstr>
      <vt:lpstr>Bottom Line</vt:lpstr>
    </vt:vector>
  </TitlesOfParts>
  <Company>SMITH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Trudy Smith</dc:creator>
  <cp:lastModifiedBy>Trudy Smith</cp:lastModifiedBy>
  <cp:revision>29</cp:revision>
  <dcterms:created xsi:type="dcterms:W3CDTF">2015-07-27T18:26:48Z</dcterms:created>
  <dcterms:modified xsi:type="dcterms:W3CDTF">2022-10-01T16:23:22Z</dcterms:modified>
</cp:coreProperties>
</file>