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1"/>
  </p:notesMasterIdLst>
  <p:sldIdLst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92" r:id="rId18"/>
    <p:sldId id="290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10/4/2022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AD/HD in General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Dr David Benn </a:t>
            </a:r>
          </a:p>
          <a:p>
            <a:pPr algn="l"/>
            <a:r>
              <a:rPr lang="en-US" sz="1800" dirty="0"/>
              <a:t>M Med (Psych)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3837-D8C4-F59E-E33C-473C5CFA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Diagnosis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5B39D-3391-9E5D-6954-9A998230A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913" y="2076450"/>
            <a:ext cx="7987643" cy="3714749"/>
          </a:xfrm>
        </p:spPr>
        <p:txBody>
          <a:bodyPr>
            <a:normAutofit lnSpcReduction="10000"/>
          </a:bodyPr>
          <a:lstStyle/>
          <a:p>
            <a:r>
              <a:rPr lang="en-ZA" dirty="0"/>
              <a:t>Rating Scales – open-source (SNAP)</a:t>
            </a:r>
          </a:p>
          <a:p>
            <a:r>
              <a:rPr lang="en-ZA" dirty="0"/>
              <a:t>Physical Examination: </a:t>
            </a:r>
          </a:p>
          <a:p>
            <a:pPr lvl="1"/>
            <a:r>
              <a:rPr lang="en-ZA" dirty="0"/>
              <a:t>ENT</a:t>
            </a:r>
          </a:p>
          <a:p>
            <a:pPr lvl="1"/>
            <a:r>
              <a:rPr lang="en-ZA" dirty="0"/>
              <a:t>Neurological (Soft signs and injuries)</a:t>
            </a:r>
          </a:p>
          <a:p>
            <a:r>
              <a:rPr lang="en-ZA" dirty="0"/>
              <a:t>Special Investigations:</a:t>
            </a:r>
          </a:p>
          <a:p>
            <a:pPr lvl="1"/>
            <a:r>
              <a:rPr lang="en-ZA" dirty="0"/>
              <a:t>Hearing </a:t>
            </a:r>
          </a:p>
          <a:p>
            <a:pPr lvl="1"/>
            <a:r>
              <a:rPr lang="en-ZA" dirty="0"/>
              <a:t>Vision</a:t>
            </a:r>
          </a:p>
          <a:p>
            <a:pPr lvl="1"/>
            <a:r>
              <a:rPr lang="en-ZA" dirty="0"/>
              <a:t>EEG and Brain Scans if indicated</a:t>
            </a:r>
          </a:p>
        </p:txBody>
      </p:sp>
    </p:spTree>
    <p:extLst>
      <p:ext uri="{BB962C8B-B14F-4D97-AF65-F5344CB8AC3E}">
        <p14:creationId xmlns:p14="http://schemas.microsoft.com/office/powerpoint/2010/main" val="3397529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A8CBE-6659-B58A-B381-59BC6223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Co-morbidities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C3687-69EB-4FB0-4EB9-02259F01C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9547" y="2076450"/>
            <a:ext cx="7295323" cy="3714749"/>
          </a:xfrm>
        </p:spPr>
        <p:txBody>
          <a:bodyPr/>
          <a:lstStyle/>
          <a:p>
            <a:r>
              <a:rPr lang="en-ZA" dirty="0"/>
              <a:t>Anxiety Disorders</a:t>
            </a:r>
          </a:p>
          <a:p>
            <a:r>
              <a:rPr lang="en-ZA" dirty="0"/>
              <a:t>Mood Disorders</a:t>
            </a:r>
          </a:p>
          <a:p>
            <a:r>
              <a:rPr lang="en-ZA" dirty="0"/>
              <a:t>Conduct Disorder</a:t>
            </a:r>
          </a:p>
          <a:p>
            <a:r>
              <a:rPr lang="en-ZA" dirty="0"/>
              <a:t>ODD – Some are anxious and they are refusing to do what makes them anxious.</a:t>
            </a:r>
          </a:p>
          <a:p>
            <a:r>
              <a:rPr lang="en-ZA" dirty="0"/>
              <a:t>Learning Disabilities</a:t>
            </a:r>
          </a:p>
        </p:txBody>
      </p:sp>
    </p:spTree>
    <p:extLst>
      <p:ext uri="{BB962C8B-B14F-4D97-AF65-F5344CB8AC3E}">
        <p14:creationId xmlns:p14="http://schemas.microsoft.com/office/powerpoint/2010/main" val="376968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CBFA-F12E-1232-C42F-9B324FCE2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Co-morbidities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84DB5-55C1-B0C8-489B-8E52EDEEB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171950"/>
          </a:xfrm>
        </p:spPr>
        <p:txBody>
          <a:bodyPr>
            <a:normAutofit/>
          </a:bodyPr>
          <a:lstStyle/>
          <a:p>
            <a:r>
              <a:rPr lang="en-ZA" dirty="0"/>
              <a:t>Visual Perceptual Disorders </a:t>
            </a:r>
            <a:r>
              <a:rPr lang="en-ZA" dirty="0" err="1"/>
              <a:t>eg</a:t>
            </a:r>
            <a:r>
              <a:rPr lang="en-ZA" dirty="0"/>
              <a:t> Dyslexia</a:t>
            </a:r>
          </a:p>
          <a:p>
            <a:pPr marL="450000" lvl="1" indent="0">
              <a:buNone/>
            </a:pPr>
            <a:r>
              <a:rPr lang="en-ZA" dirty="0"/>
              <a:t>To be able to read you need:</a:t>
            </a:r>
          </a:p>
          <a:p>
            <a:pPr lvl="1"/>
            <a:r>
              <a:rPr lang="en-ZA" dirty="0"/>
              <a:t>Normal vision</a:t>
            </a:r>
          </a:p>
          <a:p>
            <a:pPr lvl="1"/>
            <a:r>
              <a:rPr lang="en-ZA" dirty="0"/>
              <a:t>Normal Hearing (to be able to match letters to sounds) - Phonics</a:t>
            </a:r>
          </a:p>
          <a:p>
            <a:pPr lvl="1"/>
            <a:r>
              <a:rPr lang="en-ZA" dirty="0"/>
              <a:t>The ability to identify shapes</a:t>
            </a:r>
          </a:p>
          <a:p>
            <a:pPr lvl="1"/>
            <a:r>
              <a:rPr lang="en-ZA" dirty="0"/>
              <a:t>The ability to arrange the shapes (letters) into the correct sequence.</a:t>
            </a:r>
          </a:p>
          <a:p>
            <a:r>
              <a:rPr lang="en-ZA" dirty="0"/>
              <a:t>Auditory Perceptual Disorders </a:t>
            </a:r>
            <a:r>
              <a:rPr lang="en-ZA" dirty="0" err="1"/>
              <a:t>eg</a:t>
            </a:r>
            <a:r>
              <a:rPr lang="en-ZA" dirty="0"/>
              <a:t> Central Auditory Processing Disorder</a:t>
            </a:r>
          </a:p>
          <a:p>
            <a:r>
              <a:rPr lang="en-ZA" dirty="0"/>
              <a:t>Dyscalculia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37459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60D78-551B-7CFE-8254-D37AF74E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Prescribing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4322D-F76F-469B-C4A2-9710F19F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ZA" dirty="0"/>
              <a:t>In 1982, (When I first became involved with the treatment of ADHD) the list of ADHD medications registered for ADHD in South Africa was as follows:</a:t>
            </a:r>
          </a:p>
          <a:p>
            <a:endParaRPr lang="en-ZA" dirty="0"/>
          </a:p>
          <a:p>
            <a:r>
              <a:rPr lang="en-ZA" dirty="0"/>
              <a:t>Methylphenidate </a:t>
            </a:r>
          </a:p>
          <a:p>
            <a:pPr lvl="2"/>
            <a:r>
              <a:rPr lang="en-ZA"/>
              <a:t>Short-Acting 10mg tabs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57341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634C-864F-7A2A-76E8-80155A98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Prescribing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65CEA-7908-124E-2324-2D84ECAFE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n-ZA" dirty="0"/>
              <a:t>History of Methylphenidate:</a:t>
            </a:r>
          </a:p>
          <a:p>
            <a:r>
              <a:rPr lang="en-ZA" dirty="0"/>
              <a:t>First registered in Switzerland in 1955</a:t>
            </a:r>
          </a:p>
          <a:p>
            <a:r>
              <a:rPr lang="en-ZA" dirty="0"/>
              <a:t>The first non-amphetamine stimulant</a:t>
            </a:r>
          </a:p>
          <a:p>
            <a:r>
              <a:rPr lang="en-ZA" dirty="0"/>
              <a:t>The inventor’s wife’s name was Rita – hence Ritalin or </a:t>
            </a:r>
            <a:r>
              <a:rPr lang="en-ZA" dirty="0" err="1"/>
              <a:t>Ritalen</a:t>
            </a:r>
            <a:endParaRPr lang="en-ZA" dirty="0"/>
          </a:p>
          <a:p>
            <a:r>
              <a:rPr lang="en-ZA" dirty="0"/>
              <a:t>In the early 1950s Amphetamines were being used for what we now see as ADHD.</a:t>
            </a:r>
          </a:p>
          <a:p>
            <a:r>
              <a:rPr lang="en-ZA" dirty="0"/>
              <a:t>Methylphenidate, as a non-amphetamine  became the drug of choice.</a:t>
            </a:r>
          </a:p>
          <a:p>
            <a:r>
              <a:rPr lang="en-ZA" dirty="0"/>
              <a:t>Methylphenidate first became available in South Africa in </a:t>
            </a:r>
            <a:r>
              <a:rPr lang="en-ZA"/>
              <a:t>the late 1960s.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5159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6959-9DE5-0D3F-2BB0-D16F5308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99661"/>
            <a:ext cx="10353762" cy="1257300"/>
          </a:xfrm>
        </p:spPr>
        <p:txBody>
          <a:bodyPr/>
          <a:lstStyle/>
          <a:p>
            <a:r>
              <a:rPr lang="en-ZA" dirty="0"/>
              <a:t>Prescribing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51639-FD30-372C-46CC-2F3D7BB5E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284593"/>
          </a:xfrm>
        </p:spPr>
        <p:txBody>
          <a:bodyPr/>
          <a:lstStyle/>
          <a:p>
            <a:pPr marL="36900" indent="0">
              <a:buNone/>
            </a:pPr>
            <a:r>
              <a:rPr lang="en-ZA" dirty="0"/>
              <a:t>Medications registered for ADHD and available in South Africa in 2022:</a:t>
            </a:r>
          </a:p>
          <a:p>
            <a:pPr marL="36900" indent="0">
              <a:buNone/>
            </a:pPr>
            <a:r>
              <a:rPr lang="en-ZA" dirty="0"/>
              <a:t>Stimulant drugs:</a:t>
            </a:r>
          </a:p>
          <a:p>
            <a:r>
              <a:rPr lang="en-ZA" dirty="0"/>
              <a:t>Methylphenidate</a:t>
            </a:r>
          </a:p>
          <a:p>
            <a:pPr lvl="1"/>
            <a:r>
              <a:rPr lang="en-ZA" dirty="0"/>
              <a:t>Sort-acting</a:t>
            </a:r>
          </a:p>
          <a:p>
            <a:pPr lvl="1"/>
            <a:r>
              <a:rPr lang="en-ZA" dirty="0"/>
              <a:t>Intermediate-acting</a:t>
            </a:r>
          </a:p>
          <a:p>
            <a:pPr lvl="1"/>
            <a:r>
              <a:rPr lang="en-ZA" dirty="0"/>
              <a:t>Long-acting (Slow-Release)</a:t>
            </a:r>
          </a:p>
          <a:p>
            <a:r>
              <a:rPr lang="en-ZA" dirty="0"/>
              <a:t>Dexamphetamine</a:t>
            </a:r>
          </a:p>
          <a:p>
            <a:r>
              <a:rPr lang="en-ZA" dirty="0" err="1"/>
              <a:t>Lisdexamphetamine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3052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43EE1-B839-C1C6-52EC-16378189B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Prescribing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F96CA-168B-1358-5AE9-4C2C519BF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435" y="2076450"/>
            <a:ext cx="6927574" cy="3714749"/>
          </a:xfrm>
        </p:spPr>
        <p:txBody>
          <a:bodyPr/>
          <a:lstStyle/>
          <a:p>
            <a:pPr marL="36900" indent="0">
              <a:buNone/>
            </a:pPr>
            <a:r>
              <a:rPr lang="en-ZA" dirty="0"/>
              <a:t>Non-Stimulants registered for ADHD in South Africa:</a:t>
            </a:r>
          </a:p>
          <a:p>
            <a:r>
              <a:rPr lang="en-ZA" dirty="0"/>
              <a:t>Atomoxetine</a:t>
            </a:r>
          </a:p>
          <a:p>
            <a:pPr lvl="1"/>
            <a:r>
              <a:rPr lang="en-ZA" dirty="0"/>
              <a:t>A pure Nor-adrenergic reuptake inhibitor</a:t>
            </a:r>
          </a:p>
          <a:p>
            <a:pPr lvl="1"/>
            <a:r>
              <a:rPr lang="en-ZA" dirty="0"/>
              <a:t>No direct </a:t>
            </a:r>
            <a:r>
              <a:rPr lang="en-ZA" dirty="0" err="1"/>
              <a:t>Dopamergic</a:t>
            </a:r>
            <a:r>
              <a:rPr lang="en-ZA" dirty="0"/>
              <a:t> effect</a:t>
            </a:r>
          </a:p>
          <a:p>
            <a:pPr lvl="1"/>
            <a:r>
              <a:rPr lang="en-ZA" dirty="0"/>
              <a:t>Onset of action is much slower than </a:t>
            </a:r>
            <a:r>
              <a:rPr lang="en-ZA" dirty="0" err="1"/>
              <a:t>stimulans</a:t>
            </a:r>
            <a:endParaRPr lang="en-ZA" dirty="0"/>
          </a:p>
          <a:p>
            <a:pPr lvl="1"/>
            <a:r>
              <a:rPr lang="en-ZA" dirty="0"/>
              <a:t>Efficacy overall is lower than for stimulants, but works brilliantly for some.</a:t>
            </a:r>
          </a:p>
        </p:txBody>
      </p:sp>
    </p:spTree>
    <p:extLst>
      <p:ext uri="{BB962C8B-B14F-4D97-AF65-F5344CB8AC3E}">
        <p14:creationId xmlns:p14="http://schemas.microsoft.com/office/powerpoint/2010/main" val="735331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765F4-63F0-181B-977F-B9BB8534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Prescribing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F608A-CA71-7525-2C3A-D8914BCF0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aim is to help the patient </a:t>
            </a:r>
          </a:p>
          <a:p>
            <a:r>
              <a:rPr lang="en-ZA" dirty="0"/>
              <a:t>This is NOT to make the lives of parents, teachers, therapists and other caregivers easier.  This may be a secondary benefit.</a:t>
            </a:r>
          </a:p>
          <a:p>
            <a:r>
              <a:rPr lang="en-ZA" dirty="0"/>
              <a:t>Therefore, always check with the patient.</a:t>
            </a:r>
          </a:p>
        </p:txBody>
      </p:sp>
    </p:spTree>
    <p:extLst>
      <p:ext uri="{BB962C8B-B14F-4D97-AF65-F5344CB8AC3E}">
        <p14:creationId xmlns:p14="http://schemas.microsoft.com/office/powerpoint/2010/main" val="239588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B8AC-A0D9-8206-4288-CE6C40F5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Prescribing 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04893-4BCE-31C7-F15B-DB539AD6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49"/>
            <a:ext cx="10353762" cy="4364107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ZA" dirty="0"/>
              <a:t>My recommended approach to initiating treatment in a pre-pubertal child:</a:t>
            </a:r>
          </a:p>
          <a:p>
            <a:r>
              <a:rPr lang="en-ZA" dirty="0"/>
              <a:t>A single dose of short-acting Methylphenidate (MPH)</a:t>
            </a:r>
          </a:p>
          <a:p>
            <a:pPr lvl="1"/>
            <a:r>
              <a:rPr lang="en-ZA" dirty="0"/>
              <a:t>This is flexible as the dose is easily adjusted but the duration of action may be too short</a:t>
            </a:r>
          </a:p>
          <a:p>
            <a:pPr lvl="1"/>
            <a:r>
              <a:rPr lang="en-ZA" dirty="0"/>
              <a:t>Give the first dose on a weekend so that the parent is present</a:t>
            </a:r>
          </a:p>
          <a:p>
            <a:pPr lvl="1"/>
            <a:r>
              <a:rPr lang="en-ZA" dirty="0"/>
              <a:t>Continue for a month (unless there are unacceptable side-effects)</a:t>
            </a:r>
          </a:p>
          <a:p>
            <a:r>
              <a:rPr lang="en-ZA" dirty="0"/>
              <a:t>On follow up:</a:t>
            </a:r>
          </a:p>
          <a:p>
            <a:pPr lvl="1"/>
            <a:r>
              <a:rPr lang="en-ZA" dirty="0"/>
              <a:t>Ask the child what he/she thinks</a:t>
            </a:r>
          </a:p>
          <a:p>
            <a:pPr lvl="1"/>
            <a:r>
              <a:rPr lang="en-ZA" dirty="0"/>
              <a:t>Then ask the parents</a:t>
            </a:r>
          </a:p>
          <a:p>
            <a:pPr lvl="1"/>
            <a:r>
              <a:rPr lang="en-ZA" dirty="0"/>
              <a:t>Then look at the comparative rating scale.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66430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0F1B1-F380-B300-CB3D-3940EAE9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Prescribing 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8862F-DCC2-430F-7FF9-A65676353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403863"/>
          </a:xfrm>
        </p:spPr>
        <p:txBody>
          <a:bodyPr/>
          <a:lstStyle/>
          <a:p>
            <a:pPr marL="36900" indent="0">
              <a:buNone/>
            </a:pPr>
            <a:r>
              <a:rPr lang="en-ZA" dirty="0"/>
              <a:t>Optimizing the dose:</a:t>
            </a:r>
          </a:p>
          <a:p>
            <a:r>
              <a:rPr lang="en-ZA" dirty="0"/>
              <a:t>Top-ups of short-acting MPH (Ritalin or Methylphenidate Douglas)</a:t>
            </a:r>
          </a:p>
          <a:p>
            <a:r>
              <a:rPr lang="en-ZA" dirty="0"/>
              <a:t>Use of an Intermediate acting MPH (Ritalin LA or </a:t>
            </a:r>
            <a:r>
              <a:rPr lang="en-ZA" dirty="0" err="1"/>
              <a:t>Medikinet</a:t>
            </a:r>
            <a:r>
              <a:rPr lang="en-ZA" dirty="0"/>
              <a:t>)</a:t>
            </a:r>
          </a:p>
          <a:p>
            <a:r>
              <a:rPr lang="en-ZA" dirty="0"/>
              <a:t>Use of a long-acting MPH (</a:t>
            </a:r>
            <a:r>
              <a:rPr lang="en-ZA" dirty="0" err="1"/>
              <a:t>Concerta</a:t>
            </a:r>
            <a:r>
              <a:rPr lang="en-ZA" dirty="0"/>
              <a:t> and the many generics)</a:t>
            </a:r>
          </a:p>
          <a:p>
            <a:r>
              <a:rPr lang="en-ZA" dirty="0"/>
              <a:t>It may be necessary to titrate the dose up as the child grows.  Tolerance does occasionally occur.</a:t>
            </a:r>
          </a:p>
          <a:p>
            <a:r>
              <a:rPr lang="en-ZA" dirty="0"/>
              <a:t>Should there be “drug holidays”?</a:t>
            </a:r>
          </a:p>
          <a:p>
            <a:r>
              <a:rPr lang="en-ZA" dirty="0"/>
              <a:t>How long should drug treatment continue?</a:t>
            </a:r>
          </a:p>
        </p:txBody>
      </p:sp>
    </p:spTree>
    <p:extLst>
      <p:ext uri="{BB962C8B-B14F-4D97-AF65-F5344CB8AC3E}">
        <p14:creationId xmlns:p14="http://schemas.microsoft.com/office/powerpoint/2010/main" val="17594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75D4-A6B0-D295-7848-2DC7A966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History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91906-48A1-B893-1F1F-ED4DA5AA5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1775 – </a:t>
            </a:r>
            <a:r>
              <a:rPr lang="en-ZA" dirty="0" err="1"/>
              <a:t>Welkard</a:t>
            </a:r>
            <a:endParaRPr lang="en-ZA" dirty="0"/>
          </a:p>
          <a:p>
            <a:r>
              <a:rPr lang="en-ZA" dirty="0"/>
              <a:t>1795 – Creighton</a:t>
            </a:r>
          </a:p>
          <a:p>
            <a:r>
              <a:rPr lang="en-ZA" dirty="0"/>
              <a:t>1904 – Brain Damage Syndrome</a:t>
            </a:r>
          </a:p>
          <a:p>
            <a:r>
              <a:rPr lang="en-ZA" dirty="0"/>
              <a:t>1960s – Minimal Brain Dysfunction  (MBD)</a:t>
            </a:r>
          </a:p>
          <a:p>
            <a:r>
              <a:rPr lang="en-ZA" dirty="0"/>
              <a:t>1980 – DSM III – ADD with Hyperactivity and ADD without Hyperactivity</a:t>
            </a:r>
          </a:p>
          <a:p>
            <a:r>
              <a:rPr lang="en-ZA" dirty="0"/>
              <a:t>1987 – DSM IIIR – Attention Deficit Hyperactivity Disorder (ADHD)</a:t>
            </a:r>
          </a:p>
        </p:txBody>
      </p:sp>
    </p:spTree>
    <p:extLst>
      <p:ext uri="{BB962C8B-B14F-4D97-AF65-F5344CB8AC3E}">
        <p14:creationId xmlns:p14="http://schemas.microsoft.com/office/powerpoint/2010/main" val="2185863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C660-6097-D9D4-2F03-87DB28B1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Prescribing VII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8B2DA-D7F6-E3A3-BF92-07FFA0DC1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095750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ZA" dirty="0"/>
              <a:t>The use of Atomoxetine:</a:t>
            </a:r>
          </a:p>
          <a:p>
            <a:r>
              <a:rPr lang="en-ZA" dirty="0"/>
              <a:t>It is usually seen as a second-line drug but can be used first line</a:t>
            </a:r>
          </a:p>
          <a:p>
            <a:pPr lvl="1"/>
            <a:r>
              <a:rPr lang="en-ZA" dirty="0"/>
              <a:t>For very hyperactive children where you need 24 h cover</a:t>
            </a:r>
          </a:p>
          <a:p>
            <a:pPr lvl="1"/>
            <a:r>
              <a:rPr lang="en-ZA" dirty="0"/>
              <a:t>For very anxious children</a:t>
            </a:r>
          </a:p>
          <a:p>
            <a:pPr lvl="1"/>
            <a:r>
              <a:rPr lang="en-ZA" dirty="0"/>
              <a:t>Children with a history of motor tics</a:t>
            </a:r>
          </a:p>
          <a:p>
            <a:r>
              <a:rPr lang="en-ZA" dirty="0"/>
              <a:t>It is most often used after failure on stimulants, or where there are severe side-effects.</a:t>
            </a:r>
          </a:p>
          <a:p>
            <a:r>
              <a:rPr lang="en-ZA" dirty="0"/>
              <a:t> Dosing: Start with a low dose for 2 weeks then increase to just over 1mg per kilogram per day. </a:t>
            </a:r>
          </a:p>
          <a:p>
            <a:r>
              <a:rPr lang="en-ZA" dirty="0"/>
              <a:t>Be patient – full response from about week 4.</a:t>
            </a:r>
          </a:p>
        </p:txBody>
      </p:sp>
    </p:spTree>
    <p:extLst>
      <p:ext uri="{BB962C8B-B14F-4D97-AF65-F5344CB8AC3E}">
        <p14:creationId xmlns:p14="http://schemas.microsoft.com/office/powerpoint/2010/main" val="1819803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90DAD-913D-887D-A26B-26528265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Prescribing VIII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54341-7FCF-73AB-8C8F-E32640EDA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ZA" dirty="0"/>
              <a:t>The new alternative drugs:</a:t>
            </a:r>
          </a:p>
          <a:p>
            <a:r>
              <a:rPr lang="en-ZA" dirty="0" err="1"/>
              <a:t>Lisdexamphetamine</a:t>
            </a:r>
            <a:endParaRPr lang="en-ZA" dirty="0"/>
          </a:p>
          <a:p>
            <a:pPr lvl="1"/>
            <a:r>
              <a:rPr lang="en-ZA" dirty="0"/>
              <a:t>A pre-amphetamine</a:t>
            </a:r>
          </a:p>
          <a:p>
            <a:pPr lvl="1"/>
            <a:r>
              <a:rPr lang="en-ZA" dirty="0"/>
              <a:t>Registered for 3</a:t>
            </a:r>
            <a:r>
              <a:rPr lang="en-ZA" baseline="30000" dirty="0"/>
              <a:t>rd</a:t>
            </a:r>
            <a:r>
              <a:rPr lang="en-ZA" dirty="0"/>
              <a:t> line use after MPH and ATX fail</a:t>
            </a:r>
          </a:p>
          <a:p>
            <a:pPr lvl="1"/>
            <a:r>
              <a:rPr lang="en-ZA" dirty="0"/>
              <a:t>Limited range of doses (30, 50 and 70mg)</a:t>
            </a:r>
          </a:p>
          <a:p>
            <a:pPr lvl="1"/>
            <a:r>
              <a:rPr lang="en-ZA" dirty="0"/>
              <a:t>Inherently long-acting</a:t>
            </a:r>
          </a:p>
          <a:p>
            <a:pPr lvl="1"/>
            <a:r>
              <a:rPr lang="en-ZA" dirty="0"/>
              <a:t>Less likely to cause/aggravate anxiety</a:t>
            </a:r>
          </a:p>
        </p:txBody>
      </p:sp>
    </p:spTree>
    <p:extLst>
      <p:ext uri="{BB962C8B-B14F-4D97-AF65-F5344CB8AC3E}">
        <p14:creationId xmlns:p14="http://schemas.microsoft.com/office/powerpoint/2010/main" val="3649324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14A17-BF06-CFDA-CBE8-1925BEE0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Prescribing 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714AA-4BD8-2AA6-92B6-10B7CB9B7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ZA" dirty="0"/>
              <a:t>Dexamphetamine:</a:t>
            </a:r>
          </a:p>
          <a:p>
            <a:r>
              <a:rPr lang="en-ZA" dirty="0"/>
              <a:t>This has been a Schedule 7 drug since I can remember, but was registered about 6 months ago for children 6-18 years old with ADHD. (</a:t>
            </a:r>
            <a:r>
              <a:rPr lang="en-ZA" dirty="0" err="1"/>
              <a:t>Amfexa</a:t>
            </a:r>
            <a:r>
              <a:rPr lang="en-ZA" dirty="0"/>
              <a:t>)</a:t>
            </a:r>
          </a:p>
          <a:p>
            <a:r>
              <a:rPr lang="en-ZA" dirty="0" err="1"/>
              <a:t>Medikinet</a:t>
            </a:r>
            <a:r>
              <a:rPr lang="en-ZA" dirty="0"/>
              <a:t>. Not a generic, but an original product, similar to Ritalin LA with a </a:t>
            </a:r>
            <a:r>
              <a:rPr lang="en-ZA"/>
              <a:t>wider range of doses.</a:t>
            </a:r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1423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74058-C724-017B-FF91-1F9D8DB20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Prescribing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E031E-78E0-DDC0-4D44-58332E140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452" y="2076450"/>
            <a:ext cx="6520070" cy="3714749"/>
          </a:xfrm>
        </p:spPr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en-ZA" sz="2600" dirty="0"/>
              <a:t>Side-Effects – Methylphenidate / </a:t>
            </a:r>
            <a:r>
              <a:rPr lang="en-ZA" sz="2600" dirty="0" err="1"/>
              <a:t>Lisdexamphetamine</a:t>
            </a:r>
            <a:r>
              <a:rPr lang="en-ZA" sz="2600" dirty="0"/>
              <a:t> and Dexamphetamine:</a:t>
            </a:r>
          </a:p>
          <a:p>
            <a:r>
              <a:rPr lang="en-ZA" dirty="0"/>
              <a:t>Appetite loss (up to 66% of patients)</a:t>
            </a:r>
          </a:p>
          <a:p>
            <a:r>
              <a:rPr lang="en-ZA" dirty="0"/>
              <a:t> Nausea and abdominal pain</a:t>
            </a:r>
          </a:p>
          <a:p>
            <a:r>
              <a:rPr lang="en-ZA" dirty="0"/>
              <a:t>Zoning out (Emotional blunting)</a:t>
            </a:r>
          </a:p>
          <a:p>
            <a:r>
              <a:rPr lang="en-ZA" dirty="0"/>
              <a:t>Anxiety (Less with </a:t>
            </a:r>
            <a:r>
              <a:rPr lang="en-ZA" dirty="0" err="1"/>
              <a:t>Lisdexamphetamine</a:t>
            </a:r>
            <a:r>
              <a:rPr lang="en-ZA" dirty="0"/>
              <a:t>)</a:t>
            </a:r>
          </a:p>
          <a:p>
            <a:r>
              <a:rPr lang="en-ZA" dirty="0"/>
              <a:t>Increased heart rate and BP</a:t>
            </a:r>
          </a:p>
          <a:p>
            <a:r>
              <a:rPr lang="en-ZA" dirty="0"/>
              <a:t>Motor Tics</a:t>
            </a:r>
          </a:p>
          <a:p>
            <a:r>
              <a:rPr lang="en-ZA" dirty="0"/>
              <a:t>Growth retardation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10715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987D-E4BA-6A67-3244-84EBB285A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Prescribing XI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6D76-03A1-77FB-2C4B-E7E84F739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9974" y="2076450"/>
            <a:ext cx="5814392" cy="3714749"/>
          </a:xfrm>
        </p:spPr>
        <p:txBody>
          <a:bodyPr/>
          <a:lstStyle/>
          <a:p>
            <a:pPr marL="36900" indent="0">
              <a:buNone/>
            </a:pPr>
            <a:r>
              <a:rPr lang="en-ZA" sz="2800" dirty="0"/>
              <a:t>Side effects – Atomoxetine:</a:t>
            </a:r>
          </a:p>
          <a:p>
            <a:r>
              <a:rPr lang="en-ZA" dirty="0"/>
              <a:t>Nausea, vomiting and G-O Reflux</a:t>
            </a:r>
          </a:p>
          <a:p>
            <a:r>
              <a:rPr lang="en-ZA" dirty="0"/>
              <a:t>Loss of appetite</a:t>
            </a:r>
          </a:p>
          <a:p>
            <a:r>
              <a:rPr lang="en-ZA" dirty="0"/>
              <a:t>Irritability</a:t>
            </a:r>
          </a:p>
          <a:p>
            <a:r>
              <a:rPr lang="en-ZA" dirty="0"/>
              <a:t>Dizziness</a:t>
            </a:r>
          </a:p>
          <a:p>
            <a:r>
              <a:rPr lang="en-ZA" dirty="0" err="1"/>
              <a:t>Somnolance</a:t>
            </a:r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14457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47D3-3B4A-6059-047C-6DC4A87D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Prescribing XII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B5652-44B0-7A0B-EE0D-B982AE2E0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ZA" dirty="0"/>
              <a:t>List of Drugs registered for ADHD in South Africa in 2022:</a:t>
            </a:r>
          </a:p>
          <a:p>
            <a:r>
              <a:rPr lang="en-ZA" dirty="0"/>
              <a:t>Ritalin: 10mg tablets and LA 10, 20, 30 and 40mg capsules</a:t>
            </a:r>
          </a:p>
          <a:p>
            <a:r>
              <a:rPr lang="en-ZA" dirty="0"/>
              <a:t>Methylphenidate Douglas 10mg tablets.</a:t>
            </a:r>
          </a:p>
          <a:p>
            <a:r>
              <a:rPr lang="en-ZA" dirty="0" err="1"/>
              <a:t>Medikinet</a:t>
            </a:r>
            <a:r>
              <a:rPr lang="en-ZA" dirty="0"/>
              <a:t> MR: 5,10,20,30 and 40mg capsules</a:t>
            </a:r>
          </a:p>
          <a:p>
            <a:r>
              <a:rPr lang="en-ZA" dirty="0"/>
              <a:t>OROS Methylphenidate: (18, 27, 36 and 54mg) </a:t>
            </a:r>
            <a:r>
              <a:rPr lang="en-ZA" dirty="0" err="1"/>
              <a:t>Concerta</a:t>
            </a:r>
            <a:r>
              <a:rPr lang="en-ZA" dirty="0"/>
              <a:t>, </a:t>
            </a:r>
            <a:r>
              <a:rPr lang="en-ZA" dirty="0" err="1"/>
              <a:t>Neucon</a:t>
            </a:r>
            <a:r>
              <a:rPr lang="en-ZA" dirty="0"/>
              <a:t> and </a:t>
            </a:r>
            <a:r>
              <a:rPr lang="en-ZA" dirty="0" err="1"/>
              <a:t>Mefedinel</a:t>
            </a:r>
            <a:endParaRPr lang="en-ZA" dirty="0"/>
          </a:p>
          <a:p>
            <a:r>
              <a:rPr lang="en-ZA" dirty="0"/>
              <a:t>Extended Release Tablets:   </a:t>
            </a:r>
            <a:r>
              <a:rPr lang="en-ZA" dirty="0" err="1"/>
              <a:t>Contramyl</a:t>
            </a:r>
            <a:r>
              <a:rPr lang="en-ZA" dirty="0"/>
              <a:t> (MUPS formulation).  </a:t>
            </a:r>
          </a:p>
          <a:p>
            <a:pPr marL="36900" indent="0">
              <a:buNone/>
            </a:pPr>
            <a:r>
              <a:rPr lang="en-ZA" dirty="0"/>
              <a:t>                                               Others: </a:t>
            </a:r>
            <a:r>
              <a:rPr lang="en-ZA" dirty="0" err="1"/>
              <a:t>Acerta</a:t>
            </a:r>
            <a:r>
              <a:rPr lang="en-ZA" dirty="0"/>
              <a:t>, RADD.</a:t>
            </a:r>
          </a:p>
          <a:p>
            <a:pPr marL="3690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78330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686C-61A9-2834-4965-A6AB18AD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Prescribing XIII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2626D-5127-83F4-359A-8FD409E3F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ZA" dirty="0"/>
              <a:t>List of Drugs registered for ADHD in South Africa in 2022 – continued:</a:t>
            </a:r>
          </a:p>
          <a:p>
            <a:r>
              <a:rPr lang="en-ZA" dirty="0" err="1"/>
              <a:t>Vyvance</a:t>
            </a:r>
            <a:r>
              <a:rPr lang="en-ZA" dirty="0"/>
              <a:t>: </a:t>
            </a:r>
            <a:r>
              <a:rPr lang="en-ZA" dirty="0" err="1"/>
              <a:t>Lisdexamphetamine</a:t>
            </a:r>
            <a:r>
              <a:rPr lang="en-ZA" dirty="0"/>
              <a:t> 30, 50 and 70mg</a:t>
            </a:r>
          </a:p>
          <a:p>
            <a:r>
              <a:rPr lang="en-ZA" dirty="0" err="1"/>
              <a:t>Amfexa</a:t>
            </a:r>
            <a:r>
              <a:rPr lang="en-ZA" dirty="0"/>
              <a:t>: Dexamphetamine 5mg (Double-scored) and 10mg</a:t>
            </a:r>
          </a:p>
          <a:p>
            <a:r>
              <a:rPr lang="en-ZA" dirty="0"/>
              <a:t>Atomoxetine: Capsules 10, 18, 25, 40, 60 and 80mg: Strattera (Capsules and Liquid), </a:t>
            </a:r>
            <a:r>
              <a:rPr lang="en-ZA" dirty="0" err="1"/>
              <a:t>Inir</a:t>
            </a:r>
            <a:r>
              <a:rPr lang="en-ZA" dirty="0"/>
              <a:t>, </a:t>
            </a:r>
            <a:r>
              <a:rPr lang="en-ZA" dirty="0" err="1"/>
              <a:t>Attentra</a:t>
            </a:r>
            <a:r>
              <a:rPr lang="en-ZA" dirty="0"/>
              <a:t>, </a:t>
            </a:r>
            <a:r>
              <a:rPr lang="en-ZA" dirty="0" err="1"/>
              <a:t>Atastrat</a:t>
            </a:r>
            <a:r>
              <a:rPr lang="en-ZA" dirty="0"/>
              <a:t>, </a:t>
            </a:r>
            <a:r>
              <a:rPr lang="en-ZA" dirty="0" err="1"/>
              <a:t>Attencit</a:t>
            </a:r>
            <a:r>
              <a:rPr lang="en-ZA" dirty="0"/>
              <a:t>, </a:t>
            </a:r>
            <a:r>
              <a:rPr lang="en-ZA" dirty="0" err="1"/>
              <a:t>Atteze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7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9C703-32E5-EE9C-0D35-6D40F1F97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DSM V – 2013 -  Removed as one of the Disruptive Behaviour Disorders and reclassified as a Neuro-Developmental Disorder.</a:t>
            </a:r>
          </a:p>
          <a:p>
            <a:pPr lvl="1"/>
            <a:r>
              <a:rPr lang="en-ZA" dirty="0"/>
              <a:t>Emphasis moved away from behaviour and more towards the Inattention that actually underlies the most significant difficulties that these children face.</a:t>
            </a:r>
          </a:p>
          <a:p>
            <a:pPr lvl="1"/>
            <a:endParaRPr lang="en-ZA" dirty="0"/>
          </a:p>
          <a:p>
            <a:r>
              <a:rPr lang="en-ZA" dirty="0"/>
              <a:t>What actually makes it a disorder?  There are no Biological Markers.</a:t>
            </a:r>
          </a:p>
          <a:p>
            <a:pPr lvl="1"/>
            <a:r>
              <a:rPr lang="en-ZA" dirty="0"/>
              <a:t>The symptoms cluster together statistically in a predictable way.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24D21E-A623-3730-1804-566F0018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History II</a:t>
            </a:r>
          </a:p>
        </p:txBody>
      </p:sp>
    </p:spTree>
    <p:extLst>
      <p:ext uri="{BB962C8B-B14F-4D97-AF65-F5344CB8AC3E}">
        <p14:creationId xmlns:p14="http://schemas.microsoft.com/office/powerpoint/2010/main" val="208478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91F0-97E2-3A01-F592-052AFC7C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Aetiology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4D191-6BCA-D039-D3D2-620BF0C6E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Genetics – one of the most heritable disorders in Psychiatry</a:t>
            </a:r>
          </a:p>
          <a:p>
            <a:pPr lvl="1"/>
            <a:r>
              <a:rPr lang="en-ZA" dirty="0"/>
              <a:t>Candidate Genes – </a:t>
            </a:r>
            <a:r>
              <a:rPr lang="en-ZA" dirty="0" err="1"/>
              <a:t>Doapmine</a:t>
            </a:r>
            <a:r>
              <a:rPr lang="en-ZA" dirty="0"/>
              <a:t> Transporter Genes</a:t>
            </a:r>
          </a:p>
          <a:p>
            <a:pPr lvl="1"/>
            <a:r>
              <a:rPr lang="en-ZA" dirty="0"/>
              <a:t>Family History</a:t>
            </a:r>
          </a:p>
          <a:p>
            <a:pPr lvl="1"/>
            <a:r>
              <a:rPr lang="en-ZA" dirty="0"/>
              <a:t>Twin Studies:</a:t>
            </a:r>
          </a:p>
          <a:p>
            <a:pPr lvl="2"/>
            <a:r>
              <a:rPr lang="en-ZA" dirty="0"/>
              <a:t>Concordance rate in dizygotic twins is 25%</a:t>
            </a:r>
          </a:p>
          <a:p>
            <a:pPr lvl="2"/>
            <a:r>
              <a:rPr lang="en-ZA" dirty="0"/>
              <a:t>Concordance rate in monozygotic twins is 75%  (NOT 100%)			</a:t>
            </a:r>
          </a:p>
        </p:txBody>
      </p:sp>
    </p:spTree>
    <p:extLst>
      <p:ext uri="{BB962C8B-B14F-4D97-AF65-F5344CB8AC3E}">
        <p14:creationId xmlns:p14="http://schemas.microsoft.com/office/powerpoint/2010/main" val="357019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A576-015A-3D34-1BA0-915B6E5A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Aetiology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C2F09-2711-6DA3-2EB2-BEA874558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171950"/>
          </a:xfrm>
        </p:spPr>
        <p:txBody>
          <a:bodyPr/>
          <a:lstStyle/>
          <a:p>
            <a:pPr marL="36900" indent="0">
              <a:buNone/>
            </a:pPr>
            <a:r>
              <a:rPr lang="en-ZA" dirty="0"/>
              <a:t>ENVIRONMENT</a:t>
            </a:r>
          </a:p>
          <a:p>
            <a:r>
              <a:rPr lang="en-ZA" dirty="0"/>
              <a:t>Family:</a:t>
            </a:r>
          </a:p>
          <a:p>
            <a:pPr lvl="1"/>
            <a:r>
              <a:rPr lang="en-ZA" dirty="0"/>
              <a:t>Is there a parent with unrecognized ADHD?</a:t>
            </a:r>
          </a:p>
          <a:p>
            <a:pPr lvl="1"/>
            <a:r>
              <a:rPr lang="en-ZA" dirty="0"/>
              <a:t>Good predictable routines are important</a:t>
            </a:r>
          </a:p>
          <a:p>
            <a:pPr lvl="1"/>
            <a:r>
              <a:rPr lang="en-ZA" dirty="0"/>
              <a:t>Discipline should be fair and firm</a:t>
            </a:r>
          </a:p>
          <a:p>
            <a:r>
              <a:rPr lang="en-ZA" dirty="0"/>
              <a:t>Nutrition:</a:t>
            </a:r>
          </a:p>
          <a:p>
            <a:pPr lvl="1"/>
            <a:r>
              <a:rPr lang="en-ZA" dirty="0"/>
              <a:t>Is there enough food and is it heathy food?</a:t>
            </a:r>
          </a:p>
        </p:txBody>
      </p:sp>
    </p:spTree>
    <p:extLst>
      <p:ext uri="{BB962C8B-B14F-4D97-AF65-F5344CB8AC3E}">
        <p14:creationId xmlns:p14="http://schemas.microsoft.com/office/powerpoint/2010/main" val="395775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D74B-5436-0AD9-BA99-0D6B00EB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Aetiology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79EB7-9741-7BAB-F102-2A0A25A0B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017" y="2076450"/>
            <a:ext cx="6848061" cy="4324350"/>
          </a:xfrm>
        </p:spPr>
        <p:txBody>
          <a:bodyPr>
            <a:normAutofit lnSpcReduction="10000"/>
          </a:bodyPr>
          <a:lstStyle/>
          <a:p>
            <a:r>
              <a:rPr lang="en-ZA" dirty="0"/>
              <a:t>Toxins</a:t>
            </a:r>
          </a:p>
          <a:p>
            <a:pPr lvl="1"/>
            <a:r>
              <a:rPr lang="en-ZA" dirty="0"/>
              <a:t>Poisons – </a:t>
            </a:r>
            <a:r>
              <a:rPr lang="en-ZA" dirty="0" err="1"/>
              <a:t>eg</a:t>
            </a:r>
            <a:r>
              <a:rPr lang="en-ZA" dirty="0"/>
              <a:t> Heavy Metals</a:t>
            </a:r>
          </a:p>
          <a:p>
            <a:pPr lvl="1"/>
            <a:r>
              <a:rPr lang="en-ZA" dirty="0"/>
              <a:t>Iatrogenic – </a:t>
            </a:r>
            <a:r>
              <a:rPr lang="en-ZA" dirty="0" err="1"/>
              <a:t>eg</a:t>
            </a:r>
            <a:r>
              <a:rPr lang="en-ZA" dirty="0"/>
              <a:t> Steroids</a:t>
            </a:r>
          </a:p>
          <a:p>
            <a:r>
              <a:rPr lang="en-ZA" dirty="0"/>
              <a:t>Infections</a:t>
            </a:r>
          </a:p>
          <a:p>
            <a:pPr lvl="1"/>
            <a:r>
              <a:rPr lang="en-ZA" dirty="0"/>
              <a:t>Acute</a:t>
            </a:r>
          </a:p>
          <a:p>
            <a:pPr lvl="1"/>
            <a:r>
              <a:rPr lang="en-ZA" dirty="0"/>
              <a:t>Chronic- </a:t>
            </a:r>
            <a:r>
              <a:rPr lang="en-ZA" dirty="0" err="1"/>
              <a:t>eg</a:t>
            </a:r>
            <a:r>
              <a:rPr lang="en-ZA" dirty="0"/>
              <a:t> HIV, TB</a:t>
            </a:r>
          </a:p>
          <a:p>
            <a:r>
              <a:rPr lang="en-ZA" dirty="0"/>
              <a:t>Chronic Illness</a:t>
            </a:r>
          </a:p>
          <a:p>
            <a:pPr lvl="1"/>
            <a:r>
              <a:rPr lang="en-ZA" dirty="0"/>
              <a:t>Asthma</a:t>
            </a:r>
          </a:p>
          <a:p>
            <a:pPr lvl="1"/>
            <a:r>
              <a:rPr lang="en-ZA" dirty="0" err="1"/>
              <a:t>Hyperthriodism</a:t>
            </a:r>
            <a:endParaRPr lang="en-ZA" dirty="0"/>
          </a:p>
          <a:p>
            <a:pPr marL="450000" lvl="1" indent="0">
              <a:buNone/>
            </a:pPr>
            <a:endParaRPr lang="en-ZA" dirty="0"/>
          </a:p>
          <a:p>
            <a:pPr lvl="1"/>
            <a:endParaRPr lang="en-ZA" dirty="0"/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9304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54600-35A5-986D-8986-A5B78F42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Aetiology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9AB25-3914-1D95-A0FD-B93CDCD71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ZA" dirty="0"/>
              <a:t>Children living in poor socio-economic conditions are at increased risk.</a:t>
            </a:r>
          </a:p>
          <a:p>
            <a:pPr marL="36900" indent="0">
              <a:buNone/>
            </a:pPr>
            <a:r>
              <a:rPr lang="en-ZA" dirty="0"/>
              <a:t>Children with ADHD and related conditions will cluster in these areas, not in areas with good socio-economic conditions.</a:t>
            </a:r>
          </a:p>
          <a:p>
            <a:pPr marL="36900" indent="0">
              <a:buNone/>
            </a:pPr>
            <a:endParaRPr lang="en-ZA" dirty="0"/>
          </a:p>
          <a:p>
            <a:pPr marL="36900" indent="0">
              <a:buNone/>
            </a:pPr>
            <a:r>
              <a:rPr lang="en-ZA" dirty="0"/>
              <a:t>Prevalence:</a:t>
            </a:r>
          </a:p>
          <a:p>
            <a:r>
              <a:rPr lang="en-ZA" dirty="0"/>
              <a:t>6% of children 12 and under. (Americans say up to 12%)</a:t>
            </a:r>
          </a:p>
          <a:p>
            <a:r>
              <a:rPr lang="en-ZA" dirty="0"/>
              <a:t>South Africa – Rural Limpopo Provence – 5,6%</a:t>
            </a:r>
          </a:p>
          <a:p>
            <a:pPr marL="3690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6727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1736-D3BF-0CA7-B610-3342F785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Diagnosis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F12F-B79E-10C5-5F6E-E6110BD2C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903" y="2076450"/>
            <a:ext cx="7659653" cy="3714749"/>
          </a:xfrm>
        </p:spPr>
        <p:txBody>
          <a:bodyPr/>
          <a:lstStyle/>
          <a:p>
            <a:pPr marL="36900" indent="0">
              <a:buNone/>
            </a:pPr>
            <a:r>
              <a:rPr lang="en-ZA" dirty="0"/>
              <a:t>Core diagnostic features:</a:t>
            </a:r>
          </a:p>
          <a:p>
            <a:r>
              <a:rPr lang="en-ZA" dirty="0"/>
              <a:t>Inattention</a:t>
            </a:r>
          </a:p>
          <a:p>
            <a:pPr lvl="1"/>
            <a:r>
              <a:rPr lang="en-ZA" dirty="0" err="1"/>
              <a:t>Distracability</a:t>
            </a:r>
            <a:endParaRPr lang="en-ZA" dirty="0"/>
          </a:p>
          <a:p>
            <a:r>
              <a:rPr lang="en-ZA" dirty="0"/>
              <a:t>Impulsiveness</a:t>
            </a:r>
          </a:p>
          <a:p>
            <a:r>
              <a:rPr lang="en-ZA" dirty="0"/>
              <a:t>Hyperactivity</a:t>
            </a:r>
          </a:p>
          <a:p>
            <a:pPr marL="36900" indent="0">
              <a:buNone/>
            </a:pPr>
            <a:r>
              <a:rPr lang="en-ZA" dirty="0"/>
              <a:t>This does make a very complex disorder look very simple.</a:t>
            </a:r>
          </a:p>
        </p:txBody>
      </p:sp>
    </p:spTree>
    <p:extLst>
      <p:ext uri="{BB962C8B-B14F-4D97-AF65-F5344CB8AC3E}">
        <p14:creationId xmlns:p14="http://schemas.microsoft.com/office/powerpoint/2010/main" val="265730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3152C-1F62-BAF3-44B0-897111A07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Diagnosis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CE518-2A91-B4A8-A21C-4F6970216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661" y="2026754"/>
            <a:ext cx="5665304" cy="4036116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en-ZA" dirty="0"/>
              <a:t> History from:</a:t>
            </a:r>
          </a:p>
          <a:p>
            <a:r>
              <a:rPr lang="en-ZA" dirty="0"/>
              <a:t>Parents</a:t>
            </a:r>
          </a:p>
          <a:p>
            <a:r>
              <a:rPr lang="en-ZA" dirty="0"/>
              <a:t>The Patient</a:t>
            </a:r>
          </a:p>
          <a:p>
            <a:r>
              <a:rPr lang="en-ZA" dirty="0"/>
              <a:t>The teacher and school</a:t>
            </a:r>
          </a:p>
          <a:p>
            <a:r>
              <a:rPr lang="en-ZA" dirty="0"/>
              <a:t>Educational Psychologist</a:t>
            </a:r>
          </a:p>
          <a:p>
            <a:r>
              <a:rPr lang="en-ZA" dirty="0"/>
              <a:t>Therapists:</a:t>
            </a:r>
          </a:p>
          <a:p>
            <a:pPr lvl="1"/>
            <a:r>
              <a:rPr lang="en-ZA" dirty="0"/>
              <a:t>Occupational Therapist</a:t>
            </a:r>
          </a:p>
          <a:p>
            <a:pPr lvl="1"/>
            <a:r>
              <a:rPr lang="en-ZA" dirty="0"/>
              <a:t>Speech and Language Therapist</a:t>
            </a:r>
          </a:p>
          <a:p>
            <a:pPr lvl="1"/>
            <a:r>
              <a:rPr lang="en-ZA" dirty="0"/>
              <a:t>Neuro-developmental Physiotherapist</a:t>
            </a:r>
          </a:p>
          <a:p>
            <a:pPr marL="3690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0793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{FCD8A407-A944-44C7-A0CC-8D98AB7D3567}tf55705232_win32</Template>
  <TotalTime>693</TotalTime>
  <Words>1214</Words>
  <Application>Microsoft Office PowerPoint</Application>
  <PresentationFormat>Widescreen</PresentationFormat>
  <Paragraphs>195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Goudy Old Style</vt:lpstr>
      <vt:lpstr>Wingdings 2</vt:lpstr>
      <vt:lpstr>SlateVTI</vt:lpstr>
      <vt:lpstr>AD/HD in General Practice</vt:lpstr>
      <vt:lpstr>History I</vt:lpstr>
      <vt:lpstr>History II</vt:lpstr>
      <vt:lpstr>Aetiology I</vt:lpstr>
      <vt:lpstr>Aetiology II</vt:lpstr>
      <vt:lpstr>Aetiology III</vt:lpstr>
      <vt:lpstr>Aetiology IV</vt:lpstr>
      <vt:lpstr>Diagnosis I</vt:lpstr>
      <vt:lpstr>Diagnosis II</vt:lpstr>
      <vt:lpstr>Diagnosis III</vt:lpstr>
      <vt:lpstr>Co-morbidities I</vt:lpstr>
      <vt:lpstr>Co-morbidities II</vt:lpstr>
      <vt:lpstr>Prescribing I</vt:lpstr>
      <vt:lpstr>Prescribing II</vt:lpstr>
      <vt:lpstr>Prescribing II</vt:lpstr>
      <vt:lpstr>Prescribing III</vt:lpstr>
      <vt:lpstr>Prescribing IV</vt:lpstr>
      <vt:lpstr>Prescribing V</vt:lpstr>
      <vt:lpstr>Prescribing VI</vt:lpstr>
      <vt:lpstr>Prescribing VII</vt:lpstr>
      <vt:lpstr>Prescribing VIII</vt:lpstr>
      <vt:lpstr>Prescribing IX</vt:lpstr>
      <vt:lpstr>Prescribing X</vt:lpstr>
      <vt:lpstr>Prescribing XI</vt:lpstr>
      <vt:lpstr>Prescribing XII</vt:lpstr>
      <vt:lpstr>Prescribing XIII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AD/HD in General Practice</dc:title>
  <dc:creator>David Benn</dc:creator>
  <cp:lastModifiedBy>David Benn</cp:lastModifiedBy>
  <cp:revision>16</cp:revision>
  <dcterms:created xsi:type="dcterms:W3CDTF">2022-09-30T08:06:01Z</dcterms:created>
  <dcterms:modified xsi:type="dcterms:W3CDTF">2022-10-04T08:23:55Z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